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34"/>
  </p:notesMasterIdLst>
  <p:sldIdLst>
    <p:sldId id="257" r:id="rId2"/>
    <p:sldId id="284" r:id="rId3"/>
    <p:sldId id="260" r:id="rId4"/>
    <p:sldId id="262" r:id="rId5"/>
    <p:sldId id="258" r:id="rId6"/>
    <p:sldId id="295" r:id="rId7"/>
    <p:sldId id="263" r:id="rId8"/>
    <p:sldId id="296" r:id="rId9"/>
    <p:sldId id="297" r:id="rId10"/>
    <p:sldId id="267" r:id="rId11"/>
    <p:sldId id="285" r:id="rId12"/>
    <p:sldId id="288" r:id="rId13"/>
    <p:sldId id="286" r:id="rId14"/>
    <p:sldId id="289" r:id="rId15"/>
    <p:sldId id="271" r:id="rId16"/>
    <p:sldId id="272" r:id="rId17"/>
    <p:sldId id="290" r:id="rId18"/>
    <p:sldId id="273" r:id="rId19"/>
    <p:sldId id="277" r:id="rId20"/>
    <p:sldId id="274" r:id="rId21"/>
    <p:sldId id="275" r:id="rId22"/>
    <p:sldId id="276" r:id="rId23"/>
    <p:sldId id="279" r:id="rId24"/>
    <p:sldId id="280" r:id="rId25"/>
    <p:sldId id="281" r:id="rId26"/>
    <p:sldId id="278" r:id="rId27"/>
    <p:sldId id="294" r:id="rId28"/>
    <p:sldId id="291" r:id="rId29"/>
    <p:sldId id="283" r:id="rId30"/>
    <p:sldId id="293" r:id="rId31"/>
    <p:sldId id="292"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1646" autoAdjust="0"/>
  </p:normalViewPr>
  <p:slideViewPr>
    <p:cSldViewPr snapToGrid="0">
      <p:cViewPr>
        <p:scale>
          <a:sx n="82" d="100"/>
          <a:sy n="82" d="100"/>
        </p:scale>
        <p:origin x="701"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21/06/1443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9</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a:t>
            </a:r>
            <a:r>
              <a:rPr lang="fa-IR" sz="4000" u="sng" dirty="0" smtClean="0">
                <a:solidFill>
                  <a:srgbClr val="C00000"/>
                </a:solidFill>
                <a:cs typeface="B Nazanin" panose="00000400000000000000" pitchFamily="2" charset="-78"/>
              </a:rPr>
              <a:t>کاربری(ادامه)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cs typeface="B Nazanin" panose="00000400000000000000" pitchFamily="2" charset="-78"/>
              </a:rPr>
              <a:t>شناسایی کلاس‌های کاربری</a:t>
            </a:r>
          </a:p>
          <a:p>
            <a:pPr algn="r" rtl="1"/>
            <a:r>
              <a:rPr lang="fa-IR" sz="2000" dirty="0" smtClean="0">
                <a:solidFill>
                  <a:srgbClr val="C00000"/>
                </a:solidFill>
                <a:cs typeface="B Nazanin" panose="00000400000000000000" pitchFamily="2" charset="-78"/>
              </a:rPr>
              <a:t>كلاس هاي كاربري </a:t>
            </a:r>
            <a:r>
              <a:rPr lang="fa-IR" sz="2000" dirty="0" smtClean="0">
                <a:cs typeface="B Nazanin" panose="00000400000000000000" pitchFamily="2" charset="-78"/>
              </a:rPr>
              <a:t>مختلف را از اوايل پروژه شناسايي كنيد.</a:t>
            </a:r>
          </a:p>
          <a:p>
            <a:pPr algn="r" rtl="1"/>
            <a:r>
              <a:rPr lang="fa-IR" sz="2000" dirty="0" smtClean="0">
                <a:cs typeface="B Nazanin" panose="00000400000000000000" pitchFamily="2" charset="-78"/>
              </a:rPr>
              <a:t>بدين وسيله مي توانيد نيازمندي ها را از </a:t>
            </a:r>
            <a:r>
              <a:rPr lang="fa-IR" sz="2000" dirty="0" smtClean="0">
                <a:solidFill>
                  <a:srgbClr val="C00000"/>
                </a:solidFill>
                <a:cs typeface="B Nazanin" panose="00000400000000000000" pitchFamily="2" charset="-78"/>
              </a:rPr>
              <a:t>نمايندگان هر يك از كلاس ها </a:t>
            </a:r>
            <a:r>
              <a:rPr lang="fa-IR" sz="2000" dirty="0" smtClean="0">
                <a:cs typeface="B Nazanin" panose="00000400000000000000" pitchFamily="2" charset="-78"/>
              </a:rPr>
              <a:t>بدست بياوريد.</a:t>
            </a:r>
          </a:p>
          <a:p>
            <a:pPr algn="r" rtl="1"/>
            <a:r>
              <a:rPr lang="fa-IR" sz="2000" dirty="0" smtClean="0">
                <a:cs typeface="B Nazanin" panose="00000400000000000000" pitchFamily="2" charset="-78"/>
              </a:rPr>
              <a:t>يك تكنيك كاربردي در اين الگوي گسترش و انقباض است . </a:t>
            </a:r>
            <a:endParaRPr lang="en-US" sz="2000" dirty="0" smtClean="0"/>
          </a:p>
          <a:p>
            <a:pPr algn="r" rtl="1"/>
            <a:r>
              <a:rPr lang="fa-IR" sz="2000" dirty="0" smtClean="0">
                <a:cs typeface="B Nazanin" panose="00000400000000000000" pitchFamily="2" charset="-78"/>
              </a:rPr>
              <a:t>از </a:t>
            </a:r>
            <a:r>
              <a:rPr lang="fa-IR" sz="2000" dirty="0" smtClean="0">
                <a:solidFill>
                  <a:srgbClr val="C00000"/>
                </a:solidFill>
                <a:cs typeface="B Nazanin" panose="00000400000000000000" pitchFamily="2" charset="-78"/>
              </a:rPr>
              <a:t>اسپانسر پروژه </a:t>
            </a:r>
            <a:r>
              <a:rPr lang="fa-IR" sz="2000" dirty="0" smtClean="0">
                <a:cs typeface="B Nazanin" panose="00000400000000000000" pitchFamily="2" charset="-78"/>
              </a:rPr>
              <a:t>شروع کنید که چه انتظاری از سیستم دارد .</a:t>
            </a:r>
          </a:p>
          <a:p>
            <a:pPr algn="r" rtl="1"/>
            <a:r>
              <a:rPr lang="fa-IR" sz="2000" dirty="0" smtClean="0">
                <a:cs typeface="B Nazanin" panose="00000400000000000000" pitchFamily="2" charset="-78"/>
              </a:rPr>
              <a:t>هر تعداد از کلاس های کاربری را که در دسترسی دارید طوفان فکری کنید .</a:t>
            </a:r>
          </a:p>
          <a:p>
            <a:pPr algn="r" rtl="1"/>
            <a:r>
              <a:rPr lang="fa-IR" sz="2000" dirty="0" smtClean="0">
                <a:cs typeface="B Nazanin" panose="00000400000000000000" pitchFamily="2" charset="-78"/>
              </a:rPr>
              <a:t>کلاس‌های کاربری با نیازهای مشابه را فشرده کرده و به عنوان یک کلاس کاربری تقسیم بندی کنید .</a:t>
            </a:r>
          </a:p>
          <a:p>
            <a:pPr algn="r" rtl="1"/>
            <a:r>
              <a:rPr lang="fa-IR" sz="2000" dirty="0" smtClean="0">
                <a:cs typeface="B Nazanin" panose="00000400000000000000" pitchFamily="2" charset="-78"/>
              </a:rPr>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a:bodyPr>
          <a:lstStyle/>
          <a:p>
            <a:pPr algn="ctr" rtl="1"/>
            <a:r>
              <a:rPr lang="fa-IR" sz="4000" u="sng" dirty="0" smtClean="0">
                <a:solidFill>
                  <a:srgbClr val="C00000"/>
                </a:solidFill>
                <a:cs typeface="B Nazanin" panose="00000400000000000000" pitchFamily="2" charset="-78"/>
              </a:rPr>
              <a:t>کلاس‌های </a:t>
            </a:r>
            <a:r>
              <a:rPr lang="fa-IR" sz="4000" u="sng" dirty="0" smtClean="0">
                <a:solidFill>
                  <a:srgbClr val="C00000"/>
                </a:solidFill>
                <a:cs typeface="B Nazanin" panose="00000400000000000000" pitchFamily="2" charset="-78"/>
              </a:rPr>
              <a:t>کاربری(ادامه)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42258" y="1110345"/>
            <a:ext cx="10515600" cy="5188548"/>
          </a:xfrm>
        </p:spPr>
        <p:txBody>
          <a:bodyPr>
            <a:normAutofit/>
          </a:bodyPr>
          <a:lstStyle/>
          <a:p>
            <a:pPr algn="r" rtl="1">
              <a:buFont typeface="Wingdings" panose="05000000000000000000" pitchFamily="2" charset="2"/>
              <a:buChar char="§"/>
            </a:pPr>
            <a:r>
              <a:rPr lang="fa-IR" dirty="0" smtClean="0">
                <a:solidFill>
                  <a:srgbClr val="C00000"/>
                </a:solidFill>
                <a:cs typeface="B Nazanin" panose="00000400000000000000" pitchFamily="2" charset="-78"/>
              </a:rPr>
              <a:t>شناسایی کلاس‌های کاربری (ادامه)</a:t>
            </a:r>
          </a:p>
          <a:p>
            <a:pPr algn="r" rtl="1">
              <a:lnSpc>
                <a:spcPct val="100000"/>
              </a:lnSpc>
            </a:pPr>
            <a:r>
              <a:rPr lang="fa-IR" sz="2300" dirty="0" smtClean="0">
                <a:cs typeface="B Nazanin" panose="00000400000000000000" pitchFamily="2" charset="-78"/>
              </a:rPr>
              <a:t>مدل های تحلیلی مختلف به شما کمک می ‌کنند تا کلاس های کاربری را شناسایی کنید .  </a:t>
            </a:r>
          </a:p>
          <a:p>
            <a:pPr algn="r" rtl="1">
              <a:lnSpc>
                <a:spcPct val="100000"/>
              </a:lnSpc>
            </a:pPr>
            <a:r>
              <a:rPr lang="fa-IR" sz="2300" dirty="0" smtClean="0">
                <a:cs typeface="B Nazanin" panose="00000400000000000000" pitchFamily="2" charset="-78"/>
              </a:rPr>
              <a:t>موجودیت‌های </a:t>
            </a:r>
            <a:r>
              <a:rPr lang="fa-IR" sz="2300" dirty="0" smtClean="0">
                <a:cs typeface="B Nazanin" panose="00000400000000000000" pitchFamily="2" charset="-78"/>
              </a:rPr>
              <a:t>خارجی که در خارج از سیستم شما وجود دارند و توسط کانتکست دیاگرام نمایش داده می‌شوند کاندای کلاس های کاربری هستند .</a:t>
            </a:r>
          </a:p>
          <a:p>
            <a:pPr algn="r" rtl="1">
              <a:lnSpc>
                <a:spcPct val="100000"/>
              </a:lnSpc>
            </a:pPr>
            <a:r>
              <a:rPr lang="fa-IR" sz="2300" dirty="0" smtClean="0">
                <a:cs typeface="B Nazanin" panose="00000400000000000000" pitchFamily="2" charset="-78"/>
              </a:rPr>
              <a:t>نمودار سازمانی شرکتی همچنین می‌تواند به شما در کشف کاربران بالقوه و سایر ذی نفعان کمک کند . </a:t>
            </a:r>
          </a:p>
          <a:p>
            <a:pPr algn="r" rtl="1">
              <a:lnSpc>
                <a:spcPct val="100000"/>
              </a:lnSpc>
            </a:pPr>
            <a:r>
              <a:rPr lang="fa-IR" sz="2300" dirty="0" smtClean="0">
                <a:cs typeface="B Nazanin" panose="00000400000000000000" pitchFamily="2" charset="-78"/>
              </a:rPr>
              <a:t>هنگام انجام تجزیه و  تحلیل ذینفعان وکاربران ، نمودار سازمانی رامطالعه کنید تا به دنبال موارد زیر باشید:</a:t>
            </a:r>
          </a:p>
          <a:p>
            <a:pPr marL="914400" lvl="2" indent="0">
              <a:lnSpc>
                <a:spcPct val="100000"/>
              </a:lnSpc>
              <a:buNone/>
            </a:pPr>
            <a:r>
              <a:rPr lang="fa-IR" sz="2300" dirty="0" smtClean="0">
                <a:cs typeface="B Nazanin" panose="00000400000000000000" pitchFamily="2" charset="-78"/>
              </a:rPr>
              <a:t>دپارتمان </a:t>
            </a:r>
            <a:r>
              <a:rPr lang="fa-IR" sz="2300" dirty="0">
                <a:cs typeface="B Nazanin" panose="00000400000000000000" pitchFamily="2" charset="-78"/>
              </a:rPr>
              <a:t>هایی که در پروسه کسب و کار شرکت داشته اند .</a:t>
            </a:r>
            <a:endParaRPr lang="en-US" sz="2300" dirty="0"/>
          </a:p>
          <a:p>
            <a:pPr marL="914400" lvl="2" indent="0">
              <a:lnSpc>
                <a:spcPct val="100000"/>
              </a:lnSpc>
              <a:buNone/>
            </a:pPr>
            <a:r>
              <a:rPr lang="fa-IR" sz="2300" dirty="0">
                <a:cs typeface="B Nazanin" panose="00000400000000000000" pitchFamily="2" charset="-78"/>
              </a:rPr>
              <a:t>دپارتمان هایی که بر روی پروسه کسب و کار تاثیر داشته اند . </a:t>
            </a:r>
            <a:endParaRPr lang="en-US" sz="2300" dirty="0"/>
          </a:p>
          <a:p>
            <a:pPr marL="914400" lvl="2" indent="0">
              <a:lnSpc>
                <a:spcPct val="100000"/>
              </a:lnSpc>
              <a:buNone/>
            </a:pPr>
            <a:r>
              <a:rPr lang="fa-IR" sz="2300" dirty="0">
                <a:cs typeface="B Nazanin" panose="00000400000000000000" pitchFamily="2" charset="-78"/>
              </a:rPr>
              <a:t>بخش‌ها یا نام‌ نقشهایی  که کاربران مستقیم یا غیرمستقیم در آن‌ها یافت می‌شوند</a:t>
            </a:r>
            <a:endParaRPr lang="en-US" sz="2300" dirty="0"/>
          </a:p>
          <a:p>
            <a:pPr marL="914400" lvl="2" indent="0">
              <a:lnSpc>
                <a:spcPct val="100000"/>
              </a:lnSpc>
              <a:buNone/>
            </a:pPr>
            <a:r>
              <a:rPr lang="fa-IR" sz="2300" dirty="0">
                <a:cs typeface="B Nazanin" panose="00000400000000000000" pitchFamily="2" charset="-78"/>
              </a:rPr>
              <a:t>کلاس های کاربری که چندین بخش را در بر می گیرند</a:t>
            </a:r>
            <a:endParaRPr lang="en-US" sz="2300" dirty="0"/>
          </a:p>
          <a:p>
            <a:pPr marL="914400" lvl="2" indent="0">
              <a:lnSpc>
                <a:spcPct val="100000"/>
              </a:lnSpc>
              <a:buNone/>
            </a:pPr>
            <a:r>
              <a:rPr lang="fa-IR" sz="2300" dirty="0">
                <a:cs typeface="B Nazanin" panose="00000400000000000000" pitchFamily="2" charset="-78"/>
              </a:rPr>
              <a:t>بخش هایی که ممکن است با ذینفعان خارجی خارج از شرکت رابط داشته باشند</a:t>
            </a:r>
            <a:endParaRPr lang="en-US" sz="2300" dirty="0"/>
          </a:p>
          <a:p>
            <a:pPr algn="r" rtl="1">
              <a:lnSpc>
                <a:spcPct val="100000"/>
              </a:lnSpc>
            </a:pPr>
            <a:endParaRPr lang="fa-IR" sz="2300" dirty="0" smtClean="0">
              <a:cs typeface="B Nazanin" panose="00000400000000000000" pitchFamily="2" charset="-78"/>
            </a:endParaRPr>
          </a:p>
          <a:p>
            <a:pPr algn="r" rtl="1"/>
            <a:endParaRPr lang="en-US" sz="2000" dirty="0"/>
          </a:p>
        </p:txBody>
      </p:sp>
      <p:pic>
        <p:nvPicPr>
          <p:cNvPr id="4" name="Picture 3"/>
          <p:cNvPicPr>
            <a:picLocks noChangeAspect="1"/>
          </p:cNvPicPr>
          <p:nvPr/>
        </p:nvPicPr>
        <p:blipFill>
          <a:blip r:embed="rId2"/>
          <a:stretch>
            <a:fillRect/>
          </a:stretch>
        </p:blipFill>
        <p:spPr>
          <a:xfrm>
            <a:off x="10268982" y="3896210"/>
            <a:ext cx="560881" cy="243861"/>
          </a:xfrm>
          <a:prstGeom prst="rect">
            <a:avLst/>
          </a:prstGeom>
        </p:spPr>
      </p:pic>
      <p:pic>
        <p:nvPicPr>
          <p:cNvPr id="5" name="Picture 4"/>
          <p:cNvPicPr>
            <a:picLocks noChangeAspect="1"/>
          </p:cNvPicPr>
          <p:nvPr/>
        </p:nvPicPr>
        <p:blipFill>
          <a:blip r:embed="rId2"/>
          <a:stretch>
            <a:fillRect/>
          </a:stretch>
        </p:blipFill>
        <p:spPr>
          <a:xfrm>
            <a:off x="10268980" y="4349340"/>
            <a:ext cx="560881" cy="243861"/>
          </a:xfrm>
          <a:prstGeom prst="rect">
            <a:avLst/>
          </a:prstGeom>
        </p:spPr>
      </p:pic>
      <p:pic>
        <p:nvPicPr>
          <p:cNvPr id="6" name="Picture 5"/>
          <p:cNvPicPr>
            <a:picLocks noChangeAspect="1"/>
          </p:cNvPicPr>
          <p:nvPr/>
        </p:nvPicPr>
        <p:blipFill>
          <a:blip r:embed="rId2"/>
          <a:stretch>
            <a:fillRect/>
          </a:stretch>
        </p:blipFill>
        <p:spPr>
          <a:xfrm>
            <a:off x="10268981" y="4781983"/>
            <a:ext cx="560881" cy="243861"/>
          </a:xfrm>
          <a:prstGeom prst="rect">
            <a:avLst/>
          </a:prstGeom>
        </p:spPr>
      </p:pic>
      <p:pic>
        <p:nvPicPr>
          <p:cNvPr id="7" name="Picture 6"/>
          <p:cNvPicPr>
            <a:picLocks noChangeAspect="1"/>
          </p:cNvPicPr>
          <p:nvPr/>
        </p:nvPicPr>
        <p:blipFill>
          <a:blip r:embed="rId2"/>
          <a:stretch>
            <a:fillRect/>
          </a:stretch>
        </p:blipFill>
        <p:spPr>
          <a:xfrm>
            <a:off x="10268981" y="5155834"/>
            <a:ext cx="560881" cy="243861"/>
          </a:xfrm>
          <a:prstGeom prst="rect">
            <a:avLst/>
          </a:prstGeom>
        </p:spPr>
      </p:pic>
      <p:pic>
        <p:nvPicPr>
          <p:cNvPr id="8" name="Picture 7"/>
          <p:cNvPicPr>
            <a:picLocks noChangeAspect="1"/>
          </p:cNvPicPr>
          <p:nvPr/>
        </p:nvPicPr>
        <p:blipFill>
          <a:blip r:embed="rId2"/>
          <a:stretch>
            <a:fillRect/>
          </a:stretch>
        </p:blipFill>
        <p:spPr>
          <a:xfrm>
            <a:off x="10268981" y="5605433"/>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pPr marL="0" indent="0">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مقدمه </a:t>
            </a:r>
            <a:endParaRPr lang="fa-IR" dirty="0">
              <a:solidFill>
                <a:srgbClr val="C00000"/>
              </a:solidFill>
              <a:cs typeface="B Nazanin" panose="00000400000000000000" pitchFamily="2" charset="-78"/>
            </a:endParaRPr>
          </a:p>
          <a:p>
            <a:pPr algn="just">
              <a:buFont typeface="Wingdings" panose="05000000000000000000" pitchFamily="2" charset="2"/>
              <a:buChar char="§"/>
            </a:pP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پرسونا</a:t>
            </a:r>
            <a:r>
              <a:rPr lang="fa-IR" sz="2300" dirty="0" smtClean="0">
                <a:cs typeface="B Nazanin" panose="00000400000000000000" pitchFamily="2" charset="-78"/>
              </a:rPr>
              <a:t> </a:t>
            </a:r>
            <a:r>
              <a:rPr lang="fa-IR" sz="2300" dirty="0" smtClean="0">
                <a:cs typeface="B Nazanin" panose="00000400000000000000" pitchFamily="2" charset="-78"/>
              </a:rPr>
              <a:t>شرحی از یک عضو نماینده </a:t>
            </a:r>
            <a:r>
              <a:rPr lang="fa-IR" sz="2300" dirty="0" smtClean="0">
                <a:solidFill>
                  <a:srgbClr val="C00000"/>
                </a:solidFill>
                <a:cs typeface="B Nazanin" panose="00000400000000000000" pitchFamily="2" charset="-78"/>
              </a:rPr>
              <a:t>کلاس کاربری </a:t>
            </a:r>
            <a:r>
              <a:rPr lang="fa-IR" sz="2300" dirty="0" smtClean="0">
                <a:cs typeface="B Nazanin" panose="00000400000000000000" pitchFamily="2" charset="-78"/>
              </a:rPr>
              <a:t>است </a:t>
            </a:r>
            <a:r>
              <a:rPr lang="fa-IR" sz="2300" dirty="0" smtClean="0">
                <a:cs typeface="B Nazanin" panose="00000400000000000000" pitchFamily="2" charset="-78"/>
              </a:rPr>
              <a:t>.</a:t>
            </a:r>
          </a:p>
          <a:p>
            <a:pPr algn="just">
              <a:buFont typeface="Wingdings" panose="05000000000000000000" pitchFamily="2" charset="2"/>
              <a:buChar char="§"/>
            </a:pP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پرسونا</a:t>
            </a:r>
            <a:r>
              <a:rPr lang="fa-IR" sz="2300" dirty="0" smtClean="0">
                <a:cs typeface="B Nazanin" panose="00000400000000000000" pitchFamily="2" charset="-78"/>
              </a:rPr>
              <a:t> </a:t>
            </a:r>
            <a:r>
              <a:rPr lang="fa-IR" sz="2300" dirty="0" smtClean="0">
                <a:cs typeface="B Nazanin" panose="00000400000000000000" pitchFamily="2" charset="-78"/>
              </a:rPr>
              <a:t>توصیفی از یک فرد فرضی و عمومی </a:t>
            </a:r>
            <a:r>
              <a:rPr lang="fa-IR" sz="2300" dirty="0" smtClean="0">
                <a:cs typeface="B Nazanin" panose="00000400000000000000" pitchFamily="2" charset="-78"/>
              </a:rPr>
              <a:t>است </a:t>
            </a:r>
            <a:r>
              <a:rPr lang="fa-IR" sz="2300" dirty="0" smtClean="0">
                <a:cs typeface="B Nazanin" panose="00000400000000000000" pitchFamily="2" charset="-78"/>
              </a:rPr>
              <a:t>که به عنوان جایگاهی برای گروهی از کاربران با ویژگی </a:t>
            </a:r>
            <a:r>
              <a:rPr lang="fa-IR" sz="2300" dirty="0" smtClean="0">
                <a:cs typeface="B Nazanin" panose="00000400000000000000" pitchFamily="2" charset="-78"/>
              </a:rPr>
              <a:t>ها و </a:t>
            </a:r>
            <a:r>
              <a:rPr lang="fa-IR" sz="2300" dirty="0" smtClean="0">
                <a:cs typeface="B Nazanin" panose="00000400000000000000" pitchFamily="2" charset="-78"/>
              </a:rPr>
              <a:t>نیازهای مشابه عمل می‌کند . </a:t>
            </a:r>
          </a:p>
          <a:p>
            <a:pPr algn="just">
              <a:buFont typeface="Wingdings" panose="05000000000000000000" pitchFamily="2" charset="2"/>
              <a:buChar char="§"/>
            </a:pPr>
            <a:r>
              <a:rPr lang="fa-IR" sz="2300" dirty="0" smtClean="0">
                <a:cs typeface="B Nazanin" panose="00000400000000000000" pitchFamily="2" charset="-78"/>
              </a:rPr>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pPr algn="just">
              <a:buFont typeface="Wingdings" panose="05000000000000000000" pitchFamily="2" charset="2"/>
              <a:buChar char="§"/>
            </a:pPr>
            <a:r>
              <a:rPr lang="fa-IR" sz="2300" dirty="0" smtClean="0">
                <a:cs typeface="B Nazanin" panose="00000400000000000000" pitchFamily="2" charset="-78"/>
              </a:rPr>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cs typeface="B Nazanin" panose="00000400000000000000" pitchFamily="2" charset="-78"/>
            </a:endParaRPr>
          </a:p>
          <a:p>
            <a:endParaRPr lang="fa-IR" sz="2000" dirty="0">
              <a:cs typeface="B Nazanin" panose="00000400000000000000" pitchFamily="2" charset="-78"/>
            </a:endParaRPr>
          </a:p>
          <a:p>
            <a:endParaRPr lang="fa-IR" sz="2000" dirty="0" smtClean="0">
              <a:cs typeface="B Nazanin" panose="00000400000000000000" pitchFamily="2" charset="-78"/>
            </a:endParaRPr>
          </a:p>
          <a:p>
            <a:endParaRPr lang="fa-IR" sz="20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71508" y="1699923"/>
            <a:ext cx="365792" cy="317019"/>
          </a:xfrm>
          <a:prstGeom prst="rect">
            <a:avLst/>
          </a:prstGeom>
        </p:spPr>
      </p:pic>
    </p:spTree>
    <p:extLst>
      <p:ext uri="{BB962C8B-B14F-4D97-AF65-F5344CB8AC3E}">
        <p14:creationId xmlns:p14="http://schemas.microsoft.com/office/powerpoint/2010/main" val="173736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222310"/>
            <a:ext cx="11162241" cy="5001207"/>
          </a:xfrm>
        </p:spPr>
        <p:txBody>
          <a:bodyPr>
            <a:noAutofit/>
          </a:bodyPr>
          <a:lstStyle/>
          <a:p>
            <a:pPr marL="0" indent="0" algn="just" rtl="1">
              <a:buNone/>
            </a:pPr>
            <a:r>
              <a:rPr lang="fa-IR" sz="2300" dirty="0" smtClean="0">
                <a:cs typeface="B Nazanin" panose="00000400000000000000" pitchFamily="2" charset="-78"/>
              </a:rPr>
              <a:t>       </a:t>
            </a:r>
            <a:r>
              <a:rPr lang="fa-IR" dirty="0" smtClean="0">
                <a:solidFill>
                  <a:srgbClr val="C00000"/>
                </a:solidFill>
                <a:cs typeface="B Nazanin" panose="00000400000000000000" pitchFamily="2" charset="-78"/>
              </a:rPr>
              <a:t>مقدمه</a:t>
            </a:r>
          </a:p>
          <a:p>
            <a:pPr algn="just" rtl="1">
              <a:buFont typeface="Wingdings" panose="05000000000000000000" pitchFamily="2" charset="2"/>
              <a:buChar char="§"/>
            </a:pPr>
            <a:r>
              <a:rPr lang="fa-IR" sz="23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300" dirty="0" smtClean="0">
                <a:cs typeface="B Nazanin" panose="00000400000000000000" pitchFamily="2" charset="-78"/>
              </a:rPr>
              <a:t>اين پروژه ها مي‌تواند اعم از </a:t>
            </a:r>
            <a:r>
              <a:rPr lang="fa-IR" sz="2300" dirty="0" smtClean="0">
                <a:solidFill>
                  <a:srgbClr val="C00000"/>
                </a:solidFill>
                <a:cs typeface="B Nazanin" panose="00000400000000000000" pitchFamily="2" charset="-78"/>
              </a:rPr>
              <a:t>شرکت‌های</a:t>
            </a: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اطلاع رسانی حقوقی</a:t>
            </a: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نرم‌افزارهای تجاری </a:t>
            </a: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سیستم‌های نهفته </a:t>
            </a:r>
            <a:r>
              <a:rPr lang="fa-IR" sz="2300" dirty="0" smtClean="0">
                <a:cs typeface="B Nazanin" panose="00000400000000000000" pitchFamily="2" charset="-78"/>
              </a:rPr>
              <a:t>، </a:t>
            </a:r>
            <a:r>
              <a:rPr lang="fa-IR" sz="2300" dirty="0" smtClean="0">
                <a:solidFill>
                  <a:srgbClr val="C00000"/>
                </a:solidFill>
                <a:cs typeface="B Nazanin" panose="00000400000000000000" pitchFamily="2" charset="-78"/>
              </a:rPr>
              <a:t>وب‌سایت‌ها</a:t>
            </a:r>
            <a:r>
              <a:rPr lang="fa-IR" sz="2300" dirty="0" smtClean="0">
                <a:cs typeface="B Nazanin" panose="00000400000000000000" pitchFamily="2" charset="-78"/>
              </a:rPr>
              <a:t> ، </a:t>
            </a:r>
            <a:r>
              <a:rPr lang="fa-IR" sz="2300" dirty="0" smtClean="0">
                <a:solidFill>
                  <a:srgbClr val="C00000"/>
                </a:solidFill>
                <a:cs typeface="B Nazanin" panose="00000400000000000000" pitchFamily="2" charset="-78"/>
              </a:rPr>
              <a:t>نرم‌افزارهای سفارشی  </a:t>
            </a:r>
            <a:r>
              <a:rPr lang="fa-IR" sz="23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3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3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3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300" dirty="0">
                <a:cs typeface="B Nazanin" panose="00000400000000000000" pitchFamily="2" charset="-78"/>
              </a:rPr>
              <a:t>براي اينكار </a:t>
            </a:r>
            <a:r>
              <a:rPr lang="fa-IR" sz="2300" dirty="0" smtClean="0">
                <a:cs typeface="B Nazanin" panose="00000400000000000000" pitchFamily="2" charset="-78"/>
              </a:rPr>
              <a:t>مي‌شود  </a:t>
            </a:r>
            <a:r>
              <a:rPr lang="fa-IR" sz="2300" dirty="0">
                <a:cs typeface="B Nazanin" panose="00000400000000000000" pitchFamily="2" charset="-78"/>
              </a:rPr>
              <a:t>گروه‌های متمرکزی از کاربران فعلی </a:t>
            </a:r>
            <a:r>
              <a:rPr lang="fa-IR" sz="2300" dirty="0" smtClean="0">
                <a:cs typeface="B Nazanin" panose="00000400000000000000" pitchFamily="2" charset="-78"/>
              </a:rPr>
              <a:t>سازمان  </a:t>
            </a:r>
            <a:r>
              <a:rPr lang="fa-IR" sz="2300" dirty="0">
                <a:cs typeface="B Nazanin" panose="00000400000000000000" pitchFamily="2" charset="-78"/>
              </a:rPr>
              <a:t>یا رقبا را تشکیل داده و از آنها استفاده </a:t>
            </a:r>
            <a:r>
              <a:rPr lang="fa-IR" sz="2300" dirty="0" smtClean="0">
                <a:cs typeface="B Nazanin" panose="00000400000000000000" pitchFamily="2" charset="-78"/>
              </a:rPr>
              <a:t>کرد </a:t>
            </a:r>
            <a:r>
              <a:rPr lang="fa-IR" sz="2300" dirty="0">
                <a:cs typeface="B Nazanin" panose="00000400000000000000" pitchFamily="2" charset="-78"/>
              </a:rPr>
              <a:t>. </a:t>
            </a:r>
          </a:p>
          <a:p>
            <a:pPr>
              <a:buFont typeface="Wingdings" panose="05000000000000000000" pitchFamily="2" charset="2"/>
              <a:buChar char="§"/>
            </a:pPr>
            <a:r>
              <a:rPr lang="fa-IR" sz="2300" dirty="0">
                <a:cs typeface="B Nazanin" panose="00000400000000000000" pitchFamily="2" charset="-78"/>
              </a:rPr>
              <a:t>این کاربران را باید طیفی از کاربران با تجربه و هم چنین تازه کار تشکیل </a:t>
            </a:r>
            <a:r>
              <a:rPr lang="fa-IR" sz="2300" dirty="0" smtClean="0">
                <a:cs typeface="B Nazanin" panose="00000400000000000000" pitchFamily="2" charset="-78"/>
              </a:rPr>
              <a:t>دهد.</a:t>
            </a:r>
          </a:p>
          <a:p>
            <a:pPr>
              <a:buFont typeface="Wingdings" panose="05000000000000000000" pitchFamily="2" charset="2"/>
              <a:buChar char="§"/>
            </a:pPr>
            <a:r>
              <a:rPr lang="fa-IR" sz="23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3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300" b="1" dirty="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1353800" y="1298706"/>
            <a:ext cx="365792" cy="317019"/>
          </a:xfrm>
          <a:prstGeom prst="rect">
            <a:avLst/>
          </a:prstGeom>
        </p:spPr>
      </p:pic>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199" y="1169398"/>
            <a:ext cx="10515600" cy="4929188"/>
          </a:xfrm>
        </p:spPr>
        <p:txBody>
          <a:bodyPr>
            <a:normAutofit/>
          </a:bodyPr>
          <a:lstStyle/>
          <a:p>
            <a:pPr algn="r" rtl="1"/>
            <a:endParaRPr lang="fa-IR" sz="2000" dirty="0" smtClean="0">
              <a:cs typeface="B Nazanin" panose="00000400000000000000" pitchFamily="2" charset="-78"/>
            </a:endParaRPr>
          </a:p>
          <a:p>
            <a:pPr marL="0" indent="0" algn="r" rtl="1">
              <a:buNone/>
            </a:pPr>
            <a:r>
              <a:rPr lang="fa-IR" dirty="0" smtClean="0">
                <a:solidFill>
                  <a:srgbClr val="C00000"/>
                </a:solidFill>
                <a:cs typeface="B Nazanin" panose="00000400000000000000" pitchFamily="2" charset="-78"/>
              </a:rPr>
              <a:t>     مقدمه</a:t>
            </a:r>
            <a:r>
              <a:rPr lang="fa-IR" sz="2000" dirty="0" smtClean="0">
                <a:cs typeface="B Nazanin" panose="00000400000000000000" pitchFamily="2" charset="-78"/>
              </a:rPr>
              <a:t> </a:t>
            </a:r>
            <a:endParaRPr lang="fa-IR" sz="2000" dirty="0">
              <a:cs typeface="B Nazanin" panose="00000400000000000000" pitchFamily="2" charset="-78"/>
            </a:endParaRPr>
          </a:p>
          <a:p>
            <a:pPr algn="r" rtl="1">
              <a:lnSpc>
                <a:spcPct val="150000"/>
              </a:lnSpc>
            </a:pPr>
            <a:r>
              <a:rPr lang="fa-IR" sz="2300" dirty="0" smtClean="0">
                <a:cs typeface="B Nazanin" panose="00000400000000000000" pitchFamily="2" charset="-78"/>
              </a:rPr>
              <a:t>قهرمان محصول به عنوان رابط اصلی بین کاربران یک کلاس کاربری و تحلیگر کسب و کار عمل میکند .</a:t>
            </a:r>
          </a:p>
          <a:p>
            <a:pPr>
              <a:lnSpc>
                <a:spcPct val="150000"/>
              </a:lnSpc>
            </a:pPr>
            <a:r>
              <a:rPr lang="fa-IR" sz="2300" dirty="0" smtClean="0">
                <a:cs typeface="B Nazanin" panose="00000400000000000000" pitchFamily="2" charset="-78"/>
              </a:rPr>
              <a:t>در حالت ایده آل قهرمان محصول یک کاربر واقعی است </a:t>
            </a:r>
            <a:r>
              <a:rPr lang="fa-IR" sz="2300" dirty="0">
                <a:cs typeface="B Nazanin" panose="00000400000000000000" pitchFamily="2" charset="-78"/>
              </a:rPr>
              <a:t>،</a:t>
            </a:r>
            <a:r>
              <a:rPr lang="fa-IR" sz="2300" dirty="0" smtClean="0">
                <a:cs typeface="B Nazanin" panose="00000400000000000000" pitchFamily="2" charset="-78"/>
              </a:rPr>
              <a:t> </a:t>
            </a:r>
            <a:r>
              <a:rPr lang="fa-IR" sz="23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300" dirty="0" smtClean="0">
                <a:cs typeface="B Nazanin" panose="00000400000000000000" pitchFamily="2" charset="-78"/>
              </a:rPr>
              <a:t> که خود را به جای کاربران واقعی جای زده اند . </a:t>
            </a:r>
          </a:p>
          <a:p>
            <a:pPr algn="r" rtl="1">
              <a:lnSpc>
                <a:spcPct val="150000"/>
              </a:lnSpc>
            </a:pPr>
            <a:r>
              <a:rPr lang="fa-IR" sz="23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lnSpc>
                <a:spcPct val="150000"/>
              </a:lnSpc>
            </a:pPr>
            <a:r>
              <a:rPr lang="fa-IR" sz="23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300" dirty="0">
              <a:cs typeface="B Nazanin" panose="00000400000000000000" pitchFamily="2" charset="-78"/>
            </a:endParaRPr>
          </a:p>
        </p:txBody>
      </p:sp>
      <p:sp>
        <p:nvSpPr>
          <p:cNvPr id="4" name="Cube 3"/>
          <p:cNvSpPr/>
          <p:nvPr/>
        </p:nvSpPr>
        <p:spPr>
          <a:xfrm>
            <a:off x="10922859" y="1607912"/>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ویژگی های قهرمان محصول </a:t>
            </a:r>
          </a:p>
          <a:p>
            <a:pPr algn="r" rtl="1">
              <a:lnSpc>
                <a:spcPct val="150000"/>
              </a:lnSpc>
              <a:buFont typeface="Wingdings" panose="05000000000000000000" pitchFamily="2" charset="2"/>
              <a:buChar char="§"/>
            </a:pPr>
            <a:r>
              <a:rPr lang="fa-IR" sz="2300" dirty="0" smtClean="0">
                <a:cs typeface="B Nazanin" panose="00000400000000000000" pitchFamily="2" charset="-78"/>
              </a:rPr>
              <a:t>بهترین قهرمان محصول کسی است که دیدگاه روشنی نسبت به سیستم جدید دارد .  </a:t>
            </a:r>
          </a:p>
          <a:p>
            <a:pPr algn="r" rtl="1">
              <a:lnSpc>
                <a:spcPct val="150000"/>
              </a:lnSpc>
              <a:buFont typeface="Wingdings" panose="05000000000000000000" pitchFamily="2" charset="2"/>
              <a:buChar char="§"/>
            </a:pPr>
            <a:r>
              <a:rPr lang="fa-IR" sz="2300" dirty="0" smtClean="0">
                <a:cs typeface="B Nazanin" panose="00000400000000000000" pitchFamily="2" charset="-78"/>
              </a:rPr>
              <a:t>باید ارتباط دهنده های موثری باشند که مورد احترام همتایان خود باشند . </a:t>
            </a:r>
          </a:p>
          <a:p>
            <a:pPr algn="r" rtl="1">
              <a:lnSpc>
                <a:spcPct val="150000"/>
              </a:lnSpc>
              <a:buFont typeface="Wingdings" panose="05000000000000000000" pitchFamily="2" charset="2"/>
              <a:buChar char="§"/>
            </a:pPr>
            <a:r>
              <a:rPr lang="fa-IR" sz="2300" dirty="0" smtClean="0">
                <a:cs typeface="B Nazanin" panose="00000400000000000000" pitchFamily="2" charset="-78"/>
              </a:rPr>
              <a:t>آنها باید درک کاملی از حوزه برنامه و محیط عملیاتی داشته باشند  . </a:t>
            </a:r>
          </a:p>
          <a:p>
            <a:pPr algn="r" rtl="1">
              <a:lnSpc>
                <a:spcPct val="150000"/>
              </a:lnSpc>
              <a:buFont typeface="Wingdings" panose="05000000000000000000" pitchFamily="2" charset="2"/>
              <a:buChar char="§"/>
            </a:pPr>
            <a:r>
              <a:rPr lang="fa-IR" sz="23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lnSpc>
                <a:spcPct val="150000"/>
              </a:lnSpc>
              <a:buFont typeface="Wingdings" panose="05000000000000000000" pitchFamily="2" charset="2"/>
              <a:buChar char="§"/>
            </a:pPr>
            <a:r>
              <a:rPr lang="fa-IR" sz="23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4" y="1825625"/>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پرسوناهای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 بهترین </a:t>
            </a:r>
            <a:r>
              <a:rPr lang="fa-IR" sz="2400" dirty="0" smtClean="0">
                <a:solidFill>
                  <a:srgbClr val="C00000"/>
                </a:solidFill>
                <a:cs typeface="B Nazanin" panose="00000400000000000000" pitchFamily="2" charset="-78"/>
              </a:rPr>
              <a:t>عملکرد قهرمان محصول </a:t>
            </a:r>
          </a:p>
          <a:p>
            <a:pPr algn="r" rtl="1">
              <a:buFont typeface="Wingdings" panose="05000000000000000000" pitchFamily="2" charset="2"/>
              <a:buChar char="§"/>
            </a:pPr>
            <a:r>
              <a:rPr lang="fa-IR" sz="2300" dirty="0" smtClean="0">
                <a:cs typeface="B Nazanin" panose="00000400000000000000" pitchFamily="2" charset="-78"/>
              </a:rPr>
              <a:t>اگر</a:t>
            </a:r>
            <a:r>
              <a:rPr lang="fa-IR" sz="23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300" dirty="0" smtClean="0">
                <a:cs typeface="B Nazanin" panose="00000400000000000000" pitchFamily="2" charset="-78"/>
              </a:rPr>
              <a:t>اگر تصمیمات یک قهرمان محصول به طور مداوم توسط دیگران نادیده نگرفته شود . </a:t>
            </a:r>
            <a:endParaRPr lang="fa-IR" sz="2300" dirty="0" smtClean="0">
              <a:solidFill>
                <a:schemeClr val="tx1"/>
              </a:solidFill>
              <a:cs typeface="B Nazanin" panose="00000400000000000000" pitchFamily="2" charset="-78"/>
            </a:endParaRPr>
          </a:p>
          <a:p>
            <a:pPr algn="r" rtl="1">
              <a:buFont typeface="Wingdings" panose="05000000000000000000" pitchFamily="2" charset="2"/>
              <a:buChar char="§"/>
            </a:pPr>
            <a:r>
              <a:rPr lang="fa-IR" sz="23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3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a:t>
            </a:r>
            <a:r>
              <a:rPr lang="fa-IR" sz="2300" dirty="0" smtClean="0">
                <a:solidFill>
                  <a:schemeClr val="tx1"/>
                </a:solidFill>
                <a:cs typeface="B Nazanin" panose="00000400000000000000" pitchFamily="2" charset="-78"/>
              </a:rPr>
              <a:t>در </a:t>
            </a:r>
            <a:r>
              <a:rPr lang="fa-IR" sz="23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18675" y="1849824"/>
            <a:ext cx="334347" cy="34348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
        <p:nvSpPr>
          <p:cNvPr id="7" name="Left Arrow 6"/>
          <p:cNvSpPr/>
          <p:nvPr/>
        </p:nvSpPr>
        <p:spPr>
          <a:xfrm>
            <a:off x="9901295" y="4765153"/>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cs typeface="B Nazanin" panose="00000400000000000000" pitchFamily="2" charset="-78"/>
              </a:rPr>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300" dirty="0" smtClean="0">
                <a:cs typeface="B Nazanin" panose="00000400000000000000" pitchFamily="2" charset="-78"/>
              </a:rPr>
              <a:t>آنچه را از </a:t>
            </a:r>
            <a:r>
              <a:rPr lang="fa-IR" sz="2300" dirty="0" smtClean="0">
                <a:solidFill>
                  <a:srgbClr val="C00000"/>
                </a:solidFill>
                <a:cs typeface="B Nazanin" panose="00000400000000000000" pitchFamily="2" charset="-78"/>
              </a:rPr>
              <a:t>قهرمان محصول </a:t>
            </a:r>
            <a:r>
              <a:rPr lang="fa-IR" sz="2300" dirty="0" smtClean="0">
                <a:cs typeface="B Nazanin" panose="00000400000000000000" pitchFamily="2" charset="-78"/>
              </a:rPr>
              <a:t>خود انتظار انجام دهید </a:t>
            </a:r>
            <a:r>
              <a:rPr lang="fa-IR" sz="2300" dirty="0" smtClean="0">
                <a:solidFill>
                  <a:srgbClr val="C00000"/>
                </a:solidFill>
                <a:cs typeface="B Nazanin" panose="00000400000000000000" pitchFamily="2" charset="-78"/>
              </a:rPr>
              <a:t>مستند</a:t>
            </a:r>
            <a:r>
              <a:rPr lang="fa-IR" sz="2300" dirty="0" smtClean="0">
                <a:cs typeface="B Nazanin" panose="00000400000000000000" pitchFamily="2" charset="-78"/>
              </a:rPr>
              <a:t> کنید . </a:t>
            </a:r>
          </a:p>
          <a:p>
            <a:pPr algn="r" rtl="1">
              <a:buFont typeface="Wingdings" panose="05000000000000000000" pitchFamily="2" charset="2"/>
              <a:buChar char="§"/>
            </a:pPr>
            <a:r>
              <a:rPr lang="fa-IR" sz="2300" dirty="0" smtClean="0">
                <a:cs typeface="B Nazanin" panose="00000400000000000000" pitchFamily="2" charset="-78"/>
              </a:rPr>
              <a:t>برای هر </a:t>
            </a:r>
            <a:r>
              <a:rPr lang="fa-IR" sz="2300" dirty="0" smtClean="0">
                <a:solidFill>
                  <a:srgbClr val="C00000"/>
                </a:solidFill>
                <a:cs typeface="B Nazanin" panose="00000400000000000000" pitchFamily="2" charset="-78"/>
              </a:rPr>
              <a:t>قهرمان محصول </a:t>
            </a:r>
            <a:r>
              <a:rPr lang="fa-IR" sz="2300" dirty="0" smtClean="0">
                <a:cs typeface="B Nazanin" panose="00000400000000000000" pitchFamily="2" charset="-78"/>
              </a:rPr>
              <a:t>پرونده ای ایجاد کنید و </a:t>
            </a:r>
            <a:r>
              <a:rPr lang="fa-IR" sz="2300" dirty="0" smtClean="0">
                <a:solidFill>
                  <a:srgbClr val="C00000"/>
                </a:solidFill>
                <a:cs typeface="B Nazanin" panose="00000400000000000000" pitchFamily="2" charset="-78"/>
              </a:rPr>
              <a:t>نقش ها </a:t>
            </a:r>
            <a:r>
              <a:rPr lang="fa-IR" sz="2300" dirty="0" smtClean="0">
                <a:cs typeface="B Nazanin" panose="00000400000000000000" pitchFamily="2" charset="-78"/>
              </a:rPr>
              <a:t>و </a:t>
            </a:r>
            <a:r>
              <a:rPr lang="fa-IR" sz="2300" dirty="0" smtClean="0">
                <a:solidFill>
                  <a:srgbClr val="C00000"/>
                </a:solidFill>
                <a:cs typeface="B Nazanin" panose="00000400000000000000" pitchFamily="2" charset="-78"/>
              </a:rPr>
              <a:t>وظایفشان</a:t>
            </a:r>
            <a:r>
              <a:rPr lang="fa-IR" sz="2300" dirty="0" smtClean="0">
                <a:cs typeface="B Nazanin" panose="00000400000000000000" pitchFamily="2" charset="-78"/>
              </a:rPr>
              <a:t> را سند کنید . </a:t>
            </a:r>
          </a:p>
          <a:p>
            <a:pPr algn="r" rtl="1">
              <a:buFont typeface="Wingdings" panose="05000000000000000000" pitchFamily="2" charset="2"/>
              <a:buChar char="§"/>
            </a:pPr>
            <a:r>
              <a:rPr lang="fa-IR" sz="2300" dirty="0" smtClean="0">
                <a:cs typeface="B Nazanin" panose="00000400000000000000" pitchFamily="2" charset="-78"/>
              </a:rPr>
              <a:t>برای شروع مطابق الگوی زیر جلو بروید .</a:t>
            </a:r>
          </a:p>
          <a:p>
            <a:pPr marL="0" indent="0" algn="r" rtl="1">
              <a:buNone/>
            </a:pPr>
            <a:r>
              <a:rPr lang="fa-IR" sz="2300" dirty="0" smtClean="0">
                <a:cs typeface="B Nazanin" panose="00000400000000000000" pitchFamily="2" charset="-78"/>
              </a:rPr>
              <a:t>    برنامه ریزی :</a:t>
            </a:r>
          </a:p>
          <a:p>
            <a:pPr marL="914400" lvl="2" indent="0">
              <a:buNone/>
            </a:pPr>
            <a:r>
              <a:rPr lang="fa-IR" sz="2300" dirty="0" smtClean="0">
                <a:cs typeface="B Nazanin" panose="00000400000000000000" pitchFamily="2" charset="-78"/>
              </a:rPr>
              <a:t>محدوده و محدودیت های سیستم را مشخص کند .</a:t>
            </a:r>
          </a:p>
          <a:p>
            <a:pPr marL="914400" lvl="2" indent="0">
              <a:buNone/>
            </a:pPr>
            <a:r>
              <a:rPr lang="fa-IR" sz="2300" dirty="0" smtClean="0">
                <a:cs typeface="B Nazanin" panose="00000400000000000000" pitchFamily="2" charset="-78"/>
              </a:rPr>
              <a:t>سیستم های که با آن ها در تعامل است سیستم فعلی را مشخص کند .</a:t>
            </a:r>
          </a:p>
          <a:p>
            <a:pPr marL="914400" lvl="2" indent="0">
              <a:buNone/>
            </a:pPr>
            <a:r>
              <a:rPr lang="fa-IR" sz="2300" dirty="0" smtClean="0">
                <a:cs typeface="B Nazanin" panose="00000400000000000000" pitchFamily="2" charset="-78"/>
              </a:rPr>
              <a:t>یک مسیر انتقال از برنامه های فعلی یا عملیات دستی تعریف کنید .</a:t>
            </a:r>
          </a:p>
          <a:p>
            <a:pPr marL="914400" lvl="2" indent="0">
              <a:buNone/>
            </a:pPr>
            <a:r>
              <a:rPr lang="fa-IR" sz="2300"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75665" y="1194451"/>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10507163" y="3445340"/>
            <a:ext cx="560881" cy="243861"/>
          </a:xfrm>
          <a:prstGeom prst="rect">
            <a:avLst/>
          </a:prstGeom>
        </p:spPr>
      </p:pic>
      <p:pic>
        <p:nvPicPr>
          <p:cNvPr id="7" name="Picture 6"/>
          <p:cNvPicPr>
            <a:picLocks noChangeAspect="1"/>
          </p:cNvPicPr>
          <p:nvPr/>
        </p:nvPicPr>
        <p:blipFill>
          <a:blip r:embed="rId2"/>
          <a:stretch>
            <a:fillRect/>
          </a:stretch>
        </p:blipFill>
        <p:spPr>
          <a:xfrm>
            <a:off x="10507164" y="3820282"/>
            <a:ext cx="560881" cy="243861"/>
          </a:xfrm>
          <a:prstGeom prst="rect">
            <a:avLst/>
          </a:prstGeom>
        </p:spPr>
      </p:pic>
      <p:pic>
        <p:nvPicPr>
          <p:cNvPr id="8" name="Picture 7"/>
          <p:cNvPicPr>
            <a:picLocks noChangeAspect="1"/>
          </p:cNvPicPr>
          <p:nvPr/>
        </p:nvPicPr>
        <p:blipFill>
          <a:blip r:embed="rId2"/>
          <a:stretch>
            <a:fillRect/>
          </a:stretch>
        </p:blipFill>
        <p:spPr>
          <a:xfrm>
            <a:off x="10507165" y="4206856"/>
            <a:ext cx="560881" cy="243861"/>
          </a:xfrm>
          <a:prstGeom prst="rect">
            <a:avLst/>
          </a:prstGeom>
        </p:spPr>
      </p:pic>
      <p:pic>
        <p:nvPicPr>
          <p:cNvPr id="9" name="Picture 8"/>
          <p:cNvPicPr>
            <a:picLocks noChangeAspect="1"/>
          </p:cNvPicPr>
          <p:nvPr/>
        </p:nvPicPr>
        <p:blipFill>
          <a:blip r:embed="rId2"/>
          <a:stretch>
            <a:fillRect/>
          </a:stretch>
        </p:blipFill>
        <p:spPr>
          <a:xfrm>
            <a:off x="10507166" y="4557260"/>
            <a:ext cx="560881" cy="243861"/>
          </a:xfrm>
          <a:prstGeom prst="rect">
            <a:avLst/>
          </a:prstGeom>
        </p:spPr>
      </p:pic>
      <p:sp>
        <p:nvSpPr>
          <p:cNvPr id="15" name="Isosceles Triangle 14"/>
          <p:cNvSpPr/>
          <p:nvPr/>
        </p:nvSpPr>
        <p:spPr>
          <a:xfrm rot="16200000">
            <a:off x="11025625" y="309979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a:t>
            </a:r>
            <a:r>
              <a:rPr lang="fa-IR" sz="2300" dirty="0" smtClean="0">
                <a:cs typeface="B Nazanin" panose="00000400000000000000" pitchFamily="2" charset="-78"/>
              </a:rPr>
              <a:t>نیازمندی ها:</a:t>
            </a:r>
          </a:p>
          <a:p>
            <a:pPr marL="914400" lvl="2" indent="0">
              <a:buNone/>
            </a:pPr>
            <a:r>
              <a:rPr lang="fa-IR" sz="2300" dirty="0" smtClean="0">
                <a:cs typeface="B Nazanin" panose="00000400000000000000" pitchFamily="2" charset="-78"/>
              </a:rPr>
              <a:t>نیازمندی ها را از کاربران جمع آوری کند .</a:t>
            </a:r>
          </a:p>
          <a:p>
            <a:pPr marL="914400" lvl="2" indent="0">
              <a:buNone/>
            </a:pPr>
            <a:r>
              <a:rPr lang="fa-IR" sz="2300" dirty="0" smtClean="0">
                <a:cs typeface="B Nazanin" panose="00000400000000000000" pitchFamily="2" charset="-78"/>
              </a:rPr>
              <a:t>سناریوهای استفاده ، یوزکیس ها و داستان های کاربران را بسط دهد . </a:t>
            </a:r>
          </a:p>
          <a:p>
            <a:pPr marL="914400" lvl="2" indent="0">
              <a:buNone/>
            </a:pPr>
            <a:r>
              <a:rPr lang="fa-IR" sz="2300" dirty="0" smtClean="0">
                <a:cs typeface="B Nazanin" panose="00000400000000000000" pitchFamily="2" charset="-78"/>
              </a:rPr>
              <a:t>تضادها بین نیازمندی های پیشنهاد شده در کلاس کاربری را حل کند . </a:t>
            </a:r>
          </a:p>
          <a:p>
            <a:pPr marL="914400" lvl="2" indent="0">
              <a:buNone/>
            </a:pPr>
            <a:r>
              <a:rPr lang="fa-IR" sz="2300" dirty="0" smtClean="0">
                <a:cs typeface="B Nazanin" panose="00000400000000000000" pitchFamily="2" charset="-78"/>
              </a:rPr>
              <a:t>الویت های اجرایی را تعریف کند .</a:t>
            </a:r>
          </a:p>
          <a:p>
            <a:pPr marL="914400" lvl="2" indent="0">
              <a:buNone/>
            </a:pPr>
            <a:r>
              <a:rPr lang="fa-IR" sz="2300" dirty="0" smtClean="0">
                <a:cs typeface="B Nazanin" panose="00000400000000000000" pitchFamily="2" charset="-78"/>
              </a:rPr>
              <a:t>ورودی‌ها را در مورد عملکرد و سایر الزامات کیفی ارائه دهد .</a:t>
            </a:r>
          </a:p>
          <a:p>
            <a:pPr marL="914400" lvl="2" indent="0">
              <a:buNone/>
            </a:pPr>
            <a:r>
              <a:rPr lang="fa-IR" sz="2300" dirty="0" smtClean="0">
                <a:cs typeface="B Nazanin" panose="00000400000000000000" pitchFamily="2" charset="-78"/>
              </a:rPr>
              <a:t>نمونه های اولیه را ارزیابی کند . </a:t>
            </a:r>
          </a:p>
          <a:p>
            <a:pPr marL="914400" lvl="2" indent="0">
              <a:buNone/>
            </a:pPr>
            <a:r>
              <a:rPr lang="fa-IR" sz="2300"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sz="2300"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5" y="2074414"/>
            <a:ext cx="560881" cy="243861"/>
          </a:xfrm>
          <a:prstGeom prst="rect">
            <a:avLst/>
          </a:prstGeom>
        </p:spPr>
      </p:pic>
      <p:pic>
        <p:nvPicPr>
          <p:cNvPr id="5" name="Picture 4"/>
          <p:cNvPicPr>
            <a:picLocks noChangeAspect="1"/>
          </p:cNvPicPr>
          <p:nvPr/>
        </p:nvPicPr>
        <p:blipFill>
          <a:blip r:embed="rId2"/>
          <a:stretch>
            <a:fillRect/>
          </a:stretch>
        </p:blipFill>
        <p:spPr>
          <a:xfrm>
            <a:off x="10476645" y="2386689"/>
            <a:ext cx="560881" cy="243861"/>
          </a:xfrm>
          <a:prstGeom prst="rect">
            <a:avLst/>
          </a:prstGeom>
        </p:spPr>
      </p:pic>
      <p:pic>
        <p:nvPicPr>
          <p:cNvPr id="6" name="Picture 5"/>
          <p:cNvPicPr>
            <a:picLocks noChangeAspect="1"/>
          </p:cNvPicPr>
          <p:nvPr/>
        </p:nvPicPr>
        <p:blipFill>
          <a:blip r:embed="rId2"/>
          <a:stretch>
            <a:fillRect/>
          </a:stretch>
        </p:blipFill>
        <p:spPr>
          <a:xfrm>
            <a:off x="10476645" y="2801324"/>
            <a:ext cx="560881" cy="243861"/>
          </a:xfrm>
          <a:prstGeom prst="rect">
            <a:avLst/>
          </a:prstGeom>
        </p:spPr>
      </p:pic>
      <p:pic>
        <p:nvPicPr>
          <p:cNvPr id="7" name="Picture 6"/>
          <p:cNvPicPr>
            <a:picLocks noChangeAspect="1"/>
          </p:cNvPicPr>
          <p:nvPr/>
        </p:nvPicPr>
        <p:blipFill>
          <a:blip r:embed="rId2"/>
          <a:stretch>
            <a:fillRect/>
          </a:stretch>
        </p:blipFill>
        <p:spPr>
          <a:xfrm>
            <a:off x="10467218" y="3190802"/>
            <a:ext cx="560881" cy="243861"/>
          </a:xfrm>
          <a:prstGeom prst="rect">
            <a:avLst/>
          </a:prstGeom>
        </p:spPr>
      </p:pic>
      <p:pic>
        <p:nvPicPr>
          <p:cNvPr id="8" name="Picture 7"/>
          <p:cNvPicPr>
            <a:picLocks noChangeAspect="1"/>
          </p:cNvPicPr>
          <p:nvPr/>
        </p:nvPicPr>
        <p:blipFill>
          <a:blip r:embed="rId2"/>
          <a:stretch>
            <a:fillRect/>
          </a:stretch>
        </p:blipFill>
        <p:spPr>
          <a:xfrm>
            <a:off x="10476645" y="3564424"/>
            <a:ext cx="560881" cy="243861"/>
          </a:xfrm>
          <a:prstGeom prst="rect">
            <a:avLst/>
          </a:prstGeom>
        </p:spPr>
      </p:pic>
      <p:pic>
        <p:nvPicPr>
          <p:cNvPr id="9" name="Picture 8"/>
          <p:cNvPicPr>
            <a:picLocks noChangeAspect="1"/>
          </p:cNvPicPr>
          <p:nvPr/>
        </p:nvPicPr>
        <p:blipFill>
          <a:blip r:embed="rId2"/>
          <a:stretch>
            <a:fillRect/>
          </a:stretch>
        </p:blipFill>
        <p:spPr>
          <a:xfrm>
            <a:off x="10476645" y="3923396"/>
            <a:ext cx="560881" cy="243861"/>
          </a:xfrm>
          <a:prstGeom prst="rect">
            <a:avLst/>
          </a:prstGeom>
        </p:spPr>
      </p:pic>
      <p:pic>
        <p:nvPicPr>
          <p:cNvPr id="10" name="Picture 9"/>
          <p:cNvPicPr>
            <a:picLocks noChangeAspect="1"/>
          </p:cNvPicPr>
          <p:nvPr/>
        </p:nvPicPr>
        <p:blipFill>
          <a:blip r:embed="rId2"/>
          <a:stretch>
            <a:fillRect/>
          </a:stretch>
        </p:blipFill>
        <p:spPr>
          <a:xfrm>
            <a:off x="10476645" y="4276789"/>
            <a:ext cx="560881" cy="243861"/>
          </a:xfrm>
          <a:prstGeom prst="rect">
            <a:avLst/>
          </a:prstGeom>
        </p:spPr>
      </p:pic>
      <p:pic>
        <p:nvPicPr>
          <p:cNvPr id="11" name="Picture 10"/>
          <p:cNvPicPr>
            <a:picLocks noChangeAspect="1"/>
          </p:cNvPicPr>
          <p:nvPr/>
        </p:nvPicPr>
        <p:blipFill>
          <a:blip r:embed="rId2"/>
          <a:stretch>
            <a:fillRect/>
          </a:stretch>
        </p:blipFill>
        <p:spPr>
          <a:xfrm>
            <a:off x="10467219" y="4644622"/>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
        <p:nvSpPr>
          <p:cNvPr id="13" name="Cube 12"/>
          <p:cNvSpPr/>
          <p:nvPr/>
        </p:nvSpPr>
        <p:spPr>
          <a:xfrm>
            <a:off x="10757085" y="1125641"/>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306060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a:t>
            </a:r>
            <a:r>
              <a:rPr lang="fa-IR" sz="2400" dirty="0" smtClean="0">
                <a:solidFill>
                  <a:srgbClr val="C00000"/>
                </a:solidFill>
                <a:cs typeface="B Nazanin" panose="00000400000000000000" pitchFamily="2" charset="-78"/>
              </a:rPr>
              <a:t>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a:t>
            </a:r>
            <a:r>
              <a:rPr lang="fa-IR" sz="2000" dirty="0" smtClean="0">
                <a:cs typeface="B Nazanin" panose="00000400000000000000" pitchFamily="2" charset="-78"/>
              </a:rPr>
              <a:t>   </a:t>
            </a:r>
            <a:r>
              <a:rPr lang="fa-IR" sz="2300" dirty="0" smtClean="0">
                <a:cs typeface="B Nazanin" panose="00000400000000000000" pitchFamily="2" charset="-78"/>
              </a:rPr>
              <a:t>اعتبار </a:t>
            </a:r>
            <a:r>
              <a:rPr lang="fa-IR" sz="2300" dirty="0" smtClean="0">
                <a:cs typeface="B Nazanin" panose="00000400000000000000" pitchFamily="2" charset="-78"/>
              </a:rPr>
              <a:t>سنجی و تایید :</a:t>
            </a:r>
          </a:p>
          <a:p>
            <a:pPr marL="914400" lvl="2" indent="0">
              <a:buNone/>
            </a:pPr>
            <a:r>
              <a:rPr lang="fa-IR" sz="2300" dirty="0" smtClean="0">
                <a:cs typeface="B Nazanin" panose="00000400000000000000" pitchFamily="2" charset="-78"/>
              </a:rPr>
              <a:t>مشخات نیازمندی ها را بررسی کند .</a:t>
            </a:r>
          </a:p>
          <a:p>
            <a:pPr marL="914400" lvl="2" indent="0">
              <a:buNone/>
            </a:pPr>
            <a:r>
              <a:rPr lang="fa-IR" sz="2300" dirty="0" smtClean="0">
                <a:cs typeface="B Nazanin" panose="00000400000000000000" pitchFamily="2" charset="-78"/>
              </a:rPr>
              <a:t>معیارهای پذیرش را تعریف کند </a:t>
            </a:r>
          </a:p>
          <a:p>
            <a:pPr marL="914400" lvl="2" indent="0">
              <a:buNone/>
            </a:pPr>
            <a:r>
              <a:rPr lang="fa-IR" sz="2300" dirty="0" smtClean="0">
                <a:cs typeface="B Nazanin" panose="00000400000000000000" pitchFamily="2" charset="-78"/>
              </a:rPr>
              <a:t>از سناریوهای کاربردی تست پذیرش کاربر را توسعه دهد . </a:t>
            </a:r>
          </a:p>
          <a:p>
            <a:pPr marL="914400" lvl="2" indent="0">
              <a:buNone/>
            </a:pPr>
            <a:r>
              <a:rPr lang="fa-IR" sz="2300" dirty="0" smtClean="0">
                <a:cs typeface="B Nazanin" panose="00000400000000000000" pitchFamily="2" charset="-78"/>
              </a:rPr>
              <a:t>مجموعه داده های آزمایشی را از کسب و کار ارائه دهید </a:t>
            </a:r>
          </a:p>
          <a:p>
            <a:pPr marL="914400" lvl="2" indent="0">
              <a:buNone/>
            </a:pPr>
            <a:r>
              <a:rPr lang="fa-IR" sz="2300" dirty="0" smtClean="0">
                <a:cs typeface="B Nazanin" panose="00000400000000000000" pitchFamily="2" charset="-78"/>
              </a:rPr>
              <a:t>تست پذیرش کاربر یا بتا تست را انجام دهد . </a:t>
            </a:r>
          </a:p>
          <a:p>
            <a:pPr marL="0" lvl="0" indent="0">
              <a:buNone/>
            </a:pPr>
            <a:r>
              <a:rPr lang="fa-IR" sz="2300" dirty="0" smtClean="0">
                <a:solidFill>
                  <a:prstClr val="black"/>
                </a:solidFill>
                <a:cs typeface="B Nazanin" panose="00000400000000000000" pitchFamily="2" charset="-78"/>
              </a:rPr>
              <a:t>       مدیریت </a:t>
            </a:r>
            <a:r>
              <a:rPr lang="fa-IR" sz="2300" dirty="0">
                <a:solidFill>
                  <a:prstClr val="black"/>
                </a:solidFill>
                <a:cs typeface="B Nazanin" panose="00000400000000000000" pitchFamily="2" charset="-78"/>
              </a:rPr>
              <a:t>تغییرات </a:t>
            </a:r>
          </a:p>
          <a:p>
            <a:pPr marL="914400" lvl="2" indent="0">
              <a:buNone/>
            </a:pPr>
            <a:r>
              <a:rPr lang="fa-IR" sz="2300"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sz="2300"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sz="2300"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sz="2300"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0860375" y="153352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0413496" y="1921497"/>
            <a:ext cx="560881" cy="243861"/>
          </a:xfrm>
          <a:prstGeom prst="rect">
            <a:avLst/>
          </a:prstGeom>
        </p:spPr>
      </p:pic>
      <p:pic>
        <p:nvPicPr>
          <p:cNvPr id="6" name="Picture 5"/>
          <p:cNvPicPr>
            <a:picLocks noChangeAspect="1"/>
          </p:cNvPicPr>
          <p:nvPr/>
        </p:nvPicPr>
        <p:blipFill>
          <a:blip r:embed="rId2"/>
          <a:stretch>
            <a:fillRect/>
          </a:stretch>
        </p:blipFill>
        <p:spPr>
          <a:xfrm>
            <a:off x="10410856" y="2270565"/>
            <a:ext cx="560881" cy="243861"/>
          </a:xfrm>
          <a:prstGeom prst="rect">
            <a:avLst/>
          </a:prstGeom>
        </p:spPr>
      </p:pic>
      <p:pic>
        <p:nvPicPr>
          <p:cNvPr id="7" name="Picture 6"/>
          <p:cNvPicPr>
            <a:picLocks noChangeAspect="1"/>
          </p:cNvPicPr>
          <p:nvPr/>
        </p:nvPicPr>
        <p:blipFill>
          <a:blip r:embed="rId2"/>
          <a:stretch>
            <a:fillRect/>
          </a:stretch>
        </p:blipFill>
        <p:spPr>
          <a:xfrm>
            <a:off x="10402435" y="2700295"/>
            <a:ext cx="560881" cy="243861"/>
          </a:xfrm>
          <a:prstGeom prst="rect">
            <a:avLst/>
          </a:prstGeom>
        </p:spPr>
      </p:pic>
      <p:pic>
        <p:nvPicPr>
          <p:cNvPr id="8" name="Picture 7"/>
          <p:cNvPicPr>
            <a:picLocks noChangeAspect="1"/>
          </p:cNvPicPr>
          <p:nvPr/>
        </p:nvPicPr>
        <p:blipFill>
          <a:blip r:embed="rId2"/>
          <a:stretch>
            <a:fillRect/>
          </a:stretch>
        </p:blipFill>
        <p:spPr>
          <a:xfrm>
            <a:off x="10407162" y="3099370"/>
            <a:ext cx="560881" cy="243861"/>
          </a:xfrm>
          <a:prstGeom prst="rect">
            <a:avLst/>
          </a:prstGeom>
        </p:spPr>
      </p:pic>
      <p:pic>
        <p:nvPicPr>
          <p:cNvPr id="9" name="Picture 8"/>
          <p:cNvPicPr>
            <a:picLocks noChangeAspect="1"/>
          </p:cNvPicPr>
          <p:nvPr/>
        </p:nvPicPr>
        <p:blipFill>
          <a:blip r:embed="rId2"/>
          <a:stretch>
            <a:fillRect/>
          </a:stretch>
        </p:blipFill>
        <p:spPr>
          <a:xfrm>
            <a:off x="10419595" y="3436356"/>
            <a:ext cx="560881" cy="243861"/>
          </a:xfrm>
          <a:prstGeom prst="rect">
            <a:avLst/>
          </a:prstGeom>
        </p:spPr>
      </p:pic>
      <p:pic>
        <p:nvPicPr>
          <p:cNvPr id="10" name="Picture 9"/>
          <p:cNvPicPr>
            <a:picLocks noChangeAspect="1"/>
          </p:cNvPicPr>
          <p:nvPr/>
        </p:nvPicPr>
        <p:blipFill>
          <a:blip r:embed="rId3"/>
          <a:stretch>
            <a:fillRect/>
          </a:stretch>
        </p:blipFill>
        <p:spPr>
          <a:xfrm>
            <a:off x="10852412" y="1010138"/>
            <a:ext cx="298730" cy="304826"/>
          </a:xfrm>
          <a:prstGeom prst="rect">
            <a:avLst/>
          </a:prstGeom>
        </p:spPr>
      </p:pic>
      <p:sp>
        <p:nvSpPr>
          <p:cNvPr id="21" name="Isosceles Triangle 20"/>
          <p:cNvSpPr/>
          <p:nvPr/>
        </p:nvSpPr>
        <p:spPr>
          <a:xfrm rot="16200000">
            <a:off x="10751269" y="3903445"/>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23" name="Picture 22"/>
          <p:cNvPicPr>
            <a:picLocks noChangeAspect="1"/>
          </p:cNvPicPr>
          <p:nvPr/>
        </p:nvPicPr>
        <p:blipFill>
          <a:blip r:embed="rId2"/>
          <a:stretch>
            <a:fillRect/>
          </a:stretch>
        </p:blipFill>
        <p:spPr>
          <a:xfrm>
            <a:off x="10428463" y="4275110"/>
            <a:ext cx="560881" cy="243861"/>
          </a:xfrm>
          <a:prstGeom prst="rect">
            <a:avLst/>
          </a:prstGeom>
        </p:spPr>
      </p:pic>
      <p:pic>
        <p:nvPicPr>
          <p:cNvPr id="25" name="Picture 24"/>
          <p:cNvPicPr>
            <a:picLocks noChangeAspect="1"/>
          </p:cNvPicPr>
          <p:nvPr/>
        </p:nvPicPr>
        <p:blipFill>
          <a:blip r:embed="rId2"/>
          <a:stretch>
            <a:fillRect/>
          </a:stretch>
        </p:blipFill>
        <p:spPr>
          <a:xfrm>
            <a:off x="10428463" y="4585051"/>
            <a:ext cx="560881" cy="243861"/>
          </a:xfrm>
          <a:prstGeom prst="rect">
            <a:avLst/>
          </a:prstGeom>
        </p:spPr>
      </p:pic>
      <p:pic>
        <p:nvPicPr>
          <p:cNvPr id="26" name="Picture 25"/>
          <p:cNvPicPr>
            <a:picLocks noChangeAspect="1"/>
          </p:cNvPicPr>
          <p:nvPr/>
        </p:nvPicPr>
        <p:blipFill>
          <a:blip r:embed="rId2"/>
          <a:stretch>
            <a:fillRect/>
          </a:stretch>
        </p:blipFill>
        <p:spPr>
          <a:xfrm>
            <a:off x="10428463" y="4970183"/>
            <a:ext cx="560881" cy="243861"/>
          </a:xfrm>
          <a:prstGeom prst="rect">
            <a:avLst/>
          </a:prstGeom>
        </p:spPr>
      </p:pic>
      <p:pic>
        <p:nvPicPr>
          <p:cNvPr id="31" name="Picture 30"/>
          <p:cNvPicPr>
            <a:picLocks noChangeAspect="1"/>
          </p:cNvPicPr>
          <p:nvPr/>
        </p:nvPicPr>
        <p:blipFill>
          <a:blip r:embed="rId2"/>
          <a:stretch>
            <a:fillRect/>
          </a:stretch>
        </p:blipFill>
        <p:spPr>
          <a:xfrm>
            <a:off x="10428463" y="5390223"/>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300" dirty="0" smtClean="0">
                <a:solidFill>
                  <a:prstClr val="black"/>
                </a:solidFill>
                <a:cs typeface="B Nazanin" panose="00000400000000000000" pitchFamily="2" charset="-78"/>
              </a:rPr>
              <a:t>کمک </a:t>
            </a:r>
            <a:r>
              <a:rPr lang="fa-IR" sz="2300" dirty="0">
                <a:solidFill>
                  <a:prstClr val="black"/>
                </a:solidFill>
                <a:cs typeface="B Nazanin" panose="00000400000000000000" pitchFamily="2" charset="-78"/>
              </a:rPr>
              <a:t>های کاربر</a:t>
            </a:r>
          </a:p>
          <a:p>
            <a:pPr marL="914400" lvl="2" indent="0">
              <a:buNone/>
            </a:pPr>
            <a:r>
              <a:rPr lang="fa-IR" sz="2300"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sz="2300" dirty="0">
                <a:solidFill>
                  <a:prstClr val="black"/>
                </a:solidFill>
                <a:cs typeface="B Nazanin" panose="00000400000000000000" pitchFamily="2" charset="-78"/>
              </a:rPr>
              <a:t>در برنامه های تمرینی یا آموزش شرکت کند .</a:t>
            </a:r>
          </a:p>
          <a:p>
            <a:pPr marL="914400" lvl="2" indent="0">
              <a:buNone/>
            </a:pPr>
            <a:r>
              <a:rPr lang="fa-IR" sz="2300"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16407" y="2877171"/>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marL="0" indent="0" algn="r" rtl="1">
              <a:buNone/>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400" dirty="0" smtClean="0">
                <a:cs typeface="B Nazanin" panose="00000400000000000000" pitchFamily="2" charset="-78"/>
              </a:rPr>
              <a:t>زمانیکه ایده قهرمان محصول مطرح می‌شود ممکن است با مقاومت‌هایی روبرو شود . </a:t>
            </a:r>
            <a:endParaRPr lang="fa-IR" sz="2400" dirty="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400" dirty="0" smtClean="0">
                <a:cs typeface="B Nazanin" panose="00000400000000000000" pitchFamily="2" charset="-78"/>
              </a:rPr>
              <a:t>مدیران گاهی تمایل به تفویض اختیارات خود در مورد تعیین و تکلیف نیازمندی ها به کاربران عادی را ندارند .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634343"/>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3"/>
          </a:xfrm>
        </p:spPr>
        <p:txBody>
          <a:bodyPr>
            <a:normAutofit fontScale="90000"/>
          </a:bodyPr>
          <a:lstStyle/>
          <a:p>
            <a:pPr algn="ctr"/>
            <a:r>
              <a:rPr lang="fa-IR" u="sng" dirty="0" smtClean="0">
                <a:solidFill>
                  <a:srgbClr val="C00000"/>
                </a:solidFill>
                <a:cs typeface="B Nazanin" panose="00000400000000000000" pitchFamily="2" charset="-78"/>
              </a:rPr>
              <a:t>قهرمان محصول (ادامه)</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00891" y="988437"/>
            <a:ext cx="10752909" cy="5477691"/>
          </a:xfrm>
        </p:spPr>
        <p:txBody>
          <a:bodyPr>
            <a:normAutofit/>
          </a:bodyPr>
          <a:lstStyle/>
          <a:p>
            <a:pPr marL="0" indent="0" algn="r" rtl="1">
              <a:buNone/>
            </a:pPr>
            <a:r>
              <a:rPr lang="fa-IR" sz="2400" dirty="0">
                <a:cs typeface="B Nazanin" panose="00000400000000000000" pitchFamily="2" charset="-78"/>
              </a:rPr>
              <a:t>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جلوگیری از تله قهرمان محصول      </a:t>
            </a:r>
            <a:endParaRPr lang="fa-IR" sz="2400" dirty="0">
              <a:solidFill>
                <a:srgbClr val="C00000"/>
              </a:solidFill>
              <a:cs typeface="B Nazanin" panose="00000400000000000000" pitchFamily="2" charset="-78"/>
            </a:endParaRPr>
          </a:p>
          <a:p>
            <a:pPr algn="r" rtl="1">
              <a:buFont typeface="Wingdings" panose="05000000000000000000" pitchFamily="2" charset="2"/>
              <a:buChar char="§"/>
            </a:pPr>
            <a:r>
              <a:rPr lang="fa-IR" sz="2000" b="1" dirty="0" smtClean="0">
                <a:cs typeface="B Nazanin" panose="00000400000000000000" pitchFamily="2" charset="-78"/>
              </a:rPr>
              <a:t>مدل قهرمان محصول زمانی درست کار می‌کند که قهرمان محصول مسئولیت‌های خود را به خوبی درک کند . </a:t>
            </a:r>
          </a:p>
          <a:p>
            <a:pPr algn="r" rtl="1">
              <a:buFont typeface="Wingdings" panose="05000000000000000000" pitchFamily="2" charset="2"/>
              <a:buChar char="§"/>
            </a:pPr>
            <a:r>
              <a:rPr lang="fa-IR" sz="2000" b="1" dirty="0" smtClean="0">
                <a:cs typeface="B Nazanin" panose="00000400000000000000" pitchFamily="2" charset="-78"/>
              </a:rPr>
              <a:t>اختیار تصمیم گیری درسطح نیازهای کاربری را داشته باشد . </a:t>
            </a:r>
          </a:p>
          <a:p>
            <a:pPr algn="r" rtl="1">
              <a:buFont typeface="Wingdings" panose="05000000000000000000" pitchFamily="2" charset="2"/>
              <a:buChar char="§"/>
            </a:pPr>
            <a:r>
              <a:rPr lang="fa-IR" sz="2000" b="1" dirty="0" smtClean="0">
                <a:cs typeface="B Nazanin" panose="00000400000000000000" pitchFamily="2" charset="-78"/>
              </a:rPr>
              <a:t>و زمان کافی برای انجام این وظایف را در دسترس داشته باشند . </a:t>
            </a:r>
          </a:p>
          <a:p>
            <a:pPr marL="0" indent="0" algn="r" rtl="1">
              <a:buNone/>
            </a:pPr>
            <a:r>
              <a:rPr lang="en-US" sz="2000" dirty="0" smtClean="0">
                <a:cs typeface="B Nazanin" panose="00000400000000000000" pitchFamily="2" charset="-78"/>
              </a:rPr>
              <a:t>    </a:t>
            </a:r>
            <a:r>
              <a:rPr lang="fa-IR" sz="2000" dirty="0" smtClean="0">
                <a:cs typeface="B Nazanin" panose="00000400000000000000" pitchFamily="2" charset="-78"/>
              </a:rPr>
              <a:t>   </a:t>
            </a:r>
            <a:r>
              <a:rPr lang="fa-IR" sz="2000" b="1" dirty="0" smtClean="0">
                <a:cs typeface="B Nazanin" panose="00000400000000000000" pitchFamily="2" charset="-78"/>
              </a:rPr>
              <a:t>مراقب مشکلات احتمالی زیر باشید:</a:t>
            </a:r>
          </a:p>
          <a:p>
            <a:pPr algn="r" rtl="1">
              <a:buFont typeface="Wingdings" panose="05000000000000000000" pitchFamily="2" charset="2"/>
              <a:buChar char="v"/>
            </a:pPr>
            <a:r>
              <a:rPr lang="en-US" sz="2000" dirty="0" smtClean="0">
                <a:cs typeface="B Nazanin" panose="00000400000000000000" pitchFamily="2" charset="-78"/>
              </a:rPr>
              <a:t>    </a:t>
            </a:r>
            <a:r>
              <a:rPr lang="fa-IR" sz="2000" b="1" dirty="0" smtClean="0">
                <a:cs typeface="B Nazanin" panose="00000400000000000000" pitchFamily="2" charset="-78"/>
              </a:rPr>
              <a:t>مدیران تصمیماتی را که قهرمان محصول می‌گیرد نادیده می‌گیرند.</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آنها در آخرین لحظات تصمیمات ناگهانی می‌گیرند و فکر می‌کنند خودشان بهتر نیازهای کاربران را می‌دانند.</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در این شرایط قهرمان محصول ناامید می‌شوند و فکر می‌کند مدیران به او اعتماد ندارند . </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فراموش می‌کند نماینده سایر کاربران است و فقط نیازهای خود را ارائه می‌کند  کارش را درست انجام نداده است.</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فاقد دید روشنی از سیستم است، ممکن است تصمیم گیری را به آنالیزور کسب و کار موکول میکند .</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اگر تصمیات آنالیزور کسب و کار به خوبی یک قهرمان محصول باشد دیگر قهرمان محصول بدرد نمی‌خورد . </a:t>
            </a:r>
          </a:p>
          <a:p>
            <a:pPr algn="r" rtl="1">
              <a:buFont typeface="Wingdings" panose="05000000000000000000" pitchFamily="2" charset="2"/>
              <a:buChar char="v"/>
            </a:pPr>
            <a:r>
              <a:rPr lang="fa-IR" sz="2000" b="1" dirty="0" smtClean="0">
                <a:cs typeface="B Nazanin" panose="00000400000000000000" pitchFamily="2" charset="-78"/>
              </a:rPr>
              <a:t> یک کاربر ارشد به علت کمبود وقت ممکن است یک کاربر با تجربه کمتر را به عنوان قهرمان محصول معرفی کند . </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این امر ممکن است منجر به پدیده رانندگی از صندلی عقب از سوی کاربر ارشد شود که می‌خواهد هنوز بر روی سیستم تاثیر بگذارد. </a:t>
            </a:r>
            <a:endParaRPr lang="fa-IR" sz="20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64030" y="988437"/>
            <a:ext cx="347502" cy="3048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030" y="2645229"/>
            <a:ext cx="363368" cy="359230"/>
          </a:xfrm>
          <a:prstGeom prst="rect">
            <a:avLst/>
          </a:prstGeom>
        </p:spPr>
      </p:pic>
    </p:spTree>
    <p:extLst>
      <p:ext uri="{BB962C8B-B14F-4D97-AF65-F5344CB8AC3E}">
        <p14:creationId xmlns:p14="http://schemas.microsoft.com/office/powerpoint/2010/main" val="373851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algn="r" rtl="1">
              <a:lnSpc>
                <a:spcPct val="150000"/>
              </a:lnSpc>
              <a:buFont typeface="Wingdings" panose="05000000000000000000" pitchFamily="2" charset="2"/>
              <a:buChar char="§"/>
            </a:pPr>
            <a:r>
              <a:rPr lang="fa-IR"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r>
              <a:rPr lang="fa-IR" dirty="0" smtClean="0">
                <a:cs typeface="B Nazanin" panose="00000400000000000000" pitchFamily="2" charset="-78"/>
              </a:rPr>
              <a:t>.</a:t>
            </a:r>
          </a:p>
          <a:p>
            <a:pPr>
              <a:lnSpc>
                <a:spcPct val="150000"/>
              </a:lnSpc>
              <a:buFont typeface="Wingdings" panose="05000000000000000000" pitchFamily="2" charset="2"/>
              <a:buChar char="§"/>
            </a:pPr>
            <a:r>
              <a:rPr lang="fa-IR" dirty="0">
                <a:cs typeface="B Nazanin" panose="00000400000000000000" pitchFamily="2" charset="-78"/>
              </a:rPr>
              <a:t>یک اصل اساسی برنامه نویسی افراطی، یکی از روش های اولیه توسعه چابک، وجود یک مشتری تمام وقت و در محل برای این بحث ها است </a:t>
            </a:r>
            <a:r>
              <a:rPr lang="fa-IR" dirty="0" smtClean="0">
                <a:cs typeface="B Nazanin" panose="00000400000000000000" pitchFamily="2" charset="-78"/>
              </a:rPr>
              <a:t>.</a:t>
            </a:r>
          </a:p>
          <a:p>
            <a:pPr>
              <a:lnSpc>
                <a:spcPct val="150000"/>
              </a:lnSpc>
              <a:buFont typeface="Wingdings" panose="05000000000000000000" pitchFamily="2" charset="2"/>
              <a:buChar char="§"/>
            </a:pPr>
            <a:r>
              <a:rPr lang="fa-IR" dirty="0" smtClean="0">
                <a:cs typeface="B Nazanin" panose="00000400000000000000" pitchFamily="2" charset="-78"/>
              </a:rPr>
              <a:t>برخی روش های توسعه چابک شامل حضور یک نماینده واحد از طرف ذی نفعان به نام </a:t>
            </a: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است که مسئول رساندن صدای مشتریان به تیم توسعه دهنده است .</a:t>
            </a:r>
          </a:p>
          <a:p>
            <a:pPr marL="0" indent="0">
              <a:buNone/>
            </a:pPr>
            <a:endParaRPr lang="fa-IR" sz="2000" dirty="0">
              <a:cs typeface="B Nazanin" panose="00000400000000000000" pitchFamily="2" charset="-78"/>
            </a:endParaRP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چابک(ادامه)</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marL="0" indent="0" algn="r" rtl="1">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06298" y="1258403"/>
            <a:ext cx="347502" cy="304826"/>
          </a:xfrm>
          <a:prstGeom prst="rect">
            <a:avLst/>
          </a:prstGeom>
        </p:spPr>
      </p:pic>
    </p:spTree>
    <p:extLst>
      <p:ext uri="{BB962C8B-B14F-4D97-AF65-F5344CB8AC3E}">
        <p14:creationId xmlns:p14="http://schemas.microsoft.com/office/powerpoint/2010/main" val="2324013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حل و فصل نیازمندی‌های متضاد </a:t>
            </a:r>
            <a:endParaRPr lang="fa-IR" dirty="0">
              <a:solidFill>
                <a:schemeClr val="accent3">
                  <a:lumMod val="75000"/>
                </a:schemeClr>
              </a:solidFill>
              <a:cs typeface="B Nazanin" panose="00000400000000000000" pitchFamily="2" charset="-78"/>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cs typeface="B Nazanin" panose="00000400000000000000" pitchFamily="2" charset="-78"/>
              </a:rPr>
              <a:t>شخصی باید وجود داشته باشد که بتواند </a:t>
            </a:r>
            <a:r>
              <a:rPr lang="fa-IR" sz="2000" dirty="0" smtClean="0">
                <a:solidFill>
                  <a:srgbClr val="C00000"/>
                </a:solidFill>
                <a:cs typeface="B Nazanin" panose="00000400000000000000" pitchFamily="2" charset="-78"/>
              </a:rPr>
              <a:t>الزامات متضاد </a:t>
            </a:r>
            <a:r>
              <a:rPr lang="fa-IR" sz="2000" dirty="0" smtClean="0">
                <a:cs typeface="B Nazanin" panose="00000400000000000000" pitchFamily="2" charset="-78"/>
              </a:rPr>
              <a:t>کلاس‌های مختلف کاربری را حل و فصل کند و </a:t>
            </a:r>
            <a:r>
              <a:rPr lang="fa-IR" sz="2000" dirty="0" smtClean="0">
                <a:solidFill>
                  <a:srgbClr val="C00000"/>
                </a:solidFill>
                <a:cs typeface="B Nazanin" panose="00000400000000000000" pitchFamily="2" charset="-78"/>
              </a:rPr>
              <a:t>ناسازگاری ها </a:t>
            </a:r>
            <a:r>
              <a:rPr lang="fa-IR" sz="2000" dirty="0" smtClean="0">
                <a:cs typeface="B Nazanin" panose="00000400000000000000" pitchFamily="2" charset="-78"/>
              </a:rPr>
              <a:t>را تطبیق دهد . </a:t>
            </a:r>
          </a:p>
          <a:p>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یا </a:t>
            </a:r>
            <a:r>
              <a:rPr lang="fa-IR" sz="2000" dirty="0" smtClean="0">
                <a:solidFill>
                  <a:srgbClr val="C00000"/>
                </a:solidFill>
                <a:cs typeface="B Nazanin" panose="00000400000000000000" pitchFamily="2" charset="-78"/>
              </a:rPr>
              <a:t>مالک محصول </a:t>
            </a:r>
            <a:r>
              <a:rPr lang="fa-IR" sz="2000" dirty="0" smtClean="0">
                <a:cs typeface="B Nazanin" panose="00000400000000000000" pitchFamily="2" charset="-78"/>
              </a:rPr>
              <a:t>در بیشتر موارد این می‌توانند این مهم را انجام دهند . </a:t>
            </a:r>
          </a:p>
          <a:p>
            <a:r>
              <a:rPr lang="fa-IR" sz="2000" dirty="0" smtClean="0">
                <a:cs typeface="B Nazanin" panose="00000400000000000000" pitchFamily="2" charset="-78"/>
              </a:rPr>
              <a:t>برای حل تضادها پیشنهادهایی وجود دارد که در جدول زیر آمده است .</a:t>
            </a:r>
          </a:p>
          <a:p>
            <a:endParaRPr lang="fa-IR" sz="2000" dirty="0" smtClean="0">
              <a:cs typeface="B Nazanin" panose="00000400000000000000" pitchFamily="2" charset="-78"/>
            </a:endParaRPr>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cs typeface="B Nazanin" panose="00000400000000000000" pitchFamily="2" charset="-78"/>
                        </a:rPr>
                        <a:t>اختلاف بین </a:t>
                      </a:r>
                      <a:endParaRPr lang="fa-IR" sz="1600" dirty="0"/>
                    </a:p>
                  </a:txBody>
                  <a:tcPr anchor="ctr"/>
                </a:tc>
                <a:tc>
                  <a:txBody>
                    <a:bodyPr/>
                    <a:lstStyle/>
                    <a:p>
                      <a:pPr algn="ctr" rtl="1"/>
                      <a:r>
                        <a:rPr lang="fa-IR" sz="1600" dirty="0" smtClean="0">
                          <a:cs typeface="B Nazanin" panose="00000400000000000000" pitchFamily="2" charset="-78"/>
                        </a:rPr>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marL="0" indent="0" algn="r" rtl="1">
              <a:lnSpc>
                <a:spcPct val="150000"/>
              </a:lnSpc>
              <a:buNone/>
            </a:pPr>
            <a:r>
              <a:rPr lang="fa-IR" sz="20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مقدمه</a:t>
            </a:r>
            <a:r>
              <a:rPr lang="fa-IR" sz="2000" dirty="0" smtClean="0">
                <a:solidFill>
                  <a:srgbClr val="C00000"/>
                </a:solidFill>
                <a:cs typeface="B Nazanin" panose="00000400000000000000" pitchFamily="2" charset="-78"/>
              </a:rPr>
              <a:t> </a:t>
            </a:r>
          </a:p>
          <a:p>
            <a:pPr algn="r" rtl="1">
              <a:lnSpc>
                <a:spcPct val="150000"/>
              </a:lnSpc>
              <a:buFont typeface="Arial" panose="020B0604020202020204" pitchFamily="34" charset="0"/>
              <a:buChar char="•"/>
            </a:pPr>
            <a:r>
              <a:rPr lang="fa-IR" sz="20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150000"/>
              </a:lnSpc>
              <a:buFont typeface="Arial" panose="020B0604020202020204" pitchFamily="34" charset="0"/>
              <a:buChar char="•"/>
            </a:pPr>
            <a:r>
              <a:rPr lang="fa-IR" sz="2000" dirty="0" smtClean="0">
                <a:cs typeface="B Nazanin" panose="00000400000000000000" pitchFamily="2" charset="-78"/>
              </a:rPr>
              <a:t>يك محصول ممكن است براي كاربران مختلف با انتظارات و اهداف مختلف جذاب باشد .</a:t>
            </a:r>
          </a:p>
          <a:p>
            <a:pPr algn="r" rtl="1">
              <a:lnSpc>
                <a:spcPct val="150000"/>
              </a:lnSpc>
              <a:buFont typeface="Arial" panose="020B0604020202020204" pitchFamily="34" charset="0"/>
              <a:buChar char="•"/>
            </a:pPr>
            <a:r>
              <a:rPr lang="fa-IR" sz="2000" dirty="0" smtClean="0">
                <a:cs typeface="B Nazanin" panose="00000400000000000000" pitchFamily="2" charset="-78"/>
              </a:rPr>
              <a:t>در فرايند مهندسي نيازمندي ها مدت زماني بايد صرف شناخت </a:t>
            </a:r>
            <a:r>
              <a:rPr lang="fa-IR" sz="2000" dirty="0" smtClean="0">
                <a:solidFill>
                  <a:srgbClr val="C00000"/>
                </a:solidFill>
                <a:cs typeface="B Nazanin" panose="00000400000000000000" pitchFamily="2" charset="-78"/>
              </a:rPr>
              <a:t>كلاس هاي كاربري </a:t>
            </a:r>
            <a:r>
              <a:rPr lang="fa-IR" sz="2000" dirty="0" smtClean="0">
                <a:cs typeface="B Nazanin" panose="00000400000000000000" pitchFamily="2" charset="-78"/>
              </a:rPr>
              <a:t>مخلتف شود.به جای اینکه به کاربر به صورت فرد نگاه کنید. </a:t>
            </a:r>
          </a:p>
          <a:p>
            <a:pPr algn="r" rtl="1">
              <a:lnSpc>
                <a:spcPct val="200000"/>
              </a:lnSpc>
              <a:buFont typeface="Arial" panose="020B0604020202020204" pitchFamily="34" charset="0"/>
              <a:buChar char="•"/>
            </a:pPr>
            <a:endParaRPr lang="en-US" dirty="0"/>
          </a:p>
        </p:txBody>
      </p:sp>
      <p:sp>
        <p:nvSpPr>
          <p:cNvPr id="4" name="Cube 3"/>
          <p:cNvSpPr/>
          <p:nvPr/>
        </p:nvSpPr>
        <p:spPr>
          <a:xfrm>
            <a:off x="10983510" y="1533034"/>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27949"/>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664822" y="2690948"/>
            <a:ext cx="6305005" cy="3610383"/>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r>
              <a:rPr lang="fa-IR" u="sng" dirty="0" smtClean="0">
                <a:solidFill>
                  <a:srgbClr val="C00000"/>
                </a:solidFill>
                <a:cs typeface="B Nazanin" panose="00000400000000000000" pitchFamily="2" charset="-78"/>
              </a:rPr>
              <a:t>(ادامه)</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طبقه‌بندی کلاس کاربران(ادامه) </a:t>
            </a:r>
          </a:p>
          <a:p>
            <a:r>
              <a:rPr lang="fa-IR" sz="2000" dirty="0">
                <a:cs typeface="B Nazanin" panose="00000400000000000000" pitchFamily="2" charset="-78"/>
              </a:rPr>
              <a:t>يك كاربر مي‌تواند همزمان عضوي از كلاس هاي كاربري متفاوت باشد .</a:t>
            </a:r>
          </a:p>
          <a:p>
            <a:r>
              <a:rPr lang="fa-IR" sz="2000" dirty="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ارتباط آنها  با سيستم 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sp>
        <p:nvSpPr>
          <p:cNvPr id="15" name="Left Arrow 14"/>
          <p:cNvSpPr/>
          <p:nvPr/>
        </p:nvSpPr>
        <p:spPr>
          <a:xfrm>
            <a:off x="10552884" y="2765560"/>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cs typeface="B Nazanin" panose="00000400000000000000" pitchFamily="2" charset="-78"/>
            </a:endParaRPr>
          </a:p>
        </p:txBody>
      </p:sp>
      <p:pic>
        <p:nvPicPr>
          <p:cNvPr id="16" name="Picture 15"/>
          <p:cNvPicPr>
            <a:picLocks noChangeAspect="1"/>
          </p:cNvPicPr>
          <p:nvPr/>
        </p:nvPicPr>
        <p:blipFill>
          <a:blip r:embed="rId2"/>
          <a:stretch>
            <a:fillRect/>
          </a:stretch>
        </p:blipFill>
        <p:spPr>
          <a:xfrm>
            <a:off x="10552884" y="3062729"/>
            <a:ext cx="560881" cy="243861"/>
          </a:xfrm>
          <a:prstGeom prst="rect">
            <a:avLst/>
          </a:prstGeom>
        </p:spPr>
      </p:pic>
      <p:pic>
        <p:nvPicPr>
          <p:cNvPr id="17" name="Picture 16"/>
          <p:cNvPicPr>
            <a:picLocks noChangeAspect="1"/>
          </p:cNvPicPr>
          <p:nvPr/>
        </p:nvPicPr>
        <p:blipFill>
          <a:blip r:embed="rId2"/>
          <a:stretch>
            <a:fillRect/>
          </a:stretch>
        </p:blipFill>
        <p:spPr>
          <a:xfrm>
            <a:off x="10552884" y="3394209"/>
            <a:ext cx="560881" cy="243861"/>
          </a:xfrm>
          <a:prstGeom prst="rect">
            <a:avLst/>
          </a:prstGeom>
        </p:spPr>
      </p:pic>
      <p:pic>
        <p:nvPicPr>
          <p:cNvPr id="18" name="Picture 17"/>
          <p:cNvPicPr>
            <a:picLocks noChangeAspect="1"/>
          </p:cNvPicPr>
          <p:nvPr/>
        </p:nvPicPr>
        <p:blipFill>
          <a:blip r:embed="rId2"/>
          <a:stretch>
            <a:fillRect/>
          </a:stretch>
        </p:blipFill>
        <p:spPr>
          <a:xfrm>
            <a:off x="10534928" y="3725689"/>
            <a:ext cx="560881" cy="243861"/>
          </a:xfrm>
          <a:prstGeom prst="rect">
            <a:avLst/>
          </a:prstGeom>
        </p:spPr>
      </p:pic>
      <p:pic>
        <p:nvPicPr>
          <p:cNvPr id="19" name="Picture 18"/>
          <p:cNvPicPr>
            <a:picLocks noChangeAspect="1"/>
          </p:cNvPicPr>
          <p:nvPr/>
        </p:nvPicPr>
        <p:blipFill>
          <a:blip r:embed="rId2"/>
          <a:stretch>
            <a:fillRect/>
          </a:stretch>
        </p:blipFill>
        <p:spPr>
          <a:xfrm>
            <a:off x="10534927" y="4121898"/>
            <a:ext cx="560881" cy="243861"/>
          </a:xfrm>
          <a:prstGeom prst="rect">
            <a:avLst/>
          </a:prstGeom>
        </p:spPr>
      </p:pic>
      <p:pic>
        <p:nvPicPr>
          <p:cNvPr id="20" name="Picture 19"/>
          <p:cNvPicPr>
            <a:picLocks noChangeAspect="1"/>
          </p:cNvPicPr>
          <p:nvPr/>
        </p:nvPicPr>
        <p:blipFill>
          <a:blip r:embed="rId2"/>
          <a:stretch>
            <a:fillRect/>
          </a:stretch>
        </p:blipFill>
        <p:spPr>
          <a:xfrm>
            <a:off x="10552884" y="4476268"/>
            <a:ext cx="560881" cy="243861"/>
          </a:xfrm>
          <a:prstGeom prst="rect">
            <a:avLst/>
          </a:prstGeom>
        </p:spPr>
      </p:pic>
      <p:pic>
        <p:nvPicPr>
          <p:cNvPr id="21" name="Picture 20"/>
          <p:cNvPicPr>
            <a:picLocks noChangeAspect="1"/>
          </p:cNvPicPr>
          <p:nvPr/>
        </p:nvPicPr>
        <p:blipFill>
          <a:blip r:embed="rId2"/>
          <a:stretch>
            <a:fillRect/>
          </a:stretch>
        </p:blipFill>
        <p:spPr>
          <a:xfrm>
            <a:off x="10552884" y="4767754"/>
            <a:ext cx="560881" cy="243861"/>
          </a:xfrm>
          <a:prstGeom prst="rect">
            <a:avLst/>
          </a:prstGeom>
        </p:spPr>
      </p:pic>
      <p:pic>
        <p:nvPicPr>
          <p:cNvPr id="22" name="Picture 21"/>
          <p:cNvPicPr>
            <a:picLocks noChangeAspect="1"/>
          </p:cNvPicPr>
          <p:nvPr/>
        </p:nvPicPr>
        <p:blipFill>
          <a:blip r:embed="rId2"/>
          <a:stretch>
            <a:fillRect/>
          </a:stretch>
        </p:blipFill>
        <p:spPr>
          <a:xfrm>
            <a:off x="10552884" y="5140151"/>
            <a:ext cx="560881" cy="243861"/>
          </a:xfrm>
          <a:prstGeom prst="rect">
            <a:avLst/>
          </a:prstGeom>
        </p:spPr>
      </p:pic>
    </p:spTree>
    <p:extLst>
      <p:ext uri="{BB962C8B-B14F-4D97-AF65-F5344CB8AC3E}">
        <p14:creationId xmlns:p14="http://schemas.microsoft.com/office/powerpoint/2010/main" val="91847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    </a:t>
            </a:r>
            <a:r>
              <a:rPr lang="fa-IR" dirty="0" smtClean="0">
                <a:solidFill>
                  <a:srgbClr val="C00000"/>
                </a:solidFill>
                <a:cs typeface="B Nazanin" panose="00000400000000000000" pitchFamily="2" charset="-78"/>
              </a:rPr>
              <a:t>نکاتی راجع به طبقه بندی کلاسهای کاربری</a:t>
            </a:r>
          </a:p>
          <a:p>
            <a:pPr algn="just" rtl="1">
              <a:buFont typeface="Wingdings" panose="05000000000000000000" pitchFamily="2" charset="2"/>
              <a:buChar char="v"/>
            </a:pPr>
            <a:r>
              <a:rPr lang="fa-IR" dirty="0">
                <a:solidFill>
                  <a:srgbClr val="C00000"/>
                </a:solidFill>
                <a:cs typeface="B Nazanin" panose="00000400000000000000" pitchFamily="2" charset="-78"/>
              </a:rPr>
              <a:t> </a:t>
            </a:r>
            <a:r>
              <a:rPr lang="fa-IR" dirty="0" smtClean="0">
                <a:cs typeface="B Nazanin" panose="00000400000000000000" pitchFamily="2" charset="-78"/>
              </a:rPr>
              <a:t> </a:t>
            </a:r>
            <a:r>
              <a:rPr lang="fa-IR" sz="2000" dirty="0" smtClean="0">
                <a:cs typeface="B Nazanin" panose="00000400000000000000" pitchFamily="2" charset="-78"/>
              </a:rPr>
              <a:t>طبقه بندی کاربران به كلاس‌هایی براساس موقعیت جغرافیایی یا انواع شرکت هایی که در آن کار می‌كنند به نوعي رغبت انگيز است . اما اين تمايزات بخش هاي مختلف تجاري را نشان مي‌دهد نه كلاس‌هاي كاربري متفاوت.  </a:t>
            </a:r>
          </a:p>
          <a:p>
            <a:pPr algn="r" rtl="1">
              <a:buFont typeface="Wingdings" panose="05000000000000000000" pitchFamily="2" charset="2"/>
              <a:buChar char="v"/>
            </a:pPr>
            <a:r>
              <a:rPr lang="fa-IR" dirty="0">
                <a:solidFill>
                  <a:srgbClr val="C00000"/>
                </a:solidFill>
                <a:cs typeface="B Nazanin" panose="00000400000000000000" pitchFamily="2" charset="-78"/>
              </a:rPr>
              <a:t> </a:t>
            </a:r>
            <a:r>
              <a:rPr lang="fa-IR" sz="2000" dirty="0" smtClean="0">
                <a:cs typeface="B Nazanin" panose="00000400000000000000" pitchFamily="2" charset="-78"/>
              </a:rPr>
              <a:t>يك </a:t>
            </a:r>
            <a:r>
              <a:rPr lang="fa-IR" sz="2000" dirty="0" smtClean="0">
                <a:cs typeface="B Nazanin" panose="00000400000000000000" pitchFamily="2" charset="-78"/>
              </a:rPr>
              <a:t>راه بهتر براي شناسايي كلاس‌هاي كاربري فكر كردن در مورد كارهايي است كه كاربران مختلف با سيستم انجام خواهند داد </a:t>
            </a:r>
            <a:r>
              <a:rPr lang="fa-IR" sz="2000" dirty="0" smtClean="0">
                <a:cs typeface="B Nazanin" panose="00000400000000000000" pitchFamily="2" charset="-78"/>
              </a:rPr>
              <a:t>.</a:t>
            </a:r>
          </a:p>
          <a:p>
            <a:pPr algn="r" rtl="1">
              <a:buFont typeface="Wingdings" panose="05000000000000000000" pitchFamily="2" charset="2"/>
              <a:buChar char="v"/>
            </a:pP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 </a:t>
            </a:r>
            <a:r>
              <a:rPr lang="fa-IR" sz="2000" dirty="0" smtClean="0">
                <a:cs typeface="B Nazanin" panose="00000400000000000000" pitchFamily="2" charset="-78"/>
              </a:rPr>
              <a:t>بعضي از كلاس هاي كاربري براي يك پروژه خاص از بقيه مهم تر هستند یعنی رضایت آنها با دستیابی به اهداف پروژه همسو است .در هنگام اولیوت بندی نیازمندی ها نیازهای آنها مورد الویت قرار می‌گیرد.</a:t>
            </a:r>
          </a:p>
          <a:p>
            <a:pPr algn="r" rtl="1"/>
            <a:endParaRPr lang="en-US" dirty="0"/>
          </a:p>
        </p:txBody>
      </p:sp>
      <p:pic>
        <p:nvPicPr>
          <p:cNvPr id="4" name="Picture 3"/>
          <p:cNvPicPr>
            <a:picLocks noChangeAspect="1"/>
          </p:cNvPicPr>
          <p:nvPr/>
        </p:nvPicPr>
        <p:blipFill>
          <a:blip r:embed="rId2"/>
          <a:stretch>
            <a:fillRect/>
          </a:stretch>
        </p:blipFill>
        <p:spPr>
          <a:xfrm>
            <a:off x="10945355" y="1825625"/>
            <a:ext cx="298730" cy="304826"/>
          </a:xfrm>
          <a:prstGeom prst="rect">
            <a:avLst/>
          </a:prstGeom>
        </p:spPr>
      </p:pic>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53737"/>
            <a:ext cx="10515600" cy="5123226"/>
          </a:xfrm>
        </p:spPr>
        <p:txBody>
          <a:bodyPr/>
          <a:lstStyle/>
          <a:p>
            <a:pPr marL="0" indent="0" algn="r" rtl="1">
              <a:buNone/>
            </a:pPr>
            <a:r>
              <a:rPr lang="fa-IR" dirty="0" smtClean="0">
                <a:cs typeface="B Nazanin" panose="00000400000000000000" pitchFamily="2" charset="-78"/>
              </a:rPr>
              <a:t>    </a:t>
            </a:r>
            <a:r>
              <a:rPr lang="fa-IR" sz="2400" dirty="0" smtClean="0">
                <a:solidFill>
                  <a:srgbClr val="C00000"/>
                </a:solidFill>
                <a:cs typeface="B Nazanin" panose="00000400000000000000" pitchFamily="2" charset="-78"/>
              </a:rPr>
              <a:t>کلاس کاربران ناراضی</a:t>
            </a:r>
          </a:p>
          <a:p>
            <a:pPr algn="r" rtl="1">
              <a:buFont typeface="Wingdings" panose="05000000000000000000" pitchFamily="2" charset="2"/>
              <a:buChar char="§"/>
            </a:pPr>
            <a:r>
              <a:rPr lang="fa-IR" sz="2400" dirty="0" smtClean="0">
                <a:cs typeface="B Nazanin" panose="00000400000000000000" pitchFamily="2" charset="-78"/>
              </a:rPr>
              <a:t>دسته بندی کلاس کاربران ناراضی گروه هایی هستند که بنابر دلالیل ایمنی یا امنیتی مجاز به استفاده از محصول نیستند .</a:t>
            </a:r>
          </a:p>
          <a:p>
            <a:pPr algn="r" rtl="1">
              <a:buFont typeface="Wingdings" panose="05000000000000000000" pitchFamily="2" charset="2"/>
              <a:buChar char="§"/>
            </a:pPr>
            <a:r>
              <a:rPr lang="fa-IR" sz="2400" dirty="0" smtClean="0">
                <a:cs typeface="B Nazanin" panose="00000400000000000000" pitchFamily="2" charset="-78"/>
              </a:rPr>
              <a:t>معمولا مکانیزم هایی برای جلوگیری از اقدامات غیر مجاز این کلاس کاربری انجام می‌شود .</a:t>
            </a:r>
          </a:p>
          <a:p>
            <a:pPr marL="0" indent="0" algn="r" rtl="1">
              <a:buNone/>
            </a:pPr>
            <a:r>
              <a:rPr lang="fa-IR" sz="2400" dirty="0">
                <a:cs typeface="B Nazanin" panose="00000400000000000000" pitchFamily="2" charset="-78"/>
              </a:rPr>
              <a:t> </a:t>
            </a:r>
            <a:r>
              <a:rPr lang="fa-IR" sz="2400" dirty="0" smtClean="0">
                <a:cs typeface="B Nazanin" panose="00000400000000000000" pitchFamily="2" charset="-78"/>
              </a:rPr>
              <a:t>   </a:t>
            </a:r>
            <a:r>
              <a:rPr lang="fa-IR" sz="2400" dirty="0" smtClean="0">
                <a:solidFill>
                  <a:srgbClr val="002060"/>
                </a:solidFill>
                <a:cs typeface="B Nazanin" panose="00000400000000000000" pitchFamily="2" charset="-78"/>
              </a:rPr>
              <a:t>مثال:قفل کردن اکانت کاربری بعد از چند بار تلاش ناموفق ، سیستم تشخیص ربات و غیره  </a:t>
            </a:r>
          </a:p>
          <a:p>
            <a:pPr algn="r" rtl="1">
              <a:buFont typeface="Wingdings" panose="05000000000000000000" pitchFamily="2" charset="2"/>
              <a:buChar char="§"/>
            </a:pPr>
            <a:r>
              <a:rPr lang="fa-IR" sz="2400" dirty="0" smtClean="0">
                <a:cs typeface="B Nazanin" panose="00000400000000000000" pitchFamily="2" charset="-78"/>
              </a:rPr>
              <a:t>در ساخت محصول نباید این کلاس کاربری را نادیده گرفت بلکه محصول را مطابق با نیازآن ها نباید ساخت . </a:t>
            </a:r>
          </a:p>
          <a:p>
            <a:pPr marL="0" indent="0" algn="just" rtl="1">
              <a:buNone/>
            </a:pP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کلاس کاربران غیر مستقیم</a:t>
            </a:r>
          </a:p>
          <a:p>
            <a:pPr algn="just" rtl="1">
              <a:buFont typeface="Wingdings" panose="05000000000000000000" pitchFamily="2" charset="2"/>
              <a:buChar char="§"/>
            </a:pPr>
            <a:r>
              <a:rPr lang="fa-IR" sz="2400" dirty="0" smtClean="0">
                <a:cs typeface="B Nazanin" panose="00000400000000000000" pitchFamily="2" charset="-78"/>
              </a:rPr>
              <a:t> کلاس‌های کاربری وجود دارند که به طور غیر مستقیم با سیستم سر و کار دارند . </a:t>
            </a:r>
            <a:endParaRPr lang="fa-IR" sz="2400" dirty="0">
              <a:cs typeface="B Nazanin" panose="00000400000000000000" pitchFamily="2" charset="-78"/>
            </a:endParaRPr>
          </a:p>
          <a:p>
            <a:pPr algn="just" rtl="1">
              <a:buFont typeface="Wingdings" panose="05000000000000000000" pitchFamily="2" charset="2"/>
              <a:buChar char="§"/>
            </a:pPr>
            <a:r>
              <a:rPr lang="fa-IR" sz="2400" dirty="0" smtClean="0">
                <a:cs typeface="B Nazanin" panose="00000400000000000000" pitchFamily="2" charset="-78"/>
              </a:rPr>
              <a:t>آنها خودشان ازبرنامه استفاده نمی‌كنند اما از طريقه برنامه‌هاي ديگر به داده ها يا خدمات سيستم دسترسي خواهند داشت . </a:t>
            </a:r>
          </a:p>
          <a:p>
            <a:pPr algn="just" rtl="1">
              <a:buFont typeface="Wingdings" panose="05000000000000000000" pitchFamily="2" charset="2"/>
              <a:buChar char="§"/>
            </a:pPr>
            <a:r>
              <a:rPr lang="fa-IR" sz="2400" dirty="0" smtClean="0">
                <a:cs typeface="B Nazanin" panose="00000400000000000000" pitchFamily="2" charset="-78"/>
              </a:rPr>
              <a:t>اين دسته از كاربران را نبايد نديده گرفت . </a:t>
            </a:r>
          </a:p>
          <a:p>
            <a:pPr algn="just" rtl="1">
              <a:buFont typeface="Wingdings" panose="05000000000000000000" pitchFamily="2" charset="2"/>
              <a:buChar char="§"/>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21555" y="1128966"/>
            <a:ext cx="298730" cy="304826"/>
          </a:xfrm>
          <a:prstGeom prst="rect">
            <a:avLst/>
          </a:prstGeom>
        </p:spPr>
      </p:pic>
      <p:pic>
        <p:nvPicPr>
          <p:cNvPr id="5" name="Picture 4"/>
          <p:cNvPicPr>
            <a:picLocks noChangeAspect="1"/>
          </p:cNvPicPr>
          <p:nvPr/>
        </p:nvPicPr>
        <p:blipFill>
          <a:blip r:embed="rId2"/>
          <a:stretch>
            <a:fillRect/>
          </a:stretch>
        </p:blipFill>
        <p:spPr>
          <a:xfrm>
            <a:off x="11021555" y="4047972"/>
            <a:ext cx="298730" cy="304826"/>
          </a:xfrm>
          <a:prstGeom prst="rect">
            <a:avLst/>
          </a:prstGeom>
        </p:spPr>
      </p:pic>
    </p:spTree>
    <p:extLst>
      <p:ext uri="{BB962C8B-B14F-4D97-AF65-F5344CB8AC3E}">
        <p14:creationId xmlns:p14="http://schemas.microsoft.com/office/powerpoint/2010/main" val="387592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53737"/>
            <a:ext cx="10515600" cy="5123226"/>
          </a:xfrm>
        </p:spPr>
        <p:txBody>
          <a:bodyPr>
            <a:normAutofit/>
          </a:bodyPr>
          <a:lstStyle/>
          <a:p>
            <a:pPr marL="0" indent="0" algn="r" rtl="1">
              <a:buNone/>
            </a:pPr>
            <a:r>
              <a:rPr lang="fa-IR" dirty="0" smtClean="0">
                <a:cs typeface="B Nazanin" panose="00000400000000000000" pitchFamily="2" charset="-78"/>
              </a:rPr>
              <a:t>    </a:t>
            </a:r>
            <a:r>
              <a:rPr lang="fa-IR" sz="2400" dirty="0" smtClean="0">
                <a:solidFill>
                  <a:srgbClr val="C00000"/>
                </a:solidFill>
                <a:cs typeface="B Nazanin" panose="00000400000000000000" pitchFamily="2" charset="-78"/>
              </a:rPr>
              <a:t>کلاس کاربران </a:t>
            </a:r>
            <a:r>
              <a:rPr lang="fa-IR" sz="2400" dirty="0" smtClean="0">
                <a:solidFill>
                  <a:srgbClr val="C00000"/>
                </a:solidFill>
                <a:cs typeface="B Nazanin" panose="00000400000000000000" pitchFamily="2" charset="-78"/>
              </a:rPr>
              <a:t>غيرانساني</a:t>
            </a:r>
          </a:p>
          <a:p>
            <a:pPr algn="r" rtl="1">
              <a:buFont typeface="Wingdings" panose="05000000000000000000" pitchFamily="2" charset="2"/>
              <a:buChar char="§"/>
            </a:pPr>
            <a:r>
              <a:rPr lang="fa-IR" sz="2300" dirty="0" smtClean="0">
                <a:cs typeface="B Nazanin" panose="00000400000000000000" pitchFamily="2" charset="-78"/>
              </a:rPr>
              <a:t>ضرورتي وجود ندارد كه كلاس‌هاي كاربري حتما انسان باشند . </a:t>
            </a:r>
          </a:p>
          <a:p>
            <a:pPr algn="r" rtl="1">
              <a:buFont typeface="Wingdings" panose="05000000000000000000" pitchFamily="2" charset="2"/>
              <a:buChar char="§"/>
            </a:pPr>
            <a:r>
              <a:rPr lang="fa-IR" sz="2300" dirty="0" smtClean="0">
                <a:cs typeface="B Nazanin" panose="00000400000000000000" pitchFamily="2" charset="-78"/>
              </a:rPr>
              <a:t>آن‌ها ممكن عامل هاي نرم افزاري باشند كه يك سرويس را از طرف يك كاربر انساني انجام مي‌دهند . </a:t>
            </a:r>
          </a:p>
          <a:p>
            <a:pPr lvl="1"/>
            <a:r>
              <a:rPr lang="fa-IR" sz="2000" dirty="0" smtClean="0">
                <a:solidFill>
                  <a:srgbClr val="0070C0"/>
                </a:solidFill>
                <a:cs typeface="B Nazanin" panose="00000400000000000000" pitchFamily="2" charset="-78"/>
              </a:rPr>
              <a:t>مثال : ربات ها </a:t>
            </a:r>
          </a:p>
          <a:p>
            <a:pPr lvl="1"/>
            <a:endParaRPr lang="fa-IR" sz="2000" dirty="0">
              <a:solidFill>
                <a:srgbClr val="0070C0"/>
              </a:solidFill>
              <a:cs typeface="B Nazanin" panose="00000400000000000000" pitchFamily="2" charset="-78"/>
            </a:endParaRPr>
          </a:p>
          <a:p>
            <a:pPr>
              <a:buFont typeface="Wingdings" panose="05000000000000000000" pitchFamily="2" charset="2"/>
              <a:buChar char="§"/>
            </a:pPr>
            <a:endParaRPr lang="fa-IR" sz="2400" dirty="0" smtClean="0">
              <a:cs typeface="B Nazanin" panose="00000400000000000000" pitchFamily="2" charset="-78"/>
            </a:endParaRPr>
          </a:p>
          <a:p>
            <a:pPr marL="0" indent="0">
              <a:buNone/>
            </a:pPr>
            <a:r>
              <a:rPr lang="fa-IR" sz="2300" dirty="0" smtClean="0">
                <a:cs typeface="B Nazanin" panose="00000400000000000000" pitchFamily="2" charset="-78"/>
              </a:rPr>
              <a:t> </a:t>
            </a:r>
          </a:p>
          <a:p>
            <a:pPr marL="0" indent="0" algn="r" rtl="1">
              <a:buNone/>
            </a:pPr>
            <a:endParaRPr lang="fa-IR" sz="2400" dirty="0" smtClean="0">
              <a:cs typeface="B Nazanin" panose="00000400000000000000" pitchFamily="2" charset="-78"/>
            </a:endParaRPr>
          </a:p>
          <a:p>
            <a:pPr marL="0" indent="0" algn="r" rtl="1">
              <a:buNone/>
            </a:pPr>
            <a:endParaRPr lang="fa-IR" sz="2400" dirty="0">
              <a:solidFill>
                <a:srgbClr val="C00000"/>
              </a:solidFill>
              <a:cs typeface="B Nazanin" panose="00000400000000000000" pitchFamily="2" charset="-78"/>
            </a:endParaRPr>
          </a:p>
          <a:p>
            <a:pPr marL="0" indent="0" algn="r" rtl="1">
              <a:buNone/>
            </a:pPr>
            <a:endParaRPr lang="fa-IR" sz="2400" dirty="0" smtClean="0">
              <a:solidFill>
                <a:srgbClr val="C00000"/>
              </a:solidFill>
              <a:cs typeface="B Nazanin" panose="00000400000000000000" pitchFamily="2" charset="-78"/>
            </a:endParaRPr>
          </a:p>
          <a:p>
            <a:pPr marL="0" indent="0" algn="r" rtl="1">
              <a:buNone/>
            </a:pPr>
            <a:endParaRPr lang="fa-IR" sz="2400" dirty="0">
              <a:solidFill>
                <a:srgbClr val="C00000"/>
              </a:solidFill>
              <a:cs typeface="B Nazanin" panose="00000400000000000000" pitchFamily="2" charset="-78"/>
            </a:endParaRPr>
          </a:p>
          <a:p>
            <a:pPr marL="0" indent="0" algn="r" rtl="1">
              <a:buNone/>
            </a:pPr>
            <a:endParaRPr lang="fa-IR" sz="2400" dirty="0" smtClean="0">
              <a:solidFill>
                <a:srgbClr val="C00000"/>
              </a:solidFill>
              <a:cs typeface="B Nazanin" panose="00000400000000000000" pitchFamily="2" charset="-78"/>
            </a:endParaRPr>
          </a:p>
          <a:p>
            <a:pPr marL="0" indent="0" algn="r" rtl="1">
              <a:buNone/>
            </a:pPr>
            <a:endParaRPr lang="fa-IR" sz="2400" dirty="0" smtClean="0">
              <a:solidFill>
                <a:srgbClr val="C00000"/>
              </a:solidFill>
              <a:cs typeface="B Nazanin" panose="00000400000000000000" pitchFamily="2" charset="-78"/>
            </a:endParaRPr>
          </a:p>
          <a:p>
            <a:pPr algn="just" rtl="1">
              <a:buFont typeface="Wingdings" panose="05000000000000000000" pitchFamily="2" charset="2"/>
              <a:buChar char="§"/>
            </a:pPr>
            <a:endParaRPr lang="fa-IR" sz="2000" dirty="0" smtClean="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0969303" y="1053737"/>
            <a:ext cx="298730" cy="304826"/>
          </a:xfrm>
          <a:prstGeom prst="rect">
            <a:avLst/>
          </a:prstGeom>
        </p:spPr>
      </p:pic>
    </p:spTree>
    <p:extLst>
      <p:ext uri="{BB962C8B-B14F-4D97-AF65-F5344CB8AC3E}">
        <p14:creationId xmlns:p14="http://schemas.microsoft.com/office/powerpoint/2010/main" val="262880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2826</TotalTime>
  <Words>3012</Words>
  <Application>Microsoft Office PowerPoint</Application>
  <PresentationFormat>Widescreen</PresentationFormat>
  <Paragraphs>276</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 های کاربری (ادامه)</vt:lpstr>
      <vt:lpstr>کلاس‌های کاربری(ادامه)  </vt:lpstr>
      <vt:lpstr>کلاس‌های کاربری(ادامه)  </vt:lpstr>
      <vt:lpstr>کلاس‌های کاربری(ادامه)  </vt:lpstr>
      <vt:lpstr>کلاس‌های کاربری(ادامه)</vt:lpstr>
      <vt:lpstr>کلاس‌های کاربری(ادامه)</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قهرمان محصول (ادامه)</vt:lpstr>
      <vt:lpstr>گام بعدی</vt:lpstr>
      <vt:lpstr>نماینده کاربر در پروژه های چابک</vt:lpstr>
      <vt:lpstr>نماینده کاربر در پروژه های چابک(ادامه)</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138</cp:revision>
  <dcterms:created xsi:type="dcterms:W3CDTF">2021-12-20T22:05:28Z</dcterms:created>
  <dcterms:modified xsi:type="dcterms:W3CDTF">2022-01-24T14:40:12Z</dcterms:modified>
</cp:coreProperties>
</file>