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9"/>
  </p:notesMasterIdLst>
  <p:sldIdLst>
    <p:sldId id="257" r:id="rId2"/>
    <p:sldId id="260" r:id="rId3"/>
    <p:sldId id="261" r:id="rId4"/>
    <p:sldId id="262"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 id="279" r:id="rId23"/>
    <p:sldId id="280" r:id="rId24"/>
    <p:sldId id="281" r:id="rId25"/>
    <p:sldId id="278"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1646" autoAdjust="0"/>
  </p:normalViewPr>
  <p:slideViewPr>
    <p:cSldViewPr snapToGrid="0">
      <p:cViewPr varScale="1">
        <p:scale>
          <a:sx n="80" d="100"/>
          <a:sy n="80"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28/05/1443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15</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30414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24812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67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533236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858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81631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12302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83337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9815933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19852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70793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18601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92966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69327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93470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20064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730C7D-E670-452F-99B3-10B0C33A0E2C}" type="datetimeFigureOut">
              <a:rPr lang="en-US" smtClean="0"/>
              <a:t>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1152321736"/>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كلاس‌هاي كاربري</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rgbClr val="C00000"/>
                </a:solidFill>
              </a:rPr>
              <a:t>كلاس هاي كاربري </a:t>
            </a:r>
            <a:r>
              <a:rPr lang="fa-IR" dirty="0" smtClean="0"/>
              <a:t>مختلف را از اوايل پروژه شناسايي كنيد</a:t>
            </a:r>
          </a:p>
          <a:p>
            <a:pPr algn="r" rtl="1">
              <a:buFont typeface="Wingdings" panose="05000000000000000000" pitchFamily="2" charset="2"/>
              <a:buChar char="§"/>
            </a:pPr>
            <a:r>
              <a:rPr lang="fa-IR" dirty="0" smtClean="0"/>
              <a:t>بدين وسيله مي توانيد نيازمندي ها را از نمايندگان هر يك از كلاس ها بدست بياوريد.</a:t>
            </a:r>
          </a:p>
          <a:p>
            <a:pPr algn="r" rtl="1">
              <a:buFont typeface="Wingdings" panose="05000000000000000000" pitchFamily="2" charset="2"/>
              <a:buChar char="§"/>
            </a:pPr>
            <a:r>
              <a:rPr lang="fa-IR" dirty="0" smtClean="0"/>
              <a:t>يك تكنيك كاربردي در اين الگوي گسترش و انقباض است . </a:t>
            </a:r>
            <a:endParaRPr lang="en-US" dirty="0"/>
          </a:p>
        </p:txBody>
      </p:sp>
    </p:spTree>
    <p:extLst>
      <p:ext uri="{BB962C8B-B14F-4D97-AF65-F5344CB8AC3E}">
        <p14:creationId xmlns:p14="http://schemas.microsoft.com/office/powerpoint/2010/main" val="135919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 هاي كاربري (الگوي گسترش و انقباض)</a:t>
            </a:r>
            <a:endParaRPr lang="en-US" dirty="0"/>
          </a:p>
        </p:txBody>
      </p:sp>
      <p:sp>
        <p:nvSpPr>
          <p:cNvPr id="3" name="Content Placeholder 2"/>
          <p:cNvSpPr>
            <a:spLocks noGrp="1"/>
          </p:cNvSpPr>
          <p:nvPr>
            <p:ph idx="1"/>
          </p:nvPr>
        </p:nvSpPr>
        <p:spPr/>
        <p:txBody>
          <a:bodyPr/>
          <a:lstStyle/>
          <a:p>
            <a:pPr algn="r" rtl="1"/>
            <a:r>
              <a:rPr lang="fa-IR" dirty="0" smtClean="0"/>
              <a:t>با سوال از اسپانسر شروع مي‌شود كه چه انتظاري از سيستم دارد . </a:t>
            </a:r>
          </a:p>
          <a:p>
            <a:pPr algn="r" rtl="1"/>
            <a:r>
              <a:rPr lang="fa-IR" dirty="0" smtClean="0"/>
              <a:t>سپس به تعداد كلاس‌هاي كاربري كه فكرش را مي‌كنيد طوفان فكري كنيد .</a:t>
            </a:r>
          </a:p>
          <a:p>
            <a:pPr algn="r" rtl="1"/>
            <a:r>
              <a:rPr lang="fa-IR" dirty="0" smtClean="0"/>
              <a:t>اگر تعداد زيادي در اين مرحله وجود دارد نگران نباشيد بعدا آن‌ها را دسته بندي و فشرده مي‌كنيد.</a:t>
            </a:r>
          </a:p>
          <a:p>
            <a:pPr algn="r" rtl="1"/>
            <a:r>
              <a:rPr lang="fa-IR" dirty="0" smtClean="0"/>
              <a:t>از ناديده گرفتن بعضي از كلاس‌هاي كاربري خودداري كنيد زيرا بعدا مشكلات شديدي را به وجود مي آورد . </a:t>
            </a:r>
          </a:p>
          <a:p>
            <a:pPr algn="r" rtl="1"/>
            <a:r>
              <a:rPr lang="fa-IR" dirty="0" smtClean="0"/>
              <a:t>در آخر كلاس‌هايي با نياز مندي هاي مشابه را تركيب كرده و يك كلاس به وجود بياوريد.</a:t>
            </a:r>
            <a:endParaRPr lang="en-US" dirty="0"/>
          </a:p>
        </p:txBody>
      </p:sp>
    </p:spTree>
    <p:extLst>
      <p:ext uri="{BB962C8B-B14F-4D97-AF65-F5344CB8AC3E}">
        <p14:creationId xmlns:p14="http://schemas.microsoft.com/office/powerpoint/2010/main" val="253253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كلاس‌هاي كاربري (ادامه )</a:t>
            </a:r>
            <a:endParaRPr lang="en-US" dirty="0"/>
          </a:p>
        </p:txBody>
      </p:sp>
      <p:sp>
        <p:nvSpPr>
          <p:cNvPr id="3" name="Content Placeholder 2"/>
          <p:cNvSpPr>
            <a:spLocks noGrp="1"/>
          </p:cNvSpPr>
          <p:nvPr>
            <p:ph idx="1"/>
          </p:nvPr>
        </p:nvSpPr>
        <p:spPr/>
        <p:txBody>
          <a:bodyPr/>
          <a:lstStyle/>
          <a:p>
            <a:pPr algn="r" rtl="1"/>
            <a:r>
              <a:rPr lang="fa-IR" dirty="0" smtClean="0"/>
              <a:t>مدل‌هاي تحليلي مختلف مي‌توانند به شما كمك كنند كه كلاس‌هاي كاربري مختلف را شناسايي كنيد . </a:t>
            </a:r>
          </a:p>
          <a:p>
            <a:pPr algn="r" rtl="1"/>
            <a:r>
              <a:rPr lang="fa-IR" dirty="0" smtClean="0"/>
              <a:t>موجوديت هاي خارجي سيستم را بر روي يك كانتكست دياگرام نمايش دهيد .</a:t>
            </a:r>
          </a:p>
          <a:p>
            <a:pPr algn="r" rtl="1"/>
            <a:r>
              <a:rPr lang="fa-IR" dirty="0" smtClean="0"/>
              <a:t>اين موجوديت ها نمايندگاني براي كلاس هاي كاربري شما هستند . </a:t>
            </a:r>
          </a:p>
          <a:p>
            <a:pPr algn="r" rtl="1"/>
            <a:r>
              <a:rPr lang="fa-IR" dirty="0" smtClean="0"/>
              <a:t>كانتكست دياگرام به شما كمك مي‌كند تا  كاربران بالقوه و همه ذي نفعان را شناسايي كنيد . </a:t>
            </a:r>
          </a:p>
          <a:p>
            <a:pPr algn="r" rtl="1"/>
            <a:r>
              <a:rPr lang="fa-IR" dirty="0" smtClean="0"/>
              <a:t>تقريبا همه كاربران بالقوه در اين نمودار جاي مي‌گيرند.</a:t>
            </a:r>
          </a:p>
          <a:p>
            <a:pPr algn="r" rtl="1"/>
            <a:endParaRPr lang="en-US" dirty="0"/>
          </a:p>
        </p:txBody>
      </p:sp>
    </p:spTree>
    <p:extLst>
      <p:ext uri="{BB962C8B-B14F-4D97-AF65-F5344CB8AC3E}">
        <p14:creationId xmlns:p14="http://schemas.microsoft.com/office/powerpoint/2010/main" val="1624693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شناسايي كلاس هاي كاربري(ادامه )</a:t>
            </a:r>
            <a:endParaRPr lang="en-US" dirty="0"/>
          </a:p>
        </p:txBody>
      </p:sp>
      <p:sp>
        <p:nvSpPr>
          <p:cNvPr id="3" name="Content Placeholder 2"/>
          <p:cNvSpPr>
            <a:spLocks noGrp="1"/>
          </p:cNvSpPr>
          <p:nvPr>
            <p:ph idx="1"/>
          </p:nvPr>
        </p:nvSpPr>
        <p:spPr/>
        <p:txBody>
          <a:bodyPr/>
          <a:lstStyle/>
          <a:p>
            <a:pPr algn="r" rtl="1"/>
            <a:r>
              <a:rPr lang="fa-IR" sz="2000" dirty="0">
                <a:cs typeface="B Nazanin" panose="00000400000000000000" pitchFamily="2" charset="-78"/>
              </a:rPr>
              <a:t>هنگام انجام تجزیه و تحلیل ذینفعان و کاربران، نمودار سازمانی را مطالعه کنید تا به دنبال آن باشید</a:t>
            </a:r>
            <a:r>
              <a:rPr lang="fa-IR" sz="2000" dirty="0" smtClean="0">
                <a:cs typeface="B Nazanin" panose="00000400000000000000" pitchFamily="2" charset="-78"/>
              </a:rPr>
              <a:t>:</a:t>
            </a: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دپارتمان هایی که در پروسه کسب و کار شرکت داشته اند .</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دپارتمان هایی که بر روی پروسه کسب و کار تاثیر داشته اند . </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بخش‌ها یا نام‌هایی که کاربران مستقیم یا غیرمستقیم در آن‌ها یافت می‌شوند</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کلاس های کاربری که چندین بخش را در بر می گیرند</a:t>
            </a:r>
            <a:endParaRPr lang="en-US" sz="2000" dirty="0">
              <a:latin typeface="Calibri" panose="020F0502020204030204" pitchFamily="34" charset="0"/>
              <a:ea typeface="Calibri" panose="020F0502020204030204" pitchFamily="34" charset="0"/>
              <a:cs typeface="B Nazanin" panose="00000400000000000000" pitchFamily="2" charset="-78"/>
            </a:endParaRPr>
          </a:p>
          <a:p>
            <a:pPr lvl="0" algn="r" rtl="1">
              <a:lnSpc>
                <a:spcPct val="107000"/>
              </a:lnSpc>
              <a:spcBef>
                <a:spcPts val="0"/>
              </a:spcBef>
              <a:spcAft>
                <a:spcPts val="800"/>
              </a:spcAft>
              <a:buFont typeface="Symbol" panose="05050102010706020507" pitchFamily="18" charset="2"/>
              <a:buChar char=""/>
            </a:pPr>
            <a:r>
              <a:rPr lang="fa-IR" sz="2000" dirty="0">
                <a:latin typeface="Calibri" panose="020F0502020204030204" pitchFamily="34" charset="0"/>
                <a:ea typeface="Calibri" panose="020F0502020204030204" pitchFamily="34" charset="0"/>
                <a:cs typeface="B Nazanin" panose="00000400000000000000" pitchFamily="2" charset="-78"/>
              </a:rPr>
              <a:t>بخش هایی که ممکن است با ذینفعان خارجی خارج از شرکت رابط داشته </a:t>
            </a:r>
            <a:r>
              <a:rPr lang="fa-IR" sz="2000" dirty="0" smtClean="0">
                <a:latin typeface="Calibri" panose="020F0502020204030204" pitchFamily="34" charset="0"/>
                <a:ea typeface="Calibri" panose="020F0502020204030204" pitchFamily="34" charset="0"/>
                <a:cs typeface="B Nazanin" panose="00000400000000000000" pitchFamily="2" charset="-78"/>
              </a:rPr>
              <a:t>باشند.</a:t>
            </a:r>
            <a:endParaRPr lang="en-US" sz="2000" dirty="0">
              <a:latin typeface="Calibri" panose="020F0502020204030204" pitchFamily="34" charset="0"/>
              <a:ea typeface="Calibri" panose="020F0502020204030204" pitchFamily="34" charset="0"/>
              <a:cs typeface="B Nazanin" panose="00000400000000000000" pitchFamily="2" charset="-78"/>
            </a:endParaRPr>
          </a:p>
          <a:p>
            <a:pPr algn="r" rtl="1">
              <a:buFont typeface="+mj-lt"/>
              <a:buAutoNum type="arabicPeriod"/>
            </a:pPr>
            <a:endParaRPr lang="en-US" dirty="0"/>
          </a:p>
        </p:txBody>
      </p:sp>
    </p:spTree>
    <p:extLst>
      <p:ext uri="{BB962C8B-B14F-4D97-AF65-F5344CB8AC3E}">
        <p14:creationId xmlns:p14="http://schemas.microsoft.com/office/powerpoint/2010/main" val="3828282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4400" u="sng" dirty="0" smtClean="0">
                <a:solidFill>
                  <a:srgbClr val="C00000"/>
                </a:solidFill>
                <a:cs typeface="B Nazanin" panose="00000400000000000000" pitchFamily="2" charset="-78"/>
              </a:rPr>
              <a:t>ارتباط با نمایندگان کاربران </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2160589"/>
            <a:ext cx="8596668" cy="3040061"/>
          </a:xfrm>
        </p:spPr>
        <p:txBody>
          <a:bodyPr>
            <a:normAutofit/>
          </a:bodyPr>
          <a:lstStyle/>
          <a:p>
            <a:pPr algn="just" rtl="1">
              <a:buFont typeface="Wingdings" panose="05000000000000000000" pitchFamily="2" charset="2"/>
              <a:buChar char="§"/>
            </a:pPr>
            <a:r>
              <a:rPr lang="fa-IR" sz="2400" dirty="0" smtClean="0">
                <a:cs typeface="B Nazanin" panose="00000400000000000000" pitchFamily="2" charset="-78"/>
              </a:rPr>
              <a:t>هرنوع پروژه ای به نماینده مناسبی احتیاج دارند تا صداي كاربران را به گوش برساند . </a:t>
            </a:r>
          </a:p>
          <a:p>
            <a:pPr algn="just" rtl="1">
              <a:buFont typeface="Wingdings" panose="05000000000000000000" pitchFamily="2" charset="2"/>
              <a:buChar char="§"/>
            </a:pPr>
            <a:r>
              <a:rPr lang="fa-IR" sz="2400" dirty="0" smtClean="0">
                <a:cs typeface="B Nazanin" panose="00000400000000000000" pitchFamily="2" charset="-78"/>
              </a:rPr>
              <a:t>اين پروژه ها مي‌تواند اعم از </a:t>
            </a:r>
            <a:r>
              <a:rPr lang="fa-IR" sz="2400" dirty="0" smtClean="0">
                <a:solidFill>
                  <a:srgbClr val="C00000"/>
                </a:solidFill>
                <a:cs typeface="B Nazanin" panose="00000400000000000000" pitchFamily="2" charset="-78"/>
              </a:rPr>
              <a:t>شرکت‌های</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اطلاع رسانی حقوقی</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نرم‌افزارهای تجاری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سیستم‌های نهفته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وب‌سایت‌ها</a:t>
            </a:r>
            <a:r>
              <a:rPr lang="fa-IR" sz="2400" dirty="0" smtClean="0">
                <a:cs typeface="B Nazanin" panose="00000400000000000000" pitchFamily="2" charset="-78"/>
              </a:rPr>
              <a:t> ، </a:t>
            </a:r>
            <a:r>
              <a:rPr lang="fa-IR" sz="2400" dirty="0" smtClean="0">
                <a:solidFill>
                  <a:srgbClr val="C00000"/>
                </a:solidFill>
                <a:cs typeface="B Nazanin" panose="00000400000000000000" pitchFamily="2" charset="-78"/>
              </a:rPr>
              <a:t>نرم‌افزارهای سفارشی  </a:t>
            </a:r>
            <a:r>
              <a:rPr lang="fa-IR" sz="24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4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400" dirty="0" smtClean="0">
                <a:solidFill>
                  <a:schemeClr val="tx1"/>
                </a:solidFill>
                <a:cs typeface="B Nazanin" panose="00000400000000000000" pitchFamily="2" charset="-78"/>
              </a:rPr>
              <a:t>اين نمايندگان بايد در كل پروسه توليد نرم افزار حضور داشته باشند. </a:t>
            </a:r>
          </a:p>
          <a:p>
            <a:pPr algn="just" rtl="1">
              <a:buFont typeface="Wingdings" panose="05000000000000000000" pitchFamily="2" charset="2"/>
              <a:buChar char="§"/>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4000" u="sng" dirty="0" smtClean="0">
                <a:solidFill>
                  <a:srgbClr val="C00000"/>
                </a:solidFill>
                <a:cs typeface="B Nazanin" panose="00000400000000000000" pitchFamily="2" charset="-78"/>
              </a:rPr>
              <a:t>ارتباط با نمايندگان كاربران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smtClean="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lgn="r" rtl="1">
              <a:buFont typeface="Wingdings" panose="05000000000000000000" pitchFamily="2" charset="2"/>
              <a:buChar char="§"/>
            </a:pPr>
            <a:r>
              <a:rPr lang="fa-IR" sz="2400" dirty="0" smtClean="0">
                <a:cs typeface="B Nazanin" panose="00000400000000000000" pitchFamily="2" charset="-78"/>
              </a:rPr>
              <a:t>براي اينكار مي‌توانيد گروه‌های متمرکزی از کاربران فعلی خودتان یا رقبا را تشکیل داده و از آنها استفاده کنید . </a:t>
            </a:r>
          </a:p>
          <a:p>
            <a:pPr algn="r" rtl="1">
              <a:buFont typeface="Wingdings" panose="05000000000000000000" pitchFamily="2" charset="2"/>
              <a:buChar char="§"/>
            </a:pPr>
            <a:r>
              <a:rPr lang="fa-IR" sz="2400" dirty="0" smtClean="0">
                <a:cs typeface="B Nazanin" panose="00000400000000000000" pitchFamily="2" charset="-78"/>
              </a:rPr>
              <a:t>این کاربران را باید طیفی از کاربران با تجربه و هم چنین تازه کار تشکیل دهد . </a:t>
            </a: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7700"/>
            <a:ext cx="8596668" cy="1320800"/>
          </a:xfrm>
        </p:spPr>
        <p:txBody>
          <a:bodyPr/>
          <a:lstStyle/>
          <a:p>
            <a:pPr algn="ctr" rtl="1"/>
            <a:r>
              <a:rPr lang="fa-IR" u="sng" dirty="0" smtClean="0">
                <a:solidFill>
                  <a:srgbClr val="C00000"/>
                </a:solidFill>
                <a:cs typeface="B Nazanin" panose="00000400000000000000" pitchFamily="2" charset="-78"/>
              </a:rPr>
              <a:t>قهرمان محصول</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pPr algn="r" rtl="1"/>
            <a:r>
              <a:rPr lang="fa-IR" sz="2000" dirty="0" smtClean="0">
                <a:cs typeface="B Nazanin" panose="00000400000000000000" pitchFamily="2" charset="-78"/>
              </a:rPr>
              <a:t>در حالت ایده آل قهرمان محصول یک کاربر واقعی است . </a:t>
            </a:r>
          </a:p>
          <a:p>
            <a:pPr algn="r" rtl="1"/>
            <a:r>
              <a:rPr lang="fa-IR" sz="2000" dirty="0" smtClean="0">
                <a:cs typeface="B Nazanin" panose="00000400000000000000" pitchFamily="2" charset="-78"/>
              </a:rPr>
              <a:t>در حالت غیر ایده آل قهرمان محصول عضوی از خود سازمان توسعه دهنده است که خود را جای یک کاربر جازده است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7700"/>
            <a:ext cx="8596668" cy="13208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q"/>
            </a:pPr>
            <a:r>
              <a:rPr lang="fa-IR" sz="2400" dirty="0" smtClean="0">
                <a:solidFill>
                  <a:srgbClr val="C00000"/>
                </a:solidFill>
                <a:cs typeface="B Nazanin" panose="00000400000000000000" pitchFamily="2" charset="-78"/>
              </a:rPr>
              <a:t>بهترین عملکرد قهرمان محصول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تعامالات قهرمان محصول با همتایان خود نباید کم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قهرمان محصول نباید فقط و فقط خواسته ها و ایده های خود را ارائه دهد . </a:t>
            </a:r>
          </a:p>
          <a:p>
            <a:pPr algn="r" rtl="1">
              <a:buFont typeface="Wingdings" panose="05000000000000000000" pitchFamily="2" charset="2"/>
              <a:buChar char="§"/>
            </a:pPr>
            <a:r>
              <a:rPr lang="fa-IR" sz="2000" dirty="0">
                <a:solidFill>
                  <a:schemeClr val="tx1"/>
                </a:solidFill>
                <a:cs typeface="B Nazanin" panose="00000400000000000000" pitchFamily="2" charset="-78"/>
              </a:rPr>
              <a:t>در 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endParaRPr lang="en-US" sz="2400" dirty="0">
              <a:cs typeface="B Nazanin" panose="00000400000000000000" pitchFamily="2" charset="-78"/>
            </a:endParaRPr>
          </a:p>
        </p:txBody>
      </p:sp>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قهرمان محصول خارجی</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4" y="1504950"/>
            <a:ext cx="8596668" cy="3952875"/>
          </a:xfrm>
        </p:spPr>
        <p:txBody>
          <a:bodyPr>
            <a:normAutofit lnSpcReduction="10000"/>
          </a:bodyPr>
          <a:lstStyle/>
          <a:p>
            <a:pPr algn="r" rtl="1">
              <a:buFont typeface="Wingdings" panose="05000000000000000000" pitchFamily="2" charset="2"/>
              <a:buChar char="§"/>
            </a:pPr>
            <a:r>
              <a:rPr lang="fa-IR" sz="2000" dirty="0" smtClean="0">
                <a:cs typeface="B Nazanin" panose="00000400000000000000" pitchFamily="2" charset="-78"/>
              </a:rPr>
              <a:t>گاهی استخدام کاربران واقعی به عنوان قهرمان محصول می‌تواند سخت باشد . </a:t>
            </a:r>
          </a:p>
          <a:p>
            <a:pPr algn="r" rtl="1">
              <a:buFont typeface="Wingdings" panose="05000000000000000000" pitchFamily="2" charset="2"/>
              <a:buChar char="§"/>
            </a:pPr>
            <a:r>
              <a:rPr lang="fa-IR" sz="2000" dirty="0" smtClean="0">
                <a:cs typeface="B Nazanin" panose="00000400000000000000" pitchFamily="2" charset="-78"/>
              </a:rPr>
              <a:t>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Ø"/>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Ø"/>
            </a:pPr>
            <a:r>
              <a:rPr lang="fa-IR" sz="2000" dirty="0" smtClean="0">
                <a:cs typeface="B Nazanin" panose="00000400000000000000" pitchFamily="2" charset="-78"/>
              </a:rPr>
              <a:t>سپس نیازمندی های که مخوص کلاس های کاربری خاصی است را در نظر بگیرید .</a:t>
            </a:r>
          </a:p>
          <a:p>
            <a:pPr algn="r" rtl="1">
              <a:buFont typeface="Wingdings" panose="05000000000000000000" pitchFamily="2" charset="2"/>
              <a:buChar char="Ø"/>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Ø"/>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Ø"/>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algn="r" rtl="1">
              <a:buFont typeface="Wingdings" panose="05000000000000000000" pitchFamily="2" charset="2"/>
              <a:buChar char="v"/>
            </a:pPr>
            <a:r>
              <a:rPr lang="fa-IR" sz="2000" dirty="0" smtClean="0">
                <a:cs typeface="B Nazanin" panose="00000400000000000000" pitchFamily="2" charset="-78"/>
              </a:rPr>
              <a:t>برنامه ریزی :</a:t>
            </a:r>
          </a:p>
          <a:p>
            <a:pPr lvl="1" algn="r" rtl="1">
              <a:buFont typeface="Wingdings" panose="05000000000000000000" pitchFamily="2" charset="2"/>
              <a:buChar char="q"/>
            </a:pPr>
            <a:r>
              <a:rPr lang="fa-IR" sz="2000" dirty="0" smtClean="0">
                <a:cs typeface="B Nazanin" panose="00000400000000000000" pitchFamily="2" charset="-78"/>
              </a:rPr>
              <a:t>محدوده و محدودیت های سیستم را مشخص کند .</a:t>
            </a:r>
          </a:p>
          <a:p>
            <a:pPr lvl="1" algn="r" rtl="1">
              <a:buFont typeface="Wingdings" panose="05000000000000000000" pitchFamily="2" charset="2"/>
              <a:buChar char="q"/>
            </a:pPr>
            <a:r>
              <a:rPr lang="fa-IR" sz="2000" dirty="0" smtClean="0">
                <a:cs typeface="B Nazanin" panose="00000400000000000000" pitchFamily="2" charset="-78"/>
              </a:rPr>
              <a:t>سیستم های که با آن ها در تعامل است سیستم فعلی را مشخص کند .</a:t>
            </a:r>
          </a:p>
          <a:p>
            <a:pPr lvl="1" algn="r" rtl="1">
              <a:buFont typeface="Wingdings" panose="05000000000000000000" pitchFamily="2" charset="2"/>
              <a:buChar char="q"/>
            </a:pPr>
            <a:r>
              <a:rPr lang="fa-IR" sz="2000" dirty="0" smtClean="0">
                <a:cs typeface="B Nazanin" panose="00000400000000000000" pitchFamily="2" charset="-78"/>
              </a:rPr>
              <a:t>یک مسیر انتقال از برنامه های فعلی یا عملیات دستی تعریف کنید .</a:t>
            </a:r>
          </a:p>
          <a:p>
            <a:pPr lvl="1" algn="r" rtl="1">
              <a:buFont typeface="Wingdings" panose="05000000000000000000" pitchFamily="2" charset="2"/>
              <a:buChar char="q"/>
            </a:pPr>
            <a:r>
              <a:rPr lang="fa-IR" sz="2000"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12821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نیازمندی ها:</a:t>
            </a:r>
          </a:p>
          <a:p>
            <a:pPr lvl="1" algn="r" rtl="1">
              <a:buFont typeface="Wingdings" panose="05000000000000000000" pitchFamily="2" charset="2"/>
              <a:buChar char="q"/>
            </a:pPr>
            <a:r>
              <a:rPr lang="fa-IR" sz="2000" dirty="0" smtClean="0">
                <a:cs typeface="B Nazanin" panose="00000400000000000000" pitchFamily="2" charset="-78"/>
              </a:rPr>
              <a:t>نیازمندی ها را از کاربران جمع آوری کند .</a:t>
            </a:r>
          </a:p>
          <a:p>
            <a:pPr lvl="1" algn="r" rtl="1">
              <a:buFont typeface="Wingdings" panose="05000000000000000000" pitchFamily="2" charset="2"/>
              <a:buChar char="q"/>
            </a:pPr>
            <a:r>
              <a:rPr lang="fa-IR" sz="2000" dirty="0" smtClean="0">
                <a:cs typeface="B Nazanin" panose="00000400000000000000" pitchFamily="2" charset="-78"/>
              </a:rPr>
              <a:t>سناریوهای استفاده ، یوزکیس ها و داستان های کاربران را بسط دهد . </a:t>
            </a:r>
          </a:p>
          <a:p>
            <a:pPr lvl="1" algn="r" rtl="1">
              <a:buFont typeface="Wingdings" panose="05000000000000000000" pitchFamily="2" charset="2"/>
              <a:buChar char="q"/>
            </a:pPr>
            <a:r>
              <a:rPr lang="fa-IR" sz="2000" dirty="0" smtClean="0">
                <a:cs typeface="B Nazanin" panose="00000400000000000000" pitchFamily="2" charset="-78"/>
              </a:rPr>
              <a:t>تضادها بین نیازمندی های پیشنهاد شده در کلاس کاربری را حل کند . </a:t>
            </a:r>
          </a:p>
          <a:p>
            <a:pPr lvl="1" algn="r" rtl="1">
              <a:buFont typeface="Wingdings" panose="05000000000000000000" pitchFamily="2" charset="2"/>
              <a:buChar char="q"/>
            </a:pPr>
            <a:r>
              <a:rPr lang="fa-IR" sz="2000" dirty="0" smtClean="0">
                <a:cs typeface="B Nazanin" panose="00000400000000000000" pitchFamily="2" charset="-78"/>
              </a:rPr>
              <a:t>الویت های اجرایی را تعریف کند .</a:t>
            </a:r>
          </a:p>
          <a:p>
            <a:pPr lvl="1" algn="r" rtl="1">
              <a:buFont typeface="Wingdings" panose="05000000000000000000" pitchFamily="2" charset="2"/>
              <a:buChar char="q"/>
            </a:pPr>
            <a:r>
              <a:rPr lang="en-US" sz="1800" dirty="0"/>
              <a:t>Provide input regarding performance and other quality requirements</a:t>
            </a:r>
            <a:r>
              <a:rPr lang="en-US" sz="1800" dirty="0" smtClean="0"/>
              <a:t>.</a:t>
            </a:r>
            <a:endParaRPr lang="fa-IR" sz="1800" dirty="0" smtClean="0"/>
          </a:p>
          <a:p>
            <a:pPr lvl="1" algn="r" rtl="1">
              <a:buFont typeface="Wingdings" panose="05000000000000000000" pitchFamily="2" charset="2"/>
              <a:buChar char="q"/>
            </a:pPr>
            <a:r>
              <a:rPr lang="fa-IR" sz="2000" dirty="0" smtClean="0">
                <a:cs typeface="B Nazanin" panose="00000400000000000000" pitchFamily="2" charset="-78"/>
              </a:rPr>
              <a:t>نمونه های اولیه را ارزیابی کند . </a:t>
            </a:r>
          </a:p>
          <a:p>
            <a:pPr lvl="1" algn="r" rtl="1">
              <a:buFont typeface="Wingdings" panose="05000000000000000000" pitchFamily="2" charset="2"/>
              <a:buChar char="q"/>
            </a:pPr>
            <a:r>
              <a:rPr lang="fa-IR" sz="2000" dirty="0" smtClean="0">
                <a:cs typeface="B Nazanin" panose="00000400000000000000" pitchFamily="2" charset="-78"/>
              </a:rPr>
              <a:t>با سایر تصمیم گیرندگان راهبردی برای برطرف کردن تضادها بین سایر ذینفعان کار کند . </a:t>
            </a:r>
          </a:p>
          <a:p>
            <a:pPr lvl="1" algn="r" rtl="1">
              <a:buFont typeface="Wingdings" panose="05000000000000000000" pitchFamily="2" charset="2"/>
              <a:buChar char="q"/>
            </a:pPr>
            <a:r>
              <a:rPr lang="fa-IR" sz="2000"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306060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اعتبار سنجی و تایید :</a:t>
            </a:r>
          </a:p>
          <a:p>
            <a:pPr lvl="1" algn="r" rtl="1">
              <a:buFont typeface="Wingdings" panose="05000000000000000000" pitchFamily="2" charset="2"/>
              <a:buChar char="q"/>
            </a:pPr>
            <a:r>
              <a:rPr lang="fa-IR" sz="2000" dirty="0" smtClean="0">
                <a:cs typeface="B Nazanin" panose="00000400000000000000" pitchFamily="2" charset="-78"/>
              </a:rPr>
              <a:t>مشخات نیازمندی ها را بررسی کند .</a:t>
            </a:r>
          </a:p>
          <a:p>
            <a:pPr lvl="1" algn="r" rtl="1">
              <a:buFont typeface="Wingdings" panose="05000000000000000000" pitchFamily="2" charset="2"/>
              <a:buChar char="q"/>
            </a:pPr>
            <a:r>
              <a:rPr lang="fa-IR" sz="2000" dirty="0" smtClean="0">
                <a:cs typeface="B Nazanin" panose="00000400000000000000" pitchFamily="2" charset="-78"/>
              </a:rPr>
              <a:t>معیارهای پذیرش را تعریف کند </a:t>
            </a:r>
          </a:p>
          <a:p>
            <a:pPr lvl="1" algn="r" rtl="1">
              <a:buFont typeface="Wingdings" panose="05000000000000000000" pitchFamily="2" charset="2"/>
              <a:buChar char="q"/>
            </a:pPr>
            <a:r>
              <a:rPr lang="fa-IR" sz="2000" dirty="0" smtClean="0">
                <a:cs typeface="B Nazanin" panose="00000400000000000000" pitchFamily="2" charset="-78"/>
              </a:rPr>
              <a:t>از سناریوهای کاربردی تست پذیرش کاربر را توسعه دهد . </a:t>
            </a:r>
          </a:p>
          <a:p>
            <a:pPr lvl="1" algn="r" rtl="1">
              <a:buFont typeface="Wingdings" panose="05000000000000000000" pitchFamily="2" charset="2"/>
              <a:buChar char="q"/>
            </a:pPr>
            <a:r>
              <a:rPr lang="fa-IR" sz="2000" dirty="0">
                <a:cs typeface="B Nazanin" panose="00000400000000000000" pitchFamily="2" charset="-78"/>
              </a:rPr>
              <a:t>مجموعه داده های آزمایشی را از کسب و کار ارائه </a:t>
            </a:r>
            <a:r>
              <a:rPr lang="fa-IR" sz="2000" dirty="0" smtClean="0">
                <a:cs typeface="B Nazanin" panose="00000400000000000000" pitchFamily="2" charset="-78"/>
              </a:rPr>
              <a:t>دهید </a:t>
            </a:r>
          </a:p>
          <a:p>
            <a:pPr lvl="1" algn="r" rtl="1">
              <a:buFont typeface="Wingdings" panose="05000000000000000000" pitchFamily="2" charset="2"/>
              <a:buChar char="q"/>
            </a:pPr>
            <a:r>
              <a:rPr lang="fa-IR" sz="2000" dirty="0" smtClean="0">
                <a:cs typeface="B Nazanin" panose="00000400000000000000" pitchFamily="2" charset="-78"/>
              </a:rPr>
              <a:t>تست پذیرش کاربر یا بتا تست را انجام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190047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کمک های کاربر</a:t>
            </a:r>
          </a:p>
          <a:p>
            <a:pPr lvl="1" algn="r" rtl="1">
              <a:buFont typeface="Wingdings" panose="05000000000000000000" pitchFamily="2" charset="2"/>
              <a:buChar char="q"/>
            </a:pPr>
            <a:r>
              <a:rPr lang="fa-IR" sz="1800" dirty="0" smtClean="0">
                <a:cs typeface="B Nazanin" panose="00000400000000000000" pitchFamily="2" charset="-78"/>
              </a:rPr>
              <a:t>بخش های از اسناد کاربر و متن راهنما را بنویسد .</a:t>
            </a:r>
          </a:p>
          <a:p>
            <a:pPr lvl="1" algn="r" rtl="1">
              <a:buFont typeface="Wingdings" panose="05000000000000000000" pitchFamily="2" charset="2"/>
              <a:buChar char="q"/>
            </a:pPr>
            <a:r>
              <a:rPr lang="fa-IR" sz="1800" dirty="0" smtClean="0">
                <a:cs typeface="B Nazanin" panose="00000400000000000000" pitchFamily="2" charset="-78"/>
              </a:rPr>
              <a:t>در برنامه های تمرینی یا آموزش شرکت کند .</a:t>
            </a:r>
          </a:p>
          <a:p>
            <a:pPr lvl="1" algn="r" rtl="1">
              <a:buFont typeface="Wingdings" panose="05000000000000000000" pitchFamily="2" charset="2"/>
              <a:buChar char="q"/>
            </a:pPr>
            <a:r>
              <a:rPr lang="fa-IR" sz="1800" dirty="0" smtClean="0">
                <a:cs typeface="B Nazanin" panose="00000400000000000000" pitchFamily="2" charset="-78"/>
              </a:rPr>
              <a:t>سیستم را برای همتایان خود شرح دهد . </a:t>
            </a:r>
          </a:p>
          <a:p>
            <a:pPr algn="r" rtl="1">
              <a:buFont typeface="Wingdings" panose="05000000000000000000" pitchFamily="2" charset="2"/>
              <a:buChar char="v"/>
            </a:pPr>
            <a:r>
              <a:rPr lang="fa-IR" sz="2000" dirty="0" smtClean="0">
                <a:cs typeface="B Nazanin" panose="00000400000000000000" pitchFamily="2" charset="-78"/>
              </a:rPr>
              <a:t>مدیریت تغییرات </a:t>
            </a:r>
            <a:endParaRPr lang="fa-IR" sz="2000" dirty="0">
              <a:cs typeface="B Nazanin" panose="00000400000000000000" pitchFamily="2" charset="-78"/>
            </a:endParaRPr>
          </a:p>
          <a:p>
            <a:pPr lvl="1" algn="r" rtl="1">
              <a:buFont typeface="Wingdings" panose="05000000000000000000" pitchFamily="2" charset="2"/>
              <a:buChar char="q"/>
            </a:pPr>
            <a:r>
              <a:rPr lang="fa-IR" sz="1800" dirty="0" smtClean="0">
                <a:cs typeface="B Nazanin" panose="00000400000000000000" pitchFamily="2" charset="-78"/>
              </a:rPr>
              <a:t>درخواست های بهبود و اصلاحات نقص ها را الویت بندی کند .</a:t>
            </a:r>
          </a:p>
          <a:p>
            <a:pPr lvl="1" algn="r" rtl="1">
              <a:buFont typeface="Wingdings" panose="05000000000000000000" pitchFamily="2" charset="2"/>
              <a:buChar char="q"/>
            </a:pPr>
            <a:r>
              <a:rPr lang="fa-IR" sz="1800" dirty="0" smtClean="0">
                <a:cs typeface="B Nazanin" panose="00000400000000000000" pitchFamily="2" charset="-78"/>
              </a:rPr>
              <a:t>به صورت پویا محدوده انتشارات آینده را مشخص کند . </a:t>
            </a:r>
          </a:p>
          <a:p>
            <a:pPr lvl="1" algn="r" rtl="1">
              <a:buFont typeface="Wingdings" panose="05000000000000000000" pitchFamily="2" charset="2"/>
              <a:buChar char="q"/>
            </a:pPr>
            <a:r>
              <a:rPr lang="fa-IR" sz="1800" dirty="0" smtClean="0">
                <a:cs typeface="B Nazanin" panose="00000400000000000000" pitchFamily="2" charset="-78"/>
              </a:rPr>
              <a:t>تاثیر تغییرات پیشنهادی بر روی کاربران و فرایندهای تجاری را ارزیابی کند . </a:t>
            </a:r>
          </a:p>
          <a:p>
            <a:pPr lvl="1" algn="r" rtl="1">
              <a:buFont typeface="Wingdings" panose="05000000000000000000" pitchFamily="2" charset="2"/>
              <a:buChar char="q"/>
            </a:pPr>
            <a:r>
              <a:rPr lang="fa-IR" sz="1800" dirty="0" smtClean="0">
                <a:cs typeface="B Nazanin" panose="00000400000000000000" pitchFamily="2" charset="-78"/>
              </a:rPr>
              <a:t>در تصمیم گیری برای تغییرات سازنده شرکت کند . </a:t>
            </a:r>
            <a:endParaRPr lang="fa-IR" sz="1800" dirty="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2598287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چندین قهرمان محصول</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endParaRPr lang="fa-IR" sz="2400" dirty="0">
              <a:cs typeface="B Nazanin" panose="00000400000000000000" pitchFamily="2" charset="-78"/>
            </a:endParaRPr>
          </a:p>
        </p:txBody>
      </p:sp>
    </p:spTree>
    <p:extLst>
      <p:ext uri="{BB962C8B-B14F-4D97-AF65-F5344CB8AC3E}">
        <p14:creationId xmlns:p14="http://schemas.microsoft.com/office/powerpoint/2010/main" val="950362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نماینده کاربر در پروژه های چابک</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solidFill>
                  <a:schemeClr val="tx1"/>
                </a:solidFill>
                <a:cs typeface="B Nazanin" panose="00000400000000000000" pitchFamily="2" charset="-78"/>
              </a:rPr>
              <a:t>اقدامات برای ایجاد مشارکت کاربر </a:t>
            </a:r>
            <a:endParaRPr lang="en-US" dirty="0">
              <a:solidFill>
                <a:schemeClr val="tx1"/>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mj-lt"/>
              <a:buAutoNum type="arabicPeriod"/>
            </a:pPr>
            <a:r>
              <a:rPr lang="fa-IR" sz="2400" dirty="0" smtClean="0">
                <a:cs typeface="B Nazanin" panose="00000400000000000000" pitchFamily="2" charset="-78"/>
              </a:rPr>
              <a:t>کلاس های کاربری مختلف را برای محصول خود تعیین کنید . </a:t>
            </a:r>
          </a:p>
          <a:p>
            <a:pPr algn="r" rtl="1">
              <a:buFont typeface="+mj-lt"/>
              <a:buAutoNum type="arabicPeriod"/>
            </a:pPr>
            <a:r>
              <a:rPr lang="fa-IR" sz="2400" dirty="0" smtClean="0">
                <a:cs typeface="B Nazanin" panose="00000400000000000000" pitchFamily="2" charset="-78"/>
              </a:rPr>
              <a:t>افرادی را به عنوان نماینده هر کلاس از کاربران و سایر ذی نفعان انتخاب کنید و با آن ها همکاری کنید .</a:t>
            </a:r>
          </a:p>
          <a:p>
            <a:pPr algn="r" rtl="1">
              <a:buFont typeface="+mj-lt"/>
              <a:buAutoNum type="arabicPeriod"/>
            </a:pPr>
            <a:r>
              <a:rPr lang="fa-IR" sz="2400" dirty="0" smtClean="0">
                <a:cs typeface="B Nazanin" panose="00000400000000000000" pitchFamily="2" charset="-78"/>
              </a:rPr>
              <a:t>در مورد نیازمندی های تصمیم گیرندگان خود توافق کنید .</a:t>
            </a:r>
            <a:endParaRPr lang="en-US" sz="2400" dirty="0">
              <a:cs typeface="B Nazanin" panose="00000400000000000000" pitchFamily="2" charset="-78"/>
            </a:endParaRPr>
          </a:p>
        </p:txBody>
      </p:sp>
    </p:spTree>
    <p:extLst>
      <p:ext uri="{BB962C8B-B14F-4D97-AF65-F5344CB8AC3E}">
        <p14:creationId xmlns:p14="http://schemas.microsoft.com/office/powerpoint/2010/main" val="4257617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های کاربری </a:t>
            </a:r>
            <a:endParaRPr lang="en-US" dirty="0"/>
          </a:p>
        </p:txBody>
      </p:sp>
      <p:sp>
        <p:nvSpPr>
          <p:cNvPr id="3" name="Content Placeholder 2"/>
          <p:cNvSpPr>
            <a:spLocks noGrp="1"/>
          </p:cNvSpPr>
          <p:nvPr>
            <p:ph idx="1"/>
          </p:nvPr>
        </p:nvSpPr>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طبقه بندي كلاس هاي كاربري</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يك </a:t>
            </a:r>
            <a:r>
              <a:rPr lang="fa-IR" dirty="0" smtClean="0">
                <a:solidFill>
                  <a:srgbClr val="C00000"/>
                </a:solidFill>
              </a:rPr>
              <a:t>كلاس كاربري </a:t>
            </a:r>
            <a:r>
              <a:rPr lang="fa-IR" dirty="0" smtClean="0"/>
              <a:t>زير مجموعه اي از </a:t>
            </a:r>
            <a:r>
              <a:rPr lang="fa-IR" dirty="0" smtClean="0">
                <a:solidFill>
                  <a:srgbClr val="C00000"/>
                </a:solidFill>
              </a:rPr>
              <a:t>كاربران محصول </a:t>
            </a:r>
            <a:r>
              <a:rPr lang="fa-IR" dirty="0" smtClean="0"/>
              <a:t>است كه آن نيز زيرمجموعه اي از </a:t>
            </a:r>
            <a:r>
              <a:rPr lang="fa-IR" dirty="0" smtClean="0">
                <a:solidFill>
                  <a:srgbClr val="C00000"/>
                </a:solidFill>
              </a:rPr>
              <a:t>مشتريان محصول</a:t>
            </a:r>
            <a:r>
              <a:rPr lang="en-US" dirty="0" smtClean="0">
                <a:solidFill>
                  <a:srgbClr val="C00000"/>
                </a:solidFill>
              </a:rPr>
              <a:t> </a:t>
            </a:r>
            <a:r>
              <a:rPr lang="fa-IR" dirty="0" smtClean="0">
                <a:solidFill>
                  <a:srgbClr val="C00000"/>
                </a:solidFill>
              </a:rPr>
              <a:t> </a:t>
            </a:r>
            <a:r>
              <a:rPr lang="fa-IR" dirty="0" smtClean="0"/>
              <a:t>است كه آن نيز زير مجموعه اي از </a:t>
            </a:r>
            <a:r>
              <a:rPr lang="fa-IR" dirty="0" smtClean="0">
                <a:solidFill>
                  <a:srgbClr val="C00000"/>
                </a:solidFill>
              </a:rPr>
              <a:t>ذي نفعان </a:t>
            </a:r>
            <a:r>
              <a:rPr lang="fa-IR" dirty="0" smtClean="0"/>
              <a:t>است . </a:t>
            </a:r>
          </a:p>
          <a:p>
            <a:pPr algn="r" rtl="1">
              <a:buFont typeface="Arial" panose="020B0604020202020204" pitchFamily="34" charset="0"/>
              <a:buChar char="•"/>
            </a:pPr>
            <a:r>
              <a:rPr lang="fa-IR" dirty="0" smtClean="0"/>
              <a:t>يك كاربر مي‌تواند همزمان عضوي از كلاس هاي كاربري متفاوت باشد .</a:t>
            </a:r>
            <a:endParaRPr lang="en-US" dirty="0"/>
          </a:p>
        </p:txBody>
      </p:sp>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چگونگي طبقه بندي كلاس هاي كاربري</a:t>
            </a:r>
            <a:br>
              <a:rPr lang="fa-IR" dirty="0" smtClean="0"/>
            </a:br>
            <a:endParaRPr lang="en-US" dirty="0"/>
          </a:p>
        </p:txBody>
      </p:sp>
      <p:sp>
        <p:nvSpPr>
          <p:cNvPr id="3" name="Content Placeholder 2"/>
          <p:cNvSpPr>
            <a:spLocks noGrp="1"/>
          </p:cNvSpPr>
          <p:nvPr>
            <p:ph idx="1"/>
          </p:nvPr>
        </p:nvSpPr>
        <p:spPr>
          <a:xfrm>
            <a:off x="677334" y="2160589"/>
            <a:ext cx="8596668" cy="4129375"/>
          </a:xfrm>
        </p:spPr>
        <p:txBody>
          <a:bodyPr/>
          <a:lstStyle/>
          <a:p>
            <a:pPr marL="0" indent="0" algn="r" rtl="1">
              <a:buNone/>
            </a:pPr>
            <a:r>
              <a:rPr lang="fa-IR" dirty="0" smtClean="0"/>
              <a:t>براس تفاوت هاي زير كلاس ها طبقه بندي مي‌شوند:</a:t>
            </a:r>
          </a:p>
          <a:p>
            <a:pPr algn="r" rtl="1">
              <a:buFont typeface="Arial" panose="020B0604020202020204" pitchFamily="34" charset="0"/>
              <a:buChar char="•"/>
            </a:pPr>
            <a:r>
              <a:rPr lang="fa-IR" dirty="0" smtClean="0"/>
              <a:t>رتبه بندي و سطح دسترسي امنيتي:</a:t>
            </a:r>
          </a:p>
          <a:p>
            <a:pPr algn="r" rtl="1">
              <a:buFont typeface="Arial" panose="020B0604020202020204" pitchFamily="34" charset="0"/>
              <a:buChar char="•"/>
            </a:pPr>
            <a:r>
              <a:rPr lang="fa-IR" dirty="0" smtClean="0"/>
              <a:t>كارهايي كه آن ها در هنگام عمليات تجاري خود انجام مي‌دهند</a:t>
            </a:r>
          </a:p>
          <a:p>
            <a:pPr algn="r" rtl="1">
              <a:buFont typeface="Arial" panose="020B0604020202020204" pitchFamily="34" charset="0"/>
              <a:buChar char="•"/>
            </a:pPr>
            <a:r>
              <a:rPr lang="fa-IR" dirty="0" smtClean="0"/>
              <a:t>امكاناتي كه آن ها استفاده مي‌كنند .</a:t>
            </a:r>
          </a:p>
          <a:p>
            <a:pPr algn="r" rtl="1">
              <a:buFont typeface="Arial" panose="020B0604020202020204" pitchFamily="34" charset="0"/>
              <a:buChar char="•"/>
            </a:pPr>
            <a:r>
              <a:rPr lang="fa-IR" dirty="0" smtClean="0"/>
              <a:t>تعداد دفعاتي كه آن ها از سيستم استفاده مي‌كنند .</a:t>
            </a:r>
          </a:p>
          <a:p>
            <a:pPr algn="r" rtl="1">
              <a:buFont typeface="Arial" panose="020B0604020202020204" pitchFamily="34" charset="0"/>
              <a:buChar char="•"/>
            </a:pPr>
            <a:r>
              <a:rPr lang="fa-IR" dirty="0" smtClean="0"/>
              <a:t>تجربه حوزه كاربرد سيستم و ميزان تخصص آن ها در استفاده از سيستم هاي كامپيوتري</a:t>
            </a:r>
          </a:p>
          <a:p>
            <a:pPr algn="r" rtl="1">
              <a:buFont typeface="Arial" panose="020B0604020202020204" pitchFamily="34" charset="0"/>
              <a:buChar char="•"/>
            </a:pPr>
            <a:r>
              <a:rPr lang="fa-IR" dirty="0" smtClean="0"/>
              <a:t>پلتفرم مورد استفاده كاربران</a:t>
            </a:r>
          </a:p>
          <a:p>
            <a:pPr algn="r" rtl="1">
              <a:buFont typeface="Arial" panose="020B0604020202020204" pitchFamily="34" charset="0"/>
              <a:buChar char="•"/>
            </a:pPr>
            <a:r>
              <a:rPr lang="fa-IR" dirty="0" smtClean="0"/>
              <a:t>زبان مادري آن ها </a:t>
            </a:r>
          </a:p>
          <a:p>
            <a:pPr algn="r" rtl="1">
              <a:buFont typeface="Arial" panose="020B0604020202020204" pitchFamily="34" charset="0"/>
              <a:buChar char="•"/>
            </a:pPr>
            <a:r>
              <a:rPr lang="fa-IR" dirty="0" smtClean="0"/>
              <a:t>نحوه ارتباط با سيستم </a:t>
            </a:r>
            <a:endParaRPr lang="en-US" dirty="0"/>
          </a:p>
        </p:txBody>
      </p:sp>
    </p:spTree>
    <p:extLst>
      <p:ext uri="{BB962C8B-B14F-4D97-AF65-F5344CB8AC3E}">
        <p14:creationId xmlns:p14="http://schemas.microsoft.com/office/powerpoint/2010/main" val="3244563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تله اي در سر راه تقسيم بندي كاربران </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499</TotalTime>
  <Words>1757</Words>
  <Application>Microsoft Office PowerPoint</Application>
  <PresentationFormat>Widescreen</PresentationFormat>
  <Paragraphs>149</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 Nazanin</vt:lpstr>
      <vt:lpstr>Calibri</vt:lpstr>
      <vt:lpstr>Symbol</vt:lpstr>
      <vt:lpstr>Tahoma</vt:lpstr>
      <vt:lpstr>Trebuchet MS</vt:lpstr>
      <vt:lpstr>Wingdings</vt:lpstr>
      <vt:lpstr>Wingdings 3</vt:lpstr>
      <vt:lpstr>Facet</vt:lpstr>
      <vt:lpstr>PowerPoint Presentation</vt:lpstr>
      <vt:lpstr>PowerPoint Presentation</vt:lpstr>
      <vt:lpstr>اقدامات برای ایجاد مشارکت کاربر </vt:lpstr>
      <vt:lpstr>کلاس های کاربری </vt:lpstr>
      <vt:lpstr>طبقه بندي كلاس هاي كاربري</vt:lpstr>
      <vt:lpstr>چگونگي طبقه بندي كلاس هاي كاربري </vt:lpstr>
      <vt:lpstr>تله اي در سر راه تقسيم بندي كاربران </vt:lpstr>
      <vt:lpstr>کلاس کاربران ناراضی</vt:lpstr>
      <vt:lpstr>كلاس هاي كاربري غير مستقيم </vt:lpstr>
      <vt:lpstr>كلاس هاي كاربري غير انساني </vt:lpstr>
      <vt:lpstr>شناسايي كلاس‌هاي كاربري</vt:lpstr>
      <vt:lpstr>شناسايي كلاس هاي كاربري (الگوي گسترش و انقباض)</vt:lpstr>
      <vt:lpstr>شناسايي كلاس‌هاي كاربري (ادامه )</vt:lpstr>
      <vt:lpstr>شناسايي كلاس هاي كاربري(ادامه )</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انتظارات از قهرمان محصول </vt:lpstr>
      <vt:lpstr>انتظارات از قهرمان محصول (ادامه)</vt:lpstr>
      <vt:lpstr>انتظارات از قهرمان محصول (ادامه)</vt:lpstr>
      <vt:lpstr>انتظارات از قهرمان محصول (ادامه)</vt:lpstr>
      <vt:lpstr>چندین قهرمان محصول</vt:lpstr>
      <vt:lpstr>فروش ایده قهرمان محصول </vt:lpstr>
      <vt:lpstr>نماینده کاربر در پروژه های چابک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50</cp:revision>
  <dcterms:created xsi:type="dcterms:W3CDTF">2021-12-20T22:05:28Z</dcterms:created>
  <dcterms:modified xsi:type="dcterms:W3CDTF">2022-01-01T07:53:07Z</dcterms:modified>
</cp:coreProperties>
</file>