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33"/>
  </p:notesMasterIdLst>
  <p:sldIdLst>
    <p:sldId id="257" r:id="rId2"/>
    <p:sldId id="284" r:id="rId3"/>
    <p:sldId id="260" r:id="rId4"/>
    <p:sldId id="262" r:id="rId5"/>
    <p:sldId id="258" r:id="rId6"/>
    <p:sldId id="263" r:id="rId7"/>
    <p:sldId id="264" r:id="rId8"/>
    <p:sldId id="265" r:id="rId9"/>
    <p:sldId id="266" r:id="rId10"/>
    <p:sldId id="267" r:id="rId11"/>
    <p:sldId id="285" r:id="rId12"/>
    <p:sldId id="288" r:id="rId13"/>
    <p:sldId id="286" r:id="rId14"/>
    <p:sldId id="289" r:id="rId15"/>
    <p:sldId id="271" r:id="rId16"/>
    <p:sldId id="272" r:id="rId17"/>
    <p:sldId id="290" r:id="rId18"/>
    <p:sldId id="273" r:id="rId19"/>
    <p:sldId id="277" r:id="rId20"/>
    <p:sldId id="274" r:id="rId21"/>
    <p:sldId id="275" r:id="rId22"/>
    <p:sldId id="276" r:id="rId23"/>
    <p:sldId id="279" r:id="rId24"/>
    <p:sldId id="280" r:id="rId25"/>
    <p:sldId id="281" r:id="rId26"/>
    <p:sldId id="278" r:id="rId27"/>
    <p:sldId id="282" r:id="rId28"/>
    <p:sldId id="291" r:id="rId29"/>
    <p:sldId id="283" r:id="rId30"/>
    <p:sldId id="292"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1646" autoAdjust="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09/06/1443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15</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053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43924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341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8263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63163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07762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0117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64879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402551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85300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3939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30C7D-E670-452F-99B3-10B0C33A0E2C}" type="datetimeFigureOut">
              <a:rPr lang="en-US" smtClean="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21135806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a:t>
            </a:r>
          </a:p>
          <a:p>
            <a:pPr algn="r" rtl="1"/>
            <a:r>
              <a:rPr lang="fa-IR" sz="2000" dirty="0" smtClean="0">
                <a:solidFill>
                  <a:srgbClr val="C00000"/>
                </a:solidFill>
              </a:rPr>
              <a:t>كلاس هاي كاربري </a:t>
            </a:r>
            <a:r>
              <a:rPr lang="fa-IR" sz="2000" dirty="0" smtClean="0"/>
              <a:t>مختلف را از اوايل پروژه شناسايي كنيد.</a:t>
            </a:r>
          </a:p>
          <a:p>
            <a:pPr algn="r" rtl="1"/>
            <a:r>
              <a:rPr lang="fa-IR" sz="2000" dirty="0" smtClean="0"/>
              <a:t>بدين وسيله مي توانيد نيازمندي ها را از </a:t>
            </a:r>
            <a:r>
              <a:rPr lang="fa-IR" sz="2000" dirty="0" smtClean="0">
                <a:solidFill>
                  <a:srgbClr val="C00000"/>
                </a:solidFill>
              </a:rPr>
              <a:t>نمايندگان هر يك از كلاس ها </a:t>
            </a:r>
            <a:r>
              <a:rPr lang="fa-IR" sz="2000" dirty="0" smtClean="0"/>
              <a:t>بدست بياوريد.</a:t>
            </a:r>
          </a:p>
          <a:p>
            <a:pPr algn="r" rtl="1"/>
            <a:r>
              <a:rPr lang="fa-IR" sz="2000" dirty="0" smtClean="0"/>
              <a:t>يك تكنيك كاربردي در اين الگوي گسترش و انقباض است . </a:t>
            </a:r>
            <a:endParaRPr lang="en-US" sz="2000" dirty="0" smtClean="0"/>
          </a:p>
          <a:p>
            <a:pPr algn="r" rtl="1"/>
            <a:r>
              <a:rPr lang="fa-IR" sz="2000" dirty="0" smtClean="0"/>
              <a:t>از </a:t>
            </a:r>
            <a:r>
              <a:rPr lang="fa-IR" sz="2000" dirty="0" smtClean="0">
                <a:solidFill>
                  <a:srgbClr val="C00000"/>
                </a:solidFill>
              </a:rPr>
              <a:t>اسپانسر پروژه </a:t>
            </a:r>
            <a:r>
              <a:rPr lang="fa-IR" sz="2000" dirty="0" smtClean="0"/>
              <a:t>شروع کنید که چه انتظاری از سیستم دارد .</a:t>
            </a:r>
          </a:p>
          <a:p>
            <a:pPr algn="r" rtl="1"/>
            <a:r>
              <a:rPr lang="fa-IR" sz="2000" dirty="0" smtClean="0"/>
              <a:t>هر تعداد از کلاس های کاربری را که در دسترسی دارید طوفان فکری کنید .</a:t>
            </a:r>
          </a:p>
          <a:p>
            <a:pPr algn="r" rtl="1"/>
            <a:r>
              <a:rPr lang="fa-IR" sz="2000" dirty="0" smtClean="0"/>
              <a:t>کلاس‌های کاربری با نیازهای مشابه را فشرده کرده و به عنوان یک کلاس کاربری تقسیم بندی کنید .</a:t>
            </a:r>
          </a:p>
          <a:p>
            <a:pPr algn="r" rtl="1"/>
            <a:r>
              <a:rPr lang="fa-IR" sz="2000" dirty="0" smtClean="0"/>
              <a:t>مدل های تحلیلی مختلف به شما کمک می ‌کنند تا کلاس های کاربری را شناسایی کنید .  </a:t>
            </a:r>
          </a:p>
          <a:p>
            <a:pPr algn="r" rtl="1"/>
            <a:endParaRPr lang="en-US" sz="2000" dirty="0"/>
          </a:p>
        </p:txBody>
      </p:sp>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 (ادامه)</a:t>
            </a:r>
          </a:p>
          <a:p>
            <a:pPr algn="r" rtl="1"/>
            <a:r>
              <a:rPr lang="fa-IR" sz="2000" dirty="0" smtClean="0"/>
              <a:t>مدل های تحلیلی مختلف به شما کمک می ‌کنند تا کلاس های کاربری را شناسایی کنید .  </a:t>
            </a:r>
          </a:p>
          <a:p>
            <a:pPr algn="r" rtl="1"/>
            <a:r>
              <a:rPr lang="fa-IR" sz="2000" dirty="0" smtClean="0"/>
              <a:t>موجودیت‌های </a:t>
            </a:r>
          </a:p>
          <a:p>
            <a:pPr algn="r" rtl="1"/>
            <a:endParaRPr lang="fa-IR" sz="2000" dirty="0" smtClean="0"/>
          </a:p>
          <a:p>
            <a:pPr marL="914400" lvl="2" indent="0">
              <a:buNone/>
            </a:pPr>
            <a:r>
              <a:rPr lang="fa-IR" dirty="0"/>
              <a:t>دپارتمان هایی که در پروسه کسب و کار شرکت داشته اند .</a:t>
            </a:r>
            <a:endParaRPr lang="en-US" dirty="0"/>
          </a:p>
          <a:p>
            <a:pPr marL="914400" lvl="2" indent="0">
              <a:buNone/>
            </a:pPr>
            <a:r>
              <a:rPr lang="fa-IR" dirty="0"/>
              <a:t>دپارتمان هایی که بر روی پروسه کسب و کار تاثیر داشته اند . </a:t>
            </a:r>
            <a:endParaRPr lang="en-US" dirty="0"/>
          </a:p>
          <a:p>
            <a:pPr marL="914400" lvl="2" indent="0">
              <a:buNone/>
            </a:pPr>
            <a:r>
              <a:rPr lang="fa-IR" dirty="0"/>
              <a:t>بخش‌ها یا نام‌ نقشهایی  که کاربران مستقیم یا غیرمستقیم در آن‌ها یافت می‌شوند</a:t>
            </a:r>
            <a:endParaRPr lang="en-US" dirty="0"/>
          </a:p>
          <a:p>
            <a:pPr marL="914400" lvl="2" indent="0">
              <a:buNone/>
            </a:pPr>
            <a:r>
              <a:rPr lang="fa-IR" dirty="0"/>
              <a:t>کلاس های کاربری که چندین بخش را در بر می گیرند</a:t>
            </a:r>
            <a:endParaRPr lang="en-US" dirty="0"/>
          </a:p>
          <a:p>
            <a:pPr marL="914400" lvl="2" indent="0">
              <a:buNone/>
            </a:pPr>
            <a:r>
              <a:rPr lang="fa-IR" dirty="0"/>
              <a:t>بخش هایی که ممکن است با ذینفعان خارجی خارج از شرکت رابط داشته باشند</a:t>
            </a:r>
            <a:endParaRPr lang="en-US" dirty="0"/>
          </a:p>
          <a:p>
            <a:pPr algn="r" rtl="1"/>
            <a:endParaRPr lang="fa-IR" sz="2000" dirty="0" smtClean="0"/>
          </a:p>
          <a:p>
            <a:pPr algn="r" rtl="1"/>
            <a:endParaRPr lang="en-US" sz="2000" dirty="0"/>
          </a:p>
        </p:txBody>
      </p:sp>
      <p:pic>
        <p:nvPicPr>
          <p:cNvPr id="4" name="Picture 3"/>
          <p:cNvPicPr>
            <a:picLocks noChangeAspect="1"/>
          </p:cNvPicPr>
          <p:nvPr/>
        </p:nvPicPr>
        <p:blipFill>
          <a:blip r:embed="rId2"/>
          <a:stretch>
            <a:fillRect/>
          </a:stretch>
        </p:blipFill>
        <p:spPr>
          <a:xfrm>
            <a:off x="10520909" y="3049894"/>
            <a:ext cx="560881" cy="243861"/>
          </a:xfrm>
          <a:prstGeom prst="rect">
            <a:avLst/>
          </a:prstGeom>
        </p:spPr>
      </p:pic>
      <p:pic>
        <p:nvPicPr>
          <p:cNvPr id="5" name="Picture 4"/>
          <p:cNvPicPr>
            <a:picLocks noChangeAspect="1"/>
          </p:cNvPicPr>
          <p:nvPr/>
        </p:nvPicPr>
        <p:blipFill>
          <a:blip r:embed="rId2"/>
          <a:stretch>
            <a:fillRect/>
          </a:stretch>
        </p:blipFill>
        <p:spPr>
          <a:xfrm>
            <a:off x="10520908" y="3408055"/>
            <a:ext cx="560881" cy="243861"/>
          </a:xfrm>
          <a:prstGeom prst="rect">
            <a:avLst/>
          </a:prstGeom>
        </p:spPr>
      </p:pic>
      <p:pic>
        <p:nvPicPr>
          <p:cNvPr id="6" name="Picture 5"/>
          <p:cNvPicPr>
            <a:picLocks noChangeAspect="1"/>
          </p:cNvPicPr>
          <p:nvPr/>
        </p:nvPicPr>
        <p:blipFill>
          <a:blip r:embed="rId2"/>
          <a:stretch>
            <a:fillRect/>
          </a:stretch>
        </p:blipFill>
        <p:spPr>
          <a:xfrm>
            <a:off x="10520908" y="3774281"/>
            <a:ext cx="560881" cy="243861"/>
          </a:xfrm>
          <a:prstGeom prst="rect">
            <a:avLst/>
          </a:prstGeom>
        </p:spPr>
      </p:pic>
      <p:pic>
        <p:nvPicPr>
          <p:cNvPr id="7" name="Picture 6"/>
          <p:cNvPicPr>
            <a:picLocks noChangeAspect="1"/>
          </p:cNvPicPr>
          <p:nvPr/>
        </p:nvPicPr>
        <p:blipFill>
          <a:blip r:embed="rId2"/>
          <a:stretch>
            <a:fillRect/>
          </a:stretch>
        </p:blipFill>
        <p:spPr>
          <a:xfrm>
            <a:off x="10520908" y="4065658"/>
            <a:ext cx="560881" cy="243861"/>
          </a:xfrm>
          <a:prstGeom prst="rect">
            <a:avLst/>
          </a:prstGeom>
        </p:spPr>
      </p:pic>
      <p:pic>
        <p:nvPicPr>
          <p:cNvPr id="8" name="Picture 7"/>
          <p:cNvPicPr>
            <a:picLocks noChangeAspect="1"/>
          </p:cNvPicPr>
          <p:nvPr/>
        </p:nvPicPr>
        <p:blipFill>
          <a:blip r:embed="rId2"/>
          <a:stretch>
            <a:fillRect/>
          </a:stretch>
        </p:blipFill>
        <p:spPr>
          <a:xfrm>
            <a:off x="10520908" y="4431884"/>
            <a:ext cx="560881" cy="243861"/>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a:t>
            </a:r>
            <a:r>
              <a:rPr lang="fa-IR" dirty="0" smtClean="0"/>
              <a:t>های کاربری</a:t>
            </a:r>
          </a:p>
          <a:p>
            <a:pPr algn="r" rtl="1">
              <a:buFont typeface="Wingdings" panose="05000000000000000000" pitchFamily="2" charset="2"/>
              <a:buChar char="§"/>
            </a:pPr>
            <a:r>
              <a:rPr lang="fa-IR" dirty="0" smtClean="0">
                <a:solidFill>
                  <a:schemeClr val="accent3">
                    <a:lumMod val="75000"/>
                  </a:schemeClr>
                </a:solidFill>
              </a:rPr>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386691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a:r>
              <a:rPr lang="fa-IR" sz="4000" u="sng" dirty="0" smtClean="0">
                <a:solidFill>
                  <a:srgbClr val="C00000"/>
                </a:solidFill>
                <a:cs typeface="B Nazanin" panose="00000400000000000000" pitchFamily="2" charset="-78"/>
              </a:rPr>
              <a:t>پرسوناهای کاربری</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628776"/>
            <a:ext cx="10515600" cy="5043487"/>
          </a:xfrm>
        </p:spPr>
        <p:txBody>
          <a:bodyPr>
            <a:normAutofit/>
          </a:bodyPr>
          <a:lstStyle/>
          <a:p>
            <a:r>
              <a:rPr lang="fa-IR" sz="2000" dirty="0" smtClean="0"/>
              <a:t>پرسونا شرحی از یک عضو نماینده کلاس کاربری است .</a:t>
            </a:r>
          </a:p>
          <a:p>
            <a:r>
              <a:rPr lang="fa-IR" sz="2000" dirty="0" smtClean="0"/>
              <a:t>پرسونا توصیفی از یک فرد فرضی و عمومی است که به عنوان جایگاهی برای گروهی از کاربران با ویژگی هاو نیازهای مشابه عمل می‌کند . </a:t>
            </a:r>
          </a:p>
          <a:p>
            <a:r>
              <a:rPr lang="fa-IR" sz="2000" dirty="0" smtClean="0"/>
              <a:t>زمانی که تحلیلگر کسب و کار نمانیده کلاس کاربری واقعی در اختیار نداشته باشد، به جای توقف پیشرفت پروژه ، می‌تواند به طور موقت از یک پرسونا به عنوان کاربر فرضی استفاده کند .</a:t>
            </a:r>
          </a:p>
          <a:p>
            <a:r>
              <a:rPr lang="fa-IR" sz="2000" dirty="0" smtClean="0"/>
              <a:t>تحلیگر کسب و کار می‌تواند از پرسونا برای تصور نماینده کلاس کاربری استفاده کند و نیازهای اولیه را از آن بدست بیاورد تا یک نماینده کاربری واقعی بدست بیاورد .  </a:t>
            </a:r>
          </a:p>
          <a:p>
            <a:pPr marL="0" indent="0">
              <a:buNone/>
            </a:pPr>
            <a:endParaRPr lang="fa-IR" sz="2000" dirty="0" smtClean="0"/>
          </a:p>
          <a:p>
            <a:endParaRPr lang="fa-IR" sz="2000" dirty="0"/>
          </a:p>
          <a:p>
            <a:endParaRPr lang="fa-IR" sz="2000" dirty="0" smtClean="0"/>
          </a:p>
          <a:p>
            <a:endParaRPr lang="fa-IR" sz="2000" dirty="0"/>
          </a:p>
        </p:txBody>
      </p:sp>
    </p:spTree>
    <p:extLst>
      <p:ext uri="{BB962C8B-B14F-4D97-AF65-F5344CB8AC3E}">
        <p14:creationId xmlns:p14="http://schemas.microsoft.com/office/powerpoint/2010/main" val="173736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a:t>
            </a:r>
            <a:r>
              <a:rPr lang="fa-IR" dirty="0" smtClean="0"/>
              <a:t>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solidFill>
                  <a:schemeClr val="accent3">
                    <a:lumMod val="75000"/>
                  </a:schemeClr>
                </a:solidFill>
              </a:rPr>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2206089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pPr algn="ctr" rtl="1"/>
            <a:r>
              <a:rPr lang="fa-IR" sz="3600" u="sng" dirty="0" smtClean="0">
                <a:solidFill>
                  <a:srgbClr val="C00000"/>
                </a:solidFill>
                <a:cs typeface="B Nazanin" panose="00000400000000000000" pitchFamily="2" charset="-78"/>
              </a:rPr>
              <a:t>ارتباط با نمایندگان کاربران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00175"/>
            <a:ext cx="11162241" cy="4572000"/>
          </a:xfrm>
        </p:spPr>
        <p:txBody>
          <a:bodyPr>
            <a:normAutofit/>
          </a:bodyPr>
          <a:lstStyle/>
          <a:p>
            <a:pPr algn="just" rtl="1">
              <a:buFont typeface="Wingdings" panose="05000000000000000000" pitchFamily="2" charset="2"/>
              <a:buChar char="§"/>
            </a:pPr>
            <a:r>
              <a:rPr lang="fa-IR" sz="2000" dirty="0" smtClean="0">
                <a:cs typeface="B Nazanin" panose="00000400000000000000" pitchFamily="2" charset="-78"/>
              </a:rPr>
              <a:t>هرنوع پروژه ای به نماینده مناسبی احتیاج دارد تا صداي كاربران را به گوش برساند . </a:t>
            </a:r>
          </a:p>
          <a:p>
            <a:pPr algn="just" rtl="1">
              <a:buFont typeface="Wingdings" panose="05000000000000000000" pitchFamily="2" charset="2"/>
              <a:buChar char="§"/>
            </a:pPr>
            <a:r>
              <a:rPr lang="fa-IR" sz="2000" dirty="0" smtClean="0">
                <a:cs typeface="B Nazanin" panose="00000400000000000000" pitchFamily="2" charset="-78"/>
              </a:rPr>
              <a:t>اين پروژه ها مي‌تواند اعم از </a:t>
            </a:r>
            <a:r>
              <a:rPr lang="fa-IR" sz="2000" dirty="0" smtClean="0">
                <a:solidFill>
                  <a:srgbClr val="C00000"/>
                </a:solidFill>
                <a:cs typeface="B Nazanin" panose="00000400000000000000" pitchFamily="2" charset="-78"/>
              </a:rPr>
              <a:t>شرکت‌های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اطلاع رسانی حقوقی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نرم‌افزارهای تجاری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سیستم‌های نهفته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وب‌سایت‌ها</a:t>
            </a:r>
            <a:r>
              <a:rPr lang="fa-IR" sz="2000" dirty="0" smtClean="0">
                <a:cs typeface="B Nazanin" panose="00000400000000000000" pitchFamily="2" charset="-78"/>
              </a:rPr>
              <a:t> ، </a:t>
            </a:r>
            <a:r>
              <a:rPr lang="fa-IR" sz="2000" dirty="0" smtClean="0">
                <a:solidFill>
                  <a:srgbClr val="C00000"/>
                </a:solidFill>
                <a:cs typeface="B Nazanin" panose="00000400000000000000" pitchFamily="2" charset="-78"/>
              </a:rPr>
              <a:t>نرم‌افزارهای سفارشی  </a:t>
            </a:r>
            <a:r>
              <a:rPr lang="fa-IR" sz="20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اين نمايندگان بايد در كل پروسه توليد نرم افزار حضور داشته باشند. </a:t>
            </a:r>
          </a:p>
          <a:p>
            <a:pPr>
              <a:buFont typeface="Wingdings" panose="05000000000000000000" pitchFamily="2" charset="2"/>
              <a:buChar char="§"/>
            </a:pPr>
            <a:r>
              <a:rPr lang="fa-IR" sz="2000" dirty="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buFont typeface="Wingdings" panose="05000000000000000000" pitchFamily="2" charset="2"/>
              <a:buChar char="§"/>
            </a:pPr>
            <a:r>
              <a:rPr lang="fa-IR" sz="2000" dirty="0">
                <a:cs typeface="B Nazanin" panose="00000400000000000000" pitchFamily="2" charset="-78"/>
              </a:rPr>
              <a:t>براي اينكار </a:t>
            </a:r>
            <a:r>
              <a:rPr lang="fa-IR" sz="2000" dirty="0" smtClean="0">
                <a:cs typeface="B Nazanin" panose="00000400000000000000" pitchFamily="2" charset="-78"/>
              </a:rPr>
              <a:t>مي‌شود  </a:t>
            </a:r>
            <a:r>
              <a:rPr lang="fa-IR" sz="2000" dirty="0">
                <a:cs typeface="B Nazanin" panose="00000400000000000000" pitchFamily="2" charset="-78"/>
              </a:rPr>
              <a:t>گروه‌های متمرکزی از کاربران فعلی </a:t>
            </a:r>
            <a:r>
              <a:rPr lang="fa-IR" sz="2000" dirty="0" smtClean="0">
                <a:cs typeface="B Nazanin" panose="00000400000000000000" pitchFamily="2" charset="-78"/>
              </a:rPr>
              <a:t>سازمان  </a:t>
            </a:r>
            <a:r>
              <a:rPr lang="fa-IR" sz="2000" dirty="0">
                <a:cs typeface="B Nazanin" panose="00000400000000000000" pitchFamily="2" charset="-78"/>
              </a:rPr>
              <a:t>یا رقبا را تشکیل داده و از آنها استفاده </a:t>
            </a:r>
            <a:r>
              <a:rPr lang="fa-IR" sz="2000" dirty="0" smtClean="0">
                <a:cs typeface="B Nazanin" panose="00000400000000000000" pitchFamily="2" charset="-78"/>
              </a:rPr>
              <a:t>کرد </a:t>
            </a:r>
            <a:r>
              <a:rPr lang="fa-IR" sz="2000" dirty="0">
                <a:cs typeface="B Nazanin" panose="00000400000000000000" pitchFamily="2" charset="-78"/>
              </a:rPr>
              <a:t>. </a:t>
            </a:r>
          </a:p>
          <a:p>
            <a:pPr>
              <a:buFont typeface="Wingdings" panose="05000000000000000000" pitchFamily="2" charset="2"/>
              <a:buChar char="§"/>
            </a:pPr>
            <a:r>
              <a:rPr lang="fa-IR" sz="2000" dirty="0">
                <a:cs typeface="B Nazanin" panose="00000400000000000000" pitchFamily="2" charset="-78"/>
              </a:rPr>
              <a:t>این کاربران را باید طیفی از کاربران با تجربه و هم چنین تازه کار تشکیل </a:t>
            </a:r>
            <a:r>
              <a:rPr lang="fa-IR" sz="2000" dirty="0" smtClean="0">
                <a:cs typeface="B Nazanin" panose="00000400000000000000" pitchFamily="2" charset="-78"/>
              </a:rPr>
              <a:t>دهد.</a:t>
            </a:r>
          </a:p>
          <a:p>
            <a:pPr>
              <a:buFont typeface="Wingdings" panose="05000000000000000000" pitchFamily="2" charset="2"/>
              <a:buChar char="§"/>
            </a:pPr>
            <a:r>
              <a:rPr lang="fa-IR" sz="2000" dirty="0" smtClean="0">
                <a:cs typeface="B Nazanin" panose="00000400000000000000" pitchFamily="2" charset="-78"/>
              </a:rPr>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b="1" dirty="0">
              <a:cs typeface="B Nazanin" panose="00000400000000000000" pitchFamily="2" charset="-78"/>
            </a:endParaRPr>
          </a:p>
        </p:txBody>
      </p:sp>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rtl="1"/>
            <a:r>
              <a:rPr lang="fa-IR" sz="3600" u="sng" dirty="0" smtClean="0">
                <a:solidFill>
                  <a:srgbClr val="C00000"/>
                </a:solidFill>
                <a:cs typeface="B Nazanin" panose="00000400000000000000" pitchFamily="2" charset="-78"/>
              </a:rPr>
              <a:t>ارتباط با نمايندگان كاربران (ادامه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6350"/>
            <a:ext cx="10515600" cy="4900613"/>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295400" y="1316553"/>
            <a:ext cx="9705975" cy="5003284"/>
          </a:xfrm>
          <a:prstGeom prst="rect">
            <a:avLst/>
          </a:prstGeom>
        </p:spPr>
      </p:pic>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a:t>
            </a:r>
            <a:r>
              <a:rPr lang="fa-IR" dirty="0" smtClean="0"/>
              <a:t>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solidFill>
                  <a:schemeClr val="accent3">
                    <a:lumMod val="75000"/>
                  </a:schemeClr>
                </a:solidFill>
              </a:rPr>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937462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229" y="352425"/>
            <a:ext cx="10895541" cy="657225"/>
          </a:xfrm>
        </p:spPr>
        <p:txBody>
          <a:bodyPr>
            <a:normAutofit/>
          </a:bodyPr>
          <a:lstStyle/>
          <a:p>
            <a:pPr algn="ctr" rtl="1"/>
            <a:r>
              <a:rPr lang="fa-IR" sz="3600" u="sng" dirty="0" smtClean="0">
                <a:solidFill>
                  <a:srgbClr val="C00000"/>
                </a:solidFill>
                <a:cs typeface="B Nazanin" panose="00000400000000000000" pitchFamily="2" charset="-78"/>
              </a:rPr>
              <a:t>قهرمان محصول</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47775"/>
            <a:ext cx="10515600" cy="4929188"/>
          </a:xfrm>
        </p:spPr>
        <p:txBody>
          <a:bodyPr>
            <a:normAutofit/>
          </a:bodyPr>
          <a:lstStyle/>
          <a:p>
            <a:pPr algn="r" rtl="1"/>
            <a:r>
              <a:rPr lang="fa-IR" sz="2000" dirty="0" smtClean="0">
                <a:cs typeface="B Nazanin" panose="00000400000000000000" pitchFamily="2" charset="-78"/>
              </a:rPr>
              <a:t>قهرمان محصول به عنوان رابط اصلی بین کاربران یک کلاس کاربری و تحلیگر کسب و کار عمل میکند .</a:t>
            </a:r>
          </a:p>
          <a:p>
            <a:r>
              <a:rPr lang="fa-IR" sz="2000" dirty="0" smtClean="0">
                <a:cs typeface="B Nazanin" panose="00000400000000000000" pitchFamily="2" charset="-78"/>
              </a:rPr>
              <a:t>در حالت ایده آل قهرمان محصول یک کاربر واقعی است </a:t>
            </a:r>
            <a:r>
              <a:rPr lang="fa-IR" sz="2000" dirty="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نه جانشیانی مانند حامیان مالی،کارکنان بازاریابی، مدیریت کاربران یا توسعه دهندگان نرم‌افزاری</a:t>
            </a:r>
            <a:r>
              <a:rPr lang="fa-IR" sz="2000" dirty="0" smtClean="0">
                <a:cs typeface="B Nazanin" panose="00000400000000000000" pitchFamily="2" charset="-78"/>
              </a:rPr>
              <a:t> که خود را به جای کاربران واقعی جای زده اند . </a:t>
            </a:r>
          </a:p>
          <a:p>
            <a:pPr algn="r" rtl="1"/>
            <a:r>
              <a:rPr lang="fa-IR" sz="20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r>
              <a:rPr lang="fa-IR" sz="20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000" dirty="0">
              <a:cs typeface="B Nazanin" panose="00000400000000000000" pitchFamily="2" charset="-78"/>
            </a:endParaRP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47700"/>
            <a:ext cx="10857441" cy="7620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solidFill>
                  <a:srgbClr val="C00000"/>
                </a:solidFill>
                <a:cs typeface="B Nazanin" panose="00000400000000000000" pitchFamily="2" charset="-78"/>
              </a:rPr>
              <a:t>      ویژگی های قهرمان محصول </a:t>
            </a:r>
          </a:p>
          <a:p>
            <a:pPr algn="r" rtl="1">
              <a:buFont typeface="Wingdings" panose="05000000000000000000" pitchFamily="2" charset="2"/>
              <a:buChar char="§"/>
            </a:pPr>
            <a:r>
              <a:rPr lang="fa-IR" sz="2000" dirty="0" smtClean="0">
                <a:cs typeface="B Nazanin" panose="00000400000000000000" pitchFamily="2" charset="-78"/>
              </a:rPr>
              <a:t>بهترین قهرمان محصول کسی است که دیدگاه روشنی نسبت به سیستم جدید دارد .  </a:t>
            </a:r>
          </a:p>
          <a:p>
            <a:pPr algn="r" rtl="1">
              <a:buFont typeface="Wingdings" panose="05000000000000000000" pitchFamily="2" charset="2"/>
              <a:buChar char="§"/>
            </a:pPr>
            <a:r>
              <a:rPr lang="fa-IR" sz="2000"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sz="2000" dirty="0" smtClean="0">
                <a:cs typeface="B Nazanin" panose="00000400000000000000" pitchFamily="2" charset="-78"/>
              </a:rPr>
              <a:t>آنها باید درک کاملی از حوزه برنامه و محیط عملیاتی داشته باشند  . </a:t>
            </a:r>
          </a:p>
          <a:p>
            <a:pPr algn="r" rtl="1">
              <a:buFont typeface="Wingdings" panose="05000000000000000000" pitchFamily="2" charset="2"/>
              <a:buChar char="§"/>
            </a:pPr>
            <a:r>
              <a:rPr lang="fa-IR" sz="2000" dirty="0" smtClean="0">
                <a:cs typeface="B Nazanin" panose="00000400000000000000" pitchFamily="2" charset="-78"/>
              </a:rPr>
              <a:t>قهرمان محصول ایده‌‌‌‌‌‌‌‌‌‌‌‌‌‌‌‌‌‌‌‌‌‌‌‌‌‌‌‌‌‌‌‌‌آل پیشنهادهای دیگری برای ایفای این نقش توسط دیگران دارد پس باید دلیل متقاعد کننده ای برای مشارکتش ارائه شود . </a:t>
            </a:r>
          </a:p>
          <a:p>
            <a:pPr algn="r" rtl="1">
              <a:buFont typeface="Wingdings" panose="05000000000000000000" pitchFamily="2" charset="2"/>
              <a:buChar char="§"/>
            </a:pPr>
            <a:r>
              <a:rPr lang="fa-IR" sz="2000" dirty="0" smtClean="0">
                <a:cs typeface="B Nazanin" panose="00000400000000000000" pitchFamily="2" charset="-78"/>
              </a:rPr>
              <a:t>قهرمان محصول خوب باعث ایجاد تفاوت بسیاری در یک پروژه می‌شود پس باید جایزه و قدردانی از او گردد.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5" name="Cube 4"/>
          <p:cNvSpPr/>
          <p:nvPr/>
        </p:nvSpPr>
        <p:spPr>
          <a:xfrm>
            <a:off x="11001375" y="1895475"/>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فهرست مطالب</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solidFill>
                  <a:schemeClr val="accent3">
                    <a:lumMod val="75000"/>
                  </a:schemeClr>
                </a:solidFill>
              </a:rPr>
              <a:t>کلاس </a:t>
            </a:r>
            <a:r>
              <a:rPr lang="fa-IR" dirty="0" smtClean="0">
                <a:solidFill>
                  <a:schemeClr val="accent3">
                    <a:lumMod val="75000"/>
                  </a:schemeClr>
                </a:solidFill>
              </a:rPr>
              <a:t>های کاربری</a:t>
            </a:r>
          </a:p>
          <a:p>
            <a:pPr algn="r" rtl="1">
              <a:buFont typeface="Wingdings" panose="05000000000000000000" pitchFamily="2" charset="2"/>
              <a:buChar char="§"/>
            </a:pPr>
            <a:r>
              <a:rPr lang="fa-IR" dirty="0" smtClean="0"/>
              <a:t>پرسوناهای کاربر</a:t>
            </a:r>
            <a:endParaRPr lang="fa-IR" dirty="0" smtClean="0"/>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solidFill>
                  <a:srgbClr val="C00000"/>
                </a:solidFill>
                <a:cs typeface="B Nazanin" panose="00000400000000000000" pitchFamily="2" charset="-78"/>
              </a:rPr>
              <a:t>    بهترین عملکرد قهرمان محصول </a:t>
            </a:r>
          </a:p>
          <a:p>
            <a:pPr algn="r" rtl="1">
              <a:buFont typeface="Wingdings" panose="05000000000000000000" pitchFamily="2" charset="2"/>
              <a:buChar char="§"/>
            </a:pPr>
            <a:r>
              <a:rPr lang="fa-IR" sz="2000" dirty="0" smtClean="0">
                <a:cs typeface="B Nazanin" panose="00000400000000000000" pitchFamily="2" charset="-78"/>
              </a:rPr>
              <a:t>اگر</a:t>
            </a:r>
            <a:r>
              <a:rPr lang="fa-IR" sz="2000" dirty="0" smtClean="0">
                <a:solidFill>
                  <a:schemeClr val="tx1"/>
                </a:solidFill>
                <a:cs typeface="B Nazanin" panose="00000400000000000000" pitchFamily="2" charset="-78"/>
              </a:rPr>
              <a:t>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000" dirty="0" smtClean="0">
                <a:cs typeface="B Nazanin" panose="00000400000000000000" pitchFamily="2" charset="-78"/>
              </a:rPr>
              <a:t>اگر تصمیمات یک قهرمان محصول به طور مداوم توسط دیگران نادیده نگرفته شود .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تعامالات قهرمان محصول با همتایان خود به اندازه کافی باشد .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فقط و فقط خواسته های خود را ارائه ندهد .</a:t>
            </a:r>
          </a:p>
          <a:p>
            <a:pPr marL="0" indent="0" algn="r" rtl="1">
              <a:buNone/>
            </a:pPr>
            <a:r>
              <a:rPr lang="fa-IR" sz="2000" dirty="0" smtClean="0">
                <a:solidFill>
                  <a:schemeClr val="tx1"/>
                </a:solidFill>
                <a:cs typeface="B Nazanin" panose="00000400000000000000" pitchFamily="2" charset="-78"/>
              </a:rPr>
              <a:t> </a:t>
            </a:r>
          </a:p>
          <a:p>
            <a:pPr marL="0" indent="0" algn="r" rtl="1">
              <a:buNone/>
            </a:pPr>
            <a:r>
              <a:rPr lang="fa-IR" sz="2000" dirty="0" smtClean="0">
                <a:solidFill>
                  <a:schemeClr val="tx1"/>
                </a:solidFill>
                <a:cs typeface="B Nazanin" panose="00000400000000000000" pitchFamily="2" charset="-78"/>
              </a:rPr>
              <a:t>                        در </a:t>
            </a:r>
            <a:r>
              <a:rPr lang="fa-IR" sz="2000" dirty="0">
                <a:solidFill>
                  <a:schemeClr val="tx1"/>
                </a:solidFill>
                <a:cs typeface="B Nazanin" panose="00000400000000000000" pitchFamily="2" charset="-78"/>
              </a:rPr>
              <a:t>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
        <p:nvSpPr>
          <p:cNvPr id="4" name="Cube 3"/>
          <p:cNvSpPr/>
          <p:nvPr/>
        </p:nvSpPr>
        <p:spPr>
          <a:xfrm>
            <a:off x="11068050" y="1933182"/>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 name="Left Arrow 6"/>
          <p:cNvSpPr/>
          <p:nvPr/>
        </p:nvSpPr>
        <p:spPr>
          <a:xfrm>
            <a:off x="9902073" y="4298622"/>
            <a:ext cx="1451727" cy="32993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normAutofit/>
          </a:bodyPr>
          <a:lstStyle/>
          <a:p>
            <a:pPr algn="ctr"/>
            <a:r>
              <a:rPr lang="fa-IR" sz="4000" u="sng" dirty="0" smtClean="0">
                <a:solidFill>
                  <a:srgbClr val="C00000"/>
                </a:solidFill>
                <a:cs typeface="B Nazanin" panose="00000400000000000000" pitchFamily="2" charset="-78"/>
              </a:rPr>
              <a:t>قهرمان محصول خارجی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3" y="1209676"/>
            <a:ext cx="10981659" cy="5125136"/>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قهرمان محصول خارجی </a:t>
            </a:r>
            <a:endParaRPr lang="fa-IR" dirty="0">
              <a:solidFill>
                <a:srgbClr val="C00000"/>
              </a:solidFill>
              <a:cs typeface="B Nazanin" panose="00000400000000000000" pitchFamily="2" charset="-78"/>
            </a:endParaRPr>
          </a:p>
          <a:p>
            <a:pPr algn="r" rtl="1">
              <a:buFont typeface="Wingdings" panose="05000000000000000000" pitchFamily="2" charset="2"/>
              <a:buChar char="v"/>
            </a:pPr>
            <a:r>
              <a:rPr lang="fa-IR" sz="2000" dirty="0" smtClean="0">
                <a:cs typeface="B Nazanin" panose="00000400000000000000" pitchFamily="2" charset="-78"/>
              </a:rPr>
              <a:t> گاهی استخدام </a:t>
            </a:r>
            <a:r>
              <a:rPr lang="fa-IR" sz="2000" dirty="0" smtClean="0">
                <a:solidFill>
                  <a:srgbClr val="C00000"/>
                </a:solidFill>
                <a:cs typeface="B Nazanin" panose="00000400000000000000" pitchFamily="2" charset="-78"/>
              </a:rPr>
              <a:t>کاربران واقعی </a:t>
            </a:r>
            <a:r>
              <a:rPr lang="fa-IR" sz="2000" dirty="0" smtClean="0">
                <a:cs typeface="B Nazanin" panose="00000400000000000000" pitchFamily="2" charset="-78"/>
              </a:rPr>
              <a:t>به عنوان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می‌تواند سخت باشد . </a:t>
            </a:r>
          </a:p>
          <a:p>
            <a:pPr marL="0" indent="0" algn="r" rtl="1">
              <a:buNone/>
            </a:pPr>
            <a:r>
              <a:rPr lang="fa-IR" sz="2000" dirty="0" smtClean="0">
                <a:cs typeface="B Nazanin" panose="00000400000000000000" pitchFamily="2" charset="-78"/>
              </a:rPr>
              <a:t>       در این گونه مواقع می توان از کارشناسان داخلی یا مشاوران خارجی برای شبیه سازی نقش این کاربران استفاده کرد .</a:t>
            </a:r>
          </a:p>
          <a:p>
            <a:pPr algn="r" rtl="1">
              <a:buFont typeface="Wingdings" panose="05000000000000000000" pitchFamily="2" charset="2"/>
              <a:buChar char="§"/>
            </a:pPr>
            <a:r>
              <a:rPr lang="fa-IR" sz="2000" dirty="0" smtClean="0">
                <a:cs typeface="B Nazanin" panose="00000400000000000000" pitchFamily="2" charset="-78"/>
              </a:rPr>
              <a:t> اگر سازمان با مشتریان حقوقی بزرگ ارتباط دارد می‌شود از این فرصت برای مشارکت در استخراج نیازمندی‌ها استفاده کرد .</a:t>
            </a:r>
          </a:p>
          <a:p>
            <a:pPr algn="r" rtl="1">
              <a:buFont typeface="Wingdings" panose="05000000000000000000" pitchFamily="2" charset="2"/>
              <a:buChar char="§"/>
            </a:pPr>
            <a:r>
              <a:rPr lang="fa-IR" sz="2000" dirty="0" smtClean="0">
                <a:cs typeface="B Nazanin" panose="00000400000000000000" pitchFamily="2" charset="-78"/>
              </a:rPr>
              <a:t>همچنین برای مشارکت قهرمان محصول خارجی باید انگیزه ایجاد کرد . </a:t>
            </a:r>
          </a:p>
          <a:p>
            <a:pPr algn="r" rtl="1">
              <a:buFont typeface="Wingdings" panose="05000000000000000000" pitchFamily="2" charset="2"/>
              <a:buChar char="v"/>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v"/>
            </a:pPr>
            <a:r>
              <a:rPr lang="fa-IR" sz="2000" dirty="0" smtClean="0">
                <a:cs typeface="B Nazanin" panose="00000400000000000000" pitchFamily="2" charset="-78"/>
              </a:rPr>
              <a:t>سپس نیازمندی های که مخصوص کلاس های کاربری خاصی است را در نظر بگیرید .</a:t>
            </a:r>
          </a:p>
          <a:p>
            <a:pPr algn="r" rtl="1">
              <a:buFont typeface="Wingdings" panose="05000000000000000000" pitchFamily="2" charset="2"/>
              <a:buChar char="v"/>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v"/>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v"/>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t> </a:t>
            </a:r>
            <a:endParaRPr lang="en-US" dirty="0"/>
          </a:p>
        </p:txBody>
      </p:sp>
      <p:pic>
        <p:nvPicPr>
          <p:cNvPr id="4" name="Picture 3"/>
          <p:cNvPicPr>
            <a:picLocks noChangeAspect="1"/>
          </p:cNvPicPr>
          <p:nvPr/>
        </p:nvPicPr>
        <p:blipFill>
          <a:blip r:embed="rId2"/>
          <a:stretch>
            <a:fillRect/>
          </a:stretch>
        </p:blipFill>
        <p:spPr>
          <a:xfrm>
            <a:off x="11458958" y="1286685"/>
            <a:ext cx="298730" cy="249958"/>
          </a:xfrm>
          <a:prstGeom prst="rect">
            <a:avLst/>
          </a:prstGeom>
        </p:spPr>
      </p:pic>
      <p:sp>
        <p:nvSpPr>
          <p:cNvPr id="5" name="Left Arrow 4"/>
          <p:cNvSpPr/>
          <p:nvPr/>
        </p:nvSpPr>
        <p:spPr>
          <a:xfrm>
            <a:off x="11411361" y="2211511"/>
            <a:ext cx="346327" cy="169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115"/>
          </a:xfrm>
        </p:spPr>
        <p:txBody>
          <a:bodyPr>
            <a:normAutofit fontScale="90000"/>
          </a:bodyPr>
          <a:lstStyle/>
          <a:p>
            <a:pPr algn="ctr"/>
            <a:r>
              <a:rPr lang="fa-IR" sz="4000" u="sng" dirty="0" smtClean="0">
                <a:solidFill>
                  <a:srgbClr val="C00000"/>
                </a:solidFill>
                <a:cs typeface="B Nazanin" panose="00000400000000000000" pitchFamily="2" charset="-78"/>
              </a:rPr>
              <a:t>قهرمان محصول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48571"/>
            <a:ext cx="10515600" cy="4989186"/>
          </a:xfrm>
        </p:spPr>
        <p:txBody>
          <a:bodyPr>
            <a:normAutofit/>
          </a:bodyPr>
          <a:lstStyle/>
          <a:p>
            <a:pPr marL="0" indent="0" algn="r" rtl="1">
              <a:buNone/>
            </a:pP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000" dirty="0" smtClean="0">
                <a:cs typeface="B Nazanin" panose="00000400000000000000" pitchFamily="2" charset="-78"/>
              </a:rPr>
              <a:t>آنچه را از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خود انتظار انجام دهید </a:t>
            </a:r>
            <a:r>
              <a:rPr lang="fa-IR" sz="2000" dirty="0" smtClean="0">
                <a:solidFill>
                  <a:srgbClr val="C00000"/>
                </a:solidFill>
                <a:cs typeface="B Nazanin" panose="00000400000000000000" pitchFamily="2" charset="-78"/>
              </a:rPr>
              <a:t>مستند</a:t>
            </a:r>
            <a:r>
              <a:rPr lang="fa-IR" sz="2000" dirty="0" smtClean="0">
                <a:cs typeface="B Nazanin" panose="00000400000000000000" pitchFamily="2" charset="-78"/>
              </a:rPr>
              <a:t> کنید . </a:t>
            </a:r>
          </a:p>
          <a:p>
            <a:pPr algn="r" rtl="1">
              <a:buFont typeface="Wingdings" panose="05000000000000000000" pitchFamily="2" charset="2"/>
              <a:buChar char="§"/>
            </a:pPr>
            <a:r>
              <a:rPr lang="fa-IR" sz="2000" dirty="0" smtClean="0">
                <a:cs typeface="B Nazanin" panose="00000400000000000000" pitchFamily="2" charset="-78"/>
              </a:rPr>
              <a:t>برای هر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پرونده ای ایجاد کنید و </a:t>
            </a:r>
            <a:r>
              <a:rPr lang="fa-IR" sz="2000" dirty="0" smtClean="0">
                <a:solidFill>
                  <a:srgbClr val="C00000"/>
                </a:solidFill>
                <a:cs typeface="B Nazanin" panose="00000400000000000000" pitchFamily="2" charset="-78"/>
              </a:rPr>
              <a:t>نقش ها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وظایفشان</a:t>
            </a:r>
            <a:r>
              <a:rPr lang="fa-IR" sz="2000" dirty="0" smtClean="0">
                <a:cs typeface="B Nazanin" panose="00000400000000000000" pitchFamily="2" charset="-78"/>
              </a:rPr>
              <a:t> را سند کنید . </a:t>
            </a:r>
          </a:p>
          <a:p>
            <a:pPr algn="r" rtl="1">
              <a:buFont typeface="Wingdings" panose="05000000000000000000" pitchFamily="2" charset="2"/>
              <a:buChar char="§"/>
            </a:pPr>
            <a:r>
              <a:rPr lang="fa-IR" sz="2000" dirty="0" smtClean="0">
                <a:cs typeface="B Nazanin" panose="00000400000000000000" pitchFamily="2" charset="-78"/>
              </a:rPr>
              <a:t>برای شروع مطابق الگوی زیر جلو بروید .</a:t>
            </a:r>
          </a:p>
          <a:p>
            <a:pPr marL="0" indent="0" algn="r" rtl="1">
              <a:buNone/>
            </a:pPr>
            <a:r>
              <a:rPr lang="fa-IR" sz="2000" dirty="0" smtClean="0">
                <a:cs typeface="B Nazanin" panose="00000400000000000000" pitchFamily="2" charset="-78"/>
              </a:rPr>
              <a:t>    برنامه ریزی :</a:t>
            </a:r>
          </a:p>
          <a:p>
            <a:pPr marL="914400" lvl="2" indent="0">
              <a:buNone/>
            </a:pPr>
            <a:r>
              <a:rPr lang="fa-IR" dirty="0" smtClean="0">
                <a:cs typeface="B Nazanin" panose="00000400000000000000" pitchFamily="2" charset="-78"/>
              </a:rPr>
              <a:t>محدوده و محدودیت های سیستم را مشخص کند .</a:t>
            </a:r>
          </a:p>
          <a:p>
            <a:pPr marL="914400" lvl="2" indent="0">
              <a:buNone/>
            </a:pPr>
            <a:r>
              <a:rPr lang="fa-IR" dirty="0" smtClean="0">
                <a:cs typeface="B Nazanin" panose="00000400000000000000" pitchFamily="2" charset="-78"/>
              </a:rPr>
              <a:t>سیستم های که با آن ها در تعامل است سیستم فعلی را مشخص کند .</a:t>
            </a:r>
          </a:p>
          <a:p>
            <a:pPr marL="914400" lvl="2" indent="0">
              <a:buNone/>
            </a:pPr>
            <a:r>
              <a:rPr lang="fa-IR" dirty="0" smtClean="0">
                <a:cs typeface="B Nazanin" panose="00000400000000000000" pitchFamily="2" charset="-78"/>
              </a:rPr>
              <a:t>یک مسیر انتقال از برنامه های فعلی یا عملیات دستی تعریف کنید .</a:t>
            </a:r>
          </a:p>
          <a:p>
            <a:pPr marL="914400" lvl="2" indent="0">
              <a:buNone/>
            </a:pPr>
            <a:r>
              <a:rPr lang="fa-IR"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Cube 4"/>
          <p:cNvSpPr/>
          <p:nvPr/>
        </p:nvSpPr>
        <p:spPr>
          <a:xfrm>
            <a:off x="11068050" y="1272618"/>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07169" y="3332698"/>
            <a:ext cx="560881" cy="243861"/>
          </a:xfrm>
          <a:prstGeom prst="rect">
            <a:avLst/>
          </a:prstGeom>
        </p:spPr>
      </p:pic>
      <p:pic>
        <p:nvPicPr>
          <p:cNvPr id="7" name="Picture 6"/>
          <p:cNvPicPr>
            <a:picLocks noChangeAspect="1"/>
          </p:cNvPicPr>
          <p:nvPr/>
        </p:nvPicPr>
        <p:blipFill>
          <a:blip r:embed="rId2"/>
          <a:stretch>
            <a:fillRect/>
          </a:stretch>
        </p:blipFill>
        <p:spPr>
          <a:xfrm>
            <a:off x="10507168" y="3643164"/>
            <a:ext cx="560881" cy="243861"/>
          </a:xfrm>
          <a:prstGeom prst="rect">
            <a:avLst/>
          </a:prstGeom>
        </p:spPr>
      </p:pic>
      <p:pic>
        <p:nvPicPr>
          <p:cNvPr id="8" name="Picture 7"/>
          <p:cNvPicPr>
            <a:picLocks noChangeAspect="1"/>
          </p:cNvPicPr>
          <p:nvPr/>
        </p:nvPicPr>
        <p:blipFill>
          <a:blip r:embed="rId2"/>
          <a:stretch>
            <a:fillRect/>
          </a:stretch>
        </p:blipFill>
        <p:spPr>
          <a:xfrm>
            <a:off x="10507167" y="3953630"/>
            <a:ext cx="560881" cy="243861"/>
          </a:xfrm>
          <a:prstGeom prst="rect">
            <a:avLst/>
          </a:prstGeom>
        </p:spPr>
      </p:pic>
      <p:pic>
        <p:nvPicPr>
          <p:cNvPr id="9" name="Picture 8"/>
          <p:cNvPicPr>
            <a:picLocks noChangeAspect="1"/>
          </p:cNvPicPr>
          <p:nvPr/>
        </p:nvPicPr>
        <p:blipFill>
          <a:blip r:embed="rId2"/>
          <a:stretch>
            <a:fillRect/>
          </a:stretch>
        </p:blipFill>
        <p:spPr>
          <a:xfrm>
            <a:off x="10507167" y="4281903"/>
            <a:ext cx="560881" cy="243861"/>
          </a:xfrm>
          <a:prstGeom prst="rect">
            <a:avLst/>
          </a:prstGeom>
        </p:spPr>
      </p:pic>
      <p:sp>
        <p:nvSpPr>
          <p:cNvPr id="15" name="Isosceles Triangle 14"/>
          <p:cNvSpPr/>
          <p:nvPr/>
        </p:nvSpPr>
        <p:spPr>
          <a:xfrm rot="16200000">
            <a:off x="11025629" y="2980239"/>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28213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481"/>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97606"/>
            <a:ext cx="10515600" cy="4859057"/>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نیازمندی ها:</a:t>
            </a:r>
          </a:p>
          <a:p>
            <a:pPr marL="914400" lvl="2" indent="0">
              <a:buNone/>
            </a:pPr>
            <a:r>
              <a:rPr lang="fa-IR" dirty="0" smtClean="0">
                <a:cs typeface="B Nazanin" panose="00000400000000000000" pitchFamily="2" charset="-78"/>
              </a:rPr>
              <a:t>نیازمندی ها را از کاربران جمع آوری کند .</a:t>
            </a:r>
          </a:p>
          <a:p>
            <a:pPr marL="914400" lvl="2" indent="0">
              <a:buNone/>
            </a:pPr>
            <a:r>
              <a:rPr lang="fa-IR" dirty="0" smtClean="0">
                <a:cs typeface="B Nazanin" panose="00000400000000000000" pitchFamily="2" charset="-78"/>
              </a:rPr>
              <a:t>سناریوهای استفاده ، یوزکیس ها و داستان های کاربران را بسط دهد . </a:t>
            </a:r>
          </a:p>
          <a:p>
            <a:pPr marL="914400" lvl="2" indent="0">
              <a:buNone/>
            </a:pPr>
            <a:r>
              <a:rPr lang="fa-IR" dirty="0" smtClean="0">
                <a:cs typeface="B Nazanin" panose="00000400000000000000" pitchFamily="2" charset="-78"/>
              </a:rPr>
              <a:t>تضادها بین نیازمندی های پیشنهاد شده در کلاس کاربری را حل کند . </a:t>
            </a:r>
          </a:p>
          <a:p>
            <a:pPr marL="914400" lvl="2" indent="0">
              <a:buNone/>
            </a:pPr>
            <a:r>
              <a:rPr lang="fa-IR" dirty="0" smtClean="0">
                <a:cs typeface="B Nazanin" panose="00000400000000000000" pitchFamily="2" charset="-78"/>
              </a:rPr>
              <a:t>الویت های اجرایی را تعریف کند .</a:t>
            </a:r>
          </a:p>
          <a:p>
            <a:pPr marL="914400" lvl="2" indent="0">
              <a:buNone/>
            </a:pPr>
            <a:r>
              <a:rPr lang="fa-IR" dirty="0" smtClean="0">
                <a:cs typeface="B Nazanin" panose="00000400000000000000" pitchFamily="2" charset="-78"/>
              </a:rPr>
              <a:t>ورودی‌ها را در مورد عملکرد و سایر الزامات کیفی ارائه دهد .</a:t>
            </a:r>
          </a:p>
          <a:p>
            <a:pPr marL="914400" lvl="2" indent="0">
              <a:buNone/>
            </a:pPr>
            <a:r>
              <a:rPr lang="fa-IR" dirty="0" smtClean="0">
                <a:cs typeface="B Nazanin" panose="00000400000000000000" pitchFamily="2" charset="-78"/>
              </a:rPr>
              <a:t>نمونه های اولیه را ارزیابی کند . </a:t>
            </a:r>
          </a:p>
          <a:p>
            <a:pPr marL="914400" lvl="2" indent="0">
              <a:buNone/>
            </a:pPr>
            <a:r>
              <a:rPr lang="fa-IR" dirty="0" smtClean="0">
                <a:cs typeface="B Nazanin" panose="00000400000000000000" pitchFamily="2" charset="-78"/>
              </a:rPr>
              <a:t>با سایر تصمیم گیرندگان راهبردی برای برطرف کردن تضادها بین سایر ذینفعان کار کند . </a:t>
            </a:r>
          </a:p>
          <a:p>
            <a:pPr marL="914400" lvl="2" indent="0">
              <a:buNone/>
            </a:pPr>
            <a:r>
              <a:rPr lang="fa-IR"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476646" y="1923115"/>
            <a:ext cx="560881" cy="243861"/>
          </a:xfrm>
          <a:prstGeom prst="rect">
            <a:avLst/>
          </a:prstGeom>
        </p:spPr>
      </p:pic>
      <p:pic>
        <p:nvPicPr>
          <p:cNvPr id="5" name="Picture 4"/>
          <p:cNvPicPr>
            <a:picLocks noChangeAspect="1"/>
          </p:cNvPicPr>
          <p:nvPr/>
        </p:nvPicPr>
        <p:blipFill>
          <a:blip r:embed="rId2"/>
          <a:stretch>
            <a:fillRect/>
          </a:stretch>
        </p:blipFill>
        <p:spPr>
          <a:xfrm>
            <a:off x="10476645" y="2247703"/>
            <a:ext cx="560881" cy="243861"/>
          </a:xfrm>
          <a:prstGeom prst="rect">
            <a:avLst/>
          </a:prstGeom>
        </p:spPr>
      </p:pic>
      <p:pic>
        <p:nvPicPr>
          <p:cNvPr id="6" name="Picture 5"/>
          <p:cNvPicPr>
            <a:picLocks noChangeAspect="1"/>
          </p:cNvPicPr>
          <p:nvPr/>
        </p:nvPicPr>
        <p:blipFill>
          <a:blip r:embed="rId2"/>
          <a:stretch>
            <a:fillRect/>
          </a:stretch>
        </p:blipFill>
        <p:spPr>
          <a:xfrm>
            <a:off x="10467219" y="2567909"/>
            <a:ext cx="560881" cy="243861"/>
          </a:xfrm>
          <a:prstGeom prst="rect">
            <a:avLst/>
          </a:prstGeom>
        </p:spPr>
      </p:pic>
      <p:pic>
        <p:nvPicPr>
          <p:cNvPr id="7" name="Picture 6"/>
          <p:cNvPicPr>
            <a:picLocks noChangeAspect="1"/>
          </p:cNvPicPr>
          <p:nvPr/>
        </p:nvPicPr>
        <p:blipFill>
          <a:blip r:embed="rId2"/>
          <a:stretch>
            <a:fillRect/>
          </a:stretch>
        </p:blipFill>
        <p:spPr>
          <a:xfrm>
            <a:off x="10476645" y="2882397"/>
            <a:ext cx="560881" cy="243861"/>
          </a:xfrm>
          <a:prstGeom prst="rect">
            <a:avLst/>
          </a:prstGeom>
        </p:spPr>
      </p:pic>
      <p:pic>
        <p:nvPicPr>
          <p:cNvPr id="8" name="Picture 7"/>
          <p:cNvPicPr>
            <a:picLocks noChangeAspect="1"/>
          </p:cNvPicPr>
          <p:nvPr/>
        </p:nvPicPr>
        <p:blipFill>
          <a:blip r:embed="rId2"/>
          <a:stretch>
            <a:fillRect/>
          </a:stretch>
        </p:blipFill>
        <p:spPr>
          <a:xfrm>
            <a:off x="10467219" y="3284788"/>
            <a:ext cx="560881" cy="243861"/>
          </a:xfrm>
          <a:prstGeom prst="rect">
            <a:avLst/>
          </a:prstGeom>
        </p:spPr>
      </p:pic>
      <p:pic>
        <p:nvPicPr>
          <p:cNvPr id="9" name="Picture 8"/>
          <p:cNvPicPr>
            <a:picLocks noChangeAspect="1"/>
          </p:cNvPicPr>
          <p:nvPr/>
        </p:nvPicPr>
        <p:blipFill>
          <a:blip r:embed="rId2"/>
          <a:stretch>
            <a:fillRect/>
          </a:stretch>
        </p:blipFill>
        <p:spPr>
          <a:xfrm>
            <a:off x="10467219" y="3652621"/>
            <a:ext cx="560881" cy="243861"/>
          </a:xfrm>
          <a:prstGeom prst="rect">
            <a:avLst/>
          </a:prstGeom>
        </p:spPr>
      </p:pic>
      <p:pic>
        <p:nvPicPr>
          <p:cNvPr id="10" name="Picture 9"/>
          <p:cNvPicPr>
            <a:picLocks noChangeAspect="1"/>
          </p:cNvPicPr>
          <p:nvPr/>
        </p:nvPicPr>
        <p:blipFill>
          <a:blip r:embed="rId2"/>
          <a:stretch>
            <a:fillRect/>
          </a:stretch>
        </p:blipFill>
        <p:spPr>
          <a:xfrm>
            <a:off x="10467220" y="3972661"/>
            <a:ext cx="560881" cy="243861"/>
          </a:xfrm>
          <a:prstGeom prst="rect">
            <a:avLst/>
          </a:prstGeom>
        </p:spPr>
      </p:pic>
      <p:pic>
        <p:nvPicPr>
          <p:cNvPr id="11" name="Picture 10"/>
          <p:cNvPicPr>
            <a:picLocks noChangeAspect="1"/>
          </p:cNvPicPr>
          <p:nvPr/>
        </p:nvPicPr>
        <p:blipFill>
          <a:blip r:embed="rId2"/>
          <a:stretch>
            <a:fillRect/>
          </a:stretch>
        </p:blipFill>
        <p:spPr>
          <a:xfrm>
            <a:off x="10476645" y="4281598"/>
            <a:ext cx="560881" cy="243861"/>
          </a:xfrm>
          <a:prstGeom prst="rect">
            <a:avLst/>
          </a:prstGeom>
        </p:spPr>
      </p:pic>
      <p:sp>
        <p:nvSpPr>
          <p:cNvPr id="12" name="Isosceles Triangle 11"/>
          <p:cNvSpPr/>
          <p:nvPr/>
        </p:nvSpPr>
        <p:spPr>
          <a:xfrm rot="16200000">
            <a:off x="10797141" y="1641078"/>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Cube 12"/>
          <p:cNvSpPr/>
          <p:nvPr/>
        </p:nvSpPr>
        <p:spPr>
          <a:xfrm>
            <a:off x="10757087" y="1097606"/>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06060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8347"/>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992778"/>
            <a:ext cx="10317634" cy="5184186"/>
          </a:xfrm>
        </p:spPr>
        <p:txBody>
          <a:bodyPr>
            <a:normAutofit/>
          </a:bodyPr>
          <a:lstStyle/>
          <a:p>
            <a:pPr marL="0" indent="0" algn="r" rtl="1">
              <a:buNone/>
            </a:pPr>
            <a:r>
              <a:rPr lang="fa-IR" sz="2000" dirty="0" smtClean="0">
                <a:cs typeface="B Nazanin" panose="00000400000000000000" pitchFamily="2" charset="-78"/>
              </a:rPr>
              <a:t>  </a:t>
            </a:r>
          </a:p>
          <a:p>
            <a:pPr marL="0" indent="0" algn="r" rtl="1">
              <a:buNone/>
            </a:pP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اعتبار سنجی و تایید :</a:t>
            </a:r>
          </a:p>
          <a:p>
            <a:pPr marL="914400" lvl="2" indent="0">
              <a:buNone/>
            </a:pPr>
            <a:r>
              <a:rPr lang="fa-IR" dirty="0" smtClean="0">
                <a:cs typeface="B Nazanin" panose="00000400000000000000" pitchFamily="2" charset="-78"/>
              </a:rPr>
              <a:t>مشخات نیازمندی ها را بررسی کند .</a:t>
            </a:r>
          </a:p>
          <a:p>
            <a:pPr marL="914400" lvl="2" indent="0">
              <a:buNone/>
            </a:pPr>
            <a:r>
              <a:rPr lang="fa-IR" dirty="0" smtClean="0">
                <a:cs typeface="B Nazanin" panose="00000400000000000000" pitchFamily="2" charset="-78"/>
              </a:rPr>
              <a:t>معیارهای پذیرش را تعریف کند </a:t>
            </a:r>
          </a:p>
          <a:p>
            <a:pPr marL="914400" lvl="2" indent="0">
              <a:buNone/>
            </a:pPr>
            <a:r>
              <a:rPr lang="fa-IR" dirty="0" smtClean="0">
                <a:cs typeface="B Nazanin" panose="00000400000000000000" pitchFamily="2" charset="-78"/>
              </a:rPr>
              <a:t>از سناریوهای کاربردی تست پذیرش کاربر را توسعه دهد . </a:t>
            </a:r>
          </a:p>
          <a:p>
            <a:pPr marL="914400" lvl="2" indent="0">
              <a:buNone/>
            </a:pPr>
            <a:r>
              <a:rPr lang="fa-IR" dirty="0" smtClean="0">
                <a:cs typeface="B Nazanin" panose="00000400000000000000" pitchFamily="2" charset="-78"/>
              </a:rPr>
              <a:t>مجموعه داده های آزمایشی را از کسب و کار ارائه دهید </a:t>
            </a:r>
          </a:p>
          <a:p>
            <a:pPr marL="914400" lvl="2" indent="0">
              <a:buNone/>
            </a:pPr>
            <a:r>
              <a:rPr lang="fa-IR" dirty="0" smtClean="0">
                <a:cs typeface="B Nazanin" panose="00000400000000000000" pitchFamily="2" charset="-78"/>
              </a:rPr>
              <a:t>تست پذیرش کاربر یا بتا تست را انجام دهد . </a:t>
            </a:r>
          </a:p>
          <a:p>
            <a:pPr marL="0" lvl="0" indent="0">
              <a:buNone/>
            </a:pPr>
            <a:r>
              <a:rPr lang="fa-IR" sz="2000" dirty="0">
                <a:solidFill>
                  <a:prstClr val="black"/>
                </a:solidFill>
                <a:cs typeface="B Nazanin" panose="00000400000000000000" pitchFamily="2" charset="-78"/>
              </a:rPr>
              <a:t>مدیریت تغییرات </a:t>
            </a:r>
          </a:p>
          <a:p>
            <a:pPr marL="914400" lvl="2" indent="0">
              <a:buNone/>
            </a:pPr>
            <a:r>
              <a:rPr lang="fa-IR" dirty="0">
                <a:solidFill>
                  <a:prstClr val="black"/>
                </a:solidFill>
                <a:cs typeface="B Nazanin" panose="00000400000000000000" pitchFamily="2" charset="-78"/>
              </a:rPr>
              <a:t>درخواست های بهبود و اصلاحات نقص ها را الویت بندی کند .</a:t>
            </a:r>
          </a:p>
          <a:p>
            <a:pPr marL="914400" lvl="2" indent="0">
              <a:buNone/>
            </a:pPr>
            <a:r>
              <a:rPr lang="fa-IR" dirty="0">
                <a:solidFill>
                  <a:prstClr val="black"/>
                </a:solidFill>
                <a:cs typeface="B Nazanin" panose="00000400000000000000" pitchFamily="2" charset="-78"/>
              </a:rPr>
              <a:t>به صورت پویا محدوده انتشارات آینده را مشخص کند . </a:t>
            </a:r>
          </a:p>
          <a:p>
            <a:pPr marL="914400" lvl="2" indent="0">
              <a:buNone/>
            </a:pPr>
            <a:r>
              <a:rPr lang="fa-IR" dirty="0">
                <a:solidFill>
                  <a:prstClr val="black"/>
                </a:solidFill>
                <a:cs typeface="B Nazanin" panose="00000400000000000000" pitchFamily="2" charset="-78"/>
              </a:rPr>
              <a:t>تاثیر تغییرات پیشنهادی بر روی کاربران و فرایندهای تجاری را ارزیابی کند . </a:t>
            </a:r>
          </a:p>
          <a:p>
            <a:pPr marL="914400" lvl="2" indent="0">
              <a:buNone/>
            </a:pPr>
            <a:r>
              <a:rPr lang="fa-IR"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4" name="Isosceles Triangle 3"/>
          <p:cNvSpPr/>
          <p:nvPr/>
        </p:nvSpPr>
        <p:spPr>
          <a:xfrm rot="16200000">
            <a:off x="11113415" y="1868044"/>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502055" y="2210909"/>
            <a:ext cx="560881" cy="243861"/>
          </a:xfrm>
          <a:prstGeom prst="rect">
            <a:avLst/>
          </a:prstGeom>
        </p:spPr>
      </p:pic>
      <p:pic>
        <p:nvPicPr>
          <p:cNvPr id="6" name="Picture 5"/>
          <p:cNvPicPr>
            <a:picLocks noChangeAspect="1"/>
          </p:cNvPicPr>
          <p:nvPr/>
        </p:nvPicPr>
        <p:blipFill>
          <a:blip r:embed="rId2"/>
          <a:stretch>
            <a:fillRect/>
          </a:stretch>
        </p:blipFill>
        <p:spPr>
          <a:xfrm>
            <a:off x="10502054" y="2596193"/>
            <a:ext cx="560881" cy="243861"/>
          </a:xfrm>
          <a:prstGeom prst="rect">
            <a:avLst/>
          </a:prstGeom>
        </p:spPr>
      </p:pic>
      <p:pic>
        <p:nvPicPr>
          <p:cNvPr id="7" name="Picture 6"/>
          <p:cNvPicPr>
            <a:picLocks noChangeAspect="1"/>
          </p:cNvPicPr>
          <p:nvPr/>
        </p:nvPicPr>
        <p:blipFill>
          <a:blip r:embed="rId2"/>
          <a:stretch>
            <a:fillRect/>
          </a:stretch>
        </p:blipFill>
        <p:spPr>
          <a:xfrm>
            <a:off x="10502054" y="2916136"/>
            <a:ext cx="560881" cy="243861"/>
          </a:xfrm>
          <a:prstGeom prst="rect">
            <a:avLst/>
          </a:prstGeom>
        </p:spPr>
      </p:pic>
      <p:pic>
        <p:nvPicPr>
          <p:cNvPr id="8" name="Picture 7"/>
          <p:cNvPicPr>
            <a:picLocks noChangeAspect="1"/>
          </p:cNvPicPr>
          <p:nvPr/>
        </p:nvPicPr>
        <p:blipFill>
          <a:blip r:embed="rId2"/>
          <a:stretch>
            <a:fillRect/>
          </a:stretch>
        </p:blipFill>
        <p:spPr>
          <a:xfrm>
            <a:off x="10502054" y="3238344"/>
            <a:ext cx="560881" cy="243861"/>
          </a:xfrm>
          <a:prstGeom prst="rect">
            <a:avLst/>
          </a:prstGeom>
        </p:spPr>
      </p:pic>
      <p:pic>
        <p:nvPicPr>
          <p:cNvPr id="9" name="Picture 8"/>
          <p:cNvPicPr>
            <a:picLocks noChangeAspect="1"/>
          </p:cNvPicPr>
          <p:nvPr/>
        </p:nvPicPr>
        <p:blipFill>
          <a:blip r:embed="rId2"/>
          <a:stretch>
            <a:fillRect/>
          </a:stretch>
        </p:blipFill>
        <p:spPr>
          <a:xfrm>
            <a:off x="10502054" y="3558287"/>
            <a:ext cx="560881" cy="243861"/>
          </a:xfrm>
          <a:prstGeom prst="rect">
            <a:avLst/>
          </a:prstGeom>
        </p:spPr>
      </p:pic>
      <p:pic>
        <p:nvPicPr>
          <p:cNvPr id="10" name="Picture 9"/>
          <p:cNvPicPr>
            <a:picLocks noChangeAspect="1"/>
          </p:cNvPicPr>
          <p:nvPr/>
        </p:nvPicPr>
        <p:blipFill>
          <a:blip r:embed="rId3"/>
          <a:stretch>
            <a:fillRect/>
          </a:stretch>
        </p:blipFill>
        <p:spPr>
          <a:xfrm>
            <a:off x="11204435" y="1392364"/>
            <a:ext cx="298730" cy="304826"/>
          </a:xfrm>
          <a:prstGeom prst="rect">
            <a:avLst/>
          </a:prstGeom>
        </p:spPr>
      </p:pic>
      <p:sp>
        <p:nvSpPr>
          <p:cNvPr id="21" name="Isosceles Triangle 20"/>
          <p:cNvSpPr/>
          <p:nvPr/>
        </p:nvSpPr>
        <p:spPr>
          <a:xfrm rot="16200000">
            <a:off x="11072956" y="400368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23" name="Picture 22"/>
          <p:cNvPicPr>
            <a:picLocks noChangeAspect="1"/>
          </p:cNvPicPr>
          <p:nvPr/>
        </p:nvPicPr>
        <p:blipFill>
          <a:blip r:embed="rId2"/>
          <a:stretch>
            <a:fillRect/>
          </a:stretch>
        </p:blipFill>
        <p:spPr>
          <a:xfrm>
            <a:off x="10513248" y="4387712"/>
            <a:ext cx="560881" cy="243861"/>
          </a:xfrm>
          <a:prstGeom prst="rect">
            <a:avLst/>
          </a:prstGeom>
        </p:spPr>
      </p:pic>
      <p:pic>
        <p:nvPicPr>
          <p:cNvPr id="24" name="Picture 23"/>
          <p:cNvPicPr>
            <a:picLocks noChangeAspect="1"/>
          </p:cNvPicPr>
          <p:nvPr/>
        </p:nvPicPr>
        <p:blipFill>
          <a:blip r:embed="rId2"/>
          <a:stretch>
            <a:fillRect/>
          </a:stretch>
        </p:blipFill>
        <p:spPr>
          <a:xfrm>
            <a:off x="10502054" y="4355255"/>
            <a:ext cx="560881" cy="243861"/>
          </a:xfrm>
          <a:prstGeom prst="rect">
            <a:avLst/>
          </a:prstGeom>
        </p:spPr>
      </p:pic>
      <p:pic>
        <p:nvPicPr>
          <p:cNvPr id="25" name="Picture 24"/>
          <p:cNvPicPr>
            <a:picLocks noChangeAspect="1"/>
          </p:cNvPicPr>
          <p:nvPr/>
        </p:nvPicPr>
        <p:blipFill>
          <a:blip r:embed="rId2"/>
          <a:stretch>
            <a:fillRect/>
          </a:stretch>
        </p:blipFill>
        <p:spPr>
          <a:xfrm>
            <a:off x="10513248" y="4734053"/>
            <a:ext cx="560881" cy="243861"/>
          </a:xfrm>
          <a:prstGeom prst="rect">
            <a:avLst/>
          </a:prstGeom>
        </p:spPr>
      </p:pic>
      <p:pic>
        <p:nvPicPr>
          <p:cNvPr id="26" name="Picture 25"/>
          <p:cNvPicPr>
            <a:picLocks noChangeAspect="1"/>
          </p:cNvPicPr>
          <p:nvPr/>
        </p:nvPicPr>
        <p:blipFill>
          <a:blip r:embed="rId2"/>
          <a:stretch>
            <a:fillRect/>
          </a:stretch>
        </p:blipFill>
        <p:spPr>
          <a:xfrm>
            <a:off x="10513248" y="5076188"/>
            <a:ext cx="560881" cy="243861"/>
          </a:xfrm>
          <a:prstGeom prst="rect">
            <a:avLst/>
          </a:prstGeom>
        </p:spPr>
      </p:pic>
      <p:pic>
        <p:nvPicPr>
          <p:cNvPr id="31" name="Picture 30"/>
          <p:cNvPicPr>
            <a:picLocks noChangeAspect="1"/>
          </p:cNvPicPr>
          <p:nvPr/>
        </p:nvPicPr>
        <p:blipFill>
          <a:blip r:embed="rId2"/>
          <a:stretch>
            <a:fillRect/>
          </a:stretch>
        </p:blipFill>
        <p:spPr>
          <a:xfrm>
            <a:off x="10513248" y="5382715"/>
            <a:ext cx="560881" cy="243861"/>
          </a:xfrm>
          <a:prstGeom prst="rect">
            <a:avLst/>
          </a:prstGeom>
        </p:spPr>
      </p:pic>
    </p:spTree>
    <p:extLst>
      <p:ext uri="{BB962C8B-B14F-4D97-AF65-F5344CB8AC3E}">
        <p14:creationId xmlns:p14="http://schemas.microsoft.com/office/powerpoint/2010/main" val="1900475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698"/>
          </a:xfrm>
        </p:spPr>
        <p:txBody>
          <a:bodyPr>
            <a:normAutofit/>
          </a:bodyPr>
          <a:lstStyle/>
          <a:p>
            <a:pPr algn="ctr"/>
            <a:r>
              <a:rPr lang="fa-IR" sz="3600" u="sng" dirty="0" smtClean="0">
                <a:solidFill>
                  <a:srgbClr val="C00000"/>
                </a:solidFill>
                <a:cs typeface="B Nazanin" panose="00000400000000000000" pitchFamily="2" charset="-78"/>
              </a:rPr>
              <a:t>قهرمان محصول(ادامه)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707572" y="1210491"/>
            <a:ext cx="10515600" cy="4994494"/>
          </a:xfrm>
        </p:spPr>
        <p:txBody>
          <a:bodyPr>
            <a:normAutofit/>
          </a:bodyPr>
          <a:lstStyle/>
          <a:p>
            <a:pPr marL="0" lvl="0" indent="0">
              <a:buNone/>
            </a:pPr>
            <a:r>
              <a:rPr lang="fa-IR" sz="2400" dirty="0" smtClean="0">
                <a:solidFill>
                  <a:srgbClr val="C00000"/>
                </a:solidFill>
                <a:cs typeface="B Nazanin" panose="00000400000000000000" pitchFamily="2" charset="-78"/>
              </a:rPr>
              <a:t>انتظارات از قهرمان محصول </a:t>
            </a:r>
          </a:p>
          <a:p>
            <a:pPr marL="0" lvl="0" indent="0">
              <a:buNone/>
            </a:pPr>
            <a:r>
              <a:rPr lang="fa-IR" sz="2000" dirty="0" smtClean="0">
                <a:solidFill>
                  <a:prstClr val="black"/>
                </a:solidFill>
                <a:cs typeface="B Nazanin" panose="00000400000000000000" pitchFamily="2" charset="-78"/>
              </a:rPr>
              <a:t>کمک </a:t>
            </a:r>
            <a:r>
              <a:rPr lang="fa-IR" sz="2000" dirty="0">
                <a:solidFill>
                  <a:prstClr val="black"/>
                </a:solidFill>
                <a:cs typeface="B Nazanin" panose="00000400000000000000" pitchFamily="2" charset="-78"/>
              </a:rPr>
              <a:t>های کاربر</a:t>
            </a:r>
          </a:p>
          <a:p>
            <a:pPr marL="914400" lvl="2" indent="0">
              <a:buNone/>
            </a:pPr>
            <a:r>
              <a:rPr lang="fa-IR" dirty="0">
                <a:solidFill>
                  <a:prstClr val="black"/>
                </a:solidFill>
                <a:cs typeface="B Nazanin" panose="00000400000000000000" pitchFamily="2" charset="-78"/>
              </a:rPr>
              <a:t>بخش های از اسناد کاربر و متن راهنما را بنویسد .</a:t>
            </a:r>
          </a:p>
          <a:p>
            <a:pPr marL="914400" lvl="2" indent="0">
              <a:buNone/>
            </a:pPr>
            <a:r>
              <a:rPr lang="fa-IR" dirty="0">
                <a:solidFill>
                  <a:prstClr val="black"/>
                </a:solidFill>
                <a:cs typeface="B Nazanin" panose="00000400000000000000" pitchFamily="2" charset="-78"/>
              </a:rPr>
              <a:t>در برنامه های تمرینی یا آموزش شرکت کند .</a:t>
            </a:r>
          </a:p>
          <a:p>
            <a:pPr marL="914400" lvl="2" indent="0">
              <a:buNone/>
            </a:pPr>
            <a:r>
              <a:rPr lang="fa-IR"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Isosceles Triangle 4"/>
          <p:cNvSpPr/>
          <p:nvPr/>
        </p:nvSpPr>
        <p:spPr>
          <a:xfrm rot="16200000">
            <a:off x="11137715" y="173169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0" name="Picture 9"/>
          <p:cNvPicPr>
            <a:picLocks noChangeAspect="1"/>
          </p:cNvPicPr>
          <p:nvPr/>
        </p:nvPicPr>
        <p:blipFill>
          <a:blip r:embed="rId2"/>
          <a:stretch>
            <a:fillRect/>
          </a:stretch>
        </p:blipFill>
        <p:spPr>
          <a:xfrm>
            <a:off x="10316407" y="2091967"/>
            <a:ext cx="560881" cy="243861"/>
          </a:xfrm>
          <a:prstGeom prst="rect">
            <a:avLst/>
          </a:prstGeom>
        </p:spPr>
      </p:pic>
      <p:pic>
        <p:nvPicPr>
          <p:cNvPr id="11" name="Picture 10"/>
          <p:cNvPicPr>
            <a:picLocks noChangeAspect="1"/>
          </p:cNvPicPr>
          <p:nvPr/>
        </p:nvPicPr>
        <p:blipFill>
          <a:blip r:embed="rId2"/>
          <a:stretch>
            <a:fillRect/>
          </a:stretch>
        </p:blipFill>
        <p:spPr>
          <a:xfrm>
            <a:off x="10316407" y="2467103"/>
            <a:ext cx="560881" cy="243861"/>
          </a:xfrm>
          <a:prstGeom prst="rect">
            <a:avLst/>
          </a:prstGeom>
        </p:spPr>
      </p:pic>
      <p:pic>
        <p:nvPicPr>
          <p:cNvPr id="12" name="Picture 11"/>
          <p:cNvPicPr>
            <a:picLocks noChangeAspect="1"/>
          </p:cNvPicPr>
          <p:nvPr/>
        </p:nvPicPr>
        <p:blipFill>
          <a:blip r:embed="rId2"/>
          <a:stretch>
            <a:fillRect/>
          </a:stretch>
        </p:blipFill>
        <p:spPr>
          <a:xfrm>
            <a:off x="10339582" y="2787307"/>
            <a:ext cx="560881" cy="243861"/>
          </a:xfrm>
          <a:prstGeom prst="rect">
            <a:avLst/>
          </a:prstGeom>
        </p:spPr>
      </p:pic>
      <p:pic>
        <p:nvPicPr>
          <p:cNvPr id="14" name="Picture 13"/>
          <p:cNvPicPr>
            <a:picLocks noChangeAspect="1"/>
          </p:cNvPicPr>
          <p:nvPr/>
        </p:nvPicPr>
        <p:blipFill>
          <a:blip r:embed="rId3"/>
          <a:stretch>
            <a:fillRect/>
          </a:stretch>
        </p:blipFill>
        <p:spPr>
          <a:xfrm>
            <a:off x="11279117" y="1210491"/>
            <a:ext cx="347331" cy="304826"/>
          </a:xfrm>
          <a:prstGeom prst="rect">
            <a:avLst/>
          </a:prstGeom>
        </p:spPr>
      </p:pic>
    </p:spTree>
    <p:extLst>
      <p:ext uri="{BB962C8B-B14F-4D97-AF65-F5344CB8AC3E}">
        <p14:creationId xmlns:p14="http://schemas.microsoft.com/office/powerpoint/2010/main" val="2598287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1"/>
          </a:xfrm>
        </p:spPr>
        <p:txBody>
          <a:bodyPr>
            <a:normAutofit/>
          </a:bodyPr>
          <a:lstStyle/>
          <a:p>
            <a:pPr algn="ctr"/>
            <a:r>
              <a:rPr lang="fa-IR" sz="3600" u="sng" dirty="0" smtClean="0">
                <a:solidFill>
                  <a:srgbClr val="C00000"/>
                </a:solidFill>
                <a:cs typeface="B Nazanin" panose="00000400000000000000" pitchFamily="2" charset="-78"/>
              </a:rPr>
              <a:t>قهرمان محصول (ادامه )</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2619"/>
            <a:ext cx="10515600" cy="4904344"/>
          </a:xfrm>
        </p:spPr>
        <p:txBody>
          <a:bodyPr>
            <a:normAutofit/>
          </a:bodyPr>
          <a:lstStyle/>
          <a:p>
            <a:pPr marL="0" indent="0" algn="r" rtl="1">
              <a:buNone/>
            </a:pPr>
            <a:r>
              <a:rPr lang="fa-IR" sz="2400" dirty="0" smtClean="0">
                <a:solidFill>
                  <a:srgbClr val="C00000"/>
                </a:solidFill>
                <a:cs typeface="B Nazanin" panose="00000400000000000000" pitchFamily="2" charset="-78"/>
              </a:rPr>
              <a:t>    چندنین قهرمان محصول </a:t>
            </a:r>
          </a:p>
          <a:p>
            <a:pPr algn="r" rtl="1">
              <a:buFont typeface="Wingdings" panose="05000000000000000000" pitchFamily="2" charset="2"/>
              <a:buChar char="§"/>
            </a:pPr>
            <a:r>
              <a:rPr lang="fa-IR" sz="2000" dirty="0" smtClean="0">
                <a:cs typeface="B Nazanin" panose="00000400000000000000" pitchFamily="2" charset="-78"/>
              </a:rPr>
              <a:t>یک نفر به ندرت می‌تواند نیازمندی های همه کلاسهای کاربری یک سیستم را توصیف کند . </a:t>
            </a:r>
          </a:p>
          <a:p>
            <a:pPr algn="r" rtl="1">
              <a:buFont typeface="Wingdings" panose="05000000000000000000" pitchFamily="2" charset="2"/>
              <a:buChar char="§"/>
            </a:pPr>
            <a:r>
              <a:rPr lang="fa-IR" sz="2000" dirty="0" smtClean="0">
                <a:cs typeface="B Nazanin" panose="00000400000000000000" pitchFamily="2" charset="-78"/>
              </a:rPr>
              <a:t>برای اینکه این کار به خوبی انجام شود به تعداد کلاس‌های کاربری باید قهرمان محصول در نظر گرفت . </a:t>
            </a:r>
          </a:p>
          <a:p>
            <a:pPr algn="r" rtl="1">
              <a:buFont typeface="Wingdings" panose="05000000000000000000" pitchFamily="2" charset="2"/>
              <a:buChar char="§"/>
            </a:pP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فروش ایده‌های قهرمان محصول </a:t>
            </a:r>
          </a:p>
          <a:p>
            <a:pPr algn="r" rtl="1">
              <a:buFont typeface="Wingdings" panose="05000000000000000000" pitchFamily="2" charset="2"/>
              <a:buChar char="§"/>
            </a:pPr>
            <a:endParaRPr lang="fa-IR"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78820" y="1349828"/>
            <a:ext cx="347331" cy="304826"/>
          </a:xfrm>
          <a:prstGeom prst="rect">
            <a:avLst/>
          </a:prstGeom>
        </p:spPr>
      </p:pic>
      <p:pic>
        <p:nvPicPr>
          <p:cNvPr id="5" name="Picture 4"/>
          <p:cNvPicPr>
            <a:picLocks noChangeAspect="1"/>
          </p:cNvPicPr>
          <p:nvPr/>
        </p:nvPicPr>
        <p:blipFill>
          <a:blip r:embed="rId2"/>
          <a:stretch>
            <a:fillRect/>
          </a:stretch>
        </p:blipFill>
        <p:spPr>
          <a:xfrm>
            <a:off x="11078820" y="2495005"/>
            <a:ext cx="347331" cy="304826"/>
          </a:xfrm>
          <a:prstGeom prst="rect">
            <a:avLst/>
          </a:prstGeom>
        </p:spPr>
      </p:pic>
    </p:spTree>
    <p:extLst>
      <p:ext uri="{BB962C8B-B14F-4D97-AF65-F5344CB8AC3E}">
        <p14:creationId xmlns:p14="http://schemas.microsoft.com/office/powerpoint/2010/main" val="950362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فروش ایده قهرمان محصول </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630348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a:t>
            </a:r>
            <a:r>
              <a:rPr lang="fa-IR" dirty="0" smtClean="0"/>
              <a:t>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solidFill>
                  <a:schemeClr val="accent3">
                    <a:lumMod val="75000"/>
                  </a:schemeClr>
                </a:solidFill>
              </a:rPr>
              <a:t>نمایندگی کاربر در پروژه های </a:t>
            </a:r>
            <a:r>
              <a:rPr lang="fa-IR" dirty="0" smtClean="0">
                <a:solidFill>
                  <a:schemeClr val="accent3">
                    <a:lumMod val="75000"/>
                  </a:schemeClr>
                </a:solidFill>
              </a:rPr>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1572676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fa-IR" sz="3600" u="sng" dirty="0" smtClean="0">
                <a:solidFill>
                  <a:srgbClr val="C00000"/>
                </a:solidFill>
                <a:cs typeface="B Nazanin" panose="00000400000000000000" pitchFamily="2" charset="-78"/>
              </a:rPr>
              <a:t>نماینده کاربر در پروژه های چابک</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93074"/>
            <a:ext cx="10515600" cy="4983889"/>
          </a:xfrm>
        </p:spPr>
        <p:txBody>
          <a:bodyPr>
            <a:normAutofit/>
          </a:bodyPr>
          <a:lstStyle/>
          <a:p>
            <a:pPr algn="r" rtl="1">
              <a:buFont typeface="Wingdings" panose="05000000000000000000" pitchFamily="2" charset="2"/>
              <a:buChar char="§"/>
            </a:pPr>
            <a:r>
              <a:rPr lang="fa-IR" sz="2000"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r>
              <a:rPr lang="fa-IR" sz="2000" dirty="0" smtClean="0">
                <a:cs typeface="B Nazanin" panose="00000400000000000000" pitchFamily="2" charset="-78"/>
              </a:rPr>
              <a:t>.</a:t>
            </a:r>
          </a:p>
          <a:p>
            <a:pPr>
              <a:buFont typeface="Wingdings" panose="05000000000000000000" pitchFamily="2" charset="2"/>
              <a:buChar char="§"/>
            </a:pPr>
            <a:r>
              <a:rPr lang="fa-IR" sz="2000" dirty="0"/>
              <a:t>یک اصل اساسی برنامه نویسی افراطی، یکی از روش های اولیه توسعه چابک، وجود یک مشتری تمام وقت و در محل برای این بحث ها است </a:t>
            </a:r>
            <a:r>
              <a:rPr lang="fa-IR" sz="2000" dirty="0" smtClean="0"/>
              <a:t>.</a:t>
            </a:r>
          </a:p>
          <a:p>
            <a:pPr>
              <a:buFont typeface="Wingdings" panose="05000000000000000000" pitchFamily="2" charset="2"/>
              <a:buChar char="§"/>
            </a:pPr>
            <a:r>
              <a:rPr lang="fa-IR" sz="2000" dirty="0" smtClean="0">
                <a:cs typeface="B Nazanin" panose="00000400000000000000" pitchFamily="2" charset="-78"/>
              </a:rPr>
              <a:t>برخی روش های توسعه چابک شامل حضور یک نماینده واحد از طرف ذی نفعان به نام </a:t>
            </a:r>
            <a:r>
              <a:rPr lang="fa-IR" sz="2000" dirty="0" smtClean="0">
                <a:solidFill>
                  <a:srgbClr val="C00000"/>
                </a:solidFill>
                <a:cs typeface="B Nazanin" panose="00000400000000000000" pitchFamily="2" charset="-78"/>
              </a:rPr>
              <a:t>مالک محصول </a:t>
            </a:r>
            <a:r>
              <a:rPr lang="fa-IR" sz="2000" dirty="0" smtClean="0">
                <a:cs typeface="B Nazanin" panose="00000400000000000000" pitchFamily="2" charset="-78"/>
              </a:rPr>
              <a:t>است که مسئول رساندن صدای مشتریان به تیم توسعه دهنده است .</a:t>
            </a:r>
          </a:p>
          <a:p>
            <a:pPr>
              <a:buFont typeface="Wingdings" panose="05000000000000000000" pitchFamily="2" charset="2"/>
              <a:buChar char="q"/>
            </a:pPr>
            <a:r>
              <a:rPr lang="fa-IR" sz="2000" dirty="0" smtClean="0">
                <a:solidFill>
                  <a:srgbClr val="C00000"/>
                </a:solidFill>
                <a:cs typeface="B Nazanin" panose="00000400000000000000" pitchFamily="2" charset="-78"/>
              </a:rPr>
              <a:t> مالک محصول </a:t>
            </a:r>
            <a:r>
              <a:rPr lang="fa-IR" sz="2000" dirty="0" smtClean="0">
                <a:solidFill>
                  <a:srgbClr val="C00000"/>
                </a:solidFill>
                <a:cs typeface="B Nazanin" panose="00000400000000000000" pitchFamily="2" charset="-78"/>
              </a:rPr>
              <a:t> </a:t>
            </a:r>
          </a:p>
          <a:p>
            <a:pPr>
              <a:buFont typeface="Wingdings" panose="05000000000000000000" pitchFamily="2" charset="2"/>
              <a:buChar char="§"/>
            </a:pPr>
            <a:r>
              <a:rPr lang="fa-IR" sz="2000" dirty="0" smtClean="0">
                <a:solidFill>
                  <a:srgbClr val="C00000"/>
                </a:solidFill>
                <a:cs typeface="B Nazanin" panose="00000400000000000000" pitchFamily="2" charset="-78"/>
              </a:rPr>
              <a:t>مالک محصول </a:t>
            </a:r>
            <a:r>
              <a:rPr lang="fa-IR" sz="2000" dirty="0" smtClean="0">
                <a:cs typeface="B Nazanin" panose="00000400000000000000" pitchFamily="2" charset="-78"/>
              </a:rPr>
              <a:t>چشم انداز پروژه راتعریف می‌کند و مسئول توسعه و اولویت بندی محتویات </a:t>
            </a:r>
            <a:r>
              <a:rPr lang="fa-IR" sz="2000" dirty="0" smtClean="0">
                <a:solidFill>
                  <a:srgbClr val="C00000"/>
                </a:solidFill>
                <a:cs typeface="B Nazanin" panose="00000400000000000000" pitchFamily="2" charset="-78"/>
              </a:rPr>
              <a:t>بک لاگ محصول </a:t>
            </a:r>
            <a:r>
              <a:rPr lang="fa-IR" sz="2000" dirty="0" smtClean="0">
                <a:cs typeface="B Nazanin" panose="00000400000000000000" pitchFamily="2" charset="-78"/>
              </a:rPr>
              <a:t>است . </a:t>
            </a:r>
            <a:endParaRPr lang="en-US" sz="2000" dirty="0" smtClean="0">
              <a:cs typeface="B Nazanin" panose="00000400000000000000" pitchFamily="2" charset="-78"/>
            </a:endParaRPr>
          </a:p>
          <a:p>
            <a:pPr>
              <a:buFont typeface="Wingdings" panose="05000000000000000000" pitchFamily="2" charset="2"/>
              <a:buChar char="§"/>
            </a:pPr>
            <a:r>
              <a:rPr lang="fa-IR" sz="2000" dirty="0" smtClean="0">
                <a:solidFill>
                  <a:srgbClr val="C00000"/>
                </a:solidFill>
                <a:cs typeface="B Nazanin" panose="00000400000000000000" pitchFamily="2" charset="-78"/>
              </a:rPr>
              <a:t>مالک محصول </a:t>
            </a:r>
            <a:r>
              <a:rPr lang="fa-IR" sz="2000" dirty="0" smtClean="0">
                <a:cs typeface="B Nazanin" panose="00000400000000000000" pitchFamily="2" charset="-78"/>
              </a:rPr>
              <a:t>اساسا نقش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و کارکردهای تحلیلگر تجاری،نمایندگی مشتری، تعریف ویژگی های محصول ، اولویت بندی آنها و غیره را بر عهده دارد . </a:t>
            </a:r>
          </a:p>
          <a:p>
            <a:pPr marL="457200" algn="just">
              <a:lnSpc>
                <a:spcPct val="107000"/>
              </a:lnSpc>
              <a:spcBef>
                <a:spcPts val="0"/>
              </a:spcBef>
              <a:spcAft>
                <a:spcPts val="800"/>
              </a:spcAft>
            </a:pPr>
            <a:r>
              <a:rPr lang="fa-IR" sz="2000" dirty="0">
                <a:latin typeface="Calibri" panose="020F0502020204030204" pitchFamily="34" charset="0"/>
                <a:ea typeface="Calibri" panose="020F0502020204030204" pitchFamily="34" charset="0"/>
              </a:rPr>
              <a:t>طرح های </a:t>
            </a:r>
            <a:r>
              <a:rPr lang="fa-IR" sz="2000" dirty="0">
                <a:solidFill>
                  <a:srgbClr val="C00000"/>
                </a:solidFill>
                <a:latin typeface="Calibri" panose="020F0502020204030204" pitchFamily="34" charset="0"/>
                <a:ea typeface="Calibri" panose="020F0502020204030204" pitchFamily="34" charset="0"/>
              </a:rPr>
              <a:t>مالک محصول </a:t>
            </a:r>
            <a:r>
              <a:rPr lang="fa-IR" sz="2000" dirty="0">
                <a:latin typeface="Calibri" panose="020F0502020204030204" pitchFamily="34" charset="0"/>
                <a:ea typeface="Calibri" panose="020F0502020204030204" pitchFamily="34" charset="0"/>
              </a:rPr>
              <a:t>و </a:t>
            </a:r>
            <a:r>
              <a:rPr lang="fa-IR" sz="2000" dirty="0">
                <a:solidFill>
                  <a:srgbClr val="C00000"/>
                </a:solidFill>
                <a:latin typeface="Calibri" panose="020F0502020204030204" pitchFamily="34" charset="0"/>
                <a:ea typeface="Calibri" panose="020F0502020204030204" pitchFamily="34" charset="0"/>
              </a:rPr>
              <a:t>قهرمان محصول </a:t>
            </a:r>
            <a:r>
              <a:rPr lang="fa-IR" sz="2000" dirty="0">
                <a:latin typeface="Calibri" panose="020F0502020204030204" pitchFamily="34" charset="0"/>
                <a:ea typeface="Calibri" panose="020F0502020204030204" pitchFamily="34" charset="0"/>
              </a:rPr>
              <a:t>متقابل نیستند .</a:t>
            </a:r>
          </a:p>
          <a:p>
            <a:pPr marL="457200" algn="just">
              <a:lnSpc>
                <a:spcPct val="107000"/>
              </a:lnSpc>
              <a:spcBef>
                <a:spcPts val="0"/>
              </a:spcBef>
              <a:spcAft>
                <a:spcPts val="800"/>
              </a:spcAft>
            </a:pPr>
            <a:r>
              <a:rPr lang="fa-IR" sz="2000" dirty="0">
                <a:latin typeface="Calibri" panose="020F0502020204030204" pitchFamily="34" charset="0"/>
                <a:ea typeface="Calibri" panose="020F0502020204030204" pitchFamily="34" charset="0"/>
              </a:rPr>
              <a:t> اگر </a:t>
            </a:r>
            <a:r>
              <a:rPr lang="fa-IR" sz="2000" dirty="0">
                <a:solidFill>
                  <a:srgbClr val="C00000"/>
                </a:solidFill>
                <a:latin typeface="Calibri" panose="020F0502020204030204" pitchFamily="34" charset="0"/>
                <a:ea typeface="Calibri" panose="020F0502020204030204" pitchFamily="34" charset="0"/>
              </a:rPr>
              <a:t>صاحب محصول </a:t>
            </a:r>
            <a:r>
              <a:rPr lang="fa-IR" sz="2000" dirty="0">
                <a:latin typeface="Calibri" panose="020F0502020204030204" pitchFamily="34" charset="0"/>
                <a:ea typeface="Calibri" panose="020F0502020204030204" pitchFamily="34" charset="0"/>
              </a:rPr>
              <a:t>در نقش یک تحلیلگر تجاری و  نه به عنوان نماینده ذی نفعان عمل می‌کند، می تواند ساختاری را با یک یا چند </a:t>
            </a:r>
            <a:r>
              <a:rPr lang="fa-IR" sz="2000" dirty="0">
                <a:solidFill>
                  <a:srgbClr val="C00000"/>
                </a:solidFill>
                <a:latin typeface="Calibri" panose="020F0502020204030204" pitchFamily="34" charset="0"/>
                <a:ea typeface="Calibri" panose="020F0502020204030204" pitchFamily="34" charset="0"/>
              </a:rPr>
              <a:t>قهرمان محصول </a:t>
            </a:r>
            <a:r>
              <a:rPr lang="fa-IR" sz="2000" dirty="0">
                <a:latin typeface="Calibri" panose="020F0502020204030204" pitchFamily="34" charset="0"/>
                <a:ea typeface="Calibri" panose="020F0502020204030204" pitchFamily="34" charset="0"/>
              </a:rPr>
              <a:t>راه اندازی کند تا بهترین ورودی ها را دریافت کن</a:t>
            </a:r>
            <a:endParaRPr lang="fa-IR" sz="2000" dirty="0">
              <a:cs typeface="B Nazanin" panose="00000400000000000000" pitchFamily="2" charset="-78"/>
            </a:endParaRPr>
          </a:p>
        </p:txBody>
      </p:sp>
    </p:spTree>
    <p:extLst>
      <p:ext uri="{BB962C8B-B14F-4D97-AF65-F5344CB8AC3E}">
        <p14:creationId xmlns:p14="http://schemas.microsoft.com/office/powerpoint/2010/main" val="49649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normAutofit/>
          </a:bodyPr>
          <a:lstStyle/>
          <a:p>
            <a:pPr algn="ctr"/>
            <a:r>
              <a:rPr lang="fa-IR" sz="4400" u="sng" dirty="0" smtClean="0">
                <a:solidFill>
                  <a:srgbClr val="C00000"/>
                </a:solidFill>
                <a:cs typeface="B Nazanin" panose="00000400000000000000" pitchFamily="2" charset="-78"/>
              </a:rPr>
              <a:t>مقدمه</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942975" y="1304925"/>
            <a:ext cx="10515600" cy="5029199"/>
          </a:xfrm>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400" dirty="0" smtClean="0">
                <a:cs typeface="B Nazanin" panose="00000400000000000000" pitchFamily="2" charset="-78"/>
              </a:rPr>
              <a:t>برای رساندن صدای کاربران به گوش توسعه دهنده اقدامات زیر لازم است :</a:t>
            </a:r>
          </a:p>
          <a:p>
            <a:pPr marL="457200" lvl="1" indent="0">
              <a:buNone/>
            </a:pPr>
            <a:r>
              <a:rPr lang="fa-IR" dirty="0">
                <a:cs typeface="B Nazanin" panose="00000400000000000000" pitchFamily="2" charset="-78"/>
              </a:rPr>
              <a:t>کلاس های کاربری مختلف را برای محصول خود تعیین کنید . </a:t>
            </a:r>
          </a:p>
          <a:p>
            <a:pPr marL="457200"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57200"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400" dirty="0" smtClean="0">
                <a:solidFill>
                  <a:srgbClr val="C00000"/>
                </a:solidFill>
                <a:cs typeface="B Nazanin" panose="00000400000000000000" pitchFamily="2" charset="-78"/>
              </a:rPr>
              <a:t>یادآوری: </a:t>
            </a:r>
            <a:r>
              <a:rPr lang="fa-IR" sz="2400" dirty="0" smtClean="0">
                <a:cs typeface="B Nazanin" panose="00000400000000000000" pitchFamily="2" charset="-78"/>
              </a:rPr>
              <a:t>مشارکت مشتریان بهترین راه حل برای مسئله شکاف انتظاری است که در فصل دو مطرح شده است . </a:t>
            </a:r>
            <a:endParaRPr lang="en-US" sz="2400" dirty="0">
              <a:solidFill>
                <a:srgbClr val="C00000"/>
              </a:solidFill>
              <a:cs typeface="B Nazanin" panose="00000400000000000000" pitchFamily="2" charset="-78"/>
            </a:endParaRPr>
          </a:p>
          <a:p>
            <a:pPr algn="r" rtl="1">
              <a:buFont typeface="Arial" panose="020B0604020202020204" pitchFamily="34" charset="0"/>
              <a:buChar char="•"/>
            </a:pPr>
            <a:endParaRPr lang="en-US" sz="2400" dirty="0">
              <a:cs typeface="B Nazanin" panose="00000400000000000000" pitchFamily="2" charset="-78"/>
            </a:endParaRPr>
          </a:p>
        </p:txBody>
      </p:sp>
      <p:sp>
        <p:nvSpPr>
          <p:cNvPr id="4" name="Left Arrow 3"/>
          <p:cNvSpPr/>
          <p:nvPr/>
        </p:nvSpPr>
        <p:spPr>
          <a:xfrm>
            <a:off x="10991850" y="3505200"/>
            <a:ext cx="2762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991850" y="3848099"/>
            <a:ext cx="292633" cy="243861"/>
          </a:xfrm>
          <a:prstGeom prst="rect">
            <a:avLst/>
          </a:prstGeom>
        </p:spPr>
      </p:pic>
      <p:pic>
        <p:nvPicPr>
          <p:cNvPr id="6" name="Picture 5"/>
          <p:cNvPicPr>
            <a:picLocks noChangeAspect="1"/>
          </p:cNvPicPr>
          <p:nvPr/>
        </p:nvPicPr>
        <p:blipFill>
          <a:blip r:embed="rId2"/>
          <a:stretch>
            <a:fillRect/>
          </a:stretch>
        </p:blipFill>
        <p:spPr>
          <a:xfrm>
            <a:off x="10991850" y="4225309"/>
            <a:ext cx="292633" cy="243861"/>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a:t>
            </a:r>
            <a:r>
              <a:rPr lang="fa-IR" dirty="0" smtClean="0"/>
              <a:t>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solidFill>
                  <a:schemeClr val="accent3">
                    <a:lumMod val="75000"/>
                  </a:schemeClr>
                </a:solidFill>
              </a:rPr>
              <a:t>حل و فصل نیازمندی‌های متضاد </a:t>
            </a:r>
            <a:endParaRPr lang="fa-IR" dirty="0">
              <a:solidFill>
                <a:schemeClr val="accent3">
                  <a:lumMod val="75000"/>
                </a:schemeClr>
              </a:solidFill>
            </a:endParaRPr>
          </a:p>
        </p:txBody>
      </p:sp>
    </p:spTree>
    <p:extLst>
      <p:ext uri="{BB962C8B-B14F-4D97-AF65-F5344CB8AC3E}">
        <p14:creationId xmlns:p14="http://schemas.microsoft.com/office/powerpoint/2010/main" val="75047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normAutofit/>
          </a:bodyPr>
          <a:lstStyle/>
          <a:p>
            <a:pPr algn="ctr"/>
            <a:r>
              <a:rPr lang="fa-IR" sz="3200" u="sng" dirty="0" smtClean="0">
                <a:solidFill>
                  <a:srgbClr val="C00000"/>
                </a:solidFill>
              </a:rPr>
              <a:t>حل و فصل الزامات متضاد</a:t>
            </a:r>
            <a:endParaRPr lang="fa-IR" sz="3200" u="sng" dirty="0">
              <a:solidFill>
                <a:srgbClr val="C00000"/>
              </a:solidFill>
            </a:endParaRPr>
          </a:p>
        </p:txBody>
      </p:sp>
      <p:sp>
        <p:nvSpPr>
          <p:cNvPr id="3" name="Content Placeholder 2"/>
          <p:cNvSpPr>
            <a:spLocks noGrp="1"/>
          </p:cNvSpPr>
          <p:nvPr>
            <p:ph idx="1"/>
          </p:nvPr>
        </p:nvSpPr>
        <p:spPr>
          <a:xfrm>
            <a:off x="481148" y="1210490"/>
            <a:ext cx="11031583" cy="5165825"/>
          </a:xfrm>
        </p:spPr>
        <p:txBody>
          <a:bodyPr>
            <a:normAutofit/>
          </a:bodyPr>
          <a:lstStyle/>
          <a:p>
            <a:r>
              <a:rPr lang="fa-IR" sz="2000" dirty="0" smtClean="0"/>
              <a:t>شخصی باید وجود داشته باشد که بتواند </a:t>
            </a:r>
            <a:r>
              <a:rPr lang="fa-IR" sz="2000" dirty="0" smtClean="0">
                <a:solidFill>
                  <a:srgbClr val="C00000"/>
                </a:solidFill>
              </a:rPr>
              <a:t>الزامات متضاد </a:t>
            </a:r>
            <a:r>
              <a:rPr lang="fa-IR" sz="2000" dirty="0" smtClean="0"/>
              <a:t>کلاس‌های مختلف کاربری را حل و فصل کند و </a:t>
            </a:r>
            <a:r>
              <a:rPr lang="fa-IR" sz="2000" dirty="0" smtClean="0">
                <a:solidFill>
                  <a:srgbClr val="C00000"/>
                </a:solidFill>
              </a:rPr>
              <a:t>ناسازگاری ها </a:t>
            </a:r>
            <a:r>
              <a:rPr lang="fa-IR" sz="2000" dirty="0" smtClean="0"/>
              <a:t>را تطبیق دهد . </a:t>
            </a:r>
          </a:p>
          <a:p>
            <a:r>
              <a:rPr lang="fa-IR" sz="2000" dirty="0" smtClean="0">
                <a:solidFill>
                  <a:srgbClr val="C00000"/>
                </a:solidFill>
              </a:rPr>
              <a:t>قهرمان محصول </a:t>
            </a:r>
            <a:r>
              <a:rPr lang="fa-IR" sz="2000" dirty="0" smtClean="0"/>
              <a:t>یا </a:t>
            </a:r>
            <a:r>
              <a:rPr lang="fa-IR" sz="2000" dirty="0" smtClean="0">
                <a:solidFill>
                  <a:srgbClr val="C00000"/>
                </a:solidFill>
              </a:rPr>
              <a:t>مالک محصول </a:t>
            </a:r>
            <a:r>
              <a:rPr lang="fa-IR" sz="2000" dirty="0" smtClean="0"/>
              <a:t>در بیشتر موارد این می‌توانند این مهم را انجام دهند . </a:t>
            </a:r>
          </a:p>
          <a:p>
            <a:r>
              <a:rPr lang="fa-IR" sz="2000" dirty="0" smtClean="0"/>
              <a:t>برای حل تضادها پیشنهادهایی وجود دارد که در جدول زیر آمده است .</a:t>
            </a:r>
          </a:p>
          <a:p>
            <a:endParaRPr lang="fa-IR" sz="2000" dirty="0" smtClean="0"/>
          </a:p>
        </p:txBody>
      </p:sp>
      <p:graphicFrame>
        <p:nvGraphicFramePr>
          <p:cNvPr id="6" name="Table 5"/>
          <p:cNvGraphicFramePr>
            <a:graphicFrameLocks noGrp="1"/>
          </p:cNvGraphicFramePr>
          <p:nvPr>
            <p:extLst>
              <p:ext uri="{D42A27DB-BD31-4B8C-83A1-F6EECF244321}">
                <p14:modId xmlns:p14="http://schemas.microsoft.com/office/powerpoint/2010/main" val="3084014111"/>
              </p:ext>
            </p:extLst>
          </p:nvPr>
        </p:nvGraphicFramePr>
        <p:xfrm>
          <a:off x="1399177" y="2769327"/>
          <a:ext cx="9544594" cy="3606989"/>
        </p:xfrm>
        <a:graphic>
          <a:graphicData uri="http://schemas.openxmlformats.org/drawingml/2006/table">
            <a:tbl>
              <a:tblPr rtl="1" firstRow="1" bandRow="1">
                <a:tableStyleId>{5C22544A-7EE6-4342-B048-85BDC9FD1C3A}</a:tableStyleId>
              </a:tblPr>
              <a:tblGrid>
                <a:gridCol w="2679337">
                  <a:extLst>
                    <a:ext uri="{9D8B030D-6E8A-4147-A177-3AD203B41FA5}">
                      <a16:colId xmlns:a16="http://schemas.microsoft.com/office/drawing/2014/main" val="3824231201"/>
                    </a:ext>
                  </a:extLst>
                </a:gridCol>
                <a:gridCol w="6865257">
                  <a:extLst>
                    <a:ext uri="{9D8B030D-6E8A-4147-A177-3AD203B41FA5}">
                      <a16:colId xmlns:a16="http://schemas.microsoft.com/office/drawing/2014/main" val="3649454329"/>
                    </a:ext>
                  </a:extLst>
                </a:gridCol>
              </a:tblGrid>
              <a:tr h="405505">
                <a:tc>
                  <a:txBody>
                    <a:bodyPr/>
                    <a:lstStyle/>
                    <a:p>
                      <a:pPr algn="ctr" rtl="1"/>
                      <a:r>
                        <a:rPr lang="fa-IR" sz="1600" dirty="0" smtClean="0"/>
                        <a:t>اختلاف بین </a:t>
                      </a:r>
                      <a:endParaRPr lang="fa-IR" sz="1600" dirty="0"/>
                    </a:p>
                  </a:txBody>
                  <a:tcPr anchor="ctr"/>
                </a:tc>
                <a:tc>
                  <a:txBody>
                    <a:bodyPr/>
                    <a:lstStyle/>
                    <a:p>
                      <a:pPr algn="ctr" rtl="1"/>
                      <a:r>
                        <a:rPr lang="fa-IR" sz="1600" dirty="0" smtClean="0"/>
                        <a:t>چگونه</a:t>
                      </a:r>
                      <a:r>
                        <a:rPr lang="fa-IR" sz="1600" baseline="0" dirty="0" smtClean="0"/>
                        <a:t> می‌شود حل کرد </a:t>
                      </a:r>
                      <a:endParaRPr lang="fa-IR" sz="1600" dirty="0"/>
                    </a:p>
                  </a:txBody>
                  <a:tcPr anchor="ctr"/>
                </a:tc>
                <a:extLst>
                  <a:ext uri="{0D108BD9-81ED-4DB2-BD59-A6C34878D82A}">
                    <a16:rowId xmlns:a16="http://schemas.microsoft.com/office/drawing/2014/main" val="1514154476"/>
                  </a:ext>
                </a:extLst>
              </a:tr>
              <a:tr h="601812">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کاربران شخصی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مالک محصول یا قهرمان محصول تصمیم می گیرد </a:t>
                      </a:r>
                    </a:p>
                    <a:p>
                      <a:pPr algn="ctr" rtl="1"/>
                      <a:endParaRPr lang="fa-IR" sz="1600" dirty="0"/>
                    </a:p>
                  </a:txBody>
                  <a:tcPr anchor="b"/>
                </a:tc>
                <a:extLst>
                  <a:ext uri="{0D108BD9-81ED-4DB2-BD59-A6C34878D82A}">
                    <a16:rowId xmlns:a16="http://schemas.microsoft.com/office/drawing/2014/main" val="15148833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کلاس‌های کاربری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کلاس کاربری مورد علاقه اولویت دارد . </a:t>
                      </a:r>
                      <a:endParaRPr lang="fa-IR" sz="1600" dirty="0"/>
                    </a:p>
                  </a:txBody>
                  <a:tcPr anchor="ctr"/>
                </a:tc>
                <a:extLst>
                  <a:ext uri="{0D108BD9-81ED-4DB2-BD59-A6C34878D82A}">
                    <a16:rowId xmlns:a16="http://schemas.microsoft.com/office/drawing/2014/main" val="2258290743"/>
                  </a:ext>
                </a:extLst>
              </a:tr>
              <a:tr h="439225">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بخش‌های تجاری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بخش هایی که بیشترین تأثیر را بر موفقیت کسب و کار دارند، اولویت دارند </a:t>
                      </a:r>
                    </a:p>
                    <a:p>
                      <a:pPr algn="ctr" rtl="1"/>
                      <a:endParaRPr lang="fa-IR" sz="1600" dirty="0"/>
                    </a:p>
                  </a:txBody>
                  <a:tcPr anchorCtr="1"/>
                </a:tc>
                <a:extLst>
                  <a:ext uri="{0D108BD9-81ED-4DB2-BD59-A6C34878D82A}">
                    <a16:rowId xmlns:a16="http://schemas.microsoft.com/office/drawing/2014/main" val="565650111"/>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مشتریان حقوقی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اهداف تجاری جهت را تعیین می‌کنند</a:t>
                      </a:r>
                      <a:endParaRPr lang="fa-IR" sz="1600" dirty="0"/>
                    </a:p>
                  </a:txBody>
                  <a:tcPr anchor="ctr"/>
                </a:tc>
                <a:extLst>
                  <a:ext uri="{0D108BD9-81ED-4DB2-BD59-A6C34878D82A}">
                    <a16:rowId xmlns:a16="http://schemas.microsoft.com/office/drawing/2014/main" val="2913831018"/>
                  </a:ext>
                </a:extLst>
              </a:tr>
              <a:tr h="352139">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کاربران و مدیران کاربری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مالک محصول یا قهرمان محصول برای کلاس کاربری تصمیم‌گیری می‌کند</a:t>
                      </a:r>
                    </a:p>
                    <a:p>
                      <a:pPr algn="ctr" rtl="1"/>
                      <a:endParaRPr lang="fa-IR" sz="1600" dirty="0"/>
                    </a:p>
                  </a:txBody>
                  <a:tcPr anchor="ctr"/>
                </a:tc>
                <a:extLst>
                  <a:ext uri="{0D108BD9-81ED-4DB2-BD59-A6C34878D82A}">
                    <a16:rowId xmlns:a16="http://schemas.microsoft.com/office/drawing/2014/main" val="181377646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توسعه و مشتریان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مشتریان اولیت دارند اما در راستای اهداف تجاری </a:t>
                      </a:r>
                      <a:endParaRPr lang="fa-IR" sz="1600" dirty="0"/>
                    </a:p>
                  </a:txBody>
                  <a:tcPr anchor="ctr"/>
                </a:tc>
                <a:extLst>
                  <a:ext uri="{0D108BD9-81ED-4DB2-BD59-A6C34878D82A}">
                    <a16:rowId xmlns:a16="http://schemas.microsoft.com/office/drawing/2014/main" val="1442588526"/>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توسعه و بازاریابی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بازاریابی اولیت دارد </a:t>
                      </a:r>
                      <a:endParaRPr lang="fa-IR" sz="1600" dirty="0"/>
                    </a:p>
                  </a:txBody>
                  <a:tcPr anchor="ctr"/>
                </a:tc>
                <a:extLst>
                  <a:ext uri="{0D108BD9-81ED-4DB2-BD59-A6C34878D82A}">
                    <a16:rowId xmlns:a16="http://schemas.microsoft.com/office/drawing/2014/main" val="3435542926"/>
                  </a:ext>
                </a:extLst>
              </a:tr>
            </a:tbl>
          </a:graphicData>
        </a:graphic>
      </p:graphicFrame>
    </p:spTree>
    <p:extLst>
      <p:ext uri="{BB962C8B-B14F-4D97-AF65-F5344CB8AC3E}">
        <p14:creationId xmlns:p14="http://schemas.microsoft.com/office/powerpoint/2010/main" val="1701405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pPr algn="ctr" rtl="1"/>
            <a:r>
              <a:rPr lang="fa-IR" sz="4000" u="sng" dirty="0" smtClean="0">
                <a:solidFill>
                  <a:srgbClr val="C00000"/>
                </a:solidFill>
                <a:cs typeface="B Nazanin" panose="00000400000000000000" pitchFamily="2" charset="-78"/>
              </a:rPr>
              <a:t>کلاس های کاربری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58900"/>
            <a:ext cx="10515600" cy="4351338"/>
          </a:xfrm>
        </p:spPr>
        <p:txBody>
          <a:bodyPr/>
          <a:lstStyle/>
          <a:p>
            <a:pPr algn="r" rtl="1">
              <a:lnSpc>
                <a:spcPct val="200000"/>
              </a:lnSpc>
              <a:buFont typeface="Arial" panose="020B0604020202020204" pitchFamily="34" charset="0"/>
              <a:buChar char="•"/>
            </a:pPr>
            <a:r>
              <a:rPr lang="fa-IR" sz="2400" dirty="0" smtClean="0">
                <a:cs typeface="B Nazanin" panose="00000400000000000000" pitchFamily="2" charset="-78"/>
              </a:rPr>
              <a:t>کاربران مختلف به یک گروه یکپارچه با ویژگی ها و نيازهاي مشابه منتهي نمي‌شوند.</a:t>
            </a:r>
          </a:p>
          <a:p>
            <a:pPr algn="r" rtl="1">
              <a:lnSpc>
                <a:spcPct val="200000"/>
              </a:lnSpc>
              <a:buFont typeface="Arial" panose="020B0604020202020204" pitchFamily="34" charset="0"/>
              <a:buChar char="•"/>
            </a:pPr>
            <a:r>
              <a:rPr lang="fa-IR" sz="2400" dirty="0" smtClean="0">
                <a:cs typeface="B Nazanin" panose="00000400000000000000" pitchFamily="2" charset="-78"/>
              </a:rPr>
              <a:t>يك محصول ممكن است براي كاربران مختلف با انتظارات و اهداف مختلف جذاب باشد .</a:t>
            </a:r>
          </a:p>
          <a:p>
            <a:pPr algn="r" rtl="1">
              <a:lnSpc>
                <a:spcPct val="200000"/>
              </a:lnSpc>
              <a:buFont typeface="Arial" panose="020B0604020202020204" pitchFamily="34" charset="0"/>
              <a:buChar char="•"/>
            </a:pPr>
            <a:r>
              <a:rPr lang="fa-IR" sz="2400" dirty="0" smtClean="0">
                <a:cs typeface="B Nazanin" panose="00000400000000000000" pitchFamily="2" charset="-78"/>
              </a:rPr>
              <a:t>در فرايند مهندسي نيازمندي ها مدت زماني بايد صرف شناخت </a:t>
            </a:r>
            <a:r>
              <a:rPr lang="fa-IR" sz="2400" dirty="0" smtClean="0">
                <a:solidFill>
                  <a:srgbClr val="C00000"/>
                </a:solidFill>
                <a:cs typeface="B Nazanin" panose="00000400000000000000" pitchFamily="2" charset="-78"/>
              </a:rPr>
              <a:t>كلاس هاي كاربري </a:t>
            </a:r>
            <a:r>
              <a:rPr lang="fa-IR" sz="2400" dirty="0" smtClean="0">
                <a:cs typeface="B Nazanin" panose="00000400000000000000" pitchFamily="2" charset="-78"/>
              </a:rPr>
              <a:t>مخلتف شود.</a:t>
            </a:r>
          </a:p>
          <a:p>
            <a:pPr algn="r" rtl="1">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838200" y="1409700"/>
            <a:ext cx="10515600" cy="5019675"/>
          </a:xfrm>
        </p:spPr>
        <p:txBody>
          <a:bodyPr>
            <a:normAutofit/>
          </a:bodyPr>
          <a:lstStyle/>
          <a:p>
            <a:pPr algn="r" rtl="1">
              <a:buFont typeface="Wingdings" panose="05000000000000000000" pitchFamily="2" charset="2"/>
              <a:buChar char="§"/>
            </a:pPr>
            <a:r>
              <a:rPr lang="fa-IR" sz="2800" dirty="0" smtClean="0">
                <a:solidFill>
                  <a:srgbClr val="C00000"/>
                </a:solidFill>
                <a:cs typeface="B Nazanin" panose="00000400000000000000" pitchFamily="2" charset="-78"/>
              </a:rPr>
              <a:t> طبقه‌بندی کلاس کاربران </a:t>
            </a:r>
          </a:p>
          <a:p>
            <a:pPr algn="r" rtl="1">
              <a:buFont typeface="Arial" panose="020B0604020202020204" pitchFamily="34" charset="0"/>
              <a:buChar char="•"/>
            </a:pPr>
            <a:r>
              <a:rPr lang="fa-IR" sz="2000" dirty="0" smtClean="0">
                <a:cs typeface="B Nazanin" panose="00000400000000000000" pitchFamily="2" charset="-78"/>
              </a:rPr>
              <a:t>يك </a:t>
            </a:r>
            <a:r>
              <a:rPr lang="fa-IR" sz="2000" dirty="0" smtClean="0">
                <a:solidFill>
                  <a:srgbClr val="C00000"/>
                </a:solidFill>
                <a:cs typeface="B Nazanin" panose="00000400000000000000" pitchFamily="2" charset="-78"/>
              </a:rPr>
              <a:t>كلاس كاربري </a:t>
            </a:r>
            <a:r>
              <a:rPr lang="fa-IR" sz="2000" dirty="0" smtClean="0">
                <a:cs typeface="B Nazanin" panose="00000400000000000000" pitchFamily="2" charset="-78"/>
              </a:rPr>
              <a:t>زير مجموعه اي از </a:t>
            </a:r>
            <a:r>
              <a:rPr lang="fa-IR" sz="2000" dirty="0" smtClean="0">
                <a:solidFill>
                  <a:srgbClr val="C00000"/>
                </a:solidFill>
                <a:cs typeface="B Nazanin" panose="00000400000000000000" pitchFamily="2" charset="-78"/>
              </a:rPr>
              <a:t>كاربران محصول </a:t>
            </a:r>
            <a:r>
              <a:rPr lang="fa-IR" sz="2000" dirty="0" smtClean="0">
                <a:cs typeface="B Nazanin" panose="00000400000000000000" pitchFamily="2" charset="-78"/>
              </a:rPr>
              <a:t>است كه آن نيز زيرمجموعه اي از </a:t>
            </a:r>
            <a:r>
              <a:rPr lang="fa-IR" sz="2000" dirty="0" smtClean="0">
                <a:solidFill>
                  <a:srgbClr val="C00000"/>
                </a:solidFill>
                <a:cs typeface="B Nazanin" panose="00000400000000000000" pitchFamily="2" charset="-78"/>
              </a:rPr>
              <a:t>مشتريان محصول</a:t>
            </a:r>
            <a:r>
              <a:rPr lang="en-US" sz="2000" dirty="0" smtClean="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است كه آن نيز زير مجموعه اي از </a:t>
            </a:r>
            <a:r>
              <a:rPr lang="fa-IR" sz="2000" dirty="0" smtClean="0">
                <a:solidFill>
                  <a:srgbClr val="C00000"/>
                </a:solidFill>
                <a:cs typeface="B Nazanin" panose="00000400000000000000" pitchFamily="2" charset="-78"/>
              </a:rPr>
              <a:t>ذي نفعان </a:t>
            </a:r>
            <a:r>
              <a:rPr lang="fa-IR" sz="2000" dirty="0" smtClean="0">
                <a:cs typeface="B Nazanin" panose="00000400000000000000" pitchFamily="2" charset="-78"/>
              </a:rPr>
              <a:t>است . </a:t>
            </a:r>
          </a:p>
          <a:p>
            <a:pPr algn="r" rtl="1"/>
            <a:r>
              <a:rPr lang="fa-IR" sz="2000" dirty="0" smtClean="0">
                <a:cs typeface="B Nazanin" panose="00000400000000000000" pitchFamily="2" charset="-78"/>
              </a:rPr>
              <a:t>يك كاربر مي‌تواند همزمان عضوي از كلاس هاي كاربري متفاوت باشد .</a:t>
            </a:r>
          </a:p>
          <a:p>
            <a:pPr algn="r" rtl="1"/>
            <a:r>
              <a:rPr lang="fa-IR" sz="2000" dirty="0" smtClean="0">
                <a:cs typeface="B Nazanin" panose="00000400000000000000" pitchFamily="2" charset="-78"/>
              </a:rPr>
              <a:t>کاربران را براساس که تفاوت های زیر دسته بندی می‌شود :</a:t>
            </a:r>
          </a:p>
          <a:p>
            <a:pPr marL="914400" lvl="2" indent="0">
              <a:buNone/>
            </a:pPr>
            <a:r>
              <a:rPr lang="fa-IR" dirty="0">
                <a:solidFill>
                  <a:prstClr val="black"/>
                </a:solidFill>
                <a:cs typeface="B Nazanin" panose="00000400000000000000" pitchFamily="2" charset="-78"/>
              </a:rPr>
              <a:t>رتبه بندي و سطح دسترسي امنيتي:</a:t>
            </a:r>
          </a:p>
          <a:p>
            <a:pPr marL="91440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14400" lvl="2" indent="0">
              <a:buNone/>
            </a:pPr>
            <a:r>
              <a:rPr lang="fa-IR" dirty="0">
                <a:solidFill>
                  <a:prstClr val="black"/>
                </a:solidFill>
                <a:cs typeface="B Nazanin" panose="00000400000000000000" pitchFamily="2" charset="-78"/>
              </a:rPr>
              <a:t>امكاناتي كه آن ها استفاده مي‌كنند .</a:t>
            </a:r>
          </a:p>
          <a:p>
            <a:pPr marL="914400" lvl="2" indent="0">
              <a:buNone/>
            </a:pPr>
            <a:r>
              <a:rPr lang="fa-IR" dirty="0">
                <a:solidFill>
                  <a:prstClr val="black"/>
                </a:solidFill>
                <a:cs typeface="B Nazanin" panose="00000400000000000000" pitchFamily="2" charset="-78"/>
              </a:rPr>
              <a:t>تعداد دفعاتي كه آن ها از سيستم استفاده مي‌كنند .</a:t>
            </a:r>
          </a:p>
          <a:p>
            <a:pPr marL="91440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14400" lvl="2" indent="0">
              <a:buNone/>
            </a:pPr>
            <a:r>
              <a:rPr lang="fa-IR" dirty="0">
                <a:solidFill>
                  <a:prstClr val="black"/>
                </a:solidFill>
                <a:cs typeface="B Nazanin" panose="00000400000000000000" pitchFamily="2" charset="-78"/>
              </a:rPr>
              <a:t>پلتفرم مورد استفاده كاربران</a:t>
            </a:r>
          </a:p>
          <a:p>
            <a:pPr marL="914400" lvl="2" indent="0">
              <a:buNone/>
            </a:pPr>
            <a:r>
              <a:rPr lang="fa-IR" dirty="0">
                <a:solidFill>
                  <a:prstClr val="black"/>
                </a:solidFill>
                <a:cs typeface="B Nazanin" panose="00000400000000000000" pitchFamily="2" charset="-78"/>
              </a:rPr>
              <a:t>زبان مادري آن ها </a:t>
            </a:r>
          </a:p>
          <a:p>
            <a:pPr marL="914400" lvl="2" indent="0">
              <a:buNone/>
            </a:pPr>
            <a:r>
              <a:rPr lang="fa-IR" dirty="0">
                <a:solidFill>
                  <a:prstClr val="black"/>
                </a:solidFill>
                <a:cs typeface="B Nazanin" panose="00000400000000000000" pitchFamily="2" charset="-78"/>
              </a:rPr>
              <a:t>نحوه </a:t>
            </a:r>
            <a:r>
              <a:rPr lang="fa-IR" dirty="0" smtClean="0">
                <a:solidFill>
                  <a:prstClr val="black"/>
                </a:solidFill>
                <a:cs typeface="B Nazanin" panose="00000400000000000000" pitchFamily="2" charset="-78"/>
              </a:rPr>
              <a:t>ارتباط آنها  </a:t>
            </a:r>
            <a:r>
              <a:rPr lang="fa-IR" dirty="0">
                <a:solidFill>
                  <a:prstClr val="black"/>
                </a:solidFill>
                <a:cs typeface="B Nazanin" panose="00000400000000000000" pitchFamily="2" charset="-78"/>
              </a:rPr>
              <a:t>با سيستم </a:t>
            </a:r>
            <a:r>
              <a:rPr lang="fa-IR" dirty="0" smtClean="0">
                <a:solidFill>
                  <a:prstClr val="black"/>
                </a:solidFill>
                <a:cs typeface="B Nazanin" panose="00000400000000000000" pitchFamily="2" charset="-78"/>
              </a:rPr>
              <a:t>چه به صورت مستقیم یا غیرمستقیم</a:t>
            </a:r>
            <a:endParaRPr lang="en-US" dirty="0">
              <a:solidFill>
                <a:prstClr val="black"/>
              </a:solidFill>
              <a:cs typeface="B Nazanin" panose="00000400000000000000" pitchFamily="2" charset="-78"/>
            </a:endParaRPr>
          </a:p>
          <a:p>
            <a:pPr marL="457200" lvl="1" indent="0">
              <a:buNone/>
            </a:pPr>
            <a:endParaRPr lang="en-US" sz="2000" dirty="0">
              <a:cs typeface="B Nazanin" panose="00000400000000000000" pitchFamily="2" charset="-78"/>
            </a:endParaRPr>
          </a:p>
        </p:txBody>
      </p:sp>
      <p:sp>
        <p:nvSpPr>
          <p:cNvPr id="5" name="Left Arrow 4"/>
          <p:cNvSpPr/>
          <p:nvPr/>
        </p:nvSpPr>
        <p:spPr>
          <a:xfrm>
            <a:off x="10544175" y="3438525"/>
            <a:ext cx="5429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44175" y="3735694"/>
            <a:ext cx="560881" cy="243861"/>
          </a:xfrm>
          <a:prstGeom prst="rect">
            <a:avLst/>
          </a:prstGeom>
        </p:spPr>
      </p:pic>
      <p:pic>
        <p:nvPicPr>
          <p:cNvPr id="7" name="Picture 6"/>
          <p:cNvPicPr>
            <a:picLocks noChangeAspect="1"/>
          </p:cNvPicPr>
          <p:nvPr/>
        </p:nvPicPr>
        <p:blipFill>
          <a:blip r:embed="rId2"/>
          <a:stretch>
            <a:fillRect/>
          </a:stretch>
        </p:blipFill>
        <p:spPr>
          <a:xfrm>
            <a:off x="10544175" y="4067174"/>
            <a:ext cx="560881" cy="243861"/>
          </a:xfrm>
          <a:prstGeom prst="rect">
            <a:avLst/>
          </a:prstGeom>
        </p:spPr>
      </p:pic>
      <p:pic>
        <p:nvPicPr>
          <p:cNvPr id="8" name="Picture 7"/>
          <p:cNvPicPr>
            <a:picLocks noChangeAspect="1"/>
          </p:cNvPicPr>
          <p:nvPr/>
        </p:nvPicPr>
        <p:blipFill>
          <a:blip r:embed="rId2"/>
          <a:stretch>
            <a:fillRect/>
          </a:stretch>
        </p:blipFill>
        <p:spPr>
          <a:xfrm>
            <a:off x="10526219" y="4398654"/>
            <a:ext cx="560881" cy="243861"/>
          </a:xfrm>
          <a:prstGeom prst="rect">
            <a:avLst/>
          </a:prstGeom>
        </p:spPr>
      </p:pic>
      <p:pic>
        <p:nvPicPr>
          <p:cNvPr id="9" name="Picture 8"/>
          <p:cNvPicPr>
            <a:picLocks noChangeAspect="1"/>
          </p:cNvPicPr>
          <p:nvPr/>
        </p:nvPicPr>
        <p:blipFill>
          <a:blip r:embed="rId2"/>
          <a:stretch>
            <a:fillRect/>
          </a:stretch>
        </p:blipFill>
        <p:spPr>
          <a:xfrm>
            <a:off x="10526218" y="4794863"/>
            <a:ext cx="560881" cy="243861"/>
          </a:xfrm>
          <a:prstGeom prst="rect">
            <a:avLst/>
          </a:prstGeom>
        </p:spPr>
      </p:pic>
      <p:pic>
        <p:nvPicPr>
          <p:cNvPr id="10" name="Picture 9"/>
          <p:cNvPicPr>
            <a:picLocks noChangeAspect="1"/>
          </p:cNvPicPr>
          <p:nvPr/>
        </p:nvPicPr>
        <p:blipFill>
          <a:blip r:embed="rId2"/>
          <a:stretch>
            <a:fillRect/>
          </a:stretch>
        </p:blipFill>
        <p:spPr>
          <a:xfrm>
            <a:off x="10544175" y="5149233"/>
            <a:ext cx="560881" cy="243861"/>
          </a:xfrm>
          <a:prstGeom prst="rect">
            <a:avLst/>
          </a:prstGeom>
        </p:spPr>
      </p:pic>
      <p:pic>
        <p:nvPicPr>
          <p:cNvPr id="11" name="Picture 10"/>
          <p:cNvPicPr>
            <a:picLocks noChangeAspect="1"/>
          </p:cNvPicPr>
          <p:nvPr/>
        </p:nvPicPr>
        <p:blipFill>
          <a:blip r:embed="rId2"/>
          <a:stretch>
            <a:fillRect/>
          </a:stretch>
        </p:blipFill>
        <p:spPr>
          <a:xfrm>
            <a:off x="10544175" y="5440719"/>
            <a:ext cx="560881" cy="243861"/>
          </a:xfrm>
          <a:prstGeom prst="rect">
            <a:avLst/>
          </a:prstGeom>
        </p:spPr>
      </p:pic>
      <p:pic>
        <p:nvPicPr>
          <p:cNvPr id="12" name="Picture 11"/>
          <p:cNvPicPr>
            <a:picLocks noChangeAspect="1"/>
          </p:cNvPicPr>
          <p:nvPr/>
        </p:nvPicPr>
        <p:blipFill>
          <a:blip r:embed="rId2"/>
          <a:stretch>
            <a:fillRect/>
          </a:stretch>
        </p:blipFill>
        <p:spPr>
          <a:xfrm>
            <a:off x="10544175" y="5813116"/>
            <a:ext cx="560881" cy="243861"/>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کاربری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وسوسه انگيز است اگر كاربران را بر اساس موقعيت تجاري يا انواع كمپاني هايي كه در آن كار مي‌كنند تقسيم كنيم .</a:t>
            </a:r>
          </a:p>
          <a:p>
            <a:pPr algn="r" rtl="1">
              <a:buFont typeface="Arial" panose="020B0604020202020204" pitchFamily="34" charset="0"/>
              <a:buChar char="•"/>
            </a:pPr>
            <a:endParaRPr lang="fa-IR" dirty="0" smtClean="0"/>
          </a:p>
          <a:p>
            <a:pPr algn="r" rtl="1">
              <a:buFont typeface="Arial" panose="020B0604020202020204" pitchFamily="34" charset="0"/>
              <a:buChar char="•"/>
            </a:pPr>
            <a:endParaRPr lang="fa-IR" dirty="0" smtClean="0"/>
          </a:p>
          <a:p>
            <a:pPr algn="r" rtl="1"/>
            <a:endParaRPr lang="en-US" dirty="0"/>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1677</TotalTime>
  <Words>2394</Words>
  <Application>Microsoft Office PowerPoint</Application>
  <PresentationFormat>Widescreen</PresentationFormat>
  <Paragraphs>238</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کلاس‌های کاربری  </vt:lpstr>
      <vt:lpstr>کلاس کاربران ناراضی</vt:lpstr>
      <vt:lpstr>كلاس هاي كاربري غير مستقيم </vt:lpstr>
      <vt:lpstr>كلاس هاي كاربري غير انساني </vt:lpstr>
      <vt:lpstr>کلاس‌های کاربری</vt:lpstr>
      <vt:lpstr>کلاس‌های کاربری</vt:lpstr>
      <vt:lpstr>گام بعدی</vt:lpstr>
      <vt:lpstr>پرسوناهای کاربری</vt:lpstr>
      <vt:lpstr>گام بعدی</vt:lpstr>
      <vt:lpstr>ارتباط با نمایندگان کاربران </vt:lpstr>
      <vt:lpstr>ارتباط با نمايندگان كاربران (ادامه )</vt:lpstr>
      <vt:lpstr>گام بعدی</vt:lpstr>
      <vt:lpstr>قهرمان محصول</vt:lpstr>
      <vt:lpstr>قهرمان محصول(ادامه )</vt:lpstr>
      <vt:lpstr>قهرمان محصول (ادامه)</vt:lpstr>
      <vt:lpstr>قهرمان محصول خارجی</vt:lpstr>
      <vt:lpstr>قهرمان محصول (ادامه )</vt:lpstr>
      <vt:lpstr>قهرمان محصول (ادامه)</vt:lpstr>
      <vt:lpstr>قهرمان محصول (ادامه)</vt:lpstr>
      <vt:lpstr>قهرمان محصول(ادامه)</vt:lpstr>
      <vt:lpstr>قهرمان محصول (ادامه )</vt:lpstr>
      <vt:lpstr>فروش ایده قهرمان محصول </vt:lpstr>
      <vt:lpstr>گام بعدی</vt:lpstr>
      <vt:lpstr>نماینده کاربر در پروژه های چابک</vt:lpstr>
      <vt:lpstr>گام بعدی</vt:lpstr>
      <vt:lpstr>حل و فصل الزامات متضاد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104</cp:revision>
  <dcterms:created xsi:type="dcterms:W3CDTF">2021-12-20T22:05:28Z</dcterms:created>
  <dcterms:modified xsi:type="dcterms:W3CDTF">2022-01-12T06:47:06Z</dcterms:modified>
</cp:coreProperties>
</file>