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7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7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58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18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30C7D-E670-452F-99B3-10B0C33A0E2C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B703DD-BD46-441F-9323-2D8E7A3165EC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51" y="298861"/>
            <a:ext cx="1165892" cy="13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2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كلاس هاي كاربري غير انساني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كلاس هاي كاربري به انسان ها محدود نمي‌شوند .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از اعضاء مهم اين كلاس هاي كاربري </a:t>
            </a:r>
            <a:r>
              <a:rPr lang="fa-IR" dirty="0" smtClean="0">
                <a:solidFill>
                  <a:srgbClr val="C00000"/>
                </a:solidFill>
              </a:rPr>
              <a:t>عامل هاي نرم افزاري </a:t>
            </a:r>
            <a:r>
              <a:rPr lang="fa-IR" dirty="0" smtClean="0"/>
              <a:t>و </a:t>
            </a:r>
            <a:r>
              <a:rPr lang="fa-IR" dirty="0" smtClean="0">
                <a:solidFill>
                  <a:srgbClr val="C00000"/>
                </a:solidFill>
              </a:rPr>
              <a:t>عامل هاي اينترنتي </a:t>
            </a:r>
            <a:r>
              <a:rPr lang="fa-IR" dirty="0" smtClean="0"/>
              <a:t>هستند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اين كلاس ممكن است شامل </a:t>
            </a:r>
            <a:r>
              <a:rPr lang="fa-IR" dirty="0" smtClean="0">
                <a:solidFill>
                  <a:srgbClr val="C00000"/>
                </a:solidFill>
              </a:rPr>
              <a:t>كلاس كاربران ناراضي </a:t>
            </a:r>
            <a:r>
              <a:rPr lang="fa-IR" dirty="0" smtClean="0"/>
              <a:t>باشد . 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پس بايد در نظر گرفته شود آيا به آنها خدمات ارائه شود يا راه هايي براي جلوگيري از دسترسي آنها به وجود آورد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شناسايي كلاس‌هاي كاربري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>
                <a:solidFill>
                  <a:srgbClr val="C00000"/>
                </a:solidFill>
              </a:rPr>
              <a:t>كلاس هاي كاربري </a:t>
            </a:r>
            <a:r>
              <a:rPr lang="fa-IR" dirty="0" smtClean="0"/>
              <a:t>مختلف را از اوايل پروژه شناسايي كنيد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بدين وسيله مي توانيد نيازمندي ها را از نمايندگان هر يك از كلاس ها بدست بياوريد.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يك تكنيك كاربردي در اين الگوي گسترش و انقباض است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9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الگوي گسترش و انقباض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با سوال از اسپانسر شروع مي‌شود كه چه انتظاري از سيستم دارد . 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3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مشارکت مشتری </a:t>
            </a:r>
            <a:r>
              <a:rPr lang="fa-IR" sz="2400" dirty="0" smtClean="0">
                <a:cs typeface="B Nazanin" panose="00000400000000000000" pitchFamily="2" charset="-78"/>
              </a:rPr>
              <a:t>مهمترین فاکتور در ارائه یک نرم‌افزار عالی است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این مشارکت برعهده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تحلیلگر کسب و کار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مدیر پروژه </a:t>
            </a: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لازمه موفقیت در نیازمندی های نرم افزار و همچنین توسعه  نرم افزار وابسته به رساندن صدای کاربران به گوش توسعه دهنده است . 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063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اقدامات برای ایجاد مشارکت کاربر 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کلاس های کاربری مختلف را برای محصول خود تعیین کنید . </a:t>
            </a:r>
          </a:p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افرادی را به عنوان نماینده هر کلاس از کاربران و سایر ذی نفعان انتخاب کنید و با آن ها همکاری کنید .</a:t>
            </a:r>
          </a:p>
          <a:p>
            <a:pPr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در مورد نیازمندی های تصمیم گیرندگان خود توافق کنید .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761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های کاربری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کاربران مختلف به یک گروه یکپارچه با ویژگی ها و نيازهاي مشابه منتهي نمي‌شوند.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يك محصول ممكن است براي كاربران مختلف با انتظارات و اهداف مختلف جذاب باشد 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در فرايند مهندسي نيازمندي ها مدت زماني بايد صرف شناخت </a:t>
            </a:r>
            <a:r>
              <a:rPr lang="fa-IR" sz="2400" dirty="0" smtClean="0">
                <a:solidFill>
                  <a:srgbClr val="C00000"/>
                </a:solidFill>
                <a:cs typeface="B Nazanin" panose="00000400000000000000" pitchFamily="2" charset="-78"/>
              </a:rPr>
              <a:t>كلاس هاي كاربري </a:t>
            </a:r>
            <a:r>
              <a:rPr lang="fa-IR" sz="2400" dirty="0" smtClean="0">
                <a:cs typeface="B Nazanin" panose="00000400000000000000" pitchFamily="2" charset="-78"/>
              </a:rPr>
              <a:t>مخلتف شود.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طبقه بندي كلاس هاي كاربري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يك </a:t>
            </a:r>
            <a:r>
              <a:rPr lang="fa-IR" dirty="0" smtClean="0">
                <a:solidFill>
                  <a:srgbClr val="C00000"/>
                </a:solidFill>
              </a:rPr>
              <a:t>كلاس كاربري </a:t>
            </a:r>
            <a:r>
              <a:rPr lang="fa-IR" dirty="0" smtClean="0"/>
              <a:t>زير مجموعه اي از </a:t>
            </a:r>
            <a:r>
              <a:rPr lang="fa-IR" dirty="0" smtClean="0">
                <a:solidFill>
                  <a:srgbClr val="C00000"/>
                </a:solidFill>
              </a:rPr>
              <a:t>كاربران محصول </a:t>
            </a:r>
            <a:r>
              <a:rPr lang="fa-IR" dirty="0" smtClean="0"/>
              <a:t>است كه آن نيز زيرمجموعه اي از </a:t>
            </a:r>
            <a:r>
              <a:rPr lang="fa-IR" dirty="0" smtClean="0">
                <a:solidFill>
                  <a:srgbClr val="C00000"/>
                </a:solidFill>
              </a:rPr>
              <a:t>مشتريان محصول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كه آن نيز زير مجموعه اي از </a:t>
            </a:r>
            <a:r>
              <a:rPr lang="fa-IR" dirty="0" smtClean="0">
                <a:solidFill>
                  <a:srgbClr val="C00000"/>
                </a:solidFill>
              </a:rPr>
              <a:t>ذي نفعان </a:t>
            </a:r>
            <a:r>
              <a:rPr lang="fa-IR" dirty="0" smtClean="0"/>
              <a:t>است .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يك كاربر مي‌تواند همزمان عضوي از كلاس هاي كاربري متفاوت باشد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چگونگي طبقه بندي كلاس هاي كاربري</a:t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29375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 smtClean="0"/>
              <a:t>براس تفاوت هاي زير كلاس ها طبقه بندي مي‌شوند: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رتبه بندي و سطح دسترسي امنيتي: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كارهايي كه آن ها در هنگام عمليات تجاري خود انجام مي‌دهند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امكاناتي كه آن ها استفاده مي‌كنند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تعداد دفعاتي كه آن ها از سيستم استفاده مي‌كنند 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تجربه حوزه كاربرد سيستم و ميزان تخصص آن ها در استفاده از سيستم هاي كامپيوتري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پلتفرم مورد استفاده كاربران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زبان مادري آن ها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نحوه ارتباط با سيستم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6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تله اي در سر راه تقسيم بندي كاربران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وسوسه انگيز است اگر كاربران را بر اساس موقعيت تجاري يا انواع كمپاني هايي كه در آن كار مي‌كنند تقسيم كنيم 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 smtClean="0"/>
          </a:p>
          <a:p>
            <a:pPr algn="r" rtl="1">
              <a:buFont typeface="Arial" panose="020B0604020202020204" pitchFamily="34" charset="0"/>
              <a:buChar char="•"/>
            </a:pPr>
            <a:endParaRPr lang="fa-IR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کاربران ناراضی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دسته بندی کاربران ناراضی کاربرانی هستند که به دلایل قوانین </a:t>
            </a:r>
            <a:r>
              <a:rPr lang="fa-IR" dirty="0" smtClean="0">
                <a:solidFill>
                  <a:srgbClr val="FF0000"/>
                </a:solidFill>
              </a:rPr>
              <a:t>امنیتی</a:t>
            </a:r>
            <a:r>
              <a:rPr lang="fa-IR" dirty="0" smtClean="0"/>
              <a:t> یا </a:t>
            </a:r>
            <a:r>
              <a:rPr lang="fa-IR" dirty="0" smtClean="0">
                <a:solidFill>
                  <a:srgbClr val="FF0000"/>
                </a:solidFill>
              </a:rPr>
              <a:t>ایمنی</a:t>
            </a:r>
            <a:r>
              <a:rPr lang="fa-IR" dirty="0" smtClean="0"/>
              <a:t> مجاز به استفاده از سیستم نیستند .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در سیستم ویژگی های باید در نظر گرفته شود که انجام دادن بعضی از کارهایی که این کاربران تمایل به انجام آن دارند را سخت کند.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/>
              <a:t>براي مثال :مكانيزم هاي دسترسي امنيتي ، سطح دسترسي كاربران ، ويژگي هاي ضدبدافزاري، گزارشات اسفاده 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كلاس هاي كاربري غير مستقيم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كلاس هاي كاربري  هستند كه به طور </a:t>
            </a:r>
            <a:r>
              <a:rPr lang="fa-IR" dirty="0" smtClean="0">
                <a:solidFill>
                  <a:srgbClr val="FF0000"/>
                </a:solidFill>
              </a:rPr>
              <a:t>غير مستقيم </a:t>
            </a:r>
            <a:r>
              <a:rPr lang="fa-IR" dirty="0" smtClean="0"/>
              <a:t>با سيستم سر  و كار دارند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از طريق برنامه هاي كاربردي ديگر با اين سيستم سر و كار دارند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 smtClean="0"/>
              <a:t>از اين دسته از كاربران نبايد صرف نظر كرد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535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 Nazanin</vt:lpstr>
      <vt:lpstr>Tahoma</vt:lpstr>
      <vt:lpstr>Trebuchet MS</vt:lpstr>
      <vt:lpstr>Wingdings</vt:lpstr>
      <vt:lpstr>Wingdings 3</vt:lpstr>
      <vt:lpstr>Facet</vt:lpstr>
      <vt:lpstr>PowerPoint Presentation</vt:lpstr>
      <vt:lpstr>PowerPoint Presentation</vt:lpstr>
      <vt:lpstr>اقدامات برای ایجاد مشارکت کاربر </vt:lpstr>
      <vt:lpstr>کلاس های کاربری </vt:lpstr>
      <vt:lpstr>طبقه بندي كلاس هاي كاربري</vt:lpstr>
      <vt:lpstr>چگونگي طبقه بندي كلاس هاي كاربري </vt:lpstr>
      <vt:lpstr>تله اي در سر راه تقسيم بندي كاربران </vt:lpstr>
      <vt:lpstr>کلاس کاربران ناراضی</vt:lpstr>
      <vt:lpstr>كلاس هاي كاربري غير مستقيم </vt:lpstr>
      <vt:lpstr>كلاس هاي كاربري غير انساني </vt:lpstr>
      <vt:lpstr>شناسايي كلاس‌هاي كاربري</vt:lpstr>
      <vt:lpstr>الگوي گسترش و انقباض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2021-12-20T22:05:28Z</dcterms:created>
  <dcterms:modified xsi:type="dcterms:W3CDTF">2021-12-21T08:58:18Z</dcterms:modified>
</cp:coreProperties>
</file>