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notesMasterIdLst>
    <p:notesMasterId r:id="rId27"/>
  </p:notesMasterIdLst>
  <p:sldIdLst>
    <p:sldId id="257" r:id="rId2"/>
    <p:sldId id="284" r:id="rId3"/>
    <p:sldId id="260" r:id="rId4"/>
    <p:sldId id="262" r:id="rId5"/>
    <p:sldId id="258" r:id="rId6"/>
    <p:sldId id="263" r:id="rId7"/>
    <p:sldId id="264" r:id="rId8"/>
    <p:sldId id="265" r:id="rId9"/>
    <p:sldId id="266" r:id="rId10"/>
    <p:sldId id="267" r:id="rId11"/>
    <p:sldId id="285" r:id="rId12"/>
    <p:sldId id="286" r:id="rId13"/>
    <p:sldId id="271" r:id="rId14"/>
    <p:sldId id="272" r:id="rId15"/>
    <p:sldId id="273" r:id="rId16"/>
    <p:sldId id="277" r:id="rId17"/>
    <p:sldId id="274" r:id="rId18"/>
    <p:sldId id="275" r:id="rId19"/>
    <p:sldId id="276" r:id="rId20"/>
    <p:sldId id="279" r:id="rId21"/>
    <p:sldId id="280" r:id="rId22"/>
    <p:sldId id="281" r:id="rId23"/>
    <p:sldId id="278" r:id="rId24"/>
    <p:sldId id="282"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1646" autoAdjust="0"/>
  </p:normalViewPr>
  <p:slideViewPr>
    <p:cSldViewPr snapToGrid="0">
      <p:cViewPr varScale="1">
        <p:scale>
          <a:sx n="88" d="100"/>
          <a:sy n="88" d="100"/>
        </p:scale>
        <p:origin x="44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cs typeface="B Nazanin" panose="00000400000000000000" pitchFamily="2" charset="-78"/>
              </a:defRPr>
            </a:lvl1pPr>
          </a:lstStyle>
          <a:p>
            <a:endParaRPr lang="fa-I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cs typeface="B Nazanin" panose="00000400000000000000" pitchFamily="2" charset="-78"/>
              </a:defRPr>
            </a:lvl1pPr>
          </a:lstStyle>
          <a:p>
            <a:fld id="{D5904EEC-1544-4F8A-9627-C15A01248C3F}" type="datetimeFigureOut">
              <a:rPr lang="fa-IR" smtClean="0"/>
              <a:pPr/>
              <a:t>05/06/1443</a:t>
            </a:fld>
            <a:endParaRPr lang="fa-I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a-IR"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cs typeface="B Nazanin" panose="00000400000000000000" pitchFamily="2" charset="-78"/>
              </a:defRPr>
            </a:lvl1pPr>
          </a:lstStyle>
          <a:p>
            <a:endParaRPr lang="fa-I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cs typeface="B Nazanin" panose="00000400000000000000" pitchFamily="2" charset="-78"/>
              </a:defRPr>
            </a:lvl1pPr>
          </a:lstStyle>
          <a:p>
            <a:fld id="{888333F8-F81D-47B6-A515-82D4D6D258EC}" type="slidenum">
              <a:rPr lang="fa-IR" smtClean="0"/>
              <a:pPr/>
              <a:t>‹#›</a:t>
            </a:fld>
            <a:endParaRPr lang="fa-IR" dirty="0"/>
          </a:p>
        </p:txBody>
      </p:sp>
    </p:spTree>
    <p:extLst>
      <p:ext uri="{BB962C8B-B14F-4D97-AF65-F5344CB8AC3E}">
        <p14:creationId xmlns:p14="http://schemas.microsoft.com/office/powerpoint/2010/main" val="4158710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B Nazanin" panose="00000400000000000000" pitchFamily="2" charset="-7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B Nazanin" panose="00000400000000000000" pitchFamily="2" charset="-7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gn="l" rtl="1">
              <a:lnSpc>
                <a:spcPct val="107000"/>
              </a:lnSpc>
              <a:spcBef>
                <a:spcPts val="0"/>
              </a:spcBef>
              <a:spcAft>
                <a:spcPts val="800"/>
              </a:spcAft>
            </a:pPr>
            <a:r>
              <a:rPr lang="en-US" sz="1200" dirty="0" smtClean="0">
                <a:effectLst/>
                <a:latin typeface="Calibri" panose="020F0502020204030204" pitchFamily="34" charset="0"/>
                <a:ea typeface="Calibri" panose="020F0502020204030204" pitchFamily="34" charset="0"/>
              </a:rPr>
              <a:t>Every kind of project—corporate information systems, commercial applications, embedded systems, websites, contracted software—needs suitable representatives to provide the voice of the user. These users should be involved throughout the development life cycle, not just in an isolated requirements phase at the beginning of the project. Each user class needs someone to speak for it</a:t>
            </a:r>
            <a:endParaRPr lang="en-US" sz="1050" dirty="0" smtClean="0">
              <a:effectLst/>
              <a:latin typeface="Calibri" panose="020F0502020204030204" pitchFamily="34" charset="0"/>
              <a:ea typeface="Calibri" panose="020F0502020204030204" pitchFamily="34" charset="0"/>
            </a:endParaRPr>
          </a:p>
          <a:p>
            <a:r>
              <a:rPr lang="fa-IR" sz="1200" dirty="0" smtClean="0">
                <a:effectLst/>
                <a:latin typeface="Calibri" panose="020F0502020204030204" pitchFamily="34" charset="0"/>
                <a:ea typeface="Calibri" panose="020F0502020204030204" pitchFamily="34" charset="0"/>
              </a:rPr>
              <a:t>هر نوع پروژه ای- شرکت های اطلاع رسانی حقوقی، نرم افزار های تجاری ، امبدد سیستم ها ، وب سایت ها، نرم افزار های قراردادی – به نماینده مناسبی احتایج داند  تا صدای کاربر را به اطلاع برساند این کاربران باید در طول چرخه عمر توسعه شرکت داشته باشند ، نه فقط در یک فاز بسته نیازمندی در آغاز پروژه . هر کلاس کاربری به شخصی نیاز دارد تا از طرفش صحبت کند . </a:t>
            </a:r>
            <a:endParaRPr lang="fa-IR" dirty="0"/>
          </a:p>
        </p:txBody>
      </p:sp>
      <p:sp>
        <p:nvSpPr>
          <p:cNvPr id="4" name="Slide Number Placeholder 3"/>
          <p:cNvSpPr>
            <a:spLocks noGrp="1"/>
          </p:cNvSpPr>
          <p:nvPr>
            <p:ph type="sldNum" sz="quarter" idx="10"/>
          </p:nvPr>
        </p:nvSpPr>
        <p:spPr/>
        <p:txBody>
          <a:bodyPr/>
          <a:lstStyle/>
          <a:p>
            <a:fld id="{888333F8-F81D-47B6-A515-82D4D6D258EC}" type="slidenum">
              <a:rPr lang="fa-IR" smtClean="0"/>
              <a:t>13</a:t>
            </a:fld>
            <a:endParaRPr lang="fa-IR"/>
          </a:p>
        </p:txBody>
      </p:sp>
    </p:spTree>
    <p:extLst>
      <p:ext uri="{BB962C8B-B14F-4D97-AF65-F5344CB8AC3E}">
        <p14:creationId xmlns:p14="http://schemas.microsoft.com/office/powerpoint/2010/main" val="44503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205347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439247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103415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82635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730C7D-E670-452F-99B3-10B0C33A0E2C}"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1631633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730C7D-E670-452F-99B3-10B0C33A0E2C}"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077624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730C7D-E670-452F-99B3-10B0C33A0E2C}" type="datetimeFigureOut">
              <a:rPr lang="en-US" smtClean="0"/>
              <a:t>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101171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730C7D-E670-452F-99B3-10B0C33A0E2C}" type="datetimeFigureOut">
              <a:rPr lang="en-US" smtClean="0"/>
              <a:t>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64879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30C7D-E670-452F-99B3-10B0C33A0E2C}" type="datetimeFigureOut">
              <a:rPr lang="en-US" smtClean="0"/>
              <a:t>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4025518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730C7D-E670-452F-99B3-10B0C33A0E2C}"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85300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730C7D-E670-452F-99B3-10B0C33A0E2C}"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393954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30C7D-E670-452F-99B3-10B0C33A0E2C}" type="datetimeFigureOut">
              <a:rPr lang="en-US" smtClean="0"/>
              <a:t>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703DD-BD46-441F-9323-2D8E7A3165EC}" type="slidenum">
              <a:rPr lang="en-US" smtClean="0"/>
              <a:t>‹#›</a:t>
            </a:fld>
            <a:endParaRPr lang="en-US"/>
          </a:p>
        </p:txBody>
      </p:sp>
    </p:spTree>
    <p:extLst>
      <p:ext uri="{BB962C8B-B14F-4D97-AF65-F5344CB8AC3E}">
        <p14:creationId xmlns:p14="http://schemas.microsoft.com/office/powerpoint/2010/main" val="211358069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35238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normAutofit/>
          </a:bodyPr>
          <a:lstStyle/>
          <a:p>
            <a:pPr algn="ctr" rtl="1"/>
            <a:r>
              <a:rPr lang="fa-IR" sz="4000" u="sng" dirty="0" smtClean="0">
                <a:solidFill>
                  <a:srgbClr val="C00000"/>
                </a:solidFill>
                <a:cs typeface="B Nazanin" panose="00000400000000000000" pitchFamily="2" charset="-78"/>
              </a:rPr>
              <a:t>کلاس‌های کاربری</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371600"/>
            <a:ext cx="10515600" cy="4805363"/>
          </a:xfrm>
        </p:spPr>
        <p:txBody>
          <a:bodyPr>
            <a:normAutofit/>
          </a:bodyPr>
          <a:lstStyle/>
          <a:p>
            <a:pPr algn="r" rtl="1">
              <a:buFont typeface="Wingdings" panose="05000000000000000000" pitchFamily="2" charset="2"/>
              <a:buChar char="§"/>
            </a:pPr>
            <a:r>
              <a:rPr lang="fa-IR" dirty="0" smtClean="0">
                <a:solidFill>
                  <a:srgbClr val="C00000"/>
                </a:solidFill>
              </a:rPr>
              <a:t>شناسایی کلاس‌های کاربری</a:t>
            </a:r>
          </a:p>
          <a:p>
            <a:pPr algn="r" rtl="1"/>
            <a:r>
              <a:rPr lang="fa-IR" sz="2000" dirty="0" smtClean="0">
                <a:solidFill>
                  <a:srgbClr val="C00000"/>
                </a:solidFill>
              </a:rPr>
              <a:t>كلاس هاي كاربري </a:t>
            </a:r>
            <a:r>
              <a:rPr lang="fa-IR" sz="2000" dirty="0" smtClean="0"/>
              <a:t>مختلف را از اوايل پروژه شناسايي كنيد.</a:t>
            </a:r>
          </a:p>
          <a:p>
            <a:pPr algn="r" rtl="1"/>
            <a:r>
              <a:rPr lang="fa-IR" sz="2000" dirty="0" smtClean="0"/>
              <a:t>بدين وسيله مي توانيد نيازمندي ها را از </a:t>
            </a:r>
            <a:r>
              <a:rPr lang="fa-IR" sz="2000" dirty="0" smtClean="0">
                <a:solidFill>
                  <a:srgbClr val="C00000"/>
                </a:solidFill>
              </a:rPr>
              <a:t>نمايندگان هر يك از كلاس ها </a:t>
            </a:r>
            <a:r>
              <a:rPr lang="fa-IR" sz="2000" dirty="0" smtClean="0"/>
              <a:t>بدست بياوريد.</a:t>
            </a:r>
          </a:p>
          <a:p>
            <a:pPr algn="r" rtl="1"/>
            <a:r>
              <a:rPr lang="fa-IR" sz="2000" dirty="0" smtClean="0"/>
              <a:t>يك تكنيك كاربردي در اين الگوي گسترش و انقباض است . </a:t>
            </a:r>
            <a:endParaRPr lang="en-US" sz="2000" dirty="0" smtClean="0"/>
          </a:p>
          <a:p>
            <a:pPr algn="r" rtl="1"/>
            <a:r>
              <a:rPr lang="fa-IR" sz="2000" dirty="0" smtClean="0"/>
              <a:t>از </a:t>
            </a:r>
            <a:r>
              <a:rPr lang="fa-IR" sz="2000" dirty="0" smtClean="0">
                <a:solidFill>
                  <a:srgbClr val="C00000"/>
                </a:solidFill>
              </a:rPr>
              <a:t>اسپانسر پروژه </a:t>
            </a:r>
            <a:r>
              <a:rPr lang="fa-IR" sz="2000" dirty="0" smtClean="0"/>
              <a:t>شروع کنید که چه انتظاری از سیستم دارد .</a:t>
            </a:r>
          </a:p>
          <a:p>
            <a:pPr algn="r" rtl="1"/>
            <a:r>
              <a:rPr lang="fa-IR" sz="2000" dirty="0" smtClean="0"/>
              <a:t>هر تعداد از کلاس های کاربری را که در دسترسی دارید طوفان فکری کنید .</a:t>
            </a:r>
          </a:p>
          <a:p>
            <a:pPr algn="r" rtl="1"/>
            <a:r>
              <a:rPr lang="fa-IR" sz="2000" dirty="0" smtClean="0"/>
              <a:t>کلاس‌های کاربری با نیازهای مشابه را فشرده کرده و به عنوان یک کلاس کاربری تقسیم بندی کنید .</a:t>
            </a:r>
          </a:p>
          <a:p>
            <a:pPr algn="r" rtl="1"/>
            <a:r>
              <a:rPr lang="fa-IR" sz="2000" dirty="0" smtClean="0"/>
              <a:t>مدل های تحلیلی مختلف به شما کمک می ‌کنند تا کلاس های کاربری را شناسایی کنید .  </a:t>
            </a:r>
          </a:p>
          <a:p>
            <a:pPr algn="r" rtl="1"/>
            <a:endParaRPr lang="en-US" sz="2000" dirty="0"/>
          </a:p>
        </p:txBody>
      </p:sp>
    </p:spTree>
    <p:extLst>
      <p:ext uri="{BB962C8B-B14F-4D97-AF65-F5344CB8AC3E}">
        <p14:creationId xmlns:p14="http://schemas.microsoft.com/office/powerpoint/2010/main" val="1359199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normAutofit/>
          </a:bodyPr>
          <a:lstStyle/>
          <a:p>
            <a:pPr algn="ctr" rtl="1"/>
            <a:r>
              <a:rPr lang="fa-IR" sz="4000" u="sng" dirty="0" smtClean="0">
                <a:solidFill>
                  <a:srgbClr val="C00000"/>
                </a:solidFill>
                <a:cs typeface="B Nazanin" panose="00000400000000000000" pitchFamily="2" charset="-78"/>
              </a:rPr>
              <a:t>کلاس‌های کاربری</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371600"/>
            <a:ext cx="10515600" cy="4805363"/>
          </a:xfrm>
        </p:spPr>
        <p:txBody>
          <a:bodyPr>
            <a:normAutofit/>
          </a:bodyPr>
          <a:lstStyle/>
          <a:p>
            <a:pPr algn="r" rtl="1">
              <a:buFont typeface="Wingdings" panose="05000000000000000000" pitchFamily="2" charset="2"/>
              <a:buChar char="§"/>
            </a:pPr>
            <a:r>
              <a:rPr lang="fa-IR" dirty="0" smtClean="0">
                <a:solidFill>
                  <a:srgbClr val="C00000"/>
                </a:solidFill>
              </a:rPr>
              <a:t>شناسایی کلاس‌های کاربری (ادامه)</a:t>
            </a:r>
          </a:p>
          <a:p>
            <a:pPr algn="r" rtl="1"/>
            <a:r>
              <a:rPr lang="fa-IR" sz="2000" dirty="0" smtClean="0"/>
              <a:t>مدل های تحلیلی مختلف به شما کمک می ‌کنند تا کلاس های کاربری را شناسایی کنید .  </a:t>
            </a:r>
          </a:p>
          <a:p>
            <a:pPr algn="r" rtl="1"/>
            <a:r>
              <a:rPr lang="fa-IR" sz="2000" dirty="0" smtClean="0"/>
              <a:t>موجودیت‌های </a:t>
            </a:r>
          </a:p>
          <a:p>
            <a:pPr algn="r" rtl="1"/>
            <a:endParaRPr lang="fa-IR" sz="2000" dirty="0" smtClean="0"/>
          </a:p>
          <a:p>
            <a:pPr marL="914400" lvl="2" indent="0">
              <a:buNone/>
            </a:pPr>
            <a:r>
              <a:rPr lang="fa-IR" dirty="0"/>
              <a:t>دپارتمان هایی که در پروسه کسب و کار شرکت داشته اند .</a:t>
            </a:r>
            <a:endParaRPr lang="en-US" dirty="0"/>
          </a:p>
          <a:p>
            <a:pPr marL="914400" lvl="2" indent="0">
              <a:buNone/>
            </a:pPr>
            <a:r>
              <a:rPr lang="fa-IR" dirty="0"/>
              <a:t>دپارتمان هایی که بر روی پروسه کسب و کار تاثیر داشته اند . </a:t>
            </a:r>
            <a:endParaRPr lang="en-US" dirty="0"/>
          </a:p>
          <a:p>
            <a:pPr marL="914400" lvl="2" indent="0">
              <a:buNone/>
            </a:pPr>
            <a:r>
              <a:rPr lang="fa-IR" dirty="0"/>
              <a:t>بخش‌ها یا نام‌ نقشهایی  که کاربران مستقیم یا غیرمستقیم در آن‌ها یافت می‌شوند</a:t>
            </a:r>
            <a:endParaRPr lang="en-US" dirty="0"/>
          </a:p>
          <a:p>
            <a:pPr marL="914400" lvl="2" indent="0">
              <a:buNone/>
            </a:pPr>
            <a:r>
              <a:rPr lang="fa-IR" dirty="0"/>
              <a:t>کلاس های کاربری که چندین بخش را در بر می گیرند</a:t>
            </a:r>
            <a:endParaRPr lang="en-US" dirty="0"/>
          </a:p>
          <a:p>
            <a:pPr marL="914400" lvl="2" indent="0">
              <a:buNone/>
            </a:pPr>
            <a:r>
              <a:rPr lang="fa-IR" dirty="0"/>
              <a:t>بخش هایی که ممکن است با ذینفعان خارجی خارج از شرکت رابط داشته باشند</a:t>
            </a:r>
            <a:endParaRPr lang="en-US" dirty="0"/>
          </a:p>
          <a:p>
            <a:pPr algn="r" rtl="1"/>
            <a:endParaRPr lang="fa-IR" sz="2000" dirty="0" smtClean="0"/>
          </a:p>
          <a:p>
            <a:pPr algn="r" rtl="1"/>
            <a:endParaRPr lang="en-US" sz="2000" dirty="0"/>
          </a:p>
        </p:txBody>
      </p:sp>
      <p:pic>
        <p:nvPicPr>
          <p:cNvPr id="4" name="Picture 3"/>
          <p:cNvPicPr>
            <a:picLocks noChangeAspect="1"/>
          </p:cNvPicPr>
          <p:nvPr/>
        </p:nvPicPr>
        <p:blipFill>
          <a:blip r:embed="rId2"/>
          <a:stretch>
            <a:fillRect/>
          </a:stretch>
        </p:blipFill>
        <p:spPr>
          <a:xfrm>
            <a:off x="10520909" y="3049894"/>
            <a:ext cx="560881" cy="243861"/>
          </a:xfrm>
          <a:prstGeom prst="rect">
            <a:avLst/>
          </a:prstGeom>
        </p:spPr>
      </p:pic>
      <p:pic>
        <p:nvPicPr>
          <p:cNvPr id="5" name="Picture 4"/>
          <p:cNvPicPr>
            <a:picLocks noChangeAspect="1"/>
          </p:cNvPicPr>
          <p:nvPr/>
        </p:nvPicPr>
        <p:blipFill>
          <a:blip r:embed="rId2"/>
          <a:stretch>
            <a:fillRect/>
          </a:stretch>
        </p:blipFill>
        <p:spPr>
          <a:xfrm>
            <a:off x="10520908" y="3408055"/>
            <a:ext cx="560881" cy="243861"/>
          </a:xfrm>
          <a:prstGeom prst="rect">
            <a:avLst/>
          </a:prstGeom>
        </p:spPr>
      </p:pic>
      <p:pic>
        <p:nvPicPr>
          <p:cNvPr id="6" name="Picture 5"/>
          <p:cNvPicPr>
            <a:picLocks noChangeAspect="1"/>
          </p:cNvPicPr>
          <p:nvPr/>
        </p:nvPicPr>
        <p:blipFill>
          <a:blip r:embed="rId2"/>
          <a:stretch>
            <a:fillRect/>
          </a:stretch>
        </p:blipFill>
        <p:spPr>
          <a:xfrm>
            <a:off x="10520908" y="3774281"/>
            <a:ext cx="560881" cy="243861"/>
          </a:xfrm>
          <a:prstGeom prst="rect">
            <a:avLst/>
          </a:prstGeom>
        </p:spPr>
      </p:pic>
      <p:pic>
        <p:nvPicPr>
          <p:cNvPr id="7" name="Picture 6"/>
          <p:cNvPicPr>
            <a:picLocks noChangeAspect="1"/>
          </p:cNvPicPr>
          <p:nvPr/>
        </p:nvPicPr>
        <p:blipFill>
          <a:blip r:embed="rId2"/>
          <a:stretch>
            <a:fillRect/>
          </a:stretch>
        </p:blipFill>
        <p:spPr>
          <a:xfrm>
            <a:off x="10520908" y="4065658"/>
            <a:ext cx="560881" cy="243861"/>
          </a:xfrm>
          <a:prstGeom prst="rect">
            <a:avLst/>
          </a:prstGeom>
        </p:spPr>
      </p:pic>
      <p:pic>
        <p:nvPicPr>
          <p:cNvPr id="8" name="Picture 7"/>
          <p:cNvPicPr>
            <a:picLocks noChangeAspect="1"/>
          </p:cNvPicPr>
          <p:nvPr/>
        </p:nvPicPr>
        <p:blipFill>
          <a:blip r:embed="rId2"/>
          <a:stretch>
            <a:fillRect/>
          </a:stretch>
        </p:blipFill>
        <p:spPr>
          <a:xfrm>
            <a:off x="10520908" y="4431884"/>
            <a:ext cx="560881" cy="243861"/>
          </a:xfrm>
          <a:prstGeom prst="rect">
            <a:avLst/>
          </a:prstGeom>
        </p:spPr>
      </p:pic>
    </p:spTree>
    <p:extLst>
      <p:ext uri="{BB962C8B-B14F-4D97-AF65-F5344CB8AC3E}">
        <p14:creationId xmlns:p14="http://schemas.microsoft.com/office/powerpoint/2010/main" val="112308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350"/>
          </a:xfrm>
        </p:spPr>
        <p:txBody>
          <a:bodyPr>
            <a:normAutofit/>
          </a:bodyPr>
          <a:lstStyle/>
          <a:p>
            <a:pPr algn="ctr"/>
            <a:r>
              <a:rPr lang="fa-IR" sz="4000" u="sng" dirty="0" smtClean="0">
                <a:solidFill>
                  <a:srgbClr val="C00000"/>
                </a:solidFill>
                <a:cs typeface="B Nazanin" panose="00000400000000000000" pitchFamily="2" charset="-78"/>
              </a:rPr>
              <a:t>پرسوناهای کاربری</a:t>
            </a:r>
            <a:endParaRPr lang="fa-IR"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628776"/>
            <a:ext cx="10515600" cy="5043487"/>
          </a:xfrm>
        </p:spPr>
        <p:txBody>
          <a:bodyPr>
            <a:normAutofit/>
          </a:bodyPr>
          <a:lstStyle/>
          <a:p>
            <a:r>
              <a:rPr lang="fa-IR" sz="2000" dirty="0" smtClean="0"/>
              <a:t>پرسونا شرحی از یک عضو نماینده کلاس کاربری است .</a:t>
            </a:r>
          </a:p>
          <a:p>
            <a:r>
              <a:rPr lang="fa-IR" sz="2000" dirty="0" smtClean="0"/>
              <a:t>پرسونا توصیفی از یک فرد فرضی و عمومی است که به عنوان جایگاهی برای گروهی از کاربران با ویژگی هاو نیازهای مشابه عمل می‌کند . </a:t>
            </a:r>
          </a:p>
          <a:p>
            <a:r>
              <a:rPr lang="fa-IR" sz="2000" dirty="0" smtClean="0"/>
              <a:t>زمانی که تحلیلگر کسب و کار نمانیده کلاس کاربری واقعی در اختیار نداشته باشد، به جای توقف پیشرفت پروژه ، می‌تواند به طور موقت از یک پرسونا به عنوان کاربر فرضی استفاده کند .</a:t>
            </a:r>
          </a:p>
          <a:p>
            <a:r>
              <a:rPr lang="fa-IR" sz="2000" dirty="0" smtClean="0"/>
              <a:t>تحلیگر کسب و کار می‌تواند از پرسونا برای تصور نماینده کلاس کاربری استفاده کند و نیازهای اولیه را از آن بدست بیاورد تا یک نماینده کاربری واقعی بدست بیاورد .  </a:t>
            </a:r>
          </a:p>
          <a:p>
            <a:pPr marL="0" indent="0">
              <a:buNone/>
            </a:pPr>
            <a:endParaRPr lang="fa-IR" sz="2000" dirty="0" smtClean="0"/>
          </a:p>
          <a:p>
            <a:endParaRPr lang="fa-IR" sz="2000" dirty="0"/>
          </a:p>
          <a:p>
            <a:endParaRPr lang="fa-IR" sz="2000" dirty="0" smtClean="0"/>
          </a:p>
          <a:p>
            <a:endParaRPr lang="fa-IR" sz="2000" dirty="0"/>
          </a:p>
        </p:txBody>
      </p:sp>
    </p:spTree>
    <p:extLst>
      <p:ext uri="{BB962C8B-B14F-4D97-AF65-F5344CB8AC3E}">
        <p14:creationId xmlns:p14="http://schemas.microsoft.com/office/powerpoint/2010/main" val="1737366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5000"/>
          </a:xfrm>
        </p:spPr>
        <p:txBody>
          <a:bodyPr>
            <a:normAutofit/>
          </a:bodyPr>
          <a:lstStyle/>
          <a:p>
            <a:pPr algn="ctr" rtl="1"/>
            <a:r>
              <a:rPr lang="fa-IR" sz="3600" u="sng" dirty="0" smtClean="0">
                <a:solidFill>
                  <a:srgbClr val="C00000"/>
                </a:solidFill>
                <a:cs typeface="B Nazanin" panose="00000400000000000000" pitchFamily="2" charset="-78"/>
              </a:rPr>
              <a:t>ارتباط با نمایندگان کاربران </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3" y="1400175"/>
            <a:ext cx="11162241" cy="4572000"/>
          </a:xfrm>
        </p:spPr>
        <p:txBody>
          <a:bodyPr>
            <a:normAutofit/>
          </a:bodyPr>
          <a:lstStyle/>
          <a:p>
            <a:pPr algn="just" rtl="1">
              <a:buFont typeface="Wingdings" panose="05000000000000000000" pitchFamily="2" charset="2"/>
              <a:buChar char="§"/>
            </a:pPr>
            <a:r>
              <a:rPr lang="fa-IR" sz="2000" dirty="0" smtClean="0">
                <a:cs typeface="B Nazanin" panose="00000400000000000000" pitchFamily="2" charset="-78"/>
              </a:rPr>
              <a:t>هرنوع پروژه ای به نماینده مناسبی احتیاج دارد تا صداي كاربران را به گوش برساند . </a:t>
            </a:r>
          </a:p>
          <a:p>
            <a:pPr algn="just" rtl="1">
              <a:buFont typeface="Wingdings" panose="05000000000000000000" pitchFamily="2" charset="2"/>
              <a:buChar char="§"/>
            </a:pPr>
            <a:r>
              <a:rPr lang="fa-IR" sz="2000" dirty="0" smtClean="0">
                <a:cs typeface="B Nazanin" panose="00000400000000000000" pitchFamily="2" charset="-78"/>
              </a:rPr>
              <a:t>اين پروژه ها مي‌تواند اعم از </a:t>
            </a:r>
            <a:r>
              <a:rPr lang="fa-IR" sz="2000" dirty="0" smtClean="0">
                <a:solidFill>
                  <a:srgbClr val="C00000"/>
                </a:solidFill>
                <a:cs typeface="B Nazanin" panose="00000400000000000000" pitchFamily="2" charset="-78"/>
              </a:rPr>
              <a:t>شرکت‌های</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اطلاع رسانی حقوقی</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نرم‌افزارهای تجاری </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سیستم‌های نهفته </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وب‌سایت‌ها</a:t>
            </a:r>
            <a:r>
              <a:rPr lang="fa-IR" sz="2000" dirty="0" smtClean="0">
                <a:cs typeface="B Nazanin" panose="00000400000000000000" pitchFamily="2" charset="-78"/>
              </a:rPr>
              <a:t> ، </a:t>
            </a:r>
            <a:r>
              <a:rPr lang="fa-IR" sz="2000" dirty="0" smtClean="0">
                <a:solidFill>
                  <a:srgbClr val="C00000"/>
                </a:solidFill>
                <a:cs typeface="B Nazanin" panose="00000400000000000000" pitchFamily="2" charset="-78"/>
              </a:rPr>
              <a:t>نرم‌افزارهای سفارشی  </a:t>
            </a:r>
            <a:r>
              <a:rPr lang="fa-IR" sz="2000" dirty="0" smtClean="0">
                <a:solidFill>
                  <a:schemeClr val="tx1"/>
                </a:solidFill>
                <a:cs typeface="B Nazanin" panose="00000400000000000000" pitchFamily="2" charset="-78"/>
              </a:rPr>
              <a:t>باشد.</a:t>
            </a:r>
          </a:p>
          <a:p>
            <a:pPr algn="just" rtl="1">
              <a:buFont typeface="Wingdings" panose="05000000000000000000" pitchFamily="2" charset="2"/>
              <a:buChar char="§"/>
            </a:pPr>
            <a:r>
              <a:rPr lang="fa-IR" sz="2000" dirty="0" smtClean="0">
                <a:solidFill>
                  <a:schemeClr val="tx1"/>
                </a:solidFill>
                <a:cs typeface="B Nazanin" panose="00000400000000000000" pitchFamily="2" charset="-78"/>
              </a:rPr>
              <a:t>حضور اين كاربران محدود به فاز نيازمندي‌ها نيست .</a:t>
            </a:r>
          </a:p>
          <a:p>
            <a:pPr algn="just" rtl="1">
              <a:buFont typeface="Wingdings" panose="05000000000000000000" pitchFamily="2" charset="2"/>
              <a:buChar char="§"/>
            </a:pPr>
            <a:r>
              <a:rPr lang="fa-IR" sz="2000" dirty="0" smtClean="0">
                <a:solidFill>
                  <a:schemeClr val="tx1"/>
                </a:solidFill>
                <a:cs typeface="B Nazanin" panose="00000400000000000000" pitchFamily="2" charset="-78"/>
              </a:rPr>
              <a:t>اين نمايندگان بايد در كل پروسه توليد نرم افزار حضور داشته باشند. </a:t>
            </a:r>
          </a:p>
          <a:p>
            <a:pPr>
              <a:buFont typeface="Wingdings" panose="05000000000000000000" pitchFamily="2" charset="2"/>
              <a:buChar char="§"/>
            </a:pPr>
            <a:r>
              <a:rPr lang="fa-IR" sz="2000" dirty="0">
                <a:cs typeface="B Nazanin" panose="00000400000000000000" pitchFamily="2" charset="-78"/>
              </a:rPr>
              <a:t>به جای اینکه خود را به جای کاربران واقعی قرار داده و نیازهای آن ها را حدث بزنید از کاربران واقعی استفاده کنید . </a:t>
            </a:r>
          </a:p>
          <a:p>
            <a:pPr>
              <a:buFont typeface="Wingdings" panose="05000000000000000000" pitchFamily="2" charset="2"/>
              <a:buChar char="§"/>
            </a:pPr>
            <a:r>
              <a:rPr lang="fa-IR" sz="2000" dirty="0">
                <a:cs typeface="B Nazanin" panose="00000400000000000000" pitchFamily="2" charset="-78"/>
              </a:rPr>
              <a:t>براي اينكار </a:t>
            </a:r>
            <a:r>
              <a:rPr lang="fa-IR" sz="2000" dirty="0" smtClean="0">
                <a:cs typeface="B Nazanin" panose="00000400000000000000" pitchFamily="2" charset="-78"/>
              </a:rPr>
              <a:t>مي‌شود  </a:t>
            </a:r>
            <a:r>
              <a:rPr lang="fa-IR" sz="2000" dirty="0">
                <a:cs typeface="B Nazanin" panose="00000400000000000000" pitchFamily="2" charset="-78"/>
              </a:rPr>
              <a:t>گروه‌های متمرکزی از کاربران فعلی </a:t>
            </a:r>
            <a:r>
              <a:rPr lang="fa-IR" sz="2000" dirty="0" smtClean="0">
                <a:cs typeface="B Nazanin" panose="00000400000000000000" pitchFamily="2" charset="-78"/>
              </a:rPr>
              <a:t>سازمان  </a:t>
            </a:r>
            <a:r>
              <a:rPr lang="fa-IR" sz="2000" dirty="0">
                <a:cs typeface="B Nazanin" panose="00000400000000000000" pitchFamily="2" charset="-78"/>
              </a:rPr>
              <a:t>یا رقبا را تشکیل داده و از آنها استفاده </a:t>
            </a:r>
            <a:r>
              <a:rPr lang="fa-IR" sz="2000" dirty="0" smtClean="0">
                <a:cs typeface="B Nazanin" panose="00000400000000000000" pitchFamily="2" charset="-78"/>
              </a:rPr>
              <a:t>کرد </a:t>
            </a:r>
            <a:r>
              <a:rPr lang="fa-IR" sz="2000" dirty="0">
                <a:cs typeface="B Nazanin" panose="00000400000000000000" pitchFamily="2" charset="-78"/>
              </a:rPr>
              <a:t>. </a:t>
            </a:r>
          </a:p>
          <a:p>
            <a:pPr>
              <a:buFont typeface="Wingdings" panose="05000000000000000000" pitchFamily="2" charset="2"/>
              <a:buChar char="§"/>
            </a:pPr>
            <a:r>
              <a:rPr lang="fa-IR" sz="2000" dirty="0">
                <a:cs typeface="B Nazanin" panose="00000400000000000000" pitchFamily="2" charset="-78"/>
              </a:rPr>
              <a:t>این کاربران را باید طیفی از کاربران با تجربه و هم چنین تازه کار تشکیل </a:t>
            </a:r>
            <a:r>
              <a:rPr lang="fa-IR" sz="2000" dirty="0" smtClean="0">
                <a:cs typeface="B Nazanin" panose="00000400000000000000" pitchFamily="2" charset="-78"/>
              </a:rPr>
              <a:t>دهد.</a:t>
            </a:r>
          </a:p>
          <a:p>
            <a:pPr>
              <a:buFont typeface="Wingdings" panose="05000000000000000000" pitchFamily="2" charset="2"/>
              <a:buChar char="§"/>
            </a:pPr>
            <a:r>
              <a:rPr lang="fa-IR" sz="2000" dirty="0" smtClean="0">
                <a:cs typeface="B Nazanin" panose="00000400000000000000" pitchFamily="2" charset="-78"/>
              </a:rPr>
              <a:t>اگرگروه متمرکز فقط شامل پذیرندگان اولیه یا متفکران آسمان آبی باشد ،ممکن است سازمان با بسیاری از الزامات پیچیده و از نظر فنی دشوار روبرو شود که برای مشتریان کمتر مفید است .  </a:t>
            </a:r>
          </a:p>
          <a:p>
            <a:pPr marL="0" indent="0">
              <a:buNone/>
            </a:pPr>
            <a:endParaRPr lang="fa-IR" sz="2000" dirty="0" smtClean="0">
              <a:solidFill>
                <a:srgbClr val="C00000"/>
              </a:solidFill>
              <a:cs typeface="B Nazanin" panose="00000400000000000000" pitchFamily="2" charset="-78"/>
            </a:endParaRPr>
          </a:p>
          <a:p>
            <a:pPr algn="r" rtl="1">
              <a:buFont typeface="Wingdings" panose="05000000000000000000" pitchFamily="2" charset="2"/>
              <a:buChar char="§"/>
            </a:pPr>
            <a:endParaRPr lang="fa-IR" sz="2400" b="1" dirty="0">
              <a:cs typeface="B Nazanin" panose="00000400000000000000" pitchFamily="2" charset="-78"/>
            </a:endParaRPr>
          </a:p>
        </p:txBody>
      </p:sp>
    </p:spTree>
    <p:extLst>
      <p:ext uri="{BB962C8B-B14F-4D97-AF65-F5344CB8AC3E}">
        <p14:creationId xmlns:p14="http://schemas.microsoft.com/office/powerpoint/2010/main" val="1394043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350"/>
          </a:xfrm>
        </p:spPr>
        <p:txBody>
          <a:bodyPr>
            <a:normAutofit/>
          </a:bodyPr>
          <a:lstStyle/>
          <a:p>
            <a:pPr algn="ctr" rtl="1"/>
            <a:r>
              <a:rPr lang="fa-IR" sz="3600" u="sng" dirty="0" smtClean="0">
                <a:solidFill>
                  <a:srgbClr val="C00000"/>
                </a:solidFill>
                <a:cs typeface="B Nazanin" panose="00000400000000000000" pitchFamily="2" charset="-78"/>
              </a:rPr>
              <a:t>ارتباط با نمايندگان كاربران (ادامه )</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276350"/>
            <a:ext cx="10515600" cy="4900613"/>
          </a:xfrm>
        </p:spPr>
        <p:txBody>
          <a:bodyPr>
            <a:normAutofit/>
          </a:bodyPr>
          <a:lstStyle/>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en-US" sz="2400"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295400" y="1316553"/>
            <a:ext cx="9705975" cy="5003284"/>
          </a:xfrm>
          <a:prstGeom prst="rect">
            <a:avLst/>
          </a:prstGeom>
        </p:spPr>
      </p:pic>
    </p:spTree>
    <p:extLst>
      <p:ext uri="{BB962C8B-B14F-4D97-AF65-F5344CB8AC3E}">
        <p14:creationId xmlns:p14="http://schemas.microsoft.com/office/powerpoint/2010/main" val="273974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229" y="352425"/>
            <a:ext cx="10895541" cy="657225"/>
          </a:xfrm>
        </p:spPr>
        <p:txBody>
          <a:bodyPr>
            <a:normAutofit/>
          </a:bodyPr>
          <a:lstStyle/>
          <a:p>
            <a:pPr algn="ctr" rtl="1"/>
            <a:r>
              <a:rPr lang="fa-IR" sz="3600" u="sng" dirty="0" smtClean="0">
                <a:solidFill>
                  <a:srgbClr val="C00000"/>
                </a:solidFill>
                <a:cs typeface="B Nazanin" panose="00000400000000000000" pitchFamily="2" charset="-78"/>
              </a:rPr>
              <a:t>قهرمان محصول</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247775"/>
            <a:ext cx="10515600" cy="4929188"/>
          </a:xfrm>
        </p:spPr>
        <p:txBody>
          <a:bodyPr>
            <a:normAutofit/>
          </a:bodyPr>
          <a:lstStyle/>
          <a:p>
            <a:pPr algn="r" rtl="1"/>
            <a:r>
              <a:rPr lang="fa-IR" sz="2000" dirty="0" smtClean="0">
                <a:cs typeface="B Nazanin" panose="00000400000000000000" pitchFamily="2" charset="-78"/>
              </a:rPr>
              <a:t>قهرمان محصول به عنوان رابط اصلی بین کاربران یک کلاس کاربری و تحلیگر کسب و کار عمل میکند .</a:t>
            </a:r>
          </a:p>
          <a:p>
            <a:r>
              <a:rPr lang="fa-IR" sz="2000" dirty="0" smtClean="0">
                <a:cs typeface="B Nazanin" panose="00000400000000000000" pitchFamily="2" charset="-78"/>
              </a:rPr>
              <a:t>در حالت ایده آل قهرمان محصول یک کاربر واقعی است </a:t>
            </a:r>
            <a:r>
              <a:rPr lang="fa-IR" sz="2000" dirty="0">
                <a:cs typeface="B Nazanin" panose="00000400000000000000" pitchFamily="2" charset="-78"/>
              </a:rPr>
              <a:t>،</a:t>
            </a:r>
            <a:r>
              <a:rPr lang="fa-IR" sz="2000" dirty="0" smtClean="0">
                <a:cs typeface="B Nazanin" panose="00000400000000000000" pitchFamily="2" charset="-78"/>
              </a:rPr>
              <a:t> </a:t>
            </a:r>
            <a:r>
              <a:rPr lang="fa-IR" sz="2000" dirty="0">
                <a:cs typeface="B Nazanin" panose="00000400000000000000" pitchFamily="2" charset="-78"/>
              </a:rPr>
              <a:t>نه جانشیانی مانند حامیان مالی،کارکنان بازاریابی، مدیریت کاربران یا توسعه دهندگان نرم‌افزاری</a:t>
            </a:r>
            <a:r>
              <a:rPr lang="fa-IR" sz="2000" dirty="0" smtClean="0">
                <a:cs typeface="B Nazanin" panose="00000400000000000000" pitchFamily="2" charset="-78"/>
              </a:rPr>
              <a:t> که خود را به جای کاربران واقعی جای زده اند . </a:t>
            </a:r>
          </a:p>
          <a:p>
            <a:pPr algn="r" rtl="1"/>
            <a:r>
              <a:rPr lang="fa-IR" sz="2000" dirty="0" smtClean="0">
                <a:cs typeface="B Nazanin" panose="00000400000000000000" pitchFamily="2" charset="-78"/>
              </a:rPr>
              <a:t>قهرمان محصول نیازمندی ها را از کاربران کلاس کاربری که نماینده آن هاست استخراج میکند .</a:t>
            </a:r>
          </a:p>
          <a:p>
            <a:pPr algn="r" rtl="1"/>
            <a:r>
              <a:rPr lang="fa-IR" sz="2000" dirty="0" smtClean="0">
                <a:cs typeface="B Nazanin" panose="00000400000000000000" pitchFamily="2" charset="-78"/>
              </a:rPr>
              <a:t>قهرمان محصول تضادهای بین نیازمندیها را بر طرف می ‌کند و به تحلیلگر کسب و کار ارائه میدهد .</a:t>
            </a:r>
            <a:endParaRPr lang="en-US" sz="2000" dirty="0">
              <a:cs typeface="B Nazanin" panose="00000400000000000000" pitchFamily="2" charset="-78"/>
            </a:endParaRPr>
          </a:p>
        </p:txBody>
      </p:sp>
    </p:spTree>
    <p:extLst>
      <p:ext uri="{BB962C8B-B14F-4D97-AF65-F5344CB8AC3E}">
        <p14:creationId xmlns:p14="http://schemas.microsoft.com/office/powerpoint/2010/main" val="4180595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47700"/>
            <a:ext cx="10857441" cy="762000"/>
          </a:xfrm>
        </p:spPr>
        <p:txBody>
          <a:bodyPr/>
          <a:lstStyle/>
          <a:p>
            <a:pPr algn="ctr" rtl="1"/>
            <a:r>
              <a:rPr lang="fa-IR" u="sng" dirty="0" smtClean="0">
                <a:solidFill>
                  <a:srgbClr val="C00000"/>
                </a:solidFill>
                <a:cs typeface="B Nazanin" panose="00000400000000000000" pitchFamily="2" charset="-78"/>
              </a:rPr>
              <a:t>قهرمان محصول(ادامه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marL="0" indent="0" algn="r" rtl="1">
              <a:buNone/>
            </a:pPr>
            <a:r>
              <a:rPr lang="fa-IR" sz="2000" dirty="0" smtClean="0">
                <a:solidFill>
                  <a:srgbClr val="C00000"/>
                </a:solidFill>
                <a:cs typeface="B Nazanin" panose="00000400000000000000" pitchFamily="2" charset="-78"/>
              </a:rPr>
              <a:t>      ویژگی های قهرمان محصول </a:t>
            </a:r>
          </a:p>
          <a:p>
            <a:pPr algn="r" rtl="1">
              <a:buFont typeface="Wingdings" panose="05000000000000000000" pitchFamily="2" charset="2"/>
              <a:buChar char="§"/>
            </a:pPr>
            <a:r>
              <a:rPr lang="fa-IR" sz="2000" dirty="0" smtClean="0">
                <a:cs typeface="B Nazanin" panose="00000400000000000000" pitchFamily="2" charset="-78"/>
              </a:rPr>
              <a:t>بهترین قهرمان محصول کسی است که دیدگاه روشنی نسبت به سیستم جدید دارد .  </a:t>
            </a:r>
          </a:p>
          <a:p>
            <a:pPr algn="r" rtl="1">
              <a:buFont typeface="Wingdings" panose="05000000000000000000" pitchFamily="2" charset="2"/>
              <a:buChar char="§"/>
            </a:pPr>
            <a:r>
              <a:rPr lang="fa-IR" sz="2000" dirty="0" smtClean="0">
                <a:cs typeface="B Nazanin" panose="00000400000000000000" pitchFamily="2" charset="-78"/>
              </a:rPr>
              <a:t>باید ارتباط دهنده های موثری باشند که مورد احترام همتایان خود باشند . </a:t>
            </a:r>
          </a:p>
          <a:p>
            <a:pPr algn="r" rtl="1">
              <a:buFont typeface="Wingdings" panose="05000000000000000000" pitchFamily="2" charset="2"/>
              <a:buChar char="§"/>
            </a:pPr>
            <a:r>
              <a:rPr lang="fa-IR" sz="2000" dirty="0" smtClean="0">
                <a:cs typeface="B Nazanin" panose="00000400000000000000" pitchFamily="2" charset="-78"/>
              </a:rPr>
              <a:t>آنها باید درک کاملی از حوزه برنامه و محیط عملیاتی داشته باشند  . </a:t>
            </a:r>
          </a:p>
          <a:p>
            <a:pPr algn="r" rtl="1">
              <a:buFont typeface="Wingdings" panose="05000000000000000000" pitchFamily="2" charset="2"/>
              <a:buChar char="§"/>
            </a:pPr>
            <a:r>
              <a:rPr lang="fa-IR" sz="2000" dirty="0" smtClean="0">
                <a:cs typeface="B Nazanin" panose="00000400000000000000" pitchFamily="2" charset="-78"/>
              </a:rPr>
              <a:t>قهرمان محصول ایده‌‌‌‌‌‌‌‌‌‌‌‌‌‌‌‌‌‌‌‌‌‌‌‌‌‌‌‌‌‌‌‌‌آل پیشنهادهای دیگری برای ایفای این نقش توسط دیگران دارد پس باید دلیل متقاعد کننده ای برای مشارکتش ارائه شود . </a:t>
            </a:r>
          </a:p>
          <a:p>
            <a:pPr algn="r" rtl="1">
              <a:buFont typeface="Wingdings" panose="05000000000000000000" pitchFamily="2" charset="2"/>
              <a:buChar char="§"/>
            </a:pPr>
            <a:r>
              <a:rPr lang="fa-IR" sz="2000" dirty="0" smtClean="0">
                <a:cs typeface="B Nazanin" panose="00000400000000000000" pitchFamily="2" charset="-78"/>
              </a:rPr>
              <a:t>قهرمان محصول خوب باعث ایجاد تفاوت بسیاری در یک پروژه می‌شود پس باید جایزه و قدردانی از او گردد. </a:t>
            </a:r>
          </a:p>
          <a:p>
            <a:pPr algn="r" rtl="1">
              <a:buFont typeface="Wingdings" panose="05000000000000000000" pitchFamily="2" charset="2"/>
              <a:buChar char="§"/>
            </a:pPr>
            <a:endParaRPr lang="fa-IR" dirty="0" smtClean="0">
              <a:cs typeface="B Nazanin" panose="00000400000000000000" pitchFamily="2" charset="-78"/>
            </a:endParaRPr>
          </a:p>
          <a:p>
            <a:pPr algn="r" rtl="1">
              <a:buFont typeface="Wingdings" panose="05000000000000000000" pitchFamily="2" charset="2"/>
              <a:buChar char="§"/>
            </a:pPr>
            <a:endParaRPr lang="en-US" dirty="0">
              <a:cs typeface="B Nazanin" panose="00000400000000000000" pitchFamily="2" charset="-78"/>
            </a:endParaRPr>
          </a:p>
        </p:txBody>
      </p:sp>
      <p:sp>
        <p:nvSpPr>
          <p:cNvPr id="5" name="Cube 4"/>
          <p:cNvSpPr/>
          <p:nvPr/>
        </p:nvSpPr>
        <p:spPr>
          <a:xfrm>
            <a:off x="11001375" y="1895475"/>
            <a:ext cx="285750" cy="238125"/>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2835657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925"/>
          </a:xfrm>
        </p:spPr>
        <p:txBody>
          <a:bodyPr/>
          <a:lstStyle/>
          <a:p>
            <a:pPr algn="ctr"/>
            <a:r>
              <a:rPr lang="fa-IR" dirty="0" smtClean="0">
                <a:solidFill>
                  <a:srgbClr val="C00000"/>
                </a:solidFill>
                <a:cs typeface="B Nazanin" panose="00000400000000000000" pitchFamily="2" charset="-78"/>
              </a:rPr>
              <a:t>قهرمان محصول (ادامه)</a:t>
            </a:r>
            <a:endParaRPr lang="en-US"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marL="0" indent="0" algn="r" rtl="1">
              <a:buNone/>
            </a:pPr>
            <a:r>
              <a:rPr lang="fa-IR" sz="2400" dirty="0" smtClean="0">
                <a:solidFill>
                  <a:srgbClr val="C00000"/>
                </a:solidFill>
                <a:cs typeface="B Nazanin" panose="00000400000000000000" pitchFamily="2" charset="-78"/>
              </a:rPr>
              <a:t>    بهترین عملکرد قهرمان محصول </a:t>
            </a:r>
          </a:p>
          <a:p>
            <a:pPr algn="r" rtl="1">
              <a:buFont typeface="Wingdings" panose="05000000000000000000" pitchFamily="2" charset="2"/>
              <a:buChar char="§"/>
            </a:pPr>
            <a:r>
              <a:rPr lang="fa-IR" sz="2000" dirty="0" smtClean="0">
                <a:cs typeface="B Nazanin" panose="00000400000000000000" pitchFamily="2" charset="-78"/>
              </a:rPr>
              <a:t>اگر</a:t>
            </a:r>
            <a:r>
              <a:rPr lang="fa-IR" sz="2000" dirty="0" smtClean="0">
                <a:solidFill>
                  <a:schemeClr val="tx1"/>
                </a:solidFill>
                <a:cs typeface="B Nazanin" panose="00000400000000000000" pitchFamily="2" charset="-78"/>
              </a:rPr>
              <a:t>قهرمان محصول اختیار کامل داشته باشد که از طرف کلاس کاربری که نماینده آن است تصمیمات سازنده اتخاذ کند .</a:t>
            </a:r>
          </a:p>
          <a:p>
            <a:pPr algn="r" rtl="1">
              <a:buFont typeface="Wingdings" panose="05000000000000000000" pitchFamily="2" charset="2"/>
              <a:buChar char="§"/>
            </a:pPr>
            <a:r>
              <a:rPr lang="fa-IR" sz="2000" dirty="0" smtClean="0">
                <a:cs typeface="B Nazanin" panose="00000400000000000000" pitchFamily="2" charset="-78"/>
              </a:rPr>
              <a:t>اگر تصمیمات یک قهرمان محصول به طور مداوم توسط دیگران نادیده نگرفته شود . </a:t>
            </a: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r>
              <a:rPr lang="fa-IR" sz="2000" dirty="0" smtClean="0">
                <a:solidFill>
                  <a:schemeClr val="tx1"/>
                </a:solidFill>
                <a:cs typeface="B Nazanin" panose="00000400000000000000" pitchFamily="2" charset="-78"/>
              </a:rPr>
              <a:t>اگر تعامالات قهرمان محصول با همتایان خود به اندازه کافی باشد . </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اگر قهرمان محصول فقط و فقط خواسته های خود را ارائه ندهد .</a:t>
            </a:r>
          </a:p>
          <a:p>
            <a:pPr marL="0" indent="0" algn="r" rtl="1">
              <a:buNone/>
            </a:pPr>
            <a:r>
              <a:rPr lang="fa-IR" sz="2000" dirty="0" smtClean="0">
                <a:solidFill>
                  <a:schemeClr val="tx1"/>
                </a:solidFill>
                <a:cs typeface="B Nazanin" panose="00000400000000000000" pitchFamily="2" charset="-78"/>
              </a:rPr>
              <a:t> </a:t>
            </a:r>
          </a:p>
          <a:p>
            <a:pPr marL="0" indent="0" algn="r" rtl="1">
              <a:buNone/>
            </a:pPr>
            <a:r>
              <a:rPr lang="fa-IR" sz="2000" dirty="0" smtClean="0">
                <a:solidFill>
                  <a:schemeClr val="tx1"/>
                </a:solidFill>
                <a:cs typeface="B Nazanin" panose="00000400000000000000" pitchFamily="2" charset="-78"/>
              </a:rPr>
              <a:t>                        در </a:t>
            </a:r>
            <a:r>
              <a:rPr lang="fa-IR" sz="2000" dirty="0">
                <a:solidFill>
                  <a:schemeClr val="tx1"/>
                </a:solidFill>
                <a:cs typeface="B Nazanin" panose="00000400000000000000" pitchFamily="2" charset="-78"/>
              </a:rPr>
              <a:t>اینصورت رویکرد قهرمان محصول بهترین کارکرد را دارد . </a:t>
            </a: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fa-IR" sz="2000" dirty="0">
              <a:solidFill>
                <a:schemeClr val="tx1"/>
              </a:solidFill>
              <a:cs typeface="B Nazanin" panose="00000400000000000000" pitchFamily="2" charset="-78"/>
            </a:endParaRP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en-US" sz="2000" dirty="0">
              <a:solidFill>
                <a:srgbClr val="C00000"/>
              </a:solidFill>
              <a:cs typeface="B Nazanin" panose="00000400000000000000" pitchFamily="2" charset="-78"/>
            </a:endParaRPr>
          </a:p>
        </p:txBody>
      </p:sp>
      <p:sp>
        <p:nvSpPr>
          <p:cNvPr id="4" name="Cube 3"/>
          <p:cNvSpPr/>
          <p:nvPr/>
        </p:nvSpPr>
        <p:spPr>
          <a:xfrm>
            <a:off x="11068050" y="1933182"/>
            <a:ext cx="285750" cy="238125"/>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7" name="Left Arrow 6"/>
          <p:cNvSpPr/>
          <p:nvPr/>
        </p:nvSpPr>
        <p:spPr>
          <a:xfrm>
            <a:off x="9902073" y="4298622"/>
            <a:ext cx="1451727" cy="329938"/>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40591368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4550"/>
          </a:xfrm>
        </p:spPr>
        <p:txBody>
          <a:bodyPr>
            <a:normAutofit/>
          </a:bodyPr>
          <a:lstStyle/>
          <a:p>
            <a:pPr algn="ctr"/>
            <a:r>
              <a:rPr lang="fa-IR" sz="4000" u="sng" dirty="0" smtClean="0">
                <a:solidFill>
                  <a:srgbClr val="C00000"/>
                </a:solidFill>
                <a:cs typeface="B Nazanin" panose="00000400000000000000" pitchFamily="2" charset="-78"/>
              </a:rPr>
              <a:t>قهرمان محصول خارجی</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67833" y="1209676"/>
            <a:ext cx="10981659" cy="5125136"/>
          </a:xfrm>
        </p:spPr>
        <p:txBody>
          <a:bodyPr>
            <a:normAutofit/>
          </a:bodyPr>
          <a:lstStyle/>
          <a:p>
            <a:pPr marL="0" indent="0" algn="r" rtl="1">
              <a:buNone/>
            </a:pPr>
            <a:r>
              <a:rPr lang="fa-IR" sz="2000" dirty="0">
                <a:cs typeface="B Nazanin" panose="00000400000000000000" pitchFamily="2" charset="-78"/>
              </a:rPr>
              <a:t> </a:t>
            </a:r>
            <a:r>
              <a:rPr lang="fa-IR" sz="2000" dirty="0" smtClean="0">
                <a:cs typeface="B Nazanin" panose="00000400000000000000" pitchFamily="2" charset="-78"/>
              </a:rPr>
              <a:t>      </a:t>
            </a:r>
            <a:r>
              <a:rPr lang="fa-IR" dirty="0" smtClean="0">
                <a:solidFill>
                  <a:srgbClr val="C00000"/>
                </a:solidFill>
                <a:cs typeface="B Nazanin" panose="00000400000000000000" pitchFamily="2" charset="-78"/>
              </a:rPr>
              <a:t>قهرمان محصول خارجی </a:t>
            </a:r>
            <a:endParaRPr lang="fa-IR" dirty="0">
              <a:solidFill>
                <a:srgbClr val="C00000"/>
              </a:solidFill>
              <a:cs typeface="B Nazanin" panose="00000400000000000000" pitchFamily="2" charset="-78"/>
            </a:endParaRPr>
          </a:p>
          <a:p>
            <a:pPr algn="r" rtl="1">
              <a:buFont typeface="Wingdings" panose="05000000000000000000" pitchFamily="2" charset="2"/>
              <a:buChar char="v"/>
            </a:pPr>
            <a:r>
              <a:rPr lang="fa-IR" sz="2000" dirty="0" smtClean="0">
                <a:cs typeface="B Nazanin" panose="00000400000000000000" pitchFamily="2" charset="-78"/>
              </a:rPr>
              <a:t> گاهی استخدام </a:t>
            </a:r>
            <a:r>
              <a:rPr lang="fa-IR" sz="2000" dirty="0" smtClean="0">
                <a:solidFill>
                  <a:srgbClr val="C00000"/>
                </a:solidFill>
                <a:cs typeface="B Nazanin" panose="00000400000000000000" pitchFamily="2" charset="-78"/>
              </a:rPr>
              <a:t>کاربران واقعی </a:t>
            </a:r>
            <a:r>
              <a:rPr lang="fa-IR" sz="2000" dirty="0" smtClean="0">
                <a:cs typeface="B Nazanin" panose="00000400000000000000" pitchFamily="2" charset="-78"/>
              </a:rPr>
              <a:t>به عنوان </a:t>
            </a:r>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می‌تواند سخت باشد . </a:t>
            </a:r>
          </a:p>
          <a:p>
            <a:pPr marL="0" indent="0" algn="r" rtl="1">
              <a:buNone/>
            </a:pPr>
            <a:r>
              <a:rPr lang="fa-IR" sz="2000" dirty="0" smtClean="0">
                <a:cs typeface="B Nazanin" panose="00000400000000000000" pitchFamily="2" charset="-78"/>
              </a:rPr>
              <a:t>       در این گونه مواقع می توان از کارشناسان داخلی یا مشاوران خارجی برای شبیه سازی نقش این کاربران استفاده کرد .</a:t>
            </a:r>
          </a:p>
          <a:p>
            <a:pPr algn="r" rtl="1">
              <a:buFont typeface="Wingdings" panose="05000000000000000000" pitchFamily="2" charset="2"/>
              <a:buChar char="§"/>
            </a:pPr>
            <a:r>
              <a:rPr lang="fa-IR" sz="2000" dirty="0" smtClean="0">
                <a:cs typeface="B Nazanin" panose="00000400000000000000" pitchFamily="2" charset="-78"/>
              </a:rPr>
              <a:t> اگر سازمان با مشتریان حقوقی بزرگ ارتباط دارد می‌شود از این فرصت برای مشارکت در استخراج نیازمندی‌ها استفاده کرد .</a:t>
            </a:r>
          </a:p>
          <a:p>
            <a:pPr algn="r" rtl="1">
              <a:buFont typeface="Wingdings" panose="05000000000000000000" pitchFamily="2" charset="2"/>
              <a:buChar char="§"/>
            </a:pPr>
            <a:r>
              <a:rPr lang="fa-IR" sz="2000" dirty="0" smtClean="0">
                <a:cs typeface="B Nazanin" panose="00000400000000000000" pitchFamily="2" charset="-78"/>
              </a:rPr>
              <a:t>همچنین برای مشارکت قهرمان محصول خارجی باید انگیزه ایجاد کرد . </a:t>
            </a:r>
          </a:p>
          <a:p>
            <a:pPr algn="r" rtl="1">
              <a:buFont typeface="Wingdings" panose="05000000000000000000" pitchFamily="2" charset="2"/>
              <a:buChar char="v"/>
            </a:pPr>
            <a:r>
              <a:rPr lang="fa-IR" sz="2000" dirty="0" smtClean="0">
                <a:cs typeface="B Nazanin" panose="00000400000000000000" pitchFamily="2" charset="-78"/>
              </a:rPr>
              <a:t>اگر تعداد کلاس‌های کاربری زیادی دارید ابتدا نیازمندی های اصلی که برای کاربران مشترک است را شناسایی کنید . </a:t>
            </a:r>
          </a:p>
          <a:p>
            <a:pPr algn="r" rtl="1">
              <a:buFont typeface="Wingdings" panose="05000000000000000000" pitchFamily="2" charset="2"/>
              <a:buChar char="v"/>
            </a:pPr>
            <a:r>
              <a:rPr lang="fa-IR" sz="2000" dirty="0" smtClean="0">
                <a:cs typeface="B Nazanin" panose="00000400000000000000" pitchFamily="2" charset="-78"/>
              </a:rPr>
              <a:t>سپس نیازمندی های که مخصوص کلاس های کاربری خاصی است را در نظر بگیرید .</a:t>
            </a:r>
          </a:p>
          <a:p>
            <a:pPr algn="r" rtl="1">
              <a:buFont typeface="Wingdings" panose="05000000000000000000" pitchFamily="2" charset="2"/>
              <a:buChar char="v"/>
            </a:pPr>
            <a:r>
              <a:rPr lang="fa-IR" sz="2000" dirty="0" smtClean="0">
                <a:cs typeface="B Nazanin" panose="00000400000000000000" pitchFamily="2" charset="-78"/>
              </a:rPr>
              <a:t>به علت امکان تغییر سریع دامنه بعضی از مسائل سیستم نیازمندی های کاربران ممکن است ثابت نباشد.</a:t>
            </a:r>
          </a:p>
          <a:p>
            <a:pPr algn="r" rtl="1">
              <a:buFont typeface="Wingdings" panose="05000000000000000000" pitchFamily="2" charset="2"/>
              <a:buChar char="v"/>
            </a:pPr>
            <a:r>
              <a:rPr lang="fa-IR" sz="2000" dirty="0" smtClean="0">
                <a:cs typeface="B Nazanin" panose="00000400000000000000" pitchFamily="2" charset="-78"/>
              </a:rPr>
              <a:t> قهرمان محصول را از کاربران فعلی سیستم فعلی انتخاب کنید .</a:t>
            </a:r>
          </a:p>
          <a:p>
            <a:pPr algn="r" rtl="1">
              <a:buFont typeface="Wingdings" panose="05000000000000000000" pitchFamily="2" charset="2"/>
              <a:buChar char="v"/>
            </a:pPr>
            <a:r>
              <a:rPr lang="fa-IR" sz="2000" dirty="0" smtClean="0">
                <a:cs typeface="B Nazanin" panose="00000400000000000000" pitchFamily="2" charset="-78"/>
              </a:rPr>
              <a:t>اگر از کاربران سابق سیستم باشد ممکن است نیازمندی های بروزنشده ای را ارائه دهد . </a:t>
            </a:r>
          </a:p>
          <a:p>
            <a:pPr marL="0" indent="0" algn="r" rtl="1">
              <a:buNone/>
            </a:pPr>
            <a:r>
              <a:rPr lang="fa-IR" dirty="0" smtClean="0"/>
              <a:t> </a:t>
            </a:r>
            <a:endParaRPr lang="en-US" dirty="0"/>
          </a:p>
        </p:txBody>
      </p:sp>
      <p:pic>
        <p:nvPicPr>
          <p:cNvPr id="4" name="Picture 3"/>
          <p:cNvPicPr>
            <a:picLocks noChangeAspect="1"/>
          </p:cNvPicPr>
          <p:nvPr/>
        </p:nvPicPr>
        <p:blipFill>
          <a:blip r:embed="rId2"/>
          <a:stretch>
            <a:fillRect/>
          </a:stretch>
        </p:blipFill>
        <p:spPr>
          <a:xfrm>
            <a:off x="11458958" y="1286685"/>
            <a:ext cx="298730" cy="249958"/>
          </a:xfrm>
          <a:prstGeom prst="rect">
            <a:avLst/>
          </a:prstGeom>
        </p:spPr>
      </p:pic>
      <p:sp>
        <p:nvSpPr>
          <p:cNvPr id="5" name="Left Arrow 4"/>
          <p:cNvSpPr/>
          <p:nvPr/>
        </p:nvSpPr>
        <p:spPr>
          <a:xfrm>
            <a:off x="11411361" y="2211511"/>
            <a:ext cx="346327" cy="1696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8725995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4115"/>
          </a:xfrm>
        </p:spPr>
        <p:txBody>
          <a:bodyPr>
            <a:normAutofit fontScale="90000"/>
          </a:bodyPr>
          <a:lstStyle/>
          <a:p>
            <a:pPr algn="ctr"/>
            <a:r>
              <a:rPr lang="fa-IR" sz="4000" u="sng" dirty="0" smtClean="0">
                <a:solidFill>
                  <a:srgbClr val="C00000"/>
                </a:solidFill>
                <a:cs typeface="B Nazanin" panose="00000400000000000000" pitchFamily="2" charset="-78"/>
              </a:rPr>
              <a:t>قهرمان محصول (ادامه )</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148571"/>
            <a:ext cx="10515600" cy="4989186"/>
          </a:xfrm>
        </p:spPr>
        <p:txBody>
          <a:bodyPr>
            <a:normAutofit/>
          </a:bodyPr>
          <a:lstStyle/>
          <a:p>
            <a:pPr marL="0" indent="0" algn="r" rtl="1">
              <a:buNone/>
            </a:pPr>
            <a:r>
              <a:rPr lang="fa-IR" sz="2000" dirty="0" smtClean="0">
                <a:cs typeface="B Nazanin" panose="00000400000000000000" pitchFamily="2" charset="-78"/>
              </a:rPr>
              <a:t>     </a:t>
            </a:r>
            <a:r>
              <a:rPr lang="fa-IR" dirty="0" smtClean="0">
                <a:solidFill>
                  <a:srgbClr val="C00000"/>
                </a:solidFill>
                <a:cs typeface="B Nazanin" panose="00000400000000000000" pitchFamily="2" charset="-78"/>
              </a:rPr>
              <a:t>انتظارات از قهرمان محصول </a:t>
            </a:r>
          </a:p>
          <a:p>
            <a:pPr algn="r" rtl="1">
              <a:buFont typeface="Wingdings" panose="05000000000000000000" pitchFamily="2" charset="2"/>
              <a:buChar char="§"/>
            </a:pPr>
            <a:r>
              <a:rPr lang="fa-IR" sz="2000" dirty="0" smtClean="0">
                <a:cs typeface="B Nazanin" panose="00000400000000000000" pitchFamily="2" charset="-78"/>
              </a:rPr>
              <a:t>آنچه را از </a:t>
            </a:r>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خود انتظار انجام دهید </a:t>
            </a:r>
            <a:r>
              <a:rPr lang="fa-IR" sz="2000" dirty="0" smtClean="0">
                <a:solidFill>
                  <a:srgbClr val="C00000"/>
                </a:solidFill>
                <a:cs typeface="B Nazanin" panose="00000400000000000000" pitchFamily="2" charset="-78"/>
              </a:rPr>
              <a:t>مستند</a:t>
            </a:r>
            <a:r>
              <a:rPr lang="fa-IR" sz="2000" dirty="0" smtClean="0">
                <a:cs typeface="B Nazanin" panose="00000400000000000000" pitchFamily="2" charset="-78"/>
              </a:rPr>
              <a:t> کنید . </a:t>
            </a:r>
          </a:p>
          <a:p>
            <a:pPr algn="r" rtl="1">
              <a:buFont typeface="Wingdings" panose="05000000000000000000" pitchFamily="2" charset="2"/>
              <a:buChar char="§"/>
            </a:pPr>
            <a:r>
              <a:rPr lang="fa-IR" sz="2000" dirty="0" smtClean="0">
                <a:cs typeface="B Nazanin" panose="00000400000000000000" pitchFamily="2" charset="-78"/>
              </a:rPr>
              <a:t>برای هر </a:t>
            </a:r>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پرونده ای ایجاد کنید و </a:t>
            </a:r>
            <a:r>
              <a:rPr lang="fa-IR" sz="2000" dirty="0" smtClean="0">
                <a:solidFill>
                  <a:srgbClr val="C00000"/>
                </a:solidFill>
                <a:cs typeface="B Nazanin" panose="00000400000000000000" pitchFamily="2" charset="-78"/>
              </a:rPr>
              <a:t>نقش ها </a:t>
            </a:r>
            <a:r>
              <a:rPr lang="fa-IR" sz="2000" dirty="0" smtClean="0">
                <a:cs typeface="B Nazanin" panose="00000400000000000000" pitchFamily="2" charset="-78"/>
              </a:rPr>
              <a:t>و </a:t>
            </a:r>
            <a:r>
              <a:rPr lang="fa-IR" sz="2000" dirty="0" smtClean="0">
                <a:solidFill>
                  <a:srgbClr val="C00000"/>
                </a:solidFill>
                <a:cs typeface="B Nazanin" panose="00000400000000000000" pitchFamily="2" charset="-78"/>
              </a:rPr>
              <a:t>وظایفشان</a:t>
            </a:r>
            <a:r>
              <a:rPr lang="fa-IR" sz="2000" dirty="0" smtClean="0">
                <a:cs typeface="B Nazanin" panose="00000400000000000000" pitchFamily="2" charset="-78"/>
              </a:rPr>
              <a:t> را سند کنید . </a:t>
            </a:r>
          </a:p>
          <a:p>
            <a:pPr algn="r" rtl="1">
              <a:buFont typeface="Wingdings" panose="05000000000000000000" pitchFamily="2" charset="2"/>
              <a:buChar char="§"/>
            </a:pPr>
            <a:r>
              <a:rPr lang="fa-IR" sz="2000" dirty="0" smtClean="0">
                <a:cs typeface="B Nazanin" panose="00000400000000000000" pitchFamily="2" charset="-78"/>
              </a:rPr>
              <a:t>برای شروع مطابق الگوی زیر جلو بروید .</a:t>
            </a:r>
          </a:p>
          <a:p>
            <a:pPr marL="0" indent="0" algn="r" rtl="1">
              <a:buNone/>
            </a:pPr>
            <a:r>
              <a:rPr lang="fa-IR" sz="2000" dirty="0" smtClean="0">
                <a:cs typeface="B Nazanin" panose="00000400000000000000" pitchFamily="2" charset="-78"/>
              </a:rPr>
              <a:t>    برنامه ریزی :</a:t>
            </a:r>
          </a:p>
          <a:p>
            <a:pPr marL="914400" lvl="2" indent="0">
              <a:buNone/>
            </a:pPr>
            <a:r>
              <a:rPr lang="fa-IR" dirty="0" smtClean="0">
                <a:cs typeface="B Nazanin" panose="00000400000000000000" pitchFamily="2" charset="-78"/>
              </a:rPr>
              <a:t>محدوده و محدودیت های سیستم را مشخص کند .</a:t>
            </a:r>
          </a:p>
          <a:p>
            <a:pPr marL="914400" lvl="2" indent="0">
              <a:buNone/>
            </a:pPr>
            <a:r>
              <a:rPr lang="fa-IR" dirty="0" smtClean="0">
                <a:cs typeface="B Nazanin" panose="00000400000000000000" pitchFamily="2" charset="-78"/>
              </a:rPr>
              <a:t>سیستم های که با آن ها در تعامل است سیستم فعلی را مشخص کند .</a:t>
            </a:r>
          </a:p>
          <a:p>
            <a:pPr marL="914400" lvl="2" indent="0">
              <a:buNone/>
            </a:pPr>
            <a:r>
              <a:rPr lang="fa-IR" dirty="0" smtClean="0">
                <a:cs typeface="B Nazanin" panose="00000400000000000000" pitchFamily="2" charset="-78"/>
              </a:rPr>
              <a:t>یک مسیر انتقال از برنامه های فعلی یا عملیات دستی تعریف کنید .</a:t>
            </a:r>
          </a:p>
          <a:p>
            <a:pPr marL="914400" lvl="2" indent="0">
              <a:buNone/>
            </a:pPr>
            <a:r>
              <a:rPr lang="fa-IR" dirty="0" smtClean="0">
                <a:cs typeface="B Nazanin" panose="00000400000000000000" pitchFamily="2" charset="-78"/>
              </a:rPr>
              <a:t>استاندارهای مربوطه و نیازمندی های گواهینامه را مشخص کنید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
        <p:nvSpPr>
          <p:cNvPr id="5" name="Cube 4"/>
          <p:cNvSpPr/>
          <p:nvPr/>
        </p:nvSpPr>
        <p:spPr>
          <a:xfrm>
            <a:off x="11068050" y="1272618"/>
            <a:ext cx="285750" cy="238125"/>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6" name="Picture 5"/>
          <p:cNvPicPr>
            <a:picLocks noChangeAspect="1"/>
          </p:cNvPicPr>
          <p:nvPr/>
        </p:nvPicPr>
        <p:blipFill>
          <a:blip r:embed="rId2"/>
          <a:stretch>
            <a:fillRect/>
          </a:stretch>
        </p:blipFill>
        <p:spPr>
          <a:xfrm>
            <a:off x="10507169" y="3332698"/>
            <a:ext cx="560881" cy="243861"/>
          </a:xfrm>
          <a:prstGeom prst="rect">
            <a:avLst/>
          </a:prstGeom>
        </p:spPr>
      </p:pic>
      <p:pic>
        <p:nvPicPr>
          <p:cNvPr id="7" name="Picture 6"/>
          <p:cNvPicPr>
            <a:picLocks noChangeAspect="1"/>
          </p:cNvPicPr>
          <p:nvPr/>
        </p:nvPicPr>
        <p:blipFill>
          <a:blip r:embed="rId2"/>
          <a:stretch>
            <a:fillRect/>
          </a:stretch>
        </p:blipFill>
        <p:spPr>
          <a:xfrm>
            <a:off x="10507168" y="3643164"/>
            <a:ext cx="560881" cy="243861"/>
          </a:xfrm>
          <a:prstGeom prst="rect">
            <a:avLst/>
          </a:prstGeom>
        </p:spPr>
      </p:pic>
      <p:pic>
        <p:nvPicPr>
          <p:cNvPr id="8" name="Picture 7"/>
          <p:cNvPicPr>
            <a:picLocks noChangeAspect="1"/>
          </p:cNvPicPr>
          <p:nvPr/>
        </p:nvPicPr>
        <p:blipFill>
          <a:blip r:embed="rId2"/>
          <a:stretch>
            <a:fillRect/>
          </a:stretch>
        </p:blipFill>
        <p:spPr>
          <a:xfrm>
            <a:off x="10507167" y="3953630"/>
            <a:ext cx="560881" cy="243861"/>
          </a:xfrm>
          <a:prstGeom prst="rect">
            <a:avLst/>
          </a:prstGeom>
        </p:spPr>
      </p:pic>
      <p:pic>
        <p:nvPicPr>
          <p:cNvPr id="9" name="Picture 8"/>
          <p:cNvPicPr>
            <a:picLocks noChangeAspect="1"/>
          </p:cNvPicPr>
          <p:nvPr/>
        </p:nvPicPr>
        <p:blipFill>
          <a:blip r:embed="rId2"/>
          <a:stretch>
            <a:fillRect/>
          </a:stretch>
        </p:blipFill>
        <p:spPr>
          <a:xfrm>
            <a:off x="10507167" y="4281903"/>
            <a:ext cx="560881" cy="243861"/>
          </a:xfrm>
          <a:prstGeom prst="rect">
            <a:avLst/>
          </a:prstGeom>
        </p:spPr>
      </p:pic>
      <p:sp>
        <p:nvSpPr>
          <p:cNvPr id="15" name="Isosceles Triangle 14"/>
          <p:cNvSpPr/>
          <p:nvPr/>
        </p:nvSpPr>
        <p:spPr>
          <a:xfrm rot="16200000">
            <a:off x="11025629" y="2980239"/>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128213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فهرست مطالب</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t>مقدمه </a:t>
            </a:r>
          </a:p>
          <a:p>
            <a:pPr algn="r" rtl="1"/>
            <a:r>
              <a:rPr lang="fa-IR" dirty="0" smtClean="0"/>
              <a:t>کلاس های کاربری</a:t>
            </a:r>
          </a:p>
          <a:p>
            <a:pPr algn="r" rtl="1"/>
            <a:r>
              <a:rPr lang="fa-IR" dirty="0" smtClean="0"/>
              <a:t>شخصیت های کاربر</a:t>
            </a:r>
          </a:p>
          <a:p>
            <a:pPr algn="r" rtl="1"/>
            <a:r>
              <a:rPr lang="fa-IR" dirty="0" smtClean="0"/>
              <a:t>ارتباط با نمایندگان کاربران </a:t>
            </a:r>
          </a:p>
          <a:p>
            <a:pPr algn="r" rtl="1"/>
            <a:r>
              <a:rPr lang="fa-IR" dirty="0" smtClean="0"/>
              <a:t>قهرمان محصول </a:t>
            </a:r>
          </a:p>
          <a:p>
            <a:pPr algn="r" rtl="1"/>
            <a:r>
              <a:rPr lang="fa-IR" dirty="0"/>
              <a:t>نمایندگی کاربر در پروژه های </a:t>
            </a:r>
            <a:r>
              <a:rPr lang="fa-IR" dirty="0" smtClean="0"/>
              <a:t>چابک</a:t>
            </a:r>
          </a:p>
          <a:p>
            <a:pPr algn="r" rtl="1"/>
            <a:r>
              <a:rPr lang="fa-IR" dirty="0" smtClean="0"/>
              <a:t>حل و فصل نیازمندی‌های متضاد </a:t>
            </a:r>
            <a:endParaRPr lang="fa-IR" dirty="0"/>
          </a:p>
        </p:txBody>
      </p:sp>
    </p:spTree>
    <p:extLst>
      <p:ext uri="{BB962C8B-B14F-4D97-AF65-F5344CB8AC3E}">
        <p14:creationId xmlns:p14="http://schemas.microsoft.com/office/powerpoint/2010/main" val="915033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481"/>
          </a:xfrm>
        </p:spPr>
        <p:txBody>
          <a:bodyPr>
            <a:normAutofit/>
          </a:bodyPr>
          <a:lstStyle/>
          <a:p>
            <a:pPr algn="ctr"/>
            <a:r>
              <a:rPr lang="fa-IR" sz="3600" u="sng" dirty="0" smtClean="0">
                <a:solidFill>
                  <a:srgbClr val="C00000"/>
                </a:solidFill>
                <a:cs typeface="B Nazanin" panose="00000400000000000000" pitchFamily="2" charset="-78"/>
              </a:rPr>
              <a:t>قهرمان محصول (ادامه)</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097606"/>
            <a:ext cx="10515600" cy="4859057"/>
          </a:xfrm>
        </p:spPr>
        <p:txBody>
          <a:bodyPr>
            <a:normAutofit/>
          </a:bodyPr>
          <a:lstStyle/>
          <a:p>
            <a:pPr marL="0" indent="0" algn="r" rtl="1">
              <a:buNone/>
            </a:pPr>
            <a:r>
              <a:rPr lang="fa-IR" sz="2000" dirty="0">
                <a:cs typeface="B Nazanin" panose="00000400000000000000" pitchFamily="2" charset="-78"/>
              </a:rPr>
              <a:t> </a:t>
            </a:r>
            <a:r>
              <a:rPr lang="fa-IR" sz="2000" dirty="0" smtClean="0">
                <a:cs typeface="B Nazanin" panose="00000400000000000000" pitchFamily="2" charset="-78"/>
              </a:rPr>
              <a:t>         </a:t>
            </a:r>
            <a:r>
              <a:rPr lang="fa-IR" sz="2400" dirty="0" smtClean="0">
                <a:solidFill>
                  <a:srgbClr val="C00000"/>
                </a:solidFill>
                <a:cs typeface="B Nazanin" panose="00000400000000000000" pitchFamily="2" charset="-78"/>
              </a:rPr>
              <a:t>انتظارات از قهرمان محصول </a:t>
            </a:r>
            <a:endParaRPr lang="fa-IR" sz="2400" dirty="0">
              <a:solidFill>
                <a:srgbClr val="C00000"/>
              </a:solidFill>
              <a:cs typeface="B Nazanin" panose="00000400000000000000" pitchFamily="2" charset="-78"/>
            </a:endParaRPr>
          </a:p>
          <a:p>
            <a:pPr marL="0" indent="0" algn="r" rtl="1">
              <a:buNone/>
            </a:pPr>
            <a:r>
              <a:rPr lang="fa-IR" sz="2000" dirty="0" smtClean="0">
                <a:cs typeface="B Nazanin" panose="00000400000000000000" pitchFamily="2" charset="-78"/>
              </a:rPr>
              <a:t>        نیازمندی ها:</a:t>
            </a:r>
          </a:p>
          <a:p>
            <a:pPr marL="914400" lvl="2" indent="0">
              <a:buNone/>
            </a:pPr>
            <a:r>
              <a:rPr lang="fa-IR" dirty="0" smtClean="0">
                <a:cs typeface="B Nazanin" panose="00000400000000000000" pitchFamily="2" charset="-78"/>
              </a:rPr>
              <a:t>نیازمندی ها را از کاربران جمع آوری کند .</a:t>
            </a:r>
          </a:p>
          <a:p>
            <a:pPr marL="914400" lvl="2" indent="0">
              <a:buNone/>
            </a:pPr>
            <a:r>
              <a:rPr lang="fa-IR" dirty="0" smtClean="0">
                <a:cs typeface="B Nazanin" panose="00000400000000000000" pitchFamily="2" charset="-78"/>
              </a:rPr>
              <a:t>سناریوهای استفاده ، یوزکیس ها و داستان های کاربران را بسط دهد . </a:t>
            </a:r>
          </a:p>
          <a:p>
            <a:pPr marL="914400" lvl="2" indent="0">
              <a:buNone/>
            </a:pPr>
            <a:r>
              <a:rPr lang="fa-IR" dirty="0" smtClean="0">
                <a:cs typeface="B Nazanin" panose="00000400000000000000" pitchFamily="2" charset="-78"/>
              </a:rPr>
              <a:t>تضادها بین نیازمندی های پیشنهاد شده در کلاس کاربری را حل کند . </a:t>
            </a:r>
          </a:p>
          <a:p>
            <a:pPr marL="914400" lvl="2" indent="0">
              <a:buNone/>
            </a:pPr>
            <a:r>
              <a:rPr lang="fa-IR" dirty="0" smtClean="0">
                <a:cs typeface="B Nazanin" panose="00000400000000000000" pitchFamily="2" charset="-78"/>
              </a:rPr>
              <a:t>الویت های اجرایی را تعریف کند .</a:t>
            </a:r>
          </a:p>
          <a:p>
            <a:pPr marL="914400" lvl="2" indent="0">
              <a:buNone/>
            </a:pPr>
            <a:r>
              <a:rPr lang="fa-IR" dirty="0" smtClean="0">
                <a:cs typeface="B Nazanin" panose="00000400000000000000" pitchFamily="2" charset="-78"/>
              </a:rPr>
              <a:t>ورودی‌ها را در مورد عملکرد و سایر الزامات کیفی ارائه دهد .</a:t>
            </a:r>
          </a:p>
          <a:p>
            <a:pPr marL="914400" lvl="2" indent="0">
              <a:buNone/>
            </a:pPr>
            <a:r>
              <a:rPr lang="fa-IR" dirty="0" smtClean="0">
                <a:cs typeface="B Nazanin" panose="00000400000000000000" pitchFamily="2" charset="-78"/>
              </a:rPr>
              <a:t>نمونه های اولیه را ارزیابی کند . </a:t>
            </a:r>
          </a:p>
          <a:p>
            <a:pPr marL="914400" lvl="2" indent="0">
              <a:buNone/>
            </a:pPr>
            <a:r>
              <a:rPr lang="fa-IR" dirty="0" smtClean="0">
                <a:cs typeface="B Nazanin" panose="00000400000000000000" pitchFamily="2" charset="-78"/>
              </a:rPr>
              <a:t>با سایر تصمیم گیرندگان راهبردی برای برطرف کردن تضادها بین سایر ذینفعان کار کند . </a:t>
            </a:r>
          </a:p>
          <a:p>
            <a:pPr marL="914400" lvl="2" indent="0">
              <a:buNone/>
            </a:pPr>
            <a:r>
              <a:rPr lang="fa-IR" dirty="0" smtClean="0">
                <a:cs typeface="B Nazanin" panose="00000400000000000000" pitchFamily="2" charset="-78"/>
              </a:rPr>
              <a:t>الگوریتم های تخصصی را ارائه بدهد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0476646" y="1923115"/>
            <a:ext cx="560881" cy="243861"/>
          </a:xfrm>
          <a:prstGeom prst="rect">
            <a:avLst/>
          </a:prstGeom>
        </p:spPr>
      </p:pic>
      <p:pic>
        <p:nvPicPr>
          <p:cNvPr id="5" name="Picture 4"/>
          <p:cNvPicPr>
            <a:picLocks noChangeAspect="1"/>
          </p:cNvPicPr>
          <p:nvPr/>
        </p:nvPicPr>
        <p:blipFill>
          <a:blip r:embed="rId2"/>
          <a:stretch>
            <a:fillRect/>
          </a:stretch>
        </p:blipFill>
        <p:spPr>
          <a:xfrm>
            <a:off x="10476645" y="2247703"/>
            <a:ext cx="560881" cy="243861"/>
          </a:xfrm>
          <a:prstGeom prst="rect">
            <a:avLst/>
          </a:prstGeom>
        </p:spPr>
      </p:pic>
      <p:pic>
        <p:nvPicPr>
          <p:cNvPr id="6" name="Picture 5"/>
          <p:cNvPicPr>
            <a:picLocks noChangeAspect="1"/>
          </p:cNvPicPr>
          <p:nvPr/>
        </p:nvPicPr>
        <p:blipFill>
          <a:blip r:embed="rId2"/>
          <a:stretch>
            <a:fillRect/>
          </a:stretch>
        </p:blipFill>
        <p:spPr>
          <a:xfrm>
            <a:off x="10467219" y="2567909"/>
            <a:ext cx="560881" cy="243861"/>
          </a:xfrm>
          <a:prstGeom prst="rect">
            <a:avLst/>
          </a:prstGeom>
        </p:spPr>
      </p:pic>
      <p:pic>
        <p:nvPicPr>
          <p:cNvPr id="7" name="Picture 6"/>
          <p:cNvPicPr>
            <a:picLocks noChangeAspect="1"/>
          </p:cNvPicPr>
          <p:nvPr/>
        </p:nvPicPr>
        <p:blipFill>
          <a:blip r:embed="rId2"/>
          <a:stretch>
            <a:fillRect/>
          </a:stretch>
        </p:blipFill>
        <p:spPr>
          <a:xfrm>
            <a:off x="10476645" y="2882397"/>
            <a:ext cx="560881" cy="243861"/>
          </a:xfrm>
          <a:prstGeom prst="rect">
            <a:avLst/>
          </a:prstGeom>
        </p:spPr>
      </p:pic>
      <p:pic>
        <p:nvPicPr>
          <p:cNvPr id="8" name="Picture 7"/>
          <p:cNvPicPr>
            <a:picLocks noChangeAspect="1"/>
          </p:cNvPicPr>
          <p:nvPr/>
        </p:nvPicPr>
        <p:blipFill>
          <a:blip r:embed="rId2"/>
          <a:stretch>
            <a:fillRect/>
          </a:stretch>
        </p:blipFill>
        <p:spPr>
          <a:xfrm>
            <a:off x="10467219" y="3284788"/>
            <a:ext cx="560881" cy="243861"/>
          </a:xfrm>
          <a:prstGeom prst="rect">
            <a:avLst/>
          </a:prstGeom>
        </p:spPr>
      </p:pic>
      <p:pic>
        <p:nvPicPr>
          <p:cNvPr id="9" name="Picture 8"/>
          <p:cNvPicPr>
            <a:picLocks noChangeAspect="1"/>
          </p:cNvPicPr>
          <p:nvPr/>
        </p:nvPicPr>
        <p:blipFill>
          <a:blip r:embed="rId2"/>
          <a:stretch>
            <a:fillRect/>
          </a:stretch>
        </p:blipFill>
        <p:spPr>
          <a:xfrm>
            <a:off x="10467219" y="3652621"/>
            <a:ext cx="560881" cy="243861"/>
          </a:xfrm>
          <a:prstGeom prst="rect">
            <a:avLst/>
          </a:prstGeom>
        </p:spPr>
      </p:pic>
      <p:pic>
        <p:nvPicPr>
          <p:cNvPr id="10" name="Picture 9"/>
          <p:cNvPicPr>
            <a:picLocks noChangeAspect="1"/>
          </p:cNvPicPr>
          <p:nvPr/>
        </p:nvPicPr>
        <p:blipFill>
          <a:blip r:embed="rId2"/>
          <a:stretch>
            <a:fillRect/>
          </a:stretch>
        </p:blipFill>
        <p:spPr>
          <a:xfrm>
            <a:off x="10467220" y="3972661"/>
            <a:ext cx="560881" cy="243861"/>
          </a:xfrm>
          <a:prstGeom prst="rect">
            <a:avLst/>
          </a:prstGeom>
        </p:spPr>
      </p:pic>
      <p:pic>
        <p:nvPicPr>
          <p:cNvPr id="11" name="Picture 10"/>
          <p:cNvPicPr>
            <a:picLocks noChangeAspect="1"/>
          </p:cNvPicPr>
          <p:nvPr/>
        </p:nvPicPr>
        <p:blipFill>
          <a:blip r:embed="rId2"/>
          <a:stretch>
            <a:fillRect/>
          </a:stretch>
        </p:blipFill>
        <p:spPr>
          <a:xfrm>
            <a:off x="10476645" y="4281598"/>
            <a:ext cx="560881" cy="243861"/>
          </a:xfrm>
          <a:prstGeom prst="rect">
            <a:avLst/>
          </a:prstGeom>
        </p:spPr>
      </p:pic>
      <p:sp>
        <p:nvSpPr>
          <p:cNvPr id="12" name="Isosceles Triangle 11"/>
          <p:cNvSpPr/>
          <p:nvPr/>
        </p:nvSpPr>
        <p:spPr>
          <a:xfrm rot="16200000">
            <a:off x="10797141" y="1641078"/>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3" name="Cube 12"/>
          <p:cNvSpPr/>
          <p:nvPr/>
        </p:nvSpPr>
        <p:spPr>
          <a:xfrm>
            <a:off x="10757087" y="1097606"/>
            <a:ext cx="285750" cy="292248"/>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3060607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8347"/>
          </a:xfrm>
        </p:spPr>
        <p:txBody>
          <a:bodyPr>
            <a:normAutofit/>
          </a:bodyPr>
          <a:lstStyle/>
          <a:p>
            <a:pPr algn="ctr"/>
            <a:r>
              <a:rPr lang="fa-IR" sz="3600" u="sng" dirty="0" smtClean="0">
                <a:solidFill>
                  <a:srgbClr val="C00000"/>
                </a:solidFill>
                <a:cs typeface="B Nazanin" panose="00000400000000000000" pitchFamily="2" charset="-78"/>
              </a:rPr>
              <a:t>قهرمان محصول (ادامه)</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992778"/>
            <a:ext cx="10317634" cy="5184186"/>
          </a:xfrm>
        </p:spPr>
        <p:txBody>
          <a:bodyPr>
            <a:normAutofit/>
          </a:bodyPr>
          <a:lstStyle/>
          <a:p>
            <a:pPr marL="0" indent="0" algn="r" rtl="1">
              <a:buNone/>
            </a:pPr>
            <a:r>
              <a:rPr lang="fa-IR" sz="2000" dirty="0" smtClean="0">
                <a:cs typeface="B Nazanin" panose="00000400000000000000" pitchFamily="2" charset="-78"/>
              </a:rPr>
              <a:t>  </a:t>
            </a:r>
          </a:p>
          <a:p>
            <a:pPr marL="0" indent="0" algn="r" rtl="1">
              <a:buNone/>
            </a:pPr>
            <a:r>
              <a:rPr lang="fa-IR" sz="2400" dirty="0" smtClean="0">
                <a:solidFill>
                  <a:srgbClr val="C00000"/>
                </a:solidFill>
                <a:cs typeface="B Nazanin" panose="00000400000000000000" pitchFamily="2" charset="-78"/>
              </a:rPr>
              <a:t>انتظارات از قهرمان محصول </a:t>
            </a:r>
            <a:endParaRPr lang="fa-IR" sz="2400" dirty="0">
              <a:solidFill>
                <a:srgbClr val="C00000"/>
              </a:solidFill>
              <a:cs typeface="B Nazanin" panose="00000400000000000000" pitchFamily="2" charset="-78"/>
            </a:endParaRPr>
          </a:p>
          <a:p>
            <a:pPr marL="0" indent="0" algn="r" rtl="1">
              <a:buNone/>
            </a:pPr>
            <a:r>
              <a:rPr lang="fa-IR" sz="2000" dirty="0" smtClean="0">
                <a:cs typeface="B Nazanin" panose="00000400000000000000" pitchFamily="2" charset="-78"/>
              </a:rPr>
              <a:t>  اعتبار سنجی و تایید :</a:t>
            </a:r>
          </a:p>
          <a:p>
            <a:pPr marL="914400" lvl="2" indent="0">
              <a:buNone/>
            </a:pPr>
            <a:r>
              <a:rPr lang="fa-IR" dirty="0" smtClean="0">
                <a:cs typeface="B Nazanin" panose="00000400000000000000" pitchFamily="2" charset="-78"/>
              </a:rPr>
              <a:t>مشخات نیازمندی ها را بررسی کند .</a:t>
            </a:r>
          </a:p>
          <a:p>
            <a:pPr marL="914400" lvl="2" indent="0">
              <a:buNone/>
            </a:pPr>
            <a:r>
              <a:rPr lang="fa-IR" dirty="0" smtClean="0">
                <a:cs typeface="B Nazanin" panose="00000400000000000000" pitchFamily="2" charset="-78"/>
              </a:rPr>
              <a:t>معیارهای پذیرش را تعریف کند </a:t>
            </a:r>
          </a:p>
          <a:p>
            <a:pPr marL="914400" lvl="2" indent="0">
              <a:buNone/>
            </a:pPr>
            <a:r>
              <a:rPr lang="fa-IR" dirty="0" smtClean="0">
                <a:cs typeface="B Nazanin" panose="00000400000000000000" pitchFamily="2" charset="-78"/>
              </a:rPr>
              <a:t>از سناریوهای کاربردی تست پذیرش کاربر را توسعه دهد . </a:t>
            </a:r>
          </a:p>
          <a:p>
            <a:pPr marL="914400" lvl="2" indent="0">
              <a:buNone/>
            </a:pPr>
            <a:r>
              <a:rPr lang="fa-IR" dirty="0" smtClean="0">
                <a:cs typeface="B Nazanin" panose="00000400000000000000" pitchFamily="2" charset="-78"/>
              </a:rPr>
              <a:t>مجموعه داده های آزمایشی را از کسب و کار ارائه دهید </a:t>
            </a:r>
          </a:p>
          <a:p>
            <a:pPr marL="914400" lvl="2" indent="0">
              <a:buNone/>
            </a:pPr>
            <a:r>
              <a:rPr lang="fa-IR" dirty="0" smtClean="0">
                <a:cs typeface="B Nazanin" panose="00000400000000000000" pitchFamily="2" charset="-78"/>
              </a:rPr>
              <a:t>تست پذیرش کاربر یا بتا تست را انجام دهد . </a:t>
            </a:r>
          </a:p>
          <a:p>
            <a:pPr marL="0" lvl="0" indent="0">
              <a:buNone/>
            </a:pPr>
            <a:r>
              <a:rPr lang="fa-IR" sz="2000" dirty="0">
                <a:solidFill>
                  <a:prstClr val="black"/>
                </a:solidFill>
                <a:cs typeface="B Nazanin" panose="00000400000000000000" pitchFamily="2" charset="-78"/>
              </a:rPr>
              <a:t>مدیریت تغییرات </a:t>
            </a:r>
          </a:p>
          <a:p>
            <a:pPr marL="914400" lvl="2" indent="0">
              <a:buNone/>
            </a:pPr>
            <a:r>
              <a:rPr lang="fa-IR" dirty="0">
                <a:solidFill>
                  <a:prstClr val="black"/>
                </a:solidFill>
                <a:cs typeface="B Nazanin" panose="00000400000000000000" pitchFamily="2" charset="-78"/>
              </a:rPr>
              <a:t>درخواست های بهبود و اصلاحات نقص ها را الویت بندی کند .</a:t>
            </a:r>
          </a:p>
          <a:p>
            <a:pPr marL="914400" lvl="2" indent="0">
              <a:buNone/>
            </a:pPr>
            <a:r>
              <a:rPr lang="fa-IR" dirty="0">
                <a:solidFill>
                  <a:prstClr val="black"/>
                </a:solidFill>
                <a:cs typeface="B Nazanin" panose="00000400000000000000" pitchFamily="2" charset="-78"/>
              </a:rPr>
              <a:t>به صورت پویا محدوده انتشارات آینده را مشخص کند . </a:t>
            </a:r>
          </a:p>
          <a:p>
            <a:pPr marL="914400" lvl="2" indent="0">
              <a:buNone/>
            </a:pPr>
            <a:r>
              <a:rPr lang="fa-IR" dirty="0">
                <a:solidFill>
                  <a:prstClr val="black"/>
                </a:solidFill>
                <a:cs typeface="B Nazanin" panose="00000400000000000000" pitchFamily="2" charset="-78"/>
              </a:rPr>
              <a:t>تاثیر تغییرات پیشنهادی بر روی کاربران و فرایندهای تجاری را ارزیابی کند . </a:t>
            </a:r>
          </a:p>
          <a:p>
            <a:pPr marL="914400" lvl="2" indent="0">
              <a:buNone/>
            </a:pPr>
            <a:r>
              <a:rPr lang="fa-IR" dirty="0">
                <a:solidFill>
                  <a:prstClr val="black"/>
                </a:solidFill>
                <a:cs typeface="B Nazanin" panose="00000400000000000000" pitchFamily="2" charset="-78"/>
              </a:rPr>
              <a:t>در تصمیم گیری برای تغییرات سازنده شرکت کند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
        <p:nvSpPr>
          <p:cNvPr id="4" name="Isosceles Triangle 3"/>
          <p:cNvSpPr/>
          <p:nvPr/>
        </p:nvSpPr>
        <p:spPr>
          <a:xfrm rot="16200000">
            <a:off x="11113415" y="1868044"/>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5" name="Picture 4"/>
          <p:cNvPicPr>
            <a:picLocks noChangeAspect="1"/>
          </p:cNvPicPr>
          <p:nvPr/>
        </p:nvPicPr>
        <p:blipFill>
          <a:blip r:embed="rId2"/>
          <a:stretch>
            <a:fillRect/>
          </a:stretch>
        </p:blipFill>
        <p:spPr>
          <a:xfrm>
            <a:off x="10502055" y="2210909"/>
            <a:ext cx="560881" cy="243861"/>
          </a:xfrm>
          <a:prstGeom prst="rect">
            <a:avLst/>
          </a:prstGeom>
        </p:spPr>
      </p:pic>
      <p:pic>
        <p:nvPicPr>
          <p:cNvPr id="6" name="Picture 5"/>
          <p:cNvPicPr>
            <a:picLocks noChangeAspect="1"/>
          </p:cNvPicPr>
          <p:nvPr/>
        </p:nvPicPr>
        <p:blipFill>
          <a:blip r:embed="rId2"/>
          <a:stretch>
            <a:fillRect/>
          </a:stretch>
        </p:blipFill>
        <p:spPr>
          <a:xfrm>
            <a:off x="10502054" y="2596193"/>
            <a:ext cx="560881" cy="243861"/>
          </a:xfrm>
          <a:prstGeom prst="rect">
            <a:avLst/>
          </a:prstGeom>
        </p:spPr>
      </p:pic>
      <p:pic>
        <p:nvPicPr>
          <p:cNvPr id="7" name="Picture 6"/>
          <p:cNvPicPr>
            <a:picLocks noChangeAspect="1"/>
          </p:cNvPicPr>
          <p:nvPr/>
        </p:nvPicPr>
        <p:blipFill>
          <a:blip r:embed="rId2"/>
          <a:stretch>
            <a:fillRect/>
          </a:stretch>
        </p:blipFill>
        <p:spPr>
          <a:xfrm>
            <a:off x="10502054" y="2916136"/>
            <a:ext cx="560881" cy="243861"/>
          </a:xfrm>
          <a:prstGeom prst="rect">
            <a:avLst/>
          </a:prstGeom>
        </p:spPr>
      </p:pic>
      <p:pic>
        <p:nvPicPr>
          <p:cNvPr id="8" name="Picture 7"/>
          <p:cNvPicPr>
            <a:picLocks noChangeAspect="1"/>
          </p:cNvPicPr>
          <p:nvPr/>
        </p:nvPicPr>
        <p:blipFill>
          <a:blip r:embed="rId2"/>
          <a:stretch>
            <a:fillRect/>
          </a:stretch>
        </p:blipFill>
        <p:spPr>
          <a:xfrm>
            <a:off x="10502054" y="3238344"/>
            <a:ext cx="560881" cy="243861"/>
          </a:xfrm>
          <a:prstGeom prst="rect">
            <a:avLst/>
          </a:prstGeom>
        </p:spPr>
      </p:pic>
      <p:pic>
        <p:nvPicPr>
          <p:cNvPr id="9" name="Picture 8"/>
          <p:cNvPicPr>
            <a:picLocks noChangeAspect="1"/>
          </p:cNvPicPr>
          <p:nvPr/>
        </p:nvPicPr>
        <p:blipFill>
          <a:blip r:embed="rId2"/>
          <a:stretch>
            <a:fillRect/>
          </a:stretch>
        </p:blipFill>
        <p:spPr>
          <a:xfrm>
            <a:off x="10502054" y="3558287"/>
            <a:ext cx="560881" cy="243861"/>
          </a:xfrm>
          <a:prstGeom prst="rect">
            <a:avLst/>
          </a:prstGeom>
        </p:spPr>
      </p:pic>
      <p:pic>
        <p:nvPicPr>
          <p:cNvPr id="10" name="Picture 9"/>
          <p:cNvPicPr>
            <a:picLocks noChangeAspect="1"/>
          </p:cNvPicPr>
          <p:nvPr/>
        </p:nvPicPr>
        <p:blipFill>
          <a:blip r:embed="rId3"/>
          <a:stretch>
            <a:fillRect/>
          </a:stretch>
        </p:blipFill>
        <p:spPr>
          <a:xfrm>
            <a:off x="11204435" y="1392364"/>
            <a:ext cx="298730" cy="304826"/>
          </a:xfrm>
          <a:prstGeom prst="rect">
            <a:avLst/>
          </a:prstGeom>
        </p:spPr>
      </p:pic>
      <p:sp>
        <p:nvSpPr>
          <p:cNvPr id="21" name="Isosceles Triangle 20"/>
          <p:cNvSpPr/>
          <p:nvPr/>
        </p:nvSpPr>
        <p:spPr>
          <a:xfrm rot="16200000">
            <a:off x="11072956" y="4003682"/>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23" name="Picture 22"/>
          <p:cNvPicPr>
            <a:picLocks noChangeAspect="1"/>
          </p:cNvPicPr>
          <p:nvPr/>
        </p:nvPicPr>
        <p:blipFill>
          <a:blip r:embed="rId2"/>
          <a:stretch>
            <a:fillRect/>
          </a:stretch>
        </p:blipFill>
        <p:spPr>
          <a:xfrm>
            <a:off x="10513248" y="4387712"/>
            <a:ext cx="560881" cy="243861"/>
          </a:xfrm>
          <a:prstGeom prst="rect">
            <a:avLst/>
          </a:prstGeom>
        </p:spPr>
      </p:pic>
      <p:pic>
        <p:nvPicPr>
          <p:cNvPr id="24" name="Picture 23"/>
          <p:cNvPicPr>
            <a:picLocks noChangeAspect="1"/>
          </p:cNvPicPr>
          <p:nvPr/>
        </p:nvPicPr>
        <p:blipFill>
          <a:blip r:embed="rId2"/>
          <a:stretch>
            <a:fillRect/>
          </a:stretch>
        </p:blipFill>
        <p:spPr>
          <a:xfrm>
            <a:off x="10502054" y="4355255"/>
            <a:ext cx="560881" cy="243861"/>
          </a:xfrm>
          <a:prstGeom prst="rect">
            <a:avLst/>
          </a:prstGeom>
        </p:spPr>
      </p:pic>
      <p:pic>
        <p:nvPicPr>
          <p:cNvPr id="25" name="Picture 24"/>
          <p:cNvPicPr>
            <a:picLocks noChangeAspect="1"/>
          </p:cNvPicPr>
          <p:nvPr/>
        </p:nvPicPr>
        <p:blipFill>
          <a:blip r:embed="rId2"/>
          <a:stretch>
            <a:fillRect/>
          </a:stretch>
        </p:blipFill>
        <p:spPr>
          <a:xfrm>
            <a:off x="10513248" y="4734053"/>
            <a:ext cx="560881" cy="243861"/>
          </a:xfrm>
          <a:prstGeom prst="rect">
            <a:avLst/>
          </a:prstGeom>
        </p:spPr>
      </p:pic>
      <p:pic>
        <p:nvPicPr>
          <p:cNvPr id="26" name="Picture 25"/>
          <p:cNvPicPr>
            <a:picLocks noChangeAspect="1"/>
          </p:cNvPicPr>
          <p:nvPr/>
        </p:nvPicPr>
        <p:blipFill>
          <a:blip r:embed="rId2"/>
          <a:stretch>
            <a:fillRect/>
          </a:stretch>
        </p:blipFill>
        <p:spPr>
          <a:xfrm>
            <a:off x="10513248" y="5076188"/>
            <a:ext cx="560881" cy="243861"/>
          </a:xfrm>
          <a:prstGeom prst="rect">
            <a:avLst/>
          </a:prstGeom>
        </p:spPr>
      </p:pic>
      <p:pic>
        <p:nvPicPr>
          <p:cNvPr id="31" name="Picture 30"/>
          <p:cNvPicPr>
            <a:picLocks noChangeAspect="1"/>
          </p:cNvPicPr>
          <p:nvPr/>
        </p:nvPicPr>
        <p:blipFill>
          <a:blip r:embed="rId2"/>
          <a:stretch>
            <a:fillRect/>
          </a:stretch>
        </p:blipFill>
        <p:spPr>
          <a:xfrm>
            <a:off x="10513248" y="5382715"/>
            <a:ext cx="560881" cy="243861"/>
          </a:xfrm>
          <a:prstGeom prst="rect">
            <a:avLst/>
          </a:prstGeom>
        </p:spPr>
      </p:pic>
    </p:spTree>
    <p:extLst>
      <p:ext uri="{BB962C8B-B14F-4D97-AF65-F5344CB8AC3E}">
        <p14:creationId xmlns:p14="http://schemas.microsoft.com/office/powerpoint/2010/main" val="1900475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5698"/>
          </a:xfrm>
        </p:spPr>
        <p:txBody>
          <a:bodyPr>
            <a:normAutofit/>
          </a:bodyPr>
          <a:lstStyle/>
          <a:p>
            <a:pPr algn="ctr"/>
            <a:r>
              <a:rPr lang="fa-IR" sz="3600" u="sng" dirty="0" smtClean="0">
                <a:solidFill>
                  <a:srgbClr val="C00000"/>
                </a:solidFill>
                <a:cs typeface="B Nazanin" panose="00000400000000000000" pitchFamily="2" charset="-78"/>
              </a:rPr>
              <a:t>قهرمان محصول(ادامه)</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707572" y="1210491"/>
            <a:ext cx="10515600" cy="4994494"/>
          </a:xfrm>
        </p:spPr>
        <p:txBody>
          <a:bodyPr>
            <a:normAutofit/>
          </a:bodyPr>
          <a:lstStyle/>
          <a:p>
            <a:pPr marL="0" lvl="0" indent="0">
              <a:buNone/>
            </a:pPr>
            <a:r>
              <a:rPr lang="fa-IR" sz="2400" dirty="0" smtClean="0">
                <a:solidFill>
                  <a:srgbClr val="C00000"/>
                </a:solidFill>
                <a:cs typeface="B Nazanin" panose="00000400000000000000" pitchFamily="2" charset="-78"/>
              </a:rPr>
              <a:t>انتظارات از قهرمان محصول </a:t>
            </a:r>
          </a:p>
          <a:p>
            <a:pPr marL="0" lvl="0" indent="0">
              <a:buNone/>
            </a:pPr>
            <a:r>
              <a:rPr lang="fa-IR" sz="2000" dirty="0" smtClean="0">
                <a:solidFill>
                  <a:prstClr val="black"/>
                </a:solidFill>
                <a:cs typeface="B Nazanin" panose="00000400000000000000" pitchFamily="2" charset="-78"/>
              </a:rPr>
              <a:t>کمک </a:t>
            </a:r>
            <a:r>
              <a:rPr lang="fa-IR" sz="2000" dirty="0">
                <a:solidFill>
                  <a:prstClr val="black"/>
                </a:solidFill>
                <a:cs typeface="B Nazanin" panose="00000400000000000000" pitchFamily="2" charset="-78"/>
              </a:rPr>
              <a:t>های کاربر</a:t>
            </a:r>
          </a:p>
          <a:p>
            <a:pPr marL="914400" lvl="2" indent="0">
              <a:buNone/>
            </a:pPr>
            <a:r>
              <a:rPr lang="fa-IR" dirty="0">
                <a:solidFill>
                  <a:prstClr val="black"/>
                </a:solidFill>
                <a:cs typeface="B Nazanin" panose="00000400000000000000" pitchFamily="2" charset="-78"/>
              </a:rPr>
              <a:t>بخش های از اسناد کاربر و متن راهنما را بنویسد .</a:t>
            </a:r>
          </a:p>
          <a:p>
            <a:pPr marL="914400" lvl="2" indent="0">
              <a:buNone/>
            </a:pPr>
            <a:r>
              <a:rPr lang="fa-IR" dirty="0">
                <a:solidFill>
                  <a:prstClr val="black"/>
                </a:solidFill>
                <a:cs typeface="B Nazanin" panose="00000400000000000000" pitchFamily="2" charset="-78"/>
              </a:rPr>
              <a:t>در برنامه های تمرینی یا آموزش شرکت کند .</a:t>
            </a:r>
          </a:p>
          <a:p>
            <a:pPr marL="914400" lvl="2" indent="0">
              <a:buNone/>
            </a:pPr>
            <a:r>
              <a:rPr lang="fa-IR" dirty="0">
                <a:solidFill>
                  <a:prstClr val="black"/>
                </a:solidFill>
                <a:cs typeface="B Nazanin" panose="00000400000000000000" pitchFamily="2" charset="-78"/>
              </a:rPr>
              <a:t>سیستم را برای همتایان خود شرح دهد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
        <p:nvSpPr>
          <p:cNvPr id="5" name="Isosceles Triangle 4"/>
          <p:cNvSpPr/>
          <p:nvPr/>
        </p:nvSpPr>
        <p:spPr>
          <a:xfrm rot="16200000">
            <a:off x="11137715" y="1731692"/>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10" name="Picture 9"/>
          <p:cNvPicPr>
            <a:picLocks noChangeAspect="1"/>
          </p:cNvPicPr>
          <p:nvPr/>
        </p:nvPicPr>
        <p:blipFill>
          <a:blip r:embed="rId2"/>
          <a:stretch>
            <a:fillRect/>
          </a:stretch>
        </p:blipFill>
        <p:spPr>
          <a:xfrm>
            <a:off x="10316407" y="2091967"/>
            <a:ext cx="560881" cy="243861"/>
          </a:xfrm>
          <a:prstGeom prst="rect">
            <a:avLst/>
          </a:prstGeom>
        </p:spPr>
      </p:pic>
      <p:pic>
        <p:nvPicPr>
          <p:cNvPr id="11" name="Picture 10"/>
          <p:cNvPicPr>
            <a:picLocks noChangeAspect="1"/>
          </p:cNvPicPr>
          <p:nvPr/>
        </p:nvPicPr>
        <p:blipFill>
          <a:blip r:embed="rId2"/>
          <a:stretch>
            <a:fillRect/>
          </a:stretch>
        </p:blipFill>
        <p:spPr>
          <a:xfrm>
            <a:off x="10316407" y="2467103"/>
            <a:ext cx="560881" cy="243861"/>
          </a:xfrm>
          <a:prstGeom prst="rect">
            <a:avLst/>
          </a:prstGeom>
        </p:spPr>
      </p:pic>
      <p:pic>
        <p:nvPicPr>
          <p:cNvPr id="12" name="Picture 11"/>
          <p:cNvPicPr>
            <a:picLocks noChangeAspect="1"/>
          </p:cNvPicPr>
          <p:nvPr/>
        </p:nvPicPr>
        <p:blipFill>
          <a:blip r:embed="rId2"/>
          <a:stretch>
            <a:fillRect/>
          </a:stretch>
        </p:blipFill>
        <p:spPr>
          <a:xfrm>
            <a:off x="10339582" y="2787307"/>
            <a:ext cx="560881" cy="243861"/>
          </a:xfrm>
          <a:prstGeom prst="rect">
            <a:avLst/>
          </a:prstGeom>
        </p:spPr>
      </p:pic>
      <p:pic>
        <p:nvPicPr>
          <p:cNvPr id="14" name="Picture 13"/>
          <p:cNvPicPr>
            <a:picLocks noChangeAspect="1"/>
          </p:cNvPicPr>
          <p:nvPr/>
        </p:nvPicPr>
        <p:blipFill>
          <a:blip r:embed="rId3"/>
          <a:stretch>
            <a:fillRect/>
          </a:stretch>
        </p:blipFill>
        <p:spPr>
          <a:xfrm>
            <a:off x="11279117" y="1210491"/>
            <a:ext cx="347331" cy="304826"/>
          </a:xfrm>
          <a:prstGeom prst="rect">
            <a:avLst/>
          </a:prstGeom>
        </p:spPr>
      </p:pic>
    </p:spTree>
    <p:extLst>
      <p:ext uri="{BB962C8B-B14F-4D97-AF65-F5344CB8AC3E}">
        <p14:creationId xmlns:p14="http://schemas.microsoft.com/office/powerpoint/2010/main" val="2598287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1"/>
          </a:xfrm>
        </p:spPr>
        <p:txBody>
          <a:bodyPr>
            <a:normAutofit/>
          </a:bodyPr>
          <a:lstStyle/>
          <a:p>
            <a:pPr algn="ctr"/>
            <a:r>
              <a:rPr lang="fa-IR" sz="3600" u="sng" dirty="0" smtClean="0">
                <a:solidFill>
                  <a:srgbClr val="C00000"/>
                </a:solidFill>
                <a:cs typeface="B Nazanin" panose="00000400000000000000" pitchFamily="2" charset="-78"/>
              </a:rPr>
              <a:t>قهرمان محصول (ادامه )</a:t>
            </a:r>
            <a:endParaRPr lang="fa-IR"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272619"/>
            <a:ext cx="10515600" cy="4904344"/>
          </a:xfrm>
        </p:spPr>
        <p:txBody>
          <a:bodyPr>
            <a:normAutofit/>
          </a:bodyPr>
          <a:lstStyle/>
          <a:p>
            <a:pPr marL="0" indent="0" algn="r" rtl="1">
              <a:buNone/>
            </a:pPr>
            <a:r>
              <a:rPr lang="fa-IR" sz="2400" dirty="0" smtClean="0">
                <a:solidFill>
                  <a:srgbClr val="C00000"/>
                </a:solidFill>
                <a:cs typeface="B Nazanin" panose="00000400000000000000" pitchFamily="2" charset="-78"/>
              </a:rPr>
              <a:t>    چندنین قهرمان محصول </a:t>
            </a:r>
            <a:endParaRPr lang="fa-IR" sz="2400" dirty="0" smtClean="0">
              <a:solidFill>
                <a:srgbClr val="C00000"/>
              </a:solidFill>
              <a:cs typeface="B Nazanin" panose="00000400000000000000" pitchFamily="2" charset="-78"/>
            </a:endParaRPr>
          </a:p>
          <a:p>
            <a:pPr algn="r" rtl="1">
              <a:buFont typeface="Wingdings" panose="05000000000000000000" pitchFamily="2" charset="2"/>
              <a:buChar char="§"/>
            </a:pPr>
            <a:r>
              <a:rPr lang="fa-IR" sz="2000" dirty="0" smtClean="0">
                <a:cs typeface="B Nazanin" panose="00000400000000000000" pitchFamily="2" charset="-78"/>
              </a:rPr>
              <a:t>یک نفر به ندرت می‌تواند نیازمندی های همه کلاسهای کاربری یک سیستم را توصیف کند . </a:t>
            </a:r>
          </a:p>
          <a:p>
            <a:pPr algn="r" rtl="1">
              <a:buFont typeface="Wingdings" panose="05000000000000000000" pitchFamily="2" charset="2"/>
              <a:buChar char="§"/>
            </a:pPr>
            <a:r>
              <a:rPr lang="fa-IR" sz="2000" dirty="0" smtClean="0">
                <a:cs typeface="B Nazanin" panose="00000400000000000000" pitchFamily="2" charset="-78"/>
              </a:rPr>
              <a:t>برای اینکه این کار به خوبی انجام شود به تعداد کلاس‌های کاربری باید قهرمان محصول در نظر گرفت . </a:t>
            </a:r>
            <a:endParaRPr lang="fa-IR" sz="2000" dirty="0" smtClean="0">
              <a:cs typeface="B Nazanin" panose="00000400000000000000" pitchFamily="2" charset="-78"/>
            </a:endParaRPr>
          </a:p>
          <a:p>
            <a:pPr algn="r" rtl="1">
              <a:buFont typeface="Wingdings" panose="05000000000000000000" pitchFamily="2" charset="2"/>
              <a:buChar char="§"/>
            </a:pPr>
            <a:r>
              <a:rPr lang="fa-IR" sz="2000" dirty="0" smtClean="0">
                <a:cs typeface="B Nazanin" panose="00000400000000000000" pitchFamily="2" charset="-78"/>
              </a:rPr>
              <a:t> </a:t>
            </a:r>
            <a:r>
              <a:rPr lang="fa-IR" sz="2400" dirty="0" smtClean="0">
                <a:solidFill>
                  <a:srgbClr val="C00000"/>
                </a:solidFill>
                <a:cs typeface="B Nazanin" panose="00000400000000000000" pitchFamily="2" charset="-78"/>
              </a:rPr>
              <a:t>فروش ایده‌های قهرمان محصول </a:t>
            </a:r>
          </a:p>
          <a:p>
            <a:pPr algn="r" rtl="1">
              <a:buFont typeface="Wingdings" panose="05000000000000000000" pitchFamily="2" charset="2"/>
              <a:buChar char="§"/>
            </a:pPr>
            <a:endParaRPr lang="fa-IR" sz="2400"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1078820" y="1349828"/>
            <a:ext cx="347331" cy="304826"/>
          </a:xfrm>
          <a:prstGeom prst="rect">
            <a:avLst/>
          </a:prstGeom>
        </p:spPr>
      </p:pic>
      <p:pic>
        <p:nvPicPr>
          <p:cNvPr id="5" name="Picture 4"/>
          <p:cNvPicPr>
            <a:picLocks noChangeAspect="1"/>
          </p:cNvPicPr>
          <p:nvPr/>
        </p:nvPicPr>
        <p:blipFill>
          <a:blip r:embed="rId2"/>
          <a:stretch>
            <a:fillRect/>
          </a:stretch>
        </p:blipFill>
        <p:spPr>
          <a:xfrm>
            <a:off x="11078820" y="2495005"/>
            <a:ext cx="347331" cy="304826"/>
          </a:xfrm>
          <a:prstGeom prst="rect">
            <a:avLst/>
          </a:prstGeom>
        </p:spPr>
      </p:pic>
    </p:spTree>
    <p:extLst>
      <p:ext uri="{BB962C8B-B14F-4D97-AF65-F5344CB8AC3E}">
        <p14:creationId xmlns:p14="http://schemas.microsoft.com/office/powerpoint/2010/main" val="950362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فروش ایده قهرمان محصول </a:t>
            </a:r>
            <a:endParaRPr lang="fa-IR"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1630348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a:bodyPr>
          <a:lstStyle/>
          <a:p>
            <a:pPr algn="ctr"/>
            <a:r>
              <a:rPr lang="fa-IR" sz="3600" u="sng" dirty="0" smtClean="0">
                <a:solidFill>
                  <a:srgbClr val="C00000"/>
                </a:solidFill>
                <a:cs typeface="B Nazanin" panose="00000400000000000000" pitchFamily="2" charset="-78"/>
              </a:rPr>
              <a:t>نماینده کاربر در پروژه های چابک</a:t>
            </a:r>
            <a:endParaRPr lang="fa-IR"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288869"/>
            <a:ext cx="10515600" cy="4888094"/>
          </a:xfrm>
        </p:spPr>
        <p:txBody>
          <a:bodyPr>
            <a:normAutofit/>
          </a:bodyPr>
          <a:lstStyle/>
          <a:p>
            <a:pPr algn="r" rtl="1">
              <a:buFont typeface="Wingdings" panose="05000000000000000000" pitchFamily="2" charset="2"/>
              <a:buChar char="§"/>
            </a:pPr>
            <a:r>
              <a:rPr lang="fa-IR" sz="2400" dirty="0">
                <a:cs typeface="B Nazanin" panose="00000400000000000000" pitchFamily="2" charset="-78"/>
              </a:rPr>
              <a:t>مکالمات مکرر بین اعضای تیم پروژه و مشتریان مناسب موثرترین راه برای حل بسیاری از مسائل مورد نیاز و مشخص کردن نیازهای خاص در صورت نیاز است.</a:t>
            </a:r>
          </a:p>
        </p:txBody>
      </p:sp>
    </p:spTree>
    <p:extLst>
      <p:ext uri="{BB962C8B-B14F-4D97-AF65-F5344CB8AC3E}">
        <p14:creationId xmlns:p14="http://schemas.microsoft.com/office/powerpoint/2010/main" val="496497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9800"/>
          </a:xfrm>
        </p:spPr>
        <p:txBody>
          <a:bodyPr>
            <a:normAutofit/>
          </a:bodyPr>
          <a:lstStyle/>
          <a:p>
            <a:pPr algn="ctr"/>
            <a:r>
              <a:rPr lang="fa-IR" sz="4400" u="sng" dirty="0" smtClean="0">
                <a:solidFill>
                  <a:srgbClr val="C00000"/>
                </a:solidFill>
                <a:cs typeface="B Nazanin" panose="00000400000000000000" pitchFamily="2" charset="-78"/>
              </a:rPr>
              <a:t>مقدمه</a:t>
            </a:r>
            <a:endParaRPr lang="en-US" sz="44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942975" y="1304925"/>
            <a:ext cx="10515600" cy="5029199"/>
          </a:xfrm>
        </p:spPr>
        <p:txBody>
          <a:bodyPr>
            <a:normAutofit/>
          </a:bodyPr>
          <a:lstStyle/>
          <a:p>
            <a:pPr algn="r" rtl="1">
              <a:buFont typeface="Arial" panose="020B0604020202020204" pitchFamily="34" charset="0"/>
              <a:buChar char="•"/>
            </a:pPr>
            <a:r>
              <a:rPr lang="fa-IR" sz="2400" dirty="0" smtClean="0">
                <a:solidFill>
                  <a:srgbClr val="C00000"/>
                </a:solidFill>
                <a:cs typeface="B Nazanin" panose="00000400000000000000" pitchFamily="2" charset="-78"/>
              </a:rPr>
              <a:t>مشارکت مشتری </a:t>
            </a:r>
            <a:r>
              <a:rPr lang="fa-IR" sz="2400" dirty="0" smtClean="0">
                <a:cs typeface="B Nazanin" panose="00000400000000000000" pitchFamily="2" charset="-78"/>
              </a:rPr>
              <a:t>مهمترین فاکتور در ارائه یک نرم‌افزار عالی است .</a:t>
            </a:r>
          </a:p>
          <a:p>
            <a:pPr algn="r" rtl="1">
              <a:buFont typeface="Arial" panose="020B0604020202020204" pitchFamily="34" charset="0"/>
              <a:buChar char="•"/>
            </a:pPr>
            <a:r>
              <a:rPr lang="fa-IR" sz="2400" dirty="0" smtClean="0">
                <a:cs typeface="B Nazanin" panose="00000400000000000000" pitchFamily="2" charset="-78"/>
              </a:rPr>
              <a:t>ایجاد این مشارکت برعهده </a:t>
            </a:r>
            <a:r>
              <a:rPr lang="fa-IR" sz="2400" dirty="0" smtClean="0">
                <a:solidFill>
                  <a:srgbClr val="C00000"/>
                </a:solidFill>
                <a:cs typeface="B Nazanin" panose="00000400000000000000" pitchFamily="2" charset="-78"/>
              </a:rPr>
              <a:t>تحلیلگر کسب و کار </a:t>
            </a:r>
            <a:r>
              <a:rPr lang="fa-IR" sz="2400" dirty="0" smtClean="0">
                <a:solidFill>
                  <a:schemeClr val="tx1"/>
                </a:solidFill>
                <a:cs typeface="B Nazanin" panose="00000400000000000000" pitchFamily="2" charset="-78"/>
              </a:rPr>
              <a:t>و </a:t>
            </a:r>
            <a:r>
              <a:rPr lang="fa-IR" sz="2400" dirty="0" smtClean="0">
                <a:solidFill>
                  <a:srgbClr val="C00000"/>
                </a:solidFill>
                <a:cs typeface="B Nazanin" panose="00000400000000000000" pitchFamily="2" charset="-78"/>
              </a:rPr>
              <a:t>مدیر پروژه </a:t>
            </a:r>
            <a:r>
              <a:rPr lang="fa-IR" sz="2400" dirty="0" smtClean="0">
                <a:solidFill>
                  <a:schemeClr val="tx1"/>
                </a:solidFill>
                <a:cs typeface="B Nazanin" panose="00000400000000000000" pitchFamily="2" charset="-78"/>
              </a:rPr>
              <a:t>است .</a:t>
            </a:r>
          </a:p>
          <a:p>
            <a:pPr algn="r" rtl="1">
              <a:buFont typeface="Arial" panose="020B0604020202020204" pitchFamily="34" charset="0"/>
              <a:buChar char="•"/>
            </a:pPr>
            <a:r>
              <a:rPr lang="fa-IR" sz="2400" dirty="0" smtClean="0">
                <a:solidFill>
                  <a:schemeClr val="tx1"/>
                </a:solidFill>
                <a:cs typeface="B Nazanin" panose="00000400000000000000" pitchFamily="2" charset="-78"/>
              </a:rPr>
              <a:t>لازمه موفقیت در نیازمندی های نرم افزار و همچنین توسعه  نرم افزار وابسته به رساندن صدای کاربران به گوش توسعه دهنده است . </a:t>
            </a:r>
          </a:p>
          <a:p>
            <a:pPr algn="r" rtl="1">
              <a:buFont typeface="Arial" panose="020B0604020202020204" pitchFamily="34" charset="0"/>
              <a:buChar char="•"/>
            </a:pPr>
            <a:r>
              <a:rPr lang="fa-IR" sz="2400" dirty="0" smtClean="0">
                <a:cs typeface="B Nazanin" panose="00000400000000000000" pitchFamily="2" charset="-78"/>
              </a:rPr>
              <a:t>برای رساندن صدای کاربران به گوش توسعه دهنده اقدامات زیر لازم است :</a:t>
            </a:r>
          </a:p>
          <a:p>
            <a:pPr marL="457200" lvl="1" indent="0">
              <a:buNone/>
            </a:pPr>
            <a:r>
              <a:rPr lang="fa-IR" dirty="0">
                <a:cs typeface="B Nazanin" panose="00000400000000000000" pitchFamily="2" charset="-78"/>
              </a:rPr>
              <a:t>کلاس های کاربری مختلف را برای محصول خود تعیین کنید . </a:t>
            </a:r>
          </a:p>
          <a:p>
            <a:pPr marL="457200" lvl="1" indent="0">
              <a:buNone/>
            </a:pPr>
            <a:r>
              <a:rPr lang="fa-IR" dirty="0">
                <a:cs typeface="B Nazanin" panose="00000400000000000000" pitchFamily="2" charset="-78"/>
              </a:rPr>
              <a:t>افرادی را به عنوان نماینده هر کلاس از کاربران و سایر ذی نفعان انتخاب کنید و با آن ها همکاری کنید .</a:t>
            </a:r>
          </a:p>
          <a:p>
            <a:pPr marL="457200" lvl="1" indent="0">
              <a:buNone/>
            </a:pPr>
            <a:r>
              <a:rPr lang="fa-IR" dirty="0">
                <a:cs typeface="B Nazanin" panose="00000400000000000000" pitchFamily="2" charset="-78"/>
              </a:rPr>
              <a:t>در مورد نیازمندی های تصمیم گیرندگان خود توافق کنید </a:t>
            </a:r>
            <a:r>
              <a:rPr lang="fa-IR" dirty="0" smtClean="0">
                <a:cs typeface="B Nazanin" panose="00000400000000000000" pitchFamily="2" charset="-78"/>
              </a:rPr>
              <a:t>.</a:t>
            </a:r>
          </a:p>
          <a:p>
            <a:pPr marL="0" indent="0">
              <a:buNone/>
            </a:pPr>
            <a:r>
              <a:rPr lang="fa-IR" sz="2400" dirty="0" smtClean="0">
                <a:solidFill>
                  <a:srgbClr val="C00000"/>
                </a:solidFill>
                <a:cs typeface="B Nazanin" panose="00000400000000000000" pitchFamily="2" charset="-78"/>
              </a:rPr>
              <a:t>یادآوری: </a:t>
            </a:r>
            <a:r>
              <a:rPr lang="fa-IR" sz="2400" dirty="0" smtClean="0">
                <a:cs typeface="B Nazanin" panose="00000400000000000000" pitchFamily="2" charset="-78"/>
              </a:rPr>
              <a:t>مشارکت مشتریان بهترین راه حل برای مسئله شکاف انتظاری است که در فصل دو مطرح شده است . </a:t>
            </a:r>
            <a:endParaRPr lang="en-US" sz="2400" dirty="0">
              <a:solidFill>
                <a:srgbClr val="C00000"/>
              </a:solidFill>
              <a:cs typeface="B Nazanin" panose="00000400000000000000" pitchFamily="2" charset="-78"/>
            </a:endParaRPr>
          </a:p>
          <a:p>
            <a:pPr algn="r" rtl="1">
              <a:buFont typeface="Arial" panose="020B0604020202020204" pitchFamily="34" charset="0"/>
              <a:buChar char="•"/>
            </a:pPr>
            <a:endParaRPr lang="en-US" sz="2400" dirty="0">
              <a:cs typeface="B Nazanin" panose="00000400000000000000" pitchFamily="2" charset="-78"/>
            </a:endParaRPr>
          </a:p>
        </p:txBody>
      </p:sp>
      <p:sp>
        <p:nvSpPr>
          <p:cNvPr id="4" name="Left Arrow 3"/>
          <p:cNvSpPr/>
          <p:nvPr/>
        </p:nvSpPr>
        <p:spPr>
          <a:xfrm>
            <a:off x="10991850" y="3505200"/>
            <a:ext cx="276225" cy="2095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5" name="Picture 4"/>
          <p:cNvPicPr>
            <a:picLocks noChangeAspect="1"/>
          </p:cNvPicPr>
          <p:nvPr/>
        </p:nvPicPr>
        <p:blipFill>
          <a:blip r:embed="rId2"/>
          <a:stretch>
            <a:fillRect/>
          </a:stretch>
        </p:blipFill>
        <p:spPr>
          <a:xfrm>
            <a:off x="10991850" y="3848099"/>
            <a:ext cx="292633" cy="243861"/>
          </a:xfrm>
          <a:prstGeom prst="rect">
            <a:avLst/>
          </a:prstGeom>
        </p:spPr>
      </p:pic>
      <p:pic>
        <p:nvPicPr>
          <p:cNvPr id="6" name="Picture 5"/>
          <p:cNvPicPr>
            <a:picLocks noChangeAspect="1"/>
          </p:cNvPicPr>
          <p:nvPr/>
        </p:nvPicPr>
        <p:blipFill>
          <a:blip r:embed="rId2"/>
          <a:stretch>
            <a:fillRect/>
          </a:stretch>
        </p:blipFill>
        <p:spPr>
          <a:xfrm>
            <a:off x="10991850" y="4225309"/>
            <a:ext cx="292633" cy="243861"/>
          </a:xfrm>
          <a:prstGeom prst="rect">
            <a:avLst/>
          </a:prstGeom>
        </p:spPr>
      </p:pic>
    </p:spTree>
    <p:extLst>
      <p:ext uri="{BB962C8B-B14F-4D97-AF65-F5344CB8AC3E}">
        <p14:creationId xmlns:p14="http://schemas.microsoft.com/office/powerpoint/2010/main" val="1140636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450"/>
          </a:xfrm>
        </p:spPr>
        <p:txBody>
          <a:bodyPr>
            <a:normAutofit/>
          </a:bodyPr>
          <a:lstStyle/>
          <a:p>
            <a:pPr algn="ctr" rtl="1"/>
            <a:r>
              <a:rPr lang="fa-IR" sz="4000" u="sng" dirty="0" smtClean="0">
                <a:solidFill>
                  <a:srgbClr val="C00000"/>
                </a:solidFill>
                <a:cs typeface="B Nazanin" panose="00000400000000000000" pitchFamily="2" charset="-78"/>
              </a:rPr>
              <a:t>کلاس های کاربری </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358900"/>
            <a:ext cx="10515600" cy="4351338"/>
          </a:xfrm>
        </p:spPr>
        <p:txBody>
          <a:bodyPr/>
          <a:lstStyle/>
          <a:p>
            <a:pPr algn="r" rtl="1">
              <a:lnSpc>
                <a:spcPct val="200000"/>
              </a:lnSpc>
              <a:buFont typeface="Arial" panose="020B0604020202020204" pitchFamily="34" charset="0"/>
              <a:buChar char="•"/>
            </a:pPr>
            <a:r>
              <a:rPr lang="fa-IR" sz="2400" dirty="0" smtClean="0">
                <a:cs typeface="B Nazanin" panose="00000400000000000000" pitchFamily="2" charset="-78"/>
              </a:rPr>
              <a:t>کاربران مختلف به یک گروه یکپارچه با ویژگی ها و نيازهاي مشابه منتهي نمي‌شوند.</a:t>
            </a:r>
          </a:p>
          <a:p>
            <a:pPr algn="r" rtl="1">
              <a:lnSpc>
                <a:spcPct val="200000"/>
              </a:lnSpc>
              <a:buFont typeface="Arial" panose="020B0604020202020204" pitchFamily="34" charset="0"/>
              <a:buChar char="•"/>
            </a:pPr>
            <a:r>
              <a:rPr lang="fa-IR" sz="2400" dirty="0" smtClean="0">
                <a:cs typeface="B Nazanin" panose="00000400000000000000" pitchFamily="2" charset="-78"/>
              </a:rPr>
              <a:t>يك محصول ممكن است براي كاربران مختلف با انتظارات و اهداف مختلف جذاب باشد .</a:t>
            </a:r>
          </a:p>
          <a:p>
            <a:pPr algn="r" rtl="1">
              <a:lnSpc>
                <a:spcPct val="200000"/>
              </a:lnSpc>
              <a:buFont typeface="Arial" panose="020B0604020202020204" pitchFamily="34" charset="0"/>
              <a:buChar char="•"/>
            </a:pPr>
            <a:r>
              <a:rPr lang="fa-IR" sz="2400" dirty="0" smtClean="0">
                <a:cs typeface="B Nazanin" panose="00000400000000000000" pitchFamily="2" charset="-78"/>
              </a:rPr>
              <a:t>در فرايند مهندسي نيازمندي ها مدت زماني بايد صرف شناخت </a:t>
            </a:r>
            <a:r>
              <a:rPr lang="fa-IR" sz="2400" dirty="0" smtClean="0">
                <a:solidFill>
                  <a:srgbClr val="C00000"/>
                </a:solidFill>
                <a:cs typeface="B Nazanin" panose="00000400000000000000" pitchFamily="2" charset="-78"/>
              </a:rPr>
              <a:t>كلاس هاي كاربري </a:t>
            </a:r>
            <a:r>
              <a:rPr lang="fa-IR" sz="2400" dirty="0" smtClean="0">
                <a:cs typeface="B Nazanin" panose="00000400000000000000" pitchFamily="2" charset="-78"/>
              </a:rPr>
              <a:t>مخلتف شود.</a:t>
            </a:r>
          </a:p>
          <a:p>
            <a:pPr algn="r" rtl="1">
              <a:lnSpc>
                <a:spcPct val="200000"/>
              </a:lnSpc>
              <a:buFont typeface="Arial" panose="020B0604020202020204" pitchFamily="34" charset="0"/>
              <a:buChar char="•"/>
            </a:pPr>
            <a:endParaRPr lang="en-US" dirty="0"/>
          </a:p>
        </p:txBody>
      </p:sp>
    </p:spTree>
    <p:extLst>
      <p:ext uri="{BB962C8B-B14F-4D97-AF65-F5344CB8AC3E}">
        <p14:creationId xmlns:p14="http://schemas.microsoft.com/office/powerpoint/2010/main" val="1754439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5025"/>
          </a:xfrm>
        </p:spPr>
        <p:txBody>
          <a:bodyPr/>
          <a:lstStyle/>
          <a:p>
            <a:pPr algn="ctr" rtl="1"/>
            <a:r>
              <a:rPr lang="fa-IR" u="sng" dirty="0">
                <a:solidFill>
                  <a:srgbClr val="C00000"/>
                </a:solidFill>
                <a:cs typeface="B Nazanin" panose="00000400000000000000" pitchFamily="2" charset="-78"/>
              </a:rPr>
              <a:t>کلاس های کاربری </a:t>
            </a:r>
            <a:endParaRPr lang="en-US" dirty="0"/>
          </a:p>
        </p:txBody>
      </p:sp>
      <p:sp>
        <p:nvSpPr>
          <p:cNvPr id="3" name="Content Placeholder 2"/>
          <p:cNvSpPr>
            <a:spLocks noGrp="1"/>
          </p:cNvSpPr>
          <p:nvPr>
            <p:ph idx="1"/>
          </p:nvPr>
        </p:nvSpPr>
        <p:spPr>
          <a:xfrm>
            <a:off x="838200" y="1409700"/>
            <a:ext cx="10515600" cy="5019675"/>
          </a:xfrm>
        </p:spPr>
        <p:txBody>
          <a:bodyPr>
            <a:normAutofit/>
          </a:bodyPr>
          <a:lstStyle/>
          <a:p>
            <a:pPr algn="r" rtl="1">
              <a:buFont typeface="Wingdings" panose="05000000000000000000" pitchFamily="2" charset="2"/>
              <a:buChar char="§"/>
            </a:pPr>
            <a:r>
              <a:rPr lang="fa-IR" sz="2800" dirty="0" smtClean="0">
                <a:solidFill>
                  <a:srgbClr val="C00000"/>
                </a:solidFill>
                <a:cs typeface="B Nazanin" panose="00000400000000000000" pitchFamily="2" charset="-78"/>
              </a:rPr>
              <a:t> طبقه‌بندی کلاس کاربران </a:t>
            </a:r>
          </a:p>
          <a:p>
            <a:pPr algn="r" rtl="1">
              <a:buFont typeface="Arial" panose="020B0604020202020204" pitchFamily="34" charset="0"/>
              <a:buChar char="•"/>
            </a:pPr>
            <a:r>
              <a:rPr lang="fa-IR" sz="2000" dirty="0" smtClean="0">
                <a:cs typeface="B Nazanin" panose="00000400000000000000" pitchFamily="2" charset="-78"/>
              </a:rPr>
              <a:t>يك </a:t>
            </a:r>
            <a:r>
              <a:rPr lang="fa-IR" sz="2000" dirty="0" smtClean="0">
                <a:solidFill>
                  <a:srgbClr val="C00000"/>
                </a:solidFill>
                <a:cs typeface="B Nazanin" panose="00000400000000000000" pitchFamily="2" charset="-78"/>
              </a:rPr>
              <a:t>كلاس كاربري </a:t>
            </a:r>
            <a:r>
              <a:rPr lang="fa-IR" sz="2000" dirty="0" smtClean="0">
                <a:cs typeface="B Nazanin" panose="00000400000000000000" pitchFamily="2" charset="-78"/>
              </a:rPr>
              <a:t>زير مجموعه اي از </a:t>
            </a:r>
            <a:r>
              <a:rPr lang="fa-IR" sz="2000" dirty="0" smtClean="0">
                <a:solidFill>
                  <a:srgbClr val="C00000"/>
                </a:solidFill>
                <a:cs typeface="B Nazanin" panose="00000400000000000000" pitchFamily="2" charset="-78"/>
              </a:rPr>
              <a:t>كاربران محصول </a:t>
            </a:r>
            <a:r>
              <a:rPr lang="fa-IR" sz="2000" dirty="0" smtClean="0">
                <a:cs typeface="B Nazanin" panose="00000400000000000000" pitchFamily="2" charset="-78"/>
              </a:rPr>
              <a:t>است كه آن نيز زيرمجموعه اي از </a:t>
            </a:r>
            <a:r>
              <a:rPr lang="fa-IR" sz="2000" dirty="0" smtClean="0">
                <a:solidFill>
                  <a:srgbClr val="C00000"/>
                </a:solidFill>
                <a:cs typeface="B Nazanin" panose="00000400000000000000" pitchFamily="2" charset="-78"/>
              </a:rPr>
              <a:t>مشتريان محصول</a:t>
            </a:r>
            <a:r>
              <a:rPr lang="en-US" sz="2000" dirty="0" smtClean="0">
                <a:solidFill>
                  <a:srgbClr val="C00000"/>
                </a:solidFill>
                <a:cs typeface="B Nazanin" panose="00000400000000000000" pitchFamily="2" charset="-78"/>
              </a:rPr>
              <a:t> </a:t>
            </a:r>
            <a:r>
              <a:rPr lang="fa-IR" sz="2000" dirty="0" smtClean="0">
                <a:solidFill>
                  <a:srgbClr val="C00000"/>
                </a:solidFill>
                <a:cs typeface="B Nazanin" panose="00000400000000000000" pitchFamily="2" charset="-78"/>
              </a:rPr>
              <a:t> </a:t>
            </a:r>
            <a:r>
              <a:rPr lang="fa-IR" sz="2000" dirty="0" smtClean="0">
                <a:cs typeface="B Nazanin" panose="00000400000000000000" pitchFamily="2" charset="-78"/>
              </a:rPr>
              <a:t>است كه آن نيز زير مجموعه اي از </a:t>
            </a:r>
            <a:r>
              <a:rPr lang="fa-IR" sz="2000" dirty="0" smtClean="0">
                <a:solidFill>
                  <a:srgbClr val="C00000"/>
                </a:solidFill>
                <a:cs typeface="B Nazanin" panose="00000400000000000000" pitchFamily="2" charset="-78"/>
              </a:rPr>
              <a:t>ذي نفعان </a:t>
            </a:r>
            <a:r>
              <a:rPr lang="fa-IR" sz="2000" dirty="0" smtClean="0">
                <a:cs typeface="B Nazanin" panose="00000400000000000000" pitchFamily="2" charset="-78"/>
              </a:rPr>
              <a:t>است . </a:t>
            </a:r>
          </a:p>
          <a:p>
            <a:pPr algn="r" rtl="1"/>
            <a:r>
              <a:rPr lang="fa-IR" sz="2000" dirty="0" smtClean="0">
                <a:cs typeface="B Nazanin" panose="00000400000000000000" pitchFamily="2" charset="-78"/>
              </a:rPr>
              <a:t>يك كاربر مي‌تواند همزمان عضوي از كلاس هاي كاربري متفاوت باشد .</a:t>
            </a:r>
          </a:p>
          <a:p>
            <a:pPr algn="r" rtl="1"/>
            <a:r>
              <a:rPr lang="fa-IR" sz="2000" dirty="0" smtClean="0">
                <a:cs typeface="B Nazanin" panose="00000400000000000000" pitchFamily="2" charset="-78"/>
              </a:rPr>
              <a:t>کاربران را براساس که تفاوت های زیر دسته بندی می‌شود :</a:t>
            </a:r>
          </a:p>
          <a:p>
            <a:pPr marL="914400" lvl="2" indent="0">
              <a:buNone/>
            </a:pPr>
            <a:r>
              <a:rPr lang="fa-IR" dirty="0">
                <a:solidFill>
                  <a:prstClr val="black"/>
                </a:solidFill>
                <a:cs typeface="B Nazanin" panose="00000400000000000000" pitchFamily="2" charset="-78"/>
              </a:rPr>
              <a:t>رتبه بندي و سطح دسترسي امنيتي:</a:t>
            </a:r>
          </a:p>
          <a:p>
            <a:pPr marL="914400" lvl="2" indent="0">
              <a:buNone/>
            </a:pPr>
            <a:r>
              <a:rPr lang="fa-IR" dirty="0">
                <a:solidFill>
                  <a:prstClr val="black"/>
                </a:solidFill>
                <a:cs typeface="B Nazanin" panose="00000400000000000000" pitchFamily="2" charset="-78"/>
              </a:rPr>
              <a:t>كارهايي كه آن ها در هنگام عمليات تجاري خود انجام مي‌دهند</a:t>
            </a:r>
          </a:p>
          <a:p>
            <a:pPr marL="914400" lvl="2" indent="0">
              <a:buNone/>
            </a:pPr>
            <a:r>
              <a:rPr lang="fa-IR" dirty="0">
                <a:solidFill>
                  <a:prstClr val="black"/>
                </a:solidFill>
                <a:cs typeface="B Nazanin" panose="00000400000000000000" pitchFamily="2" charset="-78"/>
              </a:rPr>
              <a:t>امكاناتي كه آن ها استفاده مي‌كنند .</a:t>
            </a:r>
          </a:p>
          <a:p>
            <a:pPr marL="914400" lvl="2" indent="0">
              <a:buNone/>
            </a:pPr>
            <a:r>
              <a:rPr lang="fa-IR" dirty="0">
                <a:solidFill>
                  <a:prstClr val="black"/>
                </a:solidFill>
                <a:cs typeface="B Nazanin" panose="00000400000000000000" pitchFamily="2" charset="-78"/>
              </a:rPr>
              <a:t>تعداد دفعاتي كه آن ها از سيستم استفاده مي‌كنند .</a:t>
            </a:r>
          </a:p>
          <a:p>
            <a:pPr marL="914400" lvl="2" indent="0">
              <a:buNone/>
            </a:pPr>
            <a:r>
              <a:rPr lang="fa-IR" dirty="0">
                <a:solidFill>
                  <a:prstClr val="black"/>
                </a:solidFill>
                <a:cs typeface="B Nazanin" panose="00000400000000000000" pitchFamily="2" charset="-78"/>
              </a:rPr>
              <a:t>تجربه حوزه كاربرد سيستم و ميزان تخصص آن ها در استفاده از سيستم هاي كامپيوتري</a:t>
            </a:r>
          </a:p>
          <a:p>
            <a:pPr marL="914400" lvl="2" indent="0">
              <a:buNone/>
            </a:pPr>
            <a:r>
              <a:rPr lang="fa-IR" dirty="0">
                <a:solidFill>
                  <a:prstClr val="black"/>
                </a:solidFill>
                <a:cs typeface="B Nazanin" panose="00000400000000000000" pitchFamily="2" charset="-78"/>
              </a:rPr>
              <a:t>پلتفرم مورد استفاده كاربران</a:t>
            </a:r>
          </a:p>
          <a:p>
            <a:pPr marL="914400" lvl="2" indent="0">
              <a:buNone/>
            </a:pPr>
            <a:r>
              <a:rPr lang="fa-IR" dirty="0">
                <a:solidFill>
                  <a:prstClr val="black"/>
                </a:solidFill>
                <a:cs typeface="B Nazanin" panose="00000400000000000000" pitchFamily="2" charset="-78"/>
              </a:rPr>
              <a:t>زبان مادري آن ها </a:t>
            </a:r>
          </a:p>
          <a:p>
            <a:pPr marL="914400" lvl="2" indent="0">
              <a:buNone/>
            </a:pPr>
            <a:r>
              <a:rPr lang="fa-IR" dirty="0">
                <a:solidFill>
                  <a:prstClr val="black"/>
                </a:solidFill>
                <a:cs typeface="B Nazanin" panose="00000400000000000000" pitchFamily="2" charset="-78"/>
              </a:rPr>
              <a:t>نحوه </a:t>
            </a:r>
            <a:r>
              <a:rPr lang="fa-IR" dirty="0" smtClean="0">
                <a:solidFill>
                  <a:prstClr val="black"/>
                </a:solidFill>
                <a:cs typeface="B Nazanin" panose="00000400000000000000" pitchFamily="2" charset="-78"/>
              </a:rPr>
              <a:t>ارتباط آنها  </a:t>
            </a:r>
            <a:r>
              <a:rPr lang="fa-IR" dirty="0">
                <a:solidFill>
                  <a:prstClr val="black"/>
                </a:solidFill>
                <a:cs typeface="B Nazanin" panose="00000400000000000000" pitchFamily="2" charset="-78"/>
              </a:rPr>
              <a:t>با سيستم </a:t>
            </a:r>
            <a:r>
              <a:rPr lang="fa-IR" dirty="0" smtClean="0">
                <a:solidFill>
                  <a:prstClr val="black"/>
                </a:solidFill>
                <a:cs typeface="B Nazanin" panose="00000400000000000000" pitchFamily="2" charset="-78"/>
              </a:rPr>
              <a:t>چه به صورت مستقیم یا غیرمستقیم</a:t>
            </a:r>
            <a:endParaRPr lang="en-US" dirty="0">
              <a:solidFill>
                <a:prstClr val="black"/>
              </a:solidFill>
              <a:cs typeface="B Nazanin" panose="00000400000000000000" pitchFamily="2" charset="-78"/>
            </a:endParaRPr>
          </a:p>
          <a:p>
            <a:pPr marL="457200" lvl="1" indent="0">
              <a:buNone/>
            </a:pPr>
            <a:endParaRPr lang="en-US" sz="2000" dirty="0">
              <a:cs typeface="B Nazanin" panose="00000400000000000000" pitchFamily="2" charset="-78"/>
            </a:endParaRPr>
          </a:p>
        </p:txBody>
      </p:sp>
      <p:sp>
        <p:nvSpPr>
          <p:cNvPr id="5" name="Left Arrow 4"/>
          <p:cNvSpPr/>
          <p:nvPr/>
        </p:nvSpPr>
        <p:spPr>
          <a:xfrm>
            <a:off x="10544175" y="3438525"/>
            <a:ext cx="542925" cy="2095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6" name="Picture 5"/>
          <p:cNvPicPr>
            <a:picLocks noChangeAspect="1"/>
          </p:cNvPicPr>
          <p:nvPr/>
        </p:nvPicPr>
        <p:blipFill>
          <a:blip r:embed="rId2"/>
          <a:stretch>
            <a:fillRect/>
          </a:stretch>
        </p:blipFill>
        <p:spPr>
          <a:xfrm>
            <a:off x="10544175" y="3735694"/>
            <a:ext cx="560881" cy="243861"/>
          </a:xfrm>
          <a:prstGeom prst="rect">
            <a:avLst/>
          </a:prstGeom>
        </p:spPr>
      </p:pic>
      <p:pic>
        <p:nvPicPr>
          <p:cNvPr id="7" name="Picture 6"/>
          <p:cNvPicPr>
            <a:picLocks noChangeAspect="1"/>
          </p:cNvPicPr>
          <p:nvPr/>
        </p:nvPicPr>
        <p:blipFill>
          <a:blip r:embed="rId2"/>
          <a:stretch>
            <a:fillRect/>
          </a:stretch>
        </p:blipFill>
        <p:spPr>
          <a:xfrm>
            <a:off x="10544175" y="4067174"/>
            <a:ext cx="560881" cy="243861"/>
          </a:xfrm>
          <a:prstGeom prst="rect">
            <a:avLst/>
          </a:prstGeom>
        </p:spPr>
      </p:pic>
      <p:pic>
        <p:nvPicPr>
          <p:cNvPr id="8" name="Picture 7"/>
          <p:cNvPicPr>
            <a:picLocks noChangeAspect="1"/>
          </p:cNvPicPr>
          <p:nvPr/>
        </p:nvPicPr>
        <p:blipFill>
          <a:blip r:embed="rId2"/>
          <a:stretch>
            <a:fillRect/>
          </a:stretch>
        </p:blipFill>
        <p:spPr>
          <a:xfrm>
            <a:off x="10526219" y="4398654"/>
            <a:ext cx="560881" cy="243861"/>
          </a:xfrm>
          <a:prstGeom prst="rect">
            <a:avLst/>
          </a:prstGeom>
        </p:spPr>
      </p:pic>
      <p:pic>
        <p:nvPicPr>
          <p:cNvPr id="9" name="Picture 8"/>
          <p:cNvPicPr>
            <a:picLocks noChangeAspect="1"/>
          </p:cNvPicPr>
          <p:nvPr/>
        </p:nvPicPr>
        <p:blipFill>
          <a:blip r:embed="rId2"/>
          <a:stretch>
            <a:fillRect/>
          </a:stretch>
        </p:blipFill>
        <p:spPr>
          <a:xfrm>
            <a:off x="10526218" y="4794863"/>
            <a:ext cx="560881" cy="243861"/>
          </a:xfrm>
          <a:prstGeom prst="rect">
            <a:avLst/>
          </a:prstGeom>
        </p:spPr>
      </p:pic>
      <p:pic>
        <p:nvPicPr>
          <p:cNvPr id="10" name="Picture 9"/>
          <p:cNvPicPr>
            <a:picLocks noChangeAspect="1"/>
          </p:cNvPicPr>
          <p:nvPr/>
        </p:nvPicPr>
        <p:blipFill>
          <a:blip r:embed="rId2"/>
          <a:stretch>
            <a:fillRect/>
          </a:stretch>
        </p:blipFill>
        <p:spPr>
          <a:xfrm>
            <a:off x="10544175" y="5149233"/>
            <a:ext cx="560881" cy="243861"/>
          </a:xfrm>
          <a:prstGeom prst="rect">
            <a:avLst/>
          </a:prstGeom>
        </p:spPr>
      </p:pic>
      <p:pic>
        <p:nvPicPr>
          <p:cNvPr id="11" name="Picture 10"/>
          <p:cNvPicPr>
            <a:picLocks noChangeAspect="1"/>
          </p:cNvPicPr>
          <p:nvPr/>
        </p:nvPicPr>
        <p:blipFill>
          <a:blip r:embed="rId2"/>
          <a:stretch>
            <a:fillRect/>
          </a:stretch>
        </p:blipFill>
        <p:spPr>
          <a:xfrm>
            <a:off x="10544175" y="5440719"/>
            <a:ext cx="560881" cy="243861"/>
          </a:xfrm>
          <a:prstGeom prst="rect">
            <a:avLst/>
          </a:prstGeom>
        </p:spPr>
      </p:pic>
      <p:pic>
        <p:nvPicPr>
          <p:cNvPr id="12" name="Picture 11"/>
          <p:cNvPicPr>
            <a:picLocks noChangeAspect="1"/>
          </p:cNvPicPr>
          <p:nvPr/>
        </p:nvPicPr>
        <p:blipFill>
          <a:blip r:embed="rId2"/>
          <a:stretch>
            <a:fillRect/>
          </a:stretch>
        </p:blipFill>
        <p:spPr>
          <a:xfrm>
            <a:off x="10544175" y="5813116"/>
            <a:ext cx="560881" cy="243861"/>
          </a:xfrm>
          <a:prstGeom prst="rect">
            <a:avLst/>
          </a:prstGeom>
        </p:spPr>
      </p:pic>
    </p:spTree>
    <p:extLst>
      <p:ext uri="{BB962C8B-B14F-4D97-AF65-F5344CB8AC3E}">
        <p14:creationId xmlns:p14="http://schemas.microsoft.com/office/powerpoint/2010/main" val="2107207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کلاس‌های کاربری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Arial" panose="020B0604020202020204" pitchFamily="34" charset="0"/>
              <a:buChar char="•"/>
            </a:pPr>
            <a:r>
              <a:rPr lang="fa-IR" dirty="0" smtClean="0"/>
              <a:t>وسوسه انگيز است اگر كاربران را بر اساس موقعيت تجاري يا انواع كمپاني هايي كه در آن كار مي‌كنند تقسيم كنيم .</a:t>
            </a:r>
          </a:p>
          <a:p>
            <a:pPr algn="r" rtl="1">
              <a:buFont typeface="Arial" panose="020B0604020202020204" pitchFamily="34" charset="0"/>
              <a:buChar char="•"/>
            </a:pPr>
            <a:endParaRPr lang="fa-IR" dirty="0" smtClean="0"/>
          </a:p>
          <a:p>
            <a:pPr algn="r" rtl="1">
              <a:buFont typeface="Arial" panose="020B0604020202020204" pitchFamily="34" charset="0"/>
              <a:buChar char="•"/>
            </a:pPr>
            <a:endParaRPr lang="fa-IR" dirty="0" smtClean="0"/>
          </a:p>
          <a:p>
            <a:pPr algn="r" rtl="1"/>
            <a:endParaRPr lang="en-US" dirty="0"/>
          </a:p>
        </p:txBody>
      </p:sp>
    </p:spTree>
    <p:extLst>
      <p:ext uri="{BB962C8B-B14F-4D97-AF65-F5344CB8AC3E}">
        <p14:creationId xmlns:p14="http://schemas.microsoft.com/office/powerpoint/2010/main" val="2417068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کلاس کاربران ناراضی</a:t>
            </a:r>
            <a:endParaRPr lang="en-US" dirty="0"/>
          </a:p>
        </p:txBody>
      </p:sp>
      <p:sp>
        <p:nvSpPr>
          <p:cNvPr id="3" name="Content Placeholder 2"/>
          <p:cNvSpPr>
            <a:spLocks noGrp="1"/>
          </p:cNvSpPr>
          <p:nvPr>
            <p:ph idx="1"/>
          </p:nvPr>
        </p:nvSpPr>
        <p:spPr/>
        <p:txBody>
          <a:bodyPr/>
          <a:lstStyle/>
          <a:p>
            <a:pPr algn="r" rtl="1">
              <a:buFont typeface="Arial" panose="020B0604020202020204" pitchFamily="34" charset="0"/>
              <a:buChar char="•"/>
            </a:pPr>
            <a:r>
              <a:rPr lang="fa-IR" dirty="0" smtClean="0"/>
              <a:t>دسته بندی کاربران ناراضی کاربرانی هستند که به دلایل قوانین </a:t>
            </a:r>
            <a:r>
              <a:rPr lang="fa-IR" dirty="0" smtClean="0">
                <a:solidFill>
                  <a:srgbClr val="FF0000"/>
                </a:solidFill>
              </a:rPr>
              <a:t>امنیتی</a:t>
            </a:r>
            <a:r>
              <a:rPr lang="fa-IR" dirty="0" smtClean="0"/>
              <a:t> یا </a:t>
            </a:r>
            <a:r>
              <a:rPr lang="fa-IR" dirty="0" smtClean="0">
                <a:solidFill>
                  <a:srgbClr val="FF0000"/>
                </a:solidFill>
              </a:rPr>
              <a:t>ایمنی</a:t>
            </a:r>
            <a:r>
              <a:rPr lang="fa-IR" dirty="0" smtClean="0"/>
              <a:t> مجاز به استفاده از سیستم نیستند . </a:t>
            </a:r>
          </a:p>
          <a:p>
            <a:pPr algn="r" rtl="1">
              <a:buFont typeface="Arial" panose="020B0604020202020204" pitchFamily="34" charset="0"/>
              <a:buChar char="•"/>
            </a:pPr>
            <a:r>
              <a:rPr lang="fa-IR" dirty="0" smtClean="0"/>
              <a:t>در سیستم ویژگی های باید در نظر گرفته شود که انجام دادن بعضی از کارهایی که این کاربران تمایل به انجام آن دارند را سخت کند.</a:t>
            </a:r>
          </a:p>
          <a:p>
            <a:pPr algn="r" rtl="1">
              <a:buFont typeface="Arial" panose="020B0604020202020204" pitchFamily="34" charset="0"/>
              <a:buChar char="•"/>
            </a:pPr>
            <a:r>
              <a:rPr lang="fa-IR" dirty="0" smtClean="0"/>
              <a:t>براي مثال :مكانيزم هاي دسترسي امنيتي ، سطح دسترسي كاربران ، ويژگي هاي ضدبدافزاري، گزارشات اسفاده </a:t>
            </a:r>
          </a:p>
          <a:p>
            <a:pPr algn="r" rtl="1">
              <a:buFont typeface="Arial" panose="020B0604020202020204" pitchFamily="34" charset="0"/>
              <a:buChar char="•"/>
            </a:pPr>
            <a:endParaRPr lang="en-US" dirty="0"/>
          </a:p>
        </p:txBody>
      </p:sp>
    </p:spTree>
    <p:extLst>
      <p:ext uri="{BB962C8B-B14F-4D97-AF65-F5344CB8AC3E}">
        <p14:creationId xmlns:p14="http://schemas.microsoft.com/office/powerpoint/2010/main" val="296523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كلاس هاي كاربري غير مستقيم </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كلاس هاي كاربري  هستند كه به طور </a:t>
            </a:r>
            <a:r>
              <a:rPr lang="fa-IR" dirty="0" smtClean="0">
                <a:solidFill>
                  <a:srgbClr val="FF0000"/>
                </a:solidFill>
              </a:rPr>
              <a:t>غير مستقيم </a:t>
            </a:r>
            <a:r>
              <a:rPr lang="fa-IR" dirty="0" smtClean="0"/>
              <a:t>با سيستم سر  و كار دارند .</a:t>
            </a:r>
          </a:p>
          <a:p>
            <a:pPr algn="r" rtl="1">
              <a:buFont typeface="Wingdings" panose="05000000000000000000" pitchFamily="2" charset="2"/>
              <a:buChar char="§"/>
            </a:pPr>
            <a:r>
              <a:rPr lang="fa-IR" dirty="0" smtClean="0"/>
              <a:t>از طريق برنامه هاي كاربردي ديگر با اين سيستم سر و كار دارند .</a:t>
            </a:r>
          </a:p>
          <a:p>
            <a:pPr algn="r" rtl="1">
              <a:buFont typeface="Wingdings" panose="05000000000000000000" pitchFamily="2" charset="2"/>
              <a:buChar char="§"/>
            </a:pPr>
            <a:r>
              <a:rPr lang="fa-IR" dirty="0" smtClean="0"/>
              <a:t>از اين دسته از كاربران نبايد صرف نظر كرد . </a:t>
            </a:r>
            <a:endParaRPr lang="en-US" dirty="0"/>
          </a:p>
        </p:txBody>
      </p:sp>
    </p:spTree>
    <p:extLst>
      <p:ext uri="{BB962C8B-B14F-4D97-AF65-F5344CB8AC3E}">
        <p14:creationId xmlns:p14="http://schemas.microsoft.com/office/powerpoint/2010/main" val="127493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كلاس هاي كاربري غير انساني </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كلاس هاي كاربري به انسان ها محدود نمي‌شوند . </a:t>
            </a:r>
          </a:p>
          <a:p>
            <a:pPr algn="r" rtl="1">
              <a:buFont typeface="Wingdings" panose="05000000000000000000" pitchFamily="2" charset="2"/>
              <a:buChar char="§"/>
            </a:pPr>
            <a:r>
              <a:rPr lang="fa-IR" dirty="0" smtClean="0"/>
              <a:t>از اعضاء مهم اين كلاس هاي كاربري </a:t>
            </a:r>
            <a:r>
              <a:rPr lang="fa-IR" dirty="0" smtClean="0">
                <a:solidFill>
                  <a:srgbClr val="C00000"/>
                </a:solidFill>
              </a:rPr>
              <a:t>عامل هاي نرم افزاري </a:t>
            </a:r>
            <a:r>
              <a:rPr lang="fa-IR" dirty="0" smtClean="0"/>
              <a:t>و </a:t>
            </a:r>
            <a:r>
              <a:rPr lang="fa-IR" dirty="0" smtClean="0">
                <a:solidFill>
                  <a:srgbClr val="C00000"/>
                </a:solidFill>
              </a:rPr>
              <a:t>عامل هاي اينترنتي </a:t>
            </a:r>
            <a:r>
              <a:rPr lang="fa-IR" dirty="0" smtClean="0"/>
              <a:t>هستند .</a:t>
            </a:r>
          </a:p>
          <a:p>
            <a:pPr algn="r" rtl="1">
              <a:buFont typeface="Wingdings" panose="05000000000000000000" pitchFamily="2" charset="2"/>
              <a:buChar char="§"/>
            </a:pPr>
            <a:r>
              <a:rPr lang="fa-IR" dirty="0" smtClean="0"/>
              <a:t>اين كلاس ممكن است شامل </a:t>
            </a:r>
            <a:r>
              <a:rPr lang="fa-IR" dirty="0" smtClean="0">
                <a:solidFill>
                  <a:srgbClr val="C00000"/>
                </a:solidFill>
              </a:rPr>
              <a:t>كلاس كاربران ناراضي </a:t>
            </a:r>
            <a:r>
              <a:rPr lang="fa-IR" dirty="0" smtClean="0"/>
              <a:t>باشد . </a:t>
            </a:r>
          </a:p>
          <a:p>
            <a:pPr algn="r" rtl="1">
              <a:buFont typeface="Wingdings" panose="05000000000000000000" pitchFamily="2" charset="2"/>
              <a:buChar char="§"/>
            </a:pPr>
            <a:r>
              <a:rPr lang="fa-IR" dirty="0" smtClean="0"/>
              <a:t>پس بايد در نظر گرفته شود آيا به آنها خدمات ارائه شود يا راه هايي براي جلوگيري از دسترسي آنها به وجود آورد . </a:t>
            </a:r>
            <a:endParaRPr lang="en-US" dirty="0"/>
          </a:p>
        </p:txBody>
      </p:sp>
    </p:spTree>
    <p:extLst>
      <p:ext uri="{BB962C8B-B14F-4D97-AF65-F5344CB8AC3E}">
        <p14:creationId xmlns:p14="http://schemas.microsoft.com/office/powerpoint/2010/main" val="3356409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1525</TotalTime>
  <Words>1975</Words>
  <Application>Microsoft Office PowerPoint</Application>
  <PresentationFormat>Widescreen</PresentationFormat>
  <Paragraphs>177</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 Nazanin</vt:lpstr>
      <vt:lpstr>Calibri</vt:lpstr>
      <vt:lpstr>Calibri Light</vt:lpstr>
      <vt:lpstr>Times New Roman</vt:lpstr>
      <vt:lpstr>Wingdings</vt:lpstr>
      <vt:lpstr>Office Theme</vt:lpstr>
      <vt:lpstr>PowerPoint Presentation</vt:lpstr>
      <vt:lpstr>فهرست مطالب</vt:lpstr>
      <vt:lpstr>مقدمه</vt:lpstr>
      <vt:lpstr>کلاس های کاربری </vt:lpstr>
      <vt:lpstr>کلاس های کاربری </vt:lpstr>
      <vt:lpstr>کلاس‌های کاربری  </vt:lpstr>
      <vt:lpstr>کلاس کاربران ناراضی</vt:lpstr>
      <vt:lpstr>كلاس هاي كاربري غير مستقيم </vt:lpstr>
      <vt:lpstr>كلاس هاي كاربري غير انساني </vt:lpstr>
      <vt:lpstr>کلاس‌های کاربری</vt:lpstr>
      <vt:lpstr>کلاس‌های کاربری</vt:lpstr>
      <vt:lpstr>پرسوناهای کاربری</vt:lpstr>
      <vt:lpstr>ارتباط با نمایندگان کاربران </vt:lpstr>
      <vt:lpstr>ارتباط با نمايندگان كاربران (ادامه )</vt:lpstr>
      <vt:lpstr>قهرمان محصول</vt:lpstr>
      <vt:lpstr>قهرمان محصول(ادامه )</vt:lpstr>
      <vt:lpstr>قهرمان محصول (ادامه)</vt:lpstr>
      <vt:lpstr>قهرمان محصول خارجی</vt:lpstr>
      <vt:lpstr>قهرمان محصول (ادامه )</vt:lpstr>
      <vt:lpstr>قهرمان محصول (ادامه)</vt:lpstr>
      <vt:lpstr>قهرمان محصول (ادامه)</vt:lpstr>
      <vt:lpstr>قهرمان محصول(ادامه)</vt:lpstr>
      <vt:lpstr>قهرمان محصول (ادامه )</vt:lpstr>
      <vt:lpstr>فروش ایده قهرمان محصول </vt:lpstr>
      <vt:lpstr>نماینده کاربر در پروژه های چابک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92</cp:revision>
  <dcterms:created xsi:type="dcterms:W3CDTF">2021-12-20T22:05:28Z</dcterms:created>
  <dcterms:modified xsi:type="dcterms:W3CDTF">2022-01-08T20:27:36Z</dcterms:modified>
</cp:coreProperties>
</file>