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72" r:id="rId8"/>
    <p:sldId id="261" r:id="rId9"/>
    <p:sldId id="269" r:id="rId10"/>
    <p:sldId id="270" r:id="rId11"/>
    <p:sldId id="262" r:id="rId12"/>
    <p:sldId id="263" r:id="rId13"/>
    <p:sldId id="271" r:id="rId14"/>
    <p:sldId id="264" r:id="rId15"/>
    <p:sldId id="268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9AD5-89C0-4010-833A-1389C66235E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4E5D-B7AE-4D33-8B7C-54B3E126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E72-8645-4A1C-ABEF-CB6D5603A07D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9845-ACCD-4029-B63C-55DACAC9F8A6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F3F9-34DA-49D7-B5B9-BF4380A179B7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AB51-C249-4008-BDCF-2CF4A269A7AF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DE71-A244-4B76-AC9B-8BEBDCFBF11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3A94-4B19-4715-A6F5-BC5271064D5F}" type="uaqdatetime1">
              <a:rPr lang="fa-IR" smtClean="0"/>
              <a:t>07/06/1443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10F-126C-4BD9-9680-253A992077D9}" type="uaqdatetime1">
              <a:rPr lang="fa-IR" smtClean="0"/>
              <a:t>07/06/1443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0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ACD-4514-494C-8EDE-79AC6EEC06C2}" type="uaqdatetime1">
              <a:rPr lang="fa-IR" smtClean="0"/>
              <a:t>07/06/1443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6863-F7DF-4F8C-AE42-C2F4086E416F}" type="uaqdatetime1">
              <a:rPr lang="fa-IR" smtClean="0"/>
              <a:t>07/06/1443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09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04D5-4FBF-4FC1-9F14-41E071A94D47}" type="uaqdatetime1">
              <a:rPr lang="fa-IR" smtClean="0"/>
              <a:t>07/06/1443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ADD2-40D1-402F-9823-C486C22D7A8F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6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7B5C-D2EF-4024-89A5-854290C04778}" type="uaqdatetime1">
              <a:rPr lang="fa-IR" smtClean="0"/>
              <a:t>07/06/1443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2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0938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33356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4819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29694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1950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7E5-01AE-43F6-BF61-636EE6DB08D0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9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45A7-8A95-4F1F-855E-3EA030BFC41E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CB9B-D49C-43E8-87FF-3860F10A70AD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13FF-4287-47B0-AEA1-26ED6271FDBD}" type="uaqdatetime1">
              <a:rPr lang="fa-IR" smtClean="0"/>
              <a:t>07/06/1443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681-D140-4A7C-AA8D-F6AF5CD222B2}" type="uaqdatetime1">
              <a:rPr lang="fa-IR" smtClean="0"/>
              <a:t>07/06/1443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EF31-DA62-4E2F-9C89-3307C5A0C734}" type="uaqdatetime1">
              <a:rPr lang="fa-IR" smtClean="0"/>
              <a:t>07/06/1443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A98-43D8-40B0-BB71-087C8B1FD830}" type="uaqdatetime1">
              <a:rPr lang="fa-IR" smtClean="0"/>
              <a:t>07/06/1443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536D-405E-4F6F-A4C1-8D3F6F41F560}" type="uaqdatetime1">
              <a:rPr lang="fa-IR" smtClean="0"/>
              <a:t>07/06/1443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B68-0FB1-41FC-BD4A-2E738737AF01}" type="uaqdatetime1">
              <a:rPr lang="fa-IR" smtClean="0"/>
              <a:t>07/06/1443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D68B-0458-4622-8439-EF1CD618009C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81" y="283146"/>
            <a:ext cx="1209437" cy="14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D68B-0458-4622-8439-EF1CD618009C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63" y="279741"/>
            <a:ext cx="1122352" cy="14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2096509"/>
            <a:ext cx="9144000" cy="386094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دانشكده  و پژوهشكده فناوري اطلاعات و ارتباطات 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گروه مهندسي كامپيوتر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B Nazanin" panose="00000400000000000000" pitchFamily="2" charset="-78"/>
              </a:rPr>
              <a:t>عنوان ارائه :</a:t>
            </a:r>
          </a:p>
          <a:p>
            <a:pPr algn="ctr"/>
            <a:r>
              <a:rPr lang="fa-IR" sz="3900" dirty="0" smtClean="0">
                <a:solidFill>
                  <a:srgbClr val="C00000"/>
                </a:solidFill>
                <a:latin typeface="IranNastaliq" panose="02000503000000020003" pitchFamily="2" charset="0"/>
                <a:cs typeface="B Nazanin" panose="00000400000000000000" pitchFamily="2" charset="-78"/>
              </a:rPr>
              <a:t>الگوي معماري رويداد محور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Event Driven Architecture Pattern (EDAP)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ارائه دهنده :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مهدي عبدنيا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Mahdi Abdnia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نيم سال تحصيلي 1-1400</a:t>
            </a:r>
          </a:p>
          <a:p>
            <a:endParaRPr lang="fa-IR" sz="2000" dirty="0" smtClean="0"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79CC-04B9-4F54-B86D-A42F84AF298F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64" y="240196"/>
            <a:ext cx="1311428" cy="17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8411" cy="1320800"/>
          </a:xfrm>
        </p:spPr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چه زمان هايي از الگوي معماري رويداد محور استفاده مي‌شود؟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>
                <a:cs typeface="B Nazanin" panose="00000400000000000000" pitchFamily="2" charset="-78"/>
              </a:rPr>
              <a:t>تجمیع سیستم‌های ناهمگن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>
                <a:cs typeface="B Nazanin" panose="00000400000000000000" pitchFamily="2" charset="-78"/>
              </a:rPr>
              <a:t>ظرفیت خروجی بالا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>
                <a:cs typeface="B Nazanin" panose="00000400000000000000" pitchFamily="2" charset="-78"/>
              </a:rPr>
              <a:t>نظارت بر منابع 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به جای بررسی مداوم منابع خود می‌شود از الگوی معماری رویداد محور برای نظارت و دریافت هشدار نسبت به هرگونه رخدادی در مورد منابع استفاده کرد 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مزاياي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قابلیت تحمل خطا و بافرکردن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اتصال سست یا جداسازی تولییدکنندگان و مصرف‌کنندگان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مقرون به صرفگی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قابلیت مقیاس پذیری زیاد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تجربه کاربری بلادرنگ بهتر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مزاياي الگوي معماري رويداد محور(ادامه)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قابلیت تحمل خطا و بافرکردن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اتصال سست یا جداسازی تولییدکنندگان و مصرف‌کنندگان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مقرون به صرفگی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قابلیت مقیاس پذیری زیاد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تجربه کاربری بلادرنگ بهتر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معايب الگوي معماري رويداد محور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000" dirty="0" smtClean="0">
                <a:cs typeface="B Nazanin" panose="00000400000000000000" pitchFamily="2" charset="-78"/>
              </a:rPr>
              <a:t>محدود به پردازش ناهمزمان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000" dirty="0" smtClean="0">
                <a:cs typeface="B Nazanin" panose="00000400000000000000" pitchFamily="2" charset="-78"/>
              </a:rPr>
              <a:t>ايجاد پيچيدگي </a:t>
            </a:r>
            <a:r>
              <a:rPr lang="fa-IR" sz="2000" dirty="0" smtClean="0">
                <a:cs typeface="B Nazanin" panose="00000400000000000000" pitchFamily="2" charset="-78"/>
              </a:rPr>
              <a:t>اضافي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000" dirty="0" smtClean="0">
                <a:cs typeface="B Nazanin" panose="00000400000000000000" pitchFamily="2" charset="-78"/>
              </a:rPr>
              <a:t>رفتار ناسازگار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000" dirty="0" smtClean="0">
                <a:cs typeface="B Nazanin" panose="00000400000000000000" pitchFamily="2" charset="-78"/>
              </a:rPr>
              <a:t>آزمون‌پذیری پایین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000" dirty="0" smtClean="0">
                <a:cs typeface="B Nazanin" panose="00000400000000000000" pitchFamily="2" charset="-78"/>
              </a:rPr>
              <a:t>توسعه سخت 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تحليل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1000"/>
              </a:spcBef>
            </a:pPr>
            <a:r>
              <a:rPr lang="fa-IR" u="sng" dirty="0">
                <a:solidFill>
                  <a:srgbClr val="C00000"/>
                </a:solidFill>
                <a:ea typeface="+mn-ea"/>
                <a:cs typeface="B Nazanin" panose="00000400000000000000" pitchFamily="2" charset="-78"/>
              </a:rPr>
              <a:t>نكات ضرروري راجب استفاده از الگوي معماري رويداد محور </a:t>
            </a:r>
            <a:r>
              <a:rPr lang="fa-IR" sz="24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B Nazanin" panose="00000400000000000000" pitchFamily="2" charset="-78"/>
              </a:rPr>
              <a:t/>
            </a:r>
            <a:br>
              <a:rPr lang="fa-IR" sz="24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جمع بندي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مراجع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</a:rPr>
              <a:t>فهرست مطالب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7273"/>
            <a:ext cx="8596668" cy="4194089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شناخت و تعريف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تعريف رويداد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نحوه كاركرد الگوي معماري رويداد محور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فرصت‌هاي استفاده از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مزاياي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معايب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نكات ضرروري راجب استفاده از الگوي معماري رويداد محور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تحليل الگوي معماري رويداد محور 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جمع بندي 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9EB-1AC6-4DAD-A7D9-A5ED0E43FD94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000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مقدمه</a:t>
            </a:r>
            <a:endParaRPr lang="en-US" sz="4000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هدف اين ارائه برموارد زير تمركز دارد :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معرفي الگوي معماري رويداد محور و نحوه عملكرد آن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cs typeface="B Nazanin" panose="00000400000000000000" pitchFamily="2" charset="-78"/>
              </a:rPr>
              <a:t>فرصت هاي استفاده از الگوي معماري رويداد محور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cs typeface="B Nazanin" panose="00000400000000000000" pitchFamily="2" charset="-78"/>
              </a:rPr>
              <a:t>مزايا و معايب الگوي معماري رويداد محور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cs typeface="B Nazanin" panose="00000400000000000000" pitchFamily="2" charset="-78"/>
              </a:rPr>
              <a:t>نكاتي كه بايد راجب استفاده از اين الگو بايد دانست </a:t>
            </a:r>
          </a:p>
          <a:p>
            <a:pPr marL="0" indent="0" algn="r" rtl="1">
              <a:buNone/>
            </a:pPr>
            <a:r>
              <a:rPr lang="fa-IR" sz="2400" dirty="0" smtClean="0"/>
              <a:t> </a:t>
            </a:r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 smtClean="0"/>
          </a:p>
          <a:p>
            <a:pPr algn="r" rt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082-5CA2-48E6-9B05-0898A8B9FA3C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شناخت الگوي معماري رويداد محور 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5025"/>
            <a:ext cx="8596668" cy="388077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الگوي معماري رويداد محور </a:t>
            </a:r>
            <a:r>
              <a:rPr lang="fa-IR" sz="2400" dirty="0" smtClean="0">
                <a:cs typeface="B Nazanin" panose="00000400000000000000" pitchFamily="2" charset="-78"/>
              </a:rPr>
              <a:t>يك الگوي معماري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ناهمزمان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توزيع شده 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از محبوبيت بالايي برخوردار است و داراي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قابليت سازگاري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بالايي است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خوبي براي نرم افزار هاي كوچك و همچنين نرم افزار‌هاي بسيار بزرگ و پيچيده استفاده مي‌شود.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معماري رويداد محور از اجزاي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پردازش رويداد جداشده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تك منظوره تشكيل شده است كه فرآيند ها را به طور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ناهمزمان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دريافت و پردازش مي‌كنند.</a:t>
            </a:r>
            <a:endParaRPr lang="en-US" sz="2400" dirty="0" smtClean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6645-9C37-419D-86C0-AA05FDDD1398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تعريف رويداد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يك رويداد هر رخداد قابل توجه يا تغيير دروضعيت براي سيستم سخت‌افزاري يا نرم‌افزاري است . 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منبع يك رويداد مي‌تواند ناشي از ورودي هاي خارجي يا داخلي باشد .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رويداد مي‌تواند توسط يك كاربر به وجود آيد ،براي مثال مي‌تواند يك كليك موس يا كيبورد باشد . 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يا توسط يك منبع خارجي مانند سنسور خارجي يا از داخل سيستم باشد مانند لود شدن يك برنامه .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a-IR" dirty="0"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indent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a-IR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7209-2804-43DE-A57B-2B84D7B02C1B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C00000"/>
                </a:solidFill>
                <a:cs typeface="B Nazanin" panose="00000400000000000000" pitchFamily="2" charset="-78"/>
              </a:rPr>
              <a:t>ا</a:t>
            </a:r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جزای اصلی تشکیل دهنده الگوی معماری رویداد محور </a:t>
            </a:r>
            <a:endParaRPr lang="fa-IR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تولیید‌کننده رویداد </a:t>
            </a:r>
          </a:p>
          <a:p>
            <a:pPr marL="0" indent="0" algn="r" rtl="1">
              <a:buNone/>
            </a:pPr>
            <a:r>
              <a:rPr lang="fa-IR" dirty="0" smtClean="0"/>
              <a:t>مسئول تولیید و انتشار رویدادها می‌باشد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روتر رویداد </a:t>
            </a:r>
          </a:p>
          <a:p>
            <a:pPr marL="0" indent="0" algn="r" rtl="1">
              <a:buNone/>
            </a:pPr>
            <a:r>
              <a:rPr lang="fa-IR" dirty="0" smtClean="0"/>
              <a:t>    وظیفه </a:t>
            </a:r>
            <a:r>
              <a:rPr lang="fa-IR" dirty="0"/>
              <a:t>فیلتر ، پردازش و مسیریابی رویدادها برای رسیدن به مصرف‌کنندگان برعهده روترهای رویداد است </a:t>
            </a:r>
            <a:endParaRPr lang="fa-IR" dirty="0" smtClean="0"/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مصرف‌کننده رویداد </a:t>
            </a:r>
          </a:p>
          <a:p>
            <a:pPr marL="0" indent="0" algn="r" rtl="1">
              <a:buNone/>
            </a:pPr>
            <a:r>
              <a:rPr lang="fa-IR" smtClean="0"/>
              <a:t>رویداد را دریافت کرد و نصب به آن اقدام مناسبی را اتخاذ می‌کند . </a:t>
            </a:r>
            <a:endParaRPr lang="fa-IR" dirty="0" smtClean="0"/>
          </a:p>
          <a:p>
            <a:pPr algn="r" rtl="1">
              <a:buFont typeface="Wingdings" panose="05000000000000000000" pitchFamily="2" charset="2"/>
              <a:buChar char="§"/>
            </a:pP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08/06/1443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نحوه كاركرد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BB09-33D0-4E85-A34E-7878EB33387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سبك‌هاي مختلف الگوي معماري رويداد محور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7965"/>
            <a:ext cx="8596668" cy="4323398"/>
          </a:xfrm>
        </p:spPr>
        <p:txBody>
          <a:bodyPr>
            <a:normAutofit fontScale="925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سبك‌هاي مختلف الگوي معماري رويداد محور بر حسب نحوه عملكرد خود به دو مدل تقسيم ميشوند 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1-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مدل انتشار اشتراك 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اين يك زير ساخت پيام رساني مبتني بر اشتراك داده است 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در اين مدل بعد از اينكه يه رويداد رخ داد يا اينكه منتشر شد ، به مشتركيني (مصرف كنندگان) كه نياز به پيام رساني دارند ارسال مي‌شود .</a:t>
            </a:r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2- مدل جريان رويداد </a:t>
            </a:r>
          </a:p>
          <a:p>
            <a:pPr marL="457200" lvl="1" indent="0" algn="r" rtl="1">
              <a:buNone/>
            </a:pPr>
            <a:r>
              <a:rPr lang="fa-IR" sz="2200" dirty="0">
                <a:cs typeface="B Nazanin" panose="00000400000000000000" pitchFamily="2" charset="-78"/>
              </a:rPr>
              <a:t> با یک مدل جریان رویداد ، رویداد‌ها در یک گزارش نوشته می‌شوند. 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200" dirty="0" smtClean="0">
                <a:cs typeface="B Nazanin" panose="00000400000000000000" pitchFamily="2" charset="-78"/>
              </a:rPr>
              <a:t>مصرف </a:t>
            </a:r>
            <a:r>
              <a:rPr lang="fa-IR" sz="2200" dirty="0">
                <a:cs typeface="B Nazanin" panose="00000400000000000000" pitchFamily="2" charset="-78"/>
              </a:rPr>
              <a:t>کنندگان رویداد در یک جریان رویداد مشترک نمی‌شوند . 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200" dirty="0" smtClean="0">
                <a:cs typeface="B Nazanin" panose="00000400000000000000" pitchFamily="2" charset="-78"/>
              </a:rPr>
              <a:t>در عوض </a:t>
            </a:r>
            <a:r>
              <a:rPr lang="fa-IR" sz="2200" dirty="0">
                <a:cs typeface="B Nazanin" panose="00000400000000000000" pitchFamily="2" charset="-78"/>
              </a:rPr>
              <a:t>آنها می توانند از هر بخشی از جریان بخوانند و در هر زمان می توانند به جریان بپیوندند</a:t>
            </a:r>
            <a:r>
              <a:rPr lang="fa-IR" sz="2200" dirty="0" smtClean="0">
                <a:cs typeface="B Nazanin" panose="00000400000000000000" pitchFamily="2" charset="-78"/>
              </a:rPr>
              <a:t>.</a:t>
            </a:r>
          </a:p>
          <a:p>
            <a:pPr marL="457200" lvl="1" indent="0" algn="r" rtl="1">
              <a:buNone/>
            </a:pPr>
            <a:endParaRPr lang="en-US" sz="22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6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سبك‌هاي مختلف الگوي معماري رويداد محور(ادامه)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8509"/>
            <a:ext cx="8596668" cy="4692854"/>
          </a:xfrm>
        </p:spPr>
        <p:txBody>
          <a:bodyPr>
            <a:normAutofit/>
          </a:bodyPr>
          <a:lstStyle/>
          <a:p>
            <a:pPr marL="457200" lvl="1" indent="0" algn="r" rtl="1">
              <a:buClr>
                <a:srgbClr val="3494BA"/>
              </a:buClr>
              <a:buNone/>
            </a:pPr>
            <a:r>
              <a:rPr lang="fa-I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مدل </a:t>
            </a:r>
            <a:r>
              <a:rPr lang="fa-IR" sz="2000" dirty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جريان </a:t>
            </a:r>
            <a:r>
              <a:rPr lang="fa-I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رويداد </a:t>
            </a:r>
            <a:r>
              <a:rPr lang="fa-IR" sz="2000" dirty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برحسب نوع جريان رويداد به سه گونه زير است</a:t>
            </a:r>
            <a:r>
              <a:rPr lang="fa-I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:</a:t>
            </a:r>
            <a:endParaRPr lang="fa-IR" sz="2200" dirty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2200" dirty="0" smtClean="0">
                <a:cs typeface="B Nazanin" panose="00000400000000000000" pitchFamily="2" charset="-78"/>
              </a:rPr>
              <a:t> پردازش رويداد گسترده </a:t>
            </a:r>
          </a:p>
          <a:p>
            <a:pPr marL="914400" lvl="2" indent="0" algn="r" rtl="1">
              <a:buNone/>
            </a:pPr>
            <a:r>
              <a:rPr lang="fa-IR" sz="2000" dirty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پردازش یک جریان نامحدود از رویدادهای مرتبط، که در آن سوابق رویداد به ترتیب خاصي ظاهر می شوند و با آگاهی از رویدادهای گذشته پردازش می شوند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2200" dirty="0" smtClean="0">
                <a:cs typeface="B Nazanin" panose="00000400000000000000" pitchFamily="2" charset="-78"/>
              </a:rPr>
              <a:t>پردازش رويداد ساده </a:t>
            </a:r>
          </a:p>
          <a:p>
            <a:pPr marL="914400" lvl="2" indent="0" algn="r" rtl="1">
              <a:buNone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پردازش رویداد ساده زمانی است که یک رویداد بلافاصله اقدامی را در مصرف کننده رویداد ایجاد می کند.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2200" smtClean="0">
                <a:cs typeface="B Nazanin" panose="00000400000000000000" pitchFamily="2" charset="-78"/>
              </a:rPr>
              <a:t> </a:t>
            </a:r>
            <a:r>
              <a:rPr lang="fa-IR" sz="2200" dirty="0" smtClean="0">
                <a:cs typeface="B Nazanin" panose="00000400000000000000" pitchFamily="2" charset="-78"/>
              </a:rPr>
              <a:t>پردازش رويداد پيچيده </a:t>
            </a:r>
          </a:p>
          <a:p>
            <a:pPr marL="857250" lvl="2" indent="0" algn="r" rtl="1">
              <a:buNone/>
            </a:pPr>
            <a:r>
              <a:rPr lang="fa-IR" sz="2000" dirty="0">
                <a:cs typeface="B Nazanin" panose="00000400000000000000" pitchFamily="2" charset="-78"/>
              </a:rPr>
              <a:t> پردازش رويداد پيچيده الگوهاي رويداد پيچيده را از يك سري رويداد‌هاي ساده استخراج يا شناسايي مي‌كند 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endParaRPr lang="en-US" sz="22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07/06/1443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91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716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 Nazanin</vt:lpstr>
      <vt:lpstr>Calibri</vt:lpstr>
      <vt:lpstr>Calibri Light</vt:lpstr>
      <vt:lpstr>IranNastaliq</vt:lpstr>
      <vt:lpstr>Tahoma</vt:lpstr>
      <vt:lpstr>Trebuchet MS</vt:lpstr>
      <vt:lpstr>Wingdings</vt:lpstr>
      <vt:lpstr>Wingdings 3</vt:lpstr>
      <vt:lpstr>Custom Design</vt:lpstr>
      <vt:lpstr>Facet</vt:lpstr>
      <vt:lpstr>PowerPoint Presentation</vt:lpstr>
      <vt:lpstr>فهرست مطالب</vt:lpstr>
      <vt:lpstr>مقدمه</vt:lpstr>
      <vt:lpstr>شناخت الگوي معماري رويداد محور </vt:lpstr>
      <vt:lpstr>تعريف رويداد </vt:lpstr>
      <vt:lpstr>اجزای اصلی تشکیل دهنده الگوی معماری رویداد محور </vt:lpstr>
      <vt:lpstr>نحوه كاركرد الگوي معماري رويداد محور </vt:lpstr>
      <vt:lpstr>سبك‌هاي مختلف الگوي معماري رويداد محور</vt:lpstr>
      <vt:lpstr>سبك‌هاي مختلف الگوي معماري رويداد محور(ادامه)</vt:lpstr>
      <vt:lpstr>چه زمان هايي از الگوي معماري رويداد محور استفاده مي‌شود؟</vt:lpstr>
      <vt:lpstr>مزاياي الگوي معماري رويداد محور </vt:lpstr>
      <vt:lpstr>مزاياي الگوي معماري رويداد محور(ادامه) </vt:lpstr>
      <vt:lpstr>معايب الگوي معماري رويداد محور</vt:lpstr>
      <vt:lpstr>تحليل الگوي معماري رويداد محور </vt:lpstr>
      <vt:lpstr>نكات ضرروري راجب استفاده از الگوي معماري رويداد محور  </vt:lpstr>
      <vt:lpstr>جمع بندي </vt:lpstr>
      <vt:lpstr>مراجع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</cp:revision>
  <dcterms:created xsi:type="dcterms:W3CDTF">2021-12-24T06:11:15Z</dcterms:created>
  <dcterms:modified xsi:type="dcterms:W3CDTF">2022-01-10T20:32:29Z</dcterms:modified>
</cp:coreProperties>
</file>