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Lst>
  <p:notesMasterIdLst>
    <p:notesMasterId r:id="rId19"/>
  </p:notesMasterIdLst>
  <p:sldIdLst>
    <p:sldId id="256" r:id="rId3"/>
    <p:sldId id="257" r:id="rId4"/>
    <p:sldId id="258" r:id="rId5"/>
    <p:sldId id="259" r:id="rId6"/>
    <p:sldId id="260" r:id="rId7"/>
    <p:sldId id="272" r:id="rId8"/>
    <p:sldId id="261" r:id="rId9"/>
    <p:sldId id="269" r:id="rId10"/>
    <p:sldId id="270" r:id="rId11"/>
    <p:sldId id="262" r:id="rId12"/>
    <p:sldId id="263" r:id="rId13"/>
    <p:sldId id="271" r:id="rId14"/>
    <p:sldId id="264" r:id="rId15"/>
    <p:sldId id="265" r:id="rId16"/>
    <p:sldId id="266"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A79AD5-89C0-4010-833A-1389C66235E8}" type="datetimeFigureOut">
              <a:rPr lang="en-US" smtClean="0"/>
              <a:t>1/13/2022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9C4E5D-B7AE-4D33-8B7C-54B3E126BB48}" type="slidenum">
              <a:rPr lang="en-US" smtClean="0"/>
              <a:t>‹#›</a:t>
            </a:fld>
            <a:endParaRPr lang="en-US"/>
          </a:p>
        </p:txBody>
      </p:sp>
    </p:spTree>
    <p:extLst>
      <p:ext uri="{BB962C8B-B14F-4D97-AF65-F5344CB8AC3E}">
        <p14:creationId xmlns:p14="http://schemas.microsoft.com/office/powerpoint/2010/main" val="39169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8C5E72-8645-4A1C-ABEF-CB6D5603A07D}" type="uaqdatetime1">
              <a:rPr lang="fa-IR" smtClean="0"/>
              <a:t>10/06/1443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2757595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E89845-ACCD-4029-B63C-55DACAC9F8A6}" type="uaqdatetime1">
              <a:rPr lang="fa-IR" smtClean="0"/>
              <a:t>10/06/1443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1984681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DBF3F9-34DA-49D7-B5B9-BF4380A179B7}" type="uaqdatetime1">
              <a:rPr lang="fa-IR" smtClean="0"/>
              <a:t>10/06/1443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3024760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fa-I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fa-IR"/>
          </a:p>
        </p:txBody>
      </p:sp>
      <p:sp>
        <p:nvSpPr>
          <p:cNvPr id="4" name="Date Placeholder 3"/>
          <p:cNvSpPr>
            <a:spLocks noGrp="1"/>
          </p:cNvSpPr>
          <p:nvPr>
            <p:ph type="dt" sz="half" idx="10"/>
          </p:nvPr>
        </p:nvSpPr>
        <p:spPr/>
        <p:txBody>
          <a:bodyPr/>
          <a:lstStyle/>
          <a:p>
            <a:fld id="{368C5E72-8645-4A1C-ABEF-CB6D5603A07D}" type="uaqdatetime1">
              <a:rPr lang="fa-IR" smtClean="0"/>
              <a:t>10/06/1443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27695532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Date Placeholder 3"/>
          <p:cNvSpPr>
            <a:spLocks noGrp="1"/>
          </p:cNvSpPr>
          <p:nvPr>
            <p:ph type="dt" sz="half" idx="10"/>
          </p:nvPr>
        </p:nvSpPr>
        <p:spPr/>
        <p:txBody>
          <a:bodyPr/>
          <a:lstStyle/>
          <a:p>
            <a:fld id="{508AADD2-40D1-402F-9823-C486C22D7A8F}" type="uaqdatetime1">
              <a:rPr lang="fa-IR" smtClean="0"/>
              <a:t>10/06/1443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1419797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fa-I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02CB9B-D49C-43E8-87FF-3860F10A70AD}" type="uaqdatetime1">
              <a:rPr lang="fa-IR" smtClean="0"/>
              <a:t>10/06/1443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14737477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5" name="Date Placeholder 4"/>
          <p:cNvSpPr>
            <a:spLocks noGrp="1"/>
          </p:cNvSpPr>
          <p:nvPr>
            <p:ph type="dt" sz="half" idx="10"/>
          </p:nvPr>
        </p:nvSpPr>
        <p:spPr/>
        <p:txBody>
          <a:bodyPr/>
          <a:lstStyle/>
          <a:p>
            <a:fld id="{054213FF-4287-47B0-AEA1-26ED6271FDBD}" type="uaqdatetime1">
              <a:rPr lang="fa-IR" smtClean="0"/>
              <a:t>10/06/1443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387888345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fa-I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7" name="Date Placeholder 6"/>
          <p:cNvSpPr>
            <a:spLocks noGrp="1"/>
          </p:cNvSpPr>
          <p:nvPr>
            <p:ph type="dt" sz="half" idx="10"/>
          </p:nvPr>
        </p:nvSpPr>
        <p:spPr/>
        <p:txBody>
          <a:bodyPr/>
          <a:lstStyle/>
          <a:p>
            <a:fld id="{B3E81681-D140-4A7C-AA8D-F6AF5CD222B2}" type="uaqdatetime1">
              <a:rPr lang="fa-IR" smtClean="0"/>
              <a:t>10/06/1443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4373355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Date Placeholder 2"/>
          <p:cNvSpPr>
            <a:spLocks noGrp="1"/>
          </p:cNvSpPr>
          <p:nvPr>
            <p:ph type="dt" sz="half" idx="10"/>
          </p:nvPr>
        </p:nvSpPr>
        <p:spPr/>
        <p:txBody>
          <a:bodyPr/>
          <a:lstStyle/>
          <a:p>
            <a:fld id="{A95CEF31-DA62-4E2F-9C89-3307C5A0C734}" type="uaqdatetime1">
              <a:rPr lang="fa-IR" smtClean="0"/>
              <a:t>10/06/1443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4928090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B4EA98-43D8-40B0-BB71-087C8B1FD830}" type="uaqdatetime1">
              <a:rPr lang="fa-IR" smtClean="0"/>
              <a:t>10/06/1443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21945835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a-I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1E2536D-405E-4F6F-A4C1-8D3F6F41F560}" type="uaqdatetime1">
              <a:rPr lang="fa-IR" smtClean="0"/>
              <a:t>10/06/1443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319686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8AADD2-40D1-402F-9823-C486C22D7A8F}" type="uaqdatetime1">
              <a:rPr lang="fa-IR" smtClean="0"/>
              <a:t>10/06/1443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16796269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a-I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a-I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53EB68-0FB1-41FC-BD4A-2E738737AF01}" type="uaqdatetime1">
              <a:rPr lang="fa-IR" smtClean="0"/>
              <a:t>10/06/1443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4597597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Date Placeholder 3"/>
          <p:cNvSpPr>
            <a:spLocks noGrp="1"/>
          </p:cNvSpPr>
          <p:nvPr>
            <p:ph type="dt" sz="half" idx="10"/>
          </p:nvPr>
        </p:nvSpPr>
        <p:spPr/>
        <p:txBody>
          <a:bodyPr/>
          <a:lstStyle/>
          <a:p>
            <a:fld id="{FEE89845-ACCD-4029-B63C-55DACAC9F8A6}" type="uaqdatetime1">
              <a:rPr lang="fa-IR" smtClean="0"/>
              <a:t>10/06/1443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31209451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fa-I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Date Placeholder 3"/>
          <p:cNvSpPr>
            <a:spLocks noGrp="1"/>
          </p:cNvSpPr>
          <p:nvPr>
            <p:ph type="dt" sz="half" idx="10"/>
          </p:nvPr>
        </p:nvSpPr>
        <p:spPr/>
        <p:txBody>
          <a:bodyPr/>
          <a:lstStyle/>
          <a:p>
            <a:fld id="{BFDBF3F9-34DA-49D7-B5B9-BF4380A179B7}" type="uaqdatetime1">
              <a:rPr lang="fa-IR" smtClean="0"/>
              <a:t>10/06/1443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1299512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02CB9B-D49C-43E8-87FF-3860F10A70AD}" type="uaqdatetime1">
              <a:rPr lang="fa-IR" smtClean="0"/>
              <a:t>10/06/1443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2335618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4213FF-4287-47B0-AEA1-26ED6271FDBD}" type="uaqdatetime1">
              <a:rPr lang="fa-IR" smtClean="0"/>
              <a:t>10/06/1443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459223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E81681-D140-4A7C-AA8D-F6AF5CD222B2}" type="uaqdatetime1">
              <a:rPr lang="fa-IR" smtClean="0"/>
              <a:t>10/06/1443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2250969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5CEF31-DA62-4E2F-9C89-3307C5A0C734}" type="uaqdatetime1">
              <a:rPr lang="fa-IR" smtClean="0"/>
              <a:t>10/06/1443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2998961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B4EA98-43D8-40B0-BB71-087C8B1FD830}" type="uaqdatetime1">
              <a:rPr lang="fa-IR" smtClean="0"/>
              <a:t>10/06/1443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3947512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1E2536D-405E-4F6F-A4C1-8D3F6F41F560}" type="uaqdatetime1">
              <a:rPr lang="fa-IR" smtClean="0"/>
              <a:t>10/06/1443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889755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53EB68-0FB1-41FC-BD4A-2E738737AF01}" type="uaqdatetime1">
              <a:rPr lang="fa-IR" smtClean="0"/>
              <a:t>10/06/1443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3587602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83D68B-0458-4622-8439-EF1CD618009C}" type="uaqdatetime1">
              <a:rPr lang="fa-IR" smtClean="0"/>
              <a:t>10/06/1443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7767EB-4571-463A-9878-3CB86E448BD6}" type="slidenum">
              <a:rPr lang="en-US" smtClean="0"/>
              <a:t>‹#›</a:t>
            </a:fld>
            <a:endParaRPr lang="en-US"/>
          </a:p>
        </p:txBody>
      </p:sp>
    </p:spTree>
    <p:extLst>
      <p:ext uri="{BB962C8B-B14F-4D97-AF65-F5344CB8AC3E}">
        <p14:creationId xmlns:p14="http://schemas.microsoft.com/office/powerpoint/2010/main" val="1010652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fa-I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83D68B-0458-4622-8439-EF1CD618009C}" type="uaqdatetime1">
              <a:rPr lang="fa-IR" smtClean="0"/>
              <a:t>10/06/1443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7767EB-4571-463A-9878-3CB86E448BD6}" type="slidenum">
              <a:rPr lang="en-US" smtClean="0"/>
              <a:t>‹#›</a:t>
            </a:fld>
            <a:endParaRPr lang="en-US"/>
          </a:p>
        </p:txBody>
      </p:sp>
    </p:spTree>
    <p:extLst>
      <p:ext uri="{BB962C8B-B14F-4D97-AF65-F5344CB8AC3E}">
        <p14:creationId xmlns:p14="http://schemas.microsoft.com/office/powerpoint/2010/main" val="124077940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22400" y="2096509"/>
            <a:ext cx="9144000" cy="3860945"/>
          </a:xfrm>
        </p:spPr>
        <p:txBody>
          <a:bodyPr>
            <a:normAutofit/>
          </a:bodyPr>
          <a:lstStyle/>
          <a:p>
            <a:pPr algn="ctr"/>
            <a:r>
              <a:rPr lang="fa-IR" sz="2000" dirty="0" smtClean="0">
                <a:solidFill>
                  <a:schemeClr val="tx1"/>
                </a:solidFill>
                <a:latin typeface="IranNastaliq" panose="02000503000000020003" pitchFamily="2" charset="0"/>
                <a:cs typeface="IranNastaliq" panose="02000503000000020003" pitchFamily="2" charset="0"/>
              </a:rPr>
              <a:t>دانشكده  و پژوهشكده فناوري اطلاعات و ارتباطات </a:t>
            </a:r>
          </a:p>
          <a:p>
            <a:pPr algn="ctr"/>
            <a:r>
              <a:rPr lang="fa-IR" sz="2000" dirty="0" smtClean="0">
                <a:solidFill>
                  <a:schemeClr val="tx1"/>
                </a:solidFill>
                <a:latin typeface="IranNastaliq" panose="02000503000000020003" pitchFamily="2" charset="0"/>
                <a:cs typeface="IranNastaliq" panose="02000503000000020003" pitchFamily="2" charset="0"/>
              </a:rPr>
              <a:t>گروه مهندسي كامپيوتر</a:t>
            </a:r>
          </a:p>
          <a:p>
            <a:pPr algn="ctr"/>
            <a:r>
              <a:rPr lang="fa-IR" sz="2000" dirty="0" smtClean="0">
                <a:solidFill>
                  <a:schemeClr val="tx1"/>
                </a:solidFill>
                <a:latin typeface="IranNastaliq" panose="02000503000000020003" pitchFamily="2" charset="0"/>
                <a:cs typeface="B Nazanin" panose="00000400000000000000" pitchFamily="2" charset="-78"/>
              </a:rPr>
              <a:t>عنوان ارائه :</a:t>
            </a:r>
          </a:p>
          <a:p>
            <a:pPr algn="ctr"/>
            <a:r>
              <a:rPr lang="fa-IR" sz="3900" dirty="0" smtClean="0">
                <a:solidFill>
                  <a:srgbClr val="C00000"/>
                </a:solidFill>
                <a:latin typeface="IranNastaliq" panose="02000503000000020003" pitchFamily="2" charset="0"/>
                <a:cs typeface="B Nazanin" panose="00000400000000000000" pitchFamily="2" charset="-78"/>
              </a:rPr>
              <a:t>الگوي معماري رويداد محور </a:t>
            </a:r>
          </a:p>
          <a:p>
            <a:pPr algn="ctr"/>
            <a:r>
              <a:rPr lang="en-US" sz="2000" dirty="0" smtClean="0">
                <a:solidFill>
                  <a:srgbClr val="C00000"/>
                </a:solidFill>
                <a:cs typeface="Arial" panose="020B0604020202020204" pitchFamily="34" charset="0"/>
              </a:rPr>
              <a:t>Event Driven Architecture Pattern (EDAP)</a:t>
            </a:r>
          </a:p>
          <a:p>
            <a:pPr algn="ctr"/>
            <a:r>
              <a:rPr lang="fa-IR" sz="2000" dirty="0" smtClean="0">
                <a:solidFill>
                  <a:schemeClr val="tx1"/>
                </a:solidFill>
                <a:cs typeface="Arial" panose="020B0604020202020204" pitchFamily="34" charset="0"/>
              </a:rPr>
              <a:t>ارائه دهنده :</a:t>
            </a:r>
          </a:p>
          <a:p>
            <a:pPr algn="ctr"/>
            <a:r>
              <a:rPr lang="fa-IR" sz="2000" dirty="0" smtClean="0">
                <a:solidFill>
                  <a:schemeClr val="tx1"/>
                </a:solidFill>
                <a:cs typeface="Arial" panose="020B0604020202020204" pitchFamily="34" charset="0"/>
              </a:rPr>
              <a:t>مهدي عبدنيا</a:t>
            </a:r>
          </a:p>
          <a:p>
            <a:pPr algn="ctr"/>
            <a:r>
              <a:rPr lang="en-US" sz="2000" dirty="0" smtClean="0">
                <a:solidFill>
                  <a:schemeClr val="tx1"/>
                </a:solidFill>
                <a:cs typeface="Arial" panose="020B0604020202020204" pitchFamily="34" charset="0"/>
              </a:rPr>
              <a:t>Mahdi Abdnia</a:t>
            </a:r>
          </a:p>
          <a:p>
            <a:pPr algn="ctr"/>
            <a:r>
              <a:rPr lang="fa-IR" sz="2000" dirty="0" smtClean="0">
                <a:solidFill>
                  <a:schemeClr val="tx1"/>
                </a:solidFill>
                <a:cs typeface="Arial" panose="020B0604020202020204" pitchFamily="34" charset="0"/>
              </a:rPr>
              <a:t>نيم سال تحصيلي 1-1400</a:t>
            </a:r>
          </a:p>
          <a:p>
            <a:endParaRPr lang="fa-IR" sz="2000" dirty="0" smtClean="0">
              <a:cs typeface="Arial" panose="020B0604020202020204" pitchFamily="34" charset="0"/>
            </a:endParaRPr>
          </a:p>
        </p:txBody>
      </p:sp>
      <p:sp>
        <p:nvSpPr>
          <p:cNvPr id="4" name="Date Placeholder 3"/>
          <p:cNvSpPr>
            <a:spLocks noGrp="1"/>
          </p:cNvSpPr>
          <p:nvPr>
            <p:ph type="dt" sz="half" idx="10"/>
          </p:nvPr>
        </p:nvSpPr>
        <p:spPr/>
        <p:txBody>
          <a:bodyPr/>
          <a:lstStyle/>
          <a:p>
            <a:fld id="{8C0179CC-04B9-4F54-B86D-A42F84AF298F}" type="uaqdatetime1">
              <a:rPr lang="fa-IR" smtClean="0"/>
              <a:t>10/06/1443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1</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6464" y="240196"/>
            <a:ext cx="1311428" cy="1745622"/>
          </a:xfrm>
          <a:prstGeom prst="rect">
            <a:avLst/>
          </a:prstGeom>
        </p:spPr>
      </p:pic>
    </p:spTree>
    <p:extLst>
      <p:ext uri="{BB962C8B-B14F-4D97-AF65-F5344CB8AC3E}">
        <p14:creationId xmlns:p14="http://schemas.microsoft.com/office/powerpoint/2010/main" val="8244370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808411" cy="1320800"/>
          </a:xfrm>
        </p:spPr>
        <p:txBody>
          <a:bodyPr>
            <a:normAutofit/>
          </a:bodyPr>
          <a:lstStyle/>
          <a:p>
            <a:pPr algn="ctr"/>
            <a:r>
              <a:rPr lang="fa-IR" u="sng" dirty="0" smtClean="0">
                <a:solidFill>
                  <a:srgbClr val="C00000"/>
                </a:solidFill>
                <a:cs typeface="B Nazanin" panose="00000400000000000000" pitchFamily="2" charset="-78"/>
              </a:rPr>
              <a:t>چه زمان هايي از الگوي معماري رويداد محور استفاده مي‌شود؟</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q"/>
            </a:pPr>
            <a:r>
              <a:rPr lang="fa-IR" sz="2000" dirty="0" smtClean="0">
                <a:solidFill>
                  <a:srgbClr val="C00000"/>
                </a:solidFill>
                <a:cs typeface="B Nazanin" panose="00000400000000000000" pitchFamily="2" charset="-78"/>
              </a:rPr>
              <a:t>تجمیع سیستم‌های ناهمگن</a:t>
            </a:r>
          </a:p>
          <a:p>
            <a:pPr algn="r" rtl="1">
              <a:buFont typeface="Wingdings" panose="05000000000000000000" pitchFamily="2" charset="2"/>
              <a:buChar char="q"/>
            </a:pPr>
            <a:r>
              <a:rPr lang="fa-IR" sz="2000" dirty="0" smtClean="0">
                <a:solidFill>
                  <a:srgbClr val="C00000"/>
                </a:solidFill>
                <a:cs typeface="B Nazanin" panose="00000400000000000000" pitchFamily="2" charset="-78"/>
              </a:rPr>
              <a:t>ظرفیت خروجی بالا </a:t>
            </a:r>
          </a:p>
          <a:p>
            <a:pPr algn="r" rtl="1">
              <a:buFont typeface="Wingdings" panose="05000000000000000000" pitchFamily="2" charset="2"/>
              <a:buChar char="q"/>
            </a:pPr>
            <a:r>
              <a:rPr lang="fa-IR" sz="2000" dirty="0" smtClean="0">
                <a:solidFill>
                  <a:srgbClr val="C00000"/>
                </a:solidFill>
                <a:cs typeface="B Nazanin" panose="00000400000000000000" pitchFamily="2" charset="-78"/>
              </a:rPr>
              <a:t>نظارت بر منابع </a:t>
            </a:r>
          </a:p>
          <a:p>
            <a:pPr marL="0" indent="0" algn="r" rtl="1">
              <a:buNone/>
            </a:pPr>
            <a:r>
              <a:rPr lang="fa-IR" sz="2000" dirty="0" smtClean="0">
                <a:cs typeface="B Nazanin" panose="00000400000000000000" pitchFamily="2" charset="-78"/>
              </a:rPr>
              <a:t>به جای بررسی مداوم منابع خود می‌شود از الگوی معماری رویداد محور برای نظارت و دریافت هشدار نسبت به هرگونه رخدادی در مورد منابع استفاده کرد .</a:t>
            </a:r>
            <a:endParaRPr lang="en-US" sz="2000" dirty="0">
              <a:cs typeface="B Nazanin" panose="00000400000000000000" pitchFamily="2" charset="-78"/>
            </a:endParaRPr>
          </a:p>
        </p:txBody>
      </p:sp>
      <p:sp>
        <p:nvSpPr>
          <p:cNvPr id="4" name="Date Placeholder 3"/>
          <p:cNvSpPr>
            <a:spLocks noGrp="1"/>
          </p:cNvSpPr>
          <p:nvPr>
            <p:ph type="dt" sz="half" idx="10"/>
          </p:nvPr>
        </p:nvSpPr>
        <p:spPr/>
        <p:txBody>
          <a:bodyPr/>
          <a:lstStyle/>
          <a:p>
            <a:fld id="{C2DB2716-ABCB-47E4-A5E7-31908A35B483}" type="uaqdatetime1">
              <a:rPr lang="fa-IR" smtClean="0"/>
              <a:t>10/06/1443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10</a:t>
            </a:fld>
            <a:endParaRPr lang="en-US"/>
          </a:p>
        </p:txBody>
      </p:sp>
    </p:spTree>
    <p:extLst>
      <p:ext uri="{BB962C8B-B14F-4D97-AF65-F5344CB8AC3E}">
        <p14:creationId xmlns:p14="http://schemas.microsoft.com/office/powerpoint/2010/main" val="24154628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83384"/>
          </a:xfrm>
        </p:spPr>
        <p:txBody>
          <a:bodyPr/>
          <a:lstStyle/>
          <a:p>
            <a:pPr algn="ctr"/>
            <a:r>
              <a:rPr lang="fa-IR" u="sng" dirty="0" smtClean="0">
                <a:solidFill>
                  <a:srgbClr val="C00000"/>
                </a:solidFill>
                <a:cs typeface="B Nazanin" panose="00000400000000000000" pitchFamily="2" charset="-78"/>
              </a:rPr>
              <a:t>مزاياي الگوي معماري رويداد محور </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677334" y="1348510"/>
            <a:ext cx="11154448" cy="4692852"/>
          </a:xfrm>
        </p:spPr>
        <p:txBody>
          <a:bodyPr>
            <a:normAutofit/>
          </a:bodyPr>
          <a:lstStyle/>
          <a:p>
            <a:pPr algn="r" rtl="1">
              <a:buFont typeface="Wingdings" panose="05000000000000000000" pitchFamily="2" charset="2"/>
              <a:buChar char="q"/>
            </a:pPr>
            <a:r>
              <a:rPr lang="fa-IR" sz="2000" dirty="0" smtClean="0">
                <a:solidFill>
                  <a:srgbClr val="C00000"/>
                </a:solidFill>
                <a:cs typeface="B Nazanin" panose="00000400000000000000" pitchFamily="2" charset="-78"/>
              </a:rPr>
              <a:t> قابلیت تحمل خطا و بافرکردن </a:t>
            </a:r>
          </a:p>
          <a:p>
            <a:pPr algn="r" rtl="1">
              <a:buFont typeface="Arial" panose="020B0604020202020204" pitchFamily="34" charset="0"/>
              <a:buChar char="•"/>
            </a:pPr>
            <a:r>
              <a:rPr lang="fa-IR" sz="2000" dirty="0" smtClean="0">
                <a:solidFill>
                  <a:schemeClr val="tx1"/>
                </a:solidFill>
                <a:cs typeface="B Nazanin" panose="00000400000000000000" pitchFamily="2" charset="-78"/>
              </a:rPr>
              <a:t>رویدادها ناهمزامان هستند و به محض اینکه اتفاق بیافتند توسط تولييدكننده رويداد منتشر مي‌شوند.</a:t>
            </a:r>
          </a:p>
          <a:p>
            <a:pPr algn="r" rtl="1">
              <a:buFont typeface="Arial" panose="020B0604020202020204" pitchFamily="34" charset="0"/>
              <a:buChar char="•"/>
            </a:pPr>
            <a:r>
              <a:rPr lang="fa-IR" sz="2000" dirty="0" smtClean="0">
                <a:solidFill>
                  <a:schemeClr val="tx1"/>
                </a:solidFill>
                <a:cs typeface="B Nazanin" panose="00000400000000000000" pitchFamily="2" charset="-78"/>
              </a:rPr>
              <a:t>مولفه مصرف كننده نيز يا در اين رويدادها مشترك مي‌شوند يا از جريان داده برداشت مي‌كنند .</a:t>
            </a:r>
          </a:p>
          <a:p>
            <a:pPr algn="r" rtl="1">
              <a:buFont typeface="Arial" panose="020B0604020202020204" pitchFamily="34" charset="0"/>
              <a:buChar char="•"/>
            </a:pPr>
            <a:r>
              <a:rPr lang="fa-IR" sz="2000" dirty="0" smtClean="0">
                <a:solidFill>
                  <a:schemeClr val="tx1"/>
                </a:solidFill>
                <a:cs typeface="B Nazanin" panose="00000400000000000000" pitchFamily="2" charset="-78"/>
              </a:rPr>
              <a:t> بنابريان بر اثر از كارافتادن مصرف‌كننده ها ، رويداد ها در مسيرياب بافر مي‌شوند ، تا مصرف كننده ها از موقعيت شكست بيرون بيايند و اقدام به پردازش رويدادهاي ذخيره شده بنمايند . </a:t>
            </a:r>
          </a:p>
          <a:p>
            <a:pPr algn="r" rtl="1">
              <a:buFont typeface="Wingdings" panose="05000000000000000000" pitchFamily="2" charset="2"/>
              <a:buChar char="q"/>
            </a:pPr>
            <a:r>
              <a:rPr lang="fa-IR" sz="2000" dirty="0" smtClean="0">
                <a:solidFill>
                  <a:srgbClr val="C00000"/>
                </a:solidFill>
                <a:cs typeface="B Nazanin" panose="00000400000000000000" pitchFamily="2" charset="-78"/>
              </a:rPr>
              <a:t> اتصال سست یا جداسازی تولییدکنندگان و مصرف‌کنندگان</a:t>
            </a:r>
          </a:p>
          <a:p>
            <a:pPr algn="r" rtl="1">
              <a:buFont typeface="Wingdings" panose="05000000000000000000" pitchFamily="2" charset="2"/>
              <a:buChar char="§"/>
            </a:pPr>
            <a:r>
              <a:rPr lang="fa-IR" sz="2000" dirty="0" smtClean="0">
                <a:solidFill>
                  <a:schemeClr val="tx1"/>
                </a:solidFill>
                <a:cs typeface="B Nazanin" panose="00000400000000000000" pitchFamily="2" charset="-78"/>
              </a:rPr>
              <a:t>سيستم‌هايي كه از معماري رويداد محور استفاده مي‌كنند داراي اجزايي هستند كه به طور سست متصل شده اند .</a:t>
            </a:r>
          </a:p>
          <a:p>
            <a:pPr algn="r" rtl="1">
              <a:buFont typeface="Wingdings" panose="05000000000000000000" pitchFamily="2" charset="2"/>
              <a:buChar char="§"/>
            </a:pPr>
            <a:r>
              <a:rPr lang="fa-IR" sz="2000" dirty="0" smtClean="0">
                <a:solidFill>
                  <a:schemeClr val="tx1"/>
                </a:solidFill>
                <a:cs typeface="B Nazanin" panose="00000400000000000000" pitchFamily="2" charset="-78"/>
              </a:rPr>
              <a:t>به دليل اين اتصال سست هر كدام از اجزا را مي‌توان توسط يك زبان ديگر يا از طريق يك فناوري ديگر گسترش داد . </a:t>
            </a:r>
          </a:p>
          <a:p>
            <a:pPr algn="r" rtl="1">
              <a:buFont typeface="Wingdings" panose="05000000000000000000" pitchFamily="2" charset="2"/>
              <a:buChar char="q"/>
            </a:pPr>
            <a:r>
              <a:rPr lang="fa-IR" sz="2000" dirty="0" smtClean="0">
                <a:solidFill>
                  <a:srgbClr val="C00000"/>
                </a:solidFill>
                <a:cs typeface="B Nazanin" panose="00000400000000000000" pitchFamily="2" charset="-78"/>
              </a:rPr>
              <a:t>قابلیت مقیاس پذیری زیاد</a:t>
            </a:r>
          </a:p>
          <a:p>
            <a:pPr algn="r" rtl="1">
              <a:buFont typeface="Wingdings" panose="05000000000000000000" pitchFamily="2" charset="2"/>
              <a:buChar char="§"/>
            </a:pPr>
            <a:r>
              <a:rPr lang="fa-IR" sz="2000" dirty="0" smtClean="0">
                <a:solidFill>
                  <a:schemeClr val="tx1"/>
                </a:solidFill>
                <a:cs typeface="B Nazanin" panose="00000400000000000000" pitchFamily="2" charset="-78"/>
              </a:rPr>
              <a:t>اغلب مي‌توان جريان رويداد را به زيرجريان‌هاي نامرتبط تقسيم كرد و آنها را به صورت موازي پردازش كرد .</a:t>
            </a:r>
          </a:p>
          <a:p>
            <a:pPr algn="r" rtl="1">
              <a:buFont typeface="Wingdings" panose="05000000000000000000" pitchFamily="2" charset="2"/>
              <a:buChar char="§"/>
            </a:pPr>
            <a:r>
              <a:rPr lang="fa-IR" sz="2000" dirty="0" smtClean="0">
                <a:latin typeface="B Nazanin" panose="00000400000000000000" pitchFamily="2" charset="-78"/>
                <a:ea typeface="Calibri" panose="020F0502020204030204" pitchFamily="34" charset="0"/>
              </a:rPr>
              <a:t>همچنین می‌توانیم تعداد مصرف‌کنندگان را برای پاسخگویی به تقاضای بار ، در صورت افزایش حجم رویدادها، مقیاس کنیم.</a:t>
            </a:r>
            <a:endParaRPr lang="fa-IR" sz="2000" dirty="0" smtClean="0">
              <a:solidFill>
                <a:schemeClr val="tx1"/>
              </a:solidFill>
              <a:cs typeface="B Nazanin" panose="00000400000000000000" pitchFamily="2" charset="-78"/>
            </a:endParaRPr>
          </a:p>
          <a:p>
            <a:pPr algn="r" rtl="1">
              <a:buFont typeface="Wingdings" panose="05000000000000000000" pitchFamily="2" charset="2"/>
              <a:buChar char="§"/>
            </a:pPr>
            <a:endParaRPr lang="fa-IR" sz="2000" dirty="0" smtClean="0">
              <a:solidFill>
                <a:schemeClr val="tx1"/>
              </a:solidFill>
              <a:cs typeface="B Nazanin" panose="00000400000000000000" pitchFamily="2" charset="-78"/>
            </a:endParaRPr>
          </a:p>
        </p:txBody>
      </p:sp>
      <p:sp>
        <p:nvSpPr>
          <p:cNvPr id="4" name="Date Placeholder 3"/>
          <p:cNvSpPr>
            <a:spLocks noGrp="1"/>
          </p:cNvSpPr>
          <p:nvPr>
            <p:ph type="dt" sz="half" idx="10"/>
          </p:nvPr>
        </p:nvSpPr>
        <p:spPr/>
        <p:txBody>
          <a:bodyPr/>
          <a:lstStyle/>
          <a:p>
            <a:fld id="{C2DB2716-ABCB-47E4-A5E7-31908A35B483}" type="uaqdatetime1">
              <a:rPr lang="fa-IR" smtClean="0"/>
              <a:t>10/06/1443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11</a:t>
            </a:fld>
            <a:endParaRPr lang="en-US"/>
          </a:p>
        </p:txBody>
      </p:sp>
    </p:spTree>
    <p:extLst>
      <p:ext uri="{BB962C8B-B14F-4D97-AF65-F5344CB8AC3E}">
        <p14:creationId xmlns:p14="http://schemas.microsoft.com/office/powerpoint/2010/main" val="32941233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u="sng" dirty="0" smtClean="0">
                <a:solidFill>
                  <a:srgbClr val="C00000"/>
                </a:solidFill>
                <a:cs typeface="B Nazanin" panose="00000400000000000000" pitchFamily="2" charset="-78"/>
              </a:rPr>
              <a:t>مزاياي الگوي معماري رويداد محور(ادامه) </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677334" y="1847273"/>
            <a:ext cx="10997430" cy="4194089"/>
          </a:xfrm>
        </p:spPr>
        <p:txBody>
          <a:bodyPr>
            <a:normAutofit/>
          </a:bodyPr>
          <a:lstStyle/>
          <a:p>
            <a:pPr lvl="0" algn="r" rtl="1">
              <a:buFont typeface="Wingdings" panose="05000000000000000000" pitchFamily="2" charset="2"/>
              <a:buChar char="q"/>
            </a:pPr>
            <a:r>
              <a:rPr lang="fa-IR" sz="2000" dirty="0" smtClean="0">
                <a:solidFill>
                  <a:srgbClr val="C00000"/>
                </a:solidFill>
                <a:cs typeface="B Nazanin" panose="00000400000000000000" pitchFamily="2" charset="-78"/>
              </a:rPr>
              <a:t> </a:t>
            </a:r>
            <a:r>
              <a:rPr lang="fa-IR" sz="2000" dirty="0">
                <a:solidFill>
                  <a:srgbClr val="C00000"/>
                </a:solidFill>
                <a:cs typeface="B Nazanin" panose="00000400000000000000" pitchFamily="2" charset="-78"/>
              </a:rPr>
              <a:t> مقرون به </a:t>
            </a:r>
            <a:r>
              <a:rPr lang="fa-IR" sz="2000" dirty="0" smtClean="0">
                <a:solidFill>
                  <a:srgbClr val="C00000"/>
                </a:solidFill>
                <a:cs typeface="B Nazanin" panose="00000400000000000000" pitchFamily="2" charset="-78"/>
              </a:rPr>
              <a:t>صرفه</a:t>
            </a:r>
          </a:p>
          <a:p>
            <a:pPr lvl="0" algn="r" rtl="1"/>
            <a:r>
              <a:rPr lang="fa-IR" sz="2200" dirty="0" smtClean="0">
                <a:cs typeface="B Nazanin" panose="00000400000000000000" pitchFamily="2" charset="-78"/>
              </a:rPr>
              <a:t>معماری‌های </a:t>
            </a:r>
            <a:r>
              <a:rPr lang="fa-IR" sz="2200" dirty="0">
                <a:cs typeface="B Nazanin" panose="00000400000000000000" pitchFamily="2" charset="-78"/>
              </a:rPr>
              <a:t>رویداد محور مبتنی بر عرضه هستند، بنابراین همه چیز بر حسب تقاضا اتفاق می‌افتد، زیرا رویداد خود را در روتر نشان </a:t>
            </a:r>
            <a:r>
              <a:rPr lang="fa-IR" sz="2200" dirty="0" smtClean="0">
                <a:cs typeface="B Nazanin" panose="00000400000000000000" pitchFamily="2" charset="-78"/>
              </a:rPr>
              <a:t>می‌دهد.</a:t>
            </a:r>
          </a:p>
          <a:p>
            <a:pPr lvl="0" algn="r" rtl="1"/>
            <a:r>
              <a:rPr lang="fa-IR" sz="2000" dirty="0">
                <a:cs typeface="B Nazanin" panose="00000400000000000000" pitchFamily="2" charset="-78"/>
              </a:rPr>
              <a:t>به این ترتیب، برای نظرسنجی مداوم برای بررسی یک رویداد هزینه ای پرداخت نمی کنید. این به معنای مصرف کمتر پهنای باند شبکه، استفاده کمتر از پردازنده است </a:t>
            </a:r>
            <a:endParaRPr lang="fa-IR" sz="2000" dirty="0" smtClean="0">
              <a:solidFill>
                <a:srgbClr val="C00000"/>
              </a:solidFill>
              <a:cs typeface="B Nazanin" panose="00000400000000000000" pitchFamily="2" charset="-78"/>
            </a:endParaRPr>
          </a:p>
          <a:p>
            <a:pPr algn="r" rtl="1">
              <a:buFont typeface="Wingdings" panose="05000000000000000000" pitchFamily="2" charset="2"/>
              <a:buChar char="q"/>
            </a:pPr>
            <a:r>
              <a:rPr lang="fa-IR" sz="2000" dirty="0" smtClean="0">
                <a:solidFill>
                  <a:srgbClr val="C00000"/>
                </a:solidFill>
                <a:cs typeface="B Nazanin" panose="00000400000000000000" pitchFamily="2" charset="-78"/>
              </a:rPr>
              <a:t>تجربه کاربری بلادرنگ بهتر</a:t>
            </a:r>
          </a:p>
          <a:p>
            <a:pPr algn="r" rtl="1">
              <a:buFont typeface="Wingdings" panose="05000000000000000000" pitchFamily="2" charset="2"/>
              <a:buChar char="§"/>
            </a:pPr>
            <a:r>
              <a:rPr lang="fa-IR" sz="2000" dirty="0">
                <a:latin typeface="B Nazanin" panose="00000400000000000000" pitchFamily="2" charset="-78"/>
                <a:ea typeface="Calibri" panose="020F0502020204030204" pitchFamily="34" charset="0"/>
              </a:rPr>
              <a:t>رابطهای برنامه نویسی کاربردی رویداد محور با حذف بسیاری از مسئولیت‌هایی که قبلاً به کاربران محول شده بود، منجر به تجربه تعاملی بهتری برای کاربر نهایی با نیازهای تعاملی مدرن می‌شوند. </a:t>
            </a:r>
            <a:endParaRPr lang="fa-IR" sz="2000" dirty="0" smtClean="0">
              <a:latin typeface="B Nazanin" panose="00000400000000000000" pitchFamily="2" charset="-78"/>
              <a:ea typeface="Calibri" panose="020F0502020204030204" pitchFamily="34" charset="0"/>
            </a:endParaRPr>
          </a:p>
          <a:p>
            <a:pPr algn="r" rtl="1">
              <a:buFont typeface="Wingdings" panose="05000000000000000000" pitchFamily="2" charset="2"/>
              <a:buChar char="§"/>
            </a:pPr>
            <a:r>
              <a:rPr lang="fa-IR" sz="2000" dirty="0" smtClean="0">
                <a:latin typeface="B Nazanin" panose="00000400000000000000" pitchFamily="2" charset="-78"/>
                <a:ea typeface="Calibri" panose="020F0502020204030204" pitchFamily="34" charset="0"/>
              </a:rPr>
              <a:t>البته</a:t>
            </a:r>
            <a:r>
              <a:rPr lang="fa-IR" sz="2000" dirty="0">
                <a:latin typeface="B Nazanin" panose="00000400000000000000" pitchFamily="2" charset="-78"/>
                <a:ea typeface="Calibri" panose="020F0502020204030204" pitchFamily="34" charset="0"/>
              </a:rPr>
              <a:t>، این ممکن است پیچیدگی را در تولید کننده افزایش دهد، اما خروجی کار ارزش آن را دارد </a:t>
            </a:r>
            <a:endParaRPr lang="en-US" sz="2000" dirty="0">
              <a:cs typeface="B Nazanin" panose="00000400000000000000" pitchFamily="2" charset="-78"/>
            </a:endParaRPr>
          </a:p>
        </p:txBody>
      </p:sp>
      <p:sp>
        <p:nvSpPr>
          <p:cNvPr id="4" name="Date Placeholder 3"/>
          <p:cNvSpPr>
            <a:spLocks noGrp="1"/>
          </p:cNvSpPr>
          <p:nvPr>
            <p:ph type="dt" sz="half" idx="10"/>
          </p:nvPr>
        </p:nvSpPr>
        <p:spPr/>
        <p:txBody>
          <a:bodyPr/>
          <a:lstStyle/>
          <a:p>
            <a:fld id="{C2DB2716-ABCB-47E4-A5E7-31908A35B483}" type="uaqdatetime1">
              <a:rPr lang="fa-IR" smtClean="0"/>
              <a:t>10/06/1443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12</a:t>
            </a:fld>
            <a:endParaRPr lang="en-US"/>
          </a:p>
        </p:txBody>
      </p:sp>
    </p:spTree>
    <p:extLst>
      <p:ext uri="{BB962C8B-B14F-4D97-AF65-F5344CB8AC3E}">
        <p14:creationId xmlns:p14="http://schemas.microsoft.com/office/powerpoint/2010/main" val="33707081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6292"/>
          </a:xfrm>
        </p:spPr>
        <p:txBody>
          <a:bodyPr>
            <a:normAutofit/>
          </a:bodyPr>
          <a:lstStyle/>
          <a:p>
            <a:pPr algn="ctr" rtl="1"/>
            <a:r>
              <a:rPr lang="fa-IR" sz="4000" u="sng" dirty="0" smtClean="0">
                <a:solidFill>
                  <a:srgbClr val="C00000"/>
                </a:solidFill>
                <a:cs typeface="B Nazanin" panose="00000400000000000000" pitchFamily="2" charset="-78"/>
              </a:rPr>
              <a:t>معايب الگوي معماري رويداد محور</a:t>
            </a:r>
            <a:endParaRPr lang="en-US"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182256"/>
            <a:ext cx="10515600" cy="4994707"/>
          </a:xfrm>
        </p:spPr>
        <p:txBody>
          <a:bodyPr>
            <a:normAutofit fontScale="92500" lnSpcReduction="10000"/>
          </a:bodyPr>
          <a:lstStyle/>
          <a:p>
            <a:pPr algn="r" rtl="1">
              <a:buFont typeface="Wingdings" panose="05000000000000000000" pitchFamily="2" charset="2"/>
              <a:buChar char="q"/>
            </a:pPr>
            <a:r>
              <a:rPr lang="fa-IR" sz="2000" dirty="0" smtClean="0">
                <a:solidFill>
                  <a:srgbClr val="C00000"/>
                </a:solidFill>
                <a:cs typeface="B Nazanin" panose="00000400000000000000" pitchFamily="2" charset="-78"/>
              </a:rPr>
              <a:t>محدود به پردازش ناهمزمان </a:t>
            </a:r>
          </a:p>
          <a:p>
            <a:pPr algn="r" rtl="1">
              <a:buFont typeface="Wingdings" panose="05000000000000000000" pitchFamily="2" charset="2"/>
              <a:buChar char="§"/>
            </a:pPr>
            <a:r>
              <a:rPr lang="fa-IR" sz="2000" dirty="0" smtClean="0">
                <a:effectLst/>
                <a:latin typeface="B Nazanin" panose="00000400000000000000" pitchFamily="2" charset="-78"/>
                <a:ea typeface="Calibri" panose="020F0502020204030204" pitchFamily="34" charset="0"/>
                <a:cs typeface="B Nazanin" panose="00000400000000000000" pitchFamily="2" charset="-78"/>
              </a:rPr>
              <a:t> اگرچه معماری رویداد محور یک الگوی قوی برای جداسازی سیستم‌هاست ، اما کاربرد آن به پردازش‌ رویداد‌های ناهمزمان محدود می‌شود</a:t>
            </a:r>
          </a:p>
          <a:p>
            <a:pPr algn="r" rtl="1">
              <a:buFont typeface="Wingdings" panose="05000000000000000000" pitchFamily="2" charset="2"/>
              <a:buChar char="§"/>
            </a:pPr>
            <a:r>
              <a:rPr lang="fa-IR" sz="2000" dirty="0" smtClean="0">
                <a:effectLst/>
                <a:latin typeface="B Nazanin" panose="00000400000000000000" pitchFamily="2" charset="-78"/>
                <a:ea typeface="Calibri" panose="020F0502020204030204" pitchFamily="34" charset="0"/>
                <a:cs typeface="B Nazanin" panose="00000400000000000000" pitchFamily="2" charset="-78"/>
              </a:rPr>
              <a:t>. معماری رویداد محور در جایی که آغاز کننده باید قبل از ادامه به کار باید منتظر پاسخ باشد، نمی‌تواند به خوبی به عنوان جایگزینی برای تعاملات درخواست-پاسخ کار کند </a:t>
            </a:r>
            <a:endParaRPr lang="fa-IR" sz="2000" dirty="0" smtClean="0">
              <a:solidFill>
                <a:srgbClr val="C00000"/>
              </a:solidFill>
              <a:cs typeface="B Nazanin" panose="00000400000000000000" pitchFamily="2" charset="-78"/>
            </a:endParaRPr>
          </a:p>
          <a:p>
            <a:pPr algn="r" rtl="1">
              <a:buFont typeface="Wingdings" panose="05000000000000000000" pitchFamily="2" charset="2"/>
              <a:buChar char="q"/>
            </a:pPr>
            <a:r>
              <a:rPr lang="fa-IR" sz="2000" dirty="0" smtClean="0">
                <a:solidFill>
                  <a:srgbClr val="C00000"/>
                </a:solidFill>
                <a:cs typeface="B Nazanin" panose="00000400000000000000" pitchFamily="2" charset="-78"/>
              </a:rPr>
              <a:t>ايجاد پيچيدگي اضافي</a:t>
            </a:r>
          </a:p>
          <a:p>
            <a:pPr algn="r" rtl="1"/>
            <a:r>
              <a:rPr lang="fa-IR" sz="2000" dirty="0" smtClean="0">
                <a:cs typeface="B Nazanin" panose="00000400000000000000" pitchFamily="2" charset="-78"/>
              </a:rPr>
              <a:t>در الگوهاي قديمي تر درخواست-پاسخ و مشتري سرور فقط شامل دو جزء اصلي بود . </a:t>
            </a:r>
          </a:p>
          <a:p>
            <a:pPr algn="r" rtl="1"/>
            <a:r>
              <a:rPr lang="fa-IR" sz="2000" dirty="0" smtClean="0">
                <a:cs typeface="B Nazanin" panose="00000400000000000000" pitchFamily="2" charset="-78"/>
              </a:rPr>
              <a:t>پذيرش الگوي معماري رويداد محور نياز به يك كارگزار (مسيرياب رويداد) براي ميانجيگري تعاملات بين توليدكنندگان و مصرف‌كنندگان دارد . </a:t>
            </a:r>
          </a:p>
          <a:p>
            <a:pPr algn="r" rtl="1">
              <a:buFont typeface="Wingdings" panose="05000000000000000000" pitchFamily="2" charset="2"/>
              <a:buChar char="q"/>
            </a:pPr>
            <a:r>
              <a:rPr lang="fa-IR" sz="2000" dirty="0" smtClean="0">
                <a:solidFill>
                  <a:srgbClr val="C00000"/>
                </a:solidFill>
                <a:cs typeface="B Nazanin" panose="00000400000000000000" pitchFamily="2" charset="-78"/>
              </a:rPr>
              <a:t>آزمون‌پذیری پایین </a:t>
            </a:r>
          </a:p>
          <a:p>
            <a:pPr algn="r" rtl="1">
              <a:buFont typeface="Wingdings" panose="05000000000000000000" pitchFamily="2" charset="2"/>
              <a:buChar char="§"/>
            </a:pPr>
            <a:r>
              <a:rPr lang="fa-IR" sz="2000" dirty="0" smtClean="0">
                <a:effectLst/>
                <a:latin typeface="B Nazanin" panose="00000400000000000000" pitchFamily="2" charset="-78"/>
                <a:ea typeface="Calibri" panose="020F0502020204030204" pitchFamily="34" charset="0"/>
                <a:cs typeface="B Nazanin" panose="00000400000000000000" pitchFamily="2" charset="-78"/>
              </a:rPr>
              <a:t>گرچه تست واحد به طور کلی چندان سخت نیست . اما به یک سری ابزارهای تست خاص برای ایجاد رویدادها نیاز است .</a:t>
            </a:r>
          </a:p>
          <a:p>
            <a:pPr algn="r" rtl="1">
              <a:buFont typeface="Wingdings" panose="05000000000000000000" pitchFamily="2" charset="2"/>
              <a:buChar char="§"/>
            </a:pPr>
            <a:r>
              <a:rPr lang="fa-IR" sz="2000" dirty="0" smtClean="0">
                <a:effectLst/>
                <a:latin typeface="B Nazanin" panose="00000400000000000000" pitchFamily="2" charset="-78"/>
                <a:ea typeface="Calibri" panose="020F0502020204030204" pitchFamily="34" charset="0"/>
                <a:cs typeface="B Nazanin" panose="00000400000000000000" pitchFamily="2" charset="-78"/>
              </a:rPr>
              <a:t> به علاوه بابت ماهیت آسنکرون این الگو ، آزمون‌پذیری پیچیده‌تر می‌شود </a:t>
            </a:r>
            <a:endParaRPr lang="fa-IR" sz="2000" dirty="0" smtClean="0">
              <a:solidFill>
                <a:srgbClr val="C00000"/>
              </a:solidFill>
              <a:cs typeface="B Nazanin" panose="00000400000000000000" pitchFamily="2" charset="-78"/>
            </a:endParaRPr>
          </a:p>
          <a:p>
            <a:pPr algn="r" rtl="1">
              <a:buFont typeface="Wingdings" panose="05000000000000000000" pitchFamily="2" charset="2"/>
              <a:buChar char="q"/>
            </a:pPr>
            <a:r>
              <a:rPr lang="fa-IR" sz="2000" dirty="0" smtClean="0">
                <a:solidFill>
                  <a:srgbClr val="C00000"/>
                </a:solidFill>
                <a:cs typeface="B Nazanin" panose="00000400000000000000" pitchFamily="2" charset="-78"/>
              </a:rPr>
              <a:t>توسعه سخت </a:t>
            </a:r>
          </a:p>
          <a:p>
            <a:pPr algn="r" rtl="1">
              <a:buFont typeface="Wingdings" panose="05000000000000000000" pitchFamily="2" charset="2"/>
              <a:buChar char="§"/>
            </a:pPr>
            <a:r>
              <a:rPr lang="fa-IR" sz="2000" dirty="0" smtClean="0">
                <a:effectLst/>
                <a:latin typeface="B Nazanin" panose="00000400000000000000" pitchFamily="2" charset="-78"/>
                <a:ea typeface="Calibri" panose="020F0502020204030204" pitchFamily="34" charset="0"/>
                <a:cs typeface="B Nazanin" panose="00000400000000000000" pitchFamily="2" charset="-78"/>
              </a:rPr>
              <a:t>توسعه به دلیل ماهیت ناهمزمان الگو و همچنین ایجاد قرارداد ونیاز به شرایط مدیریت خطای پیشرفته‌‌‌‌‌‌‌‌‌‌‌‌‌تر در کد برای پردازشگرهای رویدادی که پاسخگو نیستند تا حدودی پیچیده می باشد</a:t>
            </a:r>
            <a:endParaRPr lang="en-US" sz="2000" dirty="0">
              <a:solidFill>
                <a:srgbClr val="C00000"/>
              </a:solidFill>
              <a:cs typeface="B Nazanin" panose="00000400000000000000" pitchFamily="2" charset="-78"/>
            </a:endParaRPr>
          </a:p>
        </p:txBody>
      </p:sp>
      <p:sp>
        <p:nvSpPr>
          <p:cNvPr id="4" name="Date Placeholder 3"/>
          <p:cNvSpPr>
            <a:spLocks noGrp="1"/>
          </p:cNvSpPr>
          <p:nvPr>
            <p:ph type="dt" sz="half" idx="10"/>
          </p:nvPr>
        </p:nvSpPr>
        <p:spPr/>
        <p:txBody>
          <a:bodyPr/>
          <a:lstStyle/>
          <a:p>
            <a:fld id="{C2DB2716-ABCB-47E4-A5E7-31908A35B483}" type="uaqdatetime1">
              <a:rPr lang="fa-IR" smtClean="0"/>
              <a:t>10/06/1443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13</a:t>
            </a:fld>
            <a:endParaRPr lang="en-US"/>
          </a:p>
        </p:txBody>
      </p:sp>
    </p:spTree>
    <p:extLst>
      <p:ext uri="{BB962C8B-B14F-4D97-AF65-F5344CB8AC3E}">
        <p14:creationId xmlns:p14="http://schemas.microsoft.com/office/powerpoint/2010/main" val="32323595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42900" lvl="0" indent="-342900" algn="ctr" rtl="1">
              <a:spcBef>
                <a:spcPts val="1000"/>
              </a:spcBef>
            </a:pPr>
            <a:r>
              <a:rPr lang="fa-IR" u="sng" dirty="0">
                <a:solidFill>
                  <a:srgbClr val="C00000"/>
                </a:solidFill>
                <a:ea typeface="+mn-ea"/>
                <a:cs typeface="B Nazanin" panose="00000400000000000000" pitchFamily="2" charset="-78"/>
              </a:rPr>
              <a:t>نكات ضرروري راجب استفاده از الگوي معماري رويداد محور </a:t>
            </a:r>
            <a:r>
              <a:rPr lang="fa-IR" sz="2400" dirty="0">
                <a:solidFill>
                  <a:prstClr val="black">
                    <a:lumMod val="75000"/>
                    <a:lumOff val="25000"/>
                  </a:prstClr>
                </a:solidFill>
                <a:ea typeface="+mn-ea"/>
                <a:cs typeface="B Nazanin" panose="00000400000000000000" pitchFamily="2" charset="-78"/>
              </a:rPr>
              <a:t/>
            </a:r>
            <a:br>
              <a:rPr lang="fa-IR" sz="2400" dirty="0">
                <a:solidFill>
                  <a:prstClr val="black">
                    <a:lumMod val="75000"/>
                    <a:lumOff val="25000"/>
                  </a:prstClr>
                </a:solidFill>
                <a:ea typeface="+mn-ea"/>
                <a:cs typeface="B Nazanin" panose="00000400000000000000" pitchFamily="2" charset="-78"/>
              </a:rPr>
            </a:br>
            <a:endParaRPr lang="en-US" dirty="0">
              <a:cs typeface="B Nazanin" panose="00000400000000000000" pitchFamily="2" charset="-78"/>
            </a:endParaRP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C2DB2716-ABCB-47E4-A5E7-31908A35B483}" type="uaqdatetime1">
              <a:rPr lang="fa-IR" smtClean="0"/>
              <a:t>10/06/1443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14</a:t>
            </a:fld>
            <a:endParaRPr lang="en-US"/>
          </a:p>
        </p:txBody>
      </p:sp>
    </p:spTree>
    <p:extLst>
      <p:ext uri="{BB962C8B-B14F-4D97-AF65-F5344CB8AC3E}">
        <p14:creationId xmlns:p14="http://schemas.microsoft.com/office/powerpoint/2010/main" val="40675266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u="sng" dirty="0" smtClean="0">
                <a:solidFill>
                  <a:srgbClr val="C00000"/>
                </a:solidFill>
                <a:cs typeface="B Nazanin" panose="00000400000000000000" pitchFamily="2" charset="-78"/>
              </a:rPr>
              <a:t>جمع بندي </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C2DB2716-ABCB-47E4-A5E7-31908A35B483}" type="uaqdatetime1">
              <a:rPr lang="fa-IR" smtClean="0"/>
              <a:t>10/06/1443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15</a:t>
            </a:fld>
            <a:endParaRPr lang="en-US"/>
          </a:p>
        </p:txBody>
      </p:sp>
    </p:spTree>
    <p:extLst>
      <p:ext uri="{BB962C8B-B14F-4D97-AF65-F5344CB8AC3E}">
        <p14:creationId xmlns:p14="http://schemas.microsoft.com/office/powerpoint/2010/main" val="34184456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u="sng" dirty="0" smtClean="0">
                <a:solidFill>
                  <a:srgbClr val="C00000"/>
                </a:solidFill>
                <a:cs typeface="B Nazanin" panose="00000400000000000000" pitchFamily="2" charset="-78"/>
              </a:rPr>
              <a:t>مراجع</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C2DB2716-ABCB-47E4-A5E7-31908A35B483}" type="uaqdatetime1">
              <a:rPr lang="fa-IR" smtClean="0"/>
              <a:t>10/06/1443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16</a:t>
            </a:fld>
            <a:endParaRPr lang="en-US"/>
          </a:p>
        </p:txBody>
      </p:sp>
    </p:spTree>
    <p:extLst>
      <p:ext uri="{BB962C8B-B14F-4D97-AF65-F5344CB8AC3E}">
        <p14:creationId xmlns:p14="http://schemas.microsoft.com/office/powerpoint/2010/main" val="7631629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u="sng" dirty="0" smtClean="0">
                <a:solidFill>
                  <a:srgbClr val="C00000"/>
                </a:solidFill>
              </a:rPr>
              <a:t>فهرست مطالب</a:t>
            </a:r>
            <a:endParaRPr lang="en-US" u="sng" dirty="0">
              <a:solidFill>
                <a:srgbClr val="C00000"/>
              </a:solidFill>
            </a:endParaRPr>
          </a:p>
        </p:txBody>
      </p:sp>
      <p:sp>
        <p:nvSpPr>
          <p:cNvPr id="3" name="Content Placeholder 2"/>
          <p:cNvSpPr>
            <a:spLocks noGrp="1"/>
          </p:cNvSpPr>
          <p:nvPr>
            <p:ph idx="1"/>
          </p:nvPr>
        </p:nvSpPr>
        <p:spPr>
          <a:xfrm>
            <a:off x="677334" y="1847273"/>
            <a:ext cx="8596668" cy="4194089"/>
          </a:xfrm>
        </p:spPr>
        <p:txBody>
          <a:bodyPr>
            <a:normAutofit/>
          </a:bodyPr>
          <a:lstStyle/>
          <a:p>
            <a:pPr algn="r" rtl="1">
              <a:buFont typeface="Wingdings" panose="05000000000000000000" pitchFamily="2" charset="2"/>
              <a:buChar char="§"/>
            </a:pPr>
            <a:r>
              <a:rPr lang="fa-IR" sz="2400" dirty="0" smtClean="0">
                <a:solidFill>
                  <a:srgbClr val="0070C0"/>
                </a:solidFill>
                <a:cs typeface="B Nazanin" panose="00000400000000000000" pitchFamily="2" charset="-78"/>
              </a:rPr>
              <a:t>شناخت و تعريف الگوي معماري رويداد محور </a:t>
            </a:r>
          </a:p>
          <a:p>
            <a:pPr algn="r" rtl="1">
              <a:buFont typeface="Wingdings" panose="05000000000000000000" pitchFamily="2" charset="2"/>
              <a:buChar char="§"/>
            </a:pPr>
            <a:r>
              <a:rPr lang="fa-IR" sz="2400" dirty="0" smtClean="0">
                <a:cs typeface="B Nazanin" panose="00000400000000000000" pitchFamily="2" charset="-78"/>
              </a:rPr>
              <a:t>تعريف رويداد </a:t>
            </a:r>
          </a:p>
          <a:p>
            <a:pPr algn="r" rtl="1">
              <a:buFont typeface="Wingdings" panose="05000000000000000000" pitchFamily="2" charset="2"/>
              <a:buChar char="§"/>
            </a:pPr>
            <a:r>
              <a:rPr lang="fa-IR" sz="2400" dirty="0" smtClean="0">
                <a:cs typeface="B Nazanin" panose="00000400000000000000" pitchFamily="2" charset="-78"/>
              </a:rPr>
              <a:t>نحوه كاركرد الگوي معماري رويداد محور</a:t>
            </a:r>
          </a:p>
          <a:p>
            <a:pPr algn="r" rtl="1">
              <a:buFont typeface="Wingdings" panose="05000000000000000000" pitchFamily="2" charset="2"/>
              <a:buChar char="§"/>
            </a:pPr>
            <a:r>
              <a:rPr lang="fa-IR" sz="2400" dirty="0" smtClean="0">
                <a:cs typeface="B Nazanin" panose="00000400000000000000" pitchFamily="2" charset="-78"/>
              </a:rPr>
              <a:t>فرصت‌هاي استفاده از الگوي معماري رويداد محور </a:t>
            </a:r>
          </a:p>
          <a:p>
            <a:pPr algn="r" rtl="1">
              <a:buFont typeface="Wingdings" panose="05000000000000000000" pitchFamily="2" charset="2"/>
              <a:buChar char="§"/>
            </a:pPr>
            <a:r>
              <a:rPr lang="fa-IR" sz="2400" dirty="0" smtClean="0">
                <a:cs typeface="B Nazanin" panose="00000400000000000000" pitchFamily="2" charset="-78"/>
              </a:rPr>
              <a:t>مزاياي الگوي معماري رويداد محور </a:t>
            </a:r>
          </a:p>
          <a:p>
            <a:pPr algn="r" rtl="1">
              <a:buFont typeface="Wingdings" panose="05000000000000000000" pitchFamily="2" charset="2"/>
              <a:buChar char="§"/>
            </a:pPr>
            <a:r>
              <a:rPr lang="fa-IR" sz="2400" dirty="0" smtClean="0">
                <a:cs typeface="B Nazanin" panose="00000400000000000000" pitchFamily="2" charset="-78"/>
              </a:rPr>
              <a:t>معايب الگوي معماري رويداد محور </a:t>
            </a:r>
          </a:p>
          <a:p>
            <a:pPr algn="r" rtl="1">
              <a:buFont typeface="Wingdings" panose="05000000000000000000" pitchFamily="2" charset="2"/>
              <a:buChar char="§"/>
            </a:pPr>
            <a:r>
              <a:rPr lang="fa-IR" sz="2400" dirty="0" smtClean="0">
                <a:cs typeface="B Nazanin" panose="00000400000000000000" pitchFamily="2" charset="-78"/>
              </a:rPr>
              <a:t>نكات ضرروري راجب استفاده از الگوي معماري رويداد محور</a:t>
            </a:r>
            <a:endParaRPr lang="en-US" sz="2400" dirty="0" smtClean="0">
              <a:cs typeface="B Nazanin" panose="00000400000000000000" pitchFamily="2" charset="-78"/>
            </a:endParaRPr>
          </a:p>
          <a:p>
            <a:pPr algn="r" rtl="1">
              <a:buFont typeface="Wingdings" panose="05000000000000000000" pitchFamily="2" charset="2"/>
              <a:buChar char="§"/>
            </a:pPr>
            <a:r>
              <a:rPr lang="fa-IR" sz="2400" dirty="0" smtClean="0">
                <a:cs typeface="B Nazanin" panose="00000400000000000000" pitchFamily="2" charset="-78"/>
              </a:rPr>
              <a:t>جمع بندي </a:t>
            </a:r>
            <a:endParaRPr lang="fa-IR" sz="2400" dirty="0">
              <a:cs typeface="B Nazanin" panose="00000400000000000000" pitchFamily="2" charset="-78"/>
            </a:endParaRPr>
          </a:p>
        </p:txBody>
      </p:sp>
      <p:sp>
        <p:nvSpPr>
          <p:cNvPr id="4" name="Date Placeholder 3"/>
          <p:cNvSpPr>
            <a:spLocks noGrp="1"/>
          </p:cNvSpPr>
          <p:nvPr>
            <p:ph type="dt" sz="half" idx="10"/>
          </p:nvPr>
        </p:nvSpPr>
        <p:spPr/>
        <p:txBody>
          <a:bodyPr/>
          <a:lstStyle/>
          <a:p>
            <a:fld id="{85D879EB-1AC6-4DAD-A7D9-A5ED0E43FD94}" type="uaqdatetime1">
              <a:rPr lang="fa-IR" smtClean="0"/>
              <a:t>10/06/1443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2</a:t>
            </a:fld>
            <a:endParaRPr lang="en-US"/>
          </a:p>
        </p:txBody>
      </p:sp>
    </p:spTree>
    <p:extLst>
      <p:ext uri="{BB962C8B-B14F-4D97-AF65-F5344CB8AC3E}">
        <p14:creationId xmlns:p14="http://schemas.microsoft.com/office/powerpoint/2010/main" val="9332554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sz="4000" u="sng" dirty="0" smtClean="0">
                <a:solidFill>
                  <a:srgbClr val="C00000"/>
                </a:solidFill>
                <a:cs typeface="B Nazanin" panose="00000400000000000000" pitchFamily="2" charset="-78"/>
              </a:rPr>
              <a:t>مقدمه</a:t>
            </a:r>
            <a:endParaRPr lang="en-US" sz="4000"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sz="2400" dirty="0" smtClean="0">
                <a:cs typeface="B Nazanin" panose="00000400000000000000" pitchFamily="2" charset="-78"/>
              </a:rPr>
              <a:t>هدف اين ارائه برموارد زير تمركز دارد :</a:t>
            </a:r>
          </a:p>
          <a:p>
            <a:pPr algn="r" rtl="1">
              <a:buFont typeface="Wingdings" panose="05000000000000000000" pitchFamily="2" charset="2"/>
              <a:buChar char="q"/>
            </a:pPr>
            <a:r>
              <a:rPr lang="fa-IR" sz="2400" dirty="0">
                <a:cs typeface="B Nazanin" panose="00000400000000000000" pitchFamily="2" charset="-78"/>
              </a:rPr>
              <a:t> </a:t>
            </a:r>
            <a:r>
              <a:rPr lang="fa-IR" sz="2400" dirty="0" smtClean="0">
                <a:cs typeface="B Nazanin" panose="00000400000000000000" pitchFamily="2" charset="-78"/>
              </a:rPr>
              <a:t>معرفي الگوي معماري رويداد محور و نحوه عملكرد آن</a:t>
            </a:r>
          </a:p>
          <a:p>
            <a:pPr algn="r" rtl="1">
              <a:buFont typeface="Wingdings" panose="05000000000000000000" pitchFamily="2" charset="2"/>
              <a:buChar char="q"/>
            </a:pPr>
            <a:r>
              <a:rPr lang="fa-IR" sz="2400" dirty="0" smtClean="0">
                <a:cs typeface="B Nazanin" panose="00000400000000000000" pitchFamily="2" charset="-78"/>
              </a:rPr>
              <a:t>فرصت هاي استفاده از الگوي معماري رويداد محور</a:t>
            </a:r>
          </a:p>
          <a:p>
            <a:pPr algn="r" rtl="1">
              <a:buFont typeface="Wingdings" panose="05000000000000000000" pitchFamily="2" charset="2"/>
              <a:buChar char="q"/>
            </a:pPr>
            <a:r>
              <a:rPr lang="fa-IR" sz="2400" dirty="0" smtClean="0">
                <a:cs typeface="B Nazanin" panose="00000400000000000000" pitchFamily="2" charset="-78"/>
              </a:rPr>
              <a:t>مزايا و معايب الگوي معماري رويداد محور </a:t>
            </a:r>
          </a:p>
          <a:p>
            <a:pPr algn="r" rtl="1">
              <a:buFont typeface="Wingdings" panose="05000000000000000000" pitchFamily="2" charset="2"/>
              <a:buChar char="q"/>
            </a:pPr>
            <a:r>
              <a:rPr lang="fa-IR" sz="2400" dirty="0" smtClean="0">
                <a:cs typeface="B Nazanin" panose="00000400000000000000" pitchFamily="2" charset="-78"/>
              </a:rPr>
              <a:t>نكاتي كه بايد راجب استفاده از اين الگو بايد دانست </a:t>
            </a:r>
          </a:p>
          <a:p>
            <a:pPr marL="0" indent="0" algn="r" rtl="1">
              <a:buNone/>
            </a:pPr>
            <a:r>
              <a:rPr lang="fa-IR" sz="2400" dirty="0" smtClean="0"/>
              <a:t> </a:t>
            </a:r>
          </a:p>
          <a:p>
            <a:pPr algn="r" rtl="1">
              <a:buFont typeface="Wingdings" panose="05000000000000000000" pitchFamily="2" charset="2"/>
              <a:buChar char="q"/>
            </a:pPr>
            <a:endParaRPr lang="fa-IR" dirty="0" smtClean="0"/>
          </a:p>
          <a:p>
            <a:pPr algn="r" rtl="1">
              <a:buFont typeface="Wingdings" panose="05000000000000000000" pitchFamily="2" charset="2"/>
              <a:buChar char="q"/>
            </a:pPr>
            <a:endParaRPr lang="en-US" dirty="0"/>
          </a:p>
        </p:txBody>
      </p:sp>
      <p:sp>
        <p:nvSpPr>
          <p:cNvPr id="4" name="Date Placeholder 3"/>
          <p:cNvSpPr>
            <a:spLocks noGrp="1"/>
          </p:cNvSpPr>
          <p:nvPr>
            <p:ph type="dt" sz="half" idx="10"/>
          </p:nvPr>
        </p:nvSpPr>
        <p:spPr/>
        <p:txBody>
          <a:bodyPr/>
          <a:lstStyle/>
          <a:p>
            <a:fld id="{44424082-5CA2-48E6-9B05-0898A8B9FA3C}" type="uaqdatetime1">
              <a:rPr lang="fa-IR" smtClean="0"/>
              <a:t>10/06/1443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3</a:t>
            </a:fld>
            <a:endParaRPr lang="en-US"/>
          </a:p>
        </p:txBody>
      </p:sp>
    </p:spTree>
    <p:extLst>
      <p:ext uri="{BB962C8B-B14F-4D97-AF65-F5344CB8AC3E}">
        <p14:creationId xmlns:p14="http://schemas.microsoft.com/office/powerpoint/2010/main" val="24066209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55675"/>
          </a:xfrm>
        </p:spPr>
        <p:txBody>
          <a:bodyPr/>
          <a:lstStyle/>
          <a:p>
            <a:pPr algn="ctr"/>
            <a:r>
              <a:rPr lang="fa-IR" u="sng" dirty="0" smtClean="0">
                <a:solidFill>
                  <a:srgbClr val="C00000"/>
                </a:solidFill>
                <a:cs typeface="B Nazanin" panose="00000400000000000000" pitchFamily="2" charset="-78"/>
              </a:rPr>
              <a:t>شناخت الگوي معماري رويداد محور </a:t>
            </a:r>
            <a:endParaRPr lang="en-US" dirty="0">
              <a:solidFill>
                <a:srgbClr val="C00000"/>
              </a:solidFill>
              <a:cs typeface="B Nazanin" panose="00000400000000000000" pitchFamily="2" charset="-78"/>
            </a:endParaRPr>
          </a:p>
        </p:txBody>
      </p:sp>
      <p:sp>
        <p:nvSpPr>
          <p:cNvPr id="3" name="Content Placeholder 2"/>
          <p:cNvSpPr>
            <a:spLocks noGrp="1"/>
          </p:cNvSpPr>
          <p:nvPr>
            <p:ph idx="1"/>
          </p:nvPr>
        </p:nvSpPr>
        <p:spPr>
          <a:xfrm>
            <a:off x="677333" y="1431637"/>
            <a:ext cx="10886593" cy="4314162"/>
          </a:xfrm>
        </p:spPr>
        <p:txBody>
          <a:bodyPr>
            <a:normAutofit/>
          </a:bodyPr>
          <a:lstStyle/>
          <a:p>
            <a:pPr algn="r" rtl="1">
              <a:buFont typeface="Wingdings" panose="05000000000000000000" pitchFamily="2" charset="2"/>
              <a:buChar char="§"/>
            </a:pPr>
            <a:r>
              <a:rPr lang="fa-IR" sz="2400" dirty="0" smtClean="0">
                <a:solidFill>
                  <a:srgbClr val="C00000"/>
                </a:solidFill>
                <a:cs typeface="B Nazanin" panose="00000400000000000000" pitchFamily="2" charset="-78"/>
              </a:rPr>
              <a:t>الگوي معماري رويداد محور </a:t>
            </a:r>
            <a:r>
              <a:rPr lang="fa-IR" sz="2400" dirty="0" smtClean="0">
                <a:cs typeface="B Nazanin" panose="00000400000000000000" pitchFamily="2" charset="-78"/>
              </a:rPr>
              <a:t>يك الگوي معماري </a:t>
            </a:r>
            <a:r>
              <a:rPr lang="fa-IR" sz="2400" dirty="0" smtClean="0">
                <a:solidFill>
                  <a:srgbClr val="C00000"/>
                </a:solidFill>
                <a:cs typeface="B Nazanin" panose="00000400000000000000" pitchFamily="2" charset="-78"/>
              </a:rPr>
              <a:t>ناهمزمان</a:t>
            </a:r>
            <a:r>
              <a:rPr lang="fa-IR" sz="2400" dirty="0" smtClean="0">
                <a:cs typeface="B Nazanin" panose="00000400000000000000" pitchFamily="2" charset="-78"/>
              </a:rPr>
              <a:t> </a:t>
            </a:r>
            <a:r>
              <a:rPr lang="fa-IR" sz="2400" dirty="0" smtClean="0">
                <a:solidFill>
                  <a:srgbClr val="C00000"/>
                </a:solidFill>
                <a:cs typeface="B Nazanin" panose="00000400000000000000" pitchFamily="2" charset="-78"/>
              </a:rPr>
              <a:t>توزيع شده  </a:t>
            </a:r>
            <a:r>
              <a:rPr lang="fa-IR" sz="2400" dirty="0" smtClean="0">
                <a:solidFill>
                  <a:schemeClr val="tx1"/>
                </a:solidFill>
                <a:cs typeface="B Nazanin" panose="00000400000000000000" pitchFamily="2" charset="-78"/>
              </a:rPr>
              <a:t>است .</a:t>
            </a:r>
          </a:p>
          <a:p>
            <a:pPr algn="r" rtl="1">
              <a:buFont typeface="Wingdings" panose="05000000000000000000" pitchFamily="2" charset="2"/>
              <a:buChar char="§"/>
            </a:pPr>
            <a:r>
              <a:rPr lang="fa-IR" sz="2400" dirty="0" smtClean="0">
                <a:solidFill>
                  <a:schemeClr val="tx1"/>
                </a:solidFill>
                <a:cs typeface="B Nazanin" panose="00000400000000000000" pitchFamily="2" charset="-78"/>
              </a:rPr>
              <a:t>از محبوبيت بالايي برخوردار است و داراي </a:t>
            </a:r>
            <a:r>
              <a:rPr lang="fa-IR" sz="2400" dirty="0" smtClean="0">
                <a:solidFill>
                  <a:srgbClr val="C00000"/>
                </a:solidFill>
                <a:cs typeface="B Nazanin" panose="00000400000000000000" pitchFamily="2" charset="-78"/>
              </a:rPr>
              <a:t>قابليت سازگاري </a:t>
            </a:r>
            <a:r>
              <a:rPr lang="fa-IR" sz="2400" dirty="0" smtClean="0">
                <a:solidFill>
                  <a:schemeClr val="tx1"/>
                </a:solidFill>
                <a:cs typeface="B Nazanin" panose="00000400000000000000" pitchFamily="2" charset="-78"/>
              </a:rPr>
              <a:t>بالايي است .</a:t>
            </a:r>
          </a:p>
          <a:p>
            <a:pPr algn="r" rtl="1">
              <a:buFont typeface="Wingdings" panose="05000000000000000000" pitchFamily="2" charset="2"/>
              <a:buChar char="§"/>
            </a:pPr>
            <a:r>
              <a:rPr lang="fa-IR" sz="2400" dirty="0" smtClean="0">
                <a:solidFill>
                  <a:schemeClr val="tx1"/>
                </a:solidFill>
                <a:cs typeface="B Nazanin" panose="00000400000000000000" pitchFamily="2" charset="-78"/>
              </a:rPr>
              <a:t>به خوبي براي نرم افزار هاي كوچك و همچنين نرم افزار‌هاي بسيار بزرگ و پيچيده استفاده مي‌شود.</a:t>
            </a:r>
          </a:p>
          <a:p>
            <a:pPr algn="r" rtl="1">
              <a:buFont typeface="Wingdings" panose="05000000000000000000" pitchFamily="2" charset="2"/>
              <a:buChar char="§"/>
            </a:pPr>
            <a:r>
              <a:rPr lang="fa-IR" sz="2400" dirty="0" smtClean="0">
                <a:solidFill>
                  <a:schemeClr val="tx1"/>
                </a:solidFill>
                <a:cs typeface="B Nazanin" panose="00000400000000000000" pitchFamily="2" charset="-78"/>
              </a:rPr>
              <a:t>معماري رويداد محور از اجزاي </a:t>
            </a:r>
            <a:r>
              <a:rPr lang="fa-IR" sz="2400" dirty="0" smtClean="0">
                <a:solidFill>
                  <a:srgbClr val="C00000"/>
                </a:solidFill>
                <a:cs typeface="B Nazanin" panose="00000400000000000000" pitchFamily="2" charset="-78"/>
              </a:rPr>
              <a:t>پردازش رويداد جداشده </a:t>
            </a:r>
            <a:r>
              <a:rPr lang="fa-IR" sz="2400" dirty="0" smtClean="0">
                <a:solidFill>
                  <a:schemeClr val="tx1"/>
                </a:solidFill>
                <a:cs typeface="B Nazanin" panose="00000400000000000000" pitchFamily="2" charset="-78"/>
              </a:rPr>
              <a:t>و تك منظوره تشكيل شده است كه فرآيند ها را به طور </a:t>
            </a:r>
            <a:r>
              <a:rPr lang="fa-IR" sz="2400" dirty="0" smtClean="0">
                <a:solidFill>
                  <a:srgbClr val="C00000"/>
                </a:solidFill>
                <a:cs typeface="B Nazanin" panose="00000400000000000000" pitchFamily="2" charset="-78"/>
              </a:rPr>
              <a:t>ناهمزمان</a:t>
            </a:r>
            <a:r>
              <a:rPr lang="fa-IR" sz="2400" dirty="0" smtClean="0">
                <a:solidFill>
                  <a:schemeClr val="tx1"/>
                </a:solidFill>
                <a:cs typeface="B Nazanin" panose="00000400000000000000" pitchFamily="2" charset="-78"/>
              </a:rPr>
              <a:t> دريافت و پردازش مي‌كنند.</a:t>
            </a:r>
            <a:endParaRPr lang="en-US" sz="2400" dirty="0" smtClean="0">
              <a:solidFill>
                <a:srgbClr val="C00000"/>
              </a:solidFill>
              <a:cs typeface="B Nazanin" panose="00000400000000000000" pitchFamily="2" charset="-78"/>
            </a:endParaRPr>
          </a:p>
          <a:p>
            <a:pPr algn="r" rtl="1">
              <a:buFont typeface="Wingdings" panose="05000000000000000000" pitchFamily="2" charset="2"/>
              <a:buChar char="§"/>
            </a:pPr>
            <a:endParaRPr lang="en-US" dirty="0">
              <a:solidFill>
                <a:srgbClr val="C00000"/>
              </a:solidFill>
            </a:endParaRPr>
          </a:p>
        </p:txBody>
      </p:sp>
      <p:sp>
        <p:nvSpPr>
          <p:cNvPr id="4" name="Date Placeholder 3"/>
          <p:cNvSpPr>
            <a:spLocks noGrp="1"/>
          </p:cNvSpPr>
          <p:nvPr>
            <p:ph type="dt" sz="half" idx="10"/>
          </p:nvPr>
        </p:nvSpPr>
        <p:spPr/>
        <p:txBody>
          <a:bodyPr/>
          <a:lstStyle/>
          <a:p>
            <a:fld id="{97B56645-9C37-419D-86C0-AA05FDDD1398}" type="uaqdatetime1">
              <a:rPr lang="fa-IR" smtClean="0"/>
              <a:t>10/06/1443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4</a:t>
            </a:fld>
            <a:endParaRPr lang="en-US"/>
          </a:p>
        </p:txBody>
      </p:sp>
    </p:spTree>
    <p:extLst>
      <p:ext uri="{BB962C8B-B14F-4D97-AF65-F5344CB8AC3E}">
        <p14:creationId xmlns:p14="http://schemas.microsoft.com/office/powerpoint/2010/main" val="15885234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u="sng" dirty="0" smtClean="0">
                <a:solidFill>
                  <a:srgbClr val="C00000"/>
                </a:solidFill>
                <a:cs typeface="B Nazanin" panose="00000400000000000000" pitchFamily="2" charset="-78"/>
              </a:rPr>
              <a:t>تعريف رويداد </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normAutofit/>
          </a:bodyPr>
          <a:lstStyle/>
          <a:p>
            <a:pPr marL="0" marR="0" algn="just" rtl="1">
              <a:lnSpc>
                <a:spcPct val="150000"/>
              </a:lnSpc>
              <a:spcBef>
                <a:spcPts val="600"/>
              </a:spcBef>
              <a:spcAft>
                <a:spcPts val="600"/>
              </a:spcAft>
            </a:pPr>
            <a:r>
              <a:rPr lang="fa-IR" sz="2000" dirty="0" smtClean="0">
                <a:latin typeface="B Nazanin" panose="00000400000000000000" pitchFamily="2" charset="-78"/>
                <a:ea typeface="Calibri" panose="020F0502020204030204" pitchFamily="34" charset="0"/>
                <a:cs typeface="B Nazanin" panose="00000400000000000000" pitchFamily="2" charset="-78"/>
              </a:rPr>
              <a:t>يك </a:t>
            </a:r>
            <a:r>
              <a:rPr lang="fa-IR" sz="2000" dirty="0" smtClean="0">
                <a:solidFill>
                  <a:srgbClr val="C00000"/>
                </a:solidFill>
                <a:latin typeface="B Nazanin" panose="00000400000000000000" pitchFamily="2" charset="-78"/>
                <a:ea typeface="Calibri" panose="020F0502020204030204" pitchFamily="34" charset="0"/>
                <a:cs typeface="B Nazanin" panose="00000400000000000000" pitchFamily="2" charset="-78"/>
              </a:rPr>
              <a:t>رويداد</a:t>
            </a:r>
            <a:r>
              <a:rPr lang="fa-IR" sz="2000" dirty="0" smtClean="0">
                <a:latin typeface="B Nazanin" panose="00000400000000000000" pitchFamily="2" charset="-78"/>
                <a:ea typeface="Calibri" panose="020F0502020204030204" pitchFamily="34" charset="0"/>
                <a:cs typeface="B Nazanin" panose="00000400000000000000" pitchFamily="2" charset="-78"/>
              </a:rPr>
              <a:t> هر رخداد قابل توجه يا تغيير دروضعيت براي سيستم سخت‌افزاري يا نرم‌افزاري است . </a:t>
            </a:r>
          </a:p>
          <a:p>
            <a:pPr marL="0" marR="0" algn="just" rtl="1">
              <a:lnSpc>
                <a:spcPct val="150000"/>
              </a:lnSpc>
              <a:spcBef>
                <a:spcPts val="600"/>
              </a:spcBef>
              <a:spcAft>
                <a:spcPts val="600"/>
              </a:spcAft>
            </a:pPr>
            <a:r>
              <a:rPr lang="fa-IR" sz="2000" dirty="0" smtClean="0">
                <a:latin typeface="B Nazanin" panose="00000400000000000000" pitchFamily="2" charset="-78"/>
                <a:ea typeface="Calibri" panose="020F0502020204030204" pitchFamily="34" charset="0"/>
                <a:cs typeface="B Nazanin" panose="00000400000000000000" pitchFamily="2" charset="-78"/>
              </a:rPr>
              <a:t>منبع يك </a:t>
            </a:r>
            <a:r>
              <a:rPr lang="fa-IR" sz="2000" dirty="0" smtClean="0">
                <a:solidFill>
                  <a:srgbClr val="C00000"/>
                </a:solidFill>
                <a:latin typeface="B Nazanin" panose="00000400000000000000" pitchFamily="2" charset="-78"/>
                <a:ea typeface="Calibri" panose="020F0502020204030204" pitchFamily="34" charset="0"/>
                <a:cs typeface="B Nazanin" panose="00000400000000000000" pitchFamily="2" charset="-78"/>
              </a:rPr>
              <a:t>رويداد</a:t>
            </a:r>
            <a:r>
              <a:rPr lang="fa-IR" sz="2000" dirty="0" smtClean="0">
                <a:latin typeface="B Nazanin" panose="00000400000000000000" pitchFamily="2" charset="-78"/>
                <a:ea typeface="Calibri" panose="020F0502020204030204" pitchFamily="34" charset="0"/>
                <a:cs typeface="B Nazanin" panose="00000400000000000000" pitchFamily="2" charset="-78"/>
              </a:rPr>
              <a:t> مي‌تواند ناشي از ورودي هاي خارجي يا داخلي باشد .</a:t>
            </a:r>
          </a:p>
          <a:p>
            <a:pPr marL="0" marR="0" algn="just" rtl="1">
              <a:lnSpc>
                <a:spcPct val="150000"/>
              </a:lnSpc>
              <a:spcBef>
                <a:spcPts val="600"/>
              </a:spcBef>
              <a:spcAft>
                <a:spcPts val="600"/>
              </a:spcAft>
            </a:pPr>
            <a:r>
              <a:rPr lang="fa-IR" sz="2000" dirty="0" smtClean="0">
                <a:solidFill>
                  <a:srgbClr val="C00000"/>
                </a:solidFill>
                <a:latin typeface="B Nazanin" panose="00000400000000000000" pitchFamily="2" charset="-78"/>
                <a:ea typeface="Calibri" panose="020F0502020204030204" pitchFamily="34" charset="0"/>
                <a:cs typeface="B Nazanin" panose="00000400000000000000" pitchFamily="2" charset="-78"/>
              </a:rPr>
              <a:t>رويداد</a:t>
            </a:r>
            <a:r>
              <a:rPr lang="fa-IR" sz="2000" dirty="0" smtClean="0">
                <a:latin typeface="B Nazanin" panose="00000400000000000000" pitchFamily="2" charset="-78"/>
                <a:ea typeface="Calibri" panose="020F0502020204030204" pitchFamily="34" charset="0"/>
                <a:cs typeface="B Nazanin" panose="00000400000000000000" pitchFamily="2" charset="-78"/>
              </a:rPr>
              <a:t> مي‌تواند توسط يك كاربر به وجود آيد ،براي مثال مي‌تواند يك كليك موس يا كيبورد باشد . </a:t>
            </a:r>
          </a:p>
          <a:p>
            <a:pPr marL="0" marR="0" algn="just" rtl="1">
              <a:lnSpc>
                <a:spcPct val="150000"/>
              </a:lnSpc>
              <a:spcBef>
                <a:spcPts val="600"/>
              </a:spcBef>
              <a:spcAft>
                <a:spcPts val="600"/>
              </a:spcAft>
            </a:pPr>
            <a:r>
              <a:rPr lang="fa-IR" sz="2000" dirty="0" smtClean="0">
                <a:latin typeface="B Nazanin" panose="00000400000000000000" pitchFamily="2" charset="-78"/>
                <a:ea typeface="Calibri" panose="020F0502020204030204" pitchFamily="34" charset="0"/>
                <a:cs typeface="B Nazanin" panose="00000400000000000000" pitchFamily="2" charset="-78"/>
              </a:rPr>
              <a:t>يا توسط يك منبع خارجي مانند سنسور خارجي يا از داخل سيستم باشد مانند لود شدن يك برنامه .</a:t>
            </a:r>
          </a:p>
          <a:p>
            <a:pPr marL="0" marR="0" algn="just" rtl="1">
              <a:lnSpc>
                <a:spcPct val="150000"/>
              </a:lnSpc>
              <a:spcBef>
                <a:spcPts val="600"/>
              </a:spcBef>
              <a:spcAft>
                <a:spcPts val="600"/>
              </a:spcAft>
            </a:pPr>
            <a:endParaRPr lang="fa-IR" dirty="0">
              <a:latin typeface="B Nazanin" panose="00000400000000000000" pitchFamily="2" charset="-78"/>
              <a:ea typeface="Calibri" panose="020F0502020204030204" pitchFamily="34" charset="0"/>
              <a:cs typeface="B Nazanin" panose="00000400000000000000" pitchFamily="2" charset="-78"/>
            </a:endParaRPr>
          </a:p>
          <a:p>
            <a:pPr marL="0" marR="0" indent="0" algn="just" rtl="1">
              <a:lnSpc>
                <a:spcPct val="150000"/>
              </a:lnSpc>
              <a:spcBef>
                <a:spcPts val="600"/>
              </a:spcBef>
              <a:spcAft>
                <a:spcPts val="600"/>
              </a:spcAft>
              <a:buNone/>
            </a:pPr>
            <a:r>
              <a:rPr lang="fa-IR" dirty="0" smtClean="0">
                <a:latin typeface="B Nazanin" panose="00000400000000000000" pitchFamily="2" charset="-78"/>
                <a:ea typeface="Calibri" panose="020F0502020204030204" pitchFamily="34" charset="0"/>
                <a:cs typeface="B Nazanin" panose="00000400000000000000" pitchFamily="2" charset="-78"/>
              </a:rPr>
              <a:t>.</a:t>
            </a:r>
            <a:endParaRPr lang="en-US" dirty="0"/>
          </a:p>
        </p:txBody>
      </p:sp>
      <p:sp>
        <p:nvSpPr>
          <p:cNvPr id="4" name="Date Placeholder 3"/>
          <p:cNvSpPr>
            <a:spLocks noGrp="1"/>
          </p:cNvSpPr>
          <p:nvPr>
            <p:ph type="dt" sz="half" idx="10"/>
          </p:nvPr>
        </p:nvSpPr>
        <p:spPr/>
        <p:txBody>
          <a:bodyPr/>
          <a:lstStyle/>
          <a:p>
            <a:fld id="{99F17209-2804-43DE-A57B-2B84D7B02C1B}" type="uaqdatetime1">
              <a:rPr lang="fa-IR" smtClean="0"/>
              <a:t>10/06/1443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5</a:t>
            </a:fld>
            <a:endParaRPr lang="en-US"/>
          </a:p>
        </p:txBody>
      </p:sp>
    </p:spTree>
    <p:extLst>
      <p:ext uri="{BB962C8B-B14F-4D97-AF65-F5344CB8AC3E}">
        <p14:creationId xmlns:p14="http://schemas.microsoft.com/office/powerpoint/2010/main" val="21201562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solidFill>
                  <a:srgbClr val="C00000"/>
                </a:solidFill>
                <a:cs typeface="B Nazanin" panose="00000400000000000000" pitchFamily="2" charset="-78"/>
              </a:rPr>
              <a:t>ا</a:t>
            </a:r>
            <a:r>
              <a:rPr lang="fa-IR" u="sng" dirty="0" smtClean="0">
                <a:solidFill>
                  <a:srgbClr val="C00000"/>
                </a:solidFill>
                <a:cs typeface="B Nazanin" panose="00000400000000000000" pitchFamily="2" charset="-78"/>
              </a:rPr>
              <a:t>جزای اصلی تشکیل دهنده الگوی معماری رویداد محور </a:t>
            </a:r>
            <a:endParaRPr lang="fa-IR"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sz="2000" dirty="0" smtClean="0">
                <a:solidFill>
                  <a:srgbClr val="C00000"/>
                </a:solidFill>
                <a:cs typeface="B Nazanin" panose="00000400000000000000" pitchFamily="2" charset="-78"/>
              </a:rPr>
              <a:t>تولیید‌کننده‌رویداد </a:t>
            </a:r>
            <a:endParaRPr lang="fa-IR" sz="2000" dirty="0" smtClean="0">
              <a:solidFill>
                <a:srgbClr val="C00000"/>
              </a:solidFill>
              <a:cs typeface="B Nazanin" panose="00000400000000000000" pitchFamily="2" charset="-78"/>
            </a:endParaRPr>
          </a:p>
          <a:p>
            <a:pPr marL="0" indent="0" algn="r" rtl="1">
              <a:buNone/>
            </a:pPr>
            <a:r>
              <a:rPr lang="fa-IR" sz="2000" dirty="0" smtClean="0">
                <a:cs typeface="B Nazanin" panose="00000400000000000000" pitchFamily="2" charset="-78"/>
              </a:rPr>
              <a:t>مسئول تولیید و انتشار</a:t>
            </a:r>
            <a:r>
              <a:rPr lang="fa-IR" sz="2000" dirty="0" smtClean="0">
                <a:solidFill>
                  <a:srgbClr val="FF0000"/>
                </a:solidFill>
                <a:cs typeface="B Nazanin" panose="00000400000000000000" pitchFamily="2" charset="-78"/>
              </a:rPr>
              <a:t> رویدادها </a:t>
            </a:r>
            <a:r>
              <a:rPr lang="fa-IR" sz="2000" dirty="0" smtClean="0">
                <a:cs typeface="B Nazanin" panose="00000400000000000000" pitchFamily="2" charset="-78"/>
              </a:rPr>
              <a:t>می‌باشد </a:t>
            </a:r>
          </a:p>
          <a:p>
            <a:pPr algn="r" rtl="1">
              <a:buFont typeface="Wingdings" panose="05000000000000000000" pitchFamily="2" charset="2"/>
              <a:buChar char="§"/>
            </a:pPr>
            <a:r>
              <a:rPr lang="fa-IR" sz="2000" dirty="0" smtClean="0">
                <a:solidFill>
                  <a:srgbClr val="C00000"/>
                </a:solidFill>
                <a:cs typeface="B Nazanin" panose="00000400000000000000" pitchFamily="2" charset="-78"/>
              </a:rPr>
              <a:t>مسیریاب‌رویداد</a:t>
            </a:r>
            <a:r>
              <a:rPr lang="fa-IR" sz="2000" dirty="0" smtClean="0">
                <a:cs typeface="B Nazanin" panose="00000400000000000000" pitchFamily="2" charset="-78"/>
              </a:rPr>
              <a:t> </a:t>
            </a:r>
          </a:p>
          <a:p>
            <a:pPr marL="0" indent="0" algn="r" rtl="1">
              <a:buNone/>
            </a:pPr>
            <a:r>
              <a:rPr lang="fa-IR" sz="2000" dirty="0" smtClean="0">
                <a:cs typeface="B Nazanin" panose="00000400000000000000" pitchFamily="2" charset="-78"/>
              </a:rPr>
              <a:t>    وظیفه </a:t>
            </a:r>
            <a:r>
              <a:rPr lang="fa-IR" sz="2000" dirty="0">
                <a:cs typeface="B Nazanin" panose="00000400000000000000" pitchFamily="2" charset="-78"/>
              </a:rPr>
              <a:t>فیلتر ، پردازش و مسیریابی رویدادها برای رسیدن به </a:t>
            </a:r>
            <a:r>
              <a:rPr lang="fa-IR" sz="2000" dirty="0" smtClean="0">
                <a:solidFill>
                  <a:srgbClr val="C00000"/>
                </a:solidFill>
                <a:cs typeface="B Nazanin" panose="00000400000000000000" pitchFamily="2" charset="-78"/>
              </a:rPr>
              <a:t>مصرف‌کنندگان رویداد </a:t>
            </a:r>
            <a:r>
              <a:rPr lang="fa-IR" sz="2000" dirty="0">
                <a:cs typeface="B Nazanin" panose="00000400000000000000" pitchFamily="2" charset="-78"/>
              </a:rPr>
              <a:t>برعهده</a:t>
            </a:r>
            <a:r>
              <a:rPr lang="fa-IR" sz="2000" dirty="0">
                <a:solidFill>
                  <a:srgbClr val="C00000"/>
                </a:solidFill>
                <a:cs typeface="B Nazanin" panose="00000400000000000000" pitchFamily="2" charset="-78"/>
              </a:rPr>
              <a:t> </a:t>
            </a:r>
            <a:r>
              <a:rPr lang="fa-IR" sz="2000" dirty="0" smtClean="0">
                <a:solidFill>
                  <a:srgbClr val="C00000"/>
                </a:solidFill>
                <a:cs typeface="B Nazanin" panose="00000400000000000000" pitchFamily="2" charset="-78"/>
              </a:rPr>
              <a:t>مسیریاب‌رویداد </a:t>
            </a:r>
            <a:r>
              <a:rPr lang="fa-IR" sz="2000" dirty="0">
                <a:cs typeface="B Nazanin" panose="00000400000000000000" pitchFamily="2" charset="-78"/>
              </a:rPr>
              <a:t>است </a:t>
            </a:r>
            <a:endParaRPr lang="fa-IR" sz="2000" dirty="0" smtClean="0">
              <a:cs typeface="B Nazanin" panose="00000400000000000000" pitchFamily="2" charset="-78"/>
            </a:endParaRPr>
          </a:p>
          <a:p>
            <a:pPr algn="r" rtl="1">
              <a:buFont typeface="Wingdings" panose="05000000000000000000" pitchFamily="2" charset="2"/>
              <a:buChar char="§"/>
            </a:pPr>
            <a:r>
              <a:rPr lang="fa-IR" sz="2000" dirty="0" smtClean="0">
                <a:solidFill>
                  <a:srgbClr val="C00000"/>
                </a:solidFill>
                <a:cs typeface="B Nazanin" panose="00000400000000000000" pitchFamily="2" charset="-78"/>
              </a:rPr>
              <a:t>مصرف‌کننده‌رویداد </a:t>
            </a:r>
          </a:p>
          <a:p>
            <a:pPr marL="0" indent="0" algn="r" rtl="1">
              <a:buNone/>
            </a:pPr>
            <a:r>
              <a:rPr lang="fa-IR" sz="2000" dirty="0" smtClean="0">
                <a:solidFill>
                  <a:srgbClr val="FF0000"/>
                </a:solidFill>
                <a:cs typeface="B Nazanin" panose="00000400000000000000" pitchFamily="2" charset="-78"/>
              </a:rPr>
              <a:t>رویداد</a:t>
            </a:r>
            <a:r>
              <a:rPr lang="fa-IR" sz="2000" dirty="0" smtClean="0">
                <a:cs typeface="B Nazanin" panose="00000400000000000000" pitchFamily="2" charset="-78"/>
              </a:rPr>
              <a:t> را دریافت </a:t>
            </a:r>
            <a:r>
              <a:rPr lang="fa-IR" sz="2000" dirty="0" smtClean="0">
                <a:cs typeface="B Nazanin" panose="00000400000000000000" pitchFamily="2" charset="-78"/>
              </a:rPr>
              <a:t>و پردازش کرده  </a:t>
            </a:r>
            <a:r>
              <a:rPr lang="fa-IR" sz="2000" dirty="0" smtClean="0">
                <a:cs typeface="B Nazanin" panose="00000400000000000000" pitchFamily="2" charset="-78"/>
              </a:rPr>
              <a:t>و </a:t>
            </a:r>
            <a:r>
              <a:rPr lang="fa-IR" sz="2000" dirty="0" smtClean="0">
                <a:cs typeface="B Nazanin" panose="00000400000000000000" pitchFamily="2" charset="-78"/>
              </a:rPr>
              <a:t>نسبت </a:t>
            </a:r>
            <a:r>
              <a:rPr lang="fa-IR" sz="2000" dirty="0" smtClean="0">
                <a:cs typeface="B Nazanin" panose="00000400000000000000" pitchFamily="2" charset="-78"/>
              </a:rPr>
              <a:t>به آن اقدام مناسبی را اتخاذ می‌کند </a:t>
            </a:r>
            <a:r>
              <a:rPr lang="fa-IR" dirty="0" smtClean="0">
                <a:cs typeface="B Nazanin" panose="00000400000000000000" pitchFamily="2" charset="-78"/>
              </a:rPr>
              <a:t>. </a:t>
            </a:r>
          </a:p>
          <a:p>
            <a:pPr algn="r" rtl="1">
              <a:buFont typeface="Wingdings" panose="05000000000000000000" pitchFamily="2" charset="2"/>
              <a:buChar char="§"/>
            </a:pPr>
            <a:endParaRPr lang="fa-IR" dirty="0"/>
          </a:p>
        </p:txBody>
      </p:sp>
      <p:sp>
        <p:nvSpPr>
          <p:cNvPr id="4" name="Date Placeholder 3"/>
          <p:cNvSpPr>
            <a:spLocks noGrp="1"/>
          </p:cNvSpPr>
          <p:nvPr>
            <p:ph type="dt" sz="half" idx="10"/>
          </p:nvPr>
        </p:nvSpPr>
        <p:spPr/>
        <p:txBody>
          <a:bodyPr/>
          <a:lstStyle/>
          <a:p>
            <a:fld id="{C2DB2716-ABCB-47E4-A5E7-31908A35B483}" type="uaqdatetime1">
              <a:rPr lang="fa-IR" smtClean="0"/>
              <a:t>10/06/1443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6</a:t>
            </a:fld>
            <a:endParaRPr lang="en-US"/>
          </a:p>
        </p:txBody>
      </p:sp>
    </p:spTree>
    <p:extLst>
      <p:ext uri="{BB962C8B-B14F-4D97-AF65-F5344CB8AC3E}">
        <p14:creationId xmlns:p14="http://schemas.microsoft.com/office/powerpoint/2010/main" val="23428657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u="sng" dirty="0" smtClean="0">
                <a:solidFill>
                  <a:srgbClr val="C00000"/>
                </a:solidFill>
                <a:cs typeface="B Nazanin" panose="00000400000000000000" pitchFamily="2" charset="-78"/>
              </a:rPr>
              <a:t>نحوه كاركرد الگوي معماري رويداد محور </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677333" y="1440873"/>
            <a:ext cx="11126739" cy="4600489"/>
          </a:xfrm>
        </p:spPr>
        <p:txBody>
          <a:bodyPr>
            <a:noAutofit/>
          </a:bodyPr>
          <a:lstStyle/>
          <a:p>
            <a:pPr algn="r" rtl="1">
              <a:buFont typeface="Wingdings" panose="05000000000000000000" pitchFamily="2" charset="2"/>
              <a:buChar char="§"/>
            </a:pPr>
            <a:r>
              <a:rPr lang="fa-IR" sz="2000" dirty="0" smtClean="0">
                <a:cs typeface="B Nazanin" panose="00000400000000000000" pitchFamily="2" charset="-78"/>
              </a:rPr>
              <a:t>همانطور كه توضيح داده شد معماری رویداد محور از سه قسمت </a:t>
            </a:r>
            <a:r>
              <a:rPr lang="fa-IR" sz="2000" dirty="0" smtClean="0">
                <a:solidFill>
                  <a:srgbClr val="C00000"/>
                </a:solidFill>
                <a:cs typeface="B Nazanin" panose="00000400000000000000" pitchFamily="2" charset="-78"/>
              </a:rPr>
              <a:t>تولییدکننده رویداد </a:t>
            </a:r>
            <a:r>
              <a:rPr lang="fa-IR" sz="2000" dirty="0" smtClean="0">
                <a:cs typeface="B Nazanin" panose="00000400000000000000" pitchFamily="2" charset="-78"/>
              </a:rPr>
              <a:t>، </a:t>
            </a:r>
            <a:r>
              <a:rPr lang="fa-IR" sz="2000" dirty="0" smtClean="0">
                <a:solidFill>
                  <a:srgbClr val="C00000"/>
                </a:solidFill>
                <a:cs typeface="B Nazanin" panose="00000400000000000000" pitchFamily="2" charset="-78"/>
              </a:rPr>
              <a:t>مصرف‌کننده رویداد </a:t>
            </a:r>
            <a:r>
              <a:rPr lang="fa-IR" sz="2000" dirty="0" smtClean="0">
                <a:cs typeface="B Nazanin" panose="00000400000000000000" pitchFamily="2" charset="-78"/>
              </a:rPr>
              <a:t>و </a:t>
            </a:r>
            <a:r>
              <a:rPr lang="fa-IR" sz="2000" dirty="0" smtClean="0">
                <a:solidFill>
                  <a:srgbClr val="C00000"/>
                </a:solidFill>
                <a:cs typeface="B Nazanin" panose="00000400000000000000" pitchFamily="2" charset="-78"/>
              </a:rPr>
              <a:t>مسیریاب رویداد </a:t>
            </a:r>
            <a:r>
              <a:rPr lang="fa-IR" sz="2000" dirty="0" smtClean="0">
                <a:cs typeface="B Nazanin" panose="00000400000000000000" pitchFamily="2" charset="-78"/>
              </a:rPr>
              <a:t>تشکیل شده است .</a:t>
            </a:r>
          </a:p>
          <a:p>
            <a:pPr algn="r" rtl="1">
              <a:buFont typeface="Wingdings" panose="05000000000000000000" pitchFamily="2" charset="2"/>
              <a:buChar char="§"/>
            </a:pPr>
            <a:r>
              <a:rPr lang="fa-IR" sz="2000" dirty="0" smtClean="0">
                <a:cs typeface="B Nazanin" panose="00000400000000000000" pitchFamily="2" charset="-78"/>
              </a:rPr>
              <a:t>یک </a:t>
            </a:r>
            <a:r>
              <a:rPr lang="fa-IR" sz="2000" dirty="0" smtClean="0">
                <a:solidFill>
                  <a:srgbClr val="C00000"/>
                </a:solidFill>
                <a:cs typeface="B Nazanin" panose="00000400000000000000" pitchFamily="2" charset="-78"/>
              </a:rPr>
              <a:t>تولییدکننده رویداد </a:t>
            </a:r>
            <a:r>
              <a:rPr lang="fa-IR" sz="2000" dirty="0" smtClean="0">
                <a:cs typeface="B Nazanin" panose="00000400000000000000" pitchFamily="2" charset="-78"/>
              </a:rPr>
              <a:t>یک </a:t>
            </a:r>
            <a:r>
              <a:rPr lang="fa-IR" sz="2000" dirty="0" smtClean="0">
                <a:solidFill>
                  <a:srgbClr val="C00000"/>
                </a:solidFill>
                <a:cs typeface="B Nazanin" panose="00000400000000000000" pitchFamily="2" charset="-78"/>
              </a:rPr>
              <a:t>رویداد</a:t>
            </a:r>
            <a:r>
              <a:rPr lang="fa-IR" sz="2000" dirty="0" smtClean="0">
                <a:cs typeface="B Nazanin" panose="00000400000000000000" pitchFamily="2" charset="-78"/>
              </a:rPr>
              <a:t> را تشخیص یا حس می‌کند و رویداد  را به عنوان پیام نمایش می‌دهد . </a:t>
            </a:r>
          </a:p>
          <a:p>
            <a:pPr algn="r" rtl="1">
              <a:buFont typeface="Wingdings" panose="05000000000000000000" pitchFamily="2" charset="2"/>
              <a:buChar char="§"/>
            </a:pPr>
            <a:r>
              <a:rPr lang="fa-IR" sz="2000" dirty="0" smtClean="0">
                <a:cs typeface="B Nazanin" panose="00000400000000000000" pitchFamily="2" charset="-78"/>
              </a:rPr>
              <a:t> </a:t>
            </a:r>
            <a:r>
              <a:rPr lang="fa-IR" sz="2000" dirty="0">
                <a:cs typeface="B Nazanin" panose="00000400000000000000" pitchFamily="2" charset="-78"/>
              </a:rPr>
              <a:t>پس </a:t>
            </a:r>
            <a:r>
              <a:rPr lang="fa-IR" sz="2000" dirty="0" smtClean="0">
                <a:cs typeface="B Nazanin" panose="00000400000000000000" pitchFamily="2" charset="-78"/>
              </a:rPr>
              <a:t>از مرحله  شناسایی، </a:t>
            </a:r>
            <a:r>
              <a:rPr lang="fa-IR" sz="2000" dirty="0">
                <a:cs typeface="B Nazanin" panose="00000400000000000000" pitchFamily="2" charset="-78"/>
              </a:rPr>
              <a:t>یک </a:t>
            </a:r>
            <a:r>
              <a:rPr lang="fa-IR" sz="2000" dirty="0" smtClean="0">
                <a:solidFill>
                  <a:srgbClr val="C00000"/>
                </a:solidFill>
                <a:cs typeface="B Nazanin" panose="00000400000000000000" pitchFamily="2" charset="-78"/>
              </a:rPr>
              <a:t>رویداد</a:t>
            </a:r>
            <a:r>
              <a:rPr lang="fa-IR" sz="2000" dirty="0" smtClean="0">
                <a:cs typeface="B Nazanin" panose="00000400000000000000" pitchFamily="2" charset="-78"/>
              </a:rPr>
              <a:t> </a:t>
            </a:r>
            <a:r>
              <a:rPr lang="fa-IR" sz="2000" dirty="0">
                <a:cs typeface="B Nazanin" panose="00000400000000000000" pitchFamily="2" charset="-78"/>
              </a:rPr>
              <a:t>از </a:t>
            </a:r>
            <a:r>
              <a:rPr lang="fa-IR" sz="2000" dirty="0">
                <a:solidFill>
                  <a:srgbClr val="C00000"/>
                </a:solidFill>
                <a:cs typeface="B Nazanin" panose="00000400000000000000" pitchFamily="2" charset="-78"/>
              </a:rPr>
              <a:t>تولیدکننده رویداد </a:t>
            </a:r>
            <a:r>
              <a:rPr lang="fa-IR" sz="2000" dirty="0">
                <a:cs typeface="B Nazanin" panose="00000400000000000000" pitchFamily="2" charset="-78"/>
              </a:rPr>
              <a:t>از طریق </a:t>
            </a:r>
            <a:r>
              <a:rPr lang="fa-IR" sz="2000" dirty="0">
                <a:solidFill>
                  <a:srgbClr val="C00000"/>
                </a:solidFill>
                <a:cs typeface="B Nazanin" panose="00000400000000000000" pitchFamily="2" charset="-78"/>
              </a:rPr>
              <a:t>مسیریاب رویداد  </a:t>
            </a:r>
            <a:r>
              <a:rPr lang="fa-IR" sz="2000" dirty="0">
                <a:cs typeface="B Nazanin" panose="00000400000000000000" pitchFamily="2" charset="-78"/>
              </a:rPr>
              <a:t>به </a:t>
            </a:r>
            <a:r>
              <a:rPr lang="fa-IR" sz="2000" dirty="0">
                <a:solidFill>
                  <a:srgbClr val="C00000"/>
                </a:solidFill>
                <a:cs typeface="B Nazanin" panose="00000400000000000000" pitchFamily="2" charset="-78"/>
              </a:rPr>
              <a:t>مصرف کنندگان رویداد </a:t>
            </a:r>
            <a:r>
              <a:rPr lang="fa-IR" sz="2000" dirty="0">
                <a:cs typeface="B Nazanin" panose="00000400000000000000" pitchFamily="2" charset="-78"/>
              </a:rPr>
              <a:t>منتقل می شود، جایی که یک </a:t>
            </a:r>
            <a:r>
              <a:rPr lang="fa-IR" sz="2000" dirty="0">
                <a:solidFill>
                  <a:srgbClr val="C00000"/>
                </a:solidFill>
                <a:cs typeface="B Nazanin" panose="00000400000000000000" pitchFamily="2" charset="-78"/>
              </a:rPr>
              <a:t>پلت فرم پردازش رویداد </a:t>
            </a:r>
            <a:r>
              <a:rPr lang="fa-IR" sz="2000" dirty="0">
                <a:cs typeface="B Nazanin" panose="00000400000000000000" pitchFamily="2" charset="-78"/>
              </a:rPr>
              <a:t>، رویداد را به صورت </a:t>
            </a:r>
            <a:r>
              <a:rPr lang="fa-IR" sz="2000" dirty="0">
                <a:solidFill>
                  <a:srgbClr val="C00000"/>
                </a:solidFill>
                <a:cs typeface="B Nazanin" panose="00000400000000000000" pitchFamily="2" charset="-78"/>
              </a:rPr>
              <a:t>ناهمزمان</a:t>
            </a:r>
            <a:r>
              <a:rPr lang="fa-IR" sz="2000" dirty="0">
                <a:cs typeface="B Nazanin" panose="00000400000000000000" pitchFamily="2" charset="-78"/>
              </a:rPr>
              <a:t> پردازش می کند. </a:t>
            </a:r>
            <a:endParaRPr lang="fa-IR" sz="2000" dirty="0" smtClean="0">
              <a:cs typeface="B Nazanin" panose="00000400000000000000" pitchFamily="2" charset="-78"/>
            </a:endParaRPr>
          </a:p>
          <a:p>
            <a:pPr algn="r" rtl="1">
              <a:buFont typeface="Wingdings" panose="05000000000000000000" pitchFamily="2" charset="2"/>
              <a:buChar char="§"/>
            </a:pPr>
            <a:r>
              <a:rPr lang="fa-IR" sz="2000" dirty="0" smtClean="0">
                <a:solidFill>
                  <a:srgbClr val="C00000"/>
                </a:solidFill>
                <a:cs typeface="B Nazanin" panose="00000400000000000000" pitchFamily="2" charset="-78"/>
              </a:rPr>
              <a:t>رویداد </a:t>
            </a:r>
            <a:r>
              <a:rPr lang="fa-IR" sz="2000" dirty="0" smtClean="0">
                <a:cs typeface="B Nazanin" panose="00000400000000000000" pitchFamily="2" charset="-78"/>
              </a:rPr>
              <a:t>ممکن است توسط </a:t>
            </a:r>
            <a:r>
              <a:rPr lang="fa-IR" sz="2000" dirty="0" smtClean="0">
                <a:solidFill>
                  <a:srgbClr val="C00000"/>
                </a:solidFill>
                <a:cs typeface="B Nazanin" panose="00000400000000000000" pitchFamily="2" charset="-78"/>
              </a:rPr>
              <a:t>مصرف‌کننده‌های رویداد </a:t>
            </a:r>
            <a:r>
              <a:rPr lang="fa-IR" sz="2000" dirty="0" smtClean="0">
                <a:cs typeface="B Nazanin" panose="00000400000000000000" pitchFamily="2" charset="-78"/>
              </a:rPr>
              <a:t>پردازش شوند یا فقط آنها را تحت تاثیر قرار دهند . </a:t>
            </a:r>
          </a:p>
          <a:p>
            <a:pPr algn="r" rtl="1">
              <a:buFont typeface="Wingdings" panose="05000000000000000000" pitchFamily="2" charset="2"/>
              <a:buChar char="§"/>
            </a:pPr>
            <a:r>
              <a:rPr lang="fa-IR" sz="2000" dirty="0">
                <a:cs typeface="B Nazanin" panose="00000400000000000000" pitchFamily="2" charset="-78"/>
              </a:rPr>
              <a:t> </a:t>
            </a:r>
            <a:r>
              <a:rPr lang="fa-IR" sz="2000" dirty="0">
                <a:solidFill>
                  <a:srgbClr val="C00000"/>
                </a:solidFill>
                <a:cs typeface="B Nazanin" panose="00000400000000000000" pitchFamily="2" charset="-78"/>
              </a:rPr>
              <a:t>پلتفرم پردازش رویداد </a:t>
            </a:r>
            <a:r>
              <a:rPr lang="fa-IR" sz="2000" dirty="0">
                <a:cs typeface="B Nazanin" panose="00000400000000000000" pitchFamily="2" charset="-78"/>
              </a:rPr>
              <a:t>پاسخ صحیح به یک</a:t>
            </a:r>
            <a:r>
              <a:rPr lang="fa-IR" sz="2000" dirty="0">
                <a:solidFill>
                  <a:srgbClr val="C00000"/>
                </a:solidFill>
                <a:cs typeface="B Nazanin" panose="00000400000000000000" pitchFamily="2" charset="-78"/>
              </a:rPr>
              <a:t> رویداد </a:t>
            </a:r>
            <a:r>
              <a:rPr lang="fa-IR" sz="2000" dirty="0">
                <a:cs typeface="B Nazanin" panose="00000400000000000000" pitchFamily="2" charset="-78"/>
              </a:rPr>
              <a:t>را اجرا می کند و فعالیت را در یک </a:t>
            </a:r>
            <a:r>
              <a:rPr lang="fa-IR" sz="2000" dirty="0">
                <a:solidFill>
                  <a:srgbClr val="C00000"/>
                </a:solidFill>
                <a:cs typeface="B Nazanin" panose="00000400000000000000" pitchFamily="2" charset="-78"/>
              </a:rPr>
              <a:t>جریان سرازیری  </a:t>
            </a:r>
            <a:r>
              <a:rPr lang="fa-IR" sz="2000" dirty="0">
                <a:cs typeface="B Nazanin" panose="00000400000000000000" pitchFamily="2" charset="-78"/>
              </a:rPr>
              <a:t>به مصرف کنندگان مناسب ارسال می کند. این فعالیت جریان سرازیری جایی است که نتیجه یک رویداد دیده می </a:t>
            </a:r>
            <a:r>
              <a:rPr lang="fa-IR" sz="2000" dirty="0" smtClean="0">
                <a:cs typeface="B Nazanin" panose="00000400000000000000" pitchFamily="2" charset="-78"/>
              </a:rPr>
              <a:t>شود.</a:t>
            </a:r>
          </a:p>
          <a:p>
            <a:pPr algn="r" rtl="1">
              <a:buFont typeface="Wingdings" panose="05000000000000000000" pitchFamily="2" charset="2"/>
              <a:buChar char="§"/>
            </a:pPr>
            <a:r>
              <a:rPr lang="en-US" sz="2000" dirty="0">
                <a:cs typeface="B Nazanin" panose="00000400000000000000" pitchFamily="2" charset="-78"/>
              </a:rPr>
              <a:t> </a:t>
            </a:r>
            <a:r>
              <a:rPr lang="ar-SA" sz="2000" dirty="0">
                <a:cs typeface="B Nazanin" panose="00000400000000000000" pitchFamily="2" charset="-78"/>
              </a:rPr>
              <a:t>یک از مشهورترین پلتفرم‌های جریان‌داده توزیع شده </a:t>
            </a:r>
            <a:r>
              <a:rPr lang="ar-SA" sz="2000" dirty="0">
                <a:solidFill>
                  <a:srgbClr val="C00000"/>
                </a:solidFill>
                <a:cs typeface="B Nazanin" panose="00000400000000000000" pitchFamily="2" charset="-78"/>
              </a:rPr>
              <a:t>آپاچی کافکا </a:t>
            </a:r>
            <a:r>
              <a:rPr lang="ar-SA" sz="2000" dirty="0">
                <a:cs typeface="B Nazanin" panose="00000400000000000000" pitchFamily="2" charset="-78"/>
              </a:rPr>
              <a:t>است که یک انتخاب محبوب برای پردازش رویداد است. این پلتفرم می تواند انتشار، اشتراک، ذخیره و پردازش جریان های رویداد را به صورت بلادرنگ  انجام دهد. </a:t>
            </a:r>
            <a:endParaRPr lang="en-US" sz="2000" dirty="0">
              <a:cs typeface="B Nazanin" panose="00000400000000000000" pitchFamily="2" charset="-78"/>
            </a:endParaRPr>
          </a:p>
        </p:txBody>
      </p:sp>
      <p:sp>
        <p:nvSpPr>
          <p:cNvPr id="4" name="Date Placeholder 3"/>
          <p:cNvSpPr>
            <a:spLocks noGrp="1"/>
          </p:cNvSpPr>
          <p:nvPr>
            <p:ph type="dt" sz="half" idx="10"/>
          </p:nvPr>
        </p:nvSpPr>
        <p:spPr/>
        <p:txBody>
          <a:bodyPr/>
          <a:lstStyle/>
          <a:p>
            <a:fld id="{006FBB09-33D0-4E85-A34E-7878EB333873}" type="uaqdatetime1">
              <a:rPr lang="fa-IR" smtClean="0"/>
              <a:t>10/06/1443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7</a:t>
            </a:fld>
            <a:endParaRPr lang="en-US"/>
          </a:p>
        </p:txBody>
      </p:sp>
    </p:spTree>
    <p:extLst>
      <p:ext uri="{BB962C8B-B14F-4D97-AF65-F5344CB8AC3E}">
        <p14:creationId xmlns:p14="http://schemas.microsoft.com/office/powerpoint/2010/main" val="26050751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u="sng" dirty="0" smtClean="0">
                <a:solidFill>
                  <a:srgbClr val="C00000"/>
                </a:solidFill>
                <a:cs typeface="B Nazanin" panose="00000400000000000000" pitchFamily="2" charset="-78"/>
              </a:rPr>
              <a:t>سبك‌هاي مختلف الگوي معماري رويداد محور</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677333" y="1717965"/>
            <a:ext cx="11071321" cy="4323398"/>
          </a:xfrm>
        </p:spPr>
        <p:txBody>
          <a:bodyPr>
            <a:normAutofit/>
          </a:bodyPr>
          <a:lstStyle/>
          <a:p>
            <a:pPr algn="r" rtl="1">
              <a:buFont typeface="Arial" panose="020B0604020202020204" pitchFamily="34" charset="0"/>
              <a:buChar char="•"/>
            </a:pPr>
            <a:r>
              <a:rPr lang="fa-IR" sz="2400" dirty="0" smtClean="0">
                <a:cs typeface="B Nazanin" panose="00000400000000000000" pitchFamily="2" charset="-78"/>
              </a:rPr>
              <a:t>سبك‌هاي مختلف الگوي معماري رويداد محور بر حسب نحوه عملكرد خود به دو مدل تقسيم ميشوند :</a:t>
            </a:r>
          </a:p>
          <a:p>
            <a:pPr algn="r" rtl="1">
              <a:buFont typeface="Wingdings" panose="05000000000000000000" pitchFamily="2" charset="2"/>
              <a:buChar char="q"/>
            </a:pPr>
            <a:r>
              <a:rPr lang="fa-IR" sz="2400" dirty="0" smtClean="0">
                <a:solidFill>
                  <a:srgbClr val="C00000"/>
                </a:solidFill>
                <a:cs typeface="B Nazanin" panose="00000400000000000000" pitchFamily="2" charset="-78"/>
              </a:rPr>
              <a:t>مدل انتشار اشتراك </a:t>
            </a:r>
          </a:p>
          <a:p>
            <a:pPr lvl="1" algn="r" rtl="1">
              <a:buFont typeface="Arial" panose="020B0604020202020204" pitchFamily="34" charset="0"/>
              <a:buChar char="•"/>
            </a:pPr>
            <a:r>
              <a:rPr lang="fa-IR" sz="2000" dirty="0" smtClean="0">
                <a:solidFill>
                  <a:schemeClr val="tx1"/>
                </a:solidFill>
                <a:cs typeface="B Nazanin" panose="00000400000000000000" pitchFamily="2" charset="-78"/>
              </a:rPr>
              <a:t>اين يك زير ساخت پيام رساني مبتني بر اشتراك داده است .</a:t>
            </a:r>
          </a:p>
          <a:p>
            <a:pPr lvl="1" algn="r" rtl="1">
              <a:buFont typeface="Arial" panose="020B0604020202020204" pitchFamily="34" charset="0"/>
              <a:buChar char="•"/>
            </a:pPr>
            <a:r>
              <a:rPr lang="fa-IR" sz="2000" dirty="0">
                <a:solidFill>
                  <a:schemeClr val="tx1"/>
                </a:solidFill>
                <a:cs typeface="B Nazanin" panose="00000400000000000000" pitchFamily="2" charset="-78"/>
              </a:rPr>
              <a:t>در اين مدل بعد از اينكه يه رويداد رخ داد يا اينكه منتشر شد ، به مشتركيني (مصرف كنندگان) كه نياز به پيام رساني دارند ارسال مي‌شود .</a:t>
            </a:r>
            <a:endParaRPr lang="fa-IR" sz="2000" dirty="0" smtClean="0">
              <a:solidFill>
                <a:schemeClr val="tx1"/>
              </a:solidFill>
              <a:cs typeface="B Nazanin" panose="00000400000000000000" pitchFamily="2" charset="-78"/>
            </a:endParaRPr>
          </a:p>
          <a:p>
            <a:pPr algn="r" rtl="1">
              <a:buFont typeface="Wingdings" panose="05000000000000000000" pitchFamily="2" charset="2"/>
              <a:buChar char="q"/>
            </a:pPr>
            <a:r>
              <a:rPr lang="fa-IR" sz="2400" dirty="0" smtClean="0">
                <a:solidFill>
                  <a:srgbClr val="C00000"/>
                </a:solidFill>
                <a:cs typeface="B Nazanin" panose="00000400000000000000" pitchFamily="2" charset="-78"/>
              </a:rPr>
              <a:t> مدل جريان رويداد </a:t>
            </a:r>
          </a:p>
          <a:p>
            <a:pPr marL="457200" lvl="1" indent="0" algn="r" rtl="1">
              <a:buNone/>
            </a:pPr>
            <a:r>
              <a:rPr lang="fa-IR" sz="2200" dirty="0">
                <a:cs typeface="B Nazanin" panose="00000400000000000000" pitchFamily="2" charset="-78"/>
              </a:rPr>
              <a:t> با یک مدل جریان رویداد ، رویداد‌ها در یک گزارش نوشته می‌شوند. </a:t>
            </a:r>
            <a:endParaRPr lang="fa-IR" sz="2200" dirty="0" smtClean="0">
              <a:cs typeface="B Nazanin" panose="00000400000000000000" pitchFamily="2" charset="-78"/>
            </a:endParaRPr>
          </a:p>
          <a:p>
            <a:pPr marL="457200" lvl="1" indent="0" algn="r" rtl="1">
              <a:buNone/>
            </a:pPr>
            <a:r>
              <a:rPr lang="fa-IR" sz="2200" dirty="0" smtClean="0">
                <a:cs typeface="B Nazanin" panose="00000400000000000000" pitchFamily="2" charset="-78"/>
              </a:rPr>
              <a:t>مصرف </a:t>
            </a:r>
            <a:r>
              <a:rPr lang="fa-IR" sz="2200" dirty="0">
                <a:cs typeface="B Nazanin" panose="00000400000000000000" pitchFamily="2" charset="-78"/>
              </a:rPr>
              <a:t>کنندگان رویداد در یک جریان رویداد مشترک نمی‌شوند . </a:t>
            </a:r>
            <a:endParaRPr lang="fa-IR" sz="2200" dirty="0" smtClean="0">
              <a:cs typeface="B Nazanin" panose="00000400000000000000" pitchFamily="2" charset="-78"/>
            </a:endParaRPr>
          </a:p>
          <a:p>
            <a:pPr marL="457200" lvl="1" indent="0" algn="r" rtl="1">
              <a:buNone/>
            </a:pPr>
            <a:r>
              <a:rPr lang="fa-IR" sz="2200" dirty="0" smtClean="0">
                <a:cs typeface="B Nazanin" panose="00000400000000000000" pitchFamily="2" charset="-78"/>
              </a:rPr>
              <a:t>در عوض </a:t>
            </a:r>
            <a:r>
              <a:rPr lang="fa-IR" sz="2200" dirty="0">
                <a:cs typeface="B Nazanin" panose="00000400000000000000" pitchFamily="2" charset="-78"/>
              </a:rPr>
              <a:t>آنها می توانند از هر بخشی از جریان بخوانند و در هر زمان می توانند به جریان بپیوندند</a:t>
            </a:r>
            <a:r>
              <a:rPr lang="fa-IR" sz="2200" dirty="0" smtClean="0">
                <a:cs typeface="B Nazanin" panose="00000400000000000000" pitchFamily="2" charset="-78"/>
              </a:rPr>
              <a:t>.</a:t>
            </a:r>
          </a:p>
          <a:p>
            <a:pPr marL="457200" lvl="1" indent="0" algn="r" rtl="1">
              <a:buNone/>
            </a:pPr>
            <a:endParaRPr lang="en-US" sz="2200" dirty="0">
              <a:cs typeface="B Nazanin" panose="00000400000000000000" pitchFamily="2" charset="-78"/>
            </a:endParaRPr>
          </a:p>
        </p:txBody>
      </p:sp>
      <p:sp>
        <p:nvSpPr>
          <p:cNvPr id="4" name="Date Placeholder 3"/>
          <p:cNvSpPr>
            <a:spLocks noGrp="1"/>
          </p:cNvSpPr>
          <p:nvPr>
            <p:ph type="dt" sz="half" idx="10"/>
          </p:nvPr>
        </p:nvSpPr>
        <p:spPr/>
        <p:txBody>
          <a:bodyPr/>
          <a:lstStyle/>
          <a:p>
            <a:fld id="{C2DB2716-ABCB-47E4-A5E7-31908A35B483}" type="uaqdatetime1">
              <a:rPr lang="fa-IR" smtClean="0"/>
              <a:t>10/06/1443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8</a:t>
            </a:fld>
            <a:endParaRPr lang="en-US"/>
          </a:p>
        </p:txBody>
      </p:sp>
    </p:spTree>
    <p:extLst>
      <p:ext uri="{BB962C8B-B14F-4D97-AF65-F5344CB8AC3E}">
        <p14:creationId xmlns:p14="http://schemas.microsoft.com/office/powerpoint/2010/main" val="42750601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u="sng" dirty="0" smtClean="0">
                <a:solidFill>
                  <a:srgbClr val="C00000"/>
                </a:solidFill>
                <a:cs typeface="B Nazanin" panose="00000400000000000000" pitchFamily="2" charset="-78"/>
              </a:rPr>
              <a:t>سبك‌هاي مختلف الگوي معماري رويداد محور(ادامه)</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677334" y="1902691"/>
            <a:ext cx="10676466" cy="4138672"/>
          </a:xfrm>
        </p:spPr>
        <p:txBody>
          <a:bodyPr>
            <a:normAutofit/>
          </a:bodyPr>
          <a:lstStyle/>
          <a:p>
            <a:pPr marL="457200" lvl="1" indent="0" algn="r" rtl="1">
              <a:buClr>
                <a:srgbClr val="3494BA"/>
              </a:buClr>
              <a:buNone/>
            </a:pPr>
            <a:r>
              <a:rPr lang="fa-IR" sz="2000" dirty="0" smtClean="0">
                <a:solidFill>
                  <a:prstClr val="black">
                    <a:lumMod val="75000"/>
                    <a:lumOff val="25000"/>
                  </a:prstClr>
                </a:solidFill>
                <a:cs typeface="B Nazanin" panose="00000400000000000000" pitchFamily="2" charset="-78"/>
              </a:rPr>
              <a:t>مدل </a:t>
            </a:r>
            <a:r>
              <a:rPr lang="fa-IR" sz="2000" dirty="0">
                <a:solidFill>
                  <a:prstClr val="black">
                    <a:lumMod val="75000"/>
                    <a:lumOff val="25000"/>
                  </a:prstClr>
                </a:solidFill>
                <a:cs typeface="B Nazanin" panose="00000400000000000000" pitchFamily="2" charset="-78"/>
              </a:rPr>
              <a:t>جريان </a:t>
            </a:r>
            <a:r>
              <a:rPr lang="fa-IR" sz="2000" dirty="0" smtClean="0">
                <a:solidFill>
                  <a:prstClr val="black">
                    <a:lumMod val="75000"/>
                    <a:lumOff val="25000"/>
                  </a:prstClr>
                </a:solidFill>
                <a:cs typeface="B Nazanin" panose="00000400000000000000" pitchFamily="2" charset="-78"/>
              </a:rPr>
              <a:t>رويداد </a:t>
            </a:r>
            <a:r>
              <a:rPr lang="fa-IR" sz="2000" dirty="0">
                <a:solidFill>
                  <a:prstClr val="black">
                    <a:lumMod val="75000"/>
                    <a:lumOff val="25000"/>
                  </a:prstClr>
                </a:solidFill>
                <a:cs typeface="B Nazanin" panose="00000400000000000000" pitchFamily="2" charset="-78"/>
              </a:rPr>
              <a:t>برحسب نوع جريان رويداد به سه گونه زير است</a:t>
            </a:r>
            <a:r>
              <a:rPr lang="fa-IR" sz="2000" dirty="0" smtClean="0">
                <a:solidFill>
                  <a:prstClr val="black">
                    <a:lumMod val="75000"/>
                    <a:lumOff val="25000"/>
                  </a:prstClr>
                </a:solidFill>
                <a:cs typeface="B Nazanin" panose="00000400000000000000" pitchFamily="2" charset="-78"/>
              </a:rPr>
              <a:t>:</a:t>
            </a:r>
            <a:endParaRPr lang="fa-IR" sz="2200" dirty="0">
              <a:cs typeface="B Nazanin" panose="00000400000000000000" pitchFamily="2" charset="-78"/>
            </a:endParaRPr>
          </a:p>
          <a:p>
            <a:pPr lvl="1" algn="r" rtl="1">
              <a:buFont typeface="Wingdings" panose="05000000000000000000" pitchFamily="2" charset="2"/>
              <a:buChar char="§"/>
            </a:pPr>
            <a:r>
              <a:rPr lang="fa-IR" sz="2200" dirty="0" smtClean="0">
                <a:cs typeface="B Nazanin" panose="00000400000000000000" pitchFamily="2" charset="-78"/>
              </a:rPr>
              <a:t> </a:t>
            </a:r>
            <a:r>
              <a:rPr lang="fa-IR" sz="2200" dirty="0" smtClean="0">
                <a:solidFill>
                  <a:srgbClr val="C00000"/>
                </a:solidFill>
                <a:cs typeface="B Nazanin" panose="00000400000000000000" pitchFamily="2" charset="-78"/>
              </a:rPr>
              <a:t>پردازش رويداد گسترده </a:t>
            </a:r>
          </a:p>
          <a:p>
            <a:pPr marL="914400" lvl="2" indent="0" algn="r" rtl="1">
              <a:buNone/>
            </a:pPr>
            <a:r>
              <a:rPr lang="fa-IR" sz="2000" dirty="0" smtClean="0">
                <a:latin typeface="B Nazanin" panose="00000400000000000000" pitchFamily="2" charset="-78"/>
                <a:ea typeface="Calibri" panose="020F0502020204030204" pitchFamily="34" charset="0"/>
                <a:cs typeface="B Nazanin" panose="00000400000000000000" pitchFamily="2" charset="-78"/>
              </a:rPr>
              <a:t>در </a:t>
            </a:r>
            <a:r>
              <a:rPr lang="fa-IR" sz="2000" dirty="0" smtClean="0">
                <a:solidFill>
                  <a:srgbClr val="C00000"/>
                </a:solidFill>
                <a:latin typeface="B Nazanin" panose="00000400000000000000" pitchFamily="2" charset="-78"/>
                <a:ea typeface="Calibri" panose="020F0502020204030204" pitchFamily="34" charset="0"/>
                <a:cs typeface="B Nazanin" panose="00000400000000000000" pitchFamily="2" charset="-78"/>
              </a:rPr>
              <a:t>پردازش رویداد گسترده </a:t>
            </a:r>
            <a:r>
              <a:rPr lang="fa-IR" sz="2000" dirty="0">
                <a:latin typeface="B Nazanin" panose="00000400000000000000" pitchFamily="2" charset="-78"/>
                <a:ea typeface="Calibri" panose="020F0502020204030204" pitchFamily="34" charset="0"/>
                <a:cs typeface="B Nazanin" panose="00000400000000000000" pitchFamily="2" charset="-78"/>
              </a:rPr>
              <a:t>یک جریان نامحدود از</a:t>
            </a:r>
            <a:r>
              <a:rPr lang="fa-IR" sz="2000" dirty="0">
                <a:solidFill>
                  <a:srgbClr val="C00000"/>
                </a:solidFill>
                <a:latin typeface="B Nazanin" panose="00000400000000000000" pitchFamily="2" charset="-78"/>
                <a:ea typeface="Calibri" panose="020F0502020204030204" pitchFamily="34" charset="0"/>
                <a:cs typeface="B Nazanin" panose="00000400000000000000" pitchFamily="2" charset="-78"/>
              </a:rPr>
              <a:t> رویدادهای </a:t>
            </a:r>
            <a:r>
              <a:rPr lang="fa-IR" sz="2000" dirty="0">
                <a:latin typeface="B Nazanin" panose="00000400000000000000" pitchFamily="2" charset="-78"/>
                <a:ea typeface="Calibri" panose="020F0502020204030204" pitchFamily="34" charset="0"/>
                <a:cs typeface="B Nazanin" panose="00000400000000000000" pitchFamily="2" charset="-78"/>
              </a:rPr>
              <a:t>مرتبط، که در آن سوابق رویداد به ترتیب خاصي ظاهر می شوند و با آگاهی از رویدادهای گذشته پردازش می </a:t>
            </a:r>
            <a:r>
              <a:rPr lang="fa-IR" sz="2000" dirty="0" smtClean="0">
                <a:latin typeface="B Nazanin" panose="00000400000000000000" pitchFamily="2" charset="-78"/>
                <a:ea typeface="Calibri" panose="020F0502020204030204" pitchFamily="34" charset="0"/>
                <a:cs typeface="B Nazanin" panose="00000400000000000000" pitchFamily="2" charset="-78"/>
              </a:rPr>
              <a:t>شوند.</a:t>
            </a:r>
            <a:endParaRPr lang="fa-IR" sz="2000" dirty="0" smtClean="0">
              <a:cs typeface="B Nazanin" panose="00000400000000000000" pitchFamily="2" charset="-78"/>
            </a:endParaRPr>
          </a:p>
          <a:p>
            <a:pPr lvl="1" algn="r" rtl="1">
              <a:buFont typeface="Wingdings" panose="05000000000000000000" pitchFamily="2" charset="2"/>
              <a:buChar char="§"/>
            </a:pPr>
            <a:r>
              <a:rPr lang="fa-IR" sz="2200" dirty="0" smtClean="0">
                <a:solidFill>
                  <a:srgbClr val="C00000"/>
                </a:solidFill>
                <a:cs typeface="B Nazanin" panose="00000400000000000000" pitchFamily="2" charset="-78"/>
              </a:rPr>
              <a:t>پردازش رويداد ساده </a:t>
            </a:r>
          </a:p>
          <a:p>
            <a:pPr marL="914400" lvl="2" indent="0" algn="r" rtl="1">
              <a:buNone/>
            </a:pPr>
            <a:r>
              <a:rPr lang="fa-IR" sz="2000" dirty="0">
                <a:latin typeface="Calibri" panose="020F0502020204030204" pitchFamily="34" charset="0"/>
                <a:ea typeface="Calibri" panose="020F0502020204030204" pitchFamily="34" charset="0"/>
                <a:cs typeface="B Nazanin" panose="00000400000000000000" pitchFamily="2" charset="-78"/>
              </a:rPr>
              <a:t> </a:t>
            </a:r>
            <a:r>
              <a:rPr lang="fa-IR" sz="2000" dirty="0" smtClean="0">
                <a:solidFill>
                  <a:srgbClr val="C00000"/>
                </a:solidFill>
                <a:latin typeface="Calibri" panose="020F0502020204030204" pitchFamily="34" charset="0"/>
                <a:ea typeface="Calibri" panose="020F0502020204030204" pitchFamily="34" charset="0"/>
                <a:cs typeface="B Nazanin" panose="00000400000000000000" pitchFamily="2" charset="-78"/>
              </a:rPr>
              <a:t>پردازش‌رویداد‌ ساده </a:t>
            </a:r>
            <a:r>
              <a:rPr lang="fa-IR" sz="2000" dirty="0">
                <a:latin typeface="Calibri" panose="020F0502020204030204" pitchFamily="34" charset="0"/>
                <a:ea typeface="Calibri" panose="020F0502020204030204" pitchFamily="34" charset="0"/>
                <a:cs typeface="B Nazanin" panose="00000400000000000000" pitchFamily="2" charset="-78"/>
              </a:rPr>
              <a:t>زمانی است که یک </a:t>
            </a:r>
            <a:r>
              <a:rPr lang="fa-IR" sz="2000" dirty="0">
                <a:solidFill>
                  <a:srgbClr val="C00000"/>
                </a:solidFill>
                <a:latin typeface="Calibri" panose="020F0502020204030204" pitchFamily="34" charset="0"/>
                <a:ea typeface="Calibri" panose="020F0502020204030204" pitchFamily="34" charset="0"/>
                <a:cs typeface="B Nazanin" panose="00000400000000000000" pitchFamily="2" charset="-78"/>
              </a:rPr>
              <a:t>رویداد</a:t>
            </a:r>
            <a:r>
              <a:rPr lang="fa-IR" sz="2000" dirty="0">
                <a:latin typeface="Calibri" panose="020F0502020204030204" pitchFamily="34" charset="0"/>
                <a:ea typeface="Calibri" panose="020F0502020204030204" pitchFamily="34" charset="0"/>
                <a:cs typeface="B Nazanin" panose="00000400000000000000" pitchFamily="2" charset="-78"/>
              </a:rPr>
              <a:t> بلافاصله اقدامی را در مصرف کننده رویداد ایجاد می کند.</a:t>
            </a:r>
            <a:endParaRPr lang="fa-IR" sz="2000" dirty="0" smtClean="0">
              <a:cs typeface="B Nazanin" panose="00000400000000000000" pitchFamily="2" charset="-78"/>
            </a:endParaRPr>
          </a:p>
          <a:p>
            <a:pPr lvl="1" algn="r" rtl="1">
              <a:buFont typeface="Wingdings" panose="05000000000000000000" pitchFamily="2" charset="2"/>
              <a:buChar char="§"/>
            </a:pPr>
            <a:r>
              <a:rPr lang="fa-IR" sz="2200" dirty="0" smtClean="0">
                <a:cs typeface="B Nazanin" panose="00000400000000000000" pitchFamily="2" charset="-78"/>
              </a:rPr>
              <a:t> </a:t>
            </a:r>
            <a:r>
              <a:rPr lang="fa-IR" sz="2200" dirty="0" smtClean="0">
                <a:solidFill>
                  <a:srgbClr val="C00000"/>
                </a:solidFill>
                <a:cs typeface="B Nazanin" panose="00000400000000000000" pitchFamily="2" charset="-78"/>
              </a:rPr>
              <a:t>پردازش رويداد پيچيده </a:t>
            </a:r>
          </a:p>
          <a:p>
            <a:pPr marL="857250" lvl="2" indent="0" algn="r" rtl="1">
              <a:buNone/>
            </a:pPr>
            <a:r>
              <a:rPr lang="fa-IR" sz="2000" dirty="0">
                <a:cs typeface="B Nazanin" panose="00000400000000000000" pitchFamily="2" charset="-78"/>
              </a:rPr>
              <a:t> </a:t>
            </a:r>
            <a:r>
              <a:rPr lang="fa-IR" sz="2000" dirty="0" smtClean="0">
                <a:solidFill>
                  <a:srgbClr val="C00000"/>
                </a:solidFill>
                <a:cs typeface="B Nazanin" panose="00000400000000000000" pitchFamily="2" charset="-78"/>
              </a:rPr>
              <a:t>پردازش‌رويداد </a:t>
            </a:r>
            <a:r>
              <a:rPr lang="fa-IR" sz="2000" dirty="0">
                <a:solidFill>
                  <a:srgbClr val="C00000"/>
                </a:solidFill>
                <a:cs typeface="B Nazanin" panose="00000400000000000000" pitchFamily="2" charset="-78"/>
              </a:rPr>
              <a:t>پيچيده </a:t>
            </a:r>
            <a:r>
              <a:rPr lang="fa-IR" sz="2000" dirty="0">
                <a:cs typeface="B Nazanin" panose="00000400000000000000" pitchFamily="2" charset="-78"/>
              </a:rPr>
              <a:t>الگوهاي </a:t>
            </a:r>
            <a:r>
              <a:rPr lang="fa-IR" sz="2000" dirty="0">
                <a:solidFill>
                  <a:srgbClr val="C00000"/>
                </a:solidFill>
                <a:cs typeface="B Nazanin" panose="00000400000000000000" pitchFamily="2" charset="-78"/>
              </a:rPr>
              <a:t>رويداد</a:t>
            </a:r>
            <a:r>
              <a:rPr lang="fa-IR" sz="2000" dirty="0">
                <a:cs typeface="B Nazanin" panose="00000400000000000000" pitchFamily="2" charset="-78"/>
              </a:rPr>
              <a:t> پيچيده را از يك سري رويداد‌هاي ساده استخراج يا شناسايي </a:t>
            </a:r>
            <a:r>
              <a:rPr lang="fa-IR" sz="2000" dirty="0" smtClean="0">
                <a:cs typeface="B Nazanin" panose="00000400000000000000" pitchFamily="2" charset="-78"/>
              </a:rPr>
              <a:t>مي‌كند. </a:t>
            </a:r>
          </a:p>
          <a:p>
            <a:pPr lvl="1" algn="r" rtl="1">
              <a:buFont typeface="Wingdings" panose="05000000000000000000" pitchFamily="2" charset="2"/>
              <a:buChar char="§"/>
            </a:pPr>
            <a:endParaRPr lang="en-US" sz="2200" dirty="0">
              <a:cs typeface="B Nazanin" panose="00000400000000000000" pitchFamily="2" charset="-78"/>
            </a:endParaRPr>
          </a:p>
        </p:txBody>
      </p:sp>
      <p:sp>
        <p:nvSpPr>
          <p:cNvPr id="4" name="Date Placeholder 3"/>
          <p:cNvSpPr>
            <a:spLocks noGrp="1"/>
          </p:cNvSpPr>
          <p:nvPr>
            <p:ph type="dt" sz="half" idx="10"/>
          </p:nvPr>
        </p:nvSpPr>
        <p:spPr/>
        <p:txBody>
          <a:bodyPr/>
          <a:lstStyle/>
          <a:p>
            <a:fld id="{C2DB2716-ABCB-47E4-A5E7-31908A35B483}" type="uaqdatetime1">
              <a:rPr lang="fa-IR" smtClean="0"/>
              <a:t>10/06/1443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9</a:t>
            </a:fld>
            <a:endParaRPr lang="en-US"/>
          </a:p>
        </p:txBody>
      </p:sp>
    </p:spTree>
    <p:extLst>
      <p:ext uri="{BB962C8B-B14F-4D97-AF65-F5344CB8AC3E}">
        <p14:creationId xmlns:p14="http://schemas.microsoft.com/office/powerpoint/2010/main" val="3318079166"/>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1786</TotalTime>
  <Words>1276</Words>
  <Application>Microsoft Office PowerPoint</Application>
  <PresentationFormat>Widescreen</PresentationFormat>
  <Paragraphs>138</Paragraphs>
  <Slides>16</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vt:lpstr>
      <vt:lpstr>B Nazanin</vt:lpstr>
      <vt:lpstr>Calibri</vt:lpstr>
      <vt:lpstr>Calibri Light</vt:lpstr>
      <vt:lpstr>IranNastaliq</vt:lpstr>
      <vt:lpstr>Times New Roman</vt:lpstr>
      <vt:lpstr>Wingdings</vt:lpstr>
      <vt:lpstr>Custom Design</vt:lpstr>
      <vt:lpstr>Office Theme</vt:lpstr>
      <vt:lpstr>PowerPoint Presentation</vt:lpstr>
      <vt:lpstr>فهرست مطالب</vt:lpstr>
      <vt:lpstr>مقدمه</vt:lpstr>
      <vt:lpstr>شناخت الگوي معماري رويداد محور </vt:lpstr>
      <vt:lpstr>تعريف رويداد </vt:lpstr>
      <vt:lpstr>اجزای اصلی تشکیل دهنده الگوی معماری رویداد محور </vt:lpstr>
      <vt:lpstr>نحوه كاركرد الگوي معماري رويداد محور </vt:lpstr>
      <vt:lpstr>سبك‌هاي مختلف الگوي معماري رويداد محور</vt:lpstr>
      <vt:lpstr>سبك‌هاي مختلف الگوي معماري رويداد محور(ادامه)</vt:lpstr>
      <vt:lpstr>چه زمان هايي از الگوي معماري رويداد محور استفاده مي‌شود؟</vt:lpstr>
      <vt:lpstr>مزاياي الگوي معماري رويداد محور </vt:lpstr>
      <vt:lpstr>مزاياي الگوي معماري رويداد محور(ادامه) </vt:lpstr>
      <vt:lpstr>معايب الگوي معماري رويداد محور</vt:lpstr>
      <vt:lpstr>نكات ضرروري راجب استفاده از الگوي معماري رويداد محور  </vt:lpstr>
      <vt:lpstr>جمع بندي </vt:lpstr>
      <vt:lpstr>مراجع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35</cp:revision>
  <dcterms:created xsi:type="dcterms:W3CDTF">2021-12-24T06:11:15Z</dcterms:created>
  <dcterms:modified xsi:type="dcterms:W3CDTF">2022-01-13T08:42:57Z</dcterms:modified>
</cp:coreProperties>
</file>