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sldIdLst>
    <p:sldId id="257" r:id="rId2"/>
    <p:sldId id="260" r:id="rId3"/>
    <p:sldId id="261" r:id="rId4"/>
    <p:sldId id="262" r:id="rId5"/>
    <p:sldId id="258" r:id="rId6"/>
    <p:sldId id="259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4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2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679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3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8584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18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2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7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9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2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3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1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6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7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0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4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051" y="298861"/>
            <a:ext cx="1165892" cy="135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2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3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0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مشارکت مشتری </a:t>
            </a:r>
            <a:r>
              <a:rPr lang="fa-IR" sz="2400" dirty="0" smtClean="0">
                <a:cs typeface="B Nazanin" panose="00000400000000000000" pitchFamily="2" charset="-78"/>
              </a:rPr>
              <a:t>مهمترین فاکتور در ارائه یک نرم‌افزار عالی است 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ایجاد این مشارکت برعهده </a:t>
            </a:r>
            <a:r>
              <a:rPr lang="fa-IR" sz="24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تحلیلگر کسب و کار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 </a:t>
            </a:r>
            <a:r>
              <a:rPr lang="fa-IR" sz="24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مدیر پروژه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 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لازمه موفقیت در نیازمندی های نرم افزار و همچنین توسعه  نرم افزار وابسته به رساندن صدای کاربران به گوش توسعه دهنده است . 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4063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اقدامات برای ایجاد مشارکت کاربر 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کلاس های کاربری مختلف را برای محصول خود تعیین کنید . </a:t>
            </a:r>
          </a:p>
          <a:p>
            <a:pPr algn="r" rtl="1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افرادی را به عنوان نماینده هر کلاس از کاربران و سایر ذی نفعان انتخاب کنید و با آن ها همکاری کنید .</a:t>
            </a:r>
          </a:p>
          <a:p>
            <a:pPr algn="r" rtl="1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در مورد نیازمندی های تصمیم گیرندگان خود توافق کنید .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5761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کلاس های کاربری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کاربران مختلف به یک گروه یکپارچه با ویژگی ها و نيازهاي مشابه منتهي نمي‌شوند.</a:t>
            </a:r>
          </a:p>
          <a:p>
            <a:pPr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يك محصول ممكن است براي كاربران مختلف با انتظارات و اهداف مختلف جذاب باشد .</a:t>
            </a:r>
          </a:p>
          <a:p>
            <a:pPr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در فرايند مهندسي نيازمندي ها مدت زماني بايد صرف شناخت </a:t>
            </a:r>
            <a:r>
              <a:rPr lang="fa-IR" sz="24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كلاس هاي كاربري </a:t>
            </a:r>
            <a:r>
              <a:rPr lang="fa-IR" sz="2400" dirty="0" smtClean="0">
                <a:cs typeface="B Nazanin" panose="00000400000000000000" pitchFamily="2" charset="-78"/>
              </a:rPr>
              <a:t>مخلتف شود.</a:t>
            </a:r>
          </a:p>
          <a:p>
            <a:pPr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طبقه بندي كلاس هاي كاربري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يك </a:t>
            </a:r>
            <a:r>
              <a:rPr lang="fa-IR" dirty="0" smtClean="0">
                <a:solidFill>
                  <a:srgbClr val="C00000"/>
                </a:solidFill>
              </a:rPr>
              <a:t>كلاس كاربري </a:t>
            </a:r>
            <a:r>
              <a:rPr lang="fa-IR" dirty="0" smtClean="0"/>
              <a:t>زير مجموعه اي از </a:t>
            </a:r>
            <a:r>
              <a:rPr lang="fa-IR" dirty="0" smtClean="0">
                <a:solidFill>
                  <a:srgbClr val="C00000"/>
                </a:solidFill>
              </a:rPr>
              <a:t>كاربران محصول </a:t>
            </a:r>
            <a:r>
              <a:rPr lang="fa-IR" dirty="0" smtClean="0"/>
              <a:t>است كه آن نيز زيرمجموعه اي از </a:t>
            </a:r>
            <a:r>
              <a:rPr lang="fa-IR" dirty="0" smtClean="0">
                <a:solidFill>
                  <a:srgbClr val="C00000"/>
                </a:solidFill>
              </a:rPr>
              <a:t>مشتريان محصول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است كه آن نيز زير مجموعه اي از </a:t>
            </a:r>
            <a:r>
              <a:rPr lang="fa-IR" dirty="0" smtClean="0">
                <a:solidFill>
                  <a:srgbClr val="C00000"/>
                </a:solidFill>
              </a:rPr>
              <a:t>ذي نفعان </a:t>
            </a:r>
            <a:r>
              <a:rPr lang="fa-IR" dirty="0" smtClean="0"/>
              <a:t>است .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يك كاربر مي‌تواند همزمان عضوي از كلاس هاي كاربري متفاوت باشد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0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چگونگي طبقه بندي كلاس هاي كاربري</a:t>
            </a:r>
            <a:br>
              <a:rPr lang="fa-IR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29375"/>
          </a:xfrm>
        </p:spPr>
        <p:txBody>
          <a:bodyPr/>
          <a:lstStyle/>
          <a:p>
            <a:pPr marL="0" indent="0" algn="r" rtl="1">
              <a:buNone/>
            </a:pPr>
            <a:r>
              <a:rPr lang="fa-IR" dirty="0" smtClean="0"/>
              <a:t>براس تفاوت هاي زير كلاس ها طبقه بندي مي‌شوند: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رتبه بندي و سطح دسترسي امنيتي: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كارهايي كه آن ها در هنگام عمليات تجاري خود انجام مي‌دهند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امكاناتي كه آن ها استفاده مي‌كنند 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تعداد دفعاتي كه آن ها از سيستم استفاده مي‌كنند 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تجربه حوزه كاربرد سيستم و ميزان تخصص آن ها در استفاده از سيستم هاي كامپيوتري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پلتفرم مورد استفاده كاربران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زبان مادري آن ها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نحوه ارتباط با سيستم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6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تله اي در سر راه تقسيم بندي كاربران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وسوسه انگيز است اگر كاربران را بر اساس موقعيت تجاري يا انواع كمپاني هايي كه در آن كار مي‌كنند تقسيم كنيم .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fa-IR" dirty="0" smtClean="0"/>
          </a:p>
          <a:p>
            <a:pPr algn="r" rtl="1">
              <a:buFont typeface="Arial" panose="020B0604020202020204" pitchFamily="34" charset="0"/>
              <a:buChar char="•"/>
            </a:pPr>
            <a:endParaRPr lang="fa-IR" dirty="0" smtClean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299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 Nazanin</vt:lpstr>
      <vt:lpstr>Tahoma</vt:lpstr>
      <vt:lpstr>Trebuchet MS</vt:lpstr>
      <vt:lpstr>Wingdings 3</vt:lpstr>
      <vt:lpstr>Facet</vt:lpstr>
      <vt:lpstr>PowerPoint Presentation</vt:lpstr>
      <vt:lpstr>PowerPoint Presentation</vt:lpstr>
      <vt:lpstr>اقدامات برای ایجاد مشارکت کاربر </vt:lpstr>
      <vt:lpstr>کلاس های کاربری </vt:lpstr>
      <vt:lpstr>طبقه بندي كلاس هاي كاربري</vt:lpstr>
      <vt:lpstr>چگونگي طبقه بندي كلاس هاي كاربري </vt:lpstr>
      <vt:lpstr>تله اي در سر راه تقسيم بندي كاربران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</cp:revision>
  <dcterms:created xsi:type="dcterms:W3CDTF">2021-12-20T22:05:28Z</dcterms:created>
  <dcterms:modified xsi:type="dcterms:W3CDTF">2021-12-20T23:32:46Z</dcterms:modified>
</cp:coreProperties>
</file>