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58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0C7D-E670-452F-99B3-10B0C33A0E2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51" y="298861"/>
            <a:ext cx="1165892" cy="1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كلاس هاي كاربري غير انساني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كلاس هاي كاربري به انسان ها محدود نمي‌شوند .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از اعضاء مهم اين كلاس هاي كاربري </a:t>
            </a:r>
            <a:r>
              <a:rPr lang="fa-IR" dirty="0" smtClean="0">
                <a:solidFill>
                  <a:srgbClr val="C00000"/>
                </a:solidFill>
              </a:rPr>
              <a:t>عامل هاي نرم افزاري </a:t>
            </a:r>
            <a:r>
              <a:rPr lang="fa-IR" dirty="0" smtClean="0"/>
              <a:t>و </a:t>
            </a:r>
            <a:r>
              <a:rPr lang="fa-IR" dirty="0" smtClean="0">
                <a:solidFill>
                  <a:srgbClr val="C00000"/>
                </a:solidFill>
              </a:rPr>
              <a:t>عامل هاي اينترنتي </a:t>
            </a:r>
            <a:r>
              <a:rPr lang="fa-IR" dirty="0" smtClean="0"/>
              <a:t>هستند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اين كلاس ممكن است شامل </a:t>
            </a:r>
            <a:r>
              <a:rPr lang="fa-IR" dirty="0" smtClean="0">
                <a:solidFill>
                  <a:srgbClr val="C00000"/>
                </a:solidFill>
              </a:rPr>
              <a:t>كلاس كاربران ناراضي </a:t>
            </a:r>
            <a:r>
              <a:rPr lang="fa-IR" dirty="0" smtClean="0"/>
              <a:t>باشد .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پس بايد در نظر گرفته شود آيا به آنها خدمات ارائه شود يا راه هايي براي جلوگيري از دسترسي آنها به وجود آورد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شناسايي كلاس‌هاي كاربري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C00000"/>
                </a:solidFill>
              </a:rPr>
              <a:t>كلاس هاي كاربري </a:t>
            </a:r>
            <a:r>
              <a:rPr lang="fa-IR" dirty="0" smtClean="0"/>
              <a:t>مختلف را از اوايل پروژه شناسايي كنيد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بدين وسيله مي توانيد نيازمندي ها را از نمايندگان هر يك از كلاس ها بدست بياوريد.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يك تكنيك كاربردي در اين الگوي گسترش و انقباض است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9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شناسايي كلاس هاي كاربري (الگوي </a:t>
            </a:r>
            <a:r>
              <a:rPr lang="fa-IR" dirty="0" smtClean="0"/>
              <a:t>گسترش و </a:t>
            </a:r>
            <a:r>
              <a:rPr lang="fa-IR" dirty="0" smtClean="0"/>
              <a:t>انقباض)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 سوال از اسپانسر شروع مي‌شود كه چه انتظاري از سيستم دارد . </a:t>
            </a:r>
            <a:endParaRPr lang="fa-IR" dirty="0" smtClean="0"/>
          </a:p>
          <a:p>
            <a:pPr algn="r" rtl="1"/>
            <a:r>
              <a:rPr lang="fa-IR" dirty="0" smtClean="0"/>
              <a:t>سپس به تعداد كلاس‌هاي كاربري كه فكرش را مي‌كنيد طوفان فكري كنيد .</a:t>
            </a:r>
          </a:p>
          <a:p>
            <a:pPr algn="r" rtl="1"/>
            <a:r>
              <a:rPr lang="fa-IR" dirty="0" smtClean="0"/>
              <a:t>اگر تعداد زيادي در اين مرحله وجود دارد نگران نباشيد بعدا آن‌ها را دسته بندي و فشرده مي‌كنيد.</a:t>
            </a:r>
            <a:endParaRPr lang="fa-IR" dirty="0" smtClean="0"/>
          </a:p>
          <a:p>
            <a:pPr algn="r" rtl="1"/>
            <a:r>
              <a:rPr lang="fa-IR" dirty="0" smtClean="0"/>
              <a:t>از ناديده گرفتن بعضي از كلاس‌هاي كاربري خودداري كنيد زيرا بعدا مشكلات شديدي را به وجود مي آورد . </a:t>
            </a:r>
          </a:p>
          <a:p>
            <a:pPr algn="r" rtl="1"/>
            <a:r>
              <a:rPr lang="fa-IR" dirty="0" smtClean="0"/>
              <a:t>در آخر كلاس‌هايي با نياز مندي هاي مشابه را تركيب كرده و يك كلاس به وجود بياوريد.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شناسايي كلاس‌هاي كاربري (ادامه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مدل‌هاي تحليلي مختلف مي‌توانند به شما كمك كنند كه كلاس‌هاي كاربري مختلف را شناسايي كنيد . </a:t>
            </a:r>
          </a:p>
          <a:p>
            <a:pPr algn="r" rtl="1"/>
            <a:r>
              <a:rPr lang="fa-IR" dirty="0" smtClean="0"/>
              <a:t>موجوديت هاي خارجي سيستم را بر روي يك كانتكست دياگرام نمايش دهيد .</a:t>
            </a:r>
          </a:p>
          <a:p>
            <a:pPr algn="r" rtl="1"/>
            <a:r>
              <a:rPr lang="fa-IR" dirty="0" smtClean="0"/>
              <a:t>اين موجوديت ها نمايندگاني براي كلاس هاي كاربري شما هستند . </a:t>
            </a:r>
          </a:p>
          <a:p>
            <a:pPr algn="r" rtl="1"/>
            <a:r>
              <a:rPr lang="fa-IR" dirty="0" smtClean="0"/>
              <a:t>كانتكست دياگرام به شما كمك مي‌كند تا  كاربران بالقوه و همه ذي نفعان را شناسايي كنيد . </a:t>
            </a:r>
          </a:p>
          <a:p>
            <a:pPr algn="r" rtl="1"/>
            <a:r>
              <a:rPr lang="fa-IR" dirty="0" smtClean="0"/>
              <a:t>تقريبا همه كاربران بالقوه در اين نمودار جاي مي‌گيرند.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9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شناسايي كلاس هاي كاربري(ادامه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هنگام انجام تجزیه و تحلیل ذینفعان و کاربران، نمودار سازمانی را مطالعه کنید تا به دنبال آن باشید</a:t>
            </a:r>
            <a:r>
              <a:rPr lang="fa-IR" sz="2000" dirty="0" smtClean="0">
                <a:cs typeface="B Nazanin" panose="00000400000000000000" pitchFamily="2" charset="-78"/>
              </a:rPr>
              <a:t>:</a:t>
            </a:r>
          </a:p>
          <a:p>
            <a:pPr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دپارتمان هایی که در پروسه کسب و کار شرکت داشته اند 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دپارتمان هایی که بر روی پروسه کسب و کار تاثیر داشته اند 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بخش‌ها یا نام‌هایی که کاربران مستقیم یا غیرمستقیم در آن‌ها یافت می‌شوند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کلاس های کاربری که چندین بخش را در بر می گیرند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بخش هایی که ممکن است با ذینفعان خارجی خارج از شرکت رابط داشته </a:t>
            </a: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باشند.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8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مشارکت مشتری </a:t>
            </a:r>
            <a:r>
              <a:rPr lang="fa-IR" sz="2400" dirty="0" smtClean="0">
                <a:cs typeface="B Nazanin" panose="00000400000000000000" pitchFamily="2" charset="-78"/>
              </a:rPr>
              <a:t>مهمترین فاکتور در ارائه یک نرم‌افزار عالی 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این مشارکت برعهده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تحلیلگر کسب و کار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مدیر پروژه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لازمه موفقیت در نیازمندی های نرم افزار و همچنین توسعه  نرم افزار وابسته به رساندن صدای کاربران به گوش توسعه دهنده است . 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06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اقدامات برای ایجاد مشارکت کاربر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کلاس های کاربری مختلف را برای محصول خود تعیین کنید . 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افرادی را به عنوان نماینده هر کلاس از کاربران و سایر ذی نفعان انتخاب کنید و با آن ها همکاری کنید .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در مورد نیازمندی های تصمیم گیرندگان خود توافق کنید 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76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های کاربری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کاربران مختلف به یک گروه یکپارچه با ویژگی ها و نيازهاي مشابه منتهي نمي‌شوند.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يك محصول ممكن است براي كاربران مختلف با انتظارات و اهداف مختلف جذاب باشد 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در فرايند مهندسي نيازمندي ها مدت زماني بايد صرف شناخت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كلاس هاي كاربري </a:t>
            </a:r>
            <a:r>
              <a:rPr lang="fa-IR" sz="2400" dirty="0" smtClean="0">
                <a:cs typeface="B Nazanin" panose="00000400000000000000" pitchFamily="2" charset="-78"/>
              </a:rPr>
              <a:t>مخلتف شود.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طبقه بندي كلاس هاي كاربري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</a:t>
            </a:r>
            <a:r>
              <a:rPr lang="fa-IR" dirty="0" smtClean="0">
                <a:solidFill>
                  <a:srgbClr val="C00000"/>
                </a:solidFill>
              </a:rPr>
              <a:t>كلاس كاربري </a:t>
            </a:r>
            <a:r>
              <a:rPr lang="fa-IR" dirty="0" smtClean="0"/>
              <a:t>زير مجموعه اي از </a:t>
            </a:r>
            <a:r>
              <a:rPr lang="fa-IR" dirty="0" smtClean="0">
                <a:solidFill>
                  <a:srgbClr val="C00000"/>
                </a:solidFill>
              </a:rPr>
              <a:t>كاربران محصول </a:t>
            </a:r>
            <a:r>
              <a:rPr lang="fa-IR" dirty="0" smtClean="0"/>
              <a:t>است كه آن نيز زيرمجموعه اي از </a:t>
            </a:r>
            <a:r>
              <a:rPr lang="fa-IR" dirty="0" smtClean="0">
                <a:solidFill>
                  <a:srgbClr val="C00000"/>
                </a:solidFill>
              </a:rPr>
              <a:t>مشتريان محصول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كه آن نيز زير مجموعه اي از </a:t>
            </a:r>
            <a:r>
              <a:rPr lang="fa-IR" dirty="0" smtClean="0">
                <a:solidFill>
                  <a:srgbClr val="C00000"/>
                </a:solidFill>
              </a:rPr>
              <a:t>ذي نفعان </a:t>
            </a:r>
            <a:r>
              <a:rPr lang="fa-IR" dirty="0" smtClean="0"/>
              <a:t>است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كاربر مي‌تواند همزمان عضوي از كلاس هاي كاربري متفاوت باشد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چگونگي طبقه بندي كلاس هاي كاربري</a:t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9375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براس تفاوت هاي زير كلاس ها طبقه بندي مي‌شوند: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رتبه بندي و سطح دسترسي امنيتي: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كارهايي كه آن ها در هنگام عمليات تجاري خود انجام مي‌دهند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امكاناتي كه آن ها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تعداد دفعاتي كه آن ها از سيستم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تجربه حوزه كاربرد سيستم و ميزان تخصص آن ها در استفاده از سيستم هاي كامپيوتري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پلتفرم مورد استفاده كاربران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زبان مادري آن 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نحوه ارتباط با سيستم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تله اي در سر راه تقسيم بندي كاربران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وسوسه انگيز است اگر كاربران را بر اساس موقعيت تجاري يا انواع كمپاني هايي كه در آن كار مي‌كنند تقسيم كنيم 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کاربران ناراضی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دسته بندی کاربران ناراضی کاربرانی هستند که به دلایل قوانین </a:t>
            </a:r>
            <a:r>
              <a:rPr lang="fa-IR" dirty="0" smtClean="0">
                <a:solidFill>
                  <a:srgbClr val="FF0000"/>
                </a:solidFill>
              </a:rPr>
              <a:t>امنیتی</a:t>
            </a:r>
            <a:r>
              <a:rPr lang="fa-IR" dirty="0" smtClean="0"/>
              <a:t> یا </a:t>
            </a:r>
            <a:r>
              <a:rPr lang="fa-IR" dirty="0" smtClean="0">
                <a:solidFill>
                  <a:srgbClr val="FF0000"/>
                </a:solidFill>
              </a:rPr>
              <a:t>ایمنی</a:t>
            </a:r>
            <a:r>
              <a:rPr lang="fa-IR" dirty="0" smtClean="0"/>
              <a:t> مجاز به استفاده از سیستم نیستند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در سیستم ویژگی های باید در نظر گرفته شود که انجام دادن بعضی از کارهایی که این کاربران تمایل به انجام آن دارند را سخت کند.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براي مثال :مكانيزم هاي دسترسي امنيتي ، سطح دسترسي كاربران ، ويژگي هاي ضدبدافزاري، گزارشات اسفاده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كلاس هاي كاربري غير مستقيم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كلاس هاي كاربري  هستند كه به طور </a:t>
            </a:r>
            <a:r>
              <a:rPr lang="fa-IR" dirty="0" smtClean="0">
                <a:solidFill>
                  <a:srgbClr val="FF0000"/>
                </a:solidFill>
              </a:rPr>
              <a:t>غير مستقيم </a:t>
            </a:r>
            <a:r>
              <a:rPr lang="fa-IR" dirty="0" smtClean="0"/>
              <a:t>با سيستم سر  و كار دارند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از طريق برنامه هاي كاربردي ديگر با اين سيستم سر و كار دارند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از اين دسته از كاربران نبايد صرف نظر كرد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771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 Nazanin</vt:lpstr>
      <vt:lpstr>Calibri</vt:lpstr>
      <vt:lpstr>Symbol</vt:lpstr>
      <vt:lpstr>Tahoma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اقدامات برای ایجاد مشارکت کاربر </vt:lpstr>
      <vt:lpstr>کلاس های کاربری </vt:lpstr>
      <vt:lpstr>طبقه بندي كلاس هاي كاربري</vt:lpstr>
      <vt:lpstr>چگونگي طبقه بندي كلاس هاي كاربري </vt:lpstr>
      <vt:lpstr>تله اي در سر راه تقسيم بندي كاربران </vt:lpstr>
      <vt:lpstr>کلاس کاربران ناراضی</vt:lpstr>
      <vt:lpstr>كلاس هاي كاربري غير مستقيم </vt:lpstr>
      <vt:lpstr>كلاس هاي كاربري غير انساني </vt:lpstr>
      <vt:lpstr>شناسايي كلاس‌هاي كاربري</vt:lpstr>
      <vt:lpstr>شناسايي كلاس هاي كاربري (الگوي گسترش و انقباض)</vt:lpstr>
      <vt:lpstr>شناسايي كلاس‌هاي كاربري (ادامه )</vt:lpstr>
      <vt:lpstr>شناسايي كلاس هاي كاربري(ادامه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2021-12-20T22:05:28Z</dcterms:created>
  <dcterms:modified xsi:type="dcterms:W3CDTF">2021-12-25T18:44:15Z</dcterms:modified>
</cp:coreProperties>
</file>