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1" r:id="rId1"/>
    <p:sldMasterId id="2147484033" r:id="rId2"/>
  </p:sldMasterIdLst>
  <p:notesMasterIdLst>
    <p:notesMasterId r:id="rId36"/>
  </p:notesMasterIdLst>
  <p:sldIdLst>
    <p:sldId id="257" r:id="rId3"/>
    <p:sldId id="301" r:id="rId4"/>
    <p:sldId id="284" r:id="rId5"/>
    <p:sldId id="260" r:id="rId6"/>
    <p:sldId id="262" r:id="rId7"/>
    <p:sldId id="258" r:id="rId8"/>
    <p:sldId id="295" r:id="rId9"/>
    <p:sldId id="263" r:id="rId10"/>
    <p:sldId id="302" r:id="rId11"/>
    <p:sldId id="296" r:id="rId12"/>
    <p:sldId id="297" r:id="rId13"/>
    <p:sldId id="267" r:id="rId14"/>
    <p:sldId id="298" r:id="rId15"/>
    <p:sldId id="285" r:id="rId16"/>
    <p:sldId id="286" r:id="rId17"/>
    <p:sldId id="271" r:id="rId18"/>
    <p:sldId id="272" r:id="rId19"/>
    <p:sldId id="273" r:id="rId20"/>
    <p:sldId id="277" r:id="rId21"/>
    <p:sldId id="274" r:id="rId22"/>
    <p:sldId id="300" r:id="rId23"/>
    <p:sldId id="275" r:id="rId24"/>
    <p:sldId id="276" r:id="rId25"/>
    <p:sldId id="279" r:id="rId26"/>
    <p:sldId id="280" r:id="rId27"/>
    <p:sldId id="281" r:id="rId28"/>
    <p:sldId id="278" r:id="rId29"/>
    <p:sldId id="294" r:id="rId30"/>
    <p:sldId id="299" r:id="rId31"/>
    <p:sldId id="291" r:id="rId32"/>
    <p:sldId id="283" r:id="rId33"/>
    <p:sldId id="293" r:id="rId34"/>
    <p:sldId id="287" r:id="rId35"/>
  </p:sldIdLst>
  <p:sldSz cx="12801600" cy="8229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5332" autoAdjust="0"/>
  </p:normalViewPr>
  <p:slideViewPr>
    <p:cSldViewPr snapToGrid="0">
      <p:cViewPr varScale="1">
        <p:scale>
          <a:sx n="70" d="100"/>
          <a:sy n="70" d="100"/>
        </p:scale>
        <p:origin x="1013" y="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cs typeface="B Nazanin" panose="00000400000000000000" pitchFamily="2" charset="-78"/>
              </a:defRPr>
            </a:lvl1pPr>
          </a:lstStyle>
          <a:p>
            <a:endParaRPr lang="fa-I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cs typeface="B Nazanin" panose="00000400000000000000" pitchFamily="2" charset="-78"/>
              </a:defRPr>
            </a:lvl1pPr>
          </a:lstStyle>
          <a:p>
            <a:fld id="{D5904EEC-1544-4F8A-9627-C15A01248C3F}" type="datetimeFigureOut">
              <a:rPr lang="fa-IR" smtClean="0"/>
              <a:pPr/>
              <a:t>11/07/1443</a:t>
            </a:fld>
            <a:endParaRPr lang="fa-IR" dirty="0"/>
          </a:p>
        </p:txBody>
      </p:sp>
      <p:sp>
        <p:nvSpPr>
          <p:cNvPr id="4" name="Slide Image Placeholder 3"/>
          <p:cNvSpPr>
            <a:spLocks noGrp="1" noRot="1" noChangeAspect="1"/>
          </p:cNvSpPr>
          <p:nvPr>
            <p:ph type="sldImg" idx="2"/>
          </p:nvPr>
        </p:nvSpPr>
        <p:spPr>
          <a:xfrm>
            <a:off x="1028700" y="1143000"/>
            <a:ext cx="4800600" cy="3086100"/>
          </a:xfrm>
          <a:prstGeom prst="rect">
            <a:avLst/>
          </a:prstGeom>
          <a:noFill/>
          <a:ln w="12700">
            <a:solidFill>
              <a:prstClr val="black"/>
            </a:solidFill>
          </a:ln>
        </p:spPr>
        <p:txBody>
          <a:bodyPr vert="horz" lIns="91440" tIns="45720" rIns="91440" bIns="45720" rtlCol="0" anchor="ctr"/>
          <a:lstStyle/>
          <a:p>
            <a:endParaRPr lang="fa-I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a-IR"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cs typeface="B Nazanin" panose="00000400000000000000" pitchFamily="2" charset="-78"/>
              </a:defRPr>
            </a:lvl1pPr>
          </a:lstStyle>
          <a:p>
            <a:endParaRPr lang="fa-I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cs typeface="B Nazanin" panose="00000400000000000000" pitchFamily="2" charset="-78"/>
              </a:defRPr>
            </a:lvl1pPr>
          </a:lstStyle>
          <a:p>
            <a:fld id="{888333F8-F81D-47B6-A515-82D4D6D258EC}" type="slidenum">
              <a:rPr lang="fa-IR" smtClean="0"/>
              <a:pPr/>
              <a:t>‹#›</a:t>
            </a:fld>
            <a:endParaRPr lang="fa-IR" dirty="0"/>
          </a:p>
        </p:txBody>
      </p:sp>
    </p:spTree>
    <p:extLst>
      <p:ext uri="{BB962C8B-B14F-4D97-AF65-F5344CB8AC3E}">
        <p14:creationId xmlns:p14="http://schemas.microsoft.com/office/powerpoint/2010/main" val="4158710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B Nazanin" panose="00000400000000000000" pitchFamily="2" charset="-7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B Nazanin" panose="00000400000000000000" pitchFamily="2" charset="-7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8700" y="1143000"/>
            <a:ext cx="48006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a-IR" dirty="0" smtClean="0"/>
              <a:t>نیازی نیست که کلاس های کاربری حتما انسان باشند . آن ها ممکن عامل های نرم  افزاری باشند که یک سرویس را از طرف یک کاربر انسانی انجام میدهند به عنوان مثال ، بات ها . عامل های نرم ممکن است شبکه را برای اطلاعات درمورد کلاها و خدمات اسکن کنند ، فیدهای خبری سفارشی جمع آوری کنند ، امیل های دریفاتی شما را پردازش کنند یا دیتا ماینیگ انجام دهند . عامل های اینترنتی که وبسایت ها را برای آسیب پذیری ها یا ایجاد هرزنامه جستجو می کنند ، یک نمونه از رابطهای کاربری غیر انسانی هستند . اگر این دسته از کلاس‌های کاربری ناراضی را شناسایی کنید، ممکن است الزامات خاصی را نه برای رفع نیازهای آنها، بلکه برای خنثی کردن آنها مشخص کنید. برای مثال، ابزارهای وب‌سایتی مانند </a:t>
            </a:r>
            <a:r>
              <a:rPr lang="en-US" dirty="0" smtClean="0"/>
              <a:t>CAPTCHA</a:t>
            </a:r>
            <a:r>
              <a:rPr lang="fa-IR" dirty="0" smtClean="0"/>
              <a:t> که انسان بودن کاربر را تأیید می‌کنند، سعی می‌کنند چنین دسترسی مخربی را توسط «کاربرانی» که می‌خواهید از آن جلوگیری کنید، مسدود کنند.</a:t>
            </a:r>
            <a:endParaRPr lang="en-US" dirty="0" smtClean="0"/>
          </a:p>
          <a:p>
            <a:endParaRPr lang="fa-IR" dirty="0"/>
          </a:p>
        </p:txBody>
      </p:sp>
      <p:sp>
        <p:nvSpPr>
          <p:cNvPr id="4" name="Slide Number Placeholder 3"/>
          <p:cNvSpPr>
            <a:spLocks noGrp="1"/>
          </p:cNvSpPr>
          <p:nvPr>
            <p:ph type="sldNum" sz="quarter" idx="10"/>
          </p:nvPr>
        </p:nvSpPr>
        <p:spPr/>
        <p:txBody>
          <a:bodyPr/>
          <a:lstStyle/>
          <a:p>
            <a:fld id="{888333F8-F81D-47B6-A515-82D4D6D258EC}" type="slidenum">
              <a:rPr lang="fa-IR" smtClean="0"/>
              <a:pPr/>
              <a:t>11</a:t>
            </a:fld>
            <a:endParaRPr lang="fa-IR" dirty="0"/>
          </a:p>
        </p:txBody>
      </p:sp>
    </p:spTree>
    <p:extLst>
      <p:ext uri="{BB962C8B-B14F-4D97-AF65-F5344CB8AC3E}">
        <p14:creationId xmlns:p14="http://schemas.microsoft.com/office/powerpoint/2010/main" val="2236611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8700" y="1143000"/>
            <a:ext cx="4800600" cy="3086100"/>
          </a:xfrm>
        </p:spPr>
      </p:sp>
      <p:sp>
        <p:nvSpPr>
          <p:cNvPr id="3" name="Notes Placeholder 2"/>
          <p:cNvSpPr>
            <a:spLocks noGrp="1"/>
          </p:cNvSpPr>
          <p:nvPr>
            <p:ph type="body" idx="1"/>
          </p:nvPr>
        </p:nvSpPr>
        <p:spPr/>
        <p:txBody>
          <a:bodyPr/>
          <a:lstStyle/>
          <a:p>
            <a:pPr marL="457200" marR="0" algn="l" rtl="1">
              <a:lnSpc>
                <a:spcPct val="107000"/>
              </a:lnSpc>
              <a:spcBef>
                <a:spcPts val="0"/>
              </a:spcBef>
              <a:spcAft>
                <a:spcPts val="800"/>
              </a:spcAft>
            </a:pPr>
            <a:r>
              <a:rPr lang="en-US" sz="1200" dirty="0" smtClean="0">
                <a:effectLst/>
                <a:latin typeface="Calibri" panose="020F0502020204030204" pitchFamily="34" charset="0"/>
                <a:ea typeface="Calibri" panose="020F0502020204030204" pitchFamily="34" charset="0"/>
              </a:rPr>
              <a:t>Every kind of project—corporate information systems, commercial applications, embedded systems, websites, contracted software—needs suitable representatives to provide the voice of the user. These users should be involved throughout the development life cycle, not just in an isolated requirements phase at the beginning of the project. Each user class needs someone to speak for it</a:t>
            </a:r>
            <a:endParaRPr lang="en-US" sz="1050" dirty="0" smtClean="0">
              <a:effectLst/>
              <a:latin typeface="Calibri" panose="020F0502020204030204" pitchFamily="34" charset="0"/>
              <a:ea typeface="Calibri" panose="020F0502020204030204" pitchFamily="34" charset="0"/>
            </a:endParaRPr>
          </a:p>
          <a:p>
            <a:r>
              <a:rPr lang="fa-IR" sz="1200" dirty="0" smtClean="0">
                <a:effectLst/>
                <a:latin typeface="Calibri" panose="020F0502020204030204" pitchFamily="34" charset="0"/>
                <a:ea typeface="Calibri" panose="020F0502020204030204" pitchFamily="34" charset="0"/>
              </a:rPr>
              <a:t>هر نوع پروژه ای- شرکت های اطلاع رسانی حقوقی، نرم افزار های تجاری ، امبدد سیستم ها ، وب سایت ها، نرم افزار های قراردادی – به نماینده مناسبی احتایج داند  تا صدای کاربر را به اطلاع برساند این کاربران باید در طول چرخه عمر توسعه شرکت داشته باشند ، نه فقط در یک فاز بسته نیازمندی در آغاز پروژه . هر کلاس کاربری به شخصی نیاز دارد تا از طرفش صحبت کند . </a:t>
            </a:r>
            <a:endParaRPr lang="fa-IR" dirty="0"/>
          </a:p>
        </p:txBody>
      </p:sp>
      <p:sp>
        <p:nvSpPr>
          <p:cNvPr id="4" name="Slide Number Placeholder 3"/>
          <p:cNvSpPr>
            <a:spLocks noGrp="1"/>
          </p:cNvSpPr>
          <p:nvPr>
            <p:ph type="sldNum" sz="quarter" idx="10"/>
          </p:nvPr>
        </p:nvSpPr>
        <p:spPr/>
        <p:txBody>
          <a:bodyPr/>
          <a:lstStyle/>
          <a:p>
            <a:fld id="{888333F8-F81D-47B6-A515-82D4D6D258EC}" type="slidenum">
              <a:rPr lang="fa-IR" smtClean="0"/>
              <a:t>16</a:t>
            </a:fld>
            <a:endParaRPr lang="fa-IR"/>
          </a:p>
        </p:txBody>
      </p:sp>
    </p:spTree>
    <p:extLst>
      <p:ext uri="{BB962C8B-B14F-4D97-AF65-F5344CB8AC3E}">
        <p14:creationId xmlns:p14="http://schemas.microsoft.com/office/powerpoint/2010/main" val="445034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4" Type="http://schemas.openxmlformats.org/officeDocument/2006/relationships/image" Target="../media/image6.gi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auto">
          <a:xfrm>
            <a:off x="0" y="4"/>
            <a:ext cx="12801600" cy="8229600"/>
          </a:xfrm>
          <a:prstGeom prst="rect">
            <a:avLst/>
          </a:prstGeom>
          <a:solidFill>
            <a:schemeClr val="bg1"/>
          </a:solidFill>
          <a:ln>
            <a:headEnd type="none" w="med" len="med"/>
            <a:tailEnd type="none" w="med" len="med"/>
          </a:ln>
          <a:scene3d>
            <a:camera prst="orthographicFront">
              <a:rot lat="0" lon="0" rev="0"/>
            </a:camera>
            <a:lightRig rig="threePt" dir="t">
              <a:rot lat="0" lon="0" rev="1200000"/>
            </a:lightRig>
          </a:scene3d>
          <a:sp3d>
            <a:bevelT w="63500" h="25400" prst="slope"/>
          </a:sp3d>
        </p:spPr>
        <p:style>
          <a:lnRef idx="0">
            <a:schemeClr val="accent4"/>
          </a:lnRef>
          <a:fillRef idx="3">
            <a:schemeClr val="accent4"/>
          </a:fillRef>
          <a:effectRef idx="3">
            <a:schemeClr val="accent4"/>
          </a:effectRef>
          <a:fontRef idx="minor">
            <a:schemeClr val="lt1"/>
          </a:fontRef>
        </p:style>
        <p:txBody>
          <a:bodyPr vert="horz" wrap="square" lIns="98750" tIns="49375" rIns="98750" bIns="49375" numCol="1" rtlCol="1" anchor="t" anchorCtr="0" compatLnSpc="1">
            <a:prstTxWarp prst="textNoShape">
              <a:avLst/>
            </a:prstTxWarp>
          </a:bodyPr>
          <a:lstStyle/>
          <a:p>
            <a:pPr marL="0" marR="0" indent="0" algn="l" defTabSz="987551" rtl="0" eaLnBrk="0" fontAlgn="base" latinLnBrk="0" hangingPunct="0">
              <a:lnSpc>
                <a:spcPct val="100000"/>
              </a:lnSpc>
              <a:spcBef>
                <a:spcPct val="0"/>
              </a:spcBef>
              <a:spcAft>
                <a:spcPct val="0"/>
              </a:spcAft>
              <a:buClrTx/>
              <a:buSzTx/>
              <a:buFontTx/>
              <a:buNone/>
              <a:tabLst/>
            </a:pPr>
            <a:endParaRPr kumimoji="0" lang="fa-IR" sz="1728" b="1" i="0" u="none" strike="noStrike" cap="none" normalizeH="0" baseline="0" smtClean="0">
              <a:ln>
                <a:noFill/>
              </a:ln>
              <a:solidFill>
                <a:schemeClr val="tx1"/>
              </a:solidFill>
              <a:effectLst/>
              <a:latin typeface="Arial" pitchFamily="34" charset="0"/>
            </a:endParaRPr>
          </a:p>
        </p:txBody>
      </p:sp>
      <p:sp>
        <p:nvSpPr>
          <p:cNvPr id="10" name="Round Diagonal Corner Rectangle 9"/>
          <p:cNvSpPr/>
          <p:nvPr/>
        </p:nvSpPr>
        <p:spPr bwMode="auto">
          <a:xfrm>
            <a:off x="1493520" y="640081"/>
            <a:ext cx="9921240" cy="6766560"/>
          </a:xfrm>
          <a:prstGeom prst="round2DiagRect">
            <a:avLst>
              <a:gd name="adj1" fmla="val 16667"/>
              <a:gd name="adj2" fmla="val 2252"/>
            </a:avLst>
          </a:prstGeom>
          <a:gradFill flip="none" rotWithShape="1">
            <a:gsLst>
              <a:gs pos="0">
                <a:srgbClr val="336699">
                  <a:shade val="30000"/>
                  <a:satMod val="115000"/>
                </a:srgbClr>
              </a:gs>
              <a:gs pos="50000">
                <a:srgbClr val="336699">
                  <a:shade val="67500"/>
                  <a:satMod val="115000"/>
                </a:srgbClr>
              </a:gs>
              <a:gs pos="100000">
                <a:srgbClr val="336699">
                  <a:shade val="100000"/>
                  <a:satMod val="115000"/>
                </a:srgbClr>
              </a:gs>
            </a:gsLst>
            <a:lin ang="16200000" scaled="1"/>
            <a:tileRect/>
          </a:gradFill>
          <a:ln w="9525" cap="flat" cmpd="sng" algn="ctr">
            <a:solidFill>
              <a:schemeClr val="tx1"/>
            </a:solidFill>
            <a:prstDash val="solid"/>
            <a:round/>
            <a:headEnd type="none" w="med" len="med"/>
            <a:tailEnd type="none" w="med" len="med"/>
          </a:ln>
          <a:effectLst/>
          <a:scene3d>
            <a:camera prst="orthographicFront"/>
            <a:lightRig rig="threePt" dir="t"/>
          </a:scene3d>
          <a:sp3d>
            <a:bevelT w="114300" prst="hardEdge"/>
          </a:sp3d>
        </p:spPr>
        <p:txBody>
          <a:bodyPr vert="horz" wrap="square" lIns="98750" tIns="49375" rIns="98750" bIns="49375" numCol="1" rtlCol="1" anchor="t" anchorCtr="0" compatLnSpc="1">
            <a:prstTxWarp prst="textNoShape">
              <a:avLst/>
            </a:prstTxWarp>
          </a:bodyPr>
          <a:lstStyle/>
          <a:p>
            <a:pPr marL="0" marR="0" indent="0" algn="l" defTabSz="987551" rtl="0" eaLnBrk="0" fontAlgn="base" latinLnBrk="0" hangingPunct="0">
              <a:lnSpc>
                <a:spcPct val="100000"/>
              </a:lnSpc>
              <a:spcBef>
                <a:spcPct val="0"/>
              </a:spcBef>
              <a:spcAft>
                <a:spcPct val="0"/>
              </a:spcAft>
              <a:buClrTx/>
              <a:buSzTx/>
              <a:buFontTx/>
              <a:buNone/>
              <a:tabLst/>
            </a:pPr>
            <a:endParaRPr kumimoji="0" lang="fa-IR" sz="1728" b="1" i="0" u="none" strike="noStrike" cap="none" normalizeH="0" baseline="0" smtClean="0">
              <a:ln>
                <a:noFill/>
              </a:ln>
              <a:solidFill>
                <a:schemeClr val="tx1"/>
              </a:solidFill>
              <a:effectLst/>
              <a:latin typeface="Arial" pitchFamily="34" charset="0"/>
            </a:endParaRPr>
          </a:p>
        </p:txBody>
      </p:sp>
      <p:sp>
        <p:nvSpPr>
          <p:cNvPr id="48130" name="Rectangle 2"/>
          <p:cNvSpPr>
            <a:spLocks noGrp="1" noChangeArrowheads="1"/>
          </p:cNvSpPr>
          <p:nvPr>
            <p:ph type="ctrTitle"/>
          </p:nvPr>
        </p:nvSpPr>
        <p:spPr>
          <a:xfrm>
            <a:off x="1706881" y="2286004"/>
            <a:ext cx="7254240" cy="1113355"/>
          </a:xfrm>
          <a:noFill/>
          <a:effectLst>
            <a:innerShdw blurRad="63500" dist="50800" dir="16200000">
              <a:prstClr val="black">
                <a:alpha val="50000"/>
              </a:prstClr>
            </a:innerShdw>
            <a:reflection blurRad="6350" stA="52000" endA="300" endPos="35000" dir="5400000" sy="-100000" algn="bl" rotWithShape="0"/>
          </a:effectLst>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none"/>
        </p:style>
        <p:txBody>
          <a:bodyPr anchor="ctr" anchorCtr="1">
            <a:noAutofit/>
          </a:bodyPr>
          <a:lstStyle>
            <a:lvl1pPr>
              <a:defRPr sz="2592">
                <a:solidFill>
                  <a:schemeClr val="bg1"/>
                </a:solidFill>
              </a:defRPr>
            </a:lvl1pPr>
          </a:lstStyle>
          <a:p>
            <a:r>
              <a:rPr lang="en-US" smtClean="0"/>
              <a:t>Click to edit Master title style</a:t>
            </a:r>
            <a:endParaRPr lang="en-US" dirty="0"/>
          </a:p>
        </p:txBody>
      </p:sp>
      <p:sp>
        <p:nvSpPr>
          <p:cNvPr id="4" name="Rectangle 4"/>
          <p:cNvSpPr>
            <a:spLocks noGrp="1" noChangeArrowheads="1"/>
          </p:cNvSpPr>
          <p:nvPr>
            <p:ph type="dt" sz="half" idx="10"/>
          </p:nvPr>
        </p:nvSpPr>
        <p:spPr>
          <a:xfrm>
            <a:off x="10454645" y="7498080"/>
            <a:ext cx="2133600" cy="548640"/>
          </a:xfrm>
        </p:spPr>
        <p:txBody>
          <a:bodyPr/>
          <a:lstStyle>
            <a:lvl1pPr algn="r" eaLnBrk="1" hangingPunct="1">
              <a:defRPr sz="1080" b="0">
                <a:solidFill>
                  <a:schemeClr val="accent2">
                    <a:lumMod val="10000"/>
                  </a:schemeClr>
                </a:solidFill>
              </a:defRPr>
            </a:lvl1pPr>
          </a:lstStyle>
          <a:p>
            <a:fld id="{02730C7D-E670-452F-99B3-10B0C33A0E2C}" type="datetimeFigureOut">
              <a:rPr lang="en-US" smtClean="0"/>
              <a:t>2/12/2022</a:t>
            </a:fld>
            <a:endParaRPr lang="en-US"/>
          </a:p>
        </p:txBody>
      </p:sp>
      <p:sp>
        <p:nvSpPr>
          <p:cNvPr id="5" name="Rectangle 5"/>
          <p:cNvSpPr>
            <a:spLocks noGrp="1" noChangeArrowheads="1"/>
          </p:cNvSpPr>
          <p:nvPr>
            <p:ph type="ftr" sz="quarter" idx="11"/>
          </p:nvPr>
        </p:nvSpPr>
        <p:spPr>
          <a:xfrm>
            <a:off x="5334004" y="4389121"/>
            <a:ext cx="4053840" cy="457200"/>
          </a:xfrm>
        </p:spPr>
        <p:txBody>
          <a:bodyPr/>
          <a:lstStyle>
            <a:lvl1pPr algn="ctr" eaLnBrk="1" hangingPunct="1">
              <a:defRPr sz="1080" b="0">
                <a:solidFill>
                  <a:schemeClr val="bg1"/>
                </a:solidFill>
              </a:defRPr>
            </a:lvl1pPr>
          </a:lstStyle>
          <a:p>
            <a:endParaRPr lang="en-US"/>
          </a:p>
        </p:txBody>
      </p:sp>
      <p:sp>
        <p:nvSpPr>
          <p:cNvPr id="6" name="Rectangle 6"/>
          <p:cNvSpPr>
            <a:spLocks noGrp="1" noChangeArrowheads="1"/>
          </p:cNvSpPr>
          <p:nvPr>
            <p:ph type="sldNum" sz="quarter" idx="12"/>
          </p:nvPr>
        </p:nvSpPr>
        <p:spPr>
          <a:xfrm>
            <a:off x="0" y="7680960"/>
            <a:ext cx="1706880" cy="548640"/>
          </a:xfrm>
        </p:spPr>
        <p:txBody>
          <a:bodyPr/>
          <a:lstStyle>
            <a:lvl1pPr eaLnBrk="1" hangingPunct="1">
              <a:defRPr sz="1512" b="0">
                <a:solidFill>
                  <a:schemeClr val="accent2">
                    <a:lumMod val="10000"/>
                  </a:schemeClr>
                </a:solidFill>
              </a:defRPr>
            </a:lvl1pPr>
          </a:lstStyle>
          <a:p>
            <a:fld id="{DDB703DD-BD46-441F-9323-2D8E7A3165EC}" type="slidenum">
              <a:rPr lang="en-US" smtClean="0"/>
              <a:t>‹#›</a:t>
            </a:fld>
            <a:endParaRPr lang="en-US"/>
          </a:p>
        </p:txBody>
      </p:sp>
      <p:sp>
        <p:nvSpPr>
          <p:cNvPr id="48131" name="Rectangle 3"/>
          <p:cNvSpPr>
            <a:spLocks noGrp="1" noChangeArrowheads="1"/>
          </p:cNvSpPr>
          <p:nvPr>
            <p:ph type="subTitle" idx="1"/>
          </p:nvPr>
        </p:nvSpPr>
        <p:spPr>
          <a:xfrm>
            <a:off x="4267200" y="6217921"/>
            <a:ext cx="6507480" cy="822961"/>
          </a:xfrm>
          <a:noFill/>
          <a:ln>
            <a:noFill/>
          </a:ln>
          <a:effectLst>
            <a:outerShdw blurRad="1270000" dist="355600" dir="240000" sx="75000" sy="75000" algn="ctr" rotWithShape="0">
              <a:srgbClr val="000000"/>
            </a:outerShdw>
          </a:effectLst>
        </p:spPr>
        <p:txBody>
          <a:bodyPr anchor="ctr" anchorCtr="1">
            <a:normAutofit/>
          </a:bodyPr>
          <a:lstStyle>
            <a:lvl1pPr marL="0" indent="0">
              <a:buFont typeface="Wingdings" pitchFamily="2" charset="2"/>
              <a:buNone/>
              <a:defRPr>
                <a:solidFill>
                  <a:schemeClr val="bg1"/>
                </a:solidFill>
              </a:defRPr>
            </a:lvl1pPr>
          </a:lstStyle>
          <a:p>
            <a:r>
              <a:rPr lang="en-US" smtClean="0"/>
              <a:t>Click to edit Master subtitle style</a:t>
            </a:r>
            <a:endParaRPr lang="en-US" dirty="0"/>
          </a:p>
        </p:txBody>
      </p:sp>
    </p:spTree>
    <p:extLst>
      <p:ext uri="{BB962C8B-B14F-4D97-AF65-F5344CB8AC3E}">
        <p14:creationId xmlns:p14="http://schemas.microsoft.com/office/powerpoint/2010/main" val="2836650768"/>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Tree>
    <p:extLst>
      <p:ext uri="{BB962C8B-B14F-4D97-AF65-F5344CB8AC3E}">
        <p14:creationId xmlns:p14="http://schemas.microsoft.com/office/powerpoint/2010/main" val="413216293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14560" y="228603"/>
            <a:ext cx="2560320" cy="7635240"/>
          </a:xfrm>
        </p:spPr>
        <p:txBody>
          <a:bodyPr vert="eaVert"/>
          <a:lstStyle/>
          <a:p>
            <a:r>
              <a:rPr lang="en-US" smtClean="0"/>
              <a:t>Click to edit Master title style</a:t>
            </a:r>
            <a:endParaRPr lang="fa-IR"/>
          </a:p>
        </p:txBody>
      </p:sp>
      <p:sp>
        <p:nvSpPr>
          <p:cNvPr id="3" name="Vertical Text Placeholder 2"/>
          <p:cNvSpPr>
            <a:spLocks noGrp="1"/>
          </p:cNvSpPr>
          <p:nvPr>
            <p:ph type="body" orient="vert" idx="1"/>
          </p:nvPr>
        </p:nvSpPr>
        <p:spPr>
          <a:xfrm>
            <a:off x="2133600" y="228603"/>
            <a:ext cx="7467601" cy="763524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Tree>
    <p:extLst>
      <p:ext uri="{BB962C8B-B14F-4D97-AF65-F5344CB8AC3E}">
        <p14:creationId xmlns:p14="http://schemas.microsoft.com/office/powerpoint/2010/main" val="160558974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bwMode="gray">
          <a:xfrm>
            <a:off x="3200403" y="4846320"/>
            <a:ext cx="8961120" cy="1005840"/>
          </a:xfrm>
          <a:prstGeom prst="rect">
            <a:avLst/>
          </a:prstGeom>
          <a:extLst>
            <a:ext uri="{AF507438-7753-43E0-B8FC-AC1667EBCBE1}">
              <a14:hiddenEffects xmlns:a14="http://schemas.microsoft.com/office/drawing/2010/main">
                <a:effectLst>
                  <a:outerShdw dist="53882" dir="2700000" algn="ctr" rotWithShape="0">
                    <a:srgbClr val="000000"/>
                  </a:outerShdw>
                </a:effectLst>
              </a14:hiddenEffects>
            </a:ext>
          </a:extLst>
        </p:spPr>
        <p:txBody>
          <a:bodyPr/>
          <a:lstStyle>
            <a:lvl1pPr>
              <a:defRPr sz="5832">
                <a:solidFill>
                  <a:schemeClr val="tx1"/>
                </a:solidFill>
                <a:effectLst>
                  <a:outerShdw blurRad="38100" dist="38100" dir="2700000" algn="tl">
                    <a:srgbClr val="000000"/>
                  </a:outerShdw>
                </a:effectLst>
              </a:defRPr>
            </a:lvl1pPr>
          </a:lstStyle>
          <a:p>
            <a:pPr lvl="0"/>
            <a:r>
              <a:rPr lang="en-US" altLang="en-US" noProof="0" smtClean="0"/>
              <a:t>Click to edit Master title style</a:t>
            </a:r>
          </a:p>
        </p:txBody>
      </p:sp>
      <p:sp>
        <p:nvSpPr>
          <p:cNvPr id="3075" name="Rectangle 3"/>
          <p:cNvSpPr>
            <a:spLocks noGrp="1" noChangeArrowheads="1"/>
          </p:cNvSpPr>
          <p:nvPr>
            <p:ph type="subTitle" idx="1"/>
          </p:nvPr>
        </p:nvSpPr>
        <p:spPr bwMode="gray">
          <a:xfrm>
            <a:off x="3733804" y="5760721"/>
            <a:ext cx="8498840" cy="548640"/>
          </a:xfrm>
        </p:spPr>
        <p:txBody>
          <a:bodyPr/>
          <a:lstStyle>
            <a:lvl1pPr marL="0" indent="0">
              <a:buFont typeface="Wingdings" panose="05000000000000000000" pitchFamily="2" charset="2"/>
              <a:buNone/>
              <a:defRPr sz="2592">
                <a:solidFill>
                  <a:schemeClr val="tx2"/>
                </a:solidFill>
                <a:effectLst>
                  <a:outerShdw blurRad="38100" dist="38100" dir="2700000" algn="tl">
                    <a:srgbClr val="000000"/>
                  </a:outerShdw>
                </a:effectLst>
              </a:defRPr>
            </a:lvl1pPr>
          </a:lstStyle>
          <a:p>
            <a:pPr lvl="0"/>
            <a:r>
              <a:rPr lang="en-US" altLang="en-US" noProof="0" smtClean="0"/>
              <a:t>Click to edit Master subtitle style</a:t>
            </a:r>
          </a:p>
        </p:txBody>
      </p:sp>
      <p:sp>
        <p:nvSpPr>
          <p:cNvPr id="3076" name="Rectangle 4"/>
          <p:cNvSpPr>
            <a:spLocks noGrp="1" noChangeArrowheads="1"/>
          </p:cNvSpPr>
          <p:nvPr>
            <p:ph type="dt" sz="half" idx="2"/>
          </p:nvPr>
        </p:nvSpPr>
        <p:spPr bwMode="gray">
          <a:xfrm>
            <a:off x="640080" y="7863840"/>
            <a:ext cx="1920240" cy="182880"/>
          </a:xfrm>
        </p:spPr>
        <p:txBody>
          <a:bodyPr/>
          <a:lstStyle>
            <a:lvl1pPr>
              <a:defRPr/>
            </a:lvl1pPr>
          </a:lstStyle>
          <a:p>
            <a:r>
              <a:rPr lang="fa-IR" altLang="en-US" smtClean="0">
                <a:solidFill>
                  <a:srgbClr val="FFFFFF"/>
                </a:solidFill>
              </a:rPr>
              <a:t>بهمن ۱۳۹۳</a:t>
            </a:r>
            <a:endParaRPr lang="en-US" altLang="en-US">
              <a:solidFill>
                <a:srgbClr val="FFFFFF"/>
              </a:solidFill>
            </a:endParaRPr>
          </a:p>
        </p:txBody>
      </p:sp>
      <p:sp>
        <p:nvSpPr>
          <p:cNvPr id="3078" name="Rectangle 6"/>
          <p:cNvSpPr>
            <a:spLocks noGrp="1" noChangeArrowheads="1"/>
          </p:cNvSpPr>
          <p:nvPr>
            <p:ph type="sldNum" sz="quarter" idx="4"/>
          </p:nvPr>
        </p:nvSpPr>
        <p:spPr bwMode="gray">
          <a:xfrm>
            <a:off x="6187445" y="7863840"/>
            <a:ext cx="1173480" cy="182880"/>
          </a:xfrm>
        </p:spPr>
        <p:txBody>
          <a:bodyPr/>
          <a:lstStyle>
            <a:lvl1pPr>
              <a:defRPr/>
            </a:lvl1pPr>
          </a:lstStyle>
          <a:p>
            <a:fld id="{A1DE499E-0955-4DDE-B02B-B6A71975BD79}"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400548102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640080"/>
            <a:ext cx="11414760" cy="54864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fa-IR" altLang="en-US" smtClean="0">
                <a:solidFill>
                  <a:srgbClr val="FFFFFF"/>
                </a:solidFill>
              </a:rPr>
              <a:t>بهمن ۱۳۹۳</a:t>
            </a:r>
            <a:endParaRPr lang="en-US" altLang="en-US">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fa-IR" altLang="en-US" smtClean="0">
                <a:solidFill>
                  <a:srgbClr val="FFFFFF"/>
                </a:solidFill>
              </a:rPr>
              <a:t>مقاله علمی</a:t>
            </a:r>
            <a:endParaRPr lang="en-US" alt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FE7E1A7C-9CED-4D20-902B-A4573957F6D0}"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405748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7" y="2051690"/>
            <a:ext cx="11041380" cy="3423285"/>
          </a:xfrm>
          <a:prstGeom prst="rect">
            <a:avLst/>
          </a:prstGeom>
        </p:spPr>
        <p:txBody>
          <a:bodyPr anchor="b"/>
          <a:lstStyle>
            <a:lvl1pPr>
              <a:defRPr sz="6480"/>
            </a:lvl1pPr>
          </a:lstStyle>
          <a:p>
            <a:r>
              <a:rPr lang="en-US" smtClean="0"/>
              <a:t>Click to edit Master title style</a:t>
            </a:r>
            <a:endParaRPr lang="en-US"/>
          </a:p>
        </p:txBody>
      </p:sp>
      <p:sp>
        <p:nvSpPr>
          <p:cNvPr id="3" name="Text Placeholder 2"/>
          <p:cNvSpPr>
            <a:spLocks noGrp="1"/>
          </p:cNvSpPr>
          <p:nvPr>
            <p:ph type="body" idx="1"/>
          </p:nvPr>
        </p:nvSpPr>
        <p:spPr>
          <a:xfrm>
            <a:off x="873447" y="5507359"/>
            <a:ext cx="11041380" cy="1800223"/>
          </a:xfrm>
        </p:spPr>
        <p:txBody>
          <a:bodyPr/>
          <a:lstStyle>
            <a:lvl1pPr marL="0" indent="0">
              <a:buNone/>
              <a:defRPr sz="2592"/>
            </a:lvl1pPr>
            <a:lvl2pPr marL="493775" indent="0">
              <a:buNone/>
              <a:defRPr sz="2160"/>
            </a:lvl2pPr>
            <a:lvl3pPr marL="987551" indent="0">
              <a:buNone/>
              <a:defRPr sz="1944"/>
            </a:lvl3pPr>
            <a:lvl4pPr marL="1481326" indent="0">
              <a:buNone/>
              <a:defRPr sz="1728"/>
            </a:lvl4pPr>
            <a:lvl5pPr marL="1975101" indent="0">
              <a:buNone/>
              <a:defRPr sz="1728"/>
            </a:lvl5pPr>
            <a:lvl6pPr marL="2468876" indent="0">
              <a:buNone/>
              <a:defRPr sz="1728"/>
            </a:lvl6pPr>
            <a:lvl7pPr marL="2962653" indent="0">
              <a:buNone/>
              <a:defRPr sz="1728"/>
            </a:lvl7pPr>
            <a:lvl8pPr marL="3456428" indent="0">
              <a:buNone/>
              <a:defRPr sz="1728"/>
            </a:lvl8pPr>
            <a:lvl9pPr marL="3950203" indent="0">
              <a:buNone/>
              <a:defRPr sz="1728"/>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r>
              <a:rPr lang="fa-IR" altLang="en-US" smtClean="0">
                <a:solidFill>
                  <a:srgbClr val="FFFFFF"/>
                </a:solidFill>
              </a:rPr>
              <a:t>بهمن ۱۳۹۳</a:t>
            </a:r>
            <a:endParaRPr lang="en-US" altLang="en-US">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fa-IR" altLang="en-US" smtClean="0">
                <a:solidFill>
                  <a:srgbClr val="FFFFFF"/>
                </a:solidFill>
              </a:rPr>
              <a:t>مقاله علمی</a:t>
            </a:r>
            <a:endParaRPr lang="en-US" alt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5010B645-80F6-4333-92A0-AEA1D961662E}"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4121261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640080"/>
            <a:ext cx="11414760" cy="54864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40081" y="1645924"/>
            <a:ext cx="5600700" cy="59436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454141" y="1645924"/>
            <a:ext cx="5600700" cy="59436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fa-IR" altLang="en-US" smtClean="0">
                <a:solidFill>
                  <a:srgbClr val="FFFFFF"/>
                </a:solidFill>
              </a:rPr>
              <a:t>بهمن ۱۳۹۳</a:t>
            </a:r>
            <a:endParaRPr lang="en-US" altLang="en-US">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fa-IR" altLang="en-US" smtClean="0">
                <a:solidFill>
                  <a:srgbClr val="FFFFFF"/>
                </a:solidFill>
              </a:rPr>
              <a:t>مقاله علمی</a:t>
            </a:r>
            <a:endParaRPr lang="en-US" altLang="en-US">
              <a:solidFill>
                <a:srgbClr val="FFFFFF"/>
              </a:solidFill>
            </a:endParaRPr>
          </a:p>
        </p:txBody>
      </p:sp>
      <p:sp>
        <p:nvSpPr>
          <p:cNvPr id="7" name="Slide Number Placeholder 6"/>
          <p:cNvSpPr>
            <a:spLocks noGrp="1"/>
          </p:cNvSpPr>
          <p:nvPr>
            <p:ph type="sldNum" sz="quarter" idx="12"/>
          </p:nvPr>
        </p:nvSpPr>
        <p:spPr/>
        <p:txBody>
          <a:bodyPr/>
          <a:lstStyle>
            <a:lvl1pPr>
              <a:defRPr/>
            </a:lvl1pPr>
          </a:lstStyle>
          <a:p>
            <a:fld id="{82C536AF-5D69-4CD6-8E44-1F6E108F848D}"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297700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2337" y="438154"/>
            <a:ext cx="11041380" cy="1590676"/>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882339" y="2017400"/>
            <a:ext cx="5416232" cy="988694"/>
          </a:xfrm>
        </p:spPr>
        <p:txBody>
          <a:bodyPr anchor="b"/>
          <a:lstStyle>
            <a:lvl1pPr marL="0" indent="0">
              <a:buNone/>
              <a:defRPr sz="2592" b="1"/>
            </a:lvl1pPr>
            <a:lvl2pPr marL="493775" indent="0">
              <a:buNone/>
              <a:defRPr sz="2160" b="1"/>
            </a:lvl2pPr>
            <a:lvl3pPr marL="987551" indent="0">
              <a:buNone/>
              <a:defRPr sz="1944" b="1"/>
            </a:lvl3pPr>
            <a:lvl4pPr marL="1481326" indent="0">
              <a:buNone/>
              <a:defRPr sz="1728" b="1"/>
            </a:lvl4pPr>
            <a:lvl5pPr marL="1975101" indent="0">
              <a:buNone/>
              <a:defRPr sz="1728" b="1"/>
            </a:lvl5pPr>
            <a:lvl6pPr marL="2468876" indent="0">
              <a:buNone/>
              <a:defRPr sz="1728" b="1"/>
            </a:lvl6pPr>
            <a:lvl7pPr marL="2962653" indent="0">
              <a:buNone/>
              <a:defRPr sz="1728" b="1"/>
            </a:lvl7pPr>
            <a:lvl8pPr marL="3456428" indent="0">
              <a:buNone/>
              <a:defRPr sz="1728" b="1"/>
            </a:lvl8pPr>
            <a:lvl9pPr marL="3950203" indent="0">
              <a:buNone/>
              <a:defRPr sz="1728" b="1"/>
            </a:lvl9pPr>
          </a:lstStyle>
          <a:p>
            <a:pPr lvl="0"/>
            <a:r>
              <a:rPr lang="en-US" smtClean="0"/>
              <a:t>Edit Master text styles</a:t>
            </a:r>
          </a:p>
        </p:txBody>
      </p:sp>
      <p:sp>
        <p:nvSpPr>
          <p:cNvPr id="4" name="Content Placeholder 3"/>
          <p:cNvSpPr>
            <a:spLocks noGrp="1"/>
          </p:cNvSpPr>
          <p:nvPr>
            <p:ph sz="half" idx="2"/>
          </p:nvPr>
        </p:nvSpPr>
        <p:spPr>
          <a:xfrm>
            <a:off x="882339" y="3006091"/>
            <a:ext cx="5416232" cy="442150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480814" y="2017400"/>
            <a:ext cx="5442903" cy="988694"/>
          </a:xfrm>
        </p:spPr>
        <p:txBody>
          <a:bodyPr anchor="b"/>
          <a:lstStyle>
            <a:lvl1pPr marL="0" indent="0">
              <a:buNone/>
              <a:defRPr sz="2592" b="1"/>
            </a:lvl1pPr>
            <a:lvl2pPr marL="493775" indent="0">
              <a:buNone/>
              <a:defRPr sz="2160" b="1"/>
            </a:lvl2pPr>
            <a:lvl3pPr marL="987551" indent="0">
              <a:buNone/>
              <a:defRPr sz="1944" b="1"/>
            </a:lvl3pPr>
            <a:lvl4pPr marL="1481326" indent="0">
              <a:buNone/>
              <a:defRPr sz="1728" b="1"/>
            </a:lvl4pPr>
            <a:lvl5pPr marL="1975101" indent="0">
              <a:buNone/>
              <a:defRPr sz="1728" b="1"/>
            </a:lvl5pPr>
            <a:lvl6pPr marL="2468876" indent="0">
              <a:buNone/>
              <a:defRPr sz="1728" b="1"/>
            </a:lvl6pPr>
            <a:lvl7pPr marL="2962653" indent="0">
              <a:buNone/>
              <a:defRPr sz="1728" b="1"/>
            </a:lvl7pPr>
            <a:lvl8pPr marL="3456428" indent="0">
              <a:buNone/>
              <a:defRPr sz="1728" b="1"/>
            </a:lvl8pPr>
            <a:lvl9pPr marL="3950203" indent="0">
              <a:buNone/>
              <a:defRPr sz="1728" b="1"/>
            </a:lvl9pPr>
          </a:lstStyle>
          <a:p>
            <a:pPr lvl="0"/>
            <a:r>
              <a:rPr lang="en-US" smtClean="0"/>
              <a:t>Edit Master text styles</a:t>
            </a:r>
          </a:p>
        </p:txBody>
      </p:sp>
      <p:sp>
        <p:nvSpPr>
          <p:cNvPr id="6" name="Content Placeholder 5"/>
          <p:cNvSpPr>
            <a:spLocks noGrp="1"/>
          </p:cNvSpPr>
          <p:nvPr>
            <p:ph sz="quarter" idx="4"/>
          </p:nvPr>
        </p:nvSpPr>
        <p:spPr>
          <a:xfrm>
            <a:off x="6480814" y="3006091"/>
            <a:ext cx="5442903" cy="442150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fa-IR" altLang="en-US" smtClean="0">
                <a:solidFill>
                  <a:srgbClr val="FFFFFF"/>
                </a:solidFill>
              </a:rPr>
              <a:t>بهمن ۱۳۹۳</a:t>
            </a:r>
            <a:endParaRPr lang="en-US" altLang="en-US">
              <a:solidFill>
                <a:srgbClr val="FFFFFF"/>
              </a:solidFill>
            </a:endParaRPr>
          </a:p>
        </p:txBody>
      </p:sp>
      <p:sp>
        <p:nvSpPr>
          <p:cNvPr id="8" name="Footer Placeholder 7"/>
          <p:cNvSpPr>
            <a:spLocks noGrp="1"/>
          </p:cNvSpPr>
          <p:nvPr>
            <p:ph type="ftr" sz="quarter" idx="11"/>
          </p:nvPr>
        </p:nvSpPr>
        <p:spPr/>
        <p:txBody>
          <a:bodyPr/>
          <a:lstStyle>
            <a:lvl1pPr>
              <a:defRPr/>
            </a:lvl1pPr>
          </a:lstStyle>
          <a:p>
            <a:r>
              <a:rPr lang="fa-IR" altLang="en-US" smtClean="0">
                <a:solidFill>
                  <a:srgbClr val="FFFFFF"/>
                </a:solidFill>
              </a:rPr>
              <a:t>مقاله علمی</a:t>
            </a:r>
            <a:endParaRPr lang="en-US" altLang="en-US">
              <a:solidFill>
                <a:srgbClr val="FFFFFF"/>
              </a:solidFill>
            </a:endParaRPr>
          </a:p>
        </p:txBody>
      </p:sp>
      <p:sp>
        <p:nvSpPr>
          <p:cNvPr id="9" name="Slide Number Placeholder 8"/>
          <p:cNvSpPr>
            <a:spLocks noGrp="1"/>
          </p:cNvSpPr>
          <p:nvPr>
            <p:ph type="sldNum" sz="quarter" idx="12"/>
          </p:nvPr>
        </p:nvSpPr>
        <p:spPr/>
        <p:txBody>
          <a:bodyPr/>
          <a:lstStyle>
            <a:lvl1pPr>
              <a:defRPr/>
            </a:lvl1pPr>
          </a:lstStyle>
          <a:p>
            <a:fld id="{CCD31C65-6A80-4BAC-9CEC-4828B2D8D2CC}"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6263615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640080"/>
            <a:ext cx="11414760" cy="54864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fa-IR" altLang="en-US" smtClean="0">
                <a:solidFill>
                  <a:srgbClr val="FFFFFF"/>
                </a:solidFill>
              </a:rPr>
              <a:t>بهمن ۱۳۹۳</a:t>
            </a:r>
            <a:endParaRPr lang="en-US" altLang="en-US">
              <a:solidFill>
                <a:srgbClr val="FFFFFF"/>
              </a:solidFill>
            </a:endParaRPr>
          </a:p>
        </p:txBody>
      </p:sp>
      <p:sp>
        <p:nvSpPr>
          <p:cNvPr id="4" name="Footer Placeholder 3"/>
          <p:cNvSpPr>
            <a:spLocks noGrp="1"/>
          </p:cNvSpPr>
          <p:nvPr>
            <p:ph type="ftr" sz="quarter" idx="11"/>
          </p:nvPr>
        </p:nvSpPr>
        <p:spPr/>
        <p:txBody>
          <a:bodyPr/>
          <a:lstStyle>
            <a:lvl1pPr>
              <a:defRPr/>
            </a:lvl1pPr>
          </a:lstStyle>
          <a:p>
            <a:r>
              <a:rPr lang="fa-IR" altLang="en-US" smtClean="0">
                <a:solidFill>
                  <a:srgbClr val="FFFFFF"/>
                </a:solidFill>
              </a:rPr>
              <a:t>مقاله علمی</a:t>
            </a:r>
            <a:endParaRPr lang="en-US" altLang="en-US">
              <a:solidFill>
                <a:srgbClr val="FFFFFF"/>
              </a:solidFill>
            </a:endParaRPr>
          </a:p>
        </p:txBody>
      </p:sp>
      <p:sp>
        <p:nvSpPr>
          <p:cNvPr id="5" name="Slide Number Placeholder 4"/>
          <p:cNvSpPr>
            <a:spLocks noGrp="1"/>
          </p:cNvSpPr>
          <p:nvPr>
            <p:ph type="sldNum" sz="quarter" idx="12"/>
          </p:nvPr>
        </p:nvSpPr>
        <p:spPr/>
        <p:txBody>
          <a:bodyPr/>
          <a:lstStyle>
            <a:lvl1pPr>
              <a:defRPr/>
            </a:lvl1pPr>
          </a:lstStyle>
          <a:p>
            <a:fld id="{7E6EAD7B-3000-4A8C-90C7-86EDA93DECB0}"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987688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fa-IR" altLang="en-US" smtClean="0">
                <a:solidFill>
                  <a:srgbClr val="FFFFFF"/>
                </a:solidFill>
              </a:rPr>
              <a:t>بهمن ۱۳۹۳</a:t>
            </a:r>
            <a:endParaRPr lang="en-US" altLang="en-US">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fa-IR" altLang="en-US" smtClean="0">
                <a:solidFill>
                  <a:srgbClr val="FFFFFF"/>
                </a:solidFill>
              </a:rPr>
              <a:t>مقاله علمی</a:t>
            </a:r>
            <a:endParaRPr lang="en-US" altLang="en-US">
              <a:solidFill>
                <a:srgbClr val="FFFFFF"/>
              </a:solidFill>
            </a:endParaRPr>
          </a:p>
        </p:txBody>
      </p:sp>
      <p:sp>
        <p:nvSpPr>
          <p:cNvPr id="4" name="Slide Number Placeholder 3"/>
          <p:cNvSpPr>
            <a:spLocks noGrp="1"/>
          </p:cNvSpPr>
          <p:nvPr>
            <p:ph type="sldNum" sz="quarter" idx="12"/>
          </p:nvPr>
        </p:nvSpPr>
        <p:spPr/>
        <p:txBody>
          <a:bodyPr/>
          <a:lstStyle>
            <a:lvl1pPr>
              <a:defRPr/>
            </a:lvl1pPr>
          </a:lstStyle>
          <a:p>
            <a:fld id="{34D80291-57BB-4B45-AE25-A6C0E7C0347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4120207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2339" y="548640"/>
            <a:ext cx="4129405" cy="1920240"/>
          </a:xfrm>
          <a:prstGeom prst="rect">
            <a:avLst/>
          </a:prstGeom>
        </p:spPr>
        <p:txBody>
          <a:bodyPr anchor="b"/>
          <a:lstStyle>
            <a:lvl1pPr>
              <a:defRPr sz="3456"/>
            </a:lvl1pPr>
          </a:lstStyle>
          <a:p>
            <a:r>
              <a:rPr lang="en-US" smtClean="0"/>
              <a:t>Click to edit Master title style</a:t>
            </a:r>
            <a:endParaRPr lang="en-US"/>
          </a:p>
        </p:txBody>
      </p:sp>
      <p:sp>
        <p:nvSpPr>
          <p:cNvPr id="3" name="Content Placeholder 2"/>
          <p:cNvSpPr>
            <a:spLocks noGrp="1"/>
          </p:cNvSpPr>
          <p:nvPr>
            <p:ph idx="1"/>
          </p:nvPr>
        </p:nvSpPr>
        <p:spPr>
          <a:xfrm>
            <a:off x="5442904" y="1184914"/>
            <a:ext cx="6480811" cy="5848351"/>
          </a:xfrm>
        </p:spPr>
        <p:txBody>
          <a:bodyPr/>
          <a:lstStyle>
            <a:lvl1pPr>
              <a:defRPr sz="3456"/>
            </a:lvl1pPr>
            <a:lvl2pPr>
              <a:defRPr sz="3024"/>
            </a:lvl2pPr>
            <a:lvl3pPr>
              <a:defRPr sz="2592"/>
            </a:lvl3pPr>
            <a:lvl4pPr>
              <a:defRPr sz="2160"/>
            </a:lvl4pPr>
            <a:lvl5pPr>
              <a:defRPr sz="2160"/>
            </a:lvl5pPr>
            <a:lvl6pPr>
              <a:defRPr sz="2160"/>
            </a:lvl6pPr>
            <a:lvl7pPr>
              <a:defRPr sz="2160"/>
            </a:lvl7pPr>
            <a:lvl8pPr>
              <a:defRPr sz="2160"/>
            </a:lvl8pPr>
            <a:lvl9pPr>
              <a:defRPr sz="216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82339" y="2468880"/>
            <a:ext cx="4129405" cy="4573906"/>
          </a:xfrm>
        </p:spPr>
        <p:txBody>
          <a:bodyPr/>
          <a:lstStyle>
            <a:lvl1pPr marL="0" indent="0">
              <a:buNone/>
              <a:defRPr sz="1728"/>
            </a:lvl1pPr>
            <a:lvl2pPr marL="493775" indent="0">
              <a:buNone/>
              <a:defRPr sz="1512"/>
            </a:lvl2pPr>
            <a:lvl3pPr marL="987551" indent="0">
              <a:buNone/>
              <a:defRPr sz="1297"/>
            </a:lvl3pPr>
            <a:lvl4pPr marL="1481326" indent="0">
              <a:buNone/>
              <a:defRPr sz="1080"/>
            </a:lvl4pPr>
            <a:lvl5pPr marL="1975101" indent="0">
              <a:buNone/>
              <a:defRPr sz="1080"/>
            </a:lvl5pPr>
            <a:lvl6pPr marL="2468876" indent="0">
              <a:buNone/>
              <a:defRPr sz="1080"/>
            </a:lvl6pPr>
            <a:lvl7pPr marL="2962653" indent="0">
              <a:buNone/>
              <a:defRPr sz="1080"/>
            </a:lvl7pPr>
            <a:lvl8pPr marL="3456428" indent="0">
              <a:buNone/>
              <a:defRPr sz="1080"/>
            </a:lvl8pPr>
            <a:lvl9pPr marL="3950203" indent="0">
              <a:buNone/>
              <a:defRPr sz="108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r>
              <a:rPr lang="fa-IR" altLang="en-US" smtClean="0">
                <a:solidFill>
                  <a:srgbClr val="FFFFFF"/>
                </a:solidFill>
              </a:rPr>
              <a:t>بهمن ۱۳۹۳</a:t>
            </a:r>
            <a:endParaRPr lang="en-US" altLang="en-US">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fa-IR" altLang="en-US" smtClean="0">
                <a:solidFill>
                  <a:srgbClr val="FFFFFF"/>
                </a:solidFill>
              </a:rPr>
              <a:t>مقاله علمی</a:t>
            </a:r>
            <a:endParaRPr lang="en-US" altLang="en-US">
              <a:solidFill>
                <a:srgbClr val="FFFFFF"/>
              </a:solidFill>
            </a:endParaRPr>
          </a:p>
        </p:txBody>
      </p:sp>
      <p:sp>
        <p:nvSpPr>
          <p:cNvPr id="7" name="Slide Number Placeholder 6"/>
          <p:cNvSpPr>
            <a:spLocks noGrp="1"/>
          </p:cNvSpPr>
          <p:nvPr>
            <p:ph type="sldNum" sz="quarter" idx="12"/>
          </p:nvPr>
        </p:nvSpPr>
        <p:spPr/>
        <p:txBody>
          <a:bodyPr/>
          <a:lstStyle>
            <a:lvl1pPr>
              <a:defRPr/>
            </a:lvl1pPr>
          </a:lstStyle>
          <a:p>
            <a:fld id="{E598F181-51A0-4565-9EFC-73B421294AF2}"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363878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60120" y="685801"/>
            <a:ext cx="10881360" cy="594360"/>
          </a:xfrm>
          <a:solidFill>
            <a:srgbClr val="336699"/>
          </a:solidFill>
          <a:ln>
            <a:solidFill>
              <a:schemeClr val="accent1">
                <a:lumMod val="60000"/>
                <a:lumOff val="40000"/>
              </a:schemeClr>
            </a:solidFill>
          </a:ln>
          <a:effectLst>
            <a:glow rad="101600">
              <a:schemeClr val="accent6">
                <a:satMod val="175000"/>
                <a:alpha val="40000"/>
              </a:schemeClr>
            </a:glow>
          </a:effectLst>
          <a:scene3d>
            <a:camera prst="orthographicFront"/>
            <a:lightRig rig="threePt" dir="t"/>
          </a:scene3d>
          <a:sp3d>
            <a:bevelT prst="relaxedInset"/>
          </a:sp3d>
        </p:spPr>
        <p:txBody>
          <a:bodyPr/>
          <a:lstStyle>
            <a:lvl1pPr algn="ctr" rtl="1">
              <a:defRPr sz="2160" b="0">
                <a:solidFill>
                  <a:schemeClr val="bg1"/>
                </a:solidFill>
                <a:latin typeface="Bodoni MT" pitchFamily="18" charset="0"/>
                <a:ea typeface="Arial Unicode MS" pitchFamily="34" charset="-128"/>
                <a:cs typeface="B Nazanin" panose="00000400000000000000" pitchFamily="2" charset="-78"/>
              </a:defRPr>
            </a:lvl1pPr>
          </a:lstStyle>
          <a:p>
            <a:r>
              <a:rPr lang="en-US" smtClean="0"/>
              <a:t>Click to edit Master title style</a:t>
            </a:r>
            <a:endParaRPr lang="fa-IR" dirty="0"/>
          </a:p>
        </p:txBody>
      </p:sp>
      <p:sp>
        <p:nvSpPr>
          <p:cNvPr id="3" name="Content Placeholder 2"/>
          <p:cNvSpPr>
            <a:spLocks noGrp="1"/>
          </p:cNvSpPr>
          <p:nvPr>
            <p:ph idx="1"/>
          </p:nvPr>
        </p:nvSpPr>
        <p:spPr>
          <a:xfrm>
            <a:off x="960120" y="1463041"/>
            <a:ext cx="10881360" cy="5913120"/>
          </a:xfrm>
        </p:spPr>
        <p:txBody>
          <a:bodyPr/>
          <a:lstStyle>
            <a:lvl1pPr algn="justLow" rtl="1">
              <a:lnSpc>
                <a:spcPct val="150000"/>
              </a:lnSpc>
              <a:buFontTx/>
              <a:buBlip>
                <a:blip r:embed="rId2"/>
              </a:buBlip>
              <a:defRPr sz="2160" b="0">
                <a:solidFill>
                  <a:schemeClr val="accent4">
                    <a:lumMod val="75000"/>
                  </a:schemeClr>
                </a:solidFill>
                <a:latin typeface="Microsoft Sans Serif" pitchFamily="34" charset="0"/>
                <a:cs typeface="B Nazanin" panose="00000400000000000000" pitchFamily="2" charset="-78"/>
              </a:defRPr>
            </a:lvl1pPr>
            <a:lvl2pPr algn="justLow" rtl="1">
              <a:lnSpc>
                <a:spcPct val="150000"/>
              </a:lnSpc>
              <a:buFontTx/>
              <a:buBlip>
                <a:blip r:embed="rId3"/>
              </a:buBlip>
              <a:defRPr sz="2160" b="1">
                <a:latin typeface="+mn-lt"/>
                <a:cs typeface="B Mitra" panose="00000400000000000000" pitchFamily="2" charset="-78"/>
              </a:defRPr>
            </a:lvl2pPr>
            <a:lvl3pPr algn="justLow" rtl="1">
              <a:lnSpc>
                <a:spcPct val="150000"/>
              </a:lnSpc>
              <a:buFontTx/>
              <a:buBlip>
                <a:blip r:embed="rId4"/>
              </a:buBlip>
              <a:defRPr sz="2160" b="0">
                <a:latin typeface="Microsoft Sans Serif" pitchFamily="34" charset="0"/>
                <a:ea typeface="Tahoma" pitchFamily="34" charset="0"/>
                <a:cs typeface="B Mitra" panose="00000400000000000000" pitchFamily="2" charset="-78"/>
              </a:defRPr>
            </a:lvl3pPr>
            <a:lvl4pPr algn="justLow" rtl="1">
              <a:lnSpc>
                <a:spcPct val="150000"/>
              </a:lnSpc>
              <a:defRPr sz="2160" b="0">
                <a:latin typeface="Microsoft Sans Serif" pitchFamily="34" charset="0"/>
                <a:cs typeface="B Mitra" pitchFamily="2" charset="-78"/>
              </a:defRPr>
            </a:lvl4pPr>
            <a:lvl5pPr algn="justLow" rtl="1">
              <a:lnSpc>
                <a:spcPct val="150000"/>
              </a:lnSpc>
              <a:defRPr sz="2160" b="0">
                <a:latin typeface="Microsoft Sans Serif" pitchFamily="34" charset="0"/>
                <a:cs typeface="B Mitra" pitchFamily="2" charset="-78"/>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dirty="0"/>
          </a:p>
        </p:txBody>
      </p:sp>
      <p:sp>
        <p:nvSpPr>
          <p:cNvPr id="4" name="Rectangle 4"/>
          <p:cNvSpPr>
            <a:spLocks noGrp="1" noChangeArrowheads="1"/>
          </p:cNvSpPr>
          <p:nvPr>
            <p:ph type="dt" sz="half" idx="10"/>
          </p:nvPr>
        </p:nvSpPr>
        <p:spPr>
          <a:xfrm>
            <a:off x="10241280" y="7711443"/>
            <a:ext cx="1600200" cy="382906"/>
          </a:xfrm>
          <a:ln/>
        </p:spPr>
        <p:txBody>
          <a:bodyPr/>
          <a:lstStyle>
            <a:lvl1pPr>
              <a:defRPr sz="1944" b="1">
                <a:cs typeface="B Koodak" pitchFamily="2" charset="-78"/>
              </a:defRPr>
            </a:lvl1pPr>
          </a:lstStyle>
          <a:p>
            <a:fld id="{02730C7D-E670-452F-99B3-10B0C33A0E2C}" type="datetimeFigureOut">
              <a:rPr lang="en-US" smtClean="0"/>
              <a:t>2/12/2022</a:t>
            </a:fld>
            <a:endParaRPr lang="en-US"/>
          </a:p>
        </p:txBody>
      </p:sp>
      <p:sp>
        <p:nvSpPr>
          <p:cNvPr id="5" name="Rectangle 5"/>
          <p:cNvSpPr>
            <a:spLocks noGrp="1" noChangeArrowheads="1"/>
          </p:cNvSpPr>
          <p:nvPr>
            <p:ph type="ftr" sz="quarter" idx="11"/>
          </p:nvPr>
        </p:nvSpPr>
        <p:spPr>
          <a:xfrm>
            <a:off x="2346959" y="7741924"/>
            <a:ext cx="7467601" cy="382906"/>
          </a:xfrm>
          <a:ln/>
        </p:spPr>
        <p:txBody>
          <a:bodyPr/>
          <a:lstStyle>
            <a:lvl1pPr>
              <a:defRPr sz="1728" b="0" i="0">
                <a:cs typeface="B Nazanin" panose="00000400000000000000" pitchFamily="2" charset="-78"/>
              </a:defRPr>
            </a:lvl1pPr>
          </a:lstStyle>
          <a:p>
            <a:endParaRPr lang="en-US"/>
          </a:p>
        </p:txBody>
      </p:sp>
      <p:sp>
        <p:nvSpPr>
          <p:cNvPr id="6" name="Rectangle 6"/>
          <p:cNvSpPr>
            <a:spLocks noGrp="1" noChangeArrowheads="1"/>
          </p:cNvSpPr>
          <p:nvPr>
            <p:ph type="sldNum" sz="quarter" idx="12"/>
          </p:nvPr>
        </p:nvSpPr>
        <p:spPr>
          <a:xfrm>
            <a:off x="795656" y="7772400"/>
            <a:ext cx="1444625" cy="365760"/>
          </a:xfrm>
          <a:ln/>
        </p:spPr>
        <p:txBody>
          <a:bodyPr/>
          <a:lstStyle>
            <a:lvl1pPr>
              <a:defRPr sz="1728">
                <a:solidFill>
                  <a:schemeClr val="bg1"/>
                </a:solidFill>
                <a:cs typeface="B Koodak" pitchFamily="2" charset="-78"/>
              </a:defRPr>
            </a:lvl1pPr>
          </a:lstStyle>
          <a:p>
            <a:fld id="{DDB703DD-BD46-441F-9323-2D8E7A3165EC}" type="slidenum">
              <a:rPr lang="en-US" smtClean="0"/>
              <a:t>‹#›</a:t>
            </a:fld>
            <a:endParaRPr lang="en-US"/>
          </a:p>
        </p:txBody>
      </p:sp>
    </p:spTree>
    <p:extLst>
      <p:ext uri="{BB962C8B-B14F-4D97-AF65-F5344CB8AC3E}">
        <p14:creationId xmlns:p14="http://schemas.microsoft.com/office/powerpoint/2010/main" val="821049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par>
                          <p:cTn id="8" fill="hold">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strips(downLeft)">
                                      <p:cBhvr>
                                        <p:cTn id="11" dur="500"/>
                                        <p:tgtEl>
                                          <p:spTgt spid="3">
                                            <p:txEl>
                                              <p:pRg st="1" end="1"/>
                                            </p:txEl>
                                          </p:spTgt>
                                        </p:tgtEl>
                                      </p:cBhvr>
                                    </p:animEffect>
                                  </p:childTnLst>
                                </p:cTn>
                              </p:par>
                            </p:childTnLst>
                          </p:cTn>
                        </p:par>
                        <p:par>
                          <p:cTn id="12" fill="hold">
                            <p:stCondLst>
                              <p:cond delay="1000"/>
                            </p:stCondLst>
                            <p:childTnLst>
                              <p:par>
                                <p:cTn id="13" presetID="18" presetClass="entr" presetSubtype="12"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strips(downLeft)">
                                      <p:cBhvr>
                                        <p:cTn id="15" dur="500"/>
                                        <p:tgtEl>
                                          <p:spTgt spid="3">
                                            <p:txEl>
                                              <p:pRg st="2" end="2"/>
                                            </p:txEl>
                                          </p:spTgt>
                                        </p:tgtEl>
                                      </p:cBhvr>
                                    </p:animEffect>
                                  </p:childTnLst>
                                </p:cTn>
                              </p:par>
                            </p:childTnLst>
                          </p:cTn>
                        </p:par>
                        <p:par>
                          <p:cTn id="16" fill="hold">
                            <p:stCondLst>
                              <p:cond delay="1500"/>
                            </p:stCondLst>
                            <p:childTnLst>
                              <p:par>
                                <p:cTn id="17" presetID="18" presetClass="entr" presetSubtype="12"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strips(downLeft)">
                                      <p:cBhvr>
                                        <p:cTn id="19" dur="500"/>
                                        <p:tgtEl>
                                          <p:spTgt spid="3">
                                            <p:txEl>
                                              <p:pRg st="3" end="3"/>
                                            </p:txEl>
                                          </p:spTgt>
                                        </p:tgtEl>
                                      </p:cBhvr>
                                    </p:animEffect>
                                  </p:childTnLst>
                                </p:cTn>
                              </p:par>
                            </p:childTnLst>
                          </p:cTn>
                        </p:par>
                        <p:par>
                          <p:cTn id="20" fill="hold">
                            <p:stCondLst>
                              <p:cond delay="2000"/>
                            </p:stCondLst>
                            <p:childTnLst>
                              <p:par>
                                <p:cTn id="21" presetID="18" presetClass="entr" presetSubtype="12"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strips(down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8" presetClass="entr" presetSubtype="12"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strips(downLeft)">
                      <p:cBhvr>
                        <p:cTn dur="500"/>
                        <p:tgtEl>
                          <p:spTgt spid="3"/>
                        </p:tgtEl>
                      </p:cBhvr>
                    </p:animEffect>
                  </p:childTnLst>
                </p:cTn>
              </p:par>
            </p:tnLst>
          </p:tmpl>
          <p:tmpl lvl="2">
            <p:tnLst>
              <p:par>
                <p:cTn presetID="18" presetClass="entr" presetSubtype="12"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strips(downLeft)">
                      <p:cBhvr>
                        <p:cTn dur="500"/>
                        <p:tgtEl>
                          <p:spTgt spid="3"/>
                        </p:tgtEl>
                      </p:cBhvr>
                    </p:animEffect>
                  </p:childTnLst>
                </p:cTn>
              </p:par>
            </p:tnLst>
          </p:tmpl>
          <p:tmpl lvl="3">
            <p:tnLst>
              <p:par>
                <p:cTn presetID="18" presetClass="entr" presetSubtype="12"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strips(downLeft)">
                      <p:cBhvr>
                        <p:cTn dur="500"/>
                        <p:tgtEl>
                          <p:spTgt spid="3"/>
                        </p:tgtEl>
                      </p:cBhvr>
                    </p:animEffect>
                  </p:childTnLst>
                </p:cTn>
              </p:par>
            </p:tnLst>
          </p:tmpl>
          <p:tmpl lvl="4">
            <p:tnLst>
              <p:par>
                <p:cTn presetID="18" presetClass="entr" presetSubtype="12"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strips(downLeft)">
                      <p:cBhvr>
                        <p:cTn dur="500"/>
                        <p:tgtEl>
                          <p:spTgt spid="3"/>
                        </p:tgtEl>
                      </p:cBhvr>
                    </p:animEffect>
                  </p:childTnLst>
                </p:cTn>
              </p:par>
            </p:tnLst>
          </p:tmpl>
          <p:tmpl lvl="5">
            <p:tnLst>
              <p:par>
                <p:cTn presetID="18" presetClass="entr" presetSubtype="12"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strips(downLeft)">
                      <p:cBhvr>
                        <p:cTn dur="500"/>
                        <p:tgtEl>
                          <p:spTgt spid="3"/>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2339" y="548640"/>
            <a:ext cx="4129405" cy="1920240"/>
          </a:xfrm>
          <a:prstGeom prst="rect">
            <a:avLst/>
          </a:prstGeom>
        </p:spPr>
        <p:txBody>
          <a:bodyPr anchor="b"/>
          <a:lstStyle>
            <a:lvl1pPr>
              <a:defRPr sz="3456"/>
            </a:lvl1pPr>
          </a:lstStyle>
          <a:p>
            <a:r>
              <a:rPr lang="en-US" smtClean="0"/>
              <a:t>Click to edit Master title style</a:t>
            </a:r>
            <a:endParaRPr lang="en-US"/>
          </a:p>
        </p:txBody>
      </p:sp>
      <p:sp>
        <p:nvSpPr>
          <p:cNvPr id="3" name="Picture Placeholder 2"/>
          <p:cNvSpPr>
            <a:spLocks noGrp="1"/>
          </p:cNvSpPr>
          <p:nvPr>
            <p:ph type="pic" idx="1"/>
          </p:nvPr>
        </p:nvSpPr>
        <p:spPr>
          <a:xfrm>
            <a:off x="5442904" y="1184914"/>
            <a:ext cx="6480811" cy="5848351"/>
          </a:xfrm>
        </p:spPr>
        <p:txBody>
          <a:bodyPr/>
          <a:lstStyle>
            <a:lvl1pPr marL="0" indent="0">
              <a:buNone/>
              <a:defRPr sz="3456"/>
            </a:lvl1pPr>
            <a:lvl2pPr marL="493775" indent="0">
              <a:buNone/>
              <a:defRPr sz="3024"/>
            </a:lvl2pPr>
            <a:lvl3pPr marL="987551" indent="0">
              <a:buNone/>
              <a:defRPr sz="2592"/>
            </a:lvl3pPr>
            <a:lvl4pPr marL="1481326" indent="0">
              <a:buNone/>
              <a:defRPr sz="2160"/>
            </a:lvl4pPr>
            <a:lvl5pPr marL="1975101" indent="0">
              <a:buNone/>
              <a:defRPr sz="2160"/>
            </a:lvl5pPr>
            <a:lvl6pPr marL="2468876" indent="0">
              <a:buNone/>
              <a:defRPr sz="2160"/>
            </a:lvl6pPr>
            <a:lvl7pPr marL="2962653" indent="0">
              <a:buNone/>
              <a:defRPr sz="2160"/>
            </a:lvl7pPr>
            <a:lvl8pPr marL="3456428" indent="0">
              <a:buNone/>
              <a:defRPr sz="2160"/>
            </a:lvl8pPr>
            <a:lvl9pPr marL="3950203" indent="0">
              <a:buNone/>
              <a:defRPr sz="2160"/>
            </a:lvl9pPr>
          </a:lstStyle>
          <a:p>
            <a:r>
              <a:rPr lang="en-US" smtClean="0"/>
              <a:t>Click icon to add picture</a:t>
            </a:r>
            <a:endParaRPr lang="en-US"/>
          </a:p>
        </p:txBody>
      </p:sp>
      <p:sp>
        <p:nvSpPr>
          <p:cNvPr id="4" name="Text Placeholder 3"/>
          <p:cNvSpPr>
            <a:spLocks noGrp="1"/>
          </p:cNvSpPr>
          <p:nvPr>
            <p:ph type="body" sz="half" idx="2"/>
          </p:nvPr>
        </p:nvSpPr>
        <p:spPr>
          <a:xfrm>
            <a:off x="882339" y="2468880"/>
            <a:ext cx="4129405" cy="4573906"/>
          </a:xfrm>
        </p:spPr>
        <p:txBody>
          <a:bodyPr/>
          <a:lstStyle>
            <a:lvl1pPr marL="0" indent="0">
              <a:buNone/>
              <a:defRPr sz="1728"/>
            </a:lvl1pPr>
            <a:lvl2pPr marL="493775" indent="0">
              <a:buNone/>
              <a:defRPr sz="1512"/>
            </a:lvl2pPr>
            <a:lvl3pPr marL="987551" indent="0">
              <a:buNone/>
              <a:defRPr sz="1297"/>
            </a:lvl3pPr>
            <a:lvl4pPr marL="1481326" indent="0">
              <a:buNone/>
              <a:defRPr sz="1080"/>
            </a:lvl4pPr>
            <a:lvl5pPr marL="1975101" indent="0">
              <a:buNone/>
              <a:defRPr sz="1080"/>
            </a:lvl5pPr>
            <a:lvl6pPr marL="2468876" indent="0">
              <a:buNone/>
              <a:defRPr sz="1080"/>
            </a:lvl6pPr>
            <a:lvl7pPr marL="2962653" indent="0">
              <a:buNone/>
              <a:defRPr sz="1080"/>
            </a:lvl7pPr>
            <a:lvl8pPr marL="3456428" indent="0">
              <a:buNone/>
              <a:defRPr sz="1080"/>
            </a:lvl8pPr>
            <a:lvl9pPr marL="3950203" indent="0">
              <a:buNone/>
              <a:defRPr sz="108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r>
              <a:rPr lang="fa-IR" altLang="en-US" smtClean="0">
                <a:solidFill>
                  <a:srgbClr val="FFFFFF"/>
                </a:solidFill>
              </a:rPr>
              <a:t>بهمن ۱۳۹۳</a:t>
            </a:r>
            <a:endParaRPr lang="en-US" altLang="en-US">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fa-IR" altLang="en-US" smtClean="0">
                <a:solidFill>
                  <a:srgbClr val="FFFFFF"/>
                </a:solidFill>
              </a:rPr>
              <a:t>مقاله علمی</a:t>
            </a:r>
            <a:endParaRPr lang="en-US" altLang="en-US">
              <a:solidFill>
                <a:srgbClr val="FFFFFF"/>
              </a:solidFill>
            </a:endParaRPr>
          </a:p>
        </p:txBody>
      </p:sp>
      <p:sp>
        <p:nvSpPr>
          <p:cNvPr id="7" name="Slide Number Placeholder 6"/>
          <p:cNvSpPr>
            <a:spLocks noGrp="1"/>
          </p:cNvSpPr>
          <p:nvPr>
            <p:ph type="sldNum" sz="quarter" idx="12"/>
          </p:nvPr>
        </p:nvSpPr>
        <p:spPr/>
        <p:txBody>
          <a:bodyPr/>
          <a:lstStyle>
            <a:lvl1pPr>
              <a:defRPr/>
            </a:lvl1pPr>
          </a:lstStyle>
          <a:p>
            <a:fld id="{336942FE-5928-4EAB-8FB4-100A8F9F3391}"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0939747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640080"/>
            <a:ext cx="11414760" cy="54864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fa-IR" altLang="en-US" smtClean="0">
                <a:solidFill>
                  <a:srgbClr val="FFFFFF"/>
                </a:solidFill>
              </a:rPr>
              <a:t>بهمن ۱۳۹۳</a:t>
            </a:r>
            <a:endParaRPr lang="en-US" altLang="en-US">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fa-IR" altLang="en-US" smtClean="0">
                <a:solidFill>
                  <a:srgbClr val="FFFFFF"/>
                </a:solidFill>
              </a:rPr>
              <a:t>مقاله علمی</a:t>
            </a:r>
            <a:endParaRPr lang="en-US" alt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5D7167AC-6937-4E00-AE74-212386AAFA33}"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9985746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74480" y="640082"/>
            <a:ext cx="2880360" cy="694944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4" y="640082"/>
            <a:ext cx="8427720" cy="694944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fa-IR" altLang="en-US" smtClean="0">
                <a:solidFill>
                  <a:srgbClr val="FFFFFF"/>
                </a:solidFill>
              </a:rPr>
              <a:t>بهمن ۱۳۹۳</a:t>
            </a:r>
            <a:endParaRPr lang="en-US" altLang="en-US">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fa-IR" altLang="en-US" smtClean="0">
                <a:solidFill>
                  <a:srgbClr val="FFFFFF"/>
                </a:solidFill>
              </a:rPr>
              <a:t>مقاله علمی</a:t>
            </a:r>
            <a:endParaRPr lang="en-US" alt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6BD0B2C6-F07C-4CF2-A40C-A0DC9A199ACC}"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030728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1239" y="5288285"/>
            <a:ext cx="10881360" cy="1634490"/>
          </a:xfrm>
        </p:spPr>
        <p:txBody>
          <a:bodyPr anchor="t"/>
          <a:lstStyle>
            <a:lvl1pPr marL="634937" indent="-634937" algn="r">
              <a:buSzPct val="70000"/>
              <a:buFontTx/>
              <a:buBlip>
                <a:blip r:embed="rId2"/>
              </a:buBlip>
              <a:defRPr sz="4320" b="1" cap="all"/>
            </a:lvl1pPr>
          </a:lstStyle>
          <a:p>
            <a:r>
              <a:rPr lang="en-US" dirty="0" smtClean="0"/>
              <a:t>Click to edit Master title style</a:t>
            </a:r>
            <a:endParaRPr lang="fa-IR" dirty="0"/>
          </a:p>
        </p:txBody>
      </p:sp>
      <p:sp>
        <p:nvSpPr>
          <p:cNvPr id="3" name="Text Placeholder 2"/>
          <p:cNvSpPr>
            <a:spLocks noGrp="1"/>
          </p:cNvSpPr>
          <p:nvPr>
            <p:ph type="body" idx="1" hasCustomPrompt="1"/>
          </p:nvPr>
        </p:nvSpPr>
        <p:spPr>
          <a:xfrm>
            <a:off x="1011239" y="3488059"/>
            <a:ext cx="10881360" cy="1800223"/>
          </a:xfrm>
        </p:spPr>
        <p:txBody>
          <a:bodyPr anchor="b"/>
          <a:lstStyle>
            <a:lvl1pPr marL="380962" indent="-380962">
              <a:buFont typeface="Courier New" panose="02070309020205020404" pitchFamily="49" charset="0"/>
              <a:buChar char="o"/>
              <a:defRPr sz="2160"/>
            </a:lvl1pPr>
            <a:lvl2pPr marL="493775" indent="0">
              <a:buNone/>
              <a:defRPr sz="1944"/>
            </a:lvl2pPr>
            <a:lvl3pPr marL="987551" indent="0">
              <a:buNone/>
              <a:defRPr sz="1728"/>
            </a:lvl3pPr>
            <a:lvl4pPr marL="1481326" indent="0">
              <a:buNone/>
              <a:defRPr sz="1512"/>
            </a:lvl4pPr>
            <a:lvl5pPr marL="1975101" indent="0">
              <a:buNone/>
              <a:defRPr sz="1512"/>
            </a:lvl5pPr>
            <a:lvl6pPr marL="2468876" indent="0">
              <a:buNone/>
              <a:defRPr sz="1512"/>
            </a:lvl6pPr>
            <a:lvl7pPr marL="2962653" indent="0">
              <a:buNone/>
              <a:defRPr sz="1512"/>
            </a:lvl7pPr>
            <a:lvl8pPr marL="3456428" indent="0">
              <a:buNone/>
              <a:defRPr sz="1512"/>
            </a:lvl8pPr>
            <a:lvl9pPr marL="3950203" indent="0">
              <a:buNone/>
              <a:defRPr sz="1512"/>
            </a:lvl9pPr>
          </a:lstStyle>
          <a:p>
            <a:pPr lvl="0"/>
            <a:r>
              <a:rPr lang="en-US" dirty="0" smtClean="0"/>
              <a:t>Edit Master text </a:t>
            </a:r>
            <a:r>
              <a:rPr lang="en-US" dirty="0" err="1" smtClean="0"/>
              <a:t>stylesgfgfggg</a:t>
            </a:r>
            <a:endParaRPr lang="en-US" dirty="0" smtClean="0"/>
          </a:p>
        </p:txBody>
      </p:sp>
    </p:spTree>
    <p:extLst>
      <p:ext uri="{BB962C8B-B14F-4D97-AF65-F5344CB8AC3E}">
        <p14:creationId xmlns:p14="http://schemas.microsoft.com/office/powerpoint/2010/main" val="275114646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7831" y="678359"/>
            <a:ext cx="11521440" cy="548640"/>
          </a:xfrm>
          <a:solidFill>
            <a:srgbClr val="336699"/>
          </a:solidFill>
          <a:ln w="9525">
            <a:solidFill>
              <a:schemeClr val="accent1">
                <a:lumMod val="60000"/>
                <a:lumOff val="40000"/>
              </a:schemeClr>
            </a:solidFill>
            <a:miter lim="800000"/>
            <a:headEnd/>
            <a:tailEnd/>
          </a:ln>
          <a:effectLst>
            <a:glow rad="101600">
              <a:schemeClr val="accent6">
                <a:satMod val="175000"/>
                <a:alpha val="40000"/>
              </a:schemeClr>
            </a:glow>
          </a:effectLst>
          <a:scene3d>
            <a:camera prst="orthographicFront"/>
            <a:lightRig rig="threePt" dir="t"/>
          </a:scene3d>
          <a:sp3d>
            <a:bevelT prst="relaxedInset"/>
          </a:sp3d>
        </p:spPr>
        <p:txBody>
          <a:bodyPr vert="horz" wrap="square" lIns="91440" tIns="45720" rIns="91440" bIns="45720" numCol="1" anchor="ctr" anchorCtr="0" compatLnSpc="1">
            <a:prstTxWarp prst="textNoShape">
              <a:avLst/>
            </a:prstTxWarp>
          </a:bodyPr>
          <a:lstStyle>
            <a:lvl1pPr>
              <a:defRPr lang="fa-IR" sz="2160" b="0">
                <a:solidFill>
                  <a:schemeClr val="bg1"/>
                </a:solidFill>
                <a:latin typeface="Bodoni MT" pitchFamily="18" charset="0"/>
                <a:ea typeface="Arial Unicode MS" pitchFamily="34" charset="-128"/>
              </a:defRPr>
            </a:lvl1pPr>
          </a:lstStyle>
          <a:p>
            <a:pPr lvl="0" algn="ctr" rtl="0"/>
            <a:r>
              <a:rPr lang="en-US" smtClean="0"/>
              <a:t>Click to edit Master title style</a:t>
            </a:r>
            <a:endParaRPr lang="fa-IR"/>
          </a:p>
        </p:txBody>
      </p:sp>
      <p:sp>
        <p:nvSpPr>
          <p:cNvPr id="3" name="Content Placeholder 2"/>
          <p:cNvSpPr>
            <a:spLocks noGrp="1"/>
          </p:cNvSpPr>
          <p:nvPr>
            <p:ph sz="half" idx="1"/>
          </p:nvPr>
        </p:nvSpPr>
        <p:spPr>
          <a:xfrm>
            <a:off x="2240281" y="1463041"/>
            <a:ext cx="4960620" cy="6400800"/>
          </a:xfrm>
        </p:spPr>
        <p:txBody>
          <a:bodyPr/>
          <a:lstStyle>
            <a:lvl1pPr>
              <a:defRPr sz="3024"/>
            </a:lvl1pPr>
            <a:lvl2pPr>
              <a:defRPr sz="2592"/>
            </a:lvl2pPr>
            <a:lvl3pPr>
              <a:defRPr sz="2160"/>
            </a:lvl3pPr>
            <a:lvl4pPr>
              <a:defRPr sz="1944"/>
            </a:lvl4pPr>
            <a:lvl5pPr>
              <a:defRPr sz="1944"/>
            </a:lvl5pPr>
            <a:lvl6pPr>
              <a:defRPr sz="1944"/>
            </a:lvl6pPr>
            <a:lvl7pPr>
              <a:defRPr sz="1944"/>
            </a:lvl7pPr>
            <a:lvl8pPr>
              <a:defRPr sz="1944"/>
            </a:lvl8pPr>
            <a:lvl9pPr>
              <a:defRPr sz="1944"/>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Content Placeholder 3"/>
          <p:cNvSpPr>
            <a:spLocks noGrp="1"/>
          </p:cNvSpPr>
          <p:nvPr>
            <p:ph sz="half" idx="2"/>
          </p:nvPr>
        </p:nvSpPr>
        <p:spPr>
          <a:xfrm>
            <a:off x="7414261" y="1463041"/>
            <a:ext cx="4960620" cy="6400800"/>
          </a:xfrm>
        </p:spPr>
        <p:txBody>
          <a:bodyPr/>
          <a:lstStyle>
            <a:lvl1pPr>
              <a:defRPr sz="3024"/>
            </a:lvl1pPr>
            <a:lvl2pPr>
              <a:defRPr sz="2592"/>
            </a:lvl2pPr>
            <a:lvl3pPr>
              <a:defRPr sz="2160"/>
            </a:lvl3pPr>
            <a:lvl4pPr>
              <a:defRPr sz="1944"/>
            </a:lvl4pPr>
            <a:lvl5pPr>
              <a:defRPr sz="1944"/>
            </a:lvl5pPr>
            <a:lvl6pPr>
              <a:defRPr sz="1944"/>
            </a:lvl6pPr>
            <a:lvl7pPr>
              <a:defRPr sz="1944"/>
            </a:lvl7pPr>
            <a:lvl8pPr>
              <a:defRPr sz="1944"/>
            </a:lvl8pPr>
            <a:lvl9pPr>
              <a:defRPr sz="1944"/>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Tree>
    <p:extLst>
      <p:ext uri="{BB962C8B-B14F-4D97-AF65-F5344CB8AC3E}">
        <p14:creationId xmlns:p14="http://schemas.microsoft.com/office/powerpoint/2010/main" val="107095193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40080" y="329566"/>
            <a:ext cx="11521440" cy="1371600"/>
          </a:xfrm>
        </p:spPr>
        <p:txBody>
          <a:bodyPr/>
          <a:lstStyle>
            <a:lvl1pPr>
              <a:defRPr/>
            </a:lvl1pPr>
          </a:lstStyle>
          <a:p>
            <a:r>
              <a:rPr lang="en-US" smtClean="0"/>
              <a:t>Click to edit Master title style</a:t>
            </a:r>
            <a:endParaRPr lang="fa-IR"/>
          </a:p>
        </p:txBody>
      </p:sp>
      <p:sp>
        <p:nvSpPr>
          <p:cNvPr id="3" name="Text Placeholder 2"/>
          <p:cNvSpPr>
            <a:spLocks noGrp="1"/>
          </p:cNvSpPr>
          <p:nvPr>
            <p:ph type="body" idx="1"/>
          </p:nvPr>
        </p:nvSpPr>
        <p:spPr>
          <a:xfrm>
            <a:off x="640085" y="1842135"/>
            <a:ext cx="5656264" cy="767714"/>
          </a:xfrm>
        </p:spPr>
        <p:txBody>
          <a:bodyPr anchor="b"/>
          <a:lstStyle>
            <a:lvl1pPr marL="0" indent="0">
              <a:buNone/>
              <a:defRPr sz="2592" b="1"/>
            </a:lvl1pPr>
            <a:lvl2pPr marL="493775" indent="0">
              <a:buNone/>
              <a:defRPr sz="2160" b="1"/>
            </a:lvl2pPr>
            <a:lvl3pPr marL="987551" indent="0">
              <a:buNone/>
              <a:defRPr sz="1944" b="1"/>
            </a:lvl3pPr>
            <a:lvl4pPr marL="1481326" indent="0">
              <a:buNone/>
              <a:defRPr sz="1728" b="1"/>
            </a:lvl4pPr>
            <a:lvl5pPr marL="1975101" indent="0">
              <a:buNone/>
              <a:defRPr sz="1728" b="1"/>
            </a:lvl5pPr>
            <a:lvl6pPr marL="2468876" indent="0">
              <a:buNone/>
              <a:defRPr sz="1728" b="1"/>
            </a:lvl6pPr>
            <a:lvl7pPr marL="2962653" indent="0">
              <a:buNone/>
              <a:defRPr sz="1728" b="1"/>
            </a:lvl7pPr>
            <a:lvl8pPr marL="3456428" indent="0">
              <a:buNone/>
              <a:defRPr sz="1728" b="1"/>
            </a:lvl8pPr>
            <a:lvl9pPr marL="3950203" indent="0">
              <a:buNone/>
              <a:defRPr sz="1728" b="1"/>
            </a:lvl9pPr>
          </a:lstStyle>
          <a:p>
            <a:pPr lvl="0"/>
            <a:r>
              <a:rPr lang="en-US" smtClean="0"/>
              <a:t>Edit Master text styles</a:t>
            </a:r>
          </a:p>
        </p:txBody>
      </p:sp>
      <p:sp>
        <p:nvSpPr>
          <p:cNvPr id="4" name="Content Placeholder 3"/>
          <p:cNvSpPr>
            <a:spLocks noGrp="1"/>
          </p:cNvSpPr>
          <p:nvPr>
            <p:ph sz="half" idx="2"/>
          </p:nvPr>
        </p:nvSpPr>
        <p:spPr>
          <a:xfrm>
            <a:off x="640085" y="2609852"/>
            <a:ext cx="5656264" cy="4741546"/>
          </a:xfrm>
        </p:spPr>
        <p:txBody>
          <a:bodyPr/>
          <a:lstStyle>
            <a:lvl1pPr>
              <a:defRPr sz="2592"/>
            </a:lvl1pPr>
            <a:lvl2pPr>
              <a:defRPr sz="2160"/>
            </a:lvl2pPr>
            <a:lvl3pPr>
              <a:defRPr sz="1944"/>
            </a:lvl3pPr>
            <a:lvl4pPr>
              <a:defRPr sz="1728"/>
            </a:lvl4pPr>
            <a:lvl5pPr>
              <a:defRPr sz="1728"/>
            </a:lvl5pPr>
            <a:lvl6pPr>
              <a:defRPr sz="1728"/>
            </a:lvl6pPr>
            <a:lvl7pPr>
              <a:defRPr sz="1728"/>
            </a:lvl7pPr>
            <a:lvl8pPr>
              <a:defRPr sz="1728"/>
            </a:lvl8pPr>
            <a:lvl9pPr>
              <a:defRPr sz="1728"/>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5" name="Text Placeholder 4"/>
          <p:cNvSpPr>
            <a:spLocks noGrp="1"/>
          </p:cNvSpPr>
          <p:nvPr>
            <p:ph type="body" sz="quarter" idx="3"/>
          </p:nvPr>
        </p:nvSpPr>
        <p:spPr>
          <a:xfrm>
            <a:off x="6503041" y="1842135"/>
            <a:ext cx="5658485" cy="767714"/>
          </a:xfrm>
        </p:spPr>
        <p:txBody>
          <a:bodyPr anchor="b"/>
          <a:lstStyle>
            <a:lvl1pPr marL="0" indent="0">
              <a:buNone/>
              <a:defRPr sz="2592" b="1"/>
            </a:lvl1pPr>
            <a:lvl2pPr marL="493775" indent="0">
              <a:buNone/>
              <a:defRPr sz="2160" b="1"/>
            </a:lvl2pPr>
            <a:lvl3pPr marL="987551" indent="0">
              <a:buNone/>
              <a:defRPr sz="1944" b="1"/>
            </a:lvl3pPr>
            <a:lvl4pPr marL="1481326" indent="0">
              <a:buNone/>
              <a:defRPr sz="1728" b="1"/>
            </a:lvl4pPr>
            <a:lvl5pPr marL="1975101" indent="0">
              <a:buNone/>
              <a:defRPr sz="1728" b="1"/>
            </a:lvl5pPr>
            <a:lvl6pPr marL="2468876" indent="0">
              <a:buNone/>
              <a:defRPr sz="1728" b="1"/>
            </a:lvl6pPr>
            <a:lvl7pPr marL="2962653" indent="0">
              <a:buNone/>
              <a:defRPr sz="1728" b="1"/>
            </a:lvl7pPr>
            <a:lvl8pPr marL="3456428" indent="0">
              <a:buNone/>
              <a:defRPr sz="1728" b="1"/>
            </a:lvl8pPr>
            <a:lvl9pPr marL="3950203" indent="0">
              <a:buNone/>
              <a:defRPr sz="1728" b="1"/>
            </a:lvl9pPr>
          </a:lstStyle>
          <a:p>
            <a:pPr lvl="0"/>
            <a:r>
              <a:rPr lang="en-US" smtClean="0"/>
              <a:t>Edit Master text styles</a:t>
            </a:r>
          </a:p>
        </p:txBody>
      </p:sp>
      <p:sp>
        <p:nvSpPr>
          <p:cNvPr id="6" name="Content Placeholder 5"/>
          <p:cNvSpPr>
            <a:spLocks noGrp="1"/>
          </p:cNvSpPr>
          <p:nvPr>
            <p:ph sz="quarter" idx="4"/>
          </p:nvPr>
        </p:nvSpPr>
        <p:spPr>
          <a:xfrm>
            <a:off x="6503041" y="2609852"/>
            <a:ext cx="5658485" cy="4741546"/>
          </a:xfrm>
        </p:spPr>
        <p:txBody>
          <a:bodyPr/>
          <a:lstStyle>
            <a:lvl1pPr>
              <a:defRPr sz="2592"/>
            </a:lvl1pPr>
            <a:lvl2pPr>
              <a:defRPr sz="2160"/>
            </a:lvl2pPr>
            <a:lvl3pPr>
              <a:defRPr sz="1944"/>
            </a:lvl3pPr>
            <a:lvl4pPr>
              <a:defRPr sz="1728"/>
            </a:lvl4pPr>
            <a:lvl5pPr>
              <a:defRPr sz="1728"/>
            </a:lvl5pPr>
            <a:lvl6pPr>
              <a:defRPr sz="1728"/>
            </a:lvl6pPr>
            <a:lvl7pPr>
              <a:defRPr sz="1728"/>
            </a:lvl7pPr>
            <a:lvl8pPr>
              <a:defRPr sz="1728"/>
            </a:lvl8pPr>
            <a:lvl9pPr>
              <a:defRPr sz="1728"/>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Tree>
    <p:extLst>
      <p:ext uri="{BB962C8B-B14F-4D97-AF65-F5344CB8AC3E}">
        <p14:creationId xmlns:p14="http://schemas.microsoft.com/office/powerpoint/2010/main" val="416383005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Tree>
    <p:extLst>
      <p:ext uri="{BB962C8B-B14F-4D97-AF65-F5344CB8AC3E}">
        <p14:creationId xmlns:p14="http://schemas.microsoft.com/office/powerpoint/2010/main" val="137479765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876702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0086" y="327661"/>
            <a:ext cx="4211638" cy="1394460"/>
          </a:xfrm>
        </p:spPr>
        <p:txBody>
          <a:bodyPr anchor="b"/>
          <a:lstStyle>
            <a:lvl1pPr algn="r">
              <a:defRPr sz="2160" b="1"/>
            </a:lvl1pPr>
          </a:lstStyle>
          <a:p>
            <a:r>
              <a:rPr lang="en-US" smtClean="0"/>
              <a:t>Click to edit Master title style</a:t>
            </a:r>
            <a:endParaRPr lang="fa-IR"/>
          </a:p>
        </p:txBody>
      </p:sp>
      <p:sp>
        <p:nvSpPr>
          <p:cNvPr id="3" name="Content Placeholder 2"/>
          <p:cNvSpPr>
            <a:spLocks noGrp="1"/>
          </p:cNvSpPr>
          <p:nvPr>
            <p:ph idx="1"/>
          </p:nvPr>
        </p:nvSpPr>
        <p:spPr>
          <a:xfrm>
            <a:off x="5005072" y="327662"/>
            <a:ext cx="7156451" cy="7023736"/>
          </a:xfrm>
        </p:spPr>
        <p:txBody>
          <a:bodyPr/>
          <a:lstStyle>
            <a:lvl1pPr>
              <a:defRPr sz="3456"/>
            </a:lvl1pPr>
            <a:lvl2pPr>
              <a:defRPr sz="3024"/>
            </a:lvl2pPr>
            <a:lvl3pPr>
              <a:defRPr sz="2592"/>
            </a:lvl3pPr>
            <a:lvl4pPr>
              <a:defRPr sz="2160"/>
            </a:lvl4pPr>
            <a:lvl5pPr>
              <a:defRPr sz="2160"/>
            </a:lvl5pPr>
            <a:lvl6pPr>
              <a:defRPr sz="2160"/>
            </a:lvl6pPr>
            <a:lvl7pPr>
              <a:defRPr sz="2160"/>
            </a:lvl7pPr>
            <a:lvl8pPr>
              <a:defRPr sz="2160"/>
            </a:lvl8pPr>
            <a:lvl9pPr>
              <a:defRPr sz="216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Text Placeholder 3"/>
          <p:cNvSpPr>
            <a:spLocks noGrp="1"/>
          </p:cNvSpPr>
          <p:nvPr>
            <p:ph type="body" sz="half" idx="2"/>
          </p:nvPr>
        </p:nvSpPr>
        <p:spPr>
          <a:xfrm>
            <a:off x="640086" y="1722124"/>
            <a:ext cx="4211638" cy="5629276"/>
          </a:xfrm>
        </p:spPr>
        <p:txBody>
          <a:bodyPr/>
          <a:lstStyle>
            <a:lvl1pPr marL="0" indent="0">
              <a:buNone/>
              <a:defRPr sz="1512"/>
            </a:lvl1pPr>
            <a:lvl2pPr marL="493775" indent="0">
              <a:buNone/>
              <a:defRPr sz="1297"/>
            </a:lvl2pPr>
            <a:lvl3pPr marL="987551" indent="0">
              <a:buNone/>
              <a:defRPr sz="1080"/>
            </a:lvl3pPr>
            <a:lvl4pPr marL="1481326" indent="0">
              <a:buNone/>
              <a:defRPr sz="972"/>
            </a:lvl4pPr>
            <a:lvl5pPr marL="1975101" indent="0">
              <a:buNone/>
              <a:defRPr sz="972"/>
            </a:lvl5pPr>
            <a:lvl6pPr marL="2468876" indent="0">
              <a:buNone/>
              <a:defRPr sz="972"/>
            </a:lvl6pPr>
            <a:lvl7pPr marL="2962653" indent="0">
              <a:buNone/>
              <a:defRPr sz="972"/>
            </a:lvl7pPr>
            <a:lvl8pPr marL="3456428" indent="0">
              <a:buNone/>
              <a:defRPr sz="972"/>
            </a:lvl8pPr>
            <a:lvl9pPr marL="3950203" indent="0">
              <a:buNone/>
              <a:defRPr sz="972"/>
            </a:lvl9pPr>
          </a:lstStyle>
          <a:p>
            <a:pPr lvl="0"/>
            <a:r>
              <a:rPr lang="en-US" smtClean="0"/>
              <a:t>Edit Master text styles</a:t>
            </a:r>
          </a:p>
        </p:txBody>
      </p:sp>
    </p:spTree>
    <p:extLst>
      <p:ext uri="{BB962C8B-B14F-4D97-AF65-F5344CB8AC3E}">
        <p14:creationId xmlns:p14="http://schemas.microsoft.com/office/powerpoint/2010/main" val="427300246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09208" y="5760723"/>
            <a:ext cx="7680960" cy="680085"/>
          </a:xfrm>
        </p:spPr>
        <p:txBody>
          <a:bodyPr anchor="b"/>
          <a:lstStyle>
            <a:lvl1pPr algn="r">
              <a:defRPr sz="2160" b="1"/>
            </a:lvl1pPr>
          </a:lstStyle>
          <a:p>
            <a:r>
              <a:rPr lang="en-US" smtClean="0"/>
              <a:t>Click to edit Master title style</a:t>
            </a:r>
            <a:endParaRPr lang="fa-IR"/>
          </a:p>
        </p:txBody>
      </p:sp>
      <p:sp>
        <p:nvSpPr>
          <p:cNvPr id="3" name="Picture Placeholder 2"/>
          <p:cNvSpPr>
            <a:spLocks noGrp="1"/>
          </p:cNvSpPr>
          <p:nvPr>
            <p:ph type="pic" idx="1"/>
          </p:nvPr>
        </p:nvSpPr>
        <p:spPr>
          <a:xfrm>
            <a:off x="2509208" y="735333"/>
            <a:ext cx="7680960" cy="4937760"/>
          </a:xfrm>
        </p:spPr>
        <p:txBody>
          <a:bodyPr/>
          <a:lstStyle>
            <a:lvl1pPr marL="0" indent="0">
              <a:buNone/>
              <a:defRPr sz="3456"/>
            </a:lvl1pPr>
            <a:lvl2pPr marL="493775" indent="0">
              <a:buNone/>
              <a:defRPr sz="3024"/>
            </a:lvl2pPr>
            <a:lvl3pPr marL="987551" indent="0">
              <a:buNone/>
              <a:defRPr sz="2592"/>
            </a:lvl3pPr>
            <a:lvl4pPr marL="1481326" indent="0">
              <a:buNone/>
              <a:defRPr sz="2160"/>
            </a:lvl4pPr>
            <a:lvl5pPr marL="1975101" indent="0">
              <a:buNone/>
              <a:defRPr sz="2160"/>
            </a:lvl5pPr>
            <a:lvl6pPr marL="2468876" indent="0">
              <a:buNone/>
              <a:defRPr sz="2160"/>
            </a:lvl6pPr>
            <a:lvl7pPr marL="2962653" indent="0">
              <a:buNone/>
              <a:defRPr sz="2160"/>
            </a:lvl7pPr>
            <a:lvl8pPr marL="3456428" indent="0">
              <a:buNone/>
              <a:defRPr sz="2160"/>
            </a:lvl8pPr>
            <a:lvl9pPr marL="3950203" indent="0">
              <a:buNone/>
              <a:defRPr sz="2160"/>
            </a:lvl9pPr>
          </a:lstStyle>
          <a:p>
            <a:pPr lvl="0"/>
            <a:r>
              <a:rPr lang="en-US" noProof="0" smtClean="0"/>
              <a:t>Click icon to add picture</a:t>
            </a:r>
            <a:endParaRPr lang="fa-IR" noProof="0" smtClean="0"/>
          </a:p>
        </p:txBody>
      </p:sp>
      <p:sp>
        <p:nvSpPr>
          <p:cNvPr id="4" name="Text Placeholder 3"/>
          <p:cNvSpPr>
            <a:spLocks noGrp="1"/>
          </p:cNvSpPr>
          <p:nvPr>
            <p:ph type="body" sz="half" idx="2"/>
          </p:nvPr>
        </p:nvSpPr>
        <p:spPr>
          <a:xfrm>
            <a:off x="2509208" y="6440809"/>
            <a:ext cx="7680960" cy="965834"/>
          </a:xfrm>
        </p:spPr>
        <p:txBody>
          <a:bodyPr/>
          <a:lstStyle>
            <a:lvl1pPr marL="0" indent="0">
              <a:buNone/>
              <a:defRPr sz="1512"/>
            </a:lvl1pPr>
            <a:lvl2pPr marL="493775" indent="0">
              <a:buNone/>
              <a:defRPr sz="1297"/>
            </a:lvl2pPr>
            <a:lvl3pPr marL="987551" indent="0">
              <a:buNone/>
              <a:defRPr sz="1080"/>
            </a:lvl3pPr>
            <a:lvl4pPr marL="1481326" indent="0">
              <a:buNone/>
              <a:defRPr sz="972"/>
            </a:lvl4pPr>
            <a:lvl5pPr marL="1975101" indent="0">
              <a:buNone/>
              <a:defRPr sz="972"/>
            </a:lvl5pPr>
            <a:lvl6pPr marL="2468876" indent="0">
              <a:buNone/>
              <a:defRPr sz="972"/>
            </a:lvl6pPr>
            <a:lvl7pPr marL="2962653" indent="0">
              <a:buNone/>
              <a:defRPr sz="972"/>
            </a:lvl7pPr>
            <a:lvl8pPr marL="3456428" indent="0">
              <a:buNone/>
              <a:defRPr sz="972"/>
            </a:lvl8pPr>
            <a:lvl9pPr marL="3950203" indent="0">
              <a:buNone/>
              <a:defRPr sz="972"/>
            </a:lvl9pPr>
          </a:lstStyle>
          <a:p>
            <a:pPr lvl="0"/>
            <a:r>
              <a:rPr lang="en-US" smtClean="0"/>
              <a:t>Edit Master text styles</a:t>
            </a:r>
          </a:p>
        </p:txBody>
      </p:sp>
    </p:spTree>
    <p:extLst>
      <p:ext uri="{BB962C8B-B14F-4D97-AF65-F5344CB8AC3E}">
        <p14:creationId xmlns:p14="http://schemas.microsoft.com/office/powerpoint/2010/main" val="20170116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gif"/><Relationship Id="rId2" Type="http://schemas.openxmlformats.org/officeDocument/2006/relationships/slideLayout" Target="../slideLayouts/slideLayout2.xml"/><Relationship Id="rId16" Type="http://schemas.openxmlformats.org/officeDocument/2006/relationships/image" Target="../media/image4.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8.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ltHorz">
          <a:fgClr>
            <a:srgbClr val="FFFF99"/>
          </a:fgClr>
          <a:bgClr>
            <a:schemeClr val="bg1"/>
          </a:bgClr>
        </a:pattFill>
        <a:effectLst/>
      </p:bgPr>
    </p:bg>
    <p:spTree>
      <p:nvGrpSpPr>
        <p:cNvPr id="1" name=""/>
        <p:cNvGrpSpPr/>
        <p:nvPr/>
      </p:nvGrpSpPr>
      <p:grpSpPr>
        <a:xfrm>
          <a:off x="0" y="0"/>
          <a:ext cx="0" cy="0"/>
          <a:chOff x="0" y="0"/>
          <a:chExt cx="0" cy="0"/>
        </a:xfrm>
      </p:grpSpPr>
      <p:sp>
        <p:nvSpPr>
          <p:cNvPr id="16" name="Rectangle 15"/>
          <p:cNvSpPr/>
          <p:nvPr/>
        </p:nvSpPr>
        <p:spPr bwMode="auto">
          <a:xfrm>
            <a:off x="0" y="640082"/>
            <a:ext cx="12801600" cy="7008496"/>
          </a:xfrm>
          <a:prstGeom prst="rect">
            <a:avLst/>
          </a:prstGeom>
          <a:solidFill>
            <a:schemeClr val="bg1"/>
          </a:solidFill>
          <a:ln w="9525" cap="flat" cmpd="sng" algn="ctr">
            <a:solidFill>
              <a:schemeClr val="tx1"/>
            </a:solidFill>
            <a:prstDash val="solid"/>
            <a:round/>
            <a:headEnd type="none" w="med" len="med"/>
            <a:tailEnd type="none" w="med" len="med"/>
          </a:ln>
          <a:effectLst/>
          <a:scene3d>
            <a:camera prst="orthographicFront"/>
            <a:lightRig rig="threePt" dir="t"/>
          </a:scene3d>
          <a:sp3d>
            <a:bevelT prst="slope"/>
          </a:sp3d>
        </p:spPr>
        <p:txBody>
          <a:bodyPr vert="horz" wrap="square" lIns="98750" tIns="49375" rIns="98750" bIns="49375" numCol="1" rtlCol="1" anchor="t" anchorCtr="0" compatLnSpc="1">
            <a:prstTxWarp prst="textNoShape">
              <a:avLst/>
            </a:prstTxWarp>
          </a:bodyPr>
          <a:lstStyle/>
          <a:p>
            <a:pPr marL="0" marR="0" indent="0" algn="l" defTabSz="987551" rtl="0" eaLnBrk="0" fontAlgn="base" latinLnBrk="0" hangingPunct="0">
              <a:lnSpc>
                <a:spcPct val="100000"/>
              </a:lnSpc>
              <a:spcBef>
                <a:spcPct val="0"/>
              </a:spcBef>
              <a:spcAft>
                <a:spcPct val="0"/>
              </a:spcAft>
              <a:buClrTx/>
              <a:buSzTx/>
              <a:buFontTx/>
              <a:buNone/>
              <a:tabLst/>
            </a:pPr>
            <a:endParaRPr kumimoji="0" lang="fa-IR" sz="1728" b="1" i="0" u="none" strike="noStrike" cap="none" normalizeH="0" baseline="0" smtClean="0">
              <a:ln>
                <a:noFill/>
              </a:ln>
              <a:solidFill>
                <a:schemeClr val="tx1"/>
              </a:solidFill>
              <a:effectLst/>
              <a:latin typeface="Arial" pitchFamily="34" charset="0"/>
            </a:endParaRPr>
          </a:p>
        </p:txBody>
      </p:sp>
      <p:sp>
        <p:nvSpPr>
          <p:cNvPr id="1026" name="Rectangle 2"/>
          <p:cNvSpPr>
            <a:spLocks noGrp="1" noChangeArrowheads="1"/>
          </p:cNvSpPr>
          <p:nvPr>
            <p:ph type="title"/>
          </p:nvPr>
        </p:nvSpPr>
        <p:spPr bwMode="auto">
          <a:xfrm>
            <a:off x="533400" y="640080"/>
            <a:ext cx="11521440" cy="5486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640080" y="1463042"/>
            <a:ext cx="11414760" cy="61264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 Third level</a:t>
            </a:r>
          </a:p>
          <a:p>
            <a:pPr lvl="3"/>
            <a:r>
              <a:rPr lang="en-US" dirty="0" smtClean="0"/>
              <a:t>Fourth level</a:t>
            </a:r>
          </a:p>
          <a:p>
            <a:pPr lvl="4"/>
            <a:r>
              <a:rPr lang="en-US" dirty="0" smtClean="0"/>
              <a:t>Fifth level</a:t>
            </a:r>
          </a:p>
        </p:txBody>
      </p:sp>
      <p:sp>
        <p:nvSpPr>
          <p:cNvPr id="47115" name="Rectangle 11"/>
          <p:cNvSpPr>
            <a:spLocks noChangeArrowheads="1"/>
          </p:cNvSpPr>
          <p:nvPr/>
        </p:nvSpPr>
        <p:spPr bwMode="auto">
          <a:xfrm rot="16200000">
            <a:off x="6110288" y="1538289"/>
            <a:ext cx="581026" cy="12801600"/>
          </a:xfrm>
          <a:prstGeom prst="rect">
            <a:avLst/>
          </a:prstGeom>
          <a:solidFill>
            <a:srgbClr val="5675A9"/>
          </a:solidFill>
          <a:ln w="9525">
            <a:noFill/>
            <a:miter lim="800000"/>
            <a:headEnd/>
            <a:tailEnd/>
          </a:ln>
          <a:effectLst/>
          <a:scene3d>
            <a:camera prst="orthographicFront"/>
            <a:lightRig rig="threePt" dir="t"/>
          </a:scene3d>
          <a:sp3d>
            <a:bevelT prst="slope"/>
          </a:sp3d>
        </p:spPr>
        <p:txBody>
          <a:bodyPr wrap="none" anchor="ctr"/>
          <a:lstStyle/>
          <a:p>
            <a:pPr>
              <a:defRPr/>
            </a:pPr>
            <a:endParaRPr lang="fa-IR" sz="1944"/>
          </a:p>
        </p:txBody>
      </p:sp>
      <p:sp>
        <p:nvSpPr>
          <p:cNvPr id="47113" name="Oval 9"/>
          <p:cNvSpPr>
            <a:spLocks noChangeArrowheads="1"/>
          </p:cNvSpPr>
          <p:nvPr/>
        </p:nvSpPr>
        <p:spPr bwMode="auto">
          <a:xfrm>
            <a:off x="113352" y="217172"/>
            <a:ext cx="106680" cy="91439"/>
          </a:xfrm>
          <a:prstGeom prst="ellipse">
            <a:avLst/>
          </a:prstGeom>
          <a:solidFill>
            <a:srgbClr val="FFFFCC"/>
          </a:solidFill>
          <a:ln w="9525">
            <a:noFill/>
            <a:round/>
            <a:headEnd/>
            <a:tailEnd/>
          </a:ln>
          <a:effectLst/>
          <a:scene3d>
            <a:camera prst="orthographicFront"/>
            <a:lightRig rig="threePt" dir="t"/>
          </a:scene3d>
          <a:sp3d>
            <a:bevelT/>
          </a:sp3d>
        </p:spPr>
        <p:txBody>
          <a:bodyPr wrap="none" anchor="ctr"/>
          <a:lstStyle/>
          <a:p>
            <a:pPr algn="ctr" eaLnBrk="1" hangingPunct="1">
              <a:defRPr/>
            </a:pPr>
            <a:endParaRPr lang="fa-IR" sz="2592" b="0">
              <a:latin typeface="Times New Roman" pitchFamily="18" charset="0"/>
            </a:endParaRPr>
          </a:p>
        </p:txBody>
      </p:sp>
      <p:sp>
        <p:nvSpPr>
          <p:cNvPr id="47112" name="Oval 8"/>
          <p:cNvSpPr>
            <a:spLocks noChangeArrowheads="1"/>
          </p:cNvSpPr>
          <p:nvPr/>
        </p:nvSpPr>
        <p:spPr bwMode="auto">
          <a:xfrm>
            <a:off x="55567" y="110493"/>
            <a:ext cx="106680" cy="91439"/>
          </a:xfrm>
          <a:prstGeom prst="ellipse">
            <a:avLst/>
          </a:prstGeom>
          <a:solidFill>
            <a:srgbClr val="FFFFCC"/>
          </a:solidFill>
          <a:ln w="9525">
            <a:noFill/>
            <a:round/>
            <a:headEnd/>
            <a:tailEnd/>
          </a:ln>
          <a:effectLst/>
          <a:scene3d>
            <a:camera prst="orthographicFront"/>
            <a:lightRig rig="threePt" dir="t"/>
          </a:scene3d>
          <a:sp3d>
            <a:bevelT/>
          </a:sp3d>
        </p:spPr>
        <p:txBody>
          <a:bodyPr wrap="none" anchor="ctr"/>
          <a:lstStyle/>
          <a:p>
            <a:pPr algn="ctr" eaLnBrk="1" hangingPunct="1">
              <a:defRPr/>
            </a:pPr>
            <a:endParaRPr lang="fa-IR" sz="2592" b="0">
              <a:latin typeface="Times New Roman" pitchFamily="18" charset="0"/>
            </a:endParaRPr>
          </a:p>
        </p:txBody>
      </p:sp>
      <p:sp>
        <p:nvSpPr>
          <p:cNvPr id="10" name="Oval 8"/>
          <p:cNvSpPr>
            <a:spLocks noChangeArrowheads="1"/>
          </p:cNvSpPr>
          <p:nvPr/>
        </p:nvSpPr>
        <p:spPr bwMode="auto">
          <a:xfrm>
            <a:off x="55567" y="320042"/>
            <a:ext cx="106680" cy="91439"/>
          </a:xfrm>
          <a:prstGeom prst="ellipse">
            <a:avLst/>
          </a:prstGeom>
          <a:solidFill>
            <a:srgbClr val="FFFFCC"/>
          </a:solidFill>
          <a:ln w="9525">
            <a:noFill/>
            <a:round/>
            <a:headEnd/>
            <a:tailEnd/>
          </a:ln>
          <a:effectLst/>
          <a:scene3d>
            <a:camera prst="orthographicFront"/>
            <a:lightRig rig="threePt" dir="t"/>
          </a:scene3d>
          <a:sp3d>
            <a:bevelT/>
          </a:sp3d>
        </p:spPr>
        <p:txBody>
          <a:bodyPr wrap="none" anchor="ctr"/>
          <a:lstStyle/>
          <a:p>
            <a:pPr algn="ctr" eaLnBrk="1" hangingPunct="1">
              <a:defRPr/>
            </a:pPr>
            <a:endParaRPr lang="fa-IR" sz="2592" b="0">
              <a:latin typeface="Times New Roman" pitchFamily="18" charset="0"/>
            </a:endParaRPr>
          </a:p>
        </p:txBody>
      </p:sp>
      <p:sp>
        <p:nvSpPr>
          <p:cNvPr id="11" name="Rectangle 4"/>
          <p:cNvSpPr>
            <a:spLocks noGrp="1" noChangeArrowheads="1"/>
          </p:cNvSpPr>
          <p:nvPr>
            <p:ph type="dt" sz="half" idx="2"/>
          </p:nvPr>
        </p:nvSpPr>
        <p:spPr bwMode="auto">
          <a:xfrm>
            <a:off x="10041566" y="7740016"/>
            <a:ext cx="1386840" cy="36576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97" b="1">
                <a:solidFill>
                  <a:schemeClr val="bg1"/>
                </a:solidFill>
              </a:defRPr>
            </a:lvl1pPr>
          </a:lstStyle>
          <a:p>
            <a:fld id="{02730C7D-E670-452F-99B3-10B0C33A0E2C}" type="datetimeFigureOut">
              <a:rPr lang="en-US" smtClean="0"/>
              <a:t>2/12/2022</a:t>
            </a:fld>
            <a:endParaRPr lang="en-US"/>
          </a:p>
        </p:txBody>
      </p:sp>
      <p:sp>
        <p:nvSpPr>
          <p:cNvPr id="12" name="Rectangle 5"/>
          <p:cNvSpPr>
            <a:spLocks noGrp="1" noChangeArrowheads="1"/>
          </p:cNvSpPr>
          <p:nvPr>
            <p:ph type="ftr" sz="quarter" idx="3"/>
          </p:nvPr>
        </p:nvSpPr>
        <p:spPr bwMode="auto">
          <a:xfrm>
            <a:off x="1780694" y="7731446"/>
            <a:ext cx="8001000" cy="382906"/>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512" b="1" i="1">
                <a:solidFill>
                  <a:schemeClr val="bg1"/>
                </a:solidFill>
                <a:cs typeface="+mj-cs"/>
              </a:defRPr>
            </a:lvl1pPr>
          </a:lstStyle>
          <a:p>
            <a:endParaRPr lang="en-US"/>
          </a:p>
        </p:txBody>
      </p:sp>
      <p:sp>
        <p:nvSpPr>
          <p:cNvPr id="13" name="Rectangle 6"/>
          <p:cNvSpPr>
            <a:spLocks noGrp="1" noChangeArrowheads="1"/>
          </p:cNvSpPr>
          <p:nvPr>
            <p:ph type="sldNum" sz="quarter" idx="4"/>
          </p:nvPr>
        </p:nvSpPr>
        <p:spPr bwMode="auto">
          <a:xfrm>
            <a:off x="194552" y="7700117"/>
            <a:ext cx="1337945" cy="382905"/>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512" b="0">
                <a:solidFill>
                  <a:schemeClr val="bg1"/>
                </a:solidFill>
              </a:defRPr>
            </a:lvl1pPr>
          </a:lstStyle>
          <a:p>
            <a:fld id="{DDB703DD-BD46-441F-9323-2D8E7A3165EC}" type="slidenum">
              <a:rPr lang="en-US" smtClean="0"/>
              <a:t>‹#›</a:t>
            </a:fld>
            <a:endParaRPr lang="en-US"/>
          </a:p>
        </p:txBody>
      </p:sp>
      <p:sp>
        <p:nvSpPr>
          <p:cNvPr id="17" name="Oval 9"/>
          <p:cNvSpPr>
            <a:spLocks noChangeArrowheads="1"/>
          </p:cNvSpPr>
          <p:nvPr/>
        </p:nvSpPr>
        <p:spPr bwMode="auto">
          <a:xfrm>
            <a:off x="12054844" y="135258"/>
            <a:ext cx="106680" cy="91439"/>
          </a:xfrm>
          <a:prstGeom prst="ellipse">
            <a:avLst/>
          </a:prstGeom>
          <a:solidFill>
            <a:srgbClr val="FFFFCC"/>
          </a:solidFill>
          <a:ln w="9525">
            <a:noFill/>
            <a:round/>
            <a:headEnd/>
            <a:tailEnd/>
          </a:ln>
          <a:effectLst/>
          <a:scene3d>
            <a:camera prst="orthographicFront"/>
            <a:lightRig rig="threePt" dir="t"/>
          </a:scene3d>
          <a:sp3d>
            <a:bevelT/>
          </a:sp3d>
        </p:spPr>
        <p:txBody>
          <a:bodyPr wrap="none" anchor="ctr"/>
          <a:lstStyle/>
          <a:p>
            <a:pPr algn="ctr" eaLnBrk="1" hangingPunct="1">
              <a:defRPr/>
            </a:pPr>
            <a:endParaRPr lang="fa-IR" sz="2592" b="0">
              <a:latin typeface="Times New Roman" pitchFamily="18" charset="0"/>
            </a:endParaRPr>
          </a:p>
        </p:txBody>
      </p:sp>
      <p:sp>
        <p:nvSpPr>
          <p:cNvPr id="18" name="Oval 8"/>
          <p:cNvSpPr>
            <a:spLocks noChangeArrowheads="1"/>
          </p:cNvSpPr>
          <p:nvPr/>
        </p:nvSpPr>
        <p:spPr bwMode="auto">
          <a:xfrm>
            <a:off x="12128188" y="28577"/>
            <a:ext cx="106680" cy="91439"/>
          </a:xfrm>
          <a:prstGeom prst="ellipse">
            <a:avLst/>
          </a:prstGeom>
          <a:solidFill>
            <a:srgbClr val="FFFFCC"/>
          </a:solidFill>
          <a:ln w="9525">
            <a:noFill/>
            <a:round/>
            <a:headEnd/>
            <a:tailEnd/>
          </a:ln>
          <a:effectLst/>
          <a:scene3d>
            <a:camera prst="orthographicFront"/>
            <a:lightRig rig="threePt" dir="t"/>
          </a:scene3d>
          <a:sp3d>
            <a:bevelT/>
          </a:sp3d>
        </p:spPr>
        <p:txBody>
          <a:bodyPr wrap="none" anchor="ctr"/>
          <a:lstStyle/>
          <a:p>
            <a:pPr algn="ctr" eaLnBrk="1" hangingPunct="1">
              <a:defRPr/>
            </a:pPr>
            <a:endParaRPr lang="fa-IR" sz="2592" b="0">
              <a:latin typeface="Times New Roman" pitchFamily="18" charset="0"/>
            </a:endParaRPr>
          </a:p>
        </p:txBody>
      </p:sp>
      <p:sp>
        <p:nvSpPr>
          <p:cNvPr id="19" name="Oval 8"/>
          <p:cNvSpPr>
            <a:spLocks noChangeArrowheads="1"/>
          </p:cNvSpPr>
          <p:nvPr/>
        </p:nvSpPr>
        <p:spPr bwMode="auto">
          <a:xfrm>
            <a:off x="12128188" y="240033"/>
            <a:ext cx="106680" cy="91439"/>
          </a:xfrm>
          <a:prstGeom prst="ellipse">
            <a:avLst/>
          </a:prstGeom>
          <a:solidFill>
            <a:srgbClr val="FFFFCC"/>
          </a:solidFill>
          <a:ln w="9525">
            <a:noFill/>
            <a:round/>
            <a:headEnd/>
            <a:tailEnd/>
          </a:ln>
          <a:effectLst/>
          <a:scene3d>
            <a:camera prst="orthographicFront"/>
            <a:lightRig rig="threePt" dir="t"/>
          </a:scene3d>
          <a:sp3d>
            <a:bevelT/>
          </a:sp3d>
        </p:spPr>
        <p:txBody>
          <a:bodyPr wrap="none" anchor="ctr"/>
          <a:lstStyle/>
          <a:p>
            <a:pPr algn="ctr" eaLnBrk="1" hangingPunct="1">
              <a:defRPr/>
            </a:pPr>
            <a:endParaRPr lang="fa-IR" sz="2592" b="0">
              <a:latin typeface="Times New Roman" pitchFamily="18" charset="0"/>
            </a:endParaRPr>
          </a:p>
        </p:txBody>
      </p:sp>
      <p:sp>
        <p:nvSpPr>
          <p:cNvPr id="47120" name="Rectangle 16"/>
          <p:cNvSpPr>
            <a:spLocks noChangeArrowheads="1"/>
          </p:cNvSpPr>
          <p:nvPr/>
        </p:nvSpPr>
        <p:spPr bwMode="auto">
          <a:xfrm rot="16200000">
            <a:off x="6080762" y="-6080762"/>
            <a:ext cx="640080" cy="12801600"/>
          </a:xfrm>
          <a:prstGeom prst="rect">
            <a:avLst/>
          </a:prstGeom>
          <a:solidFill>
            <a:srgbClr val="4D6997"/>
          </a:solidFill>
          <a:ln w="9525">
            <a:no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defRPr/>
            </a:pPr>
            <a:endParaRPr lang="fa-IR" sz="1944"/>
          </a:p>
        </p:txBody>
      </p:sp>
      <p:sp>
        <p:nvSpPr>
          <p:cNvPr id="20" name="Oval 19"/>
          <p:cNvSpPr/>
          <p:nvPr/>
        </p:nvSpPr>
        <p:spPr bwMode="auto">
          <a:xfrm>
            <a:off x="124465" y="139066"/>
            <a:ext cx="106680" cy="91439"/>
          </a:xfrm>
          <a:prstGeom prst="ellipse">
            <a:avLst/>
          </a:prstGeom>
          <a:solidFill>
            <a:schemeClr val="bg1"/>
          </a:solidFill>
          <a:ln>
            <a:headEnd type="none" w="med" len="med"/>
            <a:tailEnd type="none" w="med" len="med"/>
          </a:ln>
          <a:scene3d>
            <a:camera prst="orthographicFront">
              <a:rot lat="0" lon="0" rev="0"/>
            </a:camera>
            <a:lightRig rig="threePt" dir="t">
              <a:rot lat="0" lon="0" rev="1200000"/>
            </a:lightRig>
          </a:scene3d>
          <a:sp3d>
            <a:bevelT w="63500" h="25400"/>
          </a:sp3d>
        </p:spPr>
        <p:style>
          <a:lnRef idx="0">
            <a:schemeClr val="dk1"/>
          </a:lnRef>
          <a:fillRef idx="3">
            <a:schemeClr val="dk1"/>
          </a:fillRef>
          <a:effectRef idx="3">
            <a:schemeClr val="dk1"/>
          </a:effectRef>
          <a:fontRef idx="minor">
            <a:schemeClr val="lt1"/>
          </a:fontRef>
        </p:style>
        <p:txBody>
          <a:bodyPr vert="horz" wrap="square" lIns="98750" tIns="49375" rIns="98750" bIns="49375" numCol="1" rtlCol="1" anchor="t" anchorCtr="0" compatLnSpc="1">
            <a:prstTxWarp prst="textNoShape">
              <a:avLst/>
            </a:prstTxWarp>
          </a:bodyPr>
          <a:lstStyle/>
          <a:p>
            <a:pPr marL="0" marR="0" indent="0" algn="l" defTabSz="987551" rtl="0" eaLnBrk="0" fontAlgn="base" latinLnBrk="0" hangingPunct="0">
              <a:lnSpc>
                <a:spcPct val="100000"/>
              </a:lnSpc>
              <a:spcBef>
                <a:spcPct val="0"/>
              </a:spcBef>
              <a:spcAft>
                <a:spcPct val="0"/>
              </a:spcAft>
              <a:buClrTx/>
              <a:buSzTx/>
              <a:buFontTx/>
              <a:buNone/>
              <a:tabLst/>
            </a:pPr>
            <a:endParaRPr kumimoji="0" lang="fa-IR" sz="1728" b="1" i="0" u="none" strike="noStrike" cap="none" normalizeH="0" baseline="0" smtClean="0">
              <a:ln>
                <a:noFill/>
              </a:ln>
              <a:solidFill>
                <a:schemeClr val="tx1"/>
              </a:solidFill>
              <a:effectLst/>
              <a:latin typeface="Arial" pitchFamily="34" charset="0"/>
            </a:endParaRPr>
          </a:p>
        </p:txBody>
      </p:sp>
      <p:sp>
        <p:nvSpPr>
          <p:cNvPr id="21" name="Oval 20"/>
          <p:cNvSpPr/>
          <p:nvPr/>
        </p:nvSpPr>
        <p:spPr bwMode="auto">
          <a:xfrm>
            <a:off x="12588245" y="152402"/>
            <a:ext cx="106680" cy="91439"/>
          </a:xfrm>
          <a:prstGeom prst="ellipse">
            <a:avLst/>
          </a:prstGeom>
          <a:solidFill>
            <a:schemeClr val="bg1"/>
          </a:solidFill>
          <a:ln>
            <a:headEnd type="none" w="med" len="med"/>
            <a:tailEnd type="none" w="med" len="med"/>
          </a:ln>
          <a:scene3d>
            <a:camera prst="orthographicFront">
              <a:rot lat="0" lon="0" rev="0"/>
            </a:camera>
            <a:lightRig rig="threePt" dir="t">
              <a:rot lat="0" lon="0" rev="1200000"/>
            </a:lightRig>
          </a:scene3d>
          <a:sp3d>
            <a:bevelT w="63500" h="25400"/>
          </a:sp3d>
        </p:spPr>
        <p:style>
          <a:lnRef idx="0">
            <a:schemeClr val="dk1"/>
          </a:lnRef>
          <a:fillRef idx="3">
            <a:schemeClr val="dk1"/>
          </a:fillRef>
          <a:effectRef idx="3">
            <a:schemeClr val="dk1"/>
          </a:effectRef>
          <a:fontRef idx="minor">
            <a:schemeClr val="lt1"/>
          </a:fontRef>
        </p:style>
        <p:txBody>
          <a:bodyPr vert="horz" wrap="square" lIns="98750" tIns="49375" rIns="98750" bIns="49375" numCol="1" rtlCol="1" anchor="t" anchorCtr="0" compatLnSpc="1">
            <a:prstTxWarp prst="textNoShape">
              <a:avLst/>
            </a:prstTxWarp>
          </a:bodyPr>
          <a:lstStyle/>
          <a:p>
            <a:pPr marL="0" marR="0" indent="0" algn="l" defTabSz="987551" rtl="0" eaLnBrk="0" fontAlgn="base" latinLnBrk="0" hangingPunct="0">
              <a:lnSpc>
                <a:spcPct val="100000"/>
              </a:lnSpc>
              <a:spcBef>
                <a:spcPct val="0"/>
              </a:spcBef>
              <a:spcAft>
                <a:spcPct val="0"/>
              </a:spcAft>
              <a:buClrTx/>
              <a:buSzTx/>
              <a:buFontTx/>
              <a:buNone/>
              <a:tabLst/>
            </a:pPr>
            <a:endParaRPr kumimoji="0" lang="fa-IR" sz="1728" b="1" i="0" u="none" strike="noStrike" cap="none" normalizeH="0" baseline="0" smtClean="0">
              <a:ln>
                <a:noFill/>
              </a:ln>
              <a:solidFill>
                <a:schemeClr val="tx1"/>
              </a:solidFill>
              <a:effectLst/>
              <a:latin typeface="Arial" pitchFamily="34" charset="0"/>
            </a:endParaRPr>
          </a:p>
        </p:txBody>
      </p:sp>
      <p:sp>
        <p:nvSpPr>
          <p:cNvPr id="22" name="Oval 21"/>
          <p:cNvSpPr/>
          <p:nvPr/>
        </p:nvSpPr>
        <p:spPr bwMode="auto">
          <a:xfrm>
            <a:off x="12588245" y="274323"/>
            <a:ext cx="106680" cy="91439"/>
          </a:xfrm>
          <a:prstGeom prst="ellipse">
            <a:avLst/>
          </a:prstGeom>
          <a:solidFill>
            <a:schemeClr val="bg1"/>
          </a:solidFill>
          <a:ln>
            <a:headEnd type="none" w="med" len="med"/>
            <a:tailEnd type="none" w="med" len="med"/>
          </a:ln>
          <a:scene3d>
            <a:camera prst="orthographicFront">
              <a:rot lat="0" lon="0" rev="0"/>
            </a:camera>
            <a:lightRig rig="threePt" dir="t">
              <a:rot lat="0" lon="0" rev="1200000"/>
            </a:lightRig>
          </a:scene3d>
          <a:sp3d>
            <a:bevelT w="63500" h="25400"/>
          </a:sp3d>
        </p:spPr>
        <p:style>
          <a:lnRef idx="0">
            <a:schemeClr val="dk1"/>
          </a:lnRef>
          <a:fillRef idx="3">
            <a:schemeClr val="dk1"/>
          </a:fillRef>
          <a:effectRef idx="3">
            <a:schemeClr val="dk1"/>
          </a:effectRef>
          <a:fontRef idx="minor">
            <a:schemeClr val="lt1"/>
          </a:fontRef>
        </p:style>
        <p:txBody>
          <a:bodyPr vert="horz" wrap="square" lIns="98750" tIns="49375" rIns="98750" bIns="49375" numCol="1" rtlCol="1" anchor="t" anchorCtr="0" compatLnSpc="1">
            <a:prstTxWarp prst="textNoShape">
              <a:avLst/>
            </a:prstTxWarp>
          </a:bodyPr>
          <a:lstStyle/>
          <a:p>
            <a:pPr marL="0" marR="0" indent="0" algn="l" defTabSz="987551" rtl="0" eaLnBrk="0" fontAlgn="base" latinLnBrk="0" hangingPunct="0">
              <a:lnSpc>
                <a:spcPct val="100000"/>
              </a:lnSpc>
              <a:spcBef>
                <a:spcPct val="0"/>
              </a:spcBef>
              <a:spcAft>
                <a:spcPct val="0"/>
              </a:spcAft>
              <a:buClrTx/>
              <a:buSzTx/>
              <a:buFontTx/>
              <a:buNone/>
              <a:tabLst/>
            </a:pPr>
            <a:endParaRPr kumimoji="0" lang="fa-IR" sz="1728" b="1" i="0" u="none" strike="noStrike" cap="none" normalizeH="0" baseline="0" smtClean="0">
              <a:ln>
                <a:noFill/>
              </a:ln>
              <a:solidFill>
                <a:schemeClr val="tx1"/>
              </a:solidFill>
              <a:effectLst/>
              <a:latin typeface="Arial" pitchFamily="34" charset="0"/>
            </a:endParaRPr>
          </a:p>
        </p:txBody>
      </p:sp>
      <p:sp>
        <p:nvSpPr>
          <p:cNvPr id="23" name="Oval 22"/>
          <p:cNvSpPr/>
          <p:nvPr/>
        </p:nvSpPr>
        <p:spPr bwMode="auto">
          <a:xfrm>
            <a:off x="124465" y="260987"/>
            <a:ext cx="106680" cy="91439"/>
          </a:xfrm>
          <a:prstGeom prst="ellipse">
            <a:avLst/>
          </a:prstGeom>
          <a:solidFill>
            <a:schemeClr val="bg1"/>
          </a:solidFill>
          <a:ln>
            <a:headEnd type="none" w="med" len="med"/>
            <a:tailEnd type="none" w="med" len="med"/>
          </a:ln>
          <a:scene3d>
            <a:camera prst="orthographicFront">
              <a:rot lat="0" lon="0" rev="0"/>
            </a:camera>
            <a:lightRig rig="threePt" dir="t">
              <a:rot lat="0" lon="0" rev="1200000"/>
            </a:lightRig>
          </a:scene3d>
          <a:sp3d>
            <a:bevelT w="63500" h="25400"/>
          </a:sp3d>
        </p:spPr>
        <p:style>
          <a:lnRef idx="0">
            <a:schemeClr val="dk1"/>
          </a:lnRef>
          <a:fillRef idx="3">
            <a:schemeClr val="dk1"/>
          </a:fillRef>
          <a:effectRef idx="3">
            <a:schemeClr val="dk1"/>
          </a:effectRef>
          <a:fontRef idx="minor">
            <a:schemeClr val="lt1"/>
          </a:fontRef>
        </p:style>
        <p:txBody>
          <a:bodyPr vert="horz" wrap="square" lIns="98750" tIns="49375" rIns="98750" bIns="49375" numCol="1" rtlCol="1" anchor="t" anchorCtr="0" compatLnSpc="1">
            <a:prstTxWarp prst="textNoShape">
              <a:avLst/>
            </a:prstTxWarp>
          </a:bodyPr>
          <a:lstStyle/>
          <a:p>
            <a:pPr marL="0" marR="0" indent="0" algn="l" defTabSz="987551" rtl="0" eaLnBrk="0" fontAlgn="base" latinLnBrk="0" hangingPunct="0">
              <a:lnSpc>
                <a:spcPct val="100000"/>
              </a:lnSpc>
              <a:spcBef>
                <a:spcPct val="0"/>
              </a:spcBef>
              <a:spcAft>
                <a:spcPct val="0"/>
              </a:spcAft>
              <a:buClrTx/>
              <a:buSzTx/>
              <a:buFontTx/>
              <a:buNone/>
              <a:tabLst/>
            </a:pPr>
            <a:endParaRPr kumimoji="0" lang="fa-IR" sz="1728" b="1" i="0" u="none" strike="noStrike" cap="none" normalizeH="0" baseline="0" smtClean="0">
              <a:ln>
                <a:noFill/>
              </a:ln>
              <a:solidFill>
                <a:schemeClr val="tx1"/>
              </a:solidFill>
              <a:effectLst/>
              <a:latin typeface="Arial" pitchFamily="34" charset="0"/>
            </a:endParaRPr>
          </a:p>
        </p:txBody>
      </p:sp>
      <p:sp>
        <p:nvSpPr>
          <p:cNvPr id="24" name="Oval 23"/>
          <p:cNvSpPr/>
          <p:nvPr/>
        </p:nvSpPr>
        <p:spPr bwMode="auto">
          <a:xfrm>
            <a:off x="231145" y="200026"/>
            <a:ext cx="106680" cy="91439"/>
          </a:xfrm>
          <a:prstGeom prst="ellipse">
            <a:avLst/>
          </a:prstGeom>
          <a:solidFill>
            <a:schemeClr val="bg1"/>
          </a:solidFill>
          <a:ln>
            <a:headEnd type="none" w="med" len="med"/>
            <a:tailEnd type="none" w="med" len="med"/>
          </a:ln>
          <a:scene3d>
            <a:camera prst="orthographicFront">
              <a:rot lat="0" lon="0" rev="0"/>
            </a:camera>
            <a:lightRig rig="threePt" dir="t">
              <a:rot lat="0" lon="0" rev="1200000"/>
            </a:lightRig>
          </a:scene3d>
          <a:sp3d>
            <a:bevelT w="63500" h="25400"/>
          </a:sp3d>
        </p:spPr>
        <p:style>
          <a:lnRef idx="0">
            <a:schemeClr val="dk1"/>
          </a:lnRef>
          <a:fillRef idx="3">
            <a:schemeClr val="dk1"/>
          </a:fillRef>
          <a:effectRef idx="3">
            <a:schemeClr val="dk1"/>
          </a:effectRef>
          <a:fontRef idx="minor">
            <a:schemeClr val="lt1"/>
          </a:fontRef>
        </p:style>
        <p:txBody>
          <a:bodyPr vert="horz" wrap="square" lIns="98750" tIns="49375" rIns="98750" bIns="49375" numCol="1" rtlCol="1" anchor="t" anchorCtr="0" compatLnSpc="1">
            <a:prstTxWarp prst="textNoShape">
              <a:avLst/>
            </a:prstTxWarp>
          </a:bodyPr>
          <a:lstStyle/>
          <a:p>
            <a:pPr marL="0" marR="0" indent="0" algn="l" defTabSz="987551" rtl="0" eaLnBrk="0" fontAlgn="base" latinLnBrk="0" hangingPunct="0">
              <a:lnSpc>
                <a:spcPct val="100000"/>
              </a:lnSpc>
              <a:spcBef>
                <a:spcPct val="0"/>
              </a:spcBef>
              <a:spcAft>
                <a:spcPct val="0"/>
              </a:spcAft>
              <a:buClrTx/>
              <a:buSzTx/>
              <a:buFontTx/>
              <a:buNone/>
              <a:tabLst/>
            </a:pPr>
            <a:endParaRPr kumimoji="0" lang="fa-IR" sz="1728" b="1" i="0" u="none" strike="noStrike" cap="none" normalizeH="0" baseline="0" smtClean="0">
              <a:ln>
                <a:noFill/>
              </a:ln>
              <a:solidFill>
                <a:schemeClr val="tx1"/>
              </a:solidFill>
              <a:effectLst/>
              <a:latin typeface="Arial" pitchFamily="34" charset="0"/>
            </a:endParaRPr>
          </a:p>
        </p:txBody>
      </p:sp>
      <p:sp>
        <p:nvSpPr>
          <p:cNvPr id="25" name="Oval 24"/>
          <p:cNvSpPr/>
          <p:nvPr/>
        </p:nvSpPr>
        <p:spPr bwMode="auto">
          <a:xfrm>
            <a:off x="12481565" y="213363"/>
            <a:ext cx="106680" cy="91439"/>
          </a:xfrm>
          <a:prstGeom prst="ellipse">
            <a:avLst/>
          </a:prstGeom>
          <a:solidFill>
            <a:schemeClr val="bg1"/>
          </a:solidFill>
          <a:ln>
            <a:headEnd type="none" w="med" len="med"/>
            <a:tailEnd type="none" w="med" len="med"/>
          </a:ln>
          <a:scene3d>
            <a:camera prst="orthographicFront">
              <a:rot lat="0" lon="0" rev="0"/>
            </a:camera>
            <a:lightRig rig="threePt" dir="t">
              <a:rot lat="0" lon="0" rev="1200000"/>
            </a:lightRig>
          </a:scene3d>
          <a:sp3d>
            <a:bevelT w="63500" h="25400"/>
          </a:sp3d>
        </p:spPr>
        <p:style>
          <a:lnRef idx="0">
            <a:schemeClr val="dk1"/>
          </a:lnRef>
          <a:fillRef idx="3">
            <a:schemeClr val="dk1"/>
          </a:fillRef>
          <a:effectRef idx="3">
            <a:schemeClr val="dk1"/>
          </a:effectRef>
          <a:fontRef idx="minor">
            <a:schemeClr val="lt1"/>
          </a:fontRef>
        </p:style>
        <p:txBody>
          <a:bodyPr vert="horz" wrap="square" lIns="98750" tIns="49375" rIns="98750" bIns="49375" numCol="1" rtlCol="1" anchor="t" anchorCtr="0" compatLnSpc="1">
            <a:prstTxWarp prst="textNoShape">
              <a:avLst/>
            </a:prstTxWarp>
          </a:bodyPr>
          <a:lstStyle/>
          <a:p>
            <a:pPr marL="0" marR="0" indent="0" algn="l" defTabSz="987551" rtl="0" eaLnBrk="0" fontAlgn="base" latinLnBrk="0" hangingPunct="0">
              <a:lnSpc>
                <a:spcPct val="100000"/>
              </a:lnSpc>
              <a:spcBef>
                <a:spcPct val="0"/>
              </a:spcBef>
              <a:spcAft>
                <a:spcPct val="0"/>
              </a:spcAft>
              <a:buClrTx/>
              <a:buSzTx/>
              <a:buFontTx/>
              <a:buNone/>
              <a:tabLst/>
            </a:pPr>
            <a:endParaRPr kumimoji="0" lang="fa-IR" sz="1728" b="1" i="0" u="none" strike="noStrike" cap="none" normalizeH="0" baseline="0" smtClean="0">
              <a:ln>
                <a:noFill/>
              </a:ln>
              <a:solidFill>
                <a:schemeClr val="tx1"/>
              </a:solidFill>
              <a:effectLst/>
              <a:latin typeface="Arial" pitchFamily="34" charset="0"/>
            </a:endParaRPr>
          </a:p>
        </p:txBody>
      </p:sp>
      <p:pic>
        <p:nvPicPr>
          <p:cNvPr id="26" name="Picture 2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2234865" y="7669533"/>
            <a:ext cx="458627" cy="53720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290204233"/>
      </p:ext>
    </p:extLst>
  </p:cSld>
  <p:clrMap bg1="lt1" tx1="dk1" bg2="lt2" tx2="dk2" accent1="accent1" accent2="accent2" accent3="accent3" accent4="accent4" accent5="accent5" accent6="accent6" hlink="hlink" folHlink="folHlink"/>
  <p:sldLayoutIdLst>
    <p:sldLayoutId id="2147484022" r:id="rId1"/>
    <p:sldLayoutId id="2147484023" r:id="rId2"/>
    <p:sldLayoutId id="2147484024" r:id="rId3"/>
    <p:sldLayoutId id="2147484025" r:id="rId4"/>
    <p:sldLayoutId id="2147484026" r:id="rId5"/>
    <p:sldLayoutId id="2147484027" r:id="rId6"/>
    <p:sldLayoutId id="2147484028" r:id="rId7"/>
    <p:sldLayoutId id="2147484029" r:id="rId8"/>
    <p:sldLayoutId id="2147484030" r:id="rId9"/>
    <p:sldLayoutId id="2147484031" r:id="rId10"/>
    <p:sldLayoutId id="2147484032" r:id="rId11"/>
  </p:sldLayoutIdLst>
  <p:transition/>
  <p:timing>
    <p:tnLst>
      <p:par>
        <p:cTn id="1" dur="indefinite" restart="never" nodeType="tmRoot"/>
      </p:par>
    </p:tnLst>
  </p:timing>
  <p:txStyles>
    <p:titleStyle>
      <a:lvl1pPr algn="r" rtl="1" eaLnBrk="1" fontAlgn="base" hangingPunct="1">
        <a:spcBef>
          <a:spcPct val="0"/>
        </a:spcBef>
        <a:spcAft>
          <a:spcPct val="0"/>
        </a:spcAft>
        <a:defRPr sz="2592" b="1">
          <a:solidFill>
            <a:srgbClr val="663300"/>
          </a:solidFill>
          <a:latin typeface="Comic Sans MS" pitchFamily="66" charset="0"/>
          <a:ea typeface="+mj-ea"/>
          <a:cs typeface="B Nazanin" panose="00000400000000000000" pitchFamily="2" charset="-78"/>
        </a:defRPr>
      </a:lvl1pPr>
      <a:lvl2pPr algn="l" rtl="1" eaLnBrk="1" fontAlgn="base" hangingPunct="1">
        <a:spcBef>
          <a:spcPct val="0"/>
        </a:spcBef>
        <a:spcAft>
          <a:spcPct val="0"/>
        </a:spcAft>
        <a:defRPr sz="2592" b="1">
          <a:solidFill>
            <a:srgbClr val="663300"/>
          </a:solidFill>
          <a:latin typeface="Comic Sans MS" pitchFamily="66" charset="0"/>
        </a:defRPr>
      </a:lvl2pPr>
      <a:lvl3pPr algn="l" rtl="1" eaLnBrk="1" fontAlgn="base" hangingPunct="1">
        <a:spcBef>
          <a:spcPct val="0"/>
        </a:spcBef>
        <a:spcAft>
          <a:spcPct val="0"/>
        </a:spcAft>
        <a:defRPr sz="2592" b="1">
          <a:solidFill>
            <a:srgbClr val="663300"/>
          </a:solidFill>
          <a:latin typeface="Comic Sans MS" pitchFamily="66" charset="0"/>
        </a:defRPr>
      </a:lvl3pPr>
      <a:lvl4pPr algn="l" rtl="1" eaLnBrk="1" fontAlgn="base" hangingPunct="1">
        <a:spcBef>
          <a:spcPct val="0"/>
        </a:spcBef>
        <a:spcAft>
          <a:spcPct val="0"/>
        </a:spcAft>
        <a:defRPr sz="2592" b="1">
          <a:solidFill>
            <a:srgbClr val="663300"/>
          </a:solidFill>
          <a:latin typeface="Comic Sans MS" pitchFamily="66" charset="0"/>
        </a:defRPr>
      </a:lvl4pPr>
      <a:lvl5pPr algn="l" rtl="1" eaLnBrk="1" fontAlgn="base" hangingPunct="1">
        <a:spcBef>
          <a:spcPct val="0"/>
        </a:spcBef>
        <a:spcAft>
          <a:spcPct val="0"/>
        </a:spcAft>
        <a:defRPr sz="2592" b="1">
          <a:solidFill>
            <a:srgbClr val="663300"/>
          </a:solidFill>
          <a:latin typeface="Comic Sans MS" pitchFamily="66" charset="0"/>
        </a:defRPr>
      </a:lvl5pPr>
      <a:lvl6pPr marL="493775" algn="l" rtl="1" eaLnBrk="1" fontAlgn="base" hangingPunct="1">
        <a:spcBef>
          <a:spcPct val="0"/>
        </a:spcBef>
        <a:spcAft>
          <a:spcPct val="0"/>
        </a:spcAft>
        <a:defRPr sz="3456">
          <a:solidFill>
            <a:srgbClr val="663300"/>
          </a:solidFill>
          <a:latin typeface="Arial Black" pitchFamily="34" charset="0"/>
        </a:defRPr>
      </a:lvl6pPr>
      <a:lvl7pPr marL="987551" algn="l" rtl="1" eaLnBrk="1" fontAlgn="base" hangingPunct="1">
        <a:spcBef>
          <a:spcPct val="0"/>
        </a:spcBef>
        <a:spcAft>
          <a:spcPct val="0"/>
        </a:spcAft>
        <a:defRPr sz="3456">
          <a:solidFill>
            <a:srgbClr val="663300"/>
          </a:solidFill>
          <a:latin typeface="Arial Black" pitchFamily="34" charset="0"/>
        </a:defRPr>
      </a:lvl7pPr>
      <a:lvl8pPr marL="1481326" algn="l" rtl="1" eaLnBrk="1" fontAlgn="base" hangingPunct="1">
        <a:spcBef>
          <a:spcPct val="0"/>
        </a:spcBef>
        <a:spcAft>
          <a:spcPct val="0"/>
        </a:spcAft>
        <a:defRPr sz="3456">
          <a:solidFill>
            <a:srgbClr val="663300"/>
          </a:solidFill>
          <a:latin typeface="Arial Black" pitchFamily="34" charset="0"/>
        </a:defRPr>
      </a:lvl8pPr>
      <a:lvl9pPr marL="1975101" algn="l" rtl="1" eaLnBrk="1" fontAlgn="base" hangingPunct="1">
        <a:spcBef>
          <a:spcPct val="0"/>
        </a:spcBef>
        <a:spcAft>
          <a:spcPct val="0"/>
        </a:spcAft>
        <a:defRPr sz="3456">
          <a:solidFill>
            <a:srgbClr val="663300"/>
          </a:solidFill>
          <a:latin typeface="Arial Black" pitchFamily="34" charset="0"/>
        </a:defRPr>
      </a:lvl9pPr>
    </p:titleStyle>
    <p:bodyStyle>
      <a:lvl1pPr marL="370332" indent="-370332" algn="r" rtl="1" eaLnBrk="1" fontAlgn="base" hangingPunct="1">
        <a:spcBef>
          <a:spcPct val="25000"/>
        </a:spcBef>
        <a:spcAft>
          <a:spcPct val="25000"/>
        </a:spcAft>
        <a:buClr>
          <a:srgbClr val="5675A9"/>
        </a:buClr>
        <a:buSzPct val="75000"/>
        <a:buFontTx/>
        <a:buBlip>
          <a:blip r:embed="rId14"/>
        </a:buBlip>
        <a:defRPr sz="2160" b="1">
          <a:solidFill>
            <a:srgbClr val="000000"/>
          </a:solidFill>
          <a:latin typeface="+mn-lt"/>
          <a:ea typeface="+mn-ea"/>
          <a:cs typeface="B Koodak" pitchFamily="2" charset="-78"/>
        </a:defRPr>
      </a:lvl1pPr>
      <a:lvl2pPr marL="802385" indent="-308609" algn="r" rtl="1" eaLnBrk="1" fontAlgn="base" hangingPunct="1">
        <a:spcBef>
          <a:spcPct val="10000"/>
        </a:spcBef>
        <a:spcAft>
          <a:spcPct val="10000"/>
        </a:spcAft>
        <a:buClr>
          <a:schemeClr val="accent1"/>
        </a:buClr>
        <a:buSzPct val="75000"/>
        <a:buFontTx/>
        <a:buBlip>
          <a:blip r:embed="rId15"/>
        </a:buBlip>
        <a:defRPr sz="2160" b="1">
          <a:solidFill>
            <a:schemeClr val="tx2"/>
          </a:solidFill>
          <a:latin typeface="+mn-lt"/>
          <a:cs typeface="B Nazanin" pitchFamily="2" charset="-78"/>
        </a:defRPr>
      </a:lvl2pPr>
      <a:lvl3pPr marL="1234439" indent="-246888" algn="r" rtl="1" eaLnBrk="1" fontAlgn="base" hangingPunct="1">
        <a:spcBef>
          <a:spcPct val="20000"/>
        </a:spcBef>
        <a:spcAft>
          <a:spcPct val="0"/>
        </a:spcAft>
        <a:buClr>
          <a:schemeClr val="accent2"/>
        </a:buClr>
        <a:buFontTx/>
        <a:buBlip>
          <a:blip r:embed="rId16"/>
        </a:buBlip>
        <a:defRPr sz="2160">
          <a:solidFill>
            <a:schemeClr val="tx2"/>
          </a:solidFill>
          <a:latin typeface="+mn-lt"/>
          <a:cs typeface="B Nazanin" panose="00000400000000000000" pitchFamily="2" charset="-78"/>
        </a:defRPr>
      </a:lvl3pPr>
      <a:lvl4pPr marL="1728214" indent="-246888" algn="r" rtl="1" eaLnBrk="1" fontAlgn="base" hangingPunct="1">
        <a:spcBef>
          <a:spcPct val="20000"/>
        </a:spcBef>
        <a:spcAft>
          <a:spcPct val="0"/>
        </a:spcAft>
        <a:buClr>
          <a:schemeClr val="tx1"/>
        </a:buClr>
        <a:buFontTx/>
        <a:buBlip>
          <a:blip r:embed="rId17"/>
        </a:buBlip>
        <a:defRPr sz="2160" b="1">
          <a:solidFill>
            <a:srgbClr val="000000"/>
          </a:solidFill>
          <a:latin typeface="+mn-lt"/>
          <a:cs typeface="B Davat" pitchFamily="2" charset="-78"/>
        </a:defRPr>
      </a:lvl4pPr>
      <a:lvl5pPr marL="2221989" indent="-246888" algn="r" rtl="1" eaLnBrk="1" fontAlgn="base" hangingPunct="1">
        <a:spcBef>
          <a:spcPct val="20000"/>
        </a:spcBef>
        <a:spcAft>
          <a:spcPct val="0"/>
        </a:spcAft>
        <a:buChar char="•"/>
        <a:defRPr sz="2160">
          <a:solidFill>
            <a:schemeClr val="tx2"/>
          </a:solidFill>
          <a:latin typeface="+mn-lt"/>
        </a:defRPr>
      </a:lvl5pPr>
      <a:lvl6pPr marL="2715765" indent="-246888" algn="r" rtl="1" eaLnBrk="1" fontAlgn="base" hangingPunct="1">
        <a:spcBef>
          <a:spcPct val="20000"/>
        </a:spcBef>
        <a:spcAft>
          <a:spcPct val="0"/>
        </a:spcAft>
        <a:buChar char="•"/>
        <a:defRPr sz="1728">
          <a:solidFill>
            <a:schemeClr val="tx2"/>
          </a:solidFill>
          <a:latin typeface="+mn-lt"/>
        </a:defRPr>
      </a:lvl6pPr>
      <a:lvl7pPr marL="3209540" indent="-246888" algn="r" rtl="1" eaLnBrk="1" fontAlgn="base" hangingPunct="1">
        <a:spcBef>
          <a:spcPct val="20000"/>
        </a:spcBef>
        <a:spcAft>
          <a:spcPct val="0"/>
        </a:spcAft>
        <a:buChar char="•"/>
        <a:defRPr sz="1728">
          <a:solidFill>
            <a:schemeClr val="tx2"/>
          </a:solidFill>
          <a:latin typeface="+mn-lt"/>
        </a:defRPr>
      </a:lvl7pPr>
      <a:lvl8pPr marL="3703315" indent="-246888" algn="r" rtl="1" eaLnBrk="1" fontAlgn="base" hangingPunct="1">
        <a:spcBef>
          <a:spcPct val="20000"/>
        </a:spcBef>
        <a:spcAft>
          <a:spcPct val="0"/>
        </a:spcAft>
        <a:buChar char="•"/>
        <a:defRPr sz="1728">
          <a:solidFill>
            <a:schemeClr val="tx2"/>
          </a:solidFill>
          <a:latin typeface="+mn-lt"/>
        </a:defRPr>
      </a:lvl8pPr>
      <a:lvl9pPr marL="4197090" indent="-246888" algn="r" rtl="1" eaLnBrk="1" fontAlgn="base" hangingPunct="1">
        <a:spcBef>
          <a:spcPct val="20000"/>
        </a:spcBef>
        <a:spcAft>
          <a:spcPct val="0"/>
        </a:spcAft>
        <a:buChar char="•"/>
        <a:defRPr sz="1728">
          <a:solidFill>
            <a:schemeClr val="tx2"/>
          </a:solidFill>
          <a:latin typeface="+mn-lt"/>
        </a:defRPr>
      </a:lvl9pPr>
    </p:bodyStyle>
    <p:otherStyle>
      <a:defPPr>
        <a:defRPr lang="fa-IR"/>
      </a:defPPr>
      <a:lvl1pPr marL="0" algn="r" defTabSz="987551" rtl="1" eaLnBrk="1" latinLnBrk="0" hangingPunct="1">
        <a:defRPr sz="1944" kern="1200">
          <a:solidFill>
            <a:schemeClr val="tx1"/>
          </a:solidFill>
          <a:latin typeface="+mn-lt"/>
          <a:ea typeface="+mn-ea"/>
          <a:cs typeface="+mn-cs"/>
        </a:defRPr>
      </a:lvl1pPr>
      <a:lvl2pPr marL="493775" algn="r" defTabSz="987551" rtl="1" eaLnBrk="1" latinLnBrk="0" hangingPunct="1">
        <a:defRPr sz="1944" kern="1200">
          <a:solidFill>
            <a:schemeClr val="tx1"/>
          </a:solidFill>
          <a:latin typeface="+mn-lt"/>
          <a:ea typeface="+mn-ea"/>
          <a:cs typeface="+mn-cs"/>
        </a:defRPr>
      </a:lvl2pPr>
      <a:lvl3pPr marL="987551" algn="r" defTabSz="987551" rtl="1" eaLnBrk="1" latinLnBrk="0" hangingPunct="1">
        <a:defRPr sz="1944" kern="1200">
          <a:solidFill>
            <a:schemeClr val="tx1"/>
          </a:solidFill>
          <a:latin typeface="+mn-lt"/>
          <a:ea typeface="+mn-ea"/>
          <a:cs typeface="+mn-cs"/>
        </a:defRPr>
      </a:lvl3pPr>
      <a:lvl4pPr marL="1481326" algn="r" defTabSz="987551" rtl="1" eaLnBrk="1" latinLnBrk="0" hangingPunct="1">
        <a:defRPr sz="1944" kern="1200">
          <a:solidFill>
            <a:schemeClr val="tx1"/>
          </a:solidFill>
          <a:latin typeface="+mn-lt"/>
          <a:ea typeface="+mn-ea"/>
          <a:cs typeface="+mn-cs"/>
        </a:defRPr>
      </a:lvl4pPr>
      <a:lvl5pPr marL="1975101" algn="r" defTabSz="987551" rtl="1" eaLnBrk="1" latinLnBrk="0" hangingPunct="1">
        <a:defRPr sz="1944" kern="1200">
          <a:solidFill>
            <a:schemeClr val="tx1"/>
          </a:solidFill>
          <a:latin typeface="+mn-lt"/>
          <a:ea typeface="+mn-ea"/>
          <a:cs typeface="+mn-cs"/>
        </a:defRPr>
      </a:lvl5pPr>
      <a:lvl6pPr marL="2468876" algn="r" defTabSz="987551" rtl="1" eaLnBrk="1" latinLnBrk="0" hangingPunct="1">
        <a:defRPr sz="1944" kern="1200">
          <a:solidFill>
            <a:schemeClr val="tx1"/>
          </a:solidFill>
          <a:latin typeface="+mn-lt"/>
          <a:ea typeface="+mn-ea"/>
          <a:cs typeface="+mn-cs"/>
        </a:defRPr>
      </a:lvl6pPr>
      <a:lvl7pPr marL="2962653" algn="r" defTabSz="987551" rtl="1" eaLnBrk="1" latinLnBrk="0" hangingPunct="1">
        <a:defRPr sz="1944" kern="1200">
          <a:solidFill>
            <a:schemeClr val="tx1"/>
          </a:solidFill>
          <a:latin typeface="+mn-lt"/>
          <a:ea typeface="+mn-ea"/>
          <a:cs typeface="+mn-cs"/>
        </a:defRPr>
      </a:lvl7pPr>
      <a:lvl8pPr marL="3456428" algn="r" defTabSz="987551" rtl="1" eaLnBrk="1" latinLnBrk="0" hangingPunct="1">
        <a:defRPr sz="1944" kern="1200">
          <a:solidFill>
            <a:schemeClr val="tx1"/>
          </a:solidFill>
          <a:latin typeface="+mn-lt"/>
          <a:ea typeface="+mn-ea"/>
          <a:cs typeface="+mn-cs"/>
        </a:defRPr>
      </a:lvl8pPr>
      <a:lvl9pPr marL="3950203" algn="r" defTabSz="987551" rtl="1" eaLnBrk="1" latinLnBrk="0" hangingPunct="1">
        <a:defRPr sz="194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533400" y="7844791"/>
            <a:ext cx="1706880" cy="293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97"/>
            </a:lvl1pPr>
          </a:lstStyle>
          <a:p>
            <a:pPr eaLnBrk="1" hangingPunct="1"/>
            <a:r>
              <a:rPr lang="fa-IR" altLang="en-US" b="0" smtClean="0">
                <a:solidFill>
                  <a:srgbClr val="FFFFFF"/>
                </a:solidFill>
              </a:rPr>
              <a:t>بهمن ۱۳۹۳</a:t>
            </a:r>
            <a:endParaRPr lang="en-US" altLang="en-US" b="0" smtClean="0">
              <a:solidFill>
                <a:srgbClr val="FFFFFF"/>
              </a:solidFill>
            </a:endParaRPr>
          </a:p>
        </p:txBody>
      </p:sp>
      <p:sp>
        <p:nvSpPr>
          <p:cNvPr id="1029" name="Rectangle 5"/>
          <p:cNvSpPr>
            <a:spLocks noGrp="1" noChangeArrowheads="1"/>
          </p:cNvSpPr>
          <p:nvPr>
            <p:ph type="ftr" sz="quarter" idx="3"/>
          </p:nvPr>
        </p:nvSpPr>
        <p:spPr bwMode="auto">
          <a:xfrm>
            <a:off x="9974584" y="182882"/>
            <a:ext cx="2506980" cy="369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97"/>
            </a:lvl1pPr>
          </a:lstStyle>
          <a:p>
            <a:pPr eaLnBrk="1" hangingPunct="1"/>
            <a:r>
              <a:rPr lang="fa-IR" altLang="en-US" b="0" smtClean="0">
                <a:solidFill>
                  <a:srgbClr val="FFFFFF"/>
                </a:solidFill>
              </a:rPr>
              <a:t>مقاله علمی</a:t>
            </a:r>
            <a:endParaRPr lang="en-US" altLang="en-US" b="0" smtClean="0">
              <a:solidFill>
                <a:srgbClr val="FFFFFF"/>
              </a:solidFill>
            </a:endParaRPr>
          </a:p>
        </p:txBody>
      </p:sp>
      <p:sp>
        <p:nvSpPr>
          <p:cNvPr id="1030" name="Rectangle 6"/>
          <p:cNvSpPr>
            <a:spLocks noGrp="1" noChangeArrowheads="1"/>
          </p:cNvSpPr>
          <p:nvPr>
            <p:ph type="sldNum" sz="quarter" idx="4"/>
          </p:nvPr>
        </p:nvSpPr>
        <p:spPr bwMode="auto">
          <a:xfrm>
            <a:off x="5760725" y="7844791"/>
            <a:ext cx="1813560" cy="293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97"/>
            </a:lvl1pPr>
          </a:lstStyle>
          <a:p>
            <a:pPr eaLnBrk="1" hangingPunct="1"/>
            <a:fld id="{61E389C6-069F-4DB6-87B8-3240AFF83D2C}" type="slidenum">
              <a:rPr lang="en-US" altLang="en-US" b="0" smtClean="0">
                <a:solidFill>
                  <a:srgbClr val="FFFFFF"/>
                </a:solidFill>
              </a:rPr>
              <a:pPr eaLnBrk="1" hangingPunct="1"/>
              <a:t>‹#›</a:t>
            </a:fld>
            <a:endParaRPr lang="en-US" altLang="en-US" b="0" smtClean="0">
              <a:solidFill>
                <a:srgbClr val="FFFFFF"/>
              </a:solidFill>
            </a:endParaRPr>
          </a:p>
        </p:txBody>
      </p:sp>
      <p:sp>
        <p:nvSpPr>
          <p:cNvPr id="1027" name="Rectangle 3"/>
          <p:cNvSpPr>
            <a:spLocks noGrp="1" noChangeArrowheads="1"/>
          </p:cNvSpPr>
          <p:nvPr>
            <p:ph type="body" idx="1"/>
          </p:nvPr>
        </p:nvSpPr>
        <p:spPr bwMode="auto">
          <a:xfrm>
            <a:off x="640080" y="1645924"/>
            <a:ext cx="1141476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extLst>
      <p:ext uri="{BB962C8B-B14F-4D97-AF65-F5344CB8AC3E}">
        <p14:creationId xmlns:p14="http://schemas.microsoft.com/office/powerpoint/2010/main" val="56355003"/>
      </p:ext>
    </p:extLst>
  </p:cSld>
  <p:clrMap bg1="dk2" tx1="lt1" bg2="dk1" tx2="lt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4" r:id="rId11"/>
  </p:sldLayoutIdLst>
  <p:timing>
    <p:tnLst>
      <p:par>
        <p:cTn id="1" dur="indefinite" restart="never" nodeType="tmRoot"/>
      </p:par>
    </p:tnLst>
  </p:timing>
  <p:hf hdr="0"/>
  <p:txStyles>
    <p:titleStyle>
      <a:lvl1pPr algn="l" rtl="1" eaLnBrk="1" fontAlgn="base" hangingPunct="1">
        <a:spcBef>
          <a:spcPct val="0"/>
        </a:spcBef>
        <a:spcAft>
          <a:spcPct val="0"/>
        </a:spcAft>
        <a:defRPr sz="4320" b="1" kern="1200">
          <a:solidFill>
            <a:schemeClr val="tx2"/>
          </a:solidFill>
          <a:latin typeface="+mj-lt"/>
          <a:ea typeface="+mj-ea"/>
          <a:cs typeface="+mj-cs"/>
        </a:defRPr>
      </a:lvl1pPr>
      <a:lvl2pPr algn="l" rtl="1" eaLnBrk="1" fontAlgn="base" hangingPunct="1">
        <a:spcBef>
          <a:spcPct val="0"/>
        </a:spcBef>
        <a:spcAft>
          <a:spcPct val="0"/>
        </a:spcAft>
        <a:defRPr sz="4320" b="1">
          <a:solidFill>
            <a:schemeClr val="tx2"/>
          </a:solidFill>
          <a:latin typeface="Arial" panose="020B0604020202020204" pitchFamily="34" charset="0"/>
        </a:defRPr>
      </a:lvl2pPr>
      <a:lvl3pPr algn="l" rtl="1" eaLnBrk="1" fontAlgn="base" hangingPunct="1">
        <a:spcBef>
          <a:spcPct val="0"/>
        </a:spcBef>
        <a:spcAft>
          <a:spcPct val="0"/>
        </a:spcAft>
        <a:defRPr sz="4320" b="1">
          <a:solidFill>
            <a:schemeClr val="tx2"/>
          </a:solidFill>
          <a:latin typeface="Arial" panose="020B0604020202020204" pitchFamily="34" charset="0"/>
        </a:defRPr>
      </a:lvl3pPr>
      <a:lvl4pPr algn="l" rtl="1" eaLnBrk="1" fontAlgn="base" hangingPunct="1">
        <a:spcBef>
          <a:spcPct val="0"/>
        </a:spcBef>
        <a:spcAft>
          <a:spcPct val="0"/>
        </a:spcAft>
        <a:defRPr sz="4320" b="1">
          <a:solidFill>
            <a:schemeClr val="tx2"/>
          </a:solidFill>
          <a:latin typeface="Arial" panose="020B0604020202020204" pitchFamily="34" charset="0"/>
        </a:defRPr>
      </a:lvl4pPr>
      <a:lvl5pPr algn="l" rtl="1" eaLnBrk="1" fontAlgn="base" hangingPunct="1">
        <a:spcBef>
          <a:spcPct val="0"/>
        </a:spcBef>
        <a:spcAft>
          <a:spcPct val="0"/>
        </a:spcAft>
        <a:defRPr sz="4320" b="1">
          <a:solidFill>
            <a:schemeClr val="tx2"/>
          </a:solidFill>
          <a:latin typeface="Arial" panose="020B0604020202020204" pitchFamily="34" charset="0"/>
        </a:defRPr>
      </a:lvl5pPr>
      <a:lvl6pPr marL="493775" algn="l" rtl="1" eaLnBrk="1" fontAlgn="base" hangingPunct="1">
        <a:spcBef>
          <a:spcPct val="0"/>
        </a:spcBef>
        <a:spcAft>
          <a:spcPct val="0"/>
        </a:spcAft>
        <a:defRPr sz="4320" b="1">
          <a:solidFill>
            <a:schemeClr val="tx2"/>
          </a:solidFill>
          <a:latin typeface="Arial" panose="020B0604020202020204" pitchFamily="34" charset="0"/>
        </a:defRPr>
      </a:lvl6pPr>
      <a:lvl7pPr marL="987551" algn="l" rtl="1" eaLnBrk="1" fontAlgn="base" hangingPunct="1">
        <a:spcBef>
          <a:spcPct val="0"/>
        </a:spcBef>
        <a:spcAft>
          <a:spcPct val="0"/>
        </a:spcAft>
        <a:defRPr sz="4320" b="1">
          <a:solidFill>
            <a:schemeClr val="tx2"/>
          </a:solidFill>
          <a:latin typeface="Arial" panose="020B0604020202020204" pitchFamily="34" charset="0"/>
        </a:defRPr>
      </a:lvl7pPr>
      <a:lvl8pPr marL="1481326" algn="l" rtl="1" eaLnBrk="1" fontAlgn="base" hangingPunct="1">
        <a:spcBef>
          <a:spcPct val="0"/>
        </a:spcBef>
        <a:spcAft>
          <a:spcPct val="0"/>
        </a:spcAft>
        <a:defRPr sz="4320" b="1">
          <a:solidFill>
            <a:schemeClr val="tx2"/>
          </a:solidFill>
          <a:latin typeface="Arial" panose="020B0604020202020204" pitchFamily="34" charset="0"/>
        </a:defRPr>
      </a:lvl8pPr>
      <a:lvl9pPr marL="1975101" algn="l" rtl="1" eaLnBrk="1" fontAlgn="base" hangingPunct="1">
        <a:spcBef>
          <a:spcPct val="0"/>
        </a:spcBef>
        <a:spcAft>
          <a:spcPct val="0"/>
        </a:spcAft>
        <a:defRPr sz="4320" b="1">
          <a:solidFill>
            <a:schemeClr val="tx2"/>
          </a:solidFill>
          <a:latin typeface="Arial" panose="020B0604020202020204" pitchFamily="34" charset="0"/>
        </a:defRPr>
      </a:lvl9pPr>
    </p:titleStyle>
    <p:bodyStyle>
      <a:lvl1pPr marL="370332" indent="-370332" algn="r" rtl="1" eaLnBrk="1" fontAlgn="base" hangingPunct="1">
        <a:spcBef>
          <a:spcPct val="20000"/>
        </a:spcBef>
        <a:spcAft>
          <a:spcPct val="0"/>
        </a:spcAft>
        <a:buClr>
          <a:schemeClr val="bg1"/>
        </a:buClr>
        <a:buSzPct val="115000"/>
        <a:buFont typeface="Wingdings" panose="05000000000000000000" pitchFamily="2" charset="2"/>
        <a:buChar char="§"/>
        <a:defRPr sz="3024" kern="1200">
          <a:solidFill>
            <a:schemeClr val="tx1"/>
          </a:solidFill>
          <a:latin typeface="+mn-lt"/>
          <a:ea typeface="+mn-ea"/>
          <a:cs typeface="+mn-cs"/>
        </a:defRPr>
      </a:lvl1pPr>
      <a:lvl2pPr marL="802385" indent="-308609" algn="r" rtl="1" eaLnBrk="1" fontAlgn="base" hangingPunct="1">
        <a:spcBef>
          <a:spcPct val="20000"/>
        </a:spcBef>
        <a:spcAft>
          <a:spcPct val="0"/>
        </a:spcAft>
        <a:buClr>
          <a:schemeClr val="folHlink"/>
        </a:buClr>
        <a:buFont typeface="Wingdings" panose="05000000000000000000" pitchFamily="2" charset="2"/>
        <a:buChar char="§"/>
        <a:defRPr sz="2592" kern="1200">
          <a:solidFill>
            <a:schemeClr val="tx1"/>
          </a:solidFill>
          <a:latin typeface="+mn-lt"/>
          <a:ea typeface="+mn-ea"/>
          <a:cs typeface="+mn-cs"/>
        </a:defRPr>
      </a:lvl2pPr>
      <a:lvl3pPr marL="1234439" indent="-246888" algn="r" rtl="1" eaLnBrk="1" fontAlgn="base" hangingPunct="1">
        <a:spcBef>
          <a:spcPct val="20000"/>
        </a:spcBef>
        <a:spcAft>
          <a:spcPct val="0"/>
        </a:spcAft>
        <a:buChar char="•"/>
        <a:defRPr sz="2160" kern="1200">
          <a:solidFill>
            <a:schemeClr val="tx1"/>
          </a:solidFill>
          <a:latin typeface="+mn-lt"/>
          <a:ea typeface="+mn-ea"/>
          <a:cs typeface="+mn-cs"/>
        </a:defRPr>
      </a:lvl3pPr>
      <a:lvl4pPr marL="1728214" indent="-246888" algn="r" rtl="1" eaLnBrk="1" fontAlgn="base" hangingPunct="1">
        <a:spcBef>
          <a:spcPct val="20000"/>
        </a:spcBef>
        <a:spcAft>
          <a:spcPct val="0"/>
        </a:spcAft>
        <a:buChar char="–"/>
        <a:defRPr sz="2160" kern="1200">
          <a:solidFill>
            <a:schemeClr val="tx1"/>
          </a:solidFill>
          <a:latin typeface="+mn-lt"/>
          <a:ea typeface="+mn-ea"/>
          <a:cs typeface="+mn-cs"/>
        </a:defRPr>
      </a:lvl4pPr>
      <a:lvl5pPr marL="2221989" indent="-246888" algn="r" rtl="1" eaLnBrk="1" fontAlgn="base" hangingPunct="1">
        <a:spcBef>
          <a:spcPct val="20000"/>
        </a:spcBef>
        <a:spcAft>
          <a:spcPct val="0"/>
        </a:spcAft>
        <a:buChar char="»"/>
        <a:defRPr sz="2160" kern="1200">
          <a:solidFill>
            <a:schemeClr val="tx1"/>
          </a:solidFill>
          <a:latin typeface="+mn-lt"/>
          <a:ea typeface="+mn-ea"/>
          <a:cs typeface="+mn-cs"/>
        </a:defRPr>
      </a:lvl5pPr>
      <a:lvl6pPr marL="2715765" indent="-246888" algn="r" defTabSz="987551" rtl="1" eaLnBrk="1" latinLnBrk="0" hangingPunct="1">
        <a:lnSpc>
          <a:spcPct val="90000"/>
        </a:lnSpc>
        <a:spcBef>
          <a:spcPts val="540"/>
        </a:spcBef>
        <a:buFont typeface="Arial" panose="020B0604020202020204" pitchFamily="34" charset="0"/>
        <a:buChar char="•"/>
        <a:defRPr sz="1944" kern="1200">
          <a:solidFill>
            <a:schemeClr val="tx1"/>
          </a:solidFill>
          <a:latin typeface="+mn-lt"/>
          <a:ea typeface="+mn-ea"/>
          <a:cs typeface="+mn-cs"/>
        </a:defRPr>
      </a:lvl6pPr>
      <a:lvl7pPr marL="3209540" indent="-246888" algn="r" defTabSz="987551" rtl="1" eaLnBrk="1" latinLnBrk="0" hangingPunct="1">
        <a:lnSpc>
          <a:spcPct val="90000"/>
        </a:lnSpc>
        <a:spcBef>
          <a:spcPts val="540"/>
        </a:spcBef>
        <a:buFont typeface="Arial" panose="020B0604020202020204" pitchFamily="34" charset="0"/>
        <a:buChar char="•"/>
        <a:defRPr sz="1944" kern="1200">
          <a:solidFill>
            <a:schemeClr val="tx1"/>
          </a:solidFill>
          <a:latin typeface="+mn-lt"/>
          <a:ea typeface="+mn-ea"/>
          <a:cs typeface="+mn-cs"/>
        </a:defRPr>
      </a:lvl7pPr>
      <a:lvl8pPr marL="3703315" indent="-246888" algn="r" defTabSz="987551" rtl="1" eaLnBrk="1" latinLnBrk="0" hangingPunct="1">
        <a:lnSpc>
          <a:spcPct val="90000"/>
        </a:lnSpc>
        <a:spcBef>
          <a:spcPts val="540"/>
        </a:spcBef>
        <a:buFont typeface="Arial" panose="020B0604020202020204" pitchFamily="34" charset="0"/>
        <a:buChar char="•"/>
        <a:defRPr sz="1944" kern="1200">
          <a:solidFill>
            <a:schemeClr val="tx1"/>
          </a:solidFill>
          <a:latin typeface="+mn-lt"/>
          <a:ea typeface="+mn-ea"/>
          <a:cs typeface="+mn-cs"/>
        </a:defRPr>
      </a:lvl8pPr>
      <a:lvl9pPr marL="4197090" indent="-246888" algn="r" defTabSz="987551" rtl="1" eaLnBrk="1" latinLnBrk="0" hangingPunct="1">
        <a:lnSpc>
          <a:spcPct val="90000"/>
        </a:lnSpc>
        <a:spcBef>
          <a:spcPts val="540"/>
        </a:spcBef>
        <a:buFont typeface="Arial" panose="020B0604020202020204" pitchFamily="34" charset="0"/>
        <a:buChar char="•"/>
        <a:defRPr sz="1944" kern="1200">
          <a:solidFill>
            <a:schemeClr val="tx1"/>
          </a:solidFill>
          <a:latin typeface="+mn-lt"/>
          <a:ea typeface="+mn-ea"/>
          <a:cs typeface="+mn-cs"/>
        </a:defRPr>
      </a:lvl9pPr>
    </p:bodyStyle>
    <p:otherStyle>
      <a:defPPr>
        <a:defRPr lang="en-US"/>
      </a:defPPr>
      <a:lvl1pPr marL="0" algn="r" defTabSz="987551" rtl="1" eaLnBrk="1" latinLnBrk="0" hangingPunct="1">
        <a:defRPr sz="1944" kern="1200">
          <a:solidFill>
            <a:schemeClr val="tx1"/>
          </a:solidFill>
          <a:latin typeface="+mn-lt"/>
          <a:ea typeface="+mn-ea"/>
          <a:cs typeface="+mn-cs"/>
        </a:defRPr>
      </a:lvl1pPr>
      <a:lvl2pPr marL="493775" algn="r" defTabSz="987551" rtl="1" eaLnBrk="1" latinLnBrk="0" hangingPunct="1">
        <a:defRPr sz="1944" kern="1200">
          <a:solidFill>
            <a:schemeClr val="tx1"/>
          </a:solidFill>
          <a:latin typeface="+mn-lt"/>
          <a:ea typeface="+mn-ea"/>
          <a:cs typeface="+mn-cs"/>
        </a:defRPr>
      </a:lvl2pPr>
      <a:lvl3pPr marL="987551" algn="r" defTabSz="987551" rtl="1" eaLnBrk="1" latinLnBrk="0" hangingPunct="1">
        <a:defRPr sz="1944" kern="1200">
          <a:solidFill>
            <a:schemeClr val="tx1"/>
          </a:solidFill>
          <a:latin typeface="+mn-lt"/>
          <a:ea typeface="+mn-ea"/>
          <a:cs typeface="+mn-cs"/>
        </a:defRPr>
      </a:lvl3pPr>
      <a:lvl4pPr marL="1481326" algn="r" defTabSz="987551" rtl="1" eaLnBrk="1" latinLnBrk="0" hangingPunct="1">
        <a:defRPr sz="1944" kern="1200">
          <a:solidFill>
            <a:schemeClr val="tx1"/>
          </a:solidFill>
          <a:latin typeface="+mn-lt"/>
          <a:ea typeface="+mn-ea"/>
          <a:cs typeface="+mn-cs"/>
        </a:defRPr>
      </a:lvl4pPr>
      <a:lvl5pPr marL="1975101" algn="r" defTabSz="987551" rtl="1" eaLnBrk="1" latinLnBrk="0" hangingPunct="1">
        <a:defRPr sz="1944" kern="1200">
          <a:solidFill>
            <a:schemeClr val="tx1"/>
          </a:solidFill>
          <a:latin typeface="+mn-lt"/>
          <a:ea typeface="+mn-ea"/>
          <a:cs typeface="+mn-cs"/>
        </a:defRPr>
      </a:lvl5pPr>
      <a:lvl6pPr marL="2468876" algn="r" defTabSz="987551" rtl="1" eaLnBrk="1" latinLnBrk="0" hangingPunct="1">
        <a:defRPr sz="1944" kern="1200">
          <a:solidFill>
            <a:schemeClr val="tx1"/>
          </a:solidFill>
          <a:latin typeface="+mn-lt"/>
          <a:ea typeface="+mn-ea"/>
          <a:cs typeface="+mn-cs"/>
        </a:defRPr>
      </a:lvl6pPr>
      <a:lvl7pPr marL="2962653" algn="r" defTabSz="987551" rtl="1" eaLnBrk="1" latinLnBrk="0" hangingPunct="1">
        <a:defRPr sz="1944" kern="1200">
          <a:solidFill>
            <a:schemeClr val="tx1"/>
          </a:solidFill>
          <a:latin typeface="+mn-lt"/>
          <a:ea typeface="+mn-ea"/>
          <a:cs typeface="+mn-cs"/>
        </a:defRPr>
      </a:lvl7pPr>
      <a:lvl8pPr marL="3456428" algn="r" defTabSz="987551" rtl="1" eaLnBrk="1" latinLnBrk="0" hangingPunct="1">
        <a:defRPr sz="1944" kern="1200">
          <a:solidFill>
            <a:schemeClr val="tx1"/>
          </a:solidFill>
          <a:latin typeface="+mn-lt"/>
          <a:ea typeface="+mn-ea"/>
          <a:cs typeface="+mn-cs"/>
        </a:defRPr>
      </a:lvl8pPr>
      <a:lvl9pPr marL="3950203" algn="r" defTabSz="987551" rtl="1" eaLnBrk="1" latinLnBrk="0" hangingPunct="1">
        <a:defRPr sz="194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21.JP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3.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5.jp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6.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fa-IR" dirty="0"/>
          </a:p>
        </p:txBody>
      </p:sp>
      <p:sp>
        <p:nvSpPr>
          <p:cNvPr id="8" name="Text Placeholder 7"/>
          <p:cNvSpPr>
            <a:spLocks noGrp="1"/>
          </p:cNvSpPr>
          <p:nvPr>
            <p:ph type="body" idx="1"/>
          </p:nvPr>
        </p:nvSpPr>
        <p:spPr/>
        <p:txBody>
          <a:bodyPr/>
          <a:lstStyle/>
          <a:p>
            <a:r>
              <a:rPr lang="fa-IR" dirty="0" smtClean="0">
                <a:cs typeface="B Nazanin" panose="00000400000000000000" pitchFamily="2" charset="-78"/>
              </a:rPr>
              <a:t>9 تا کلاس کاربری  پرسونا  1  ارتباط با نمایندگان کاربر 3 تا قهرمان محصول 11 تا  نماینده کاربر 2 تا حل تضاد 1  </a:t>
            </a:r>
            <a:endParaRPr lang="fa-IR" dirty="0">
              <a:cs typeface="B Nazanin" panose="00000400000000000000" pitchFamily="2" charset="-78"/>
            </a:endParaRPr>
          </a:p>
        </p:txBody>
      </p:sp>
      <p:pic>
        <p:nvPicPr>
          <p:cNvPr id="5" name="Picture 4"/>
          <p:cNvPicPr>
            <a:picLocks noChangeAspect="1"/>
          </p:cNvPicPr>
          <p:nvPr/>
        </p:nvPicPr>
        <p:blipFill>
          <a:blip r:embed="rId2"/>
          <a:stretch>
            <a:fillRect/>
          </a:stretch>
        </p:blipFill>
        <p:spPr>
          <a:xfrm>
            <a:off x="873703" y="324032"/>
            <a:ext cx="182880" cy="182880"/>
          </a:xfrm>
          <a:prstGeom prst="rect">
            <a:avLst/>
          </a:prstGeom>
        </p:spPr>
      </p:pic>
      <p:pic>
        <p:nvPicPr>
          <p:cNvPr id="6" name="Picture 5"/>
          <p:cNvPicPr>
            <a:picLocks noChangeAspect="1"/>
          </p:cNvPicPr>
          <p:nvPr/>
        </p:nvPicPr>
        <p:blipFill>
          <a:blip r:embed="rId3"/>
          <a:stretch>
            <a:fillRect/>
          </a:stretch>
        </p:blipFill>
        <p:spPr>
          <a:xfrm>
            <a:off x="475322" y="328020"/>
            <a:ext cx="182880" cy="182880"/>
          </a:xfrm>
          <a:prstGeom prst="rect">
            <a:avLst/>
          </a:prstGeom>
        </p:spPr>
      </p:pic>
    </p:spTree>
    <p:extLst>
      <p:ext uri="{BB962C8B-B14F-4D97-AF65-F5344CB8AC3E}">
        <p14:creationId xmlns:p14="http://schemas.microsoft.com/office/powerpoint/2010/main" val="383523895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a-IR" dirty="0" smtClean="0"/>
              <a:t>ساير كلاس هاي كاربري  </a:t>
            </a:r>
            <a:endParaRPr lang="fa-IR" dirty="0"/>
          </a:p>
        </p:txBody>
      </p:sp>
      <p:sp>
        <p:nvSpPr>
          <p:cNvPr id="3" name="Content Placeholder 2"/>
          <p:cNvSpPr>
            <a:spLocks noGrp="1"/>
          </p:cNvSpPr>
          <p:nvPr>
            <p:ph idx="1"/>
          </p:nvPr>
        </p:nvSpPr>
        <p:spPr>
          <a:xfrm>
            <a:off x="91440" y="1373365"/>
            <a:ext cx="12618720" cy="6038991"/>
          </a:xfrm>
        </p:spPr>
        <p:txBody>
          <a:bodyPr/>
          <a:lstStyle/>
          <a:p>
            <a:pPr marL="0" indent="0">
              <a:lnSpc>
                <a:spcPct val="100000"/>
              </a:lnSpc>
              <a:buNone/>
            </a:pPr>
            <a:r>
              <a:rPr lang="fa-IR" dirty="0" smtClean="0">
                <a:cs typeface="B Nazanin" panose="00000400000000000000" pitchFamily="2" charset="-78"/>
              </a:rPr>
              <a:t>    </a:t>
            </a:r>
            <a:r>
              <a:rPr lang="fa-IR" sz="2666" dirty="0">
                <a:solidFill>
                  <a:srgbClr val="C00000"/>
                </a:solidFill>
              </a:rPr>
              <a:t>کلاس کاربران ناراضی</a:t>
            </a:r>
          </a:p>
          <a:p>
            <a:pPr>
              <a:lnSpc>
                <a:spcPct val="100000"/>
              </a:lnSpc>
              <a:buFont typeface="Wingdings" panose="05000000000000000000" pitchFamily="2" charset="2"/>
              <a:buChar char="§"/>
            </a:pPr>
            <a:r>
              <a:rPr lang="fa-IR" sz="2666" dirty="0">
                <a:solidFill>
                  <a:srgbClr val="C00000"/>
                </a:solidFill>
              </a:rPr>
              <a:t> </a:t>
            </a:r>
            <a:r>
              <a:rPr lang="fa-IR" sz="2400" dirty="0">
                <a:solidFill>
                  <a:schemeClr val="tx2"/>
                </a:solidFill>
              </a:rPr>
              <a:t>کاربرانی که به دلایل ایمنی و امنیتی مجاز به استفاده از سیستم نیستند</a:t>
            </a:r>
            <a:r>
              <a:rPr lang="fa-IR" sz="2400" dirty="0" smtClean="0">
                <a:solidFill>
                  <a:schemeClr val="tx2"/>
                </a:solidFill>
              </a:rPr>
              <a:t>.</a:t>
            </a:r>
          </a:p>
          <a:p>
            <a:pPr lvl="1">
              <a:lnSpc>
                <a:spcPct val="100000"/>
              </a:lnSpc>
              <a:buFont typeface="Wingdings" panose="05000000000000000000" pitchFamily="2" charset="2"/>
              <a:buChar char="§"/>
            </a:pPr>
            <a:r>
              <a:rPr lang="fa-IR" sz="2200" b="0" dirty="0" smtClean="0">
                <a:solidFill>
                  <a:schemeClr val="tx2"/>
                </a:solidFill>
                <a:cs typeface="B Nazanin" panose="00000400000000000000" pitchFamily="2" charset="-78"/>
              </a:rPr>
              <a:t>مثال : هکرها که قصد دسترسی خارج از سطح دسترسی مجاز خود را دارند .</a:t>
            </a:r>
            <a:endParaRPr lang="fa-IR" sz="2200" b="0" dirty="0">
              <a:solidFill>
                <a:schemeClr val="tx2"/>
              </a:solidFill>
              <a:cs typeface="B Nazanin" panose="00000400000000000000" pitchFamily="2" charset="-78"/>
            </a:endParaRPr>
          </a:p>
          <a:p>
            <a:pPr algn="r" rtl="1">
              <a:lnSpc>
                <a:spcPct val="100000"/>
              </a:lnSpc>
              <a:buFont typeface="Wingdings" panose="05000000000000000000" pitchFamily="2" charset="2"/>
              <a:buChar char="§"/>
            </a:pPr>
            <a:r>
              <a:rPr lang="fa-IR" sz="2400" dirty="0"/>
              <a:t>معمولا مکانیزم هایی برای جلوگیری از اقدامات غیر مجاز این </a:t>
            </a:r>
            <a:r>
              <a:rPr lang="fa-IR" sz="2400" dirty="0">
                <a:solidFill>
                  <a:srgbClr val="C00000"/>
                </a:solidFill>
              </a:rPr>
              <a:t>کلاس کاربری </a:t>
            </a:r>
            <a:r>
              <a:rPr lang="fa-IR" sz="2400" dirty="0"/>
              <a:t>به کاربرده می شود .</a:t>
            </a:r>
          </a:p>
          <a:p>
            <a:pPr marL="774953" lvl="1" indent="-342900">
              <a:lnSpc>
                <a:spcPct val="100000"/>
              </a:lnSpc>
              <a:buFont typeface="Courier New" panose="02070309020205020404" pitchFamily="49" charset="0"/>
              <a:buChar char="o"/>
            </a:pPr>
            <a:r>
              <a:rPr lang="fa-IR" sz="2400" b="0" dirty="0" smtClean="0">
                <a:solidFill>
                  <a:srgbClr val="002060"/>
                </a:solidFill>
                <a:cs typeface="B Nazanin" panose="00000400000000000000" pitchFamily="2" charset="-78"/>
              </a:rPr>
              <a:t>مثال</a:t>
            </a:r>
            <a:r>
              <a:rPr lang="fa-IR" sz="2400" b="0" dirty="0">
                <a:solidFill>
                  <a:srgbClr val="002060"/>
                </a:solidFill>
                <a:cs typeface="B Nazanin" panose="00000400000000000000" pitchFamily="2" charset="-78"/>
              </a:rPr>
              <a:t>: قفل کردن اکانت کاربری بعد از چند بار تلاش ناموفق ، سیستم تشخیص ربات و غیره  </a:t>
            </a:r>
          </a:p>
          <a:p>
            <a:pPr algn="r" rtl="1">
              <a:lnSpc>
                <a:spcPct val="100000"/>
              </a:lnSpc>
              <a:buFont typeface="Wingdings" panose="05000000000000000000" pitchFamily="2" charset="2"/>
              <a:buChar char="§"/>
            </a:pPr>
            <a:r>
              <a:rPr lang="fa-IR" sz="2400" dirty="0"/>
              <a:t>در ساخت محصول نباید این </a:t>
            </a:r>
            <a:r>
              <a:rPr lang="fa-IR" sz="2400" dirty="0">
                <a:solidFill>
                  <a:srgbClr val="C00000"/>
                </a:solidFill>
              </a:rPr>
              <a:t>کلاس کاربری </a:t>
            </a:r>
            <a:r>
              <a:rPr lang="fa-IR" sz="2400" dirty="0"/>
              <a:t>را نادیده گرفت بلکه محصول </a:t>
            </a:r>
            <a:r>
              <a:rPr lang="fa-IR" sz="2400"/>
              <a:t>را </a:t>
            </a:r>
            <a:r>
              <a:rPr lang="fa-IR" sz="2400" smtClean="0"/>
              <a:t>باید متضاد با نیازهای آن‌ها ساخت . </a:t>
            </a:r>
            <a:endParaRPr lang="fa-IR" sz="2400" dirty="0"/>
          </a:p>
          <a:p>
            <a:pPr marL="0" indent="0" algn="just">
              <a:lnSpc>
                <a:spcPct val="100000"/>
              </a:lnSpc>
              <a:buNone/>
            </a:pPr>
            <a:r>
              <a:rPr lang="fa-IR" sz="2400" dirty="0"/>
              <a:t>    </a:t>
            </a:r>
            <a:r>
              <a:rPr lang="fa-IR" sz="2600" dirty="0">
                <a:solidFill>
                  <a:srgbClr val="C00000"/>
                </a:solidFill>
              </a:rPr>
              <a:t>کلاس کاربران غیر مستقیم</a:t>
            </a:r>
          </a:p>
          <a:p>
            <a:pPr algn="just" rtl="1">
              <a:lnSpc>
                <a:spcPct val="100000"/>
              </a:lnSpc>
              <a:buFont typeface="Wingdings" panose="05000000000000000000" pitchFamily="2" charset="2"/>
              <a:buChar char="§"/>
            </a:pPr>
            <a:r>
              <a:rPr lang="fa-IR" sz="2400" dirty="0"/>
              <a:t> </a:t>
            </a:r>
            <a:r>
              <a:rPr lang="fa-IR" sz="2400" dirty="0">
                <a:solidFill>
                  <a:srgbClr val="C00000"/>
                </a:solidFill>
              </a:rPr>
              <a:t>کلاس‌های کاربری </a:t>
            </a:r>
            <a:r>
              <a:rPr lang="fa-IR" sz="2400" dirty="0"/>
              <a:t>وجود دارند که به طور </a:t>
            </a:r>
            <a:r>
              <a:rPr lang="fa-IR" sz="2400" dirty="0">
                <a:solidFill>
                  <a:srgbClr val="C00000"/>
                </a:solidFill>
              </a:rPr>
              <a:t>غیر مستقیم </a:t>
            </a:r>
            <a:r>
              <a:rPr lang="fa-IR" sz="2400" dirty="0"/>
              <a:t>با سیستم سر و کار دارند .</a:t>
            </a:r>
          </a:p>
          <a:p>
            <a:pPr algn="just" rtl="1">
              <a:lnSpc>
                <a:spcPct val="100000"/>
              </a:lnSpc>
              <a:buFont typeface="Wingdings" panose="05000000000000000000" pitchFamily="2" charset="2"/>
              <a:buChar char="§"/>
            </a:pPr>
            <a:r>
              <a:rPr lang="fa-IR" sz="2400" dirty="0"/>
              <a:t>آنها خودشان به طور مستقیم از برنامه استفاده نمی کنند .  </a:t>
            </a:r>
          </a:p>
          <a:p>
            <a:pPr algn="just" rtl="1">
              <a:lnSpc>
                <a:spcPct val="100000"/>
              </a:lnSpc>
              <a:buFont typeface="Wingdings" panose="05000000000000000000" pitchFamily="2" charset="2"/>
              <a:buChar char="§"/>
            </a:pPr>
            <a:r>
              <a:rPr lang="fa-IR" sz="2400" dirty="0"/>
              <a:t>آنها از طریق برنامه های دیگر به خدمات و داده های برنامه دسترسی دارند . </a:t>
            </a:r>
          </a:p>
          <a:p>
            <a:pPr marL="0" indent="0" algn="just" rtl="1">
              <a:buNone/>
            </a:pPr>
            <a:endParaRPr lang="fa-IR" sz="2400" dirty="0"/>
          </a:p>
        </p:txBody>
      </p:sp>
      <p:sp>
        <p:nvSpPr>
          <p:cNvPr id="4" name="TextBox 3"/>
          <p:cNvSpPr txBox="1"/>
          <p:nvPr/>
        </p:nvSpPr>
        <p:spPr>
          <a:xfrm>
            <a:off x="11691391" y="-19073"/>
            <a:ext cx="785499" cy="400110"/>
          </a:xfrm>
          <a:prstGeom prst="rect">
            <a:avLst/>
          </a:prstGeom>
          <a:noFill/>
        </p:spPr>
        <p:txBody>
          <a:bodyPr wrap="square" rtlCol="1">
            <a:spAutoFit/>
          </a:bodyPr>
          <a:lstStyle/>
          <a:p>
            <a:r>
              <a:rPr lang="fa-IR" sz="2000" dirty="0" smtClean="0">
                <a:solidFill>
                  <a:schemeClr val="bg1">
                    <a:lumMod val="65000"/>
                  </a:schemeClr>
                </a:solidFill>
              </a:rPr>
              <a:t>مقدمه </a:t>
            </a:r>
            <a:r>
              <a:rPr lang="fa-IR" sz="2000" dirty="0" smtClean="0">
                <a:solidFill>
                  <a:schemeClr val="bg1"/>
                </a:solidFill>
              </a:rPr>
              <a:t> </a:t>
            </a:r>
            <a:endParaRPr lang="fa-IR" sz="2000" dirty="0">
              <a:solidFill>
                <a:schemeClr val="bg1"/>
              </a:solidFill>
            </a:endParaRPr>
          </a:p>
        </p:txBody>
      </p:sp>
      <p:sp>
        <p:nvSpPr>
          <p:cNvPr id="5" name="TextBox 4"/>
          <p:cNvSpPr txBox="1"/>
          <p:nvPr/>
        </p:nvSpPr>
        <p:spPr>
          <a:xfrm>
            <a:off x="8446215" y="16424"/>
            <a:ext cx="1853779" cy="365934"/>
          </a:xfrm>
          <a:prstGeom prst="rect">
            <a:avLst/>
          </a:prstGeom>
          <a:noFill/>
        </p:spPr>
        <p:txBody>
          <a:bodyPr wrap="square" rtlCol="1">
            <a:spAutoFit/>
          </a:bodyPr>
          <a:lstStyle/>
          <a:p>
            <a:r>
              <a:rPr lang="fa-IR" sz="1778" dirty="0">
                <a:solidFill>
                  <a:schemeClr val="bg1">
                    <a:lumMod val="75000"/>
                  </a:schemeClr>
                </a:solidFill>
              </a:rPr>
              <a:t>پرسونای کاربر</a:t>
            </a:r>
          </a:p>
        </p:txBody>
      </p:sp>
      <p:sp>
        <p:nvSpPr>
          <p:cNvPr id="7" name="TextBox 6"/>
          <p:cNvSpPr txBox="1"/>
          <p:nvPr/>
        </p:nvSpPr>
        <p:spPr>
          <a:xfrm>
            <a:off x="6056946" y="51127"/>
            <a:ext cx="2325080" cy="365934"/>
          </a:xfrm>
          <a:prstGeom prst="rect">
            <a:avLst/>
          </a:prstGeom>
          <a:noFill/>
        </p:spPr>
        <p:txBody>
          <a:bodyPr wrap="square" rtlCol="1">
            <a:spAutoFit/>
          </a:bodyPr>
          <a:lstStyle/>
          <a:p>
            <a:r>
              <a:rPr lang="fa-IR" sz="1778" dirty="0">
                <a:solidFill>
                  <a:schemeClr val="bg1">
                    <a:lumMod val="75000"/>
                  </a:schemeClr>
                </a:solidFill>
              </a:rPr>
              <a:t>ارتباط با نمایندگان کاربر</a:t>
            </a:r>
          </a:p>
        </p:txBody>
      </p:sp>
      <p:sp>
        <p:nvSpPr>
          <p:cNvPr id="8" name="TextBox 7"/>
          <p:cNvSpPr txBox="1"/>
          <p:nvPr/>
        </p:nvSpPr>
        <p:spPr>
          <a:xfrm>
            <a:off x="10026439" y="16424"/>
            <a:ext cx="1727775" cy="365934"/>
          </a:xfrm>
          <a:prstGeom prst="rect">
            <a:avLst/>
          </a:prstGeom>
          <a:noFill/>
        </p:spPr>
        <p:txBody>
          <a:bodyPr wrap="square" rtlCol="1">
            <a:spAutoFit/>
          </a:bodyPr>
          <a:lstStyle/>
          <a:p>
            <a:r>
              <a:rPr lang="fa-IR" sz="1778" dirty="0" smtClean="0">
                <a:solidFill>
                  <a:schemeClr val="bg1"/>
                </a:solidFill>
              </a:rPr>
              <a:t>کلاسهای کاربری</a:t>
            </a:r>
            <a:endParaRPr lang="fa-IR" sz="1778" dirty="0">
              <a:solidFill>
                <a:schemeClr val="bg1"/>
              </a:solidFill>
            </a:endParaRPr>
          </a:p>
        </p:txBody>
      </p:sp>
      <p:sp>
        <p:nvSpPr>
          <p:cNvPr id="9" name="TextBox 8"/>
          <p:cNvSpPr txBox="1"/>
          <p:nvPr/>
        </p:nvSpPr>
        <p:spPr>
          <a:xfrm>
            <a:off x="4119373" y="26185"/>
            <a:ext cx="2325080" cy="365934"/>
          </a:xfrm>
          <a:prstGeom prst="rect">
            <a:avLst/>
          </a:prstGeom>
          <a:noFill/>
        </p:spPr>
        <p:txBody>
          <a:bodyPr wrap="square" rtlCol="1">
            <a:spAutoFit/>
          </a:bodyPr>
          <a:lstStyle/>
          <a:p>
            <a:r>
              <a:rPr lang="fa-IR" sz="1778" dirty="0">
                <a:solidFill>
                  <a:schemeClr val="bg1">
                    <a:lumMod val="75000"/>
                  </a:schemeClr>
                </a:solidFill>
              </a:rPr>
              <a:t>قهرمان محصول </a:t>
            </a:r>
          </a:p>
        </p:txBody>
      </p:sp>
      <p:sp>
        <p:nvSpPr>
          <p:cNvPr id="10" name="TextBox 9"/>
          <p:cNvSpPr txBox="1"/>
          <p:nvPr/>
        </p:nvSpPr>
        <p:spPr>
          <a:xfrm>
            <a:off x="1005523" y="35628"/>
            <a:ext cx="3249746" cy="365934"/>
          </a:xfrm>
          <a:prstGeom prst="rect">
            <a:avLst/>
          </a:prstGeom>
          <a:noFill/>
        </p:spPr>
        <p:txBody>
          <a:bodyPr wrap="square" rtlCol="1">
            <a:spAutoFit/>
          </a:bodyPr>
          <a:lstStyle/>
          <a:p>
            <a:r>
              <a:rPr lang="fa-IR" sz="1778" dirty="0">
                <a:solidFill>
                  <a:schemeClr val="bg1">
                    <a:lumMod val="75000"/>
                  </a:schemeClr>
                </a:solidFill>
              </a:rPr>
              <a:t>نمایندگی کاربر در پروژه های چابک </a:t>
            </a:r>
          </a:p>
        </p:txBody>
      </p:sp>
      <p:sp>
        <p:nvSpPr>
          <p:cNvPr id="11" name="TextBox 10"/>
          <p:cNvSpPr txBox="1"/>
          <p:nvPr/>
        </p:nvSpPr>
        <p:spPr>
          <a:xfrm>
            <a:off x="214613" y="1948"/>
            <a:ext cx="1002620" cy="365934"/>
          </a:xfrm>
          <a:prstGeom prst="rect">
            <a:avLst/>
          </a:prstGeom>
          <a:noFill/>
        </p:spPr>
        <p:txBody>
          <a:bodyPr wrap="square" rtlCol="1">
            <a:spAutoFit/>
          </a:bodyPr>
          <a:lstStyle/>
          <a:p>
            <a:r>
              <a:rPr lang="fa-IR" sz="1778" dirty="0">
                <a:solidFill>
                  <a:schemeClr val="bg1">
                    <a:lumMod val="75000"/>
                  </a:schemeClr>
                </a:solidFill>
              </a:rPr>
              <a:t>حل تضاد </a:t>
            </a:r>
          </a:p>
        </p:txBody>
      </p:sp>
      <p:pic>
        <p:nvPicPr>
          <p:cNvPr id="12" name="Picture 11"/>
          <p:cNvPicPr>
            <a:picLocks noChangeAspect="1"/>
          </p:cNvPicPr>
          <p:nvPr/>
        </p:nvPicPr>
        <p:blipFill>
          <a:blip r:embed="rId2"/>
          <a:stretch>
            <a:fillRect/>
          </a:stretch>
        </p:blipFill>
        <p:spPr>
          <a:xfrm>
            <a:off x="2614577" y="393016"/>
            <a:ext cx="182880" cy="182880"/>
          </a:xfrm>
          <a:prstGeom prst="rect">
            <a:avLst/>
          </a:prstGeom>
        </p:spPr>
      </p:pic>
      <p:pic>
        <p:nvPicPr>
          <p:cNvPr id="13" name="Picture 12"/>
          <p:cNvPicPr>
            <a:picLocks noChangeAspect="1"/>
          </p:cNvPicPr>
          <p:nvPr/>
        </p:nvPicPr>
        <p:blipFill>
          <a:blip r:embed="rId3"/>
          <a:stretch>
            <a:fillRect/>
          </a:stretch>
        </p:blipFill>
        <p:spPr>
          <a:xfrm>
            <a:off x="12120373" y="345766"/>
            <a:ext cx="182880" cy="182880"/>
          </a:xfrm>
          <a:prstGeom prst="rect">
            <a:avLst/>
          </a:prstGeom>
        </p:spPr>
      </p:pic>
      <p:pic>
        <p:nvPicPr>
          <p:cNvPr id="14" name="Picture 13"/>
          <p:cNvPicPr>
            <a:picLocks noChangeAspect="1"/>
          </p:cNvPicPr>
          <p:nvPr/>
        </p:nvPicPr>
        <p:blipFill>
          <a:blip r:embed="rId3"/>
          <a:stretch>
            <a:fillRect/>
          </a:stretch>
        </p:blipFill>
        <p:spPr>
          <a:xfrm>
            <a:off x="7284713" y="371998"/>
            <a:ext cx="182880" cy="182880"/>
          </a:xfrm>
          <a:prstGeom prst="rect">
            <a:avLst/>
          </a:prstGeom>
        </p:spPr>
      </p:pic>
      <p:pic>
        <p:nvPicPr>
          <p:cNvPr id="15" name="Picture 14"/>
          <p:cNvPicPr>
            <a:picLocks noChangeAspect="1"/>
          </p:cNvPicPr>
          <p:nvPr/>
        </p:nvPicPr>
        <p:blipFill>
          <a:blip r:embed="rId3"/>
          <a:stretch>
            <a:fillRect/>
          </a:stretch>
        </p:blipFill>
        <p:spPr>
          <a:xfrm>
            <a:off x="7076458" y="378792"/>
            <a:ext cx="182880" cy="182880"/>
          </a:xfrm>
          <a:prstGeom prst="rect">
            <a:avLst/>
          </a:prstGeom>
        </p:spPr>
      </p:pic>
      <p:pic>
        <p:nvPicPr>
          <p:cNvPr id="17" name="Picture 16"/>
          <p:cNvPicPr>
            <a:picLocks noChangeAspect="1"/>
          </p:cNvPicPr>
          <p:nvPr/>
        </p:nvPicPr>
        <p:blipFill>
          <a:blip r:embed="rId3"/>
          <a:stretch>
            <a:fillRect/>
          </a:stretch>
        </p:blipFill>
        <p:spPr>
          <a:xfrm>
            <a:off x="2410709" y="400309"/>
            <a:ext cx="182880" cy="182880"/>
          </a:xfrm>
          <a:prstGeom prst="rect">
            <a:avLst/>
          </a:prstGeom>
        </p:spPr>
      </p:pic>
      <p:pic>
        <p:nvPicPr>
          <p:cNvPr id="18" name="Picture 17"/>
          <p:cNvPicPr>
            <a:picLocks noChangeAspect="1"/>
          </p:cNvPicPr>
          <p:nvPr/>
        </p:nvPicPr>
        <p:blipFill>
          <a:blip r:embed="rId3"/>
          <a:stretch>
            <a:fillRect/>
          </a:stretch>
        </p:blipFill>
        <p:spPr>
          <a:xfrm>
            <a:off x="624826" y="339917"/>
            <a:ext cx="182880" cy="182880"/>
          </a:xfrm>
          <a:prstGeom prst="rect">
            <a:avLst/>
          </a:prstGeom>
        </p:spPr>
      </p:pic>
      <p:pic>
        <p:nvPicPr>
          <p:cNvPr id="19" name="Picture 18"/>
          <p:cNvPicPr>
            <a:picLocks noChangeAspect="1"/>
          </p:cNvPicPr>
          <p:nvPr/>
        </p:nvPicPr>
        <p:blipFill>
          <a:blip r:embed="rId4"/>
          <a:stretch>
            <a:fillRect/>
          </a:stretch>
        </p:blipFill>
        <p:spPr>
          <a:xfrm>
            <a:off x="3766387" y="371998"/>
            <a:ext cx="2140375" cy="182880"/>
          </a:xfrm>
          <a:prstGeom prst="rect">
            <a:avLst/>
          </a:prstGeom>
        </p:spPr>
      </p:pic>
      <p:pic>
        <p:nvPicPr>
          <p:cNvPr id="20" name="Picture 19"/>
          <p:cNvPicPr>
            <a:picLocks noChangeAspect="1"/>
          </p:cNvPicPr>
          <p:nvPr/>
        </p:nvPicPr>
        <p:blipFill>
          <a:blip r:embed="rId5"/>
          <a:stretch>
            <a:fillRect/>
          </a:stretch>
        </p:blipFill>
        <p:spPr>
          <a:xfrm>
            <a:off x="9848442" y="342509"/>
            <a:ext cx="1761068" cy="182880"/>
          </a:xfrm>
          <a:prstGeom prst="rect">
            <a:avLst/>
          </a:prstGeom>
        </p:spPr>
      </p:pic>
      <p:pic>
        <p:nvPicPr>
          <p:cNvPr id="21" name="Picture 20"/>
          <p:cNvPicPr>
            <a:picLocks noChangeAspect="1"/>
          </p:cNvPicPr>
          <p:nvPr/>
        </p:nvPicPr>
        <p:blipFill>
          <a:blip r:embed="rId6"/>
          <a:stretch>
            <a:fillRect/>
          </a:stretch>
        </p:blipFill>
        <p:spPr>
          <a:xfrm>
            <a:off x="10653054" y="355477"/>
            <a:ext cx="157803" cy="157803"/>
          </a:xfrm>
          <a:prstGeom prst="rect">
            <a:avLst/>
          </a:prstGeom>
        </p:spPr>
      </p:pic>
      <p:pic>
        <p:nvPicPr>
          <p:cNvPr id="22" name="Picture 21"/>
          <p:cNvPicPr>
            <a:picLocks noChangeAspect="1"/>
          </p:cNvPicPr>
          <p:nvPr/>
        </p:nvPicPr>
        <p:blipFill>
          <a:blip r:embed="rId3"/>
          <a:stretch>
            <a:fillRect/>
          </a:stretch>
        </p:blipFill>
        <p:spPr>
          <a:xfrm>
            <a:off x="9079431" y="367204"/>
            <a:ext cx="182880" cy="182880"/>
          </a:xfrm>
          <a:prstGeom prst="rect">
            <a:avLst/>
          </a:prstGeom>
        </p:spPr>
      </p:pic>
    </p:spTree>
    <p:extLst>
      <p:ext uri="{BB962C8B-B14F-4D97-AF65-F5344CB8AC3E}">
        <p14:creationId xmlns:p14="http://schemas.microsoft.com/office/powerpoint/2010/main" val="387592625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a-IR" dirty="0" smtClean="0"/>
              <a:t>سايرکلاس های کاربری . . . </a:t>
            </a:r>
            <a:endParaRPr lang="fa-IR" dirty="0"/>
          </a:p>
        </p:txBody>
      </p:sp>
      <p:sp>
        <p:nvSpPr>
          <p:cNvPr id="3" name="Content Placeholder 2"/>
          <p:cNvSpPr>
            <a:spLocks noGrp="1"/>
          </p:cNvSpPr>
          <p:nvPr>
            <p:ph idx="1"/>
          </p:nvPr>
        </p:nvSpPr>
        <p:spPr>
          <a:xfrm>
            <a:off x="91440" y="1264485"/>
            <a:ext cx="12618720" cy="6147871"/>
          </a:xfrm>
        </p:spPr>
        <p:txBody>
          <a:bodyPr>
            <a:normAutofit fontScale="85000" lnSpcReduction="10000"/>
          </a:bodyPr>
          <a:lstStyle/>
          <a:p>
            <a:pPr marL="0" indent="0">
              <a:buNone/>
            </a:pPr>
            <a:r>
              <a:rPr lang="fa-IR" dirty="0" smtClean="0">
                <a:cs typeface="B Nazanin" panose="00000400000000000000" pitchFamily="2" charset="-78"/>
              </a:rPr>
              <a:t>    </a:t>
            </a:r>
            <a:r>
              <a:rPr lang="fa-IR" sz="2880" dirty="0" smtClean="0">
                <a:solidFill>
                  <a:srgbClr val="C00000"/>
                </a:solidFill>
              </a:rPr>
              <a:t>کلاس کاربران غيرانساني</a:t>
            </a:r>
          </a:p>
          <a:p>
            <a:pPr algn="r" rtl="1">
              <a:buFont typeface="Wingdings" panose="05000000000000000000" pitchFamily="2" charset="2"/>
              <a:buChar char="§"/>
            </a:pPr>
            <a:r>
              <a:rPr lang="fa-IR" sz="2760" dirty="0" smtClean="0"/>
              <a:t>ضرورتي </a:t>
            </a:r>
            <a:r>
              <a:rPr lang="fa-IR" sz="2760" dirty="0"/>
              <a:t>وجود ندارد كه كلاس‌هاي كاربري حتما انسان باشند . </a:t>
            </a:r>
          </a:p>
          <a:p>
            <a:pPr algn="r" rtl="1">
              <a:buFont typeface="Wingdings" panose="05000000000000000000" pitchFamily="2" charset="2"/>
              <a:buChar char="§"/>
            </a:pPr>
            <a:r>
              <a:rPr lang="fa-IR" sz="2760" dirty="0"/>
              <a:t>آن‌ها ممكن عامل هاي نرم افزاري باشند كه يك سرويس را از طرف يك كاربر انساني انجام مي‌دهند . </a:t>
            </a:r>
          </a:p>
          <a:p>
            <a:pPr lvl="1"/>
            <a:r>
              <a:rPr lang="fa-IR" sz="2760" dirty="0">
                <a:solidFill>
                  <a:srgbClr val="0070C0"/>
                </a:solidFill>
                <a:cs typeface="B Nazanin" panose="00000400000000000000" pitchFamily="2" charset="-78"/>
              </a:rPr>
              <a:t>مثال : ربات ها </a:t>
            </a:r>
            <a:endParaRPr lang="fa-IR" sz="2760" dirty="0" smtClean="0">
              <a:solidFill>
                <a:srgbClr val="0070C0"/>
              </a:solidFill>
              <a:cs typeface="B Nazanin" panose="00000400000000000000" pitchFamily="2" charset="-78"/>
            </a:endParaRPr>
          </a:p>
          <a:p>
            <a:endParaRPr lang="fa-IR" sz="2760" dirty="0">
              <a:solidFill>
                <a:srgbClr val="0070C0"/>
              </a:solidFill>
              <a:cs typeface="B Nazanin" panose="00000400000000000000" pitchFamily="2" charset="-78"/>
            </a:endParaRPr>
          </a:p>
          <a:p>
            <a:pPr>
              <a:buFont typeface="Wingdings" panose="05000000000000000000" pitchFamily="2" charset="2"/>
              <a:buChar char="v"/>
            </a:pPr>
            <a:r>
              <a:rPr lang="fa-IR" sz="2760" dirty="0">
                <a:solidFill>
                  <a:srgbClr val="C00000"/>
                </a:solidFill>
              </a:rPr>
              <a:t> </a:t>
            </a:r>
            <a:r>
              <a:rPr lang="fa-IR" sz="2760" dirty="0"/>
              <a:t>طیف بسیار وسیع‌تری از نیازمندی ها به جزء نیازمندی هایی که از </a:t>
            </a:r>
            <a:r>
              <a:rPr lang="fa-IR" sz="2760" dirty="0">
                <a:solidFill>
                  <a:srgbClr val="C00000"/>
                </a:solidFill>
              </a:rPr>
              <a:t>کلاس کاربران مستقیم </a:t>
            </a:r>
            <a:r>
              <a:rPr lang="fa-IR" sz="2760" dirty="0"/>
              <a:t>و </a:t>
            </a:r>
            <a:r>
              <a:rPr lang="fa-IR" sz="2760" dirty="0">
                <a:solidFill>
                  <a:srgbClr val="C00000"/>
                </a:solidFill>
              </a:rPr>
              <a:t>کلاس کاربران غیر مستقیم</a:t>
            </a:r>
            <a:r>
              <a:rPr lang="fa-IR" sz="2760" dirty="0"/>
              <a:t> از سایر منابع نیازمندی ها در نظر بگیرید.</a:t>
            </a:r>
          </a:p>
          <a:p>
            <a:pPr marL="548656" lvl="1" indent="0" algn="just">
              <a:buNone/>
            </a:pPr>
            <a:r>
              <a:rPr lang="fa-IR" sz="2760" dirty="0">
                <a:solidFill>
                  <a:srgbClr val="0070C0"/>
                </a:solidFill>
                <a:cs typeface="B Nazanin" panose="00000400000000000000" pitchFamily="2" charset="-78"/>
              </a:rPr>
              <a:t>مثال:اگر اعضای تیم توسعه، کاربران نهایی سیستمی که می‌سازند نیستند ، اما به نظرات آنها در مورد نیازمندی های غیروظیفه‌مندی سیستم مانند کارایی، قابلیت تغییر، قابلیت حمل و استفاده مجدد نیاز است .</a:t>
            </a:r>
          </a:p>
          <a:p>
            <a:pPr marL="0" indent="0">
              <a:buNone/>
            </a:pPr>
            <a:r>
              <a:rPr lang="fa-IR" sz="2760" dirty="0"/>
              <a:t> </a:t>
            </a:r>
          </a:p>
          <a:p>
            <a:pPr marL="0" indent="0">
              <a:buNone/>
            </a:pPr>
            <a:endParaRPr lang="fa-IR" sz="2880" dirty="0">
              <a:solidFill>
                <a:srgbClr val="C00000"/>
              </a:solidFill>
            </a:endParaRPr>
          </a:p>
          <a:p>
            <a:pPr marL="0" indent="0">
              <a:buNone/>
            </a:pPr>
            <a:endParaRPr lang="fa-IR" sz="2880" dirty="0">
              <a:solidFill>
                <a:srgbClr val="C00000"/>
              </a:solidFill>
            </a:endParaRPr>
          </a:p>
          <a:p>
            <a:pPr marL="0" indent="0">
              <a:buNone/>
            </a:pPr>
            <a:endParaRPr lang="fa-IR" sz="2880" dirty="0">
              <a:solidFill>
                <a:srgbClr val="C00000"/>
              </a:solidFill>
            </a:endParaRPr>
          </a:p>
          <a:p>
            <a:pPr marL="0" indent="0">
              <a:buNone/>
            </a:pPr>
            <a:endParaRPr lang="fa-IR" sz="2880" dirty="0">
              <a:solidFill>
                <a:srgbClr val="C00000"/>
              </a:solidFill>
            </a:endParaRPr>
          </a:p>
          <a:p>
            <a:pPr marL="0" indent="0">
              <a:buNone/>
            </a:pPr>
            <a:endParaRPr lang="fa-IR" sz="2880" dirty="0">
              <a:solidFill>
                <a:srgbClr val="C00000"/>
              </a:solidFill>
            </a:endParaRPr>
          </a:p>
          <a:p>
            <a:pPr algn="just" rtl="1">
              <a:buFont typeface="Wingdings" panose="05000000000000000000" pitchFamily="2" charset="2"/>
              <a:buChar char="§"/>
            </a:pPr>
            <a:endParaRPr lang="fa-IR" sz="2400" dirty="0"/>
          </a:p>
        </p:txBody>
      </p:sp>
      <p:sp>
        <p:nvSpPr>
          <p:cNvPr id="4" name="TextBox 3"/>
          <p:cNvSpPr txBox="1"/>
          <p:nvPr/>
        </p:nvSpPr>
        <p:spPr>
          <a:xfrm>
            <a:off x="11691391" y="-19073"/>
            <a:ext cx="785499" cy="400110"/>
          </a:xfrm>
          <a:prstGeom prst="rect">
            <a:avLst/>
          </a:prstGeom>
          <a:noFill/>
        </p:spPr>
        <p:txBody>
          <a:bodyPr wrap="square" rtlCol="1">
            <a:spAutoFit/>
          </a:bodyPr>
          <a:lstStyle/>
          <a:p>
            <a:r>
              <a:rPr lang="fa-IR" sz="2000" dirty="0" smtClean="0">
                <a:solidFill>
                  <a:schemeClr val="bg1">
                    <a:lumMod val="65000"/>
                  </a:schemeClr>
                </a:solidFill>
              </a:rPr>
              <a:t>مقدمه </a:t>
            </a:r>
            <a:r>
              <a:rPr lang="fa-IR" sz="2000" dirty="0" smtClean="0">
                <a:solidFill>
                  <a:schemeClr val="bg1"/>
                </a:solidFill>
              </a:rPr>
              <a:t> </a:t>
            </a:r>
            <a:endParaRPr lang="fa-IR" sz="2000" dirty="0">
              <a:solidFill>
                <a:schemeClr val="bg1"/>
              </a:solidFill>
            </a:endParaRPr>
          </a:p>
        </p:txBody>
      </p:sp>
      <p:sp>
        <p:nvSpPr>
          <p:cNvPr id="6" name="TextBox 5"/>
          <p:cNvSpPr txBox="1"/>
          <p:nvPr/>
        </p:nvSpPr>
        <p:spPr>
          <a:xfrm>
            <a:off x="8446215" y="16424"/>
            <a:ext cx="1853779" cy="365934"/>
          </a:xfrm>
          <a:prstGeom prst="rect">
            <a:avLst/>
          </a:prstGeom>
          <a:noFill/>
        </p:spPr>
        <p:txBody>
          <a:bodyPr wrap="square" rtlCol="1">
            <a:spAutoFit/>
          </a:bodyPr>
          <a:lstStyle/>
          <a:p>
            <a:r>
              <a:rPr lang="fa-IR" sz="1778" dirty="0">
                <a:solidFill>
                  <a:schemeClr val="bg1">
                    <a:lumMod val="75000"/>
                  </a:schemeClr>
                </a:solidFill>
              </a:rPr>
              <a:t>پرسونای کاربر</a:t>
            </a:r>
          </a:p>
        </p:txBody>
      </p:sp>
      <p:sp>
        <p:nvSpPr>
          <p:cNvPr id="7" name="TextBox 6"/>
          <p:cNvSpPr txBox="1"/>
          <p:nvPr/>
        </p:nvSpPr>
        <p:spPr>
          <a:xfrm>
            <a:off x="6056946" y="51127"/>
            <a:ext cx="2325080" cy="365934"/>
          </a:xfrm>
          <a:prstGeom prst="rect">
            <a:avLst/>
          </a:prstGeom>
          <a:noFill/>
        </p:spPr>
        <p:txBody>
          <a:bodyPr wrap="square" rtlCol="1">
            <a:spAutoFit/>
          </a:bodyPr>
          <a:lstStyle/>
          <a:p>
            <a:r>
              <a:rPr lang="fa-IR" sz="1778" dirty="0">
                <a:solidFill>
                  <a:schemeClr val="bg1">
                    <a:lumMod val="75000"/>
                  </a:schemeClr>
                </a:solidFill>
              </a:rPr>
              <a:t>ارتباط با نمایندگان کاربر</a:t>
            </a:r>
          </a:p>
        </p:txBody>
      </p:sp>
      <p:sp>
        <p:nvSpPr>
          <p:cNvPr id="8" name="TextBox 7"/>
          <p:cNvSpPr txBox="1"/>
          <p:nvPr/>
        </p:nvSpPr>
        <p:spPr>
          <a:xfrm>
            <a:off x="10026439" y="16424"/>
            <a:ext cx="1727775" cy="365934"/>
          </a:xfrm>
          <a:prstGeom prst="rect">
            <a:avLst/>
          </a:prstGeom>
          <a:noFill/>
        </p:spPr>
        <p:txBody>
          <a:bodyPr wrap="square" rtlCol="1">
            <a:spAutoFit/>
          </a:bodyPr>
          <a:lstStyle/>
          <a:p>
            <a:r>
              <a:rPr lang="fa-IR" sz="1778" dirty="0" smtClean="0">
                <a:solidFill>
                  <a:schemeClr val="bg1"/>
                </a:solidFill>
              </a:rPr>
              <a:t>کلاسهای کاربری</a:t>
            </a:r>
            <a:endParaRPr lang="fa-IR" sz="1778" dirty="0">
              <a:solidFill>
                <a:schemeClr val="bg1"/>
              </a:solidFill>
            </a:endParaRPr>
          </a:p>
        </p:txBody>
      </p:sp>
      <p:sp>
        <p:nvSpPr>
          <p:cNvPr id="9" name="TextBox 8"/>
          <p:cNvSpPr txBox="1"/>
          <p:nvPr/>
        </p:nvSpPr>
        <p:spPr>
          <a:xfrm>
            <a:off x="4119373" y="26185"/>
            <a:ext cx="2325080" cy="365934"/>
          </a:xfrm>
          <a:prstGeom prst="rect">
            <a:avLst/>
          </a:prstGeom>
          <a:noFill/>
        </p:spPr>
        <p:txBody>
          <a:bodyPr wrap="square" rtlCol="1">
            <a:spAutoFit/>
          </a:bodyPr>
          <a:lstStyle/>
          <a:p>
            <a:r>
              <a:rPr lang="fa-IR" sz="1778" dirty="0">
                <a:solidFill>
                  <a:schemeClr val="bg1">
                    <a:lumMod val="75000"/>
                  </a:schemeClr>
                </a:solidFill>
              </a:rPr>
              <a:t>قهرمان محصول </a:t>
            </a:r>
          </a:p>
        </p:txBody>
      </p:sp>
      <p:sp>
        <p:nvSpPr>
          <p:cNvPr id="10" name="TextBox 9"/>
          <p:cNvSpPr txBox="1"/>
          <p:nvPr/>
        </p:nvSpPr>
        <p:spPr>
          <a:xfrm>
            <a:off x="1005523" y="35628"/>
            <a:ext cx="3249746" cy="365934"/>
          </a:xfrm>
          <a:prstGeom prst="rect">
            <a:avLst/>
          </a:prstGeom>
          <a:noFill/>
        </p:spPr>
        <p:txBody>
          <a:bodyPr wrap="square" rtlCol="1">
            <a:spAutoFit/>
          </a:bodyPr>
          <a:lstStyle/>
          <a:p>
            <a:r>
              <a:rPr lang="fa-IR" sz="1778" dirty="0">
                <a:solidFill>
                  <a:schemeClr val="bg1">
                    <a:lumMod val="75000"/>
                  </a:schemeClr>
                </a:solidFill>
              </a:rPr>
              <a:t>نمایندگی کاربر در پروژه های چابک </a:t>
            </a:r>
          </a:p>
        </p:txBody>
      </p:sp>
      <p:sp>
        <p:nvSpPr>
          <p:cNvPr id="11" name="TextBox 10"/>
          <p:cNvSpPr txBox="1"/>
          <p:nvPr/>
        </p:nvSpPr>
        <p:spPr>
          <a:xfrm>
            <a:off x="214613" y="1948"/>
            <a:ext cx="1002620" cy="365934"/>
          </a:xfrm>
          <a:prstGeom prst="rect">
            <a:avLst/>
          </a:prstGeom>
          <a:noFill/>
        </p:spPr>
        <p:txBody>
          <a:bodyPr wrap="square" rtlCol="1">
            <a:spAutoFit/>
          </a:bodyPr>
          <a:lstStyle/>
          <a:p>
            <a:r>
              <a:rPr lang="fa-IR" sz="1778" dirty="0">
                <a:solidFill>
                  <a:schemeClr val="bg1">
                    <a:lumMod val="75000"/>
                  </a:schemeClr>
                </a:solidFill>
              </a:rPr>
              <a:t>حل تضاد </a:t>
            </a:r>
          </a:p>
        </p:txBody>
      </p:sp>
      <p:pic>
        <p:nvPicPr>
          <p:cNvPr id="12" name="Picture 11"/>
          <p:cNvPicPr>
            <a:picLocks noChangeAspect="1"/>
          </p:cNvPicPr>
          <p:nvPr/>
        </p:nvPicPr>
        <p:blipFill>
          <a:blip r:embed="rId3"/>
          <a:stretch>
            <a:fillRect/>
          </a:stretch>
        </p:blipFill>
        <p:spPr>
          <a:xfrm>
            <a:off x="2614577" y="393016"/>
            <a:ext cx="182880" cy="182880"/>
          </a:xfrm>
          <a:prstGeom prst="rect">
            <a:avLst/>
          </a:prstGeom>
        </p:spPr>
      </p:pic>
      <p:pic>
        <p:nvPicPr>
          <p:cNvPr id="13" name="Picture 12"/>
          <p:cNvPicPr>
            <a:picLocks noChangeAspect="1"/>
          </p:cNvPicPr>
          <p:nvPr/>
        </p:nvPicPr>
        <p:blipFill>
          <a:blip r:embed="rId4"/>
          <a:stretch>
            <a:fillRect/>
          </a:stretch>
        </p:blipFill>
        <p:spPr>
          <a:xfrm>
            <a:off x="12120373" y="345766"/>
            <a:ext cx="182880" cy="182880"/>
          </a:xfrm>
          <a:prstGeom prst="rect">
            <a:avLst/>
          </a:prstGeom>
        </p:spPr>
      </p:pic>
      <p:pic>
        <p:nvPicPr>
          <p:cNvPr id="14" name="Picture 13"/>
          <p:cNvPicPr>
            <a:picLocks noChangeAspect="1"/>
          </p:cNvPicPr>
          <p:nvPr/>
        </p:nvPicPr>
        <p:blipFill>
          <a:blip r:embed="rId4"/>
          <a:stretch>
            <a:fillRect/>
          </a:stretch>
        </p:blipFill>
        <p:spPr>
          <a:xfrm>
            <a:off x="7284713" y="371998"/>
            <a:ext cx="182880" cy="182880"/>
          </a:xfrm>
          <a:prstGeom prst="rect">
            <a:avLst/>
          </a:prstGeom>
        </p:spPr>
      </p:pic>
      <p:pic>
        <p:nvPicPr>
          <p:cNvPr id="15" name="Picture 14"/>
          <p:cNvPicPr>
            <a:picLocks noChangeAspect="1"/>
          </p:cNvPicPr>
          <p:nvPr/>
        </p:nvPicPr>
        <p:blipFill>
          <a:blip r:embed="rId4"/>
          <a:stretch>
            <a:fillRect/>
          </a:stretch>
        </p:blipFill>
        <p:spPr>
          <a:xfrm>
            <a:off x="7076458" y="378792"/>
            <a:ext cx="182880" cy="182880"/>
          </a:xfrm>
          <a:prstGeom prst="rect">
            <a:avLst/>
          </a:prstGeom>
        </p:spPr>
      </p:pic>
      <p:pic>
        <p:nvPicPr>
          <p:cNvPr id="17" name="Picture 16"/>
          <p:cNvPicPr>
            <a:picLocks noChangeAspect="1"/>
          </p:cNvPicPr>
          <p:nvPr/>
        </p:nvPicPr>
        <p:blipFill>
          <a:blip r:embed="rId4"/>
          <a:stretch>
            <a:fillRect/>
          </a:stretch>
        </p:blipFill>
        <p:spPr>
          <a:xfrm>
            <a:off x="2410709" y="400309"/>
            <a:ext cx="182880" cy="182880"/>
          </a:xfrm>
          <a:prstGeom prst="rect">
            <a:avLst/>
          </a:prstGeom>
        </p:spPr>
      </p:pic>
      <p:pic>
        <p:nvPicPr>
          <p:cNvPr id="18" name="Picture 17"/>
          <p:cNvPicPr>
            <a:picLocks noChangeAspect="1"/>
          </p:cNvPicPr>
          <p:nvPr/>
        </p:nvPicPr>
        <p:blipFill>
          <a:blip r:embed="rId4"/>
          <a:stretch>
            <a:fillRect/>
          </a:stretch>
        </p:blipFill>
        <p:spPr>
          <a:xfrm>
            <a:off x="624826" y="339917"/>
            <a:ext cx="182880" cy="182880"/>
          </a:xfrm>
          <a:prstGeom prst="rect">
            <a:avLst/>
          </a:prstGeom>
        </p:spPr>
      </p:pic>
      <p:pic>
        <p:nvPicPr>
          <p:cNvPr id="19" name="Picture 18"/>
          <p:cNvPicPr>
            <a:picLocks noChangeAspect="1"/>
          </p:cNvPicPr>
          <p:nvPr/>
        </p:nvPicPr>
        <p:blipFill>
          <a:blip r:embed="rId5"/>
          <a:stretch>
            <a:fillRect/>
          </a:stretch>
        </p:blipFill>
        <p:spPr>
          <a:xfrm>
            <a:off x="3766387" y="371998"/>
            <a:ext cx="2140375" cy="182880"/>
          </a:xfrm>
          <a:prstGeom prst="rect">
            <a:avLst/>
          </a:prstGeom>
        </p:spPr>
      </p:pic>
      <p:pic>
        <p:nvPicPr>
          <p:cNvPr id="20" name="Picture 19"/>
          <p:cNvPicPr>
            <a:picLocks noChangeAspect="1"/>
          </p:cNvPicPr>
          <p:nvPr/>
        </p:nvPicPr>
        <p:blipFill>
          <a:blip r:embed="rId6"/>
          <a:stretch>
            <a:fillRect/>
          </a:stretch>
        </p:blipFill>
        <p:spPr>
          <a:xfrm>
            <a:off x="9848442" y="342509"/>
            <a:ext cx="1761068" cy="182880"/>
          </a:xfrm>
          <a:prstGeom prst="rect">
            <a:avLst/>
          </a:prstGeom>
        </p:spPr>
      </p:pic>
      <p:pic>
        <p:nvPicPr>
          <p:cNvPr id="21" name="Picture 20"/>
          <p:cNvPicPr>
            <a:picLocks noChangeAspect="1"/>
          </p:cNvPicPr>
          <p:nvPr/>
        </p:nvPicPr>
        <p:blipFill>
          <a:blip r:embed="rId7"/>
          <a:stretch>
            <a:fillRect/>
          </a:stretch>
        </p:blipFill>
        <p:spPr>
          <a:xfrm>
            <a:off x="10445982" y="355477"/>
            <a:ext cx="167319" cy="167319"/>
          </a:xfrm>
          <a:prstGeom prst="rect">
            <a:avLst/>
          </a:prstGeom>
        </p:spPr>
      </p:pic>
      <p:pic>
        <p:nvPicPr>
          <p:cNvPr id="22" name="Picture 21"/>
          <p:cNvPicPr>
            <a:picLocks noChangeAspect="1"/>
          </p:cNvPicPr>
          <p:nvPr/>
        </p:nvPicPr>
        <p:blipFill>
          <a:blip r:embed="rId4"/>
          <a:stretch>
            <a:fillRect/>
          </a:stretch>
        </p:blipFill>
        <p:spPr>
          <a:xfrm>
            <a:off x="9079431" y="367204"/>
            <a:ext cx="182880" cy="182880"/>
          </a:xfrm>
          <a:prstGeom prst="rect">
            <a:avLst/>
          </a:prstGeom>
        </p:spPr>
      </p:pic>
    </p:spTree>
    <p:extLst>
      <p:ext uri="{BB962C8B-B14F-4D97-AF65-F5344CB8AC3E}">
        <p14:creationId xmlns:p14="http://schemas.microsoft.com/office/powerpoint/2010/main" val="262880189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شناسایی کلاس های کاربری</a:t>
            </a:r>
            <a:endParaRPr lang="fa-IR" dirty="0"/>
          </a:p>
        </p:txBody>
      </p:sp>
      <p:sp>
        <p:nvSpPr>
          <p:cNvPr id="3" name="Content Placeholder 2"/>
          <p:cNvSpPr>
            <a:spLocks noGrp="1"/>
          </p:cNvSpPr>
          <p:nvPr>
            <p:ph idx="1"/>
          </p:nvPr>
        </p:nvSpPr>
        <p:spPr>
          <a:xfrm>
            <a:off x="91440" y="1542453"/>
            <a:ext cx="12618720" cy="5766436"/>
          </a:xfrm>
        </p:spPr>
        <p:txBody>
          <a:bodyPr>
            <a:normAutofit/>
          </a:bodyPr>
          <a:lstStyle/>
          <a:p>
            <a:pPr algn="r" rtl="1"/>
            <a:r>
              <a:rPr lang="fa-IR" sz="2760" dirty="0" smtClean="0">
                <a:solidFill>
                  <a:schemeClr val="tx2"/>
                </a:solidFill>
              </a:rPr>
              <a:t>سیر شناسایی کلاس های کاربری</a:t>
            </a:r>
            <a:r>
              <a:rPr lang="fa-IR" sz="2760" dirty="0" smtClean="0">
                <a:solidFill>
                  <a:srgbClr val="C00000"/>
                </a:solidFill>
              </a:rPr>
              <a:t>:</a:t>
            </a:r>
            <a:endParaRPr lang="fa-IR" sz="2760" dirty="0" smtClean="0">
              <a:solidFill>
                <a:srgbClr val="C00000"/>
              </a:solidFill>
            </a:endParaRPr>
          </a:p>
          <a:p>
            <a:pPr lvl="1" algn="r"/>
            <a:r>
              <a:rPr lang="fa-IR" sz="2500" dirty="0" smtClean="0">
                <a:solidFill>
                  <a:srgbClr val="C00000"/>
                </a:solidFill>
                <a:cs typeface="B Nazanin" panose="00000400000000000000" pitchFamily="2" charset="-78"/>
              </a:rPr>
              <a:t>كلاس </a:t>
            </a:r>
            <a:r>
              <a:rPr lang="fa-IR" sz="2500" dirty="0">
                <a:solidFill>
                  <a:srgbClr val="C00000"/>
                </a:solidFill>
                <a:cs typeface="B Nazanin" panose="00000400000000000000" pitchFamily="2" charset="-78"/>
              </a:rPr>
              <a:t>هاي كاربري </a:t>
            </a:r>
            <a:r>
              <a:rPr lang="fa-IR" sz="2500" dirty="0">
                <a:cs typeface="B Nazanin" panose="00000400000000000000" pitchFamily="2" charset="-78"/>
              </a:rPr>
              <a:t>مختلف را از اوايل پروژه شناسايي كنيد.</a:t>
            </a:r>
          </a:p>
          <a:p>
            <a:pPr lvl="2" algn="r"/>
            <a:r>
              <a:rPr lang="fa-IR" sz="2500" dirty="0">
                <a:cs typeface="B Nazanin" panose="00000400000000000000" pitchFamily="2" charset="-78"/>
              </a:rPr>
              <a:t>بدين وسيله مي توانيد نيازمندي ها را از </a:t>
            </a:r>
            <a:r>
              <a:rPr lang="fa-IR" sz="2500" dirty="0">
                <a:solidFill>
                  <a:srgbClr val="C00000"/>
                </a:solidFill>
                <a:cs typeface="B Nazanin" panose="00000400000000000000" pitchFamily="2" charset="-78"/>
              </a:rPr>
              <a:t>نمايندگان هر يك از كلاس ها </a:t>
            </a:r>
            <a:r>
              <a:rPr lang="fa-IR" sz="2500" dirty="0">
                <a:cs typeface="B Nazanin" panose="00000400000000000000" pitchFamily="2" charset="-78"/>
              </a:rPr>
              <a:t>بدست بياوريد.</a:t>
            </a:r>
          </a:p>
          <a:p>
            <a:pPr lvl="2" algn="r"/>
            <a:r>
              <a:rPr lang="fa-IR" sz="2500" dirty="0">
                <a:cs typeface="B Nazanin" panose="00000400000000000000" pitchFamily="2" charset="-78"/>
              </a:rPr>
              <a:t>يك تكنيك كاربردي در اين </a:t>
            </a:r>
            <a:r>
              <a:rPr lang="fa-IR" sz="2500" dirty="0" smtClean="0">
                <a:cs typeface="B Nazanin" panose="00000400000000000000" pitchFamily="2" charset="-78"/>
              </a:rPr>
              <a:t>زمینه الگوی </a:t>
            </a:r>
            <a:r>
              <a:rPr lang="fa-IR" sz="2500" dirty="0">
                <a:solidFill>
                  <a:srgbClr val="C00000"/>
                </a:solidFill>
                <a:cs typeface="B Nazanin" panose="00000400000000000000" pitchFamily="2" charset="-78"/>
              </a:rPr>
              <a:t>گسترش و انقباض </a:t>
            </a:r>
            <a:r>
              <a:rPr lang="fa-IR" sz="2500" dirty="0">
                <a:cs typeface="B Nazanin" panose="00000400000000000000" pitchFamily="2" charset="-78"/>
              </a:rPr>
              <a:t>است . </a:t>
            </a:r>
            <a:endParaRPr lang="en-US" sz="2500" dirty="0">
              <a:cs typeface="B Nazanin" panose="00000400000000000000" pitchFamily="2" charset="-78"/>
            </a:endParaRPr>
          </a:p>
          <a:p>
            <a:pPr lvl="1" algn="r"/>
            <a:r>
              <a:rPr lang="fa-IR" sz="2500" dirty="0">
                <a:cs typeface="B Nazanin" panose="00000400000000000000" pitchFamily="2" charset="-78"/>
              </a:rPr>
              <a:t>از </a:t>
            </a:r>
            <a:r>
              <a:rPr lang="fa-IR" sz="2500" dirty="0">
                <a:solidFill>
                  <a:srgbClr val="C00000"/>
                </a:solidFill>
                <a:cs typeface="B Nazanin" panose="00000400000000000000" pitchFamily="2" charset="-78"/>
              </a:rPr>
              <a:t>اسپانسر پروژه </a:t>
            </a:r>
            <a:r>
              <a:rPr lang="fa-IR" sz="2500" dirty="0">
                <a:cs typeface="B Nazanin" panose="00000400000000000000" pitchFamily="2" charset="-78"/>
              </a:rPr>
              <a:t>شروع کنید که چه انتظاری از سیستم دارد .</a:t>
            </a:r>
          </a:p>
          <a:p>
            <a:pPr lvl="1" algn="r"/>
            <a:r>
              <a:rPr lang="fa-IR" sz="2500" dirty="0">
                <a:cs typeface="B Nazanin" panose="00000400000000000000" pitchFamily="2" charset="-78"/>
              </a:rPr>
              <a:t>هر تعداد از </a:t>
            </a:r>
            <a:r>
              <a:rPr lang="fa-IR" sz="2500" dirty="0">
                <a:solidFill>
                  <a:srgbClr val="C00000"/>
                </a:solidFill>
                <a:cs typeface="B Nazanin" panose="00000400000000000000" pitchFamily="2" charset="-78"/>
              </a:rPr>
              <a:t>کلاس های کاربری </a:t>
            </a:r>
            <a:r>
              <a:rPr lang="fa-IR" sz="2500" dirty="0">
                <a:cs typeface="B Nazanin" panose="00000400000000000000" pitchFamily="2" charset="-78"/>
              </a:rPr>
              <a:t>را که در دسترسی دارید </a:t>
            </a:r>
            <a:r>
              <a:rPr lang="fa-IR" sz="2500" dirty="0">
                <a:solidFill>
                  <a:srgbClr val="C00000"/>
                </a:solidFill>
                <a:cs typeface="B Nazanin" panose="00000400000000000000" pitchFamily="2" charset="-78"/>
              </a:rPr>
              <a:t>طوفان فکری </a:t>
            </a:r>
            <a:r>
              <a:rPr lang="fa-IR" sz="2500" dirty="0">
                <a:cs typeface="B Nazanin" panose="00000400000000000000" pitchFamily="2" charset="-78"/>
              </a:rPr>
              <a:t>کنید .</a:t>
            </a:r>
          </a:p>
          <a:p>
            <a:pPr lvl="1" algn="r"/>
            <a:r>
              <a:rPr lang="fa-IR" sz="2500" dirty="0">
                <a:solidFill>
                  <a:srgbClr val="C00000"/>
                </a:solidFill>
                <a:cs typeface="B Nazanin" panose="00000400000000000000" pitchFamily="2" charset="-78"/>
              </a:rPr>
              <a:t>کلاس‌های کاربری </a:t>
            </a:r>
            <a:r>
              <a:rPr lang="fa-IR" sz="2500" dirty="0">
                <a:cs typeface="B Nazanin" panose="00000400000000000000" pitchFamily="2" charset="-78"/>
              </a:rPr>
              <a:t>با نیازهای مشابه را فشرده کرده و به عنوان یک </a:t>
            </a:r>
            <a:r>
              <a:rPr lang="fa-IR" sz="2500" dirty="0">
                <a:solidFill>
                  <a:srgbClr val="C00000"/>
                </a:solidFill>
                <a:cs typeface="B Nazanin" panose="00000400000000000000" pitchFamily="2" charset="-78"/>
              </a:rPr>
              <a:t>کلاس کاربری </a:t>
            </a:r>
            <a:r>
              <a:rPr lang="fa-IR" sz="2500" dirty="0">
                <a:cs typeface="B Nazanin" panose="00000400000000000000" pitchFamily="2" charset="-78"/>
              </a:rPr>
              <a:t>تقسیم بندی کنید .</a:t>
            </a:r>
          </a:p>
          <a:p>
            <a:pPr algn="r" rtl="1"/>
            <a:endParaRPr lang="en-US" sz="2400" dirty="0"/>
          </a:p>
        </p:txBody>
      </p:sp>
      <p:sp>
        <p:nvSpPr>
          <p:cNvPr id="4" name="TextBox 3"/>
          <p:cNvSpPr txBox="1"/>
          <p:nvPr/>
        </p:nvSpPr>
        <p:spPr>
          <a:xfrm>
            <a:off x="11691391" y="-19073"/>
            <a:ext cx="785499" cy="400110"/>
          </a:xfrm>
          <a:prstGeom prst="rect">
            <a:avLst/>
          </a:prstGeom>
          <a:noFill/>
        </p:spPr>
        <p:txBody>
          <a:bodyPr wrap="square" rtlCol="1">
            <a:spAutoFit/>
          </a:bodyPr>
          <a:lstStyle/>
          <a:p>
            <a:r>
              <a:rPr lang="fa-IR" sz="2000" dirty="0" smtClean="0">
                <a:solidFill>
                  <a:schemeClr val="bg1">
                    <a:lumMod val="65000"/>
                  </a:schemeClr>
                </a:solidFill>
              </a:rPr>
              <a:t>مقدمه </a:t>
            </a:r>
            <a:r>
              <a:rPr lang="fa-IR" sz="2000" dirty="0" smtClean="0">
                <a:solidFill>
                  <a:schemeClr val="bg1"/>
                </a:solidFill>
              </a:rPr>
              <a:t> </a:t>
            </a:r>
            <a:endParaRPr lang="fa-IR" sz="2000" dirty="0">
              <a:solidFill>
                <a:schemeClr val="bg1"/>
              </a:solidFill>
            </a:endParaRPr>
          </a:p>
        </p:txBody>
      </p:sp>
      <p:sp>
        <p:nvSpPr>
          <p:cNvPr id="5" name="TextBox 4"/>
          <p:cNvSpPr txBox="1"/>
          <p:nvPr/>
        </p:nvSpPr>
        <p:spPr>
          <a:xfrm>
            <a:off x="8446215" y="16424"/>
            <a:ext cx="1853779" cy="365934"/>
          </a:xfrm>
          <a:prstGeom prst="rect">
            <a:avLst/>
          </a:prstGeom>
          <a:noFill/>
        </p:spPr>
        <p:txBody>
          <a:bodyPr wrap="square" rtlCol="1">
            <a:spAutoFit/>
          </a:bodyPr>
          <a:lstStyle/>
          <a:p>
            <a:r>
              <a:rPr lang="fa-IR" sz="1778" dirty="0">
                <a:solidFill>
                  <a:schemeClr val="bg1">
                    <a:lumMod val="75000"/>
                  </a:schemeClr>
                </a:solidFill>
              </a:rPr>
              <a:t>پرسونای کاربر</a:t>
            </a:r>
          </a:p>
        </p:txBody>
      </p:sp>
      <p:sp>
        <p:nvSpPr>
          <p:cNvPr id="6" name="TextBox 5"/>
          <p:cNvSpPr txBox="1"/>
          <p:nvPr/>
        </p:nvSpPr>
        <p:spPr>
          <a:xfrm>
            <a:off x="6056946" y="51127"/>
            <a:ext cx="2325080" cy="365934"/>
          </a:xfrm>
          <a:prstGeom prst="rect">
            <a:avLst/>
          </a:prstGeom>
          <a:noFill/>
        </p:spPr>
        <p:txBody>
          <a:bodyPr wrap="square" rtlCol="1">
            <a:spAutoFit/>
          </a:bodyPr>
          <a:lstStyle/>
          <a:p>
            <a:r>
              <a:rPr lang="fa-IR" sz="1778" dirty="0">
                <a:solidFill>
                  <a:schemeClr val="bg1">
                    <a:lumMod val="75000"/>
                  </a:schemeClr>
                </a:solidFill>
              </a:rPr>
              <a:t>ارتباط با نمایندگان کاربر</a:t>
            </a:r>
          </a:p>
        </p:txBody>
      </p:sp>
      <p:sp>
        <p:nvSpPr>
          <p:cNvPr id="7" name="TextBox 6"/>
          <p:cNvSpPr txBox="1"/>
          <p:nvPr/>
        </p:nvSpPr>
        <p:spPr>
          <a:xfrm>
            <a:off x="10026439" y="16424"/>
            <a:ext cx="1727775" cy="365934"/>
          </a:xfrm>
          <a:prstGeom prst="rect">
            <a:avLst/>
          </a:prstGeom>
          <a:noFill/>
        </p:spPr>
        <p:txBody>
          <a:bodyPr wrap="square" rtlCol="1">
            <a:spAutoFit/>
          </a:bodyPr>
          <a:lstStyle/>
          <a:p>
            <a:r>
              <a:rPr lang="fa-IR" sz="1778" dirty="0" smtClean="0">
                <a:solidFill>
                  <a:schemeClr val="bg1"/>
                </a:solidFill>
              </a:rPr>
              <a:t>کلاسهای کاربری</a:t>
            </a:r>
            <a:endParaRPr lang="fa-IR" sz="1778" dirty="0">
              <a:solidFill>
                <a:schemeClr val="bg1"/>
              </a:solidFill>
            </a:endParaRPr>
          </a:p>
        </p:txBody>
      </p:sp>
      <p:sp>
        <p:nvSpPr>
          <p:cNvPr id="8" name="TextBox 7"/>
          <p:cNvSpPr txBox="1"/>
          <p:nvPr/>
        </p:nvSpPr>
        <p:spPr>
          <a:xfrm>
            <a:off x="4119373" y="26185"/>
            <a:ext cx="2325080" cy="365934"/>
          </a:xfrm>
          <a:prstGeom prst="rect">
            <a:avLst/>
          </a:prstGeom>
          <a:noFill/>
        </p:spPr>
        <p:txBody>
          <a:bodyPr wrap="square" rtlCol="1">
            <a:spAutoFit/>
          </a:bodyPr>
          <a:lstStyle/>
          <a:p>
            <a:r>
              <a:rPr lang="fa-IR" sz="1778" dirty="0">
                <a:solidFill>
                  <a:schemeClr val="bg1">
                    <a:lumMod val="75000"/>
                  </a:schemeClr>
                </a:solidFill>
              </a:rPr>
              <a:t>قهرمان محصول </a:t>
            </a:r>
          </a:p>
        </p:txBody>
      </p:sp>
      <p:sp>
        <p:nvSpPr>
          <p:cNvPr id="9" name="TextBox 8"/>
          <p:cNvSpPr txBox="1"/>
          <p:nvPr/>
        </p:nvSpPr>
        <p:spPr>
          <a:xfrm>
            <a:off x="1005523" y="35628"/>
            <a:ext cx="3249746" cy="365934"/>
          </a:xfrm>
          <a:prstGeom prst="rect">
            <a:avLst/>
          </a:prstGeom>
          <a:noFill/>
        </p:spPr>
        <p:txBody>
          <a:bodyPr wrap="square" rtlCol="1">
            <a:spAutoFit/>
          </a:bodyPr>
          <a:lstStyle/>
          <a:p>
            <a:r>
              <a:rPr lang="fa-IR" sz="1778" dirty="0">
                <a:solidFill>
                  <a:schemeClr val="bg1">
                    <a:lumMod val="75000"/>
                  </a:schemeClr>
                </a:solidFill>
              </a:rPr>
              <a:t>نمایندگی کاربر در پروژه های چابک </a:t>
            </a:r>
          </a:p>
        </p:txBody>
      </p:sp>
      <p:sp>
        <p:nvSpPr>
          <p:cNvPr id="10" name="TextBox 9"/>
          <p:cNvSpPr txBox="1"/>
          <p:nvPr/>
        </p:nvSpPr>
        <p:spPr>
          <a:xfrm>
            <a:off x="214613" y="1948"/>
            <a:ext cx="1002620" cy="365934"/>
          </a:xfrm>
          <a:prstGeom prst="rect">
            <a:avLst/>
          </a:prstGeom>
          <a:noFill/>
        </p:spPr>
        <p:txBody>
          <a:bodyPr wrap="square" rtlCol="1">
            <a:spAutoFit/>
          </a:bodyPr>
          <a:lstStyle/>
          <a:p>
            <a:r>
              <a:rPr lang="fa-IR" sz="1778" dirty="0">
                <a:solidFill>
                  <a:schemeClr val="bg1">
                    <a:lumMod val="75000"/>
                  </a:schemeClr>
                </a:solidFill>
              </a:rPr>
              <a:t>حل تضاد </a:t>
            </a:r>
          </a:p>
        </p:txBody>
      </p:sp>
      <p:pic>
        <p:nvPicPr>
          <p:cNvPr id="11" name="Picture 10"/>
          <p:cNvPicPr>
            <a:picLocks noChangeAspect="1"/>
          </p:cNvPicPr>
          <p:nvPr/>
        </p:nvPicPr>
        <p:blipFill>
          <a:blip r:embed="rId2"/>
          <a:stretch>
            <a:fillRect/>
          </a:stretch>
        </p:blipFill>
        <p:spPr>
          <a:xfrm>
            <a:off x="2614577" y="393016"/>
            <a:ext cx="182880" cy="182880"/>
          </a:xfrm>
          <a:prstGeom prst="rect">
            <a:avLst/>
          </a:prstGeom>
        </p:spPr>
      </p:pic>
      <p:pic>
        <p:nvPicPr>
          <p:cNvPr id="12" name="Picture 11"/>
          <p:cNvPicPr>
            <a:picLocks noChangeAspect="1"/>
          </p:cNvPicPr>
          <p:nvPr/>
        </p:nvPicPr>
        <p:blipFill>
          <a:blip r:embed="rId3"/>
          <a:stretch>
            <a:fillRect/>
          </a:stretch>
        </p:blipFill>
        <p:spPr>
          <a:xfrm>
            <a:off x="12120373" y="345766"/>
            <a:ext cx="182880" cy="182880"/>
          </a:xfrm>
          <a:prstGeom prst="rect">
            <a:avLst/>
          </a:prstGeom>
        </p:spPr>
      </p:pic>
      <p:pic>
        <p:nvPicPr>
          <p:cNvPr id="13" name="Picture 12"/>
          <p:cNvPicPr>
            <a:picLocks noChangeAspect="1"/>
          </p:cNvPicPr>
          <p:nvPr/>
        </p:nvPicPr>
        <p:blipFill>
          <a:blip r:embed="rId3"/>
          <a:stretch>
            <a:fillRect/>
          </a:stretch>
        </p:blipFill>
        <p:spPr>
          <a:xfrm>
            <a:off x="7284713" y="371998"/>
            <a:ext cx="182880" cy="182880"/>
          </a:xfrm>
          <a:prstGeom prst="rect">
            <a:avLst/>
          </a:prstGeom>
        </p:spPr>
      </p:pic>
      <p:pic>
        <p:nvPicPr>
          <p:cNvPr id="14" name="Picture 13"/>
          <p:cNvPicPr>
            <a:picLocks noChangeAspect="1"/>
          </p:cNvPicPr>
          <p:nvPr/>
        </p:nvPicPr>
        <p:blipFill>
          <a:blip r:embed="rId3"/>
          <a:stretch>
            <a:fillRect/>
          </a:stretch>
        </p:blipFill>
        <p:spPr>
          <a:xfrm>
            <a:off x="7076458" y="378792"/>
            <a:ext cx="182880" cy="182880"/>
          </a:xfrm>
          <a:prstGeom prst="rect">
            <a:avLst/>
          </a:prstGeom>
        </p:spPr>
      </p:pic>
      <p:pic>
        <p:nvPicPr>
          <p:cNvPr id="16" name="Picture 15"/>
          <p:cNvPicPr>
            <a:picLocks noChangeAspect="1"/>
          </p:cNvPicPr>
          <p:nvPr/>
        </p:nvPicPr>
        <p:blipFill>
          <a:blip r:embed="rId3"/>
          <a:stretch>
            <a:fillRect/>
          </a:stretch>
        </p:blipFill>
        <p:spPr>
          <a:xfrm>
            <a:off x="2410709" y="400309"/>
            <a:ext cx="182880" cy="182880"/>
          </a:xfrm>
          <a:prstGeom prst="rect">
            <a:avLst/>
          </a:prstGeom>
        </p:spPr>
      </p:pic>
      <p:pic>
        <p:nvPicPr>
          <p:cNvPr id="17" name="Picture 16"/>
          <p:cNvPicPr>
            <a:picLocks noChangeAspect="1"/>
          </p:cNvPicPr>
          <p:nvPr/>
        </p:nvPicPr>
        <p:blipFill>
          <a:blip r:embed="rId3"/>
          <a:stretch>
            <a:fillRect/>
          </a:stretch>
        </p:blipFill>
        <p:spPr>
          <a:xfrm>
            <a:off x="624826" y="339917"/>
            <a:ext cx="182880" cy="182880"/>
          </a:xfrm>
          <a:prstGeom prst="rect">
            <a:avLst/>
          </a:prstGeom>
        </p:spPr>
      </p:pic>
      <p:pic>
        <p:nvPicPr>
          <p:cNvPr id="18" name="Picture 17"/>
          <p:cNvPicPr>
            <a:picLocks noChangeAspect="1"/>
          </p:cNvPicPr>
          <p:nvPr/>
        </p:nvPicPr>
        <p:blipFill>
          <a:blip r:embed="rId4"/>
          <a:stretch>
            <a:fillRect/>
          </a:stretch>
        </p:blipFill>
        <p:spPr>
          <a:xfrm>
            <a:off x="3766387" y="371998"/>
            <a:ext cx="2140375" cy="182880"/>
          </a:xfrm>
          <a:prstGeom prst="rect">
            <a:avLst/>
          </a:prstGeom>
        </p:spPr>
      </p:pic>
      <p:pic>
        <p:nvPicPr>
          <p:cNvPr id="19" name="Picture 18"/>
          <p:cNvPicPr>
            <a:picLocks noChangeAspect="1"/>
          </p:cNvPicPr>
          <p:nvPr/>
        </p:nvPicPr>
        <p:blipFill>
          <a:blip r:embed="rId5"/>
          <a:stretch>
            <a:fillRect/>
          </a:stretch>
        </p:blipFill>
        <p:spPr>
          <a:xfrm>
            <a:off x="9848442" y="342509"/>
            <a:ext cx="1761068" cy="182880"/>
          </a:xfrm>
          <a:prstGeom prst="rect">
            <a:avLst/>
          </a:prstGeom>
        </p:spPr>
      </p:pic>
      <p:pic>
        <p:nvPicPr>
          <p:cNvPr id="20" name="Picture 19"/>
          <p:cNvPicPr>
            <a:picLocks noChangeAspect="1"/>
          </p:cNvPicPr>
          <p:nvPr/>
        </p:nvPicPr>
        <p:blipFill>
          <a:blip r:embed="rId6"/>
          <a:stretch>
            <a:fillRect/>
          </a:stretch>
        </p:blipFill>
        <p:spPr>
          <a:xfrm>
            <a:off x="10227184" y="333051"/>
            <a:ext cx="206194" cy="206194"/>
          </a:xfrm>
          <a:prstGeom prst="rect">
            <a:avLst/>
          </a:prstGeom>
        </p:spPr>
      </p:pic>
      <p:pic>
        <p:nvPicPr>
          <p:cNvPr id="21" name="Picture 20"/>
          <p:cNvPicPr>
            <a:picLocks noChangeAspect="1"/>
          </p:cNvPicPr>
          <p:nvPr/>
        </p:nvPicPr>
        <p:blipFill>
          <a:blip r:embed="rId3"/>
          <a:stretch>
            <a:fillRect/>
          </a:stretch>
        </p:blipFill>
        <p:spPr>
          <a:xfrm>
            <a:off x="9079431" y="367204"/>
            <a:ext cx="182880" cy="182880"/>
          </a:xfrm>
          <a:prstGeom prst="rect">
            <a:avLst/>
          </a:prstGeom>
        </p:spPr>
      </p:pic>
    </p:spTree>
    <p:extLst>
      <p:ext uri="{BB962C8B-B14F-4D97-AF65-F5344CB8AC3E}">
        <p14:creationId xmlns:p14="http://schemas.microsoft.com/office/powerpoint/2010/main" val="135919925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a-IR" sz="2666" dirty="0"/>
              <a:t>کلاس های کاربری . . .</a:t>
            </a:r>
          </a:p>
        </p:txBody>
      </p:sp>
      <p:sp>
        <p:nvSpPr>
          <p:cNvPr id="3" name="Content Placeholder 2"/>
          <p:cNvSpPr>
            <a:spLocks noGrp="1"/>
          </p:cNvSpPr>
          <p:nvPr>
            <p:ph idx="1"/>
          </p:nvPr>
        </p:nvSpPr>
        <p:spPr>
          <a:xfrm>
            <a:off x="91441" y="1401354"/>
            <a:ext cx="12618720" cy="5766436"/>
          </a:xfrm>
        </p:spPr>
        <p:txBody>
          <a:bodyPr>
            <a:normAutofit/>
          </a:bodyPr>
          <a:lstStyle/>
          <a:p>
            <a:pPr marL="0" indent="0">
              <a:buNone/>
            </a:pPr>
            <a:r>
              <a:rPr lang="fa-IR" sz="2666" dirty="0">
                <a:solidFill>
                  <a:srgbClr val="C00000"/>
                </a:solidFill>
              </a:rPr>
              <a:t>    شناسایی کلاس‌های کاربری . . . </a:t>
            </a:r>
            <a:endParaRPr lang="en-US" sz="2666"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826" y="2472729"/>
            <a:ext cx="11832336" cy="3986784"/>
          </a:xfrm>
          <a:prstGeom prst="rect">
            <a:avLst/>
          </a:prstGeom>
        </p:spPr>
      </p:pic>
      <p:sp>
        <p:nvSpPr>
          <p:cNvPr id="7" name="TextBox 6"/>
          <p:cNvSpPr txBox="1"/>
          <p:nvPr/>
        </p:nvSpPr>
        <p:spPr>
          <a:xfrm>
            <a:off x="11691391" y="-19073"/>
            <a:ext cx="785499" cy="400110"/>
          </a:xfrm>
          <a:prstGeom prst="rect">
            <a:avLst/>
          </a:prstGeom>
          <a:noFill/>
        </p:spPr>
        <p:txBody>
          <a:bodyPr wrap="square" rtlCol="1">
            <a:spAutoFit/>
          </a:bodyPr>
          <a:lstStyle/>
          <a:p>
            <a:r>
              <a:rPr lang="fa-IR" sz="2000" dirty="0" smtClean="0">
                <a:solidFill>
                  <a:schemeClr val="bg1">
                    <a:lumMod val="65000"/>
                  </a:schemeClr>
                </a:solidFill>
              </a:rPr>
              <a:t>مقدمه </a:t>
            </a:r>
            <a:r>
              <a:rPr lang="fa-IR" sz="2000" dirty="0" smtClean="0">
                <a:solidFill>
                  <a:schemeClr val="bg1"/>
                </a:solidFill>
              </a:rPr>
              <a:t> </a:t>
            </a:r>
            <a:endParaRPr lang="fa-IR" sz="2000" dirty="0">
              <a:solidFill>
                <a:schemeClr val="bg1"/>
              </a:solidFill>
            </a:endParaRPr>
          </a:p>
        </p:txBody>
      </p:sp>
      <p:sp>
        <p:nvSpPr>
          <p:cNvPr id="8" name="TextBox 7"/>
          <p:cNvSpPr txBox="1"/>
          <p:nvPr/>
        </p:nvSpPr>
        <p:spPr>
          <a:xfrm>
            <a:off x="8446215" y="16424"/>
            <a:ext cx="1853779" cy="365934"/>
          </a:xfrm>
          <a:prstGeom prst="rect">
            <a:avLst/>
          </a:prstGeom>
          <a:noFill/>
        </p:spPr>
        <p:txBody>
          <a:bodyPr wrap="square" rtlCol="1">
            <a:spAutoFit/>
          </a:bodyPr>
          <a:lstStyle/>
          <a:p>
            <a:r>
              <a:rPr lang="fa-IR" sz="1778" dirty="0">
                <a:solidFill>
                  <a:schemeClr val="bg1">
                    <a:lumMod val="75000"/>
                  </a:schemeClr>
                </a:solidFill>
              </a:rPr>
              <a:t>پرسونای کاربر</a:t>
            </a:r>
          </a:p>
        </p:txBody>
      </p:sp>
      <p:sp>
        <p:nvSpPr>
          <p:cNvPr id="9" name="TextBox 8"/>
          <p:cNvSpPr txBox="1"/>
          <p:nvPr/>
        </p:nvSpPr>
        <p:spPr>
          <a:xfrm>
            <a:off x="6056946" y="51127"/>
            <a:ext cx="2325080" cy="365934"/>
          </a:xfrm>
          <a:prstGeom prst="rect">
            <a:avLst/>
          </a:prstGeom>
          <a:noFill/>
        </p:spPr>
        <p:txBody>
          <a:bodyPr wrap="square" rtlCol="1">
            <a:spAutoFit/>
          </a:bodyPr>
          <a:lstStyle/>
          <a:p>
            <a:r>
              <a:rPr lang="fa-IR" sz="1778" dirty="0">
                <a:solidFill>
                  <a:schemeClr val="bg1">
                    <a:lumMod val="75000"/>
                  </a:schemeClr>
                </a:solidFill>
              </a:rPr>
              <a:t>ارتباط با نمایندگان کاربر</a:t>
            </a:r>
          </a:p>
        </p:txBody>
      </p:sp>
      <p:sp>
        <p:nvSpPr>
          <p:cNvPr id="10" name="TextBox 9"/>
          <p:cNvSpPr txBox="1"/>
          <p:nvPr/>
        </p:nvSpPr>
        <p:spPr>
          <a:xfrm>
            <a:off x="10026439" y="16424"/>
            <a:ext cx="1727775" cy="365934"/>
          </a:xfrm>
          <a:prstGeom prst="rect">
            <a:avLst/>
          </a:prstGeom>
          <a:noFill/>
        </p:spPr>
        <p:txBody>
          <a:bodyPr wrap="square" rtlCol="1">
            <a:spAutoFit/>
          </a:bodyPr>
          <a:lstStyle/>
          <a:p>
            <a:r>
              <a:rPr lang="fa-IR" sz="1778" dirty="0" smtClean="0">
                <a:solidFill>
                  <a:schemeClr val="bg1"/>
                </a:solidFill>
              </a:rPr>
              <a:t>کلاسهای کاربری</a:t>
            </a:r>
            <a:endParaRPr lang="fa-IR" sz="1778" dirty="0">
              <a:solidFill>
                <a:schemeClr val="bg1"/>
              </a:solidFill>
            </a:endParaRPr>
          </a:p>
        </p:txBody>
      </p:sp>
      <p:sp>
        <p:nvSpPr>
          <p:cNvPr id="11" name="TextBox 10"/>
          <p:cNvSpPr txBox="1"/>
          <p:nvPr/>
        </p:nvSpPr>
        <p:spPr>
          <a:xfrm>
            <a:off x="4119373" y="26185"/>
            <a:ext cx="2325080" cy="365934"/>
          </a:xfrm>
          <a:prstGeom prst="rect">
            <a:avLst/>
          </a:prstGeom>
          <a:noFill/>
        </p:spPr>
        <p:txBody>
          <a:bodyPr wrap="square" rtlCol="1">
            <a:spAutoFit/>
          </a:bodyPr>
          <a:lstStyle/>
          <a:p>
            <a:r>
              <a:rPr lang="fa-IR" sz="1778" dirty="0">
                <a:solidFill>
                  <a:schemeClr val="bg1">
                    <a:lumMod val="75000"/>
                  </a:schemeClr>
                </a:solidFill>
              </a:rPr>
              <a:t>قهرمان محصول </a:t>
            </a:r>
          </a:p>
        </p:txBody>
      </p:sp>
      <p:sp>
        <p:nvSpPr>
          <p:cNvPr id="12" name="TextBox 11"/>
          <p:cNvSpPr txBox="1"/>
          <p:nvPr/>
        </p:nvSpPr>
        <p:spPr>
          <a:xfrm>
            <a:off x="1005523" y="35628"/>
            <a:ext cx="3249746" cy="365934"/>
          </a:xfrm>
          <a:prstGeom prst="rect">
            <a:avLst/>
          </a:prstGeom>
          <a:noFill/>
        </p:spPr>
        <p:txBody>
          <a:bodyPr wrap="square" rtlCol="1">
            <a:spAutoFit/>
          </a:bodyPr>
          <a:lstStyle/>
          <a:p>
            <a:r>
              <a:rPr lang="fa-IR" sz="1778" dirty="0">
                <a:solidFill>
                  <a:schemeClr val="bg1">
                    <a:lumMod val="75000"/>
                  </a:schemeClr>
                </a:solidFill>
              </a:rPr>
              <a:t>نمایندگی کاربر در پروژه های چابک </a:t>
            </a:r>
          </a:p>
        </p:txBody>
      </p:sp>
      <p:sp>
        <p:nvSpPr>
          <p:cNvPr id="13" name="TextBox 12"/>
          <p:cNvSpPr txBox="1"/>
          <p:nvPr/>
        </p:nvSpPr>
        <p:spPr>
          <a:xfrm>
            <a:off x="214613" y="1948"/>
            <a:ext cx="1002620" cy="365934"/>
          </a:xfrm>
          <a:prstGeom prst="rect">
            <a:avLst/>
          </a:prstGeom>
          <a:noFill/>
        </p:spPr>
        <p:txBody>
          <a:bodyPr wrap="square" rtlCol="1">
            <a:spAutoFit/>
          </a:bodyPr>
          <a:lstStyle/>
          <a:p>
            <a:r>
              <a:rPr lang="fa-IR" sz="1778" dirty="0">
                <a:solidFill>
                  <a:schemeClr val="bg1">
                    <a:lumMod val="75000"/>
                  </a:schemeClr>
                </a:solidFill>
              </a:rPr>
              <a:t>حل تضاد </a:t>
            </a:r>
          </a:p>
        </p:txBody>
      </p:sp>
      <p:pic>
        <p:nvPicPr>
          <p:cNvPr id="14" name="Picture 13"/>
          <p:cNvPicPr>
            <a:picLocks noChangeAspect="1"/>
          </p:cNvPicPr>
          <p:nvPr/>
        </p:nvPicPr>
        <p:blipFill>
          <a:blip r:embed="rId3"/>
          <a:stretch>
            <a:fillRect/>
          </a:stretch>
        </p:blipFill>
        <p:spPr>
          <a:xfrm>
            <a:off x="2614577" y="393016"/>
            <a:ext cx="182880" cy="182880"/>
          </a:xfrm>
          <a:prstGeom prst="rect">
            <a:avLst/>
          </a:prstGeom>
        </p:spPr>
      </p:pic>
      <p:pic>
        <p:nvPicPr>
          <p:cNvPr id="15" name="Picture 14"/>
          <p:cNvPicPr>
            <a:picLocks noChangeAspect="1"/>
          </p:cNvPicPr>
          <p:nvPr/>
        </p:nvPicPr>
        <p:blipFill>
          <a:blip r:embed="rId4"/>
          <a:stretch>
            <a:fillRect/>
          </a:stretch>
        </p:blipFill>
        <p:spPr>
          <a:xfrm>
            <a:off x="12120373" y="345766"/>
            <a:ext cx="182880" cy="182880"/>
          </a:xfrm>
          <a:prstGeom prst="rect">
            <a:avLst/>
          </a:prstGeom>
        </p:spPr>
      </p:pic>
      <p:pic>
        <p:nvPicPr>
          <p:cNvPr id="16" name="Picture 15"/>
          <p:cNvPicPr>
            <a:picLocks noChangeAspect="1"/>
          </p:cNvPicPr>
          <p:nvPr/>
        </p:nvPicPr>
        <p:blipFill>
          <a:blip r:embed="rId4"/>
          <a:stretch>
            <a:fillRect/>
          </a:stretch>
        </p:blipFill>
        <p:spPr>
          <a:xfrm>
            <a:off x="7284713" y="371998"/>
            <a:ext cx="182880" cy="182880"/>
          </a:xfrm>
          <a:prstGeom prst="rect">
            <a:avLst/>
          </a:prstGeom>
        </p:spPr>
      </p:pic>
      <p:pic>
        <p:nvPicPr>
          <p:cNvPr id="17" name="Picture 16"/>
          <p:cNvPicPr>
            <a:picLocks noChangeAspect="1"/>
          </p:cNvPicPr>
          <p:nvPr/>
        </p:nvPicPr>
        <p:blipFill>
          <a:blip r:embed="rId4"/>
          <a:stretch>
            <a:fillRect/>
          </a:stretch>
        </p:blipFill>
        <p:spPr>
          <a:xfrm>
            <a:off x="7076458" y="378792"/>
            <a:ext cx="182880" cy="182880"/>
          </a:xfrm>
          <a:prstGeom prst="rect">
            <a:avLst/>
          </a:prstGeom>
        </p:spPr>
      </p:pic>
      <p:pic>
        <p:nvPicPr>
          <p:cNvPr id="19" name="Picture 18"/>
          <p:cNvPicPr>
            <a:picLocks noChangeAspect="1"/>
          </p:cNvPicPr>
          <p:nvPr/>
        </p:nvPicPr>
        <p:blipFill>
          <a:blip r:embed="rId4"/>
          <a:stretch>
            <a:fillRect/>
          </a:stretch>
        </p:blipFill>
        <p:spPr>
          <a:xfrm>
            <a:off x="2410709" y="400309"/>
            <a:ext cx="182880" cy="182880"/>
          </a:xfrm>
          <a:prstGeom prst="rect">
            <a:avLst/>
          </a:prstGeom>
        </p:spPr>
      </p:pic>
      <p:pic>
        <p:nvPicPr>
          <p:cNvPr id="20" name="Picture 19"/>
          <p:cNvPicPr>
            <a:picLocks noChangeAspect="1"/>
          </p:cNvPicPr>
          <p:nvPr/>
        </p:nvPicPr>
        <p:blipFill>
          <a:blip r:embed="rId4"/>
          <a:stretch>
            <a:fillRect/>
          </a:stretch>
        </p:blipFill>
        <p:spPr>
          <a:xfrm>
            <a:off x="624826" y="339917"/>
            <a:ext cx="182880" cy="182880"/>
          </a:xfrm>
          <a:prstGeom prst="rect">
            <a:avLst/>
          </a:prstGeom>
        </p:spPr>
      </p:pic>
      <p:pic>
        <p:nvPicPr>
          <p:cNvPr id="21" name="Picture 20"/>
          <p:cNvPicPr>
            <a:picLocks noChangeAspect="1"/>
          </p:cNvPicPr>
          <p:nvPr/>
        </p:nvPicPr>
        <p:blipFill>
          <a:blip r:embed="rId5"/>
          <a:stretch>
            <a:fillRect/>
          </a:stretch>
        </p:blipFill>
        <p:spPr>
          <a:xfrm>
            <a:off x="3766387" y="371998"/>
            <a:ext cx="2140375" cy="182880"/>
          </a:xfrm>
          <a:prstGeom prst="rect">
            <a:avLst/>
          </a:prstGeom>
        </p:spPr>
      </p:pic>
      <p:pic>
        <p:nvPicPr>
          <p:cNvPr id="22" name="Picture 21"/>
          <p:cNvPicPr>
            <a:picLocks noChangeAspect="1"/>
          </p:cNvPicPr>
          <p:nvPr/>
        </p:nvPicPr>
        <p:blipFill>
          <a:blip r:embed="rId6"/>
          <a:stretch>
            <a:fillRect/>
          </a:stretch>
        </p:blipFill>
        <p:spPr>
          <a:xfrm>
            <a:off x="9848442" y="342509"/>
            <a:ext cx="1761068" cy="182880"/>
          </a:xfrm>
          <a:prstGeom prst="rect">
            <a:avLst/>
          </a:prstGeom>
        </p:spPr>
      </p:pic>
      <p:pic>
        <p:nvPicPr>
          <p:cNvPr id="23" name="Picture 22"/>
          <p:cNvPicPr>
            <a:picLocks noChangeAspect="1"/>
          </p:cNvPicPr>
          <p:nvPr/>
        </p:nvPicPr>
        <p:blipFill>
          <a:blip r:embed="rId7"/>
          <a:stretch>
            <a:fillRect/>
          </a:stretch>
        </p:blipFill>
        <p:spPr>
          <a:xfrm>
            <a:off x="10046978" y="355478"/>
            <a:ext cx="187292" cy="187292"/>
          </a:xfrm>
          <a:prstGeom prst="rect">
            <a:avLst/>
          </a:prstGeom>
        </p:spPr>
      </p:pic>
      <p:pic>
        <p:nvPicPr>
          <p:cNvPr id="24" name="Picture 23"/>
          <p:cNvPicPr>
            <a:picLocks noChangeAspect="1"/>
          </p:cNvPicPr>
          <p:nvPr/>
        </p:nvPicPr>
        <p:blipFill>
          <a:blip r:embed="rId4"/>
          <a:stretch>
            <a:fillRect/>
          </a:stretch>
        </p:blipFill>
        <p:spPr>
          <a:xfrm>
            <a:off x="9079431" y="367204"/>
            <a:ext cx="182880" cy="182880"/>
          </a:xfrm>
          <a:prstGeom prst="rect">
            <a:avLst/>
          </a:prstGeom>
        </p:spPr>
      </p:pic>
    </p:spTree>
    <p:extLst>
      <p:ext uri="{BB962C8B-B14F-4D97-AF65-F5344CB8AC3E}">
        <p14:creationId xmlns:p14="http://schemas.microsoft.com/office/powerpoint/2010/main" val="80035912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fa-IR" dirty="0" smtClean="0"/>
              <a:t>شناسایی کلاس های کاربری. </a:t>
            </a:r>
            <a:r>
              <a:rPr lang="fa-IR" dirty="0" smtClean="0"/>
              <a:t>. . </a:t>
            </a:r>
            <a:endParaRPr lang="fa-IR" dirty="0"/>
          </a:p>
        </p:txBody>
      </p:sp>
      <p:sp>
        <p:nvSpPr>
          <p:cNvPr id="3" name="Content Placeholder 2"/>
          <p:cNvSpPr>
            <a:spLocks noGrp="1"/>
          </p:cNvSpPr>
          <p:nvPr>
            <p:ph idx="1"/>
          </p:nvPr>
        </p:nvSpPr>
        <p:spPr>
          <a:xfrm>
            <a:off x="-143691" y="1332417"/>
            <a:ext cx="12618720" cy="6226257"/>
          </a:xfrm>
        </p:spPr>
        <p:txBody>
          <a:bodyPr>
            <a:normAutofit/>
          </a:bodyPr>
          <a:lstStyle/>
          <a:p>
            <a:pPr algn="r" rtl="1">
              <a:lnSpc>
                <a:spcPct val="100000"/>
              </a:lnSpc>
            </a:pPr>
            <a:r>
              <a:rPr lang="fa-IR" sz="2600" dirty="0" smtClean="0">
                <a:solidFill>
                  <a:srgbClr val="C00000"/>
                </a:solidFill>
              </a:rPr>
              <a:t>مدل </a:t>
            </a:r>
            <a:r>
              <a:rPr lang="fa-IR" sz="2600" dirty="0">
                <a:solidFill>
                  <a:srgbClr val="C00000"/>
                </a:solidFill>
              </a:rPr>
              <a:t>های تحلیلی مختلف </a:t>
            </a:r>
            <a:r>
              <a:rPr lang="fa-IR" sz="2600" dirty="0"/>
              <a:t>به شما کمک می ‌کنند تا </a:t>
            </a:r>
            <a:r>
              <a:rPr lang="fa-IR" sz="2600" dirty="0">
                <a:solidFill>
                  <a:srgbClr val="C00000"/>
                </a:solidFill>
              </a:rPr>
              <a:t>کلاس های کاربری </a:t>
            </a:r>
            <a:r>
              <a:rPr lang="fa-IR" sz="2600" dirty="0"/>
              <a:t>را بهتر شناسایی کنید .  </a:t>
            </a:r>
          </a:p>
          <a:p>
            <a:pPr algn="r" rtl="1">
              <a:lnSpc>
                <a:spcPct val="100000"/>
              </a:lnSpc>
            </a:pPr>
            <a:r>
              <a:rPr lang="fa-IR" sz="2600" dirty="0"/>
              <a:t>موجودیت‌های خارجی که </a:t>
            </a:r>
            <a:r>
              <a:rPr lang="fa-IR" sz="2600" dirty="0" smtClean="0"/>
              <a:t>موجود در خارج از سیستم و </a:t>
            </a:r>
            <a:r>
              <a:rPr lang="fa-IR" sz="2600" dirty="0"/>
              <a:t>توسط کانتکست دیاگرام نمایش داده می‌شوند کاندیدای کلاس های کاربری هستند .</a:t>
            </a:r>
          </a:p>
          <a:p>
            <a:pPr algn="r" rtl="1">
              <a:lnSpc>
                <a:spcPct val="100000"/>
              </a:lnSpc>
            </a:pPr>
            <a:r>
              <a:rPr lang="fa-IR" sz="2600" dirty="0"/>
              <a:t>نمودار سازمانی شرکتی همچنین می‌تواند به شما در کشف </a:t>
            </a:r>
            <a:r>
              <a:rPr lang="fa-IR" sz="2600" dirty="0">
                <a:solidFill>
                  <a:srgbClr val="C00000"/>
                </a:solidFill>
              </a:rPr>
              <a:t>کاربران بالقوه </a:t>
            </a:r>
            <a:r>
              <a:rPr lang="fa-IR" sz="2600" dirty="0"/>
              <a:t>و </a:t>
            </a:r>
            <a:r>
              <a:rPr lang="fa-IR" sz="2600" dirty="0">
                <a:solidFill>
                  <a:srgbClr val="C00000"/>
                </a:solidFill>
              </a:rPr>
              <a:t>سایر ذی نفعان </a:t>
            </a:r>
            <a:r>
              <a:rPr lang="fa-IR" sz="2600" dirty="0"/>
              <a:t>کمک کند . </a:t>
            </a:r>
          </a:p>
          <a:p>
            <a:pPr algn="r" rtl="1">
              <a:lnSpc>
                <a:spcPct val="100000"/>
              </a:lnSpc>
            </a:pPr>
            <a:r>
              <a:rPr lang="fa-IR" sz="2600" dirty="0"/>
              <a:t>هنگام انجام تجزیه و  تحلیل ذینفعان وکاربران ، نمودار سازمانی را مطالعه کنید تا به دنبال موارد زیر باشید:</a:t>
            </a:r>
          </a:p>
          <a:p>
            <a:pPr lvl="1" algn="r">
              <a:lnSpc>
                <a:spcPct val="100000"/>
              </a:lnSpc>
            </a:pPr>
            <a:r>
              <a:rPr lang="fa-IR" sz="2400" b="0" dirty="0">
                <a:cs typeface="B Nazanin" panose="00000400000000000000" pitchFamily="2" charset="-78"/>
              </a:rPr>
              <a:t>دپارتمان های شرکت داشته در پروسه کسب‌و‌کار.</a:t>
            </a:r>
          </a:p>
          <a:p>
            <a:pPr lvl="1" algn="r">
              <a:lnSpc>
                <a:spcPct val="100000"/>
              </a:lnSpc>
            </a:pPr>
            <a:r>
              <a:rPr lang="fa-IR" sz="2400" b="0" dirty="0">
                <a:cs typeface="B Nazanin" panose="00000400000000000000" pitchFamily="2" charset="-78"/>
              </a:rPr>
              <a:t>دپارتمان‌های موثر بر پروسه کسب‌وکار</a:t>
            </a:r>
          </a:p>
          <a:p>
            <a:pPr lvl="1" algn="r">
              <a:lnSpc>
                <a:spcPct val="100000"/>
              </a:lnSpc>
            </a:pPr>
            <a:r>
              <a:rPr lang="fa-IR" sz="2400" b="0" dirty="0">
                <a:cs typeface="B Nazanin" panose="00000400000000000000" pitchFamily="2" charset="-78"/>
              </a:rPr>
              <a:t>بخش‌ها یا نام‌ نقشهایی دارای کاربران مستقیم یا غیرمستقیم</a:t>
            </a:r>
          </a:p>
          <a:p>
            <a:pPr lvl="1" algn="r">
              <a:lnSpc>
                <a:spcPct val="100000"/>
              </a:lnSpc>
            </a:pPr>
            <a:r>
              <a:rPr lang="fa-IR" sz="2400" b="0" dirty="0">
                <a:cs typeface="B Nazanin" panose="00000400000000000000" pitchFamily="2" charset="-78"/>
              </a:rPr>
              <a:t>کلاس های کاربری در برگیرنده چندین بخش </a:t>
            </a:r>
          </a:p>
          <a:p>
            <a:pPr lvl="1" algn="r">
              <a:lnSpc>
                <a:spcPct val="100000"/>
              </a:lnSpc>
            </a:pPr>
            <a:r>
              <a:rPr lang="fa-IR" sz="2400" b="0" dirty="0">
                <a:cs typeface="B Nazanin" panose="00000400000000000000" pitchFamily="2" charset="-78"/>
              </a:rPr>
              <a:t>بخش های در رابطه با ذینفعان خارج از شرکت </a:t>
            </a:r>
          </a:p>
          <a:p>
            <a:pPr marL="493776" lvl="1" indent="0" algn="r">
              <a:lnSpc>
                <a:spcPct val="100000"/>
              </a:lnSpc>
              <a:buNone/>
            </a:pPr>
            <a:endParaRPr lang="fa-IR" sz="2760" dirty="0"/>
          </a:p>
          <a:p>
            <a:pPr algn="r" rtl="1"/>
            <a:endParaRPr lang="en-US" sz="2400" dirty="0"/>
          </a:p>
        </p:txBody>
      </p:sp>
      <p:sp>
        <p:nvSpPr>
          <p:cNvPr id="4" name="TextBox 3"/>
          <p:cNvSpPr txBox="1"/>
          <p:nvPr/>
        </p:nvSpPr>
        <p:spPr>
          <a:xfrm>
            <a:off x="11691391" y="-19073"/>
            <a:ext cx="785499" cy="400110"/>
          </a:xfrm>
          <a:prstGeom prst="rect">
            <a:avLst/>
          </a:prstGeom>
          <a:noFill/>
        </p:spPr>
        <p:txBody>
          <a:bodyPr wrap="square" rtlCol="1">
            <a:spAutoFit/>
          </a:bodyPr>
          <a:lstStyle/>
          <a:p>
            <a:r>
              <a:rPr lang="fa-IR" sz="2000" dirty="0" smtClean="0">
                <a:solidFill>
                  <a:schemeClr val="bg1">
                    <a:lumMod val="65000"/>
                  </a:schemeClr>
                </a:solidFill>
              </a:rPr>
              <a:t>مقدمه </a:t>
            </a:r>
            <a:r>
              <a:rPr lang="fa-IR" sz="2000" dirty="0" smtClean="0">
                <a:solidFill>
                  <a:schemeClr val="bg1"/>
                </a:solidFill>
              </a:rPr>
              <a:t> </a:t>
            </a:r>
            <a:endParaRPr lang="fa-IR" sz="2000" dirty="0">
              <a:solidFill>
                <a:schemeClr val="bg1"/>
              </a:solidFill>
            </a:endParaRPr>
          </a:p>
        </p:txBody>
      </p:sp>
      <p:sp>
        <p:nvSpPr>
          <p:cNvPr id="5" name="TextBox 4"/>
          <p:cNvSpPr txBox="1"/>
          <p:nvPr/>
        </p:nvSpPr>
        <p:spPr>
          <a:xfrm>
            <a:off x="8446215" y="16424"/>
            <a:ext cx="1853779" cy="365934"/>
          </a:xfrm>
          <a:prstGeom prst="rect">
            <a:avLst/>
          </a:prstGeom>
          <a:noFill/>
        </p:spPr>
        <p:txBody>
          <a:bodyPr wrap="square" rtlCol="1">
            <a:spAutoFit/>
          </a:bodyPr>
          <a:lstStyle/>
          <a:p>
            <a:r>
              <a:rPr lang="fa-IR" sz="1778" dirty="0">
                <a:solidFill>
                  <a:schemeClr val="bg1">
                    <a:lumMod val="75000"/>
                  </a:schemeClr>
                </a:solidFill>
              </a:rPr>
              <a:t>پرسونای کاربر</a:t>
            </a:r>
          </a:p>
        </p:txBody>
      </p:sp>
      <p:sp>
        <p:nvSpPr>
          <p:cNvPr id="6" name="TextBox 5"/>
          <p:cNvSpPr txBox="1"/>
          <p:nvPr/>
        </p:nvSpPr>
        <p:spPr>
          <a:xfrm>
            <a:off x="6056946" y="51127"/>
            <a:ext cx="2325080" cy="365934"/>
          </a:xfrm>
          <a:prstGeom prst="rect">
            <a:avLst/>
          </a:prstGeom>
          <a:noFill/>
        </p:spPr>
        <p:txBody>
          <a:bodyPr wrap="square" rtlCol="1">
            <a:spAutoFit/>
          </a:bodyPr>
          <a:lstStyle/>
          <a:p>
            <a:r>
              <a:rPr lang="fa-IR" sz="1778" dirty="0">
                <a:solidFill>
                  <a:schemeClr val="bg1">
                    <a:lumMod val="75000"/>
                  </a:schemeClr>
                </a:solidFill>
              </a:rPr>
              <a:t>ارتباط با نمایندگان کاربر</a:t>
            </a:r>
          </a:p>
        </p:txBody>
      </p:sp>
      <p:sp>
        <p:nvSpPr>
          <p:cNvPr id="7" name="TextBox 6"/>
          <p:cNvSpPr txBox="1"/>
          <p:nvPr/>
        </p:nvSpPr>
        <p:spPr>
          <a:xfrm>
            <a:off x="10026439" y="16424"/>
            <a:ext cx="1727775" cy="365934"/>
          </a:xfrm>
          <a:prstGeom prst="rect">
            <a:avLst/>
          </a:prstGeom>
          <a:noFill/>
        </p:spPr>
        <p:txBody>
          <a:bodyPr wrap="square" rtlCol="1">
            <a:spAutoFit/>
          </a:bodyPr>
          <a:lstStyle/>
          <a:p>
            <a:r>
              <a:rPr lang="fa-IR" sz="1778" dirty="0" smtClean="0">
                <a:solidFill>
                  <a:schemeClr val="bg1"/>
                </a:solidFill>
              </a:rPr>
              <a:t>کلاسهای کاربری</a:t>
            </a:r>
            <a:endParaRPr lang="fa-IR" sz="1778" dirty="0">
              <a:solidFill>
                <a:schemeClr val="bg1"/>
              </a:solidFill>
            </a:endParaRPr>
          </a:p>
        </p:txBody>
      </p:sp>
      <p:sp>
        <p:nvSpPr>
          <p:cNvPr id="8" name="TextBox 7"/>
          <p:cNvSpPr txBox="1"/>
          <p:nvPr/>
        </p:nvSpPr>
        <p:spPr>
          <a:xfrm>
            <a:off x="4119373" y="26185"/>
            <a:ext cx="2325080" cy="365934"/>
          </a:xfrm>
          <a:prstGeom prst="rect">
            <a:avLst/>
          </a:prstGeom>
          <a:noFill/>
        </p:spPr>
        <p:txBody>
          <a:bodyPr wrap="square" rtlCol="1">
            <a:spAutoFit/>
          </a:bodyPr>
          <a:lstStyle/>
          <a:p>
            <a:r>
              <a:rPr lang="fa-IR" sz="1778" dirty="0">
                <a:solidFill>
                  <a:schemeClr val="bg1">
                    <a:lumMod val="75000"/>
                  </a:schemeClr>
                </a:solidFill>
              </a:rPr>
              <a:t>قهرمان محصول </a:t>
            </a:r>
          </a:p>
        </p:txBody>
      </p:sp>
      <p:sp>
        <p:nvSpPr>
          <p:cNvPr id="10" name="TextBox 9"/>
          <p:cNvSpPr txBox="1"/>
          <p:nvPr/>
        </p:nvSpPr>
        <p:spPr>
          <a:xfrm>
            <a:off x="1005523" y="35628"/>
            <a:ext cx="3249746" cy="365934"/>
          </a:xfrm>
          <a:prstGeom prst="rect">
            <a:avLst/>
          </a:prstGeom>
          <a:noFill/>
        </p:spPr>
        <p:txBody>
          <a:bodyPr wrap="square" rtlCol="1">
            <a:spAutoFit/>
          </a:bodyPr>
          <a:lstStyle/>
          <a:p>
            <a:r>
              <a:rPr lang="fa-IR" sz="1778" dirty="0">
                <a:solidFill>
                  <a:schemeClr val="bg1">
                    <a:lumMod val="75000"/>
                  </a:schemeClr>
                </a:solidFill>
              </a:rPr>
              <a:t>نمایندگی کاربر در پروژه های چابک </a:t>
            </a:r>
          </a:p>
        </p:txBody>
      </p:sp>
      <p:sp>
        <p:nvSpPr>
          <p:cNvPr id="11" name="TextBox 10"/>
          <p:cNvSpPr txBox="1"/>
          <p:nvPr/>
        </p:nvSpPr>
        <p:spPr>
          <a:xfrm>
            <a:off x="214613" y="1948"/>
            <a:ext cx="1002620" cy="365934"/>
          </a:xfrm>
          <a:prstGeom prst="rect">
            <a:avLst/>
          </a:prstGeom>
          <a:noFill/>
        </p:spPr>
        <p:txBody>
          <a:bodyPr wrap="square" rtlCol="1">
            <a:spAutoFit/>
          </a:bodyPr>
          <a:lstStyle/>
          <a:p>
            <a:r>
              <a:rPr lang="fa-IR" sz="1778" dirty="0">
                <a:solidFill>
                  <a:schemeClr val="bg1">
                    <a:lumMod val="75000"/>
                  </a:schemeClr>
                </a:solidFill>
              </a:rPr>
              <a:t>حل تضاد </a:t>
            </a:r>
          </a:p>
        </p:txBody>
      </p:sp>
      <p:pic>
        <p:nvPicPr>
          <p:cNvPr id="12" name="Picture 11"/>
          <p:cNvPicPr>
            <a:picLocks noChangeAspect="1"/>
          </p:cNvPicPr>
          <p:nvPr/>
        </p:nvPicPr>
        <p:blipFill>
          <a:blip r:embed="rId2"/>
          <a:stretch>
            <a:fillRect/>
          </a:stretch>
        </p:blipFill>
        <p:spPr>
          <a:xfrm>
            <a:off x="2614577" y="393016"/>
            <a:ext cx="182880" cy="182880"/>
          </a:xfrm>
          <a:prstGeom prst="rect">
            <a:avLst/>
          </a:prstGeom>
        </p:spPr>
      </p:pic>
      <p:pic>
        <p:nvPicPr>
          <p:cNvPr id="13" name="Picture 12"/>
          <p:cNvPicPr>
            <a:picLocks noChangeAspect="1"/>
          </p:cNvPicPr>
          <p:nvPr/>
        </p:nvPicPr>
        <p:blipFill>
          <a:blip r:embed="rId3"/>
          <a:stretch>
            <a:fillRect/>
          </a:stretch>
        </p:blipFill>
        <p:spPr>
          <a:xfrm>
            <a:off x="12120373" y="345766"/>
            <a:ext cx="182880" cy="182880"/>
          </a:xfrm>
          <a:prstGeom prst="rect">
            <a:avLst/>
          </a:prstGeom>
        </p:spPr>
      </p:pic>
      <p:pic>
        <p:nvPicPr>
          <p:cNvPr id="14" name="Picture 13"/>
          <p:cNvPicPr>
            <a:picLocks noChangeAspect="1"/>
          </p:cNvPicPr>
          <p:nvPr/>
        </p:nvPicPr>
        <p:blipFill>
          <a:blip r:embed="rId3"/>
          <a:stretch>
            <a:fillRect/>
          </a:stretch>
        </p:blipFill>
        <p:spPr>
          <a:xfrm>
            <a:off x="7284713" y="371998"/>
            <a:ext cx="182880" cy="182880"/>
          </a:xfrm>
          <a:prstGeom prst="rect">
            <a:avLst/>
          </a:prstGeom>
        </p:spPr>
      </p:pic>
      <p:pic>
        <p:nvPicPr>
          <p:cNvPr id="15" name="Picture 14"/>
          <p:cNvPicPr>
            <a:picLocks noChangeAspect="1"/>
          </p:cNvPicPr>
          <p:nvPr/>
        </p:nvPicPr>
        <p:blipFill>
          <a:blip r:embed="rId3"/>
          <a:stretch>
            <a:fillRect/>
          </a:stretch>
        </p:blipFill>
        <p:spPr>
          <a:xfrm>
            <a:off x="7076458" y="378792"/>
            <a:ext cx="182880" cy="182880"/>
          </a:xfrm>
          <a:prstGeom prst="rect">
            <a:avLst/>
          </a:prstGeom>
        </p:spPr>
      </p:pic>
      <p:pic>
        <p:nvPicPr>
          <p:cNvPr id="17" name="Picture 16"/>
          <p:cNvPicPr>
            <a:picLocks noChangeAspect="1"/>
          </p:cNvPicPr>
          <p:nvPr/>
        </p:nvPicPr>
        <p:blipFill>
          <a:blip r:embed="rId3"/>
          <a:stretch>
            <a:fillRect/>
          </a:stretch>
        </p:blipFill>
        <p:spPr>
          <a:xfrm>
            <a:off x="2410709" y="400309"/>
            <a:ext cx="182880" cy="182880"/>
          </a:xfrm>
          <a:prstGeom prst="rect">
            <a:avLst/>
          </a:prstGeom>
        </p:spPr>
      </p:pic>
      <p:pic>
        <p:nvPicPr>
          <p:cNvPr id="18" name="Picture 17"/>
          <p:cNvPicPr>
            <a:picLocks noChangeAspect="1"/>
          </p:cNvPicPr>
          <p:nvPr/>
        </p:nvPicPr>
        <p:blipFill>
          <a:blip r:embed="rId3"/>
          <a:stretch>
            <a:fillRect/>
          </a:stretch>
        </p:blipFill>
        <p:spPr>
          <a:xfrm>
            <a:off x="624826" y="339917"/>
            <a:ext cx="182880" cy="182880"/>
          </a:xfrm>
          <a:prstGeom prst="rect">
            <a:avLst/>
          </a:prstGeom>
        </p:spPr>
      </p:pic>
      <p:pic>
        <p:nvPicPr>
          <p:cNvPr id="19" name="Picture 18"/>
          <p:cNvPicPr>
            <a:picLocks noChangeAspect="1"/>
          </p:cNvPicPr>
          <p:nvPr/>
        </p:nvPicPr>
        <p:blipFill>
          <a:blip r:embed="rId4"/>
          <a:stretch>
            <a:fillRect/>
          </a:stretch>
        </p:blipFill>
        <p:spPr>
          <a:xfrm>
            <a:off x="3766387" y="371998"/>
            <a:ext cx="2140375" cy="182880"/>
          </a:xfrm>
          <a:prstGeom prst="rect">
            <a:avLst/>
          </a:prstGeom>
        </p:spPr>
      </p:pic>
      <p:pic>
        <p:nvPicPr>
          <p:cNvPr id="20" name="Picture 19"/>
          <p:cNvPicPr>
            <a:picLocks noChangeAspect="1"/>
          </p:cNvPicPr>
          <p:nvPr/>
        </p:nvPicPr>
        <p:blipFill>
          <a:blip r:embed="rId5"/>
          <a:stretch>
            <a:fillRect/>
          </a:stretch>
        </p:blipFill>
        <p:spPr>
          <a:xfrm>
            <a:off x="9848442" y="342509"/>
            <a:ext cx="1761068" cy="182880"/>
          </a:xfrm>
          <a:prstGeom prst="rect">
            <a:avLst/>
          </a:prstGeom>
        </p:spPr>
      </p:pic>
      <p:pic>
        <p:nvPicPr>
          <p:cNvPr id="21" name="Picture 20"/>
          <p:cNvPicPr>
            <a:picLocks noChangeAspect="1"/>
          </p:cNvPicPr>
          <p:nvPr/>
        </p:nvPicPr>
        <p:blipFill>
          <a:blip r:embed="rId6"/>
          <a:stretch>
            <a:fillRect/>
          </a:stretch>
        </p:blipFill>
        <p:spPr>
          <a:xfrm>
            <a:off x="9855488" y="336331"/>
            <a:ext cx="182631" cy="182631"/>
          </a:xfrm>
          <a:prstGeom prst="rect">
            <a:avLst/>
          </a:prstGeom>
        </p:spPr>
      </p:pic>
      <p:pic>
        <p:nvPicPr>
          <p:cNvPr id="22" name="Picture 21"/>
          <p:cNvPicPr>
            <a:picLocks noChangeAspect="1"/>
          </p:cNvPicPr>
          <p:nvPr/>
        </p:nvPicPr>
        <p:blipFill>
          <a:blip r:embed="rId3"/>
          <a:stretch>
            <a:fillRect/>
          </a:stretch>
        </p:blipFill>
        <p:spPr>
          <a:xfrm>
            <a:off x="9079431" y="367204"/>
            <a:ext cx="182880" cy="182880"/>
          </a:xfrm>
          <a:prstGeom prst="rect">
            <a:avLst/>
          </a:prstGeom>
        </p:spPr>
      </p:pic>
    </p:spTree>
    <p:extLst>
      <p:ext uri="{BB962C8B-B14F-4D97-AF65-F5344CB8AC3E}">
        <p14:creationId xmlns:p14="http://schemas.microsoft.com/office/powerpoint/2010/main" val="11230881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پرسونای کاربری</a:t>
            </a:r>
            <a:endParaRPr lang="fa-IR" dirty="0"/>
          </a:p>
        </p:txBody>
      </p:sp>
      <p:sp>
        <p:nvSpPr>
          <p:cNvPr id="3" name="Content Placeholder 2"/>
          <p:cNvSpPr>
            <a:spLocks noGrp="1"/>
          </p:cNvSpPr>
          <p:nvPr>
            <p:ph idx="1"/>
          </p:nvPr>
        </p:nvSpPr>
        <p:spPr>
          <a:xfrm>
            <a:off x="91440" y="1392179"/>
            <a:ext cx="12618720" cy="6614541"/>
          </a:xfrm>
        </p:spPr>
        <p:txBody>
          <a:bodyPr>
            <a:normAutofit/>
          </a:bodyPr>
          <a:lstStyle/>
          <a:p>
            <a:pPr marL="0" indent="0">
              <a:lnSpc>
                <a:spcPct val="100000"/>
              </a:lnSpc>
              <a:buNone/>
            </a:pPr>
            <a:endParaRPr lang="fa-IR" sz="2444" dirty="0">
              <a:solidFill>
                <a:srgbClr val="C00000"/>
              </a:solidFill>
            </a:endParaRPr>
          </a:p>
          <a:p>
            <a:pPr lvl="0" algn="r">
              <a:lnSpc>
                <a:spcPct val="100000"/>
              </a:lnSpc>
            </a:pPr>
            <a:r>
              <a:rPr lang="fa-IR" sz="2500" dirty="0" smtClean="0">
                <a:solidFill>
                  <a:srgbClr val="C00000"/>
                </a:solidFill>
              </a:rPr>
              <a:t>پرسونا </a:t>
            </a:r>
            <a:r>
              <a:rPr lang="fa-IR" sz="2500" dirty="0">
                <a:solidFill>
                  <a:schemeClr val="tx2"/>
                </a:solidFill>
              </a:rPr>
              <a:t>شرحی از یک یک فرد فرضی و عمومی که شبیه سازی از </a:t>
            </a:r>
            <a:r>
              <a:rPr lang="fa-IR" sz="2500" dirty="0">
                <a:solidFill>
                  <a:srgbClr val="C00000"/>
                </a:solidFill>
              </a:rPr>
              <a:t>یک نماینده کلاس کاربری </a:t>
            </a:r>
            <a:r>
              <a:rPr lang="fa-IR" sz="2500" dirty="0">
                <a:solidFill>
                  <a:schemeClr val="tx2"/>
                </a:solidFill>
              </a:rPr>
              <a:t>است</a:t>
            </a:r>
            <a:r>
              <a:rPr lang="fa-IR" sz="2500" dirty="0">
                <a:solidFill>
                  <a:srgbClr val="C00000"/>
                </a:solidFill>
              </a:rPr>
              <a:t> </a:t>
            </a:r>
            <a:r>
              <a:rPr lang="fa-IR" sz="2500" dirty="0" smtClean="0">
                <a:solidFill>
                  <a:srgbClr val="C00000"/>
                </a:solidFill>
              </a:rPr>
              <a:t>.</a:t>
            </a:r>
          </a:p>
          <a:p>
            <a:pPr algn="r">
              <a:lnSpc>
                <a:spcPct val="100000"/>
              </a:lnSpc>
            </a:pPr>
            <a:r>
              <a:rPr lang="fa-IR" sz="2500" dirty="0">
                <a:solidFill>
                  <a:srgbClr val="C00000"/>
                </a:solidFill>
              </a:rPr>
              <a:t>پرسونا</a:t>
            </a:r>
            <a:r>
              <a:rPr lang="fa-IR" sz="2500" dirty="0"/>
              <a:t> که به عنوان جایگاهی برای گروهی از</a:t>
            </a:r>
            <a:r>
              <a:rPr lang="fa-IR" sz="2500" dirty="0">
                <a:solidFill>
                  <a:srgbClr val="C00000"/>
                </a:solidFill>
              </a:rPr>
              <a:t> کاربران </a:t>
            </a:r>
            <a:r>
              <a:rPr lang="fa-IR" sz="2500" dirty="0"/>
              <a:t>با ویژگی ها و نیازهای مشابه عمل می‌کند . </a:t>
            </a:r>
            <a:endParaRPr lang="fa-IR" sz="2500" dirty="0" smtClean="0"/>
          </a:p>
          <a:p>
            <a:pPr algn="r">
              <a:lnSpc>
                <a:spcPct val="100000"/>
              </a:lnSpc>
            </a:pPr>
            <a:r>
              <a:rPr lang="fa-IR" sz="2500" dirty="0"/>
              <a:t>گاهی </a:t>
            </a:r>
            <a:r>
              <a:rPr lang="fa-IR" sz="2500" dirty="0" smtClean="0">
                <a:solidFill>
                  <a:srgbClr val="C00000"/>
                </a:solidFill>
              </a:rPr>
              <a:t>تحلیلگر </a:t>
            </a:r>
            <a:r>
              <a:rPr lang="fa-IR" sz="2500" dirty="0">
                <a:solidFill>
                  <a:srgbClr val="C00000"/>
                </a:solidFill>
              </a:rPr>
              <a:t>کسب‌و‌کار</a:t>
            </a:r>
            <a:r>
              <a:rPr lang="fa-IR" sz="2500" dirty="0">
                <a:solidFill>
                  <a:schemeClr val="tx2"/>
                </a:solidFill>
              </a:rPr>
              <a:t>،</a:t>
            </a:r>
            <a:r>
              <a:rPr lang="fa-IR" sz="2500" dirty="0">
                <a:solidFill>
                  <a:srgbClr val="C00000"/>
                </a:solidFill>
              </a:rPr>
              <a:t> </a:t>
            </a:r>
            <a:r>
              <a:rPr lang="fa-IR" sz="2500" dirty="0" smtClean="0">
                <a:solidFill>
                  <a:srgbClr val="C00000"/>
                </a:solidFill>
              </a:rPr>
              <a:t>به نماینده </a:t>
            </a:r>
            <a:r>
              <a:rPr lang="fa-IR" sz="2500" dirty="0">
                <a:solidFill>
                  <a:srgbClr val="C00000"/>
                </a:solidFill>
              </a:rPr>
              <a:t>کلاس کاربری واقعی </a:t>
            </a:r>
            <a:r>
              <a:rPr lang="fa-IR" sz="2500" dirty="0" smtClean="0"/>
              <a:t>دسترسی ندارد .</a:t>
            </a:r>
          </a:p>
          <a:p>
            <a:pPr algn="r">
              <a:lnSpc>
                <a:spcPct val="100000"/>
              </a:lnSpc>
            </a:pPr>
            <a:r>
              <a:rPr lang="fa-IR" sz="2500" dirty="0"/>
              <a:t>در این حالت </a:t>
            </a:r>
            <a:r>
              <a:rPr lang="fa-IR" sz="2500" dirty="0">
                <a:solidFill>
                  <a:srgbClr val="C00000"/>
                </a:solidFill>
              </a:rPr>
              <a:t>تحلیگر کسب و کار </a:t>
            </a:r>
            <a:r>
              <a:rPr lang="fa-IR" sz="2500" dirty="0"/>
              <a:t>به جای توقف پیشرفت پروژه ، می‌تواند به طور موقت از یک </a:t>
            </a:r>
            <a:r>
              <a:rPr lang="fa-IR" sz="2500" dirty="0">
                <a:solidFill>
                  <a:srgbClr val="C00000"/>
                </a:solidFill>
              </a:rPr>
              <a:t>پرسونا</a:t>
            </a:r>
            <a:r>
              <a:rPr lang="fa-IR" sz="2500" dirty="0"/>
              <a:t> به عنوان </a:t>
            </a:r>
            <a:r>
              <a:rPr lang="fa-IR" sz="2500" dirty="0">
                <a:solidFill>
                  <a:srgbClr val="C00000"/>
                </a:solidFill>
              </a:rPr>
              <a:t>کاربر فرضی </a:t>
            </a:r>
            <a:r>
              <a:rPr lang="fa-IR" sz="2500" dirty="0"/>
              <a:t>استفاده کند </a:t>
            </a:r>
            <a:r>
              <a:rPr lang="fa-IR" sz="2500" dirty="0" smtClean="0"/>
              <a:t>.</a:t>
            </a:r>
          </a:p>
          <a:p>
            <a:pPr algn="r">
              <a:lnSpc>
                <a:spcPct val="100000"/>
              </a:lnSpc>
            </a:pPr>
            <a:r>
              <a:rPr lang="fa-IR" sz="2500" dirty="0"/>
              <a:t>تا زمان پیدا کردن یک </a:t>
            </a:r>
            <a:r>
              <a:rPr lang="fa-IR" sz="2500" dirty="0">
                <a:solidFill>
                  <a:srgbClr val="C00000"/>
                </a:solidFill>
              </a:rPr>
              <a:t>نماینده کاربری واقعی </a:t>
            </a:r>
            <a:r>
              <a:rPr lang="fa-IR" sz="2500" dirty="0"/>
              <a:t>، تحلیلگر می‌تواند نیازهای اولیه را از </a:t>
            </a:r>
            <a:r>
              <a:rPr lang="fa-IR" sz="2500" dirty="0">
                <a:solidFill>
                  <a:srgbClr val="C00000"/>
                </a:solidFill>
              </a:rPr>
              <a:t>پرسونا</a:t>
            </a:r>
            <a:r>
              <a:rPr lang="fa-IR" sz="2500" dirty="0"/>
              <a:t> استخراج کند . </a:t>
            </a:r>
            <a:endParaRPr lang="fa-IR" sz="2500" dirty="0" smtClean="0"/>
          </a:p>
          <a:p>
            <a:pPr algn="r">
              <a:lnSpc>
                <a:spcPct val="100000"/>
              </a:lnSpc>
            </a:pPr>
            <a:r>
              <a:rPr lang="fa-IR" sz="2500" dirty="0"/>
              <a:t>پروسناهایی که ایجاد می شوند باید براساس تحقیقات بازار ، جمعیت‌شناختی و قوم نگاری نماینده یک کلاس کاربری باشند . </a:t>
            </a:r>
          </a:p>
          <a:p>
            <a:pPr algn="r">
              <a:lnSpc>
                <a:spcPct val="100000"/>
              </a:lnSpc>
            </a:pPr>
            <a:endParaRPr lang="fa-IR" sz="2800" dirty="0"/>
          </a:p>
          <a:p>
            <a:pPr algn="r">
              <a:lnSpc>
                <a:spcPct val="100000"/>
              </a:lnSpc>
            </a:pPr>
            <a:endParaRPr lang="fa-IR" sz="2800" dirty="0" smtClean="0"/>
          </a:p>
          <a:p>
            <a:pPr algn="r">
              <a:lnSpc>
                <a:spcPct val="100000"/>
              </a:lnSpc>
            </a:pPr>
            <a:endParaRPr lang="fa-IR" sz="2800" dirty="0" smtClean="0"/>
          </a:p>
          <a:p>
            <a:pPr algn="r">
              <a:lnSpc>
                <a:spcPct val="100000"/>
              </a:lnSpc>
            </a:pPr>
            <a:endParaRPr lang="fa-IR" sz="2800" dirty="0"/>
          </a:p>
          <a:p>
            <a:pPr algn="r">
              <a:lnSpc>
                <a:spcPct val="100000"/>
              </a:lnSpc>
            </a:pPr>
            <a:endParaRPr lang="fa-IR" sz="2800" dirty="0"/>
          </a:p>
          <a:p>
            <a:pPr lvl="0" algn="r">
              <a:lnSpc>
                <a:spcPct val="100000"/>
              </a:lnSpc>
            </a:pPr>
            <a:endParaRPr lang="fa-IR" sz="2600" dirty="0" smtClean="0">
              <a:solidFill>
                <a:srgbClr val="C00000"/>
              </a:solidFill>
            </a:endParaRPr>
          </a:p>
          <a:p>
            <a:pPr lvl="0" algn="r">
              <a:lnSpc>
                <a:spcPct val="100000"/>
              </a:lnSpc>
            </a:pPr>
            <a:endParaRPr lang="fa-IR" sz="2600" dirty="0" smtClean="0">
              <a:solidFill>
                <a:srgbClr val="C00000"/>
              </a:solidFill>
            </a:endParaRPr>
          </a:p>
          <a:p>
            <a:pPr marL="0" indent="0">
              <a:lnSpc>
                <a:spcPct val="100000"/>
              </a:lnSpc>
              <a:buNone/>
            </a:pPr>
            <a:endParaRPr lang="fa-IR" sz="2444" dirty="0" smtClean="0">
              <a:solidFill>
                <a:srgbClr val="C00000"/>
              </a:solidFill>
            </a:endParaRPr>
          </a:p>
          <a:p>
            <a:pPr marL="0" indent="0">
              <a:buNone/>
            </a:pPr>
            <a:endParaRPr lang="fa-IR" sz="2400" dirty="0"/>
          </a:p>
          <a:p>
            <a:endParaRPr lang="fa-IR" sz="2400" dirty="0"/>
          </a:p>
          <a:p>
            <a:endParaRPr lang="fa-IR" sz="2400" dirty="0"/>
          </a:p>
          <a:p>
            <a:endParaRPr lang="fa-IR" sz="2400" dirty="0"/>
          </a:p>
        </p:txBody>
      </p:sp>
      <p:sp>
        <p:nvSpPr>
          <p:cNvPr id="4" name="TextBox 3"/>
          <p:cNvSpPr txBox="1"/>
          <p:nvPr/>
        </p:nvSpPr>
        <p:spPr>
          <a:xfrm>
            <a:off x="11691391" y="-19073"/>
            <a:ext cx="785499" cy="400110"/>
          </a:xfrm>
          <a:prstGeom prst="rect">
            <a:avLst/>
          </a:prstGeom>
          <a:noFill/>
        </p:spPr>
        <p:txBody>
          <a:bodyPr wrap="square" rtlCol="1">
            <a:spAutoFit/>
          </a:bodyPr>
          <a:lstStyle/>
          <a:p>
            <a:r>
              <a:rPr lang="fa-IR" sz="2000" dirty="0" smtClean="0">
                <a:solidFill>
                  <a:schemeClr val="bg1">
                    <a:lumMod val="65000"/>
                  </a:schemeClr>
                </a:solidFill>
              </a:rPr>
              <a:t>مقدمه </a:t>
            </a:r>
            <a:r>
              <a:rPr lang="fa-IR" sz="2000" dirty="0" smtClean="0">
                <a:solidFill>
                  <a:schemeClr val="bg1"/>
                </a:solidFill>
              </a:rPr>
              <a:t> </a:t>
            </a:r>
            <a:endParaRPr lang="fa-IR" sz="2000" dirty="0">
              <a:solidFill>
                <a:schemeClr val="bg1"/>
              </a:solidFill>
            </a:endParaRPr>
          </a:p>
        </p:txBody>
      </p:sp>
      <p:sp>
        <p:nvSpPr>
          <p:cNvPr id="5" name="TextBox 4"/>
          <p:cNvSpPr txBox="1"/>
          <p:nvPr/>
        </p:nvSpPr>
        <p:spPr>
          <a:xfrm>
            <a:off x="8446215" y="16424"/>
            <a:ext cx="1853779" cy="365934"/>
          </a:xfrm>
          <a:prstGeom prst="rect">
            <a:avLst/>
          </a:prstGeom>
          <a:noFill/>
        </p:spPr>
        <p:txBody>
          <a:bodyPr wrap="square" rtlCol="1">
            <a:spAutoFit/>
          </a:bodyPr>
          <a:lstStyle/>
          <a:p>
            <a:r>
              <a:rPr lang="fa-IR" sz="1778" dirty="0">
                <a:solidFill>
                  <a:schemeClr val="bg1"/>
                </a:solidFill>
              </a:rPr>
              <a:t>پرسونای کاربر</a:t>
            </a:r>
          </a:p>
        </p:txBody>
      </p:sp>
      <p:sp>
        <p:nvSpPr>
          <p:cNvPr id="6" name="TextBox 5"/>
          <p:cNvSpPr txBox="1"/>
          <p:nvPr/>
        </p:nvSpPr>
        <p:spPr>
          <a:xfrm>
            <a:off x="6056946" y="51127"/>
            <a:ext cx="2325080" cy="365934"/>
          </a:xfrm>
          <a:prstGeom prst="rect">
            <a:avLst/>
          </a:prstGeom>
          <a:noFill/>
        </p:spPr>
        <p:txBody>
          <a:bodyPr wrap="square" rtlCol="1">
            <a:spAutoFit/>
          </a:bodyPr>
          <a:lstStyle/>
          <a:p>
            <a:r>
              <a:rPr lang="fa-IR" sz="1778" dirty="0">
                <a:solidFill>
                  <a:schemeClr val="bg1">
                    <a:lumMod val="75000"/>
                  </a:schemeClr>
                </a:solidFill>
              </a:rPr>
              <a:t>ارتباط با نمایندگان کاربر</a:t>
            </a:r>
          </a:p>
        </p:txBody>
      </p:sp>
      <p:sp>
        <p:nvSpPr>
          <p:cNvPr id="7" name="TextBox 6"/>
          <p:cNvSpPr txBox="1"/>
          <p:nvPr/>
        </p:nvSpPr>
        <p:spPr>
          <a:xfrm>
            <a:off x="10026439" y="16424"/>
            <a:ext cx="1727775" cy="365934"/>
          </a:xfrm>
          <a:prstGeom prst="rect">
            <a:avLst/>
          </a:prstGeom>
          <a:noFill/>
        </p:spPr>
        <p:txBody>
          <a:bodyPr wrap="square" rtlCol="1">
            <a:spAutoFit/>
          </a:bodyPr>
          <a:lstStyle/>
          <a:p>
            <a:r>
              <a:rPr lang="fa-IR" sz="1778" dirty="0" smtClean="0">
                <a:solidFill>
                  <a:schemeClr val="bg1">
                    <a:lumMod val="65000"/>
                  </a:schemeClr>
                </a:solidFill>
              </a:rPr>
              <a:t>کلاسهای کاربری</a:t>
            </a:r>
            <a:endParaRPr lang="fa-IR" sz="1778" dirty="0">
              <a:solidFill>
                <a:schemeClr val="bg1">
                  <a:lumMod val="65000"/>
                </a:schemeClr>
              </a:solidFill>
            </a:endParaRPr>
          </a:p>
        </p:txBody>
      </p:sp>
      <p:sp>
        <p:nvSpPr>
          <p:cNvPr id="8" name="TextBox 7"/>
          <p:cNvSpPr txBox="1"/>
          <p:nvPr/>
        </p:nvSpPr>
        <p:spPr>
          <a:xfrm>
            <a:off x="4119373" y="26185"/>
            <a:ext cx="2325080" cy="365934"/>
          </a:xfrm>
          <a:prstGeom prst="rect">
            <a:avLst/>
          </a:prstGeom>
          <a:noFill/>
        </p:spPr>
        <p:txBody>
          <a:bodyPr wrap="square" rtlCol="1">
            <a:spAutoFit/>
          </a:bodyPr>
          <a:lstStyle/>
          <a:p>
            <a:r>
              <a:rPr lang="fa-IR" sz="1778" dirty="0">
                <a:solidFill>
                  <a:schemeClr val="bg1">
                    <a:lumMod val="75000"/>
                  </a:schemeClr>
                </a:solidFill>
              </a:rPr>
              <a:t>قهرمان محصول </a:t>
            </a:r>
          </a:p>
        </p:txBody>
      </p:sp>
      <p:sp>
        <p:nvSpPr>
          <p:cNvPr id="9" name="TextBox 8"/>
          <p:cNvSpPr txBox="1"/>
          <p:nvPr/>
        </p:nvSpPr>
        <p:spPr>
          <a:xfrm>
            <a:off x="1005523" y="35628"/>
            <a:ext cx="3249746" cy="365934"/>
          </a:xfrm>
          <a:prstGeom prst="rect">
            <a:avLst/>
          </a:prstGeom>
          <a:noFill/>
        </p:spPr>
        <p:txBody>
          <a:bodyPr wrap="square" rtlCol="1">
            <a:spAutoFit/>
          </a:bodyPr>
          <a:lstStyle/>
          <a:p>
            <a:r>
              <a:rPr lang="fa-IR" sz="1778" dirty="0">
                <a:solidFill>
                  <a:schemeClr val="bg1">
                    <a:lumMod val="75000"/>
                  </a:schemeClr>
                </a:solidFill>
              </a:rPr>
              <a:t>نمایندگی کاربر در پروژه های چابک </a:t>
            </a:r>
          </a:p>
        </p:txBody>
      </p:sp>
      <p:sp>
        <p:nvSpPr>
          <p:cNvPr id="10" name="TextBox 9"/>
          <p:cNvSpPr txBox="1"/>
          <p:nvPr/>
        </p:nvSpPr>
        <p:spPr>
          <a:xfrm>
            <a:off x="214613" y="1948"/>
            <a:ext cx="1002620" cy="365934"/>
          </a:xfrm>
          <a:prstGeom prst="rect">
            <a:avLst/>
          </a:prstGeom>
          <a:noFill/>
        </p:spPr>
        <p:txBody>
          <a:bodyPr wrap="square" rtlCol="1">
            <a:spAutoFit/>
          </a:bodyPr>
          <a:lstStyle/>
          <a:p>
            <a:r>
              <a:rPr lang="fa-IR" sz="1778" dirty="0">
                <a:solidFill>
                  <a:schemeClr val="bg1">
                    <a:lumMod val="75000"/>
                  </a:schemeClr>
                </a:solidFill>
              </a:rPr>
              <a:t>حل تضاد </a:t>
            </a:r>
          </a:p>
        </p:txBody>
      </p:sp>
      <p:pic>
        <p:nvPicPr>
          <p:cNvPr id="11" name="Picture 10"/>
          <p:cNvPicPr>
            <a:picLocks noChangeAspect="1"/>
          </p:cNvPicPr>
          <p:nvPr/>
        </p:nvPicPr>
        <p:blipFill>
          <a:blip r:embed="rId2"/>
          <a:stretch>
            <a:fillRect/>
          </a:stretch>
        </p:blipFill>
        <p:spPr>
          <a:xfrm>
            <a:off x="2614577" y="393016"/>
            <a:ext cx="182880" cy="182880"/>
          </a:xfrm>
          <a:prstGeom prst="rect">
            <a:avLst/>
          </a:prstGeom>
        </p:spPr>
      </p:pic>
      <p:pic>
        <p:nvPicPr>
          <p:cNvPr id="12" name="Picture 11"/>
          <p:cNvPicPr>
            <a:picLocks noChangeAspect="1"/>
          </p:cNvPicPr>
          <p:nvPr/>
        </p:nvPicPr>
        <p:blipFill>
          <a:blip r:embed="rId3"/>
          <a:stretch>
            <a:fillRect/>
          </a:stretch>
        </p:blipFill>
        <p:spPr>
          <a:xfrm>
            <a:off x="12120373" y="345766"/>
            <a:ext cx="182880" cy="182880"/>
          </a:xfrm>
          <a:prstGeom prst="rect">
            <a:avLst/>
          </a:prstGeom>
        </p:spPr>
      </p:pic>
      <p:pic>
        <p:nvPicPr>
          <p:cNvPr id="13" name="Picture 12"/>
          <p:cNvPicPr>
            <a:picLocks noChangeAspect="1"/>
          </p:cNvPicPr>
          <p:nvPr/>
        </p:nvPicPr>
        <p:blipFill>
          <a:blip r:embed="rId3"/>
          <a:stretch>
            <a:fillRect/>
          </a:stretch>
        </p:blipFill>
        <p:spPr>
          <a:xfrm>
            <a:off x="7284713" y="371998"/>
            <a:ext cx="182880" cy="182880"/>
          </a:xfrm>
          <a:prstGeom prst="rect">
            <a:avLst/>
          </a:prstGeom>
        </p:spPr>
      </p:pic>
      <p:pic>
        <p:nvPicPr>
          <p:cNvPr id="14" name="Picture 13"/>
          <p:cNvPicPr>
            <a:picLocks noChangeAspect="1"/>
          </p:cNvPicPr>
          <p:nvPr/>
        </p:nvPicPr>
        <p:blipFill>
          <a:blip r:embed="rId3"/>
          <a:stretch>
            <a:fillRect/>
          </a:stretch>
        </p:blipFill>
        <p:spPr>
          <a:xfrm>
            <a:off x="7076458" y="378792"/>
            <a:ext cx="182880" cy="182880"/>
          </a:xfrm>
          <a:prstGeom prst="rect">
            <a:avLst/>
          </a:prstGeom>
        </p:spPr>
      </p:pic>
      <p:pic>
        <p:nvPicPr>
          <p:cNvPr id="16" name="Picture 15"/>
          <p:cNvPicPr>
            <a:picLocks noChangeAspect="1"/>
          </p:cNvPicPr>
          <p:nvPr/>
        </p:nvPicPr>
        <p:blipFill>
          <a:blip r:embed="rId3"/>
          <a:stretch>
            <a:fillRect/>
          </a:stretch>
        </p:blipFill>
        <p:spPr>
          <a:xfrm>
            <a:off x="2410709" y="400309"/>
            <a:ext cx="182880" cy="182880"/>
          </a:xfrm>
          <a:prstGeom prst="rect">
            <a:avLst/>
          </a:prstGeom>
        </p:spPr>
      </p:pic>
      <p:pic>
        <p:nvPicPr>
          <p:cNvPr id="17" name="Picture 16"/>
          <p:cNvPicPr>
            <a:picLocks noChangeAspect="1"/>
          </p:cNvPicPr>
          <p:nvPr/>
        </p:nvPicPr>
        <p:blipFill>
          <a:blip r:embed="rId3"/>
          <a:stretch>
            <a:fillRect/>
          </a:stretch>
        </p:blipFill>
        <p:spPr>
          <a:xfrm>
            <a:off x="624826" y="339917"/>
            <a:ext cx="182880" cy="182880"/>
          </a:xfrm>
          <a:prstGeom prst="rect">
            <a:avLst/>
          </a:prstGeom>
        </p:spPr>
      </p:pic>
      <p:pic>
        <p:nvPicPr>
          <p:cNvPr id="18" name="Picture 17"/>
          <p:cNvPicPr>
            <a:picLocks noChangeAspect="1"/>
          </p:cNvPicPr>
          <p:nvPr/>
        </p:nvPicPr>
        <p:blipFill>
          <a:blip r:embed="rId4"/>
          <a:stretch>
            <a:fillRect/>
          </a:stretch>
        </p:blipFill>
        <p:spPr>
          <a:xfrm>
            <a:off x="3766387" y="371998"/>
            <a:ext cx="2140375" cy="182880"/>
          </a:xfrm>
          <a:prstGeom prst="rect">
            <a:avLst/>
          </a:prstGeom>
        </p:spPr>
      </p:pic>
      <p:pic>
        <p:nvPicPr>
          <p:cNvPr id="19" name="Picture 18"/>
          <p:cNvPicPr>
            <a:picLocks noChangeAspect="1"/>
          </p:cNvPicPr>
          <p:nvPr/>
        </p:nvPicPr>
        <p:blipFill>
          <a:blip r:embed="rId5"/>
          <a:stretch>
            <a:fillRect/>
          </a:stretch>
        </p:blipFill>
        <p:spPr>
          <a:xfrm>
            <a:off x="9848442" y="342509"/>
            <a:ext cx="1761068" cy="182880"/>
          </a:xfrm>
          <a:prstGeom prst="rect">
            <a:avLst/>
          </a:prstGeom>
        </p:spPr>
      </p:pic>
      <p:pic>
        <p:nvPicPr>
          <p:cNvPr id="20" name="Picture 19"/>
          <p:cNvPicPr>
            <a:picLocks noChangeAspect="1"/>
          </p:cNvPicPr>
          <p:nvPr/>
        </p:nvPicPr>
        <p:blipFill>
          <a:blip r:embed="rId6"/>
          <a:stretch>
            <a:fillRect/>
          </a:stretch>
        </p:blipFill>
        <p:spPr>
          <a:xfrm>
            <a:off x="9091020" y="378916"/>
            <a:ext cx="182631" cy="182631"/>
          </a:xfrm>
          <a:prstGeom prst="rect">
            <a:avLst/>
          </a:prstGeom>
        </p:spPr>
      </p:pic>
      <p:pic>
        <p:nvPicPr>
          <p:cNvPr id="21" name="Picture 20"/>
          <p:cNvPicPr>
            <a:picLocks noChangeAspect="1"/>
          </p:cNvPicPr>
          <p:nvPr/>
        </p:nvPicPr>
        <p:blipFill>
          <a:blip r:embed="rId3"/>
          <a:stretch>
            <a:fillRect/>
          </a:stretch>
        </p:blipFill>
        <p:spPr>
          <a:xfrm>
            <a:off x="9079431" y="367204"/>
            <a:ext cx="182880" cy="182880"/>
          </a:xfrm>
          <a:prstGeom prst="rect">
            <a:avLst/>
          </a:prstGeom>
        </p:spPr>
      </p:pic>
    </p:spTree>
    <p:extLst>
      <p:ext uri="{BB962C8B-B14F-4D97-AF65-F5344CB8AC3E}">
        <p14:creationId xmlns:p14="http://schemas.microsoft.com/office/powerpoint/2010/main" val="173736643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a-IR" dirty="0" smtClean="0"/>
              <a:t>ارتباط با نمایندگان کاربر</a:t>
            </a:r>
            <a:endParaRPr lang="fa-IR" dirty="0"/>
          </a:p>
        </p:txBody>
      </p:sp>
      <p:sp>
        <p:nvSpPr>
          <p:cNvPr id="3" name="Content Placeholder 2"/>
          <p:cNvSpPr>
            <a:spLocks noGrp="1"/>
          </p:cNvSpPr>
          <p:nvPr>
            <p:ph idx="1"/>
          </p:nvPr>
        </p:nvSpPr>
        <p:spPr>
          <a:xfrm>
            <a:off x="315686" y="1337315"/>
            <a:ext cx="12268200" cy="6309359"/>
          </a:xfrm>
        </p:spPr>
        <p:txBody>
          <a:bodyPr>
            <a:noAutofit/>
          </a:bodyPr>
          <a:lstStyle/>
          <a:p>
            <a:pPr algn="r">
              <a:lnSpc>
                <a:spcPct val="100000"/>
              </a:lnSpc>
            </a:pPr>
            <a:r>
              <a:rPr lang="fa-IR" sz="2800" dirty="0"/>
              <a:t>هرنوع پروژه ای به نماینده کاربری مناسبی احتیاج دارد تا </a:t>
            </a:r>
            <a:r>
              <a:rPr lang="fa-IR" sz="2800" dirty="0">
                <a:solidFill>
                  <a:srgbClr val="C00000"/>
                </a:solidFill>
              </a:rPr>
              <a:t>صداي كاربران </a:t>
            </a:r>
            <a:r>
              <a:rPr lang="fa-IR" sz="2800" dirty="0"/>
              <a:t>را به گوش برساند . </a:t>
            </a:r>
            <a:endParaRPr lang="fa-IR" sz="2800" dirty="0" smtClean="0"/>
          </a:p>
          <a:p>
            <a:pPr lvl="1" algn="r">
              <a:lnSpc>
                <a:spcPct val="100000"/>
              </a:lnSpc>
            </a:pPr>
            <a:r>
              <a:rPr lang="fa-IR" sz="2400" b="0" dirty="0">
                <a:cs typeface="B Nazanin" panose="00000400000000000000" pitchFamily="2" charset="-78"/>
              </a:rPr>
              <a:t>اين نمايندگان بايد در كل پروسه توليد نرم افزار حضور داشته باشند. </a:t>
            </a:r>
            <a:endParaRPr lang="fa-IR" sz="2400" b="0" dirty="0" smtClean="0">
              <a:cs typeface="B Nazanin" panose="00000400000000000000" pitchFamily="2" charset="-78"/>
            </a:endParaRPr>
          </a:p>
          <a:p>
            <a:pPr algn="r">
              <a:lnSpc>
                <a:spcPct val="100000"/>
              </a:lnSpc>
            </a:pPr>
            <a:r>
              <a:rPr lang="fa-IR" sz="2800" dirty="0" smtClean="0"/>
              <a:t>به جای قرار دادن خود در جایگاه کاربران واقعی و حدث زدن نیازهای آنها، از کاربران واقعی استفاده کنید .</a:t>
            </a:r>
            <a:endParaRPr lang="fa-IR" sz="2400" dirty="0"/>
          </a:p>
          <a:p>
            <a:pPr algn="r">
              <a:lnSpc>
                <a:spcPct val="100000"/>
              </a:lnSpc>
            </a:pPr>
            <a:r>
              <a:rPr lang="fa-IR" sz="2800" dirty="0"/>
              <a:t>براي اينكار مي‌شود  </a:t>
            </a:r>
            <a:r>
              <a:rPr lang="fa-IR" sz="2800" dirty="0">
                <a:solidFill>
                  <a:srgbClr val="C00000"/>
                </a:solidFill>
              </a:rPr>
              <a:t>گروه‌های متمرکزی </a:t>
            </a:r>
            <a:r>
              <a:rPr lang="fa-IR" sz="2800" dirty="0"/>
              <a:t>از کاربران فعلی سازمان یا رقبا را تشکیل داده و از آنها استفاده کرد . </a:t>
            </a:r>
            <a:endParaRPr lang="fa-IR" sz="2800" dirty="0" smtClean="0"/>
          </a:p>
          <a:p>
            <a:pPr lvl="1" algn="r">
              <a:lnSpc>
                <a:spcPct val="100000"/>
              </a:lnSpc>
            </a:pPr>
            <a:r>
              <a:rPr lang="fa-IR" sz="2400" b="0" dirty="0">
                <a:cs typeface="B Nazanin" panose="00000400000000000000" pitchFamily="2" charset="-78"/>
              </a:rPr>
              <a:t>این کاربران را باید طیفی از کاربران با تجربه و هم چنین تازه کار تشکیل دهد</a:t>
            </a:r>
            <a:r>
              <a:rPr lang="fa-IR" sz="2400" b="0" dirty="0" smtClean="0">
                <a:cs typeface="B Nazanin" panose="00000400000000000000" pitchFamily="2" charset="-78"/>
              </a:rPr>
              <a:t>.</a:t>
            </a:r>
          </a:p>
          <a:p>
            <a:pPr lvl="1" algn="r">
              <a:lnSpc>
                <a:spcPct val="100000"/>
              </a:lnSpc>
            </a:pPr>
            <a:r>
              <a:rPr lang="fa-IR" sz="2400" b="0" dirty="0">
                <a:cs typeface="B Nazanin" panose="00000400000000000000" pitchFamily="2" charset="-78"/>
              </a:rPr>
              <a:t>گروه متمرکز بهتر است شامل پذیرندگان اولیه یا متفکران آسمان آبی نباشد.</a:t>
            </a:r>
          </a:p>
          <a:p>
            <a:pPr algn="r">
              <a:lnSpc>
                <a:spcPct val="100000"/>
              </a:lnSpc>
            </a:pPr>
            <a:endParaRPr lang="fa-IR" sz="2800" dirty="0"/>
          </a:p>
          <a:p>
            <a:pPr algn="r">
              <a:lnSpc>
                <a:spcPct val="100000"/>
              </a:lnSpc>
            </a:pPr>
            <a:endParaRPr lang="fa-IR" sz="2800" dirty="0"/>
          </a:p>
          <a:p>
            <a:pPr algn="r">
              <a:lnSpc>
                <a:spcPct val="100000"/>
              </a:lnSpc>
            </a:pPr>
            <a:endParaRPr lang="fa-IR" sz="2800" dirty="0" smtClean="0"/>
          </a:p>
          <a:p>
            <a:pPr algn="r">
              <a:lnSpc>
                <a:spcPct val="100000"/>
              </a:lnSpc>
            </a:pPr>
            <a:endParaRPr lang="fa-IR" sz="2800" dirty="0"/>
          </a:p>
          <a:p>
            <a:pPr marL="0" indent="0">
              <a:lnSpc>
                <a:spcPct val="100000"/>
              </a:lnSpc>
              <a:buNone/>
            </a:pPr>
            <a:endParaRPr lang="fa-IR" sz="2666" dirty="0">
              <a:solidFill>
                <a:srgbClr val="C00000"/>
              </a:solidFill>
            </a:endParaRPr>
          </a:p>
          <a:p>
            <a:pPr algn="r" rtl="1">
              <a:buFont typeface="Wingdings" panose="05000000000000000000" pitchFamily="2" charset="2"/>
              <a:buChar char="§"/>
            </a:pPr>
            <a:endParaRPr lang="fa-IR" sz="2760" b="1" dirty="0"/>
          </a:p>
        </p:txBody>
      </p:sp>
      <p:sp>
        <p:nvSpPr>
          <p:cNvPr id="4" name="TextBox 3"/>
          <p:cNvSpPr txBox="1"/>
          <p:nvPr/>
        </p:nvSpPr>
        <p:spPr>
          <a:xfrm>
            <a:off x="11691391" y="-19073"/>
            <a:ext cx="785499" cy="400110"/>
          </a:xfrm>
          <a:prstGeom prst="rect">
            <a:avLst/>
          </a:prstGeom>
          <a:noFill/>
        </p:spPr>
        <p:txBody>
          <a:bodyPr wrap="square" rtlCol="1">
            <a:spAutoFit/>
          </a:bodyPr>
          <a:lstStyle/>
          <a:p>
            <a:r>
              <a:rPr lang="fa-IR" sz="2000" dirty="0" smtClean="0">
                <a:solidFill>
                  <a:schemeClr val="bg1">
                    <a:lumMod val="65000"/>
                  </a:schemeClr>
                </a:solidFill>
              </a:rPr>
              <a:t>مقدمه </a:t>
            </a:r>
            <a:r>
              <a:rPr lang="fa-IR" sz="2000" dirty="0" smtClean="0">
                <a:solidFill>
                  <a:schemeClr val="bg1"/>
                </a:solidFill>
              </a:rPr>
              <a:t> </a:t>
            </a:r>
            <a:endParaRPr lang="fa-IR" sz="2000" dirty="0">
              <a:solidFill>
                <a:schemeClr val="bg1"/>
              </a:solidFill>
            </a:endParaRPr>
          </a:p>
        </p:txBody>
      </p:sp>
      <p:sp>
        <p:nvSpPr>
          <p:cNvPr id="6" name="TextBox 5"/>
          <p:cNvSpPr txBox="1"/>
          <p:nvPr/>
        </p:nvSpPr>
        <p:spPr>
          <a:xfrm>
            <a:off x="8446215" y="16424"/>
            <a:ext cx="1853779" cy="365934"/>
          </a:xfrm>
          <a:prstGeom prst="rect">
            <a:avLst/>
          </a:prstGeom>
          <a:noFill/>
        </p:spPr>
        <p:txBody>
          <a:bodyPr wrap="square" rtlCol="1">
            <a:spAutoFit/>
          </a:bodyPr>
          <a:lstStyle/>
          <a:p>
            <a:r>
              <a:rPr lang="fa-IR" sz="1778" dirty="0">
                <a:solidFill>
                  <a:schemeClr val="bg1">
                    <a:lumMod val="75000"/>
                  </a:schemeClr>
                </a:solidFill>
              </a:rPr>
              <a:t>پرسونای کاربر</a:t>
            </a:r>
          </a:p>
        </p:txBody>
      </p:sp>
      <p:sp>
        <p:nvSpPr>
          <p:cNvPr id="7" name="TextBox 6"/>
          <p:cNvSpPr txBox="1"/>
          <p:nvPr/>
        </p:nvSpPr>
        <p:spPr>
          <a:xfrm>
            <a:off x="6056946" y="51127"/>
            <a:ext cx="2325080" cy="365934"/>
          </a:xfrm>
          <a:prstGeom prst="rect">
            <a:avLst/>
          </a:prstGeom>
          <a:noFill/>
        </p:spPr>
        <p:txBody>
          <a:bodyPr wrap="square" rtlCol="1">
            <a:spAutoFit/>
          </a:bodyPr>
          <a:lstStyle/>
          <a:p>
            <a:r>
              <a:rPr lang="fa-IR" sz="1778" dirty="0">
                <a:solidFill>
                  <a:schemeClr val="bg1"/>
                </a:solidFill>
              </a:rPr>
              <a:t>ارتباط با نمایندگان کاربر</a:t>
            </a:r>
          </a:p>
        </p:txBody>
      </p:sp>
      <p:sp>
        <p:nvSpPr>
          <p:cNvPr id="8" name="TextBox 7"/>
          <p:cNvSpPr txBox="1"/>
          <p:nvPr/>
        </p:nvSpPr>
        <p:spPr>
          <a:xfrm>
            <a:off x="10026439" y="16424"/>
            <a:ext cx="1727775" cy="365934"/>
          </a:xfrm>
          <a:prstGeom prst="rect">
            <a:avLst/>
          </a:prstGeom>
          <a:noFill/>
        </p:spPr>
        <p:txBody>
          <a:bodyPr wrap="square" rtlCol="1">
            <a:spAutoFit/>
          </a:bodyPr>
          <a:lstStyle/>
          <a:p>
            <a:r>
              <a:rPr lang="fa-IR" sz="1778" dirty="0" smtClean="0">
                <a:solidFill>
                  <a:schemeClr val="bg1">
                    <a:lumMod val="65000"/>
                  </a:schemeClr>
                </a:solidFill>
              </a:rPr>
              <a:t>کلاسهای کاربری</a:t>
            </a:r>
            <a:endParaRPr lang="fa-IR" sz="1778" dirty="0">
              <a:solidFill>
                <a:schemeClr val="bg1">
                  <a:lumMod val="65000"/>
                </a:schemeClr>
              </a:solidFill>
            </a:endParaRPr>
          </a:p>
        </p:txBody>
      </p:sp>
      <p:sp>
        <p:nvSpPr>
          <p:cNvPr id="9" name="TextBox 8"/>
          <p:cNvSpPr txBox="1"/>
          <p:nvPr/>
        </p:nvSpPr>
        <p:spPr>
          <a:xfrm>
            <a:off x="4119373" y="26185"/>
            <a:ext cx="2325080" cy="365934"/>
          </a:xfrm>
          <a:prstGeom prst="rect">
            <a:avLst/>
          </a:prstGeom>
          <a:noFill/>
        </p:spPr>
        <p:txBody>
          <a:bodyPr wrap="square" rtlCol="1">
            <a:spAutoFit/>
          </a:bodyPr>
          <a:lstStyle/>
          <a:p>
            <a:r>
              <a:rPr lang="fa-IR" sz="1778" dirty="0">
                <a:solidFill>
                  <a:schemeClr val="bg1">
                    <a:lumMod val="75000"/>
                  </a:schemeClr>
                </a:solidFill>
              </a:rPr>
              <a:t>قهرمان محصول </a:t>
            </a:r>
          </a:p>
        </p:txBody>
      </p:sp>
      <p:sp>
        <p:nvSpPr>
          <p:cNvPr id="10" name="TextBox 9"/>
          <p:cNvSpPr txBox="1"/>
          <p:nvPr/>
        </p:nvSpPr>
        <p:spPr>
          <a:xfrm>
            <a:off x="1005523" y="35628"/>
            <a:ext cx="3249746" cy="365934"/>
          </a:xfrm>
          <a:prstGeom prst="rect">
            <a:avLst/>
          </a:prstGeom>
          <a:noFill/>
        </p:spPr>
        <p:txBody>
          <a:bodyPr wrap="square" rtlCol="1">
            <a:spAutoFit/>
          </a:bodyPr>
          <a:lstStyle/>
          <a:p>
            <a:r>
              <a:rPr lang="fa-IR" sz="1778" dirty="0">
                <a:solidFill>
                  <a:schemeClr val="bg1">
                    <a:lumMod val="75000"/>
                  </a:schemeClr>
                </a:solidFill>
              </a:rPr>
              <a:t>نمایندگی کاربر در پروژه های چابک </a:t>
            </a:r>
          </a:p>
        </p:txBody>
      </p:sp>
      <p:sp>
        <p:nvSpPr>
          <p:cNvPr id="11" name="TextBox 10"/>
          <p:cNvSpPr txBox="1"/>
          <p:nvPr/>
        </p:nvSpPr>
        <p:spPr>
          <a:xfrm>
            <a:off x="214613" y="1948"/>
            <a:ext cx="1002620" cy="365934"/>
          </a:xfrm>
          <a:prstGeom prst="rect">
            <a:avLst/>
          </a:prstGeom>
          <a:noFill/>
        </p:spPr>
        <p:txBody>
          <a:bodyPr wrap="square" rtlCol="1">
            <a:spAutoFit/>
          </a:bodyPr>
          <a:lstStyle/>
          <a:p>
            <a:r>
              <a:rPr lang="fa-IR" sz="1778" dirty="0">
                <a:solidFill>
                  <a:schemeClr val="bg1">
                    <a:lumMod val="75000"/>
                  </a:schemeClr>
                </a:solidFill>
              </a:rPr>
              <a:t>حل تضاد </a:t>
            </a:r>
          </a:p>
        </p:txBody>
      </p:sp>
      <p:pic>
        <p:nvPicPr>
          <p:cNvPr id="12" name="Picture 11"/>
          <p:cNvPicPr>
            <a:picLocks noChangeAspect="1"/>
          </p:cNvPicPr>
          <p:nvPr/>
        </p:nvPicPr>
        <p:blipFill>
          <a:blip r:embed="rId3"/>
          <a:stretch>
            <a:fillRect/>
          </a:stretch>
        </p:blipFill>
        <p:spPr>
          <a:xfrm>
            <a:off x="2614577" y="393016"/>
            <a:ext cx="182880" cy="182880"/>
          </a:xfrm>
          <a:prstGeom prst="rect">
            <a:avLst/>
          </a:prstGeom>
        </p:spPr>
      </p:pic>
      <p:pic>
        <p:nvPicPr>
          <p:cNvPr id="13" name="Picture 12"/>
          <p:cNvPicPr>
            <a:picLocks noChangeAspect="1"/>
          </p:cNvPicPr>
          <p:nvPr/>
        </p:nvPicPr>
        <p:blipFill>
          <a:blip r:embed="rId4"/>
          <a:stretch>
            <a:fillRect/>
          </a:stretch>
        </p:blipFill>
        <p:spPr>
          <a:xfrm>
            <a:off x="12120373" y="345766"/>
            <a:ext cx="182880" cy="182880"/>
          </a:xfrm>
          <a:prstGeom prst="rect">
            <a:avLst/>
          </a:prstGeom>
        </p:spPr>
      </p:pic>
      <p:pic>
        <p:nvPicPr>
          <p:cNvPr id="14" name="Picture 13"/>
          <p:cNvPicPr>
            <a:picLocks noChangeAspect="1"/>
          </p:cNvPicPr>
          <p:nvPr/>
        </p:nvPicPr>
        <p:blipFill>
          <a:blip r:embed="rId4"/>
          <a:stretch>
            <a:fillRect/>
          </a:stretch>
        </p:blipFill>
        <p:spPr>
          <a:xfrm>
            <a:off x="7284713" y="371998"/>
            <a:ext cx="182880" cy="182880"/>
          </a:xfrm>
          <a:prstGeom prst="rect">
            <a:avLst/>
          </a:prstGeom>
        </p:spPr>
      </p:pic>
      <p:pic>
        <p:nvPicPr>
          <p:cNvPr id="15" name="Picture 14"/>
          <p:cNvPicPr>
            <a:picLocks noChangeAspect="1"/>
          </p:cNvPicPr>
          <p:nvPr/>
        </p:nvPicPr>
        <p:blipFill>
          <a:blip r:embed="rId4"/>
          <a:stretch>
            <a:fillRect/>
          </a:stretch>
        </p:blipFill>
        <p:spPr>
          <a:xfrm>
            <a:off x="7076458" y="378792"/>
            <a:ext cx="182880" cy="182880"/>
          </a:xfrm>
          <a:prstGeom prst="rect">
            <a:avLst/>
          </a:prstGeom>
        </p:spPr>
      </p:pic>
      <p:pic>
        <p:nvPicPr>
          <p:cNvPr id="17" name="Picture 16"/>
          <p:cNvPicPr>
            <a:picLocks noChangeAspect="1"/>
          </p:cNvPicPr>
          <p:nvPr/>
        </p:nvPicPr>
        <p:blipFill>
          <a:blip r:embed="rId4"/>
          <a:stretch>
            <a:fillRect/>
          </a:stretch>
        </p:blipFill>
        <p:spPr>
          <a:xfrm>
            <a:off x="2410709" y="400309"/>
            <a:ext cx="182880" cy="182880"/>
          </a:xfrm>
          <a:prstGeom prst="rect">
            <a:avLst/>
          </a:prstGeom>
        </p:spPr>
      </p:pic>
      <p:pic>
        <p:nvPicPr>
          <p:cNvPr id="18" name="Picture 17"/>
          <p:cNvPicPr>
            <a:picLocks noChangeAspect="1"/>
          </p:cNvPicPr>
          <p:nvPr/>
        </p:nvPicPr>
        <p:blipFill>
          <a:blip r:embed="rId4"/>
          <a:stretch>
            <a:fillRect/>
          </a:stretch>
        </p:blipFill>
        <p:spPr>
          <a:xfrm>
            <a:off x="624826" y="339917"/>
            <a:ext cx="182880" cy="182880"/>
          </a:xfrm>
          <a:prstGeom prst="rect">
            <a:avLst/>
          </a:prstGeom>
        </p:spPr>
      </p:pic>
      <p:pic>
        <p:nvPicPr>
          <p:cNvPr id="19" name="Picture 18"/>
          <p:cNvPicPr>
            <a:picLocks noChangeAspect="1"/>
          </p:cNvPicPr>
          <p:nvPr/>
        </p:nvPicPr>
        <p:blipFill>
          <a:blip r:embed="rId5"/>
          <a:stretch>
            <a:fillRect/>
          </a:stretch>
        </p:blipFill>
        <p:spPr>
          <a:xfrm>
            <a:off x="3766387" y="371998"/>
            <a:ext cx="2140375" cy="182880"/>
          </a:xfrm>
          <a:prstGeom prst="rect">
            <a:avLst/>
          </a:prstGeom>
        </p:spPr>
      </p:pic>
      <p:pic>
        <p:nvPicPr>
          <p:cNvPr id="20" name="Picture 19"/>
          <p:cNvPicPr>
            <a:picLocks noChangeAspect="1"/>
          </p:cNvPicPr>
          <p:nvPr/>
        </p:nvPicPr>
        <p:blipFill>
          <a:blip r:embed="rId6"/>
          <a:stretch>
            <a:fillRect/>
          </a:stretch>
        </p:blipFill>
        <p:spPr>
          <a:xfrm>
            <a:off x="9848442" y="342509"/>
            <a:ext cx="1761068" cy="182880"/>
          </a:xfrm>
          <a:prstGeom prst="rect">
            <a:avLst/>
          </a:prstGeom>
        </p:spPr>
      </p:pic>
      <p:pic>
        <p:nvPicPr>
          <p:cNvPr id="21" name="Picture 20"/>
          <p:cNvPicPr>
            <a:picLocks noChangeAspect="1"/>
          </p:cNvPicPr>
          <p:nvPr/>
        </p:nvPicPr>
        <p:blipFill>
          <a:blip r:embed="rId7"/>
          <a:stretch>
            <a:fillRect/>
          </a:stretch>
        </p:blipFill>
        <p:spPr>
          <a:xfrm>
            <a:off x="7284036" y="367204"/>
            <a:ext cx="182631" cy="182631"/>
          </a:xfrm>
          <a:prstGeom prst="rect">
            <a:avLst/>
          </a:prstGeom>
        </p:spPr>
      </p:pic>
      <p:pic>
        <p:nvPicPr>
          <p:cNvPr id="22" name="Picture 21"/>
          <p:cNvPicPr>
            <a:picLocks noChangeAspect="1"/>
          </p:cNvPicPr>
          <p:nvPr/>
        </p:nvPicPr>
        <p:blipFill>
          <a:blip r:embed="rId4"/>
          <a:stretch>
            <a:fillRect/>
          </a:stretch>
        </p:blipFill>
        <p:spPr>
          <a:xfrm>
            <a:off x="9079431" y="367204"/>
            <a:ext cx="182880" cy="182880"/>
          </a:xfrm>
          <a:prstGeom prst="rect">
            <a:avLst/>
          </a:prstGeom>
        </p:spPr>
      </p:pic>
    </p:spTree>
    <p:extLst>
      <p:ext uri="{BB962C8B-B14F-4D97-AF65-F5344CB8AC3E}">
        <p14:creationId xmlns:p14="http://schemas.microsoft.com/office/powerpoint/2010/main" val="139404305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a-IR" dirty="0" smtClean="0"/>
              <a:t>ارتباط با نماندیگان کاربر . . . </a:t>
            </a:r>
            <a:endParaRPr lang="fa-IR" dirty="0"/>
          </a:p>
        </p:txBody>
      </p:sp>
      <p:sp>
        <p:nvSpPr>
          <p:cNvPr id="3" name="Content Placeholder 2"/>
          <p:cNvSpPr>
            <a:spLocks noGrp="1"/>
          </p:cNvSpPr>
          <p:nvPr>
            <p:ph idx="1"/>
          </p:nvPr>
        </p:nvSpPr>
        <p:spPr>
          <a:xfrm>
            <a:off x="91440" y="1531622"/>
            <a:ext cx="12618720" cy="5880736"/>
          </a:xfrm>
        </p:spPr>
        <p:txBody>
          <a:bodyPr>
            <a:normAutofit/>
          </a:bodyPr>
          <a:lstStyle/>
          <a:p>
            <a:pPr algn="r" rtl="1">
              <a:buFont typeface="Wingdings" panose="05000000000000000000" pitchFamily="2" charset="2"/>
              <a:buChar char="§"/>
            </a:pPr>
            <a:endParaRPr lang="fa-IR" sz="2880" dirty="0"/>
          </a:p>
          <a:p>
            <a:pPr algn="r" rtl="1">
              <a:buFont typeface="Wingdings" panose="05000000000000000000" pitchFamily="2" charset="2"/>
              <a:buChar char="§"/>
            </a:pPr>
            <a:endParaRPr lang="fa-IR" sz="2880" dirty="0"/>
          </a:p>
          <a:p>
            <a:pPr algn="r" rtl="1">
              <a:buFont typeface="Wingdings" panose="05000000000000000000" pitchFamily="2" charset="2"/>
              <a:buChar char="§"/>
            </a:pPr>
            <a:endParaRPr lang="fa-IR" sz="2880" dirty="0"/>
          </a:p>
          <a:p>
            <a:pPr algn="r" rtl="1">
              <a:buFont typeface="Wingdings" panose="05000000000000000000" pitchFamily="2" charset="2"/>
              <a:buChar char="§"/>
            </a:pPr>
            <a:endParaRPr lang="en-US" sz="2880" dirty="0"/>
          </a:p>
        </p:txBody>
      </p:sp>
      <p:pic>
        <p:nvPicPr>
          <p:cNvPr id="4" name="Picture 3"/>
          <p:cNvPicPr>
            <a:picLocks noChangeAspect="1"/>
          </p:cNvPicPr>
          <p:nvPr/>
        </p:nvPicPr>
        <p:blipFill>
          <a:blip r:embed="rId2"/>
          <a:stretch>
            <a:fillRect/>
          </a:stretch>
        </p:blipFill>
        <p:spPr>
          <a:xfrm>
            <a:off x="2269774" y="1280163"/>
            <a:ext cx="8751136" cy="4949495"/>
          </a:xfrm>
          <a:prstGeom prst="rect">
            <a:avLst/>
          </a:prstGeom>
        </p:spPr>
      </p:pic>
      <p:sp>
        <p:nvSpPr>
          <p:cNvPr id="2" name="TextBox 1"/>
          <p:cNvSpPr txBox="1"/>
          <p:nvPr/>
        </p:nvSpPr>
        <p:spPr>
          <a:xfrm>
            <a:off x="6131831" y="6410673"/>
            <a:ext cx="3354629" cy="400110"/>
          </a:xfrm>
          <a:prstGeom prst="rect">
            <a:avLst/>
          </a:prstGeom>
          <a:noFill/>
        </p:spPr>
        <p:txBody>
          <a:bodyPr wrap="square" rtlCol="1">
            <a:spAutoFit/>
          </a:bodyPr>
          <a:lstStyle/>
          <a:p>
            <a:r>
              <a:rPr lang="fa-IR" sz="2000" dirty="0"/>
              <a:t>شکل 2</a:t>
            </a:r>
          </a:p>
        </p:txBody>
      </p:sp>
      <p:sp>
        <p:nvSpPr>
          <p:cNvPr id="6" name="TextBox 5"/>
          <p:cNvSpPr txBox="1"/>
          <p:nvPr/>
        </p:nvSpPr>
        <p:spPr>
          <a:xfrm>
            <a:off x="11691391" y="-19073"/>
            <a:ext cx="785499" cy="400110"/>
          </a:xfrm>
          <a:prstGeom prst="rect">
            <a:avLst/>
          </a:prstGeom>
          <a:noFill/>
        </p:spPr>
        <p:txBody>
          <a:bodyPr wrap="square" rtlCol="1">
            <a:spAutoFit/>
          </a:bodyPr>
          <a:lstStyle/>
          <a:p>
            <a:r>
              <a:rPr lang="fa-IR" sz="2000" dirty="0" smtClean="0">
                <a:solidFill>
                  <a:schemeClr val="bg1">
                    <a:lumMod val="65000"/>
                  </a:schemeClr>
                </a:solidFill>
              </a:rPr>
              <a:t>مقدمه </a:t>
            </a:r>
            <a:r>
              <a:rPr lang="fa-IR" sz="2000" dirty="0" smtClean="0">
                <a:solidFill>
                  <a:schemeClr val="bg1"/>
                </a:solidFill>
              </a:rPr>
              <a:t> </a:t>
            </a:r>
            <a:endParaRPr lang="fa-IR" sz="2000" dirty="0">
              <a:solidFill>
                <a:schemeClr val="bg1"/>
              </a:solidFill>
            </a:endParaRPr>
          </a:p>
        </p:txBody>
      </p:sp>
      <p:sp>
        <p:nvSpPr>
          <p:cNvPr id="7" name="TextBox 6"/>
          <p:cNvSpPr txBox="1"/>
          <p:nvPr/>
        </p:nvSpPr>
        <p:spPr>
          <a:xfrm>
            <a:off x="8446215" y="16424"/>
            <a:ext cx="1853779" cy="365934"/>
          </a:xfrm>
          <a:prstGeom prst="rect">
            <a:avLst/>
          </a:prstGeom>
          <a:noFill/>
        </p:spPr>
        <p:txBody>
          <a:bodyPr wrap="square" rtlCol="1">
            <a:spAutoFit/>
          </a:bodyPr>
          <a:lstStyle/>
          <a:p>
            <a:r>
              <a:rPr lang="fa-IR" sz="1778" dirty="0">
                <a:solidFill>
                  <a:schemeClr val="bg1">
                    <a:lumMod val="75000"/>
                  </a:schemeClr>
                </a:solidFill>
              </a:rPr>
              <a:t>پرسونای کاربر</a:t>
            </a:r>
          </a:p>
        </p:txBody>
      </p:sp>
      <p:sp>
        <p:nvSpPr>
          <p:cNvPr id="8" name="TextBox 7"/>
          <p:cNvSpPr txBox="1"/>
          <p:nvPr/>
        </p:nvSpPr>
        <p:spPr>
          <a:xfrm>
            <a:off x="6056946" y="51127"/>
            <a:ext cx="2325080" cy="365934"/>
          </a:xfrm>
          <a:prstGeom prst="rect">
            <a:avLst/>
          </a:prstGeom>
          <a:noFill/>
        </p:spPr>
        <p:txBody>
          <a:bodyPr wrap="square" rtlCol="1">
            <a:spAutoFit/>
          </a:bodyPr>
          <a:lstStyle/>
          <a:p>
            <a:r>
              <a:rPr lang="fa-IR" sz="1778" dirty="0">
                <a:solidFill>
                  <a:schemeClr val="bg1"/>
                </a:solidFill>
              </a:rPr>
              <a:t>ارتباط با نمایندگان کاربر</a:t>
            </a:r>
          </a:p>
        </p:txBody>
      </p:sp>
      <p:sp>
        <p:nvSpPr>
          <p:cNvPr id="9" name="TextBox 8"/>
          <p:cNvSpPr txBox="1"/>
          <p:nvPr/>
        </p:nvSpPr>
        <p:spPr>
          <a:xfrm>
            <a:off x="10026439" y="16424"/>
            <a:ext cx="1727775" cy="365934"/>
          </a:xfrm>
          <a:prstGeom prst="rect">
            <a:avLst/>
          </a:prstGeom>
          <a:noFill/>
        </p:spPr>
        <p:txBody>
          <a:bodyPr wrap="square" rtlCol="1">
            <a:spAutoFit/>
          </a:bodyPr>
          <a:lstStyle/>
          <a:p>
            <a:r>
              <a:rPr lang="fa-IR" sz="1778" dirty="0" smtClean="0">
                <a:solidFill>
                  <a:schemeClr val="bg1">
                    <a:lumMod val="65000"/>
                  </a:schemeClr>
                </a:solidFill>
              </a:rPr>
              <a:t>کلاسهای کاربری</a:t>
            </a:r>
            <a:endParaRPr lang="fa-IR" sz="1778" dirty="0">
              <a:solidFill>
                <a:schemeClr val="bg1">
                  <a:lumMod val="65000"/>
                </a:schemeClr>
              </a:solidFill>
            </a:endParaRPr>
          </a:p>
        </p:txBody>
      </p:sp>
      <p:sp>
        <p:nvSpPr>
          <p:cNvPr id="10" name="TextBox 9"/>
          <p:cNvSpPr txBox="1"/>
          <p:nvPr/>
        </p:nvSpPr>
        <p:spPr>
          <a:xfrm>
            <a:off x="4119373" y="26185"/>
            <a:ext cx="2325080" cy="365934"/>
          </a:xfrm>
          <a:prstGeom prst="rect">
            <a:avLst/>
          </a:prstGeom>
          <a:noFill/>
        </p:spPr>
        <p:txBody>
          <a:bodyPr wrap="square" rtlCol="1">
            <a:spAutoFit/>
          </a:bodyPr>
          <a:lstStyle/>
          <a:p>
            <a:r>
              <a:rPr lang="fa-IR" sz="1778" dirty="0">
                <a:solidFill>
                  <a:schemeClr val="bg1">
                    <a:lumMod val="75000"/>
                  </a:schemeClr>
                </a:solidFill>
              </a:rPr>
              <a:t>قهرمان محصول </a:t>
            </a:r>
          </a:p>
        </p:txBody>
      </p:sp>
      <p:sp>
        <p:nvSpPr>
          <p:cNvPr id="11" name="TextBox 10"/>
          <p:cNvSpPr txBox="1"/>
          <p:nvPr/>
        </p:nvSpPr>
        <p:spPr>
          <a:xfrm>
            <a:off x="1005523" y="35628"/>
            <a:ext cx="3249746" cy="365934"/>
          </a:xfrm>
          <a:prstGeom prst="rect">
            <a:avLst/>
          </a:prstGeom>
          <a:noFill/>
        </p:spPr>
        <p:txBody>
          <a:bodyPr wrap="square" rtlCol="1">
            <a:spAutoFit/>
          </a:bodyPr>
          <a:lstStyle/>
          <a:p>
            <a:r>
              <a:rPr lang="fa-IR" sz="1778" dirty="0">
                <a:solidFill>
                  <a:schemeClr val="bg1">
                    <a:lumMod val="75000"/>
                  </a:schemeClr>
                </a:solidFill>
              </a:rPr>
              <a:t>نمایندگی کاربر در پروژه های چابک </a:t>
            </a:r>
          </a:p>
        </p:txBody>
      </p:sp>
      <p:sp>
        <p:nvSpPr>
          <p:cNvPr id="12" name="TextBox 11"/>
          <p:cNvSpPr txBox="1"/>
          <p:nvPr/>
        </p:nvSpPr>
        <p:spPr>
          <a:xfrm>
            <a:off x="214613" y="1948"/>
            <a:ext cx="1002620" cy="365934"/>
          </a:xfrm>
          <a:prstGeom prst="rect">
            <a:avLst/>
          </a:prstGeom>
          <a:noFill/>
        </p:spPr>
        <p:txBody>
          <a:bodyPr wrap="square" rtlCol="1">
            <a:spAutoFit/>
          </a:bodyPr>
          <a:lstStyle/>
          <a:p>
            <a:r>
              <a:rPr lang="fa-IR" sz="1778" dirty="0">
                <a:solidFill>
                  <a:schemeClr val="bg1">
                    <a:lumMod val="75000"/>
                  </a:schemeClr>
                </a:solidFill>
              </a:rPr>
              <a:t>حل تضاد </a:t>
            </a:r>
          </a:p>
        </p:txBody>
      </p:sp>
      <p:pic>
        <p:nvPicPr>
          <p:cNvPr id="13" name="Picture 12"/>
          <p:cNvPicPr>
            <a:picLocks noChangeAspect="1"/>
          </p:cNvPicPr>
          <p:nvPr/>
        </p:nvPicPr>
        <p:blipFill>
          <a:blip r:embed="rId3"/>
          <a:stretch>
            <a:fillRect/>
          </a:stretch>
        </p:blipFill>
        <p:spPr>
          <a:xfrm>
            <a:off x="2614577" y="393016"/>
            <a:ext cx="182880" cy="182880"/>
          </a:xfrm>
          <a:prstGeom prst="rect">
            <a:avLst/>
          </a:prstGeom>
        </p:spPr>
      </p:pic>
      <p:pic>
        <p:nvPicPr>
          <p:cNvPr id="14" name="Picture 13"/>
          <p:cNvPicPr>
            <a:picLocks noChangeAspect="1"/>
          </p:cNvPicPr>
          <p:nvPr/>
        </p:nvPicPr>
        <p:blipFill>
          <a:blip r:embed="rId4"/>
          <a:stretch>
            <a:fillRect/>
          </a:stretch>
        </p:blipFill>
        <p:spPr>
          <a:xfrm>
            <a:off x="12120373" y="345766"/>
            <a:ext cx="182880" cy="182880"/>
          </a:xfrm>
          <a:prstGeom prst="rect">
            <a:avLst/>
          </a:prstGeom>
        </p:spPr>
      </p:pic>
      <p:pic>
        <p:nvPicPr>
          <p:cNvPr id="15" name="Picture 14"/>
          <p:cNvPicPr>
            <a:picLocks noChangeAspect="1"/>
          </p:cNvPicPr>
          <p:nvPr/>
        </p:nvPicPr>
        <p:blipFill>
          <a:blip r:embed="rId4"/>
          <a:stretch>
            <a:fillRect/>
          </a:stretch>
        </p:blipFill>
        <p:spPr>
          <a:xfrm>
            <a:off x="7284713" y="371998"/>
            <a:ext cx="182880" cy="182880"/>
          </a:xfrm>
          <a:prstGeom prst="rect">
            <a:avLst/>
          </a:prstGeom>
        </p:spPr>
      </p:pic>
      <p:pic>
        <p:nvPicPr>
          <p:cNvPr id="16" name="Picture 15"/>
          <p:cNvPicPr>
            <a:picLocks noChangeAspect="1"/>
          </p:cNvPicPr>
          <p:nvPr/>
        </p:nvPicPr>
        <p:blipFill>
          <a:blip r:embed="rId4"/>
          <a:stretch>
            <a:fillRect/>
          </a:stretch>
        </p:blipFill>
        <p:spPr>
          <a:xfrm>
            <a:off x="7076458" y="378792"/>
            <a:ext cx="182880" cy="182880"/>
          </a:xfrm>
          <a:prstGeom prst="rect">
            <a:avLst/>
          </a:prstGeom>
        </p:spPr>
      </p:pic>
      <p:pic>
        <p:nvPicPr>
          <p:cNvPr id="18" name="Picture 17"/>
          <p:cNvPicPr>
            <a:picLocks noChangeAspect="1"/>
          </p:cNvPicPr>
          <p:nvPr/>
        </p:nvPicPr>
        <p:blipFill>
          <a:blip r:embed="rId4"/>
          <a:stretch>
            <a:fillRect/>
          </a:stretch>
        </p:blipFill>
        <p:spPr>
          <a:xfrm>
            <a:off x="2410709" y="400309"/>
            <a:ext cx="182880" cy="182880"/>
          </a:xfrm>
          <a:prstGeom prst="rect">
            <a:avLst/>
          </a:prstGeom>
        </p:spPr>
      </p:pic>
      <p:pic>
        <p:nvPicPr>
          <p:cNvPr id="19" name="Picture 18"/>
          <p:cNvPicPr>
            <a:picLocks noChangeAspect="1"/>
          </p:cNvPicPr>
          <p:nvPr/>
        </p:nvPicPr>
        <p:blipFill>
          <a:blip r:embed="rId4"/>
          <a:stretch>
            <a:fillRect/>
          </a:stretch>
        </p:blipFill>
        <p:spPr>
          <a:xfrm>
            <a:off x="624826" y="339917"/>
            <a:ext cx="182880" cy="182880"/>
          </a:xfrm>
          <a:prstGeom prst="rect">
            <a:avLst/>
          </a:prstGeom>
        </p:spPr>
      </p:pic>
      <p:pic>
        <p:nvPicPr>
          <p:cNvPr id="20" name="Picture 19"/>
          <p:cNvPicPr>
            <a:picLocks noChangeAspect="1"/>
          </p:cNvPicPr>
          <p:nvPr/>
        </p:nvPicPr>
        <p:blipFill>
          <a:blip r:embed="rId5"/>
          <a:stretch>
            <a:fillRect/>
          </a:stretch>
        </p:blipFill>
        <p:spPr>
          <a:xfrm>
            <a:off x="3766387" y="371998"/>
            <a:ext cx="2140375" cy="182880"/>
          </a:xfrm>
          <a:prstGeom prst="rect">
            <a:avLst/>
          </a:prstGeom>
        </p:spPr>
      </p:pic>
      <p:pic>
        <p:nvPicPr>
          <p:cNvPr id="21" name="Picture 20"/>
          <p:cNvPicPr>
            <a:picLocks noChangeAspect="1"/>
          </p:cNvPicPr>
          <p:nvPr/>
        </p:nvPicPr>
        <p:blipFill>
          <a:blip r:embed="rId6"/>
          <a:stretch>
            <a:fillRect/>
          </a:stretch>
        </p:blipFill>
        <p:spPr>
          <a:xfrm>
            <a:off x="9848442" y="342509"/>
            <a:ext cx="1761068" cy="182880"/>
          </a:xfrm>
          <a:prstGeom prst="rect">
            <a:avLst/>
          </a:prstGeom>
        </p:spPr>
      </p:pic>
      <p:pic>
        <p:nvPicPr>
          <p:cNvPr id="22" name="Picture 21"/>
          <p:cNvPicPr>
            <a:picLocks noChangeAspect="1"/>
          </p:cNvPicPr>
          <p:nvPr/>
        </p:nvPicPr>
        <p:blipFill>
          <a:blip r:embed="rId7"/>
          <a:stretch>
            <a:fillRect/>
          </a:stretch>
        </p:blipFill>
        <p:spPr>
          <a:xfrm>
            <a:off x="7085367" y="367204"/>
            <a:ext cx="182631" cy="182631"/>
          </a:xfrm>
          <a:prstGeom prst="rect">
            <a:avLst/>
          </a:prstGeom>
        </p:spPr>
      </p:pic>
      <p:pic>
        <p:nvPicPr>
          <p:cNvPr id="23" name="Picture 22"/>
          <p:cNvPicPr>
            <a:picLocks noChangeAspect="1"/>
          </p:cNvPicPr>
          <p:nvPr/>
        </p:nvPicPr>
        <p:blipFill>
          <a:blip r:embed="rId4"/>
          <a:stretch>
            <a:fillRect/>
          </a:stretch>
        </p:blipFill>
        <p:spPr>
          <a:xfrm>
            <a:off x="9079431" y="367204"/>
            <a:ext cx="182880" cy="182880"/>
          </a:xfrm>
          <a:prstGeom prst="rect">
            <a:avLst/>
          </a:prstGeom>
        </p:spPr>
      </p:pic>
    </p:spTree>
    <p:extLst>
      <p:ext uri="{BB962C8B-B14F-4D97-AF65-F5344CB8AC3E}">
        <p14:creationId xmlns:p14="http://schemas.microsoft.com/office/powerpoint/2010/main" val="27397487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a-IR" dirty="0" smtClean="0"/>
              <a:t>قهرمان محصول</a:t>
            </a:r>
            <a:endParaRPr lang="fa-IR" dirty="0"/>
          </a:p>
        </p:txBody>
      </p:sp>
      <p:sp>
        <p:nvSpPr>
          <p:cNvPr id="3" name="Content Placeholder 2"/>
          <p:cNvSpPr>
            <a:spLocks noGrp="1"/>
          </p:cNvSpPr>
          <p:nvPr>
            <p:ph idx="1"/>
          </p:nvPr>
        </p:nvSpPr>
        <p:spPr>
          <a:xfrm>
            <a:off x="91439" y="1440572"/>
            <a:ext cx="12618720" cy="5877733"/>
          </a:xfrm>
        </p:spPr>
        <p:txBody>
          <a:bodyPr>
            <a:normAutofit/>
          </a:bodyPr>
          <a:lstStyle/>
          <a:p>
            <a:pPr lvl="0">
              <a:lnSpc>
                <a:spcPct val="100000"/>
              </a:lnSpc>
            </a:pPr>
            <a:r>
              <a:rPr lang="fa-IR" sz="2760" dirty="0" smtClean="0">
                <a:solidFill>
                  <a:srgbClr val="C00000"/>
                </a:solidFill>
              </a:rPr>
              <a:t>قهرمان </a:t>
            </a:r>
            <a:r>
              <a:rPr lang="fa-IR" sz="2760" dirty="0">
                <a:solidFill>
                  <a:srgbClr val="C00000"/>
                </a:solidFill>
              </a:rPr>
              <a:t>محصول</a:t>
            </a:r>
            <a:r>
              <a:rPr lang="fa-IR" sz="2760" dirty="0"/>
              <a:t> به عنوان رابط اصلی بین کاربران یک </a:t>
            </a:r>
            <a:r>
              <a:rPr lang="fa-IR" sz="2760" dirty="0">
                <a:solidFill>
                  <a:srgbClr val="C00000"/>
                </a:solidFill>
              </a:rPr>
              <a:t>کلاس کاربری </a:t>
            </a:r>
            <a:r>
              <a:rPr lang="fa-IR" sz="2760" dirty="0"/>
              <a:t>و تحلیگر کسب و کار عمل می‌کند .</a:t>
            </a:r>
          </a:p>
          <a:p>
            <a:pPr>
              <a:lnSpc>
                <a:spcPct val="100000"/>
              </a:lnSpc>
            </a:pPr>
            <a:r>
              <a:rPr lang="fa-IR" sz="2760" dirty="0"/>
              <a:t>در حالت ایده آل </a:t>
            </a:r>
            <a:r>
              <a:rPr lang="fa-IR" sz="2760" dirty="0">
                <a:solidFill>
                  <a:srgbClr val="C00000"/>
                </a:solidFill>
              </a:rPr>
              <a:t>قهرمان محصول </a:t>
            </a:r>
            <a:r>
              <a:rPr lang="fa-IR" sz="2760" dirty="0"/>
              <a:t>یک </a:t>
            </a:r>
            <a:r>
              <a:rPr lang="fa-IR" sz="2760" dirty="0">
                <a:solidFill>
                  <a:srgbClr val="C00000"/>
                </a:solidFill>
              </a:rPr>
              <a:t>کاربر واقعی </a:t>
            </a:r>
            <a:r>
              <a:rPr lang="fa-IR" sz="2760" dirty="0"/>
              <a:t>است .</a:t>
            </a:r>
          </a:p>
          <a:p>
            <a:pPr lvl="1">
              <a:lnSpc>
                <a:spcPct val="100000"/>
              </a:lnSpc>
            </a:pPr>
            <a:r>
              <a:rPr lang="fa-IR" sz="2222" b="0" dirty="0">
                <a:cs typeface="B Nazanin" panose="00000400000000000000" pitchFamily="2" charset="-78"/>
              </a:rPr>
              <a:t>در حالت غیره ایده آل جانشیانی مانند حامیان مالی،کارکنان بازاریابی، مدیریت کاربران یا توسعه دهندگان نرم‌افزاری که خود را به جای کاربران واقعی جای زده اند . </a:t>
            </a:r>
          </a:p>
          <a:p>
            <a:pPr algn="r" rtl="1">
              <a:lnSpc>
                <a:spcPct val="100000"/>
              </a:lnSpc>
            </a:pPr>
            <a:r>
              <a:rPr lang="fa-IR" sz="2760" dirty="0">
                <a:solidFill>
                  <a:srgbClr val="C00000"/>
                </a:solidFill>
              </a:rPr>
              <a:t>قهرمان محصول </a:t>
            </a:r>
            <a:r>
              <a:rPr lang="fa-IR" sz="2760" dirty="0"/>
              <a:t>نیازمندی ها را از </a:t>
            </a:r>
            <a:r>
              <a:rPr lang="fa-IR" sz="2760" dirty="0">
                <a:solidFill>
                  <a:srgbClr val="C00000"/>
                </a:solidFill>
              </a:rPr>
              <a:t>کاربران کلاس کاربری </a:t>
            </a:r>
            <a:r>
              <a:rPr lang="fa-IR" sz="2760" dirty="0"/>
              <a:t>که </a:t>
            </a:r>
            <a:r>
              <a:rPr lang="fa-IR" sz="2760" dirty="0">
                <a:solidFill>
                  <a:srgbClr val="C00000"/>
                </a:solidFill>
              </a:rPr>
              <a:t>نماینده</a:t>
            </a:r>
            <a:r>
              <a:rPr lang="fa-IR" sz="2760" dirty="0"/>
              <a:t> آن هاست استخراج می‌کند .</a:t>
            </a:r>
          </a:p>
          <a:p>
            <a:pPr algn="r" rtl="1">
              <a:lnSpc>
                <a:spcPct val="100000"/>
              </a:lnSpc>
            </a:pPr>
            <a:r>
              <a:rPr lang="fa-IR" sz="2760" dirty="0">
                <a:solidFill>
                  <a:srgbClr val="C00000"/>
                </a:solidFill>
              </a:rPr>
              <a:t>قهرمان محصول </a:t>
            </a:r>
            <a:r>
              <a:rPr lang="fa-IR" sz="2760" dirty="0"/>
              <a:t>تضادهای بین نیازمندیها را بر طرف می‌کند و به تحلیلگر کسب و کار ارائه می‌دهد .</a:t>
            </a:r>
            <a:endParaRPr lang="en-US" sz="2760" dirty="0"/>
          </a:p>
        </p:txBody>
      </p:sp>
      <p:sp>
        <p:nvSpPr>
          <p:cNvPr id="4" name="TextBox 3"/>
          <p:cNvSpPr txBox="1"/>
          <p:nvPr/>
        </p:nvSpPr>
        <p:spPr>
          <a:xfrm>
            <a:off x="11691391" y="-19073"/>
            <a:ext cx="785499" cy="400110"/>
          </a:xfrm>
          <a:prstGeom prst="rect">
            <a:avLst/>
          </a:prstGeom>
          <a:noFill/>
        </p:spPr>
        <p:txBody>
          <a:bodyPr wrap="square" rtlCol="1">
            <a:spAutoFit/>
          </a:bodyPr>
          <a:lstStyle/>
          <a:p>
            <a:r>
              <a:rPr lang="fa-IR" sz="2000" dirty="0" smtClean="0">
                <a:solidFill>
                  <a:schemeClr val="bg1">
                    <a:lumMod val="65000"/>
                  </a:schemeClr>
                </a:solidFill>
              </a:rPr>
              <a:t>مقدمه </a:t>
            </a:r>
            <a:r>
              <a:rPr lang="fa-IR" sz="2000" dirty="0" smtClean="0">
                <a:solidFill>
                  <a:schemeClr val="bg1"/>
                </a:solidFill>
              </a:rPr>
              <a:t> </a:t>
            </a:r>
            <a:endParaRPr lang="fa-IR" sz="2000" dirty="0">
              <a:solidFill>
                <a:schemeClr val="bg1"/>
              </a:solidFill>
            </a:endParaRPr>
          </a:p>
        </p:txBody>
      </p:sp>
      <p:sp>
        <p:nvSpPr>
          <p:cNvPr id="6" name="TextBox 5"/>
          <p:cNvSpPr txBox="1"/>
          <p:nvPr/>
        </p:nvSpPr>
        <p:spPr>
          <a:xfrm>
            <a:off x="8446215" y="16424"/>
            <a:ext cx="1853779" cy="365934"/>
          </a:xfrm>
          <a:prstGeom prst="rect">
            <a:avLst/>
          </a:prstGeom>
          <a:noFill/>
        </p:spPr>
        <p:txBody>
          <a:bodyPr wrap="square" rtlCol="1">
            <a:spAutoFit/>
          </a:bodyPr>
          <a:lstStyle/>
          <a:p>
            <a:r>
              <a:rPr lang="fa-IR" sz="1778" dirty="0">
                <a:solidFill>
                  <a:schemeClr val="bg1">
                    <a:lumMod val="75000"/>
                  </a:schemeClr>
                </a:solidFill>
              </a:rPr>
              <a:t>پرسونای کاربر</a:t>
            </a:r>
          </a:p>
        </p:txBody>
      </p:sp>
      <p:sp>
        <p:nvSpPr>
          <p:cNvPr id="7" name="TextBox 6"/>
          <p:cNvSpPr txBox="1"/>
          <p:nvPr/>
        </p:nvSpPr>
        <p:spPr>
          <a:xfrm>
            <a:off x="6056946" y="51127"/>
            <a:ext cx="2325080" cy="365934"/>
          </a:xfrm>
          <a:prstGeom prst="rect">
            <a:avLst/>
          </a:prstGeom>
          <a:noFill/>
        </p:spPr>
        <p:txBody>
          <a:bodyPr wrap="square" rtlCol="1">
            <a:spAutoFit/>
          </a:bodyPr>
          <a:lstStyle/>
          <a:p>
            <a:r>
              <a:rPr lang="fa-IR" sz="1778" dirty="0">
                <a:solidFill>
                  <a:schemeClr val="bg1">
                    <a:lumMod val="65000"/>
                  </a:schemeClr>
                </a:solidFill>
              </a:rPr>
              <a:t>ارتباط با نمایندگان کاربر</a:t>
            </a:r>
          </a:p>
        </p:txBody>
      </p:sp>
      <p:sp>
        <p:nvSpPr>
          <p:cNvPr id="8" name="TextBox 7"/>
          <p:cNvSpPr txBox="1"/>
          <p:nvPr/>
        </p:nvSpPr>
        <p:spPr>
          <a:xfrm>
            <a:off x="10026439" y="16424"/>
            <a:ext cx="1727775" cy="365934"/>
          </a:xfrm>
          <a:prstGeom prst="rect">
            <a:avLst/>
          </a:prstGeom>
          <a:noFill/>
        </p:spPr>
        <p:txBody>
          <a:bodyPr wrap="square" rtlCol="1">
            <a:spAutoFit/>
          </a:bodyPr>
          <a:lstStyle/>
          <a:p>
            <a:r>
              <a:rPr lang="fa-IR" sz="1778" dirty="0" smtClean="0">
                <a:solidFill>
                  <a:schemeClr val="bg1">
                    <a:lumMod val="65000"/>
                  </a:schemeClr>
                </a:solidFill>
              </a:rPr>
              <a:t>کلاسهای کاربری</a:t>
            </a:r>
            <a:endParaRPr lang="fa-IR" sz="1778" dirty="0">
              <a:solidFill>
                <a:schemeClr val="bg1">
                  <a:lumMod val="65000"/>
                </a:schemeClr>
              </a:solidFill>
            </a:endParaRPr>
          </a:p>
        </p:txBody>
      </p:sp>
      <p:sp>
        <p:nvSpPr>
          <p:cNvPr id="9" name="TextBox 8"/>
          <p:cNvSpPr txBox="1"/>
          <p:nvPr/>
        </p:nvSpPr>
        <p:spPr>
          <a:xfrm>
            <a:off x="4119373" y="26185"/>
            <a:ext cx="2325080" cy="365934"/>
          </a:xfrm>
          <a:prstGeom prst="rect">
            <a:avLst/>
          </a:prstGeom>
          <a:noFill/>
        </p:spPr>
        <p:txBody>
          <a:bodyPr wrap="square" rtlCol="1">
            <a:spAutoFit/>
          </a:bodyPr>
          <a:lstStyle/>
          <a:p>
            <a:r>
              <a:rPr lang="fa-IR" sz="1778" dirty="0">
                <a:solidFill>
                  <a:schemeClr val="bg1"/>
                </a:solidFill>
              </a:rPr>
              <a:t>قهرمان محصول </a:t>
            </a:r>
          </a:p>
        </p:txBody>
      </p:sp>
      <p:sp>
        <p:nvSpPr>
          <p:cNvPr id="10" name="TextBox 9"/>
          <p:cNvSpPr txBox="1"/>
          <p:nvPr/>
        </p:nvSpPr>
        <p:spPr>
          <a:xfrm>
            <a:off x="1005523" y="35628"/>
            <a:ext cx="3249746" cy="365934"/>
          </a:xfrm>
          <a:prstGeom prst="rect">
            <a:avLst/>
          </a:prstGeom>
          <a:noFill/>
        </p:spPr>
        <p:txBody>
          <a:bodyPr wrap="square" rtlCol="1">
            <a:spAutoFit/>
          </a:bodyPr>
          <a:lstStyle/>
          <a:p>
            <a:r>
              <a:rPr lang="fa-IR" sz="1778" dirty="0">
                <a:solidFill>
                  <a:schemeClr val="bg1">
                    <a:lumMod val="75000"/>
                  </a:schemeClr>
                </a:solidFill>
              </a:rPr>
              <a:t>نمایندگی کاربر در پروژه های چابک </a:t>
            </a:r>
          </a:p>
        </p:txBody>
      </p:sp>
      <p:sp>
        <p:nvSpPr>
          <p:cNvPr id="11" name="TextBox 10"/>
          <p:cNvSpPr txBox="1"/>
          <p:nvPr/>
        </p:nvSpPr>
        <p:spPr>
          <a:xfrm>
            <a:off x="214613" y="1948"/>
            <a:ext cx="1002620" cy="365934"/>
          </a:xfrm>
          <a:prstGeom prst="rect">
            <a:avLst/>
          </a:prstGeom>
          <a:noFill/>
        </p:spPr>
        <p:txBody>
          <a:bodyPr wrap="square" rtlCol="1">
            <a:spAutoFit/>
          </a:bodyPr>
          <a:lstStyle/>
          <a:p>
            <a:r>
              <a:rPr lang="fa-IR" sz="1778" dirty="0">
                <a:solidFill>
                  <a:schemeClr val="bg1">
                    <a:lumMod val="75000"/>
                  </a:schemeClr>
                </a:solidFill>
              </a:rPr>
              <a:t>حل تضاد </a:t>
            </a:r>
          </a:p>
        </p:txBody>
      </p:sp>
      <p:pic>
        <p:nvPicPr>
          <p:cNvPr id="12" name="Picture 11"/>
          <p:cNvPicPr>
            <a:picLocks noChangeAspect="1"/>
          </p:cNvPicPr>
          <p:nvPr/>
        </p:nvPicPr>
        <p:blipFill>
          <a:blip r:embed="rId2"/>
          <a:stretch>
            <a:fillRect/>
          </a:stretch>
        </p:blipFill>
        <p:spPr>
          <a:xfrm>
            <a:off x="2614577" y="393016"/>
            <a:ext cx="182880" cy="182880"/>
          </a:xfrm>
          <a:prstGeom prst="rect">
            <a:avLst/>
          </a:prstGeom>
        </p:spPr>
      </p:pic>
      <p:pic>
        <p:nvPicPr>
          <p:cNvPr id="13" name="Picture 12"/>
          <p:cNvPicPr>
            <a:picLocks noChangeAspect="1"/>
          </p:cNvPicPr>
          <p:nvPr/>
        </p:nvPicPr>
        <p:blipFill>
          <a:blip r:embed="rId3"/>
          <a:stretch>
            <a:fillRect/>
          </a:stretch>
        </p:blipFill>
        <p:spPr>
          <a:xfrm>
            <a:off x="12120373" y="345766"/>
            <a:ext cx="182880" cy="182880"/>
          </a:xfrm>
          <a:prstGeom prst="rect">
            <a:avLst/>
          </a:prstGeom>
        </p:spPr>
      </p:pic>
      <p:pic>
        <p:nvPicPr>
          <p:cNvPr id="14" name="Picture 13"/>
          <p:cNvPicPr>
            <a:picLocks noChangeAspect="1"/>
          </p:cNvPicPr>
          <p:nvPr/>
        </p:nvPicPr>
        <p:blipFill>
          <a:blip r:embed="rId3"/>
          <a:stretch>
            <a:fillRect/>
          </a:stretch>
        </p:blipFill>
        <p:spPr>
          <a:xfrm>
            <a:off x="7284713" y="371998"/>
            <a:ext cx="182880" cy="182880"/>
          </a:xfrm>
          <a:prstGeom prst="rect">
            <a:avLst/>
          </a:prstGeom>
        </p:spPr>
      </p:pic>
      <p:pic>
        <p:nvPicPr>
          <p:cNvPr id="15" name="Picture 14"/>
          <p:cNvPicPr>
            <a:picLocks noChangeAspect="1"/>
          </p:cNvPicPr>
          <p:nvPr/>
        </p:nvPicPr>
        <p:blipFill>
          <a:blip r:embed="rId3"/>
          <a:stretch>
            <a:fillRect/>
          </a:stretch>
        </p:blipFill>
        <p:spPr>
          <a:xfrm>
            <a:off x="7076458" y="378792"/>
            <a:ext cx="182880" cy="182880"/>
          </a:xfrm>
          <a:prstGeom prst="rect">
            <a:avLst/>
          </a:prstGeom>
        </p:spPr>
      </p:pic>
      <p:pic>
        <p:nvPicPr>
          <p:cNvPr id="16" name="Picture 15"/>
          <p:cNvPicPr>
            <a:picLocks noChangeAspect="1"/>
          </p:cNvPicPr>
          <p:nvPr/>
        </p:nvPicPr>
        <p:blipFill>
          <a:blip r:embed="rId3"/>
          <a:stretch>
            <a:fillRect/>
          </a:stretch>
        </p:blipFill>
        <p:spPr>
          <a:xfrm>
            <a:off x="2410709" y="400309"/>
            <a:ext cx="182880" cy="182880"/>
          </a:xfrm>
          <a:prstGeom prst="rect">
            <a:avLst/>
          </a:prstGeom>
        </p:spPr>
      </p:pic>
      <p:pic>
        <p:nvPicPr>
          <p:cNvPr id="17" name="Picture 16"/>
          <p:cNvPicPr>
            <a:picLocks noChangeAspect="1"/>
          </p:cNvPicPr>
          <p:nvPr/>
        </p:nvPicPr>
        <p:blipFill>
          <a:blip r:embed="rId3"/>
          <a:stretch>
            <a:fillRect/>
          </a:stretch>
        </p:blipFill>
        <p:spPr>
          <a:xfrm>
            <a:off x="624826" y="339917"/>
            <a:ext cx="182880" cy="182880"/>
          </a:xfrm>
          <a:prstGeom prst="rect">
            <a:avLst/>
          </a:prstGeom>
        </p:spPr>
      </p:pic>
      <p:pic>
        <p:nvPicPr>
          <p:cNvPr id="18" name="Picture 17"/>
          <p:cNvPicPr>
            <a:picLocks noChangeAspect="1"/>
          </p:cNvPicPr>
          <p:nvPr/>
        </p:nvPicPr>
        <p:blipFill>
          <a:blip r:embed="rId4"/>
          <a:stretch>
            <a:fillRect/>
          </a:stretch>
        </p:blipFill>
        <p:spPr>
          <a:xfrm>
            <a:off x="3766387" y="371998"/>
            <a:ext cx="2140375" cy="182880"/>
          </a:xfrm>
          <a:prstGeom prst="rect">
            <a:avLst/>
          </a:prstGeom>
        </p:spPr>
      </p:pic>
      <p:pic>
        <p:nvPicPr>
          <p:cNvPr id="19" name="Picture 18"/>
          <p:cNvPicPr>
            <a:picLocks noChangeAspect="1"/>
          </p:cNvPicPr>
          <p:nvPr/>
        </p:nvPicPr>
        <p:blipFill>
          <a:blip r:embed="rId5"/>
          <a:stretch>
            <a:fillRect/>
          </a:stretch>
        </p:blipFill>
        <p:spPr>
          <a:xfrm>
            <a:off x="9848442" y="342509"/>
            <a:ext cx="1761068" cy="182880"/>
          </a:xfrm>
          <a:prstGeom prst="rect">
            <a:avLst/>
          </a:prstGeom>
        </p:spPr>
      </p:pic>
      <p:pic>
        <p:nvPicPr>
          <p:cNvPr id="20" name="Picture 19"/>
          <p:cNvPicPr>
            <a:picLocks noChangeAspect="1"/>
          </p:cNvPicPr>
          <p:nvPr/>
        </p:nvPicPr>
        <p:blipFill>
          <a:blip r:embed="rId6"/>
          <a:stretch>
            <a:fillRect/>
          </a:stretch>
        </p:blipFill>
        <p:spPr>
          <a:xfrm>
            <a:off x="5737590" y="367453"/>
            <a:ext cx="182631" cy="182631"/>
          </a:xfrm>
          <a:prstGeom prst="rect">
            <a:avLst/>
          </a:prstGeom>
        </p:spPr>
      </p:pic>
      <p:pic>
        <p:nvPicPr>
          <p:cNvPr id="21" name="Picture 20"/>
          <p:cNvPicPr>
            <a:picLocks noChangeAspect="1"/>
          </p:cNvPicPr>
          <p:nvPr/>
        </p:nvPicPr>
        <p:blipFill>
          <a:blip r:embed="rId3"/>
          <a:stretch>
            <a:fillRect/>
          </a:stretch>
        </p:blipFill>
        <p:spPr>
          <a:xfrm>
            <a:off x="9079431" y="367204"/>
            <a:ext cx="182880" cy="182880"/>
          </a:xfrm>
          <a:prstGeom prst="rect">
            <a:avLst/>
          </a:prstGeom>
        </p:spPr>
      </p:pic>
      <p:pic>
        <p:nvPicPr>
          <p:cNvPr id="22" name="Picture 21"/>
          <p:cNvPicPr>
            <a:picLocks noChangeAspect="1"/>
          </p:cNvPicPr>
          <p:nvPr/>
        </p:nvPicPr>
        <p:blipFill>
          <a:blip r:embed="rId7"/>
          <a:stretch>
            <a:fillRect/>
          </a:stretch>
        </p:blipFill>
        <p:spPr>
          <a:xfrm>
            <a:off x="91439" y="5793767"/>
            <a:ext cx="2992702" cy="1822253"/>
          </a:xfrm>
          <a:prstGeom prst="rect">
            <a:avLst/>
          </a:prstGeom>
        </p:spPr>
      </p:pic>
    </p:spTree>
    <p:extLst>
      <p:ext uri="{BB962C8B-B14F-4D97-AF65-F5344CB8AC3E}">
        <p14:creationId xmlns:p14="http://schemas.microsoft.com/office/powerpoint/2010/main" val="418059562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a-IR" dirty="0" smtClean="0"/>
              <a:t>ویژگی های یک قهرمان محصول</a:t>
            </a:r>
            <a:endParaRPr lang="fa-IR" dirty="0"/>
          </a:p>
        </p:txBody>
      </p:sp>
      <p:sp>
        <p:nvSpPr>
          <p:cNvPr id="3" name="Content Placeholder 2"/>
          <p:cNvSpPr>
            <a:spLocks noGrp="1"/>
          </p:cNvSpPr>
          <p:nvPr>
            <p:ph idx="1"/>
          </p:nvPr>
        </p:nvSpPr>
        <p:spPr>
          <a:xfrm>
            <a:off x="500743" y="1463042"/>
            <a:ext cx="12061371" cy="5913120"/>
          </a:xfrm>
        </p:spPr>
        <p:txBody>
          <a:bodyPr>
            <a:normAutofit/>
          </a:bodyPr>
          <a:lstStyle/>
          <a:p>
            <a:pPr lvl="0">
              <a:lnSpc>
                <a:spcPct val="100000"/>
              </a:lnSpc>
            </a:pPr>
            <a:r>
              <a:rPr lang="fa-IR" sz="2880" dirty="0" smtClean="0">
                <a:solidFill>
                  <a:srgbClr val="C00000"/>
                </a:solidFill>
              </a:rPr>
              <a:t>باید های یک </a:t>
            </a:r>
            <a:r>
              <a:rPr lang="fa-IR" sz="2880" dirty="0">
                <a:solidFill>
                  <a:srgbClr val="C00000"/>
                </a:solidFill>
              </a:rPr>
              <a:t>قهرمان محصول </a:t>
            </a:r>
            <a:r>
              <a:rPr lang="fa-IR" sz="2880" dirty="0" smtClean="0">
                <a:solidFill>
                  <a:srgbClr val="C00000"/>
                </a:solidFill>
              </a:rPr>
              <a:t>خوب:</a:t>
            </a:r>
          </a:p>
          <a:p>
            <a:pPr lvl="1">
              <a:lnSpc>
                <a:spcPct val="100000"/>
              </a:lnSpc>
            </a:pPr>
            <a:r>
              <a:rPr lang="fa-IR" sz="2800" b="0" dirty="0" smtClean="0">
                <a:cs typeface="B Nazanin" panose="00000400000000000000" pitchFamily="2" charset="-78"/>
              </a:rPr>
              <a:t>باید دیدگاه </a:t>
            </a:r>
            <a:r>
              <a:rPr lang="fa-IR" sz="2800" b="0" dirty="0">
                <a:cs typeface="B Nazanin" panose="00000400000000000000" pitchFamily="2" charset="-78"/>
              </a:rPr>
              <a:t>روشنی نسبت به سیستم جدید </a:t>
            </a:r>
            <a:r>
              <a:rPr lang="fa-IR" sz="2800" b="0" dirty="0" smtClean="0">
                <a:cs typeface="B Nazanin" panose="00000400000000000000" pitchFamily="2" charset="-78"/>
              </a:rPr>
              <a:t>داشته باشد  </a:t>
            </a:r>
            <a:r>
              <a:rPr lang="fa-IR" sz="2800" b="0" dirty="0">
                <a:cs typeface="B Nazanin" panose="00000400000000000000" pitchFamily="2" charset="-78"/>
              </a:rPr>
              <a:t>. </a:t>
            </a:r>
            <a:endParaRPr lang="fa-IR" sz="2800" b="0" dirty="0" smtClean="0">
              <a:cs typeface="B Nazanin" panose="00000400000000000000" pitchFamily="2" charset="-78"/>
            </a:endParaRPr>
          </a:p>
          <a:p>
            <a:pPr lvl="1">
              <a:lnSpc>
                <a:spcPct val="100000"/>
              </a:lnSpc>
            </a:pPr>
            <a:r>
              <a:rPr lang="fa-IR" sz="2800" b="0" dirty="0" smtClean="0">
                <a:cs typeface="B Nazanin" panose="00000400000000000000" pitchFamily="2" charset="-78"/>
              </a:rPr>
              <a:t>باید ارتباط دهنده مؤثری است که مورد احترام همتایان خود قرار بگیرد   .</a:t>
            </a:r>
          </a:p>
          <a:p>
            <a:pPr lvl="1">
              <a:lnSpc>
                <a:spcPct val="100000"/>
              </a:lnSpc>
            </a:pPr>
            <a:r>
              <a:rPr lang="fa-IR" sz="2800" b="0" dirty="0" smtClean="0">
                <a:cs typeface="B Nazanin" panose="00000400000000000000" pitchFamily="2" charset="-78"/>
              </a:rPr>
              <a:t>باید </a:t>
            </a:r>
            <a:r>
              <a:rPr lang="fa-IR" sz="2800" b="0" dirty="0">
                <a:cs typeface="B Nazanin" panose="00000400000000000000" pitchFamily="2" charset="-78"/>
              </a:rPr>
              <a:t>درک کاملی از حوزه برنامه و محیط عملیاتی داشته باشد  </a:t>
            </a:r>
            <a:r>
              <a:rPr lang="fa-IR" sz="2800" b="0" dirty="0" smtClean="0">
                <a:cs typeface="B Nazanin" panose="00000400000000000000" pitchFamily="2" charset="-78"/>
              </a:rPr>
              <a:t>.</a:t>
            </a:r>
          </a:p>
          <a:p>
            <a:pPr>
              <a:lnSpc>
                <a:spcPct val="100000"/>
              </a:lnSpc>
            </a:pPr>
            <a:r>
              <a:rPr lang="fa-IR" sz="2800" b="0" dirty="0" smtClean="0">
                <a:cs typeface="B Nazanin" panose="00000400000000000000" pitchFamily="2" charset="-78"/>
              </a:rPr>
              <a:t> </a:t>
            </a:r>
            <a:r>
              <a:rPr lang="fa-IR" sz="2800" b="0" dirty="0">
                <a:solidFill>
                  <a:srgbClr val="C00000"/>
                </a:solidFill>
                <a:cs typeface="B Nazanin" panose="00000400000000000000" pitchFamily="2" charset="-78"/>
              </a:rPr>
              <a:t>قهرمان محصول </a:t>
            </a:r>
            <a:r>
              <a:rPr lang="fa-IR" sz="2800" b="0" dirty="0">
                <a:cs typeface="B Nazanin" panose="00000400000000000000" pitchFamily="2" charset="-78"/>
              </a:rPr>
              <a:t>خوب پیشنهادهای دیگری برای ایفای این نقش توسط دیگران دارد </a:t>
            </a:r>
            <a:r>
              <a:rPr lang="fa-IR" sz="2800" b="0" dirty="0" smtClean="0">
                <a:cs typeface="B Nazanin" panose="00000400000000000000" pitchFamily="2" charset="-78"/>
              </a:rPr>
              <a:t>.</a:t>
            </a:r>
          </a:p>
          <a:p>
            <a:pPr lvl="1">
              <a:lnSpc>
                <a:spcPct val="100000"/>
              </a:lnSpc>
            </a:pPr>
            <a:r>
              <a:rPr lang="fa-IR" sz="2800" b="0" dirty="0" smtClean="0">
                <a:cs typeface="B Nazanin" panose="00000400000000000000" pitchFamily="2" charset="-78"/>
              </a:rPr>
              <a:t>پس </a:t>
            </a:r>
            <a:r>
              <a:rPr lang="fa-IR" sz="2800" b="0" dirty="0">
                <a:cs typeface="B Nazanin" panose="00000400000000000000" pitchFamily="2" charset="-78"/>
              </a:rPr>
              <a:t>باید دلیل متقاعد کننده ای برای مشارکتش ارائه شود . </a:t>
            </a:r>
            <a:endParaRPr lang="fa-IR" sz="2800" b="0" dirty="0" smtClean="0">
              <a:cs typeface="B Nazanin" panose="00000400000000000000" pitchFamily="2" charset="-78"/>
            </a:endParaRPr>
          </a:p>
          <a:p>
            <a:pPr>
              <a:lnSpc>
                <a:spcPct val="100000"/>
              </a:lnSpc>
            </a:pPr>
            <a:r>
              <a:rPr lang="fa-IR" sz="2800" b="0" dirty="0">
                <a:solidFill>
                  <a:srgbClr val="C00000"/>
                </a:solidFill>
                <a:cs typeface="B Nazanin" panose="00000400000000000000" pitchFamily="2" charset="-78"/>
              </a:rPr>
              <a:t>قهرمان محصول </a:t>
            </a:r>
            <a:r>
              <a:rPr lang="fa-IR" sz="2800" b="0" dirty="0">
                <a:cs typeface="B Nazanin" panose="00000400000000000000" pitchFamily="2" charset="-78"/>
              </a:rPr>
              <a:t>خوب باعث ایجاد تفاوت بسیاری در یک پروژه </a:t>
            </a:r>
            <a:r>
              <a:rPr lang="fa-IR" sz="2800" b="0" dirty="0" smtClean="0">
                <a:cs typeface="B Nazanin" panose="00000400000000000000" pitchFamily="2" charset="-78"/>
              </a:rPr>
              <a:t>می‌شود</a:t>
            </a:r>
          </a:p>
          <a:p>
            <a:pPr lvl="1">
              <a:lnSpc>
                <a:spcPct val="100000"/>
              </a:lnSpc>
            </a:pPr>
            <a:r>
              <a:rPr lang="fa-IR" sz="2800" b="0" dirty="0" smtClean="0">
                <a:cs typeface="B Nazanin" panose="00000400000000000000" pitchFamily="2" charset="-78"/>
              </a:rPr>
              <a:t> </a:t>
            </a:r>
            <a:r>
              <a:rPr lang="fa-IR" sz="2800" b="0" dirty="0">
                <a:cs typeface="B Nazanin" panose="00000400000000000000" pitchFamily="2" charset="-78"/>
              </a:rPr>
              <a:t>پس باید مورد تشویق و قدردانی قرار گیرد .</a:t>
            </a:r>
          </a:p>
          <a:p>
            <a:pPr>
              <a:lnSpc>
                <a:spcPct val="100000"/>
              </a:lnSpc>
            </a:pPr>
            <a:endParaRPr lang="fa-IR" sz="3200" dirty="0"/>
          </a:p>
          <a:p>
            <a:pPr>
              <a:lnSpc>
                <a:spcPct val="100000"/>
              </a:lnSpc>
            </a:pPr>
            <a:endParaRPr lang="fa-IR" sz="3200" dirty="0"/>
          </a:p>
          <a:p>
            <a:pPr>
              <a:lnSpc>
                <a:spcPct val="100000"/>
              </a:lnSpc>
            </a:pPr>
            <a:endParaRPr lang="fa-IR" sz="3200" dirty="0"/>
          </a:p>
          <a:p>
            <a:pPr>
              <a:lnSpc>
                <a:spcPct val="100000"/>
              </a:lnSpc>
            </a:pPr>
            <a:endParaRPr lang="fa-IR" sz="3200" dirty="0"/>
          </a:p>
          <a:p>
            <a:pPr lvl="0">
              <a:lnSpc>
                <a:spcPct val="100000"/>
              </a:lnSpc>
            </a:pPr>
            <a:endParaRPr lang="fa-IR" sz="2880" dirty="0" smtClean="0">
              <a:solidFill>
                <a:srgbClr val="C00000"/>
              </a:solidFill>
            </a:endParaRPr>
          </a:p>
          <a:p>
            <a:pPr lvl="0">
              <a:lnSpc>
                <a:spcPct val="100000"/>
              </a:lnSpc>
            </a:pPr>
            <a:endParaRPr lang="fa-IR" sz="2880" dirty="0">
              <a:solidFill>
                <a:srgbClr val="C00000"/>
              </a:solidFill>
            </a:endParaRPr>
          </a:p>
          <a:p>
            <a:pPr algn="r" rtl="1">
              <a:buFont typeface="Wingdings" panose="05000000000000000000" pitchFamily="2" charset="2"/>
              <a:buChar char="§"/>
            </a:pPr>
            <a:endParaRPr lang="fa-IR" dirty="0" smtClean="0">
              <a:cs typeface="B Nazanin" panose="00000400000000000000" pitchFamily="2" charset="-78"/>
            </a:endParaRPr>
          </a:p>
          <a:p>
            <a:pPr algn="r" rtl="1">
              <a:buFont typeface="Wingdings" panose="05000000000000000000" pitchFamily="2" charset="2"/>
              <a:buChar char="§"/>
            </a:pPr>
            <a:endParaRPr lang="en-US" dirty="0">
              <a:cs typeface="B Nazanin" panose="00000400000000000000" pitchFamily="2" charset="-78"/>
            </a:endParaRPr>
          </a:p>
        </p:txBody>
      </p:sp>
      <p:sp>
        <p:nvSpPr>
          <p:cNvPr id="5" name="TextBox 4"/>
          <p:cNvSpPr txBox="1"/>
          <p:nvPr/>
        </p:nvSpPr>
        <p:spPr>
          <a:xfrm>
            <a:off x="11691391" y="-19073"/>
            <a:ext cx="785499" cy="400110"/>
          </a:xfrm>
          <a:prstGeom prst="rect">
            <a:avLst/>
          </a:prstGeom>
          <a:noFill/>
        </p:spPr>
        <p:txBody>
          <a:bodyPr wrap="square" rtlCol="1">
            <a:spAutoFit/>
          </a:bodyPr>
          <a:lstStyle/>
          <a:p>
            <a:r>
              <a:rPr lang="fa-IR" sz="2000" dirty="0" smtClean="0">
                <a:solidFill>
                  <a:schemeClr val="bg1">
                    <a:lumMod val="65000"/>
                  </a:schemeClr>
                </a:solidFill>
              </a:rPr>
              <a:t>مقدمه </a:t>
            </a:r>
            <a:r>
              <a:rPr lang="fa-IR" sz="2000" dirty="0" smtClean="0">
                <a:solidFill>
                  <a:schemeClr val="bg1"/>
                </a:solidFill>
              </a:rPr>
              <a:t> </a:t>
            </a:r>
            <a:endParaRPr lang="fa-IR" sz="2000" dirty="0">
              <a:solidFill>
                <a:schemeClr val="bg1"/>
              </a:solidFill>
            </a:endParaRPr>
          </a:p>
        </p:txBody>
      </p:sp>
      <p:sp>
        <p:nvSpPr>
          <p:cNvPr id="6" name="TextBox 5"/>
          <p:cNvSpPr txBox="1"/>
          <p:nvPr/>
        </p:nvSpPr>
        <p:spPr>
          <a:xfrm>
            <a:off x="8446215" y="16424"/>
            <a:ext cx="1853779" cy="365934"/>
          </a:xfrm>
          <a:prstGeom prst="rect">
            <a:avLst/>
          </a:prstGeom>
          <a:noFill/>
        </p:spPr>
        <p:txBody>
          <a:bodyPr wrap="square" rtlCol="1">
            <a:spAutoFit/>
          </a:bodyPr>
          <a:lstStyle/>
          <a:p>
            <a:r>
              <a:rPr lang="fa-IR" sz="1778" dirty="0">
                <a:solidFill>
                  <a:schemeClr val="bg1">
                    <a:lumMod val="75000"/>
                  </a:schemeClr>
                </a:solidFill>
              </a:rPr>
              <a:t>پرسونای کاربر</a:t>
            </a:r>
          </a:p>
        </p:txBody>
      </p:sp>
      <p:sp>
        <p:nvSpPr>
          <p:cNvPr id="7" name="TextBox 6"/>
          <p:cNvSpPr txBox="1"/>
          <p:nvPr/>
        </p:nvSpPr>
        <p:spPr>
          <a:xfrm>
            <a:off x="6056946" y="51127"/>
            <a:ext cx="2325080" cy="365934"/>
          </a:xfrm>
          <a:prstGeom prst="rect">
            <a:avLst/>
          </a:prstGeom>
          <a:noFill/>
        </p:spPr>
        <p:txBody>
          <a:bodyPr wrap="square" rtlCol="1">
            <a:spAutoFit/>
          </a:bodyPr>
          <a:lstStyle/>
          <a:p>
            <a:r>
              <a:rPr lang="fa-IR" sz="1778" dirty="0">
                <a:solidFill>
                  <a:schemeClr val="bg1">
                    <a:lumMod val="65000"/>
                  </a:schemeClr>
                </a:solidFill>
              </a:rPr>
              <a:t>ارتباط با نمایندگان کاربر</a:t>
            </a:r>
          </a:p>
        </p:txBody>
      </p:sp>
      <p:sp>
        <p:nvSpPr>
          <p:cNvPr id="8" name="TextBox 7"/>
          <p:cNvSpPr txBox="1"/>
          <p:nvPr/>
        </p:nvSpPr>
        <p:spPr>
          <a:xfrm>
            <a:off x="10026439" y="16424"/>
            <a:ext cx="1727775" cy="365934"/>
          </a:xfrm>
          <a:prstGeom prst="rect">
            <a:avLst/>
          </a:prstGeom>
          <a:noFill/>
        </p:spPr>
        <p:txBody>
          <a:bodyPr wrap="square" rtlCol="1">
            <a:spAutoFit/>
          </a:bodyPr>
          <a:lstStyle/>
          <a:p>
            <a:r>
              <a:rPr lang="fa-IR" sz="1778" dirty="0" smtClean="0">
                <a:solidFill>
                  <a:schemeClr val="bg1">
                    <a:lumMod val="65000"/>
                  </a:schemeClr>
                </a:solidFill>
              </a:rPr>
              <a:t>کلاسهای کاربری</a:t>
            </a:r>
            <a:endParaRPr lang="fa-IR" sz="1778" dirty="0">
              <a:solidFill>
                <a:schemeClr val="bg1">
                  <a:lumMod val="65000"/>
                </a:schemeClr>
              </a:solidFill>
            </a:endParaRPr>
          </a:p>
        </p:txBody>
      </p:sp>
      <p:sp>
        <p:nvSpPr>
          <p:cNvPr id="9" name="TextBox 8"/>
          <p:cNvSpPr txBox="1"/>
          <p:nvPr/>
        </p:nvSpPr>
        <p:spPr>
          <a:xfrm>
            <a:off x="4119373" y="26185"/>
            <a:ext cx="2325080" cy="365934"/>
          </a:xfrm>
          <a:prstGeom prst="rect">
            <a:avLst/>
          </a:prstGeom>
          <a:noFill/>
        </p:spPr>
        <p:txBody>
          <a:bodyPr wrap="square" rtlCol="1">
            <a:spAutoFit/>
          </a:bodyPr>
          <a:lstStyle/>
          <a:p>
            <a:r>
              <a:rPr lang="fa-IR" sz="1778" dirty="0">
                <a:solidFill>
                  <a:schemeClr val="bg1"/>
                </a:solidFill>
              </a:rPr>
              <a:t>قهرمان محصول </a:t>
            </a:r>
          </a:p>
        </p:txBody>
      </p:sp>
      <p:sp>
        <p:nvSpPr>
          <p:cNvPr id="10" name="TextBox 9"/>
          <p:cNvSpPr txBox="1"/>
          <p:nvPr/>
        </p:nvSpPr>
        <p:spPr>
          <a:xfrm>
            <a:off x="1005523" y="35628"/>
            <a:ext cx="3249746" cy="365934"/>
          </a:xfrm>
          <a:prstGeom prst="rect">
            <a:avLst/>
          </a:prstGeom>
          <a:noFill/>
        </p:spPr>
        <p:txBody>
          <a:bodyPr wrap="square" rtlCol="1">
            <a:spAutoFit/>
          </a:bodyPr>
          <a:lstStyle/>
          <a:p>
            <a:r>
              <a:rPr lang="fa-IR" sz="1778" dirty="0">
                <a:solidFill>
                  <a:schemeClr val="bg1">
                    <a:lumMod val="75000"/>
                  </a:schemeClr>
                </a:solidFill>
              </a:rPr>
              <a:t>نمایندگی کاربر در پروژه های چابک </a:t>
            </a:r>
          </a:p>
        </p:txBody>
      </p:sp>
      <p:sp>
        <p:nvSpPr>
          <p:cNvPr id="11" name="TextBox 10"/>
          <p:cNvSpPr txBox="1"/>
          <p:nvPr/>
        </p:nvSpPr>
        <p:spPr>
          <a:xfrm>
            <a:off x="214613" y="1948"/>
            <a:ext cx="1002620" cy="365934"/>
          </a:xfrm>
          <a:prstGeom prst="rect">
            <a:avLst/>
          </a:prstGeom>
          <a:noFill/>
        </p:spPr>
        <p:txBody>
          <a:bodyPr wrap="square" rtlCol="1">
            <a:spAutoFit/>
          </a:bodyPr>
          <a:lstStyle/>
          <a:p>
            <a:r>
              <a:rPr lang="fa-IR" sz="1778" dirty="0">
                <a:solidFill>
                  <a:schemeClr val="bg1">
                    <a:lumMod val="75000"/>
                  </a:schemeClr>
                </a:solidFill>
              </a:rPr>
              <a:t>حل تضاد </a:t>
            </a:r>
          </a:p>
        </p:txBody>
      </p:sp>
      <p:pic>
        <p:nvPicPr>
          <p:cNvPr id="12" name="Picture 11"/>
          <p:cNvPicPr>
            <a:picLocks noChangeAspect="1"/>
          </p:cNvPicPr>
          <p:nvPr/>
        </p:nvPicPr>
        <p:blipFill>
          <a:blip r:embed="rId2"/>
          <a:stretch>
            <a:fillRect/>
          </a:stretch>
        </p:blipFill>
        <p:spPr>
          <a:xfrm>
            <a:off x="2614577" y="393016"/>
            <a:ext cx="182880" cy="182880"/>
          </a:xfrm>
          <a:prstGeom prst="rect">
            <a:avLst/>
          </a:prstGeom>
        </p:spPr>
      </p:pic>
      <p:pic>
        <p:nvPicPr>
          <p:cNvPr id="13" name="Picture 12"/>
          <p:cNvPicPr>
            <a:picLocks noChangeAspect="1"/>
          </p:cNvPicPr>
          <p:nvPr/>
        </p:nvPicPr>
        <p:blipFill>
          <a:blip r:embed="rId3"/>
          <a:stretch>
            <a:fillRect/>
          </a:stretch>
        </p:blipFill>
        <p:spPr>
          <a:xfrm>
            <a:off x="12120373" y="345766"/>
            <a:ext cx="182880" cy="182880"/>
          </a:xfrm>
          <a:prstGeom prst="rect">
            <a:avLst/>
          </a:prstGeom>
        </p:spPr>
      </p:pic>
      <p:pic>
        <p:nvPicPr>
          <p:cNvPr id="14" name="Picture 13"/>
          <p:cNvPicPr>
            <a:picLocks noChangeAspect="1"/>
          </p:cNvPicPr>
          <p:nvPr/>
        </p:nvPicPr>
        <p:blipFill>
          <a:blip r:embed="rId3"/>
          <a:stretch>
            <a:fillRect/>
          </a:stretch>
        </p:blipFill>
        <p:spPr>
          <a:xfrm>
            <a:off x="7284713" y="371998"/>
            <a:ext cx="182880" cy="182880"/>
          </a:xfrm>
          <a:prstGeom prst="rect">
            <a:avLst/>
          </a:prstGeom>
        </p:spPr>
      </p:pic>
      <p:pic>
        <p:nvPicPr>
          <p:cNvPr id="15" name="Picture 14"/>
          <p:cNvPicPr>
            <a:picLocks noChangeAspect="1"/>
          </p:cNvPicPr>
          <p:nvPr/>
        </p:nvPicPr>
        <p:blipFill>
          <a:blip r:embed="rId3"/>
          <a:stretch>
            <a:fillRect/>
          </a:stretch>
        </p:blipFill>
        <p:spPr>
          <a:xfrm>
            <a:off x="7076458" y="378792"/>
            <a:ext cx="182880" cy="182880"/>
          </a:xfrm>
          <a:prstGeom prst="rect">
            <a:avLst/>
          </a:prstGeom>
        </p:spPr>
      </p:pic>
      <p:pic>
        <p:nvPicPr>
          <p:cNvPr id="16" name="Picture 15"/>
          <p:cNvPicPr>
            <a:picLocks noChangeAspect="1"/>
          </p:cNvPicPr>
          <p:nvPr/>
        </p:nvPicPr>
        <p:blipFill>
          <a:blip r:embed="rId3"/>
          <a:stretch>
            <a:fillRect/>
          </a:stretch>
        </p:blipFill>
        <p:spPr>
          <a:xfrm>
            <a:off x="2410709" y="400309"/>
            <a:ext cx="182880" cy="182880"/>
          </a:xfrm>
          <a:prstGeom prst="rect">
            <a:avLst/>
          </a:prstGeom>
        </p:spPr>
      </p:pic>
      <p:pic>
        <p:nvPicPr>
          <p:cNvPr id="17" name="Picture 16"/>
          <p:cNvPicPr>
            <a:picLocks noChangeAspect="1"/>
          </p:cNvPicPr>
          <p:nvPr/>
        </p:nvPicPr>
        <p:blipFill>
          <a:blip r:embed="rId3"/>
          <a:stretch>
            <a:fillRect/>
          </a:stretch>
        </p:blipFill>
        <p:spPr>
          <a:xfrm>
            <a:off x="624826" y="339917"/>
            <a:ext cx="182880" cy="182880"/>
          </a:xfrm>
          <a:prstGeom prst="rect">
            <a:avLst/>
          </a:prstGeom>
        </p:spPr>
      </p:pic>
      <p:pic>
        <p:nvPicPr>
          <p:cNvPr id="18" name="Picture 17"/>
          <p:cNvPicPr>
            <a:picLocks noChangeAspect="1"/>
          </p:cNvPicPr>
          <p:nvPr/>
        </p:nvPicPr>
        <p:blipFill>
          <a:blip r:embed="rId4"/>
          <a:stretch>
            <a:fillRect/>
          </a:stretch>
        </p:blipFill>
        <p:spPr>
          <a:xfrm>
            <a:off x="3766387" y="371998"/>
            <a:ext cx="2140375" cy="182880"/>
          </a:xfrm>
          <a:prstGeom prst="rect">
            <a:avLst/>
          </a:prstGeom>
        </p:spPr>
      </p:pic>
      <p:pic>
        <p:nvPicPr>
          <p:cNvPr id="19" name="Picture 18"/>
          <p:cNvPicPr>
            <a:picLocks noChangeAspect="1"/>
          </p:cNvPicPr>
          <p:nvPr/>
        </p:nvPicPr>
        <p:blipFill>
          <a:blip r:embed="rId5"/>
          <a:stretch>
            <a:fillRect/>
          </a:stretch>
        </p:blipFill>
        <p:spPr>
          <a:xfrm>
            <a:off x="9848442" y="342509"/>
            <a:ext cx="1761068" cy="182880"/>
          </a:xfrm>
          <a:prstGeom prst="rect">
            <a:avLst/>
          </a:prstGeom>
        </p:spPr>
      </p:pic>
      <p:pic>
        <p:nvPicPr>
          <p:cNvPr id="20" name="Picture 19"/>
          <p:cNvPicPr>
            <a:picLocks noChangeAspect="1"/>
          </p:cNvPicPr>
          <p:nvPr/>
        </p:nvPicPr>
        <p:blipFill>
          <a:blip r:embed="rId6"/>
          <a:stretch>
            <a:fillRect/>
          </a:stretch>
        </p:blipFill>
        <p:spPr>
          <a:xfrm>
            <a:off x="5530520" y="342308"/>
            <a:ext cx="182631" cy="182631"/>
          </a:xfrm>
          <a:prstGeom prst="rect">
            <a:avLst/>
          </a:prstGeom>
        </p:spPr>
      </p:pic>
      <p:pic>
        <p:nvPicPr>
          <p:cNvPr id="21" name="Picture 20"/>
          <p:cNvPicPr>
            <a:picLocks noChangeAspect="1"/>
          </p:cNvPicPr>
          <p:nvPr/>
        </p:nvPicPr>
        <p:blipFill>
          <a:blip r:embed="rId3"/>
          <a:stretch>
            <a:fillRect/>
          </a:stretch>
        </p:blipFill>
        <p:spPr>
          <a:xfrm>
            <a:off x="9079431" y="367204"/>
            <a:ext cx="182880" cy="182880"/>
          </a:xfrm>
          <a:prstGeom prst="rect">
            <a:avLst/>
          </a:prstGeom>
        </p:spPr>
      </p:pic>
    </p:spTree>
    <p:extLst>
      <p:ext uri="{BB962C8B-B14F-4D97-AF65-F5344CB8AC3E}">
        <p14:creationId xmlns:p14="http://schemas.microsoft.com/office/powerpoint/2010/main" val="283565751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3" name="Text Placeholder 2"/>
          <p:cNvSpPr>
            <a:spLocks noGrp="1"/>
          </p:cNvSpPr>
          <p:nvPr>
            <p:ph type="body" idx="1"/>
          </p:nvPr>
        </p:nvSpPr>
        <p:spPr/>
        <p:txBody>
          <a:bodyPr/>
          <a:lstStyle/>
          <a:p>
            <a:endParaRPr lang="fa-I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426" y="3605752"/>
            <a:ext cx="5924493" cy="3110359"/>
          </a:xfrm>
          <a:prstGeom prst="rect">
            <a:avLst/>
          </a:prstGeom>
        </p:spPr>
      </p:pic>
    </p:spTree>
    <p:extLst>
      <p:ext uri="{BB962C8B-B14F-4D97-AF65-F5344CB8AC3E}">
        <p14:creationId xmlns:p14="http://schemas.microsoft.com/office/powerpoint/2010/main" val="86527701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84329" y="674892"/>
            <a:ext cx="10881360" cy="594360"/>
          </a:xfrm>
        </p:spPr>
        <p:txBody>
          <a:bodyPr/>
          <a:lstStyle/>
          <a:p>
            <a:r>
              <a:rPr lang="fa-IR" dirty="0" smtClean="0"/>
              <a:t>بهینه عملکرد قهرمان محصول</a:t>
            </a:r>
            <a:endParaRPr lang="fa-IR" dirty="0"/>
          </a:p>
        </p:txBody>
      </p:sp>
      <p:sp>
        <p:nvSpPr>
          <p:cNvPr id="3" name="Content Placeholder 2"/>
          <p:cNvSpPr>
            <a:spLocks noGrp="1"/>
          </p:cNvSpPr>
          <p:nvPr>
            <p:ph idx="1"/>
          </p:nvPr>
        </p:nvSpPr>
        <p:spPr>
          <a:xfrm>
            <a:off x="658204" y="1463042"/>
            <a:ext cx="11947454" cy="5913120"/>
          </a:xfrm>
        </p:spPr>
        <p:txBody>
          <a:bodyPr>
            <a:normAutofit/>
          </a:bodyPr>
          <a:lstStyle/>
          <a:p>
            <a:pPr lvl="0">
              <a:lnSpc>
                <a:spcPct val="100000"/>
              </a:lnSpc>
            </a:pPr>
            <a:r>
              <a:rPr lang="fa-IR" sz="2880" dirty="0">
                <a:solidFill>
                  <a:srgbClr val="C00000"/>
                </a:solidFill>
              </a:rPr>
              <a:t>    </a:t>
            </a:r>
            <a:r>
              <a:rPr lang="fa-IR" sz="2880" dirty="0" smtClean="0">
                <a:solidFill>
                  <a:srgbClr val="C00000"/>
                </a:solidFill>
              </a:rPr>
              <a:t>بهترین </a:t>
            </a:r>
            <a:r>
              <a:rPr lang="fa-IR" sz="2880" dirty="0">
                <a:solidFill>
                  <a:srgbClr val="C00000"/>
                </a:solidFill>
              </a:rPr>
              <a:t>عملکرد قهرمان </a:t>
            </a:r>
            <a:r>
              <a:rPr lang="fa-IR" sz="2880" dirty="0" smtClean="0">
                <a:solidFill>
                  <a:srgbClr val="C00000"/>
                </a:solidFill>
              </a:rPr>
              <a:t>محصول </a:t>
            </a:r>
            <a:r>
              <a:rPr lang="fa-IR" sz="2880" dirty="0" smtClean="0">
                <a:solidFill>
                  <a:schemeClr val="tx2"/>
                </a:solidFill>
              </a:rPr>
              <a:t>در حالتی  است که:</a:t>
            </a:r>
          </a:p>
          <a:p>
            <a:pPr lvl="1">
              <a:lnSpc>
                <a:spcPct val="100000"/>
              </a:lnSpc>
            </a:pPr>
            <a:r>
              <a:rPr lang="fa-IR" sz="2880" dirty="0" smtClean="0">
                <a:solidFill>
                  <a:srgbClr val="C00000"/>
                </a:solidFill>
              </a:rPr>
              <a:t> </a:t>
            </a:r>
            <a:r>
              <a:rPr lang="fa-IR" sz="2400" b="0" dirty="0">
                <a:solidFill>
                  <a:srgbClr val="C00000"/>
                </a:solidFill>
                <a:cs typeface="B Nazanin" panose="00000400000000000000" pitchFamily="2" charset="-78"/>
              </a:rPr>
              <a:t>قهرمان محصول </a:t>
            </a:r>
            <a:r>
              <a:rPr lang="fa-IR" sz="2400" b="0" dirty="0">
                <a:cs typeface="B Nazanin" panose="00000400000000000000" pitchFamily="2" charset="-78"/>
              </a:rPr>
              <a:t>اختیار کامل داشته باشد که از طرف </a:t>
            </a:r>
            <a:r>
              <a:rPr lang="fa-IR" sz="2400" b="0" dirty="0">
                <a:solidFill>
                  <a:srgbClr val="C00000"/>
                </a:solidFill>
                <a:cs typeface="B Nazanin" panose="00000400000000000000" pitchFamily="2" charset="-78"/>
              </a:rPr>
              <a:t>کلاس کاربری </a:t>
            </a:r>
            <a:r>
              <a:rPr lang="fa-IR" sz="2400" b="0" dirty="0">
                <a:cs typeface="B Nazanin" panose="00000400000000000000" pitchFamily="2" charset="-78"/>
              </a:rPr>
              <a:t>که نماینده آن است تصمیمات سازنده اتخاذ </a:t>
            </a:r>
            <a:r>
              <a:rPr lang="fa-IR" sz="2400" b="0" dirty="0" smtClean="0">
                <a:cs typeface="B Nazanin" panose="00000400000000000000" pitchFamily="2" charset="-78"/>
              </a:rPr>
              <a:t>کند</a:t>
            </a:r>
          </a:p>
          <a:p>
            <a:pPr lvl="1">
              <a:lnSpc>
                <a:spcPct val="100000"/>
              </a:lnSpc>
            </a:pPr>
            <a:r>
              <a:rPr lang="fa-IR" sz="2400" b="0" dirty="0">
                <a:cs typeface="B Nazanin" panose="00000400000000000000" pitchFamily="2" charset="-78"/>
              </a:rPr>
              <a:t>تصمیمات یک </a:t>
            </a:r>
            <a:r>
              <a:rPr lang="fa-IR" sz="2400" b="0" dirty="0">
                <a:solidFill>
                  <a:srgbClr val="C00000"/>
                </a:solidFill>
                <a:cs typeface="B Nazanin" panose="00000400000000000000" pitchFamily="2" charset="-78"/>
              </a:rPr>
              <a:t>قهرمان محصول </a:t>
            </a:r>
            <a:r>
              <a:rPr lang="fa-IR" sz="2400" b="0" dirty="0">
                <a:cs typeface="B Nazanin" panose="00000400000000000000" pitchFamily="2" charset="-78"/>
              </a:rPr>
              <a:t>به طور مداوم توسط دیگران نادیده نگرفته </a:t>
            </a:r>
            <a:r>
              <a:rPr lang="fa-IR" sz="2400" b="0" dirty="0" smtClean="0">
                <a:cs typeface="B Nazanin" panose="00000400000000000000" pitchFamily="2" charset="-78"/>
              </a:rPr>
              <a:t>شود.</a:t>
            </a:r>
          </a:p>
          <a:p>
            <a:pPr lvl="1">
              <a:lnSpc>
                <a:spcPct val="100000"/>
              </a:lnSpc>
            </a:pPr>
            <a:r>
              <a:rPr lang="fa-IR" sz="2400" b="0" dirty="0">
                <a:cs typeface="B Nazanin" panose="00000400000000000000" pitchFamily="2" charset="-78"/>
              </a:rPr>
              <a:t>تعامالات </a:t>
            </a:r>
            <a:r>
              <a:rPr lang="fa-IR" sz="2400" b="0" dirty="0">
                <a:solidFill>
                  <a:srgbClr val="C00000"/>
                </a:solidFill>
                <a:cs typeface="B Nazanin" panose="00000400000000000000" pitchFamily="2" charset="-78"/>
              </a:rPr>
              <a:t>قهرمان محصول </a:t>
            </a:r>
            <a:r>
              <a:rPr lang="fa-IR" sz="2400" b="0" dirty="0">
                <a:cs typeface="B Nazanin" panose="00000400000000000000" pitchFamily="2" charset="-78"/>
              </a:rPr>
              <a:t>با همتایان خود به اندازه کافی باشد . </a:t>
            </a:r>
            <a:endParaRPr lang="fa-IR" sz="2400" b="0" dirty="0" smtClean="0">
              <a:cs typeface="B Nazanin" panose="00000400000000000000" pitchFamily="2" charset="-78"/>
            </a:endParaRPr>
          </a:p>
          <a:p>
            <a:pPr lvl="1">
              <a:lnSpc>
                <a:spcPct val="100000"/>
              </a:lnSpc>
            </a:pPr>
            <a:r>
              <a:rPr lang="fa-IR" sz="2400" b="0" dirty="0">
                <a:solidFill>
                  <a:srgbClr val="C00000"/>
                </a:solidFill>
                <a:cs typeface="B Nazanin" panose="00000400000000000000" pitchFamily="2" charset="-78"/>
              </a:rPr>
              <a:t>قهرمان محصول </a:t>
            </a:r>
            <a:r>
              <a:rPr lang="fa-IR" sz="2400" b="0" dirty="0">
                <a:cs typeface="B Nazanin" panose="00000400000000000000" pitchFamily="2" charset="-78"/>
              </a:rPr>
              <a:t>فقط و فقط خواسته های خود را </a:t>
            </a:r>
            <a:r>
              <a:rPr lang="fa-IR" sz="2400" b="0">
                <a:cs typeface="B Nazanin" panose="00000400000000000000" pitchFamily="2" charset="-78"/>
              </a:rPr>
              <a:t>ارائه </a:t>
            </a:r>
            <a:r>
              <a:rPr lang="fa-IR" sz="2400" b="0" smtClean="0">
                <a:cs typeface="B Nazanin" panose="00000400000000000000" pitchFamily="2" charset="-78"/>
              </a:rPr>
              <a:t>ندهد.</a:t>
            </a:r>
            <a:endParaRPr lang="fa-IR" sz="2400" b="0" dirty="0" smtClean="0">
              <a:cs typeface="B Nazanin" panose="00000400000000000000" pitchFamily="2" charset="-78"/>
            </a:endParaRPr>
          </a:p>
          <a:p>
            <a:pPr marL="493776" lvl="1" indent="0">
              <a:lnSpc>
                <a:spcPct val="100000"/>
              </a:lnSpc>
              <a:buNone/>
            </a:pPr>
            <a:endParaRPr lang="fa-IR" sz="3200" dirty="0"/>
          </a:p>
          <a:p>
            <a:pPr lvl="0">
              <a:lnSpc>
                <a:spcPct val="100000"/>
              </a:lnSpc>
            </a:pPr>
            <a:endParaRPr lang="fa-IR" sz="3200" dirty="0" smtClean="0"/>
          </a:p>
          <a:p>
            <a:pPr lvl="0">
              <a:lnSpc>
                <a:spcPct val="100000"/>
              </a:lnSpc>
            </a:pPr>
            <a:endParaRPr lang="fa-IR" sz="2880" dirty="0">
              <a:solidFill>
                <a:srgbClr val="C00000"/>
              </a:solidFill>
            </a:endParaRPr>
          </a:p>
          <a:p>
            <a:pPr algn="r" rtl="1">
              <a:buFont typeface="Wingdings" panose="05000000000000000000" pitchFamily="2" charset="2"/>
              <a:buChar char="§"/>
            </a:pPr>
            <a:endParaRPr lang="fa-IR" sz="2400" dirty="0"/>
          </a:p>
          <a:p>
            <a:pPr algn="r" rtl="1">
              <a:buFont typeface="Wingdings" panose="05000000000000000000" pitchFamily="2" charset="2"/>
              <a:buChar char="§"/>
            </a:pPr>
            <a:endParaRPr lang="fa-IR" sz="2400" dirty="0"/>
          </a:p>
          <a:p>
            <a:pPr algn="r" rtl="1">
              <a:buFont typeface="Wingdings" panose="05000000000000000000" pitchFamily="2" charset="2"/>
              <a:buChar char="§"/>
            </a:pPr>
            <a:endParaRPr lang="fa-IR" sz="2400" dirty="0"/>
          </a:p>
          <a:p>
            <a:pPr algn="r" rtl="1">
              <a:buFont typeface="Wingdings" panose="05000000000000000000" pitchFamily="2" charset="2"/>
              <a:buChar char="§"/>
            </a:pPr>
            <a:endParaRPr lang="fa-IR" sz="2400" dirty="0"/>
          </a:p>
          <a:p>
            <a:pPr algn="r" rtl="1">
              <a:buFont typeface="Wingdings" panose="05000000000000000000" pitchFamily="2" charset="2"/>
              <a:buChar char="§"/>
            </a:pPr>
            <a:endParaRPr lang="en-US" sz="2400" dirty="0">
              <a:solidFill>
                <a:srgbClr val="C00000"/>
              </a:solidFill>
            </a:endParaRPr>
          </a:p>
        </p:txBody>
      </p:sp>
      <p:sp>
        <p:nvSpPr>
          <p:cNvPr id="4" name="TextBox 3"/>
          <p:cNvSpPr txBox="1"/>
          <p:nvPr/>
        </p:nvSpPr>
        <p:spPr>
          <a:xfrm>
            <a:off x="11691391" y="-19073"/>
            <a:ext cx="785499" cy="400110"/>
          </a:xfrm>
          <a:prstGeom prst="rect">
            <a:avLst/>
          </a:prstGeom>
          <a:noFill/>
        </p:spPr>
        <p:txBody>
          <a:bodyPr wrap="square" rtlCol="1">
            <a:spAutoFit/>
          </a:bodyPr>
          <a:lstStyle/>
          <a:p>
            <a:r>
              <a:rPr lang="fa-IR" sz="2000" dirty="0" smtClean="0">
                <a:solidFill>
                  <a:schemeClr val="bg1">
                    <a:lumMod val="65000"/>
                  </a:schemeClr>
                </a:solidFill>
              </a:rPr>
              <a:t>مقدمه </a:t>
            </a:r>
            <a:r>
              <a:rPr lang="fa-IR" sz="2000" dirty="0" smtClean="0">
                <a:solidFill>
                  <a:schemeClr val="bg1"/>
                </a:solidFill>
              </a:rPr>
              <a:t> </a:t>
            </a:r>
            <a:endParaRPr lang="fa-IR" sz="2000" dirty="0">
              <a:solidFill>
                <a:schemeClr val="bg1"/>
              </a:solidFill>
            </a:endParaRPr>
          </a:p>
        </p:txBody>
      </p:sp>
      <p:sp>
        <p:nvSpPr>
          <p:cNvPr id="6" name="TextBox 5"/>
          <p:cNvSpPr txBox="1"/>
          <p:nvPr/>
        </p:nvSpPr>
        <p:spPr>
          <a:xfrm>
            <a:off x="8446215" y="16424"/>
            <a:ext cx="1853779" cy="365934"/>
          </a:xfrm>
          <a:prstGeom prst="rect">
            <a:avLst/>
          </a:prstGeom>
          <a:noFill/>
        </p:spPr>
        <p:txBody>
          <a:bodyPr wrap="square" rtlCol="1">
            <a:spAutoFit/>
          </a:bodyPr>
          <a:lstStyle/>
          <a:p>
            <a:r>
              <a:rPr lang="fa-IR" sz="1778" dirty="0">
                <a:solidFill>
                  <a:schemeClr val="bg1">
                    <a:lumMod val="75000"/>
                  </a:schemeClr>
                </a:solidFill>
              </a:rPr>
              <a:t>پرسونای کاربر</a:t>
            </a:r>
          </a:p>
        </p:txBody>
      </p:sp>
      <p:sp>
        <p:nvSpPr>
          <p:cNvPr id="7" name="TextBox 6"/>
          <p:cNvSpPr txBox="1"/>
          <p:nvPr/>
        </p:nvSpPr>
        <p:spPr>
          <a:xfrm>
            <a:off x="6056946" y="51127"/>
            <a:ext cx="2325080" cy="365934"/>
          </a:xfrm>
          <a:prstGeom prst="rect">
            <a:avLst/>
          </a:prstGeom>
          <a:noFill/>
        </p:spPr>
        <p:txBody>
          <a:bodyPr wrap="square" rtlCol="1">
            <a:spAutoFit/>
          </a:bodyPr>
          <a:lstStyle/>
          <a:p>
            <a:r>
              <a:rPr lang="fa-IR" sz="1778" dirty="0">
                <a:solidFill>
                  <a:schemeClr val="bg1">
                    <a:lumMod val="65000"/>
                  </a:schemeClr>
                </a:solidFill>
              </a:rPr>
              <a:t>ارتباط با نمایندگان کاربر</a:t>
            </a:r>
          </a:p>
        </p:txBody>
      </p:sp>
      <p:sp>
        <p:nvSpPr>
          <p:cNvPr id="8" name="TextBox 7"/>
          <p:cNvSpPr txBox="1"/>
          <p:nvPr/>
        </p:nvSpPr>
        <p:spPr>
          <a:xfrm>
            <a:off x="10026439" y="16424"/>
            <a:ext cx="1727775" cy="365934"/>
          </a:xfrm>
          <a:prstGeom prst="rect">
            <a:avLst/>
          </a:prstGeom>
          <a:noFill/>
        </p:spPr>
        <p:txBody>
          <a:bodyPr wrap="square" rtlCol="1">
            <a:spAutoFit/>
          </a:bodyPr>
          <a:lstStyle/>
          <a:p>
            <a:r>
              <a:rPr lang="fa-IR" sz="1778" dirty="0" smtClean="0">
                <a:solidFill>
                  <a:schemeClr val="bg1">
                    <a:lumMod val="65000"/>
                  </a:schemeClr>
                </a:solidFill>
              </a:rPr>
              <a:t>کلاسهای کاربری</a:t>
            </a:r>
            <a:endParaRPr lang="fa-IR" sz="1778" dirty="0">
              <a:solidFill>
                <a:schemeClr val="bg1">
                  <a:lumMod val="65000"/>
                </a:schemeClr>
              </a:solidFill>
            </a:endParaRPr>
          </a:p>
        </p:txBody>
      </p:sp>
      <p:sp>
        <p:nvSpPr>
          <p:cNvPr id="9" name="TextBox 8"/>
          <p:cNvSpPr txBox="1"/>
          <p:nvPr/>
        </p:nvSpPr>
        <p:spPr>
          <a:xfrm>
            <a:off x="4119373" y="26185"/>
            <a:ext cx="2325080" cy="365934"/>
          </a:xfrm>
          <a:prstGeom prst="rect">
            <a:avLst/>
          </a:prstGeom>
          <a:noFill/>
        </p:spPr>
        <p:txBody>
          <a:bodyPr wrap="square" rtlCol="1">
            <a:spAutoFit/>
          </a:bodyPr>
          <a:lstStyle/>
          <a:p>
            <a:r>
              <a:rPr lang="fa-IR" sz="1778" dirty="0">
                <a:solidFill>
                  <a:schemeClr val="bg1"/>
                </a:solidFill>
              </a:rPr>
              <a:t>قهرمان محصول </a:t>
            </a:r>
          </a:p>
        </p:txBody>
      </p:sp>
      <p:sp>
        <p:nvSpPr>
          <p:cNvPr id="10" name="TextBox 9"/>
          <p:cNvSpPr txBox="1"/>
          <p:nvPr/>
        </p:nvSpPr>
        <p:spPr>
          <a:xfrm>
            <a:off x="1005523" y="35628"/>
            <a:ext cx="3249746" cy="365934"/>
          </a:xfrm>
          <a:prstGeom prst="rect">
            <a:avLst/>
          </a:prstGeom>
          <a:noFill/>
        </p:spPr>
        <p:txBody>
          <a:bodyPr wrap="square" rtlCol="1">
            <a:spAutoFit/>
          </a:bodyPr>
          <a:lstStyle/>
          <a:p>
            <a:r>
              <a:rPr lang="fa-IR" sz="1778" dirty="0">
                <a:solidFill>
                  <a:schemeClr val="bg1">
                    <a:lumMod val="75000"/>
                  </a:schemeClr>
                </a:solidFill>
              </a:rPr>
              <a:t>نمایندگی کاربر در پروژه های چابک </a:t>
            </a:r>
          </a:p>
        </p:txBody>
      </p:sp>
      <p:sp>
        <p:nvSpPr>
          <p:cNvPr id="11" name="TextBox 10"/>
          <p:cNvSpPr txBox="1"/>
          <p:nvPr/>
        </p:nvSpPr>
        <p:spPr>
          <a:xfrm>
            <a:off x="214613" y="1948"/>
            <a:ext cx="1002620" cy="365934"/>
          </a:xfrm>
          <a:prstGeom prst="rect">
            <a:avLst/>
          </a:prstGeom>
          <a:noFill/>
        </p:spPr>
        <p:txBody>
          <a:bodyPr wrap="square" rtlCol="1">
            <a:spAutoFit/>
          </a:bodyPr>
          <a:lstStyle/>
          <a:p>
            <a:r>
              <a:rPr lang="fa-IR" sz="1778" dirty="0">
                <a:solidFill>
                  <a:schemeClr val="bg1">
                    <a:lumMod val="75000"/>
                  </a:schemeClr>
                </a:solidFill>
              </a:rPr>
              <a:t>حل تضاد </a:t>
            </a:r>
          </a:p>
        </p:txBody>
      </p:sp>
      <p:pic>
        <p:nvPicPr>
          <p:cNvPr id="12" name="Picture 11"/>
          <p:cNvPicPr>
            <a:picLocks noChangeAspect="1"/>
          </p:cNvPicPr>
          <p:nvPr/>
        </p:nvPicPr>
        <p:blipFill>
          <a:blip r:embed="rId2"/>
          <a:stretch>
            <a:fillRect/>
          </a:stretch>
        </p:blipFill>
        <p:spPr>
          <a:xfrm>
            <a:off x="2614577" y="393016"/>
            <a:ext cx="182880" cy="182880"/>
          </a:xfrm>
          <a:prstGeom prst="rect">
            <a:avLst/>
          </a:prstGeom>
        </p:spPr>
      </p:pic>
      <p:pic>
        <p:nvPicPr>
          <p:cNvPr id="13" name="Picture 12"/>
          <p:cNvPicPr>
            <a:picLocks noChangeAspect="1"/>
          </p:cNvPicPr>
          <p:nvPr/>
        </p:nvPicPr>
        <p:blipFill>
          <a:blip r:embed="rId3"/>
          <a:stretch>
            <a:fillRect/>
          </a:stretch>
        </p:blipFill>
        <p:spPr>
          <a:xfrm>
            <a:off x="12120373" y="345766"/>
            <a:ext cx="182880" cy="182880"/>
          </a:xfrm>
          <a:prstGeom prst="rect">
            <a:avLst/>
          </a:prstGeom>
        </p:spPr>
      </p:pic>
      <p:pic>
        <p:nvPicPr>
          <p:cNvPr id="14" name="Picture 13"/>
          <p:cNvPicPr>
            <a:picLocks noChangeAspect="1"/>
          </p:cNvPicPr>
          <p:nvPr/>
        </p:nvPicPr>
        <p:blipFill>
          <a:blip r:embed="rId3"/>
          <a:stretch>
            <a:fillRect/>
          </a:stretch>
        </p:blipFill>
        <p:spPr>
          <a:xfrm>
            <a:off x="7284713" y="371998"/>
            <a:ext cx="182880" cy="182880"/>
          </a:xfrm>
          <a:prstGeom prst="rect">
            <a:avLst/>
          </a:prstGeom>
        </p:spPr>
      </p:pic>
      <p:pic>
        <p:nvPicPr>
          <p:cNvPr id="15" name="Picture 14"/>
          <p:cNvPicPr>
            <a:picLocks noChangeAspect="1"/>
          </p:cNvPicPr>
          <p:nvPr/>
        </p:nvPicPr>
        <p:blipFill>
          <a:blip r:embed="rId3"/>
          <a:stretch>
            <a:fillRect/>
          </a:stretch>
        </p:blipFill>
        <p:spPr>
          <a:xfrm>
            <a:off x="7076458" y="378792"/>
            <a:ext cx="182880" cy="182880"/>
          </a:xfrm>
          <a:prstGeom prst="rect">
            <a:avLst/>
          </a:prstGeom>
        </p:spPr>
      </p:pic>
      <p:pic>
        <p:nvPicPr>
          <p:cNvPr id="16" name="Picture 15"/>
          <p:cNvPicPr>
            <a:picLocks noChangeAspect="1"/>
          </p:cNvPicPr>
          <p:nvPr/>
        </p:nvPicPr>
        <p:blipFill>
          <a:blip r:embed="rId3"/>
          <a:stretch>
            <a:fillRect/>
          </a:stretch>
        </p:blipFill>
        <p:spPr>
          <a:xfrm>
            <a:off x="2410709" y="400309"/>
            <a:ext cx="182880" cy="182880"/>
          </a:xfrm>
          <a:prstGeom prst="rect">
            <a:avLst/>
          </a:prstGeom>
        </p:spPr>
      </p:pic>
      <p:pic>
        <p:nvPicPr>
          <p:cNvPr id="17" name="Picture 16"/>
          <p:cNvPicPr>
            <a:picLocks noChangeAspect="1"/>
          </p:cNvPicPr>
          <p:nvPr/>
        </p:nvPicPr>
        <p:blipFill>
          <a:blip r:embed="rId3"/>
          <a:stretch>
            <a:fillRect/>
          </a:stretch>
        </p:blipFill>
        <p:spPr>
          <a:xfrm>
            <a:off x="624826" y="339917"/>
            <a:ext cx="182880" cy="182880"/>
          </a:xfrm>
          <a:prstGeom prst="rect">
            <a:avLst/>
          </a:prstGeom>
        </p:spPr>
      </p:pic>
      <p:pic>
        <p:nvPicPr>
          <p:cNvPr id="18" name="Picture 17"/>
          <p:cNvPicPr>
            <a:picLocks noChangeAspect="1"/>
          </p:cNvPicPr>
          <p:nvPr/>
        </p:nvPicPr>
        <p:blipFill>
          <a:blip r:embed="rId4"/>
          <a:stretch>
            <a:fillRect/>
          </a:stretch>
        </p:blipFill>
        <p:spPr>
          <a:xfrm>
            <a:off x="3766387" y="371998"/>
            <a:ext cx="2140375" cy="182880"/>
          </a:xfrm>
          <a:prstGeom prst="rect">
            <a:avLst/>
          </a:prstGeom>
        </p:spPr>
      </p:pic>
      <p:pic>
        <p:nvPicPr>
          <p:cNvPr id="19" name="Picture 18"/>
          <p:cNvPicPr>
            <a:picLocks noChangeAspect="1"/>
          </p:cNvPicPr>
          <p:nvPr/>
        </p:nvPicPr>
        <p:blipFill>
          <a:blip r:embed="rId5"/>
          <a:stretch>
            <a:fillRect/>
          </a:stretch>
        </p:blipFill>
        <p:spPr>
          <a:xfrm>
            <a:off x="9848442" y="342509"/>
            <a:ext cx="1761068" cy="182880"/>
          </a:xfrm>
          <a:prstGeom prst="rect">
            <a:avLst/>
          </a:prstGeom>
        </p:spPr>
      </p:pic>
      <p:pic>
        <p:nvPicPr>
          <p:cNvPr id="20" name="Picture 19"/>
          <p:cNvPicPr>
            <a:picLocks noChangeAspect="1"/>
          </p:cNvPicPr>
          <p:nvPr/>
        </p:nvPicPr>
        <p:blipFill>
          <a:blip r:embed="rId6"/>
          <a:stretch>
            <a:fillRect/>
          </a:stretch>
        </p:blipFill>
        <p:spPr>
          <a:xfrm>
            <a:off x="5530520" y="367453"/>
            <a:ext cx="182631" cy="182631"/>
          </a:xfrm>
          <a:prstGeom prst="rect">
            <a:avLst/>
          </a:prstGeom>
        </p:spPr>
      </p:pic>
      <p:pic>
        <p:nvPicPr>
          <p:cNvPr id="21" name="Picture 20"/>
          <p:cNvPicPr>
            <a:picLocks noChangeAspect="1"/>
          </p:cNvPicPr>
          <p:nvPr/>
        </p:nvPicPr>
        <p:blipFill>
          <a:blip r:embed="rId3"/>
          <a:stretch>
            <a:fillRect/>
          </a:stretch>
        </p:blipFill>
        <p:spPr>
          <a:xfrm>
            <a:off x="9079431" y="367204"/>
            <a:ext cx="182880" cy="182880"/>
          </a:xfrm>
          <a:prstGeom prst="rect">
            <a:avLst/>
          </a:prstGeom>
        </p:spPr>
      </p:pic>
      <p:pic>
        <p:nvPicPr>
          <p:cNvPr id="2" name="Picture 1"/>
          <p:cNvPicPr>
            <a:picLocks noChangeAspect="1"/>
          </p:cNvPicPr>
          <p:nvPr/>
        </p:nvPicPr>
        <p:blipFill>
          <a:blip r:embed="rId7"/>
          <a:stretch>
            <a:fillRect/>
          </a:stretch>
        </p:blipFill>
        <p:spPr>
          <a:xfrm>
            <a:off x="214613" y="3897086"/>
            <a:ext cx="6772275" cy="3575276"/>
          </a:xfrm>
          <a:prstGeom prst="rect">
            <a:avLst/>
          </a:prstGeom>
        </p:spPr>
      </p:pic>
    </p:spTree>
    <p:extLst>
      <p:ext uri="{BB962C8B-B14F-4D97-AF65-F5344CB8AC3E}">
        <p14:creationId xmlns:p14="http://schemas.microsoft.com/office/powerpoint/2010/main" val="405913681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a-IR" dirty="0" smtClean="0"/>
              <a:t>قهرمان محصول . . .</a:t>
            </a:r>
            <a:endParaRPr lang="fa-IR" dirty="0"/>
          </a:p>
        </p:txBody>
      </p:sp>
      <p:sp>
        <p:nvSpPr>
          <p:cNvPr id="3" name="Content Placeholder 2"/>
          <p:cNvSpPr>
            <a:spLocks noGrp="1"/>
          </p:cNvSpPr>
          <p:nvPr>
            <p:ph idx="1"/>
          </p:nvPr>
        </p:nvSpPr>
        <p:spPr>
          <a:xfrm>
            <a:off x="217714" y="1451611"/>
            <a:ext cx="12442372" cy="5405802"/>
          </a:xfrm>
        </p:spPr>
        <p:txBody>
          <a:bodyPr>
            <a:normAutofit/>
          </a:bodyPr>
          <a:lstStyle/>
          <a:p>
            <a:pPr marL="0" indent="0">
              <a:lnSpc>
                <a:spcPct val="100000"/>
              </a:lnSpc>
              <a:buNone/>
            </a:pPr>
            <a:r>
              <a:rPr lang="fa-IR" sz="2400" dirty="0"/>
              <a:t>      </a:t>
            </a:r>
            <a:r>
              <a:rPr lang="fa-IR" sz="5000" dirty="0"/>
              <a:t> </a:t>
            </a:r>
            <a:r>
              <a:rPr lang="fa-IR" sz="2889" dirty="0">
                <a:solidFill>
                  <a:srgbClr val="C00000"/>
                </a:solidFill>
              </a:rPr>
              <a:t>قهرمان محصول خارجی </a:t>
            </a:r>
          </a:p>
          <a:p>
            <a:pPr algn="just">
              <a:lnSpc>
                <a:spcPct val="110000"/>
              </a:lnSpc>
              <a:buFont typeface="Wingdings" panose="05000000000000000000" pitchFamily="2" charset="2"/>
              <a:buChar char="§"/>
            </a:pPr>
            <a:r>
              <a:rPr lang="fa-IR" sz="2666" dirty="0" smtClean="0"/>
              <a:t>گاهی </a:t>
            </a:r>
            <a:r>
              <a:rPr lang="fa-IR" sz="2666" dirty="0"/>
              <a:t>استخدام </a:t>
            </a:r>
            <a:r>
              <a:rPr lang="fa-IR" sz="2666" dirty="0">
                <a:solidFill>
                  <a:srgbClr val="C00000"/>
                </a:solidFill>
              </a:rPr>
              <a:t>کاربران واقعی </a:t>
            </a:r>
            <a:r>
              <a:rPr lang="fa-IR" sz="2666" dirty="0"/>
              <a:t>به عنوان </a:t>
            </a:r>
            <a:r>
              <a:rPr lang="fa-IR" sz="2666" dirty="0">
                <a:solidFill>
                  <a:srgbClr val="C00000"/>
                </a:solidFill>
              </a:rPr>
              <a:t>قهرمان محصول </a:t>
            </a:r>
            <a:r>
              <a:rPr lang="fa-IR" sz="2666" dirty="0"/>
              <a:t>می‌تواند سخت باشد . </a:t>
            </a:r>
          </a:p>
          <a:p>
            <a:pPr algn="just">
              <a:lnSpc>
                <a:spcPct val="120000"/>
              </a:lnSpc>
              <a:buFont typeface="Wingdings" panose="05000000000000000000" pitchFamily="2" charset="2"/>
              <a:buChar char="§"/>
            </a:pPr>
            <a:r>
              <a:rPr lang="fa-IR" sz="2666" dirty="0"/>
              <a:t> در این گونه مواقع </a:t>
            </a:r>
            <a:r>
              <a:rPr lang="fa-IR" sz="2666" dirty="0" smtClean="0"/>
              <a:t>می‌توان </a:t>
            </a:r>
            <a:r>
              <a:rPr lang="fa-IR" sz="2666" dirty="0"/>
              <a:t>از </a:t>
            </a:r>
            <a:r>
              <a:rPr lang="fa-IR" sz="2666" dirty="0">
                <a:solidFill>
                  <a:srgbClr val="C00000"/>
                </a:solidFill>
              </a:rPr>
              <a:t>کارشناسان داخلی </a:t>
            </a:r>
            <a:r>
              <a:rPr lang="fa-IR" sz="2666" dirty="0"/>
              <a:t>یا </a:t>
            </a:r>
            <a:r>
              <a:rPr lang="fa-IR" sz="2666" dirty="0">
                <a:solidFill>
                  <a:srgbClr val="C00000"/>
                </a:solidFill>
              </a:rPr>
              <a:t>مشاوران خارجی </a:t>
            </a:r>
            <a:r>
              <a:rPr lang="fa-IR" sz="2666" dirty="0"/>
              <a:t>برای شبیه سازی نقش این کاربران استفاده کرد .</a:t>
            </a:r>
          </a:p>
          <a:p>
            <a:pPr algn="just" rtl="1">
              <a:lnSpc>
                <a:spcPct val="120000"/>
              </a:lnSpc>
              <a:buFont typeface="Wingdings" panose="05000000000000000000" pitchFamily="2" charset="2"/>
              <a:buChar char="§"/>
            </a:pPr>
            <a:r>
              <a:rPr lang="fa-IR" sz="2666" dirty="0"/>
              <a:t> اگر سازمان با مشتریان حقوقی بزرگ ارتباط دارد می‌شود از این فرصت برای مشارکت در استخراج نیازمندی‌ها استفاده کرد .</a:t>
            </a:r>
          </a:p>
          <a:p>
            <a:pPr algn="just" rtl="1">
              <a:lnSpc>
                <a:spcPct val="120000"/>
              </a:lnSpc>
              <a:buFont typeface="Wingdings" panose="05000000000000000000" pitchFamily="2" charset="2"/>
              <a:buChar char="§"/>
            </a:pPr>
            <a:r>
              <a:rPr lang="fa-IR" sz="2666" dirty="0"/>
              <a:t>همچنین برای مشارکت قهرمان محصول خارجی باید انگیزه ایجاد کرد </a:t>
            </a:r>
            <a:r>
              <a:rPr lang="fa-IR" sz="3111" dirty="0"/>
              <a:t>. </a:t>
            </a:r>
          </a:p>
          <a:p>
            <a:pPr marL="0" indent="0">
              <a:buNone/>
            </a:pPr>
            <a:r>
              <a:rPr lang="fa-IR" dirty="0" smtClean="0">
                <a:cs typeface="B Nazanin" panose="00000400000000000000" pitchFamily="2" charset="-78"/>
              </a:rPr>
              <a:t> </a:t>
            </a:r>
            <a:endParaRPr lang="en-US" dirty="0"/>
          </a:p>
        </p:txBody>
      </p:sp>
      <p:sp>
        <p:nvSpPr>
          <p:cNvPr id="4" name="TextBox 3"/>
          <p:cNvSpPr txBox="1"/>
          <p:nvPr/>
        </p:nvSpPr>
        <p:spPr>
          <a:xfrm>
            <a:off x="11691391" y="-19073"/>
            <a:ext cx="785499" cy="400110"/>
          </a:xfrm>
          <a:prstGeom prst="rect">
            <a:avLst/>
          </a:prstGeom>
          <a:noFill/>
        </p:spPr>
        <p:txBody>
          <a:bodyPr wrap="square" rtlCol="1">
            <a:spAutoFit/>
          </a:bodyPr>
          <a:lstStyle/>
          <a:p>
            <a:r>
              <a:rPr lang="fa-IR" sz="2000" dirty="0" smtClean="0">
                <a:solidFill>
                  <a:schemeClr val="bg1">
                    <a:lumMod val="65000"/>
                  </a:schemeClr>
                </a:solidFill>
              </a:rPr>
              <a:t>مقدمه </a:t>
            </a:r>
            <a:r>
              <a:rPr lang="fa-IR" sz="2000" dirty="0" smtClean="0">
                <a:solidFill>
                  <a:schemeClr val="bg1"/>
                </a:solidFill>
              </a:rPr>
              <a:t> </a:t>
            </a:r>
            <a:endParaRPr lang="fa-IR" sz="2000" dirty="0">
              <a:solidFill>
                <a:schemeClr val="bg1"/>
              </a:solidFill>
            </a:endParaRPr>
          </a:p>
        </p:txBody>
      </p:sp>
      <p:sp>
        <p:nvSpPr>
          <p:cNvPr id="5" name="TextBox 4"/>
          <p:cNvSpPr txBox="1"/>
          <p:nvPr/>
        </p:nvSpPr>
        <p:spPr>
          <a:xfrm>
            <a:off x="8446215" y="16424"/>
            <a:ext cx="1853779" cy="365934"/>
          </a:xfrm>
          <a:prstGeom prst="rect">
            <a:avLst/>
          </a:prstGeom>
          <a:noFill/>
        </p:spPr>
        <p:txBody>
          <a:bodyPr wrap="square" rtlCol="1">
            <a:spAutoFit/>
          </a:bodyPr>
          <a:lstStyle/>
          <a:p>
            <a:r>
              <a:rPr lang="fa-IR" sz="1778" dirty="0">
                <a:solidFill>
                  <a:schemeClr val="bg1">
                    <a:lumMod val="75000"/>
                  </a:schemeClr>
                </a:solidFill>
              </a:rPr>
              <a:t>پرسونای کاربر</a:t>
            </a:r>
          </a:p>
        </p:txBody>
      </p:sp>
      <p:sp>
        <p:nvSpPr>
          <p:cNvPr id="7" name="TextBox 6"/>
          <p:cNvSpPr txBox="1"/>
          <p:nvPr/>
        </p:nvSpPr>
        <p:spPr>
          <a:xfrm>
            <a:off x="6056946" y="51127"/>
            <a:ext cx="2325080" cy="365934"/>
          </a:xfrm>
          <a:prstGeom prst="rect">
            <a:avLst/>
          </a:prstGeom>
          <a:noFill/>
        </p:spPr>
        <p:txBody>
          <a:bodyPr wrap="square" rtlCol="1">
            <a:spAutoFit/>
          </a:bodyPr>
          <a:lstStyle/>
          <a:p>
            <a:r>
              <a:rPr lang="fa-IR" sz="1778" dirty="0">
                <a:solidFill>
                  <a:schemeClr val="bg1">
                    <a:lumMod val="65000"/>
                  </a:schemeClr>
                </a:solidFill>
              </a:rPr>
              <a:t>ارتباط با نمایندگان کاربر</a:t>
            </a:r>
          </a:p>
        </p:txBody>
      </p:sp>
      <p:sp>
        <p:nvSpPr>
          <p:cNvPr id="8" name="TextBox 7"/>
          <p:cNvSpPr txBox="1"/>
          <p:nvPr/>
        </p:nvSpPr>
        <p:spPr>
          <a:xfrm>
            <a:off x="10026439" y="16424"/>
            <a:ext cx="1727775" cy="365934"/>
          </a:xfrm>
          <a:prstGeom prst="rect">
            <a:avLst/>
          </a:prstGeom>
          <a:noFill/>
        </p:spPr>
        <p:txBody>
          <a:bodyPr wrap="square" rtlCol="1">
            <a:spAutoFit/>
          </a:bodyPr>
          <a:lstStyle/>
          <a:p>
            <a:r>
              <a:rPr lang="fa-IR" sz="1778" dirty="0" smtClean="0">
                <a:solidFill>
                  <a:schemeClr val="bg1">
                    <a:lumMod val="65000"/>
                  </a:schemeClr>
                </a:solidFill>
              </a:rPr>
              <a:t>کلاسهای کاربری</a:t>
            </a:r>
            <a:endParaRPr lang="fa-IR" sz="1778" dirty="0">
              <a:solidFill>
                <a:schemeClr val="bg1">
                  <a:lumMod val="65000"/>
                </a:schemeClr>
              </a:solidFill>
            </a:endParaRPr>
          </a:p>
        </p:txBody>
      </p:sp>
      <p:sp>
        <p:nvSpPr>
          <p:cNvPr id="9" name="TextBox 8"/>
          <p:cNvSpPr txBox="1"/>
          <p:nvPr/>
        </p:nvSpPr>
        <p:spPr>
          <a:xfrm>
            <a:off x="4119373" y="26185"/>
            <a:ext cx="2325080" cy="365934"/>
          </a:xfrm>
          <a:prstGeom prst="rect">
            <a:avLst/>
          </a:prstGeom>
          <a:noFill/>
        </p:spPr>
        <p:txBody>
          <a:bodyPr wrap="square" rtlCol="1">
            <a:spAutoFit/>
          </a:bodyPr>
          <a:lstStyle/>
          <a:p>
            <a:r>
              <a:rPr lang="fa-IR" sz="1778" dirty="0">
                <a:solidFill>
                  <a:schemeClr val="bg1"/>
                </a:solidFill>
              </a:rPr>
              <a:t>قهرمان محصول </a:t>
            </a:r>
          </a:p>
        </p:txBody>
      </p:sp>
      <p:sp>
        <p:nvSpPr>
          <p:cNvPr id="10" name="TextBox 9"/>
          <p:cNvSpPr txBox="1"/>
          <p:nvPr/>
        </p:nvSpPr>
        <p:spPr>
          <a:xfrm>
            <a:off x="1005523" y="35628"/>
            <a:ext cx="3249746" cy="365934"/>
          </a:xfrm>
          <a:prstGeom prst="rect">
            <a:avLst/>
          </a:prstGeom>
          <a:noFill/>
        </p:spPr>
        <p:txBody>
          <a:bodyPr wrap="square" rtlCol="1">
            <a:spAutoFit/>
          </a:bodyPr>
          <a:lstStyle/>
          <a:p>
            <a:r>
              <a:rPr lang="fa-IR" sz="1778" dirty="0">
                <a:solidFill>
                  <a:schemeClr val="bg1">
                    <a:lumMod val="75000"/>
                  </a:schemeClr>
                </a:solidFill>
              </a:rPr>
              <a:t>نمایندگی کاربر در پروژه های چابک </a:t>
            </a:r>
          </a:p>
        </p:txBody>
      </p:sp>
      <p:sp>
        <p:nvSpPr>
          <p:cNvPr id="11" name="TextBox 10"/>
          <p:cNvSpPr txBox="1"/>
          <p:nvPr/>
        </p:nvSpPr>
        <p:spPr>
          <a:xfrm>
            <a:off x="214613" y="1948"/>
            <a:ext cx="1002620" cy="365934"/>
          </a:xfrm>
          <a:prstGeom prst="rect">
            <a:avLst/>
          </a:prstGeom>
          <a:noFill/>
        </p:spPr>
        <p:txBody>
          <a:bodyPr wrap="square" rtlCol="1">
            <a:spAutoFit/>
          </a:bodyPr>
          <a:lstStyle/>
          <a:p>
            <a:r>
              <a:rPr lang="fa-IR" sz="1778" dirty="0">
                <a:solidFill>
                  <a:schemeClr val="bg1">
                    <a:lumMod val="75000"/>
                  </a:schemeClr>
                </a:solidFill>
              </a:rPr>
              <a:t>حل تضاد </a:t>
            </a:r>
          </a:p>
        </p:txBody>
      </p:sp>
      <p:pic>
        <p:nvPicPr>
          <p:cNvPr id="12" name="Picture 11"/>
          <p:cNvPicPr>
            <a:picLocks noChangeAspect="1"/>
          </p:cNvPicPr>
          <p:nvPr/>
        </p:nvPicPr>
        <p:blipFill>
          <a:blip r:embed="rId2"/>
          <a:stretch>
            <a:fillRect/>
          </a:stretch>
        </p:blipFill>
        <p:spPr>
          <a:xfrm>
            <a:off x="2614577" y="393016"/>
            <a:ext cx="182880" cy="182880"/>
          </a:xfrm>
          <a:prstGeom prst="rect">
            <a:avLst/>
          </a:prstGeom>
        </p:spPr>
      </p:pic>
      <p:pic>
        <p:nvPicPr>
          <p:cNvPr id="13" name="Picture 12"/>
          <p:cNvPicPr>
            <a:picLocks noChangeAspect="1"/>
          </p:cNvPicPr>
          <p:nvPr/>
        </p:nvPicPr>
        <p:blipFill>
          <a:blip r:embed="rId3"/>
          <a:stretch>
            <a:fillRect/>
          </a:stretch>
        </p:blipFill>
        <p:spPr>
          <a:xfrm>
            <a:off x="12120373" y="345766"/>
            <a:ext cx="182880" cy="182880"/>
          </a:xfrm>
          <a:prstGeom prst="rect">
            <a:avLst/>
          </a:prstGeom>
        </p:spPr>
      </p:pic>
      <p:pic>
        <p:nvPicPr>
          <p:cNvPr id="14" name="Picture 13"/>
          <p:cNvPicPr>
            <a:picLocks noChangeAspect="1"/>
          </p:cNvPicPr>
          <p:nvPr/>
        </p:nvPicPr>
        <p:blipFill>
          <a:blip r:embed="rId3"/>
          <a:stretch>
            <a:fillRect/>
          </a:stretch>
        </p:blipFill>
        <p:spPr>
          <a:xfrm>
            <a:off x="7284713" y="371998"/>
            <a:ext cx="182880" cy="182880"/>
          </a:xfrm>
          <a:prstGeom prst="rect">
            <a:avLst/>
          </a:prstGeom>
        </p:spPr>
      </p:pic>
      <p:pic>
        <p:nvPicPr>
          <p:cNvPr id="15" name="Picture 14"/>
          <p:cNvPicPr>
            <a:picLocks noChangeAspect="1"/>
          </p:cNvPicPr>
          <p:nvPr/>
        </p:nvPicPr>
        <p:blipFill>
          <a:blip r:embed="rId3"/>
          <a:stretch>
            <a:fillRect/>
          </a:stretch>
        </p:blipFill>
        <p:spPr>
          <a:xfrm>
            <a:off x="7076458" y="378792"/>
            <a:ext cx="182880" cy="182880"/>
          </a:xfrm>
          <a:prstGeom prst="rect">
            <a:avLst/>
          </a:prstGeom>
        </p:spPr>
      </p:pic>
      <p:pic>
        <p:nvPicPr>
          <p:cNvPr id="16" name="Picture 15"/>
          <p:cNvPicPr>
            <a:picLocks noChangeAspect="1"/>
          </p:cNvPicPr>
          <p:nvPr/>
        </p:nvPicPr>
        <p:blipFill>
          <a:blip r:embed="rId3"/>
          <a:stretch>
            <a:fillRect/>
          </a:stretch>
        </p:blipFill>
        <p:spPr>
          <a:xfrm>
            <a:off x="2410709" y="400309"/>
            <a:ext cx="182880" cy="182880"/>
          </a:xfrm>
          <a:prstGeom prst="rect">
            <a:avLst/>
          </a:prstGeom>
        </p:spPr>
      </p:pic>
      <p:pic>
        <p:nvPicPr>
          <p:cNvPr id="17" name="Picture 16"/>
          <p:cNvPicPr>
            <a:picLocks noChangeAspect="1"/>
          </p:cNvPicPr>
          <p:nvPr/>
        </p:nvPicPr>
        <p:blipFill>
          <a:blip r:embed="rId3"/>
          <a:stretch>
            <a:fillRect/>
          </a:stretch>
        </p:blipFill>
        <p:spPr>
          <a:xfrm>
            <a:off x="624826" y="339917"/>
            <a:ext cx="182880" cy="182880"/>
          </a:xfrm>
          <a:prstGeom prst="rect">
            <a:avLst/>
          </a:prstGeom>
        </p:spPr>
      </p:pic>
      <p:pic>
        <p:nvPicPr>
          <p:cNvPr id="18" name="Picture 17"/>
          <p:cNvPicPr>
            <a:picLocks noChangeAspect="1"/>
          </p:cNvPicPr>
          <p:nvPr/>
        </p:nvPicPr>
        <p:blipFill>
          <a:blip r:embed="rId4"/>
          <a:stretch>
            <a:fillRect/>
          </a:stretch>
        </p:blipFill>
        <p:spPr>
          <a:xfrm>
            <a:off x="3766387" y="371998"/>
            <a:ext cx="2140375" cy="182880"/>
          </a:xfrm>
          <a:prstGeom prst="rect">
            <a:avLst/>
          </a:prstGeom>
        </p:spPr>
      </p:pic>
      <p:pic>
        <p:nvPicPr>
          <p:cNvPr id="19" name="Picture 18"/>
          <p:cNvPicPr>
            <a:picLocks noChangeAspect="1"/>
          </p:cNvPicPr>
          <p:nvPr/>
        </p:nvPicPr>
        <p:blipFill>
          <a:blip r:embed="rId5"/>
          <a:stretch>
            <a:fillRect/>
          </a:stretch>
        </p:blipFill>
        <p:spPr>
          <a:xfrm>
            <a:off x="9848442" y="342509"/>
            <a:ext cx="1761068" cy="182880"/>
          </a:xfrm>
          <a:prstGeom prst="rect">
            <a:avLst/>
          </a:prstGeom>
        </p:spPr>
      </p:pic>
      <p:pic>
        <p:nvPicPr>
          <p:cNvPr id="20" name="Picture 19"/>
          <p:cNvPicPr>
            <a:picLocks noChangeAspect="1"/>
          </p:cNvPicPr>
          <p:nvPr/>
        </p:nvPicPr>
        <p:blipFill>
          <a:blip r:embed="rId6"/>
          <a:stretch>
            <a:fillRect/>
          </a:stretch>
        </p:blipFill>
        <p:spPr>
          <a:xfrm>
            <a:off x="5347889" y="366657"/>
            <a:ext cx="182631" cy="182631"/>
          </a:xfrm>
          <a:prstGeom prst="rect">
            <a:avLst/>
          </a:prstGeom>
        </p:spPr>
      </p:pic>
      <p:pic>
        <p:nvPicPr>
          <p:cNvPr id="21" name="Picture 20"/>
          <p:cNvPicPr>
            <a:picLocks noChangeAspect="1"/>
          </p:cNvPicPr>
          <p:nvPr/>
        </p:nvPicPr>
        <p:blipFill>
          <a:blip r:embed="rId3"/>
          <a:stretch>
            <a:fillRect/>
          </a:stretch>
        </p:blipFill>
        <p:spPr>
          <a:xfrm>
            <a:off x="9079431" y="367204"/>
            <a:ext cx="182880" cy="182880"/>
          </a:xfrm>
          <a:prstGeom prst="rect">
            <a:avLst/>
          </a:prstGeom>
        </p:spPr>
      </p:pic>
    </p:spTree>
    <p:extLst>
      <p:ext uri="{BB962C8B-B14F-4D97-AF65-F5344CB8AC3E}">
        <p14:creationId xmlns:p14="http://schemas.microsoft.com/office/powerpoint/2010/main" val="381105951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a-IR" dirty="0" smtClean="0"/>
              <a:t>قهرمان محصول . . .</a:t>
            </a:r>
            <a:endParaRPr lang="fa-IR" dirty="0"/>
          </a:p>
        </p:txBody>
      </p:sp>
      <p:sp>
        <p:nvSpPr>
          <p:cNvPr id="3" name="Content Placeholder 2"/>
          <p:cNvSpPr>
            <a:spLocks noGrp="1"/>
          </p:cNvSpPr>
          <p:nvPr>
            <p:ph idx="1"/>
          </p:nvPr>
        </p:nvSpPr>
        <p:spPr>
          <a:xfrm>
            <a:off x="127002" y="1451610"/>
            <a:ext cx="12445997" cy="5649198"/>
          </a:xfrm>
        </p:spPr>
        <p:txBody>
          <a:bodyPr>
            <a:normAutofit fontScale="70000" lnSpcReduction="20000"/>
          </a:bodyPr>
          <a:lstStyle/>
          <a:p>
            <a:pPr marL="0" indent="0">
              <a:buNone/>
            </a:pPr>
            <a:r>
              <a:rPr lang="fa-IR" sz="2400" dirty="0"/>
              <a:t>      </a:t>
            </a:r>
            <a:r>
              <a:rPr lang="fa-IR" sz="5000" dirty="0"/>
              <a:t> </a:t>
            </a:r>
            <a:r>
              <a:rPr lang="fa-IR" sz="3777" dirty="0">
                <a:solidFill>
                  <a:srgbClr val="C00000"/>
                </a:solidFill>
              </a:rPr>
              <a:t>قهرمان محصول خارجی . . . </a:t>
            </a:r>
          </a:p>
          <a:p>
            <a:pPr algn="r" rtl="1">
              <a:buFont typeface="Wingdings" panose="05000000000000000000" pitchFamily="2" charset="2"/>
              <a:buChar char="§"/>
            </a:pPr>
            <a:r>
              <a:rPr lang="fa-IR" sz="3444" dirty="0"/>
              <a:t>اگر تعداد کلاس‌های کاربری زیادی دارید ابتدا نیازمندی های اصلی که برای کاربران مشترک است را شناسایی کنید . </a:t>
            </a:r>
          </a:p>
          <a:p>
            <a:pPr algn="r" rtl="1">
              <a:buFont typeface="Wingdings" panose="05000000000000000000" pitchFamily="2" charset="2"/>
              <a:buChar char="§"/>
            </a:pPr>
            <a:r>
              <a:rPr lang="fa-IR" sz="3444" dirty="0"/>
              <a:t>سپس نیازمندی های که مخصوص کلاس‌های کاربری خاصی است را در نظر بگیرید .</a:t>
            </a:r>
          </a:p>
          <a:p>
            <a:pPr algn="r" rtl="1">
              <a:buFont typeface="Wingdings" panose="05000000000000000000" pitchFamily="2" charset="2"/>
              <a:buChar char="§"/>
            </a:pPr>
            <a:r>
              <a:rPr lang="fa-IR" sz="3444" dirty="0"/>
              <a:t>به علت امکان تغییر سریع دامنه بعضی از مسائل سیستم نیازمندی های کاربران ممکن است ثابت نباشد.</a:t>
            </a:r>
          </a:p>
          <a:p>
            <a:pPr algn="r" rtl="1">
              <a:buFont typeface="Wingdings" panose="05000000000000000000" pitchFamily="2" charset="2"/>
              <a:buChar char="§"/>
            </a:pPr>
            <a:r>
              <a:rPr lang="fa-IR" sz="3444" dirty="0"/>
              <a:t> </a:t>
            </a:r>
            <a:r>
              <a:rPr lang="fa-IR" sz="3444" dirty="0">
                <a:solidFill>
                  <a:srgbClr val="C00000"/>
                </a:solidFill>
              </a:rPr>
              <a:t>قهرمان محصول </a:t>
            </a:r>
            <a:r>
              <a:rPr lang="fa-IR" sz="3444" dirty="0"/>
              <a:t>را از کاربران فعلی سیستم فعلی انتخاب کنید .</a:t>
            </a:r>
          </a:p>
          <a:p>
            <a:pPr algn="r" rtl="1">
              <a:buFont typeface="Wingdings" panose="05000000000000000000" pitchFamily="2" charset="2"/>
              <a:buChar char="§"/>
            </a:pPr>
            <a:r>
              <a:rPr lang="fa-IR" sz="3444" dirty="0"/>
              <a:t>اگر از کاربران سابق سیستم باشد ممکن است نیازمندی های بروزنشده ای را ارائه دهد . </a:t>
            </a:r>
          </a:p>
          <a:p>
            <a:pPr marL="0" indent="0">
              <a:buNone/>
            </a:pPr>
            <a:r>
              <a:rPr lang="fa-IR" dirty="0" smtClean="0">
                <a:cs typeface="B Nazanin" panose="00000400000000000000" pitchFamily="2" charset="-78"/>
              </a:rPr>
              <a:t> </a:t>
            </a:r>
            <a:endParaRPr lang="en-US" dirty="0"/>
          </a:p>
        </p:txBody>
      </p:sp>
      <p:sp>
        <p:nvSpPr>
          <p:cNvPr id="4" name="TextBox 3"/>
          <p:cNvSpPr txBox="1"/>
          <p:nvPr/>
        </p:nvSpPr>
        <p:spPr>
          <a:xfrm>
            <a:off x="11691391" y="-19073"/>
            <a:ext cx="785499" cy="400110"/>
          </a:xfrm>
          <a:prstGeom prst="rect">
            <a:avLst/>
          </a:prstGeom>
          <a:noFill/>
        </p:spPr>
        <p:txBody>
          <a:bodyPr wrap="square" rtlCol="1">
            <a:spAutoFit/>
          </a:bodyPr>
          <a:lstStyle/>
          <a:p>
            <a:r>
              <a:rPr lang="fa-IR" sz="2000" dirty="0" smtClean="0">
                <a:solidFill>
                  <a:schemeClr val="bg1">
                    <a:lumMod val="65000"/>
                  </a:schemeClr>
                </a:solidFill>
              </a:rPr>
              <a:t>مقدمه </a:t>
            </a:r>
            <a:r>
              <a:rPr lang="fa-IR" sz="2000" dirty="0" smtClean="0">
                <a:solidFill>
                  <a:schemeClr val="bg1"/>
                </a:solidFill>
              </a:rPr>
              <a:t> </a:t>
            </a:r>
            <a:endParaRPr lang="fa-IR" sz="2000" dirty="0">
              <a:solidFill>
                <a:schemeClr val="bg1"/>
              </a:solidFill>
            </a:endParaRPr>
          </a:p>
        </p:txBody>
      </p:sp>
      <p:sp>
        <p:nvSpPr>
          <p:cNvPr id="5" name="TextBox 4"/>
          <p:cNvSpPr txBox="1"/>
          <p:nvPr/>
        </p:nvSpPr>
        <p:spPr>
          <a:xfrm>
            <a:off x="8446215" y="16424"/>
            <a:ext cx="1853779" cy="365934"/>
          </a:xfrm>
          <a:prstGeom prst="rect">
            <a:avLst/>
          </a:prstGeom>
          <a:noFill/>
        </p:spPr>
        <p:txBody>
          <a:bodyPr wrap="square" rtlCol="1">
            <a:spAutoFit/>
          </a:bodyPr>
          <a:lstStyle/>
          <a:p>
            <a:r>
              <a:rPr lang="fa-IR" sz="1778" dirty="0">
                <a:solidFill>
                  <a:schemeClr val="bg1">
                    <a:lumMod val="75000"/>
                  </a:schemeClr>
                </a:solidFill>
              </a:rPr>
              <a:t>پرسونای کاربر</a:t>
            </a:r>
          </a:p>
        </p:txBody>
      </p:sp>
      <p:sp>
        <p:nvSpPr>
          <p:cNvPr id="7" name="TextBox 6"/>
          <p:cNvSpPr txBox="1"/>
          <p:nvPr/>
        </p:nvSpPr>
        <p:spPr>
          <a:xfrm>
            <a:off x="6056946" y="51127"/>
            <a:ext cx="2325080" cy="365934"/>
          </a:xfrm>
          <a:prstGeom prst="rect">
            <a:avLst/>
          </a:prstGeom>
          <a:noFill/>
        </p:spPr>
        <p:txBody>
          <a:bodyPr wrap="square" rtlCol="1">
            <a:spAutoFit/>
          </a:bodyPr>
          <a:lstStyle/>
          <a:p>
            <a:r>
              <a:rPr lang="fa-IR" sz="1778" dirty="0">
                <a:solidFill>
                  <a:schemeClr val="bg1">
                    <a:lumMod val="65000"/>
                  </a:schemeClr>
                </a:solidFill>
              </a:rPr>
              <a:t>ارتباط با نمایندگان کاربر</a:t>
            </a:r>
          </a:p>
        </p:txBody>
      </p:sp>
      <p:sp>
        <p:nvSpPr>
          <p:cNvPr id="8" name="TextBox 7"/>
          <p:cNvSpPr txBox="1"/>
          <p:nvPr/>
        </p:nvSpPr>
        <p:spPr>
          <a:xfrm>
            <a:off x="10026439" y="16424"/>
            <a:ext cx="1727775" cy="365934"/>
          </a:xfrm>
          <a:prstGeom prst="rect">
            <a:avLst/>
          </a:prstGeom>
          <a:noFill/>
        </p:spPr>
        <p:txBody>
          <a:bodyPr wrap="square" rtlCol="1">
            <a:spAutoFit/>
          </a:bodyPr>
          <a:lstStyle/>
          <a:p>
            <a:r>
              <a:rPr lang="fa-IR" sz="1778" dirty="0" smtClean="0">
                <a:solidFill>
                  <a:schemeClr val="bg1">
                    <a:lumMod val="65000"/>
                  </a:schemeClr>
                </a:solidFill>
              </a:rPr>
              <a:t>کلاسهای کاربری</a:t>
            </a:r>
            <a:endParaRPr lang="fa-IR" sz="1778" dirty="0">
              <a:solidFill>
                <a:schemeClr val="bg1">
                  <a:lumMod val="65000"/>
                </a:schemeClr>
              </a:solidFill>
            </a:endParaRPr>
          </a:p>
        </p:txBody>
      </p:sp>
      <p:sp>
        <p:nvSpPr>
          <p:cNvPr id="9" name="TextBox 8"/>
          <p:cNvSpPr txBox="1"/>
          <p:nvPr/>
        </p:nvSpPr>
        <p:spPr>
          <a:xfrm>
            <a:off x="4119373" y="26185"/>
            <a:ext cx="2325080" cy="365934"/>
          </a:xfrm>
          <a:prstGeom prst="rect">
            <a:avLst/>
          </a:prstGeom>
          <a:noFill/>
        </p:spPr>
        <p:txBody>
          <a:bodyPr wrap="square" rtlCol="1">
            <a:spAutoFit/>
          </a:bodyPr>
          <a:lstStyle/>
          <a:p>
            <a:r>
              <a:rPr lang="fa-IR" sz="1778" dirty="0">
                <a:solidFill>
                  <a:schemeClr val="bg1"/>
                </a:solidFill>
              </a:rPr>
              <a:t>قهرمان محصول </a:t>
            </a:r>
          </a:p>
        </p:txBody>
      </p:sp>
      <p:sp>
        <p:nvSpPr>
          <p:cNvPr id="10" name="TextBox 9"/>
          <p:cNvSpPr txBox="1"/>
          <p:nvPr/>
        </p:nvSpPr>
        <p:spPr>
          <a:xfrm>
            <a:off x="1005523" y="35628"/>
            <a:ext cx="3249746" cy="365934"/>
          </a:xfrm>
          <a:prstGeom prst="rect">
            <a:avLst/>
          </a:prstGeom>
          <a:noFill/>
        </p:spPr>
        <p:txBody>
          <a:bodyPr wrap="square" rtlCol="1">
            <a:spAutoFit/>
          </a:bodyPr>
          <a:lstStyle/>
          <a:p>
            <a:r>
              <a:rPr lang="fa-IR" sz="1778" dirty="0">
                <a:solidFill>
                  <a:schemeClr val="bg1">
                    <a:lumMod val="75000"/>
                  </a:schemeClr>
                </a:solidFill>
              </a:rPr>
              <a:t>نمایندگی کاربر در پروژه های چابک </a:t>
            </a:r>
          </a:p>
        </p:txBody>
      </p:sp>
      <p:sp>
        <p:nvSpPr>
          <p:cNvPr id="11" name="TextBox 10"/>
          <p:cNvSpPr txBox="1"/>
          <p:nvPr/>
        </p:nvSpPr>
        <p:spPr>
          <a:xfrm>
            <a:off x="214613" y="1948"/>
            <a:ext cx="1002620" cy="365934"/>
          </a:xfrm>
          <a:prstGeom prst="rect">
            <a:avLst/>
          </a:prstGeom>
          <a:noFill/>
        </p:spPr>
        <p:txBody>
          <a:bodyPr wrap="square" rtlCol="1">
            <a:spAutoFit/>
          </a:bodyPr>
          <a:lstStyle/>
          <a:p>
            <a:r>
              <a:rPr lang="fa-IR" sz="1778" dirty="0">
                <a:solidFill>
                  <a:schemeClr val="bg1">
                    <a:lumMod val="75000"/>
                  </a:schemeClr>
                </a:solidFill>
              </a:rPr>
              <a:t>حل تضاد </a:t>
            </a:r>
          </a:p>
        </p:txBody>
      </p:sp>
      <p:pic>
        <p:nvPicPr>
          <p:cNvPr id="12" name="Picture 11"/>
          <p:cNvPicPr>
            <a:picLocks noChangeAspect="1"/>
          </p:cNvPicPr>
          <p:nvPr/>
        </p:nvPicPr>
        <p:blipFill>
          <a:blip r:embed="rId2"/>
          <a:stretch>
            <a:fillRect/>
          </a:stretch>
        </p:blipFill>
        <p:spPr>
          <a:xfrm>
            <a:off x="2614577" y="393016"/>
            <a:ext cx="182880" cy="182880"/>
          </a:xfrm>
          <a:prstGeom prst="rect">
            <a:avLst/>
          </a:prstGeom>
        </p:spPr>
      </p:pic>
      <p:pic>
        <p:nvPicPr>
          <p:cNvPr id="13" name="Picture 12"/>
          <p:cNvPicPr>
            <a:picLocks noChangeAspect="1"/>
          </p:cNvPicPr>
          <p:nvPr/>
        </p:nvPicPr>
        <p:blipFill>
          <a:blip r:embed="rId3"/>
          <a:stretch>
            <a:fillRect/>
          </a:stretch>
        </p:blipFill>
        <p:spPr>
          <a:xfrm>
            <a:off x="12120373" y="345766"/>
            <a:ext cx="182880" cy="182880"/>
          </a:xfrm>
          <a:prstGeom prst="rect">
            <a:avLst/>
          </a:prstGeom>
        </p:spPr>
      </p:pic>
      <p:pic>
        <p:nvPicPr>
          <p:cNvPr id="14" name="Picture 13"/>
          <p:cNvPicPr>
            <a:picLocks noChangeAspect="1"/>
          </p:cNvPicPr>
          <p:nvPr/>
        </p:nvPicPr>
        <p:blipFill>
          <a:blip r:embed="rId3"/>
          <a:stretch>
            <a:fillRect/>
          </a:stretch>
        </p:blipFill>
        <p:spPr>
          <a:xfrm>
            <a:off x="7284713" y="371998"/>
            <a:ext cx="182880" cy="182880"/>
          </a:xfrm>
          <a:prstGeom prst="rect">
            <a:avLst/>
          </a:prstGeom>
        </p:spPr>
      </p:pic>
      <p:pic>
        <p:nvPicPr>
          <p:cNvPr id="15" name="Picture 14"/>
          <p:cNvPicPr>
            <a:picLocks noChangeAspect="1"/>
          </p:cNvPicPr>
          <p:nvPr/>
        </p:nvPicPr>
        <p:blipFill>
          <a:blip r:embed="rId3"/>
          <a:stretch>
            <a:fillRect/>
          </a:stretch>
        </p:blipFill>
        <p:spPr>
          <a:xfrm>
            <a:off x="7076458" y="378792"/>
            <a:ext cx="182880" cy="182880"/>
          </a:xfrm>
          <a:prstGeom prst="rect">
            <a:avLst/>
          </a:prstGeom>
        </p:spPr>
      </p:pic>
      <p:pic>
        <p:nvPicPr>
          <p:cNvPr id="16" name="Picture 15"/>
          <p:cNvPicPr>
            <a:picLocks noChangeAspect="1"/>
          </p:cNvPicPr>
          <p:nvPr/>
        </p:nvPicPr>
        <p:blipFill>
          <a:blip r:embed="rId3"/>
          <a:stretch>
            <a:fillRect/>
          </a:stretch>
        </p:blipFill>
        <p:spPr>
          <a:xfrm>
            <a:off x="2410709" y="400309"/>
            <a:ext cx="182880" cy="182880"/>
          </a:xfrm>
          <a:prstGeom prst="rect">
            <a:avLst/>
          </a:prstGeom>
        </p:spPr>
      </p:pic>
      <p:pic>
        <p:nvPicPr>
          <p:cNvPr id="17" name="Picture 16"/>
          <p:cNvPicPr>
            <a:picLocks noChangeAspect="1"/>
          </p:cNvPicPr>
          <p:nvPr/>
        </p:nvPicPr>
        <p:blipFill>
          <a:blip r:embed="rId3"/>
          <a:stretch>
            <a:fillRect/>
          </a:stretch>
        </p:blipFill>
        <p:spPr>
          <a:xfrm>
            <a:off x="624826" y="339917"/>
            <a:ext cx="182880" cy="182880"/>
          </a:xfrm>
          <a:prstGeom prst="rect">
            <a:avLst/>
          </a:prstGeom>
        </p:spPr>
      </p:pic>
      <p:pic>
        <p:nvPicPr>
          <p:cNvPr id="18" name="Picture 17"/>
          <p:cNvPicPr>
            <a:picLocks noChangeAspect="1"/>
          </p:cNvPicPr>
          <p:nvPr/>
        </p:nvPicPr>
        <p:blipFill>
          <a:blip r:embed="rId4"/>
          <a:stretch>
            <a:fillRect/>
          </a:stretch>
        </p:blipFill>
        <p:spPr>
          <a:xfrm>
            <a:off x="3766387" y="371998"/>
            <a:ext cx="2140375" cy="182880"/>
          </a:xfrm>
          <a:prstGeom prst="rect">
            <a:avLst/>
          </a:prstGeom>
        </p:spPr>
      </p:pic>
      <p:pic>
        <p:nvPicPr>
          <p:cNvPr id="19" name="Picture 18"/>
          <p:cNvPicPr>
            <a:picLocks noChangeAspect="1"/>
          </p:cNvPicPr>
          <p:nvPr/>
        </p:nvPicPr>
        <p:blipFill>
          <a:blip r:embed="rId5"/>
          <a:stretch>
            <a:fillRect/>
          </a:stretch>
        </p:blipFill>
        <p:spPr>
          <a:xfrm>
            <a:off x="9848442" y="342509"/>
            <a:ext cx="1761068" cy="182880"/>
          </a:xfrm>
          <a:prstGeom prst="rect">
            <a:avLst/>
          </a:prstGeom>
        </p:spPr>
      </p:pic>
      <p:pic>
        <p:nvPicPr>
          <p:cNvPr id="20" name="Picture 19"/>
          <p:cNvPicPr>
            <a:picLocks noChangeAspect="1"/>
          </p:cNvPicPr>
          <p:nvPr/>
        </p:nvPicPr>
        <p:blipFill>
          <a:blip r:embed="rId6"/>
          <a:stretch>
            <a:fillRect/>
          </a:stretch>
        </p:blipFill>
        <p:spPr>
          <a:xfrm>
            <a:off x="5142513" y="366656"/>
            <a:ext cx="182631" cy="182631"/>
          </a:xfrm>
          <a:prstGeom prst="rect">
            <a:avLst/>
          </a:prstGeom>
        </p:spPr>
      </p:pic>
      <p:pic>
        <p:nvPicPr>
          <p:cNvPr id="21" name="Picture 20"/>
          <p:cNvPicPr>
            <a:picLocks noChangeAspect="1"/>
          </p:cNvPicPr>
          <p:nvPr/>
        </p:nvPicPr>
        <p:blipFill>
          <a:blip r:embed="rId3"/>
          <a:stretch>
            <a:fillRect/>
          </a:stretch>
        </p:blipFill>
        <p:spPr>
          <a:xfrm>
            <a:off x="9079431" y="367204"/>
            <a:ext cx="182880" cy="182880"/>
          </a:xfrm>
          <a:prstGeom prst="rect">
            <a:avLst/>
          </a:prstGeom>
        </p:spPr>
      </p:pic>
    </p:spTree>
    <p:extLst>
      <p:ext uri="{BB962C8B-B14F-4D97-AF65-F5344CB8AC3E}">
        <p14:creationId xmlns:p14="http://schemas.microsoft.com/office/powerpoint/2010/main" val="87259958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a-IR" dirty="0" smtClean="0"/>
              <a:t>قهرمان محصول . . . </a:t>
            </a:r>
            <a:endParaRPr lang="fa-IR" dirty="0"/>
          </a:p>
        </p:txBody>
      </p:sp>
      <p:sp>
        <p:nvSpPr>
          <p:cNvPr id="3" name="Content Placeholder 2"/>
          <p:cNvSpPr>
            <a:spLocks noGrp="1"/>
          </p:cNvSpPr>
          <p:nvPr>
            <p:ph idx="1"/>
          </p:nvPr>
        </p:nvSpPr>
        <p:spPr>
          <a:xfrm>
            <a:off x="91440" y="1378286"/>
            <a:ext cx="12618720" cy="5987022"/>
          </a:xfrm>
        </p:spPr>
        <p:txBody>
          <a:bodyPr>
            <a:normAutofit fontScale="92500" lnSpcReduction="20000"/>
          </a:bodyPr>
          <a:lstStyle/>
          <a:p>
            <a:pPr marL="0" indent="0">
              <a:buNone/>
            </a:pPr>
            <a:r>
              <a:rPr lang="fa-IR" sz="2400" dirty="0"/>
              <a:t>     </a:t>
            </a:r>
            <a:r>
              <a:rPr lang="fa-IR" sz="2600" dirty="0" smtClean="0">
                <a:solidFill>
                  <a:srgbClr val="C00000"/>
                </a:solidFill>
                <a:cs typeface="B Nazanin" panose="00000400000000000000" pitchFamily="2" charset="-78"/>
              </a:rPr>
              <a:t>انتظارات از قهرمان محصول </a:t>
            </a:r>
          </a:p>
          <a:p>
            <a:pPr algn="r" rtl="1">
              <a:buFont typeface="Wingdings" panose="05000000000000000000" pitchFamily="2" charset="2"/>
              <a:buChar char="§"/>
            </a:pPr>
            <a:r>
              <a:rPr lang="fa-IR" sz="2760" dirty="0"/>
              <a:t>آنچه را از </a:t>
            </a:r>
            <a:r>
              <a:rPr lang="fa-IR" sz="2760" dirty="0">
                <a:solidFill>
                  <a:srgbClr val="C00000"/>
                </a:solidFill>
              </a:rPr>
              <a:t>قهرمان محصول </a:t>
            </a:r>
            <a:r>
              <a:rPr lang="fa-IR" sz="2760" dirty="0"/>
              <a:t>خود انتظار انجام دهید </a:t>
            </a:r>
            <a:r>
              <a:rPr lang="fa-IR" sz="2760" dirty="0">
                <a:solidFill>
                  <a:srgbClr val="C00000"/>
                </a:solidFill>
              </a:rPr>
              <a:t>مستند</a:t>
            </a:r>
            <a:r>
              <a:rPr lang="fa-IR" sz="2760" dirty="0"/>
              <a:t> کنید . </a:t>
            </a:r>
          </a:p>
          <a:p>
            <a:pPr algn="r" rtl="1">
              <a:buFont typeface="Wingdings" panose="05000000000000000000" pitchFamily="2" charset="2"/>
              <a:buChar char="§"/>
            </a:pPr>
            <a:r>
              <a:rPr lang="fa-IR" sz="2760" dirty="0"/>
              <a:t>برای هر </a:t>
            </a:r>
            <a:r>
              <a:rPr lang="fa-IR" sz="2760" dirty="0">
                <a:solidFill>
                  <a:srgbClr val="C00000"/>
                </a:solidFill>
              </a:rPr>
              <a:t>قهرمان محصول </a:t>
            </a:r>
            <a:r>
              <a:rPr lang="fa-IR" sz="2760" dirty="0"/>
              <a:t>پرونده ای ایجاد کنید و </a:t>
            </a:r>
            <a:r>
              <a:rPr lang="fa-IR" sz="2760" dirty="0">
                <a:solidFill>
                  <a:srgbClr val="C00000"/>
                </a:solidFill>
              </a:rPr>
              <a:t>نقش ها </a:t>
            </a:r>
            <a:r>
              <a:rPr lang="fa-IR" sz="2760" dirty="0"/>
              <a:t>و </a:t>
            </a:r>
            <a:r>
              <a:rPr lang="fa-IR" sz="2760" dirty="0">
                <a:solidFill>
                  <a:srgbClr val="C00000"/>
                </a:solidFill>
              </a:rPr>
              <a:t>وظایفشان</a:t>
            </a:r>
            <a:r>
              <a:rPr lang="fa-IR" sz="2760" dirty="0"/>
              <a:t> را سند کنید . </a:t>
            </a:r>
          </a:p>
          <a:p>
            <a:pPr algn="r" rtl="1">
              <a:buFont typeface="Wingdings" panose="05000000000000000000" pitchFamily="2" charset="2"/>
              <a:buChar char="§"/>
            </a:pPr>
            <a:r>
              <a:rPr lang="fa-IR" sz="2760" dirty="0"/>
              <a:t>برای شروع مطابق الگوی زیر جلو بروید .</a:t>
            </a:r>
          </a:p>
          <a:p>
            <a:pPr marL="0" indent="0">
              <a:buNone/>
            </a:pPr>
            <a:r>
              <a:rPr lang="fa-IR" sz="2760" dirty="0"/>
              <a:t>    برنامه ریزی :</a:t>
            </a:r>
          </a:p>
          <a:p>
            <a:pPr marL="1554512" lvl="2" indent="-457200">
              <a:buFont typeface="Arial" panose="020B0604020202020204" pitchFamily="34" charset="0"/>
              <a:buChar char="•"/>
            </a:pPr>
            <a:r>
              <a:rPr lang="fa-IR" sz="2760" dirty="0">
                <a:cs typeface="B Nazanin" panose="00000400000000000000" pitchFamily="2" charset="-78"/>
              </a:rPr>
              <a:t>محدوده و محدودیت های سیستم را مشخص کند .</a:t>
            </a:r>
          </a:p>
          <a:p>
            <a:pPr marL="1554512" lvl="2" indent="-457200">
              <a:buFont typeface="Arial" panose="020B0604020202020204" pitchFamily="34" charset="0"/>
              <a:buChar char="•"/>
            </a:pPr>
            <a:r>
              <a:rPr lang="fa-IR" sz="2760" dirty="0">
                <a:cs typeface="B Nazanin" panose="00000400000000000000" pitchFamily="2" charset="-78"/>
              </a:rPr>
              <a:t>سیستم های که با آن ها در تعامل است سیستم فعلی را مشخص کند .</a:t>
            </a:r>
          </a:p>
          <a:p>
            <a:pPr marL="1554512" lvl="2" indent="-457200">
              <a:buFont typeface="Arial" panose="020B0604020202020204" pitchFamily="34" charset="0"/>
              <a:buChar char="•"/>
            </a:pPr>
            <a:r>
              <a:rPr lang="fa-IR" sz="2760" dirty="0">
                <a:cs typeface="B Nazanin" panose="00000400000000000000" pitchFamily="2" charset="-78"/>
              </a:rPr>
              <a:t>یک مسیر انتقال از برنامه های فعلی یا عملیات دستی تعریف کنید .</a:t>
            </a:r>
          </a:p>
          <a:p>
            <a:pPr marL="1554512" lvl="2" indent="-457200">
              <a:buFont typeface="Arial" panose="020B0604020202020204" pitchFamily="34" charset="0"/>
              <a:buChar char="•"/>
            </a:pPr>
            <a:r>
              <a:rPr lang="fa-IR" sz="2760" dirty="0">
                <a:cs typeface="B Nazanin" panose="00000400000000000000" pitchFamily="2" charset="-78"/>
              </a:rPr>
              <a:t>استاندارهای مربوطه و نیازمندی های گواهینامه را مشخص کنید . </a:t>
            </a:r>
          </a:p>
          <a:p>
            <a:pPr algn="r" rtl="1">
              <a:buFont typeface="Wingdings" panose="05000000000000000000" pitchFamily="2" charset="2"/>
              <a:buChar char="q"/>
            </a:pPr>
            <a:endParaRPr lang="fa-IR" sz="2400" dirty="0"/>
          </a:p>
          <a:p>
            <a:pPr algn="r" rtl="1">
              <a:buFont typeface="Wingdings" panose="05000000000000000000" pitchFamily="2" charset="2"/>
              <a:buChar char="q"/>
            </a:pPr>
            <a:endParaRPr lang="fa-IR" sz="2400" dirty="0"/>
          </a:p>
        </p:txBody>
      </p:sp>
      <p:sp>
        <p:nvSpPr>
          <p:cNvPr id="5" name="TextBox 4"/>
          <p:cNvSpPr txBox="1"/>
          <p:nvPr/>
        </p:nvSpPr>
        <p:spPr>
          <a:xfrm>
            <a:off x="11691391" y="-19073"/>
            <a:ext cx="785499" cy="400110"/>
          </a:xfrm>
          <a:prstGeom prst="rect">
            <a:avLst/>
          </a:prstGeom>
          <a:noFill/>
        </p:spPr>
        <p:txBody>
          <a:bodyPr wrap="square" rtlCol="1">
            <a:spAutoFit/>
          </a:bodyPr>
          <a:lstStyle/>
          <a:p>
            <a:r>
              <a:rPr lang="fa-IR" sz="2000" dirty="0" smtClean="0">
                <a:solidFill>
                  <a:schemeClr val="bg1">
                    <a:lumMod val="65000"/>
                  </a:schemeClr>
                </a:solidFill>
              </a:rPr>
              <a:t>مقدمه </a:t>
            </a:r>
            <a:r>
              <a:rPr lang="fa-IR" sz="2000" dirty="0" smtClean="0">
                <a:solidFill>
                  <a:schemeClr val="bg1"/>
                </a:solidFill>
              </a:rPr>
              <a:t> </a:t>
            </a:r>
            <a:endParaRPr lang="fa-IR" sz="2000" dirty="0">
              <a:solidFill>
                <a:schemeClr val="bg1"/>
              </a:solidFill>
            </a:endParaRPr>
          </a:p>
        </p:txBody>
      </p:sp>
      <p:sp>
        <p:nvSpPr>
          <p:cNvPr id="6" name="TextBox 5"/>
          <p:cNvSpPr txBox="1"/>
          <p:nvPr/>
        </p:nvSpPr>
        <p:spPr>
          <a:xfrm>
            <a:off x="8446215" y="16424"/>
            <a:ext cx="1853779" cy="365934"/>
          </a:xfrm>
          <a:prstGeom prst="rect">
            <a:avLst/>
          </a:prstGeom>
          <a:noFill/>
        </p:spPr>
        <p:txBody>
          <a:bodyPr wrap="square" rtlCol="1">
            <a:spAutoFit/>
          </a:bodyPr>
          <a:lstStyle/>
          <a:p>
            <a:r>
              <a:rPr lang="fa-IR" sz="1778" dirty="0">
                <a:solidFill>
                  <a:schemeClr val="bg1">
                    <a:lumMod val="75000"/>
                  </a:schemeClr>
                </a:solidFill>
              </a:rPr>
              <a:t>پرسونای کاربر</a:t>
            </a:r>
          </a:p>
        </p:txBody>
      </p:sp>
      <p:sp>
        <p:nvSpPr>
          <p:cNvPr id="7" name="TextBox 6"/>
          <p:cNvSpPr txBox="1"/>
          <p:nvPr/>
        </p:nvSpPr>
        <p:spPr>
          <a:xfrm>
            <a:off x="6056946" y="51127"/>
            <a:ext cx="2325080" cy="365934"/>
          </a:xfrm>
          <a:prstGeom prst="rect">
            <a:avLst/>
          </a:prstGeom>
          <a:noFill/>
        </p:spPr>
        <p:txBody>
          <a:bodyPr wrap="square" rtlCol="1">
            <a:spAutoFit/>
          </a:bodyPr>
          <a:lstStyle/>
          <a:p>
            <a:r>
              <a:rPr lang="fa-IR" sz="1778" dirty="0">
                <a:solidFill>
                  <a:schemeClr val="bg1">
                    <a:lumMod val="65000"/>
                  </a:schemeClr>
                </a:solidFill>
              </a:rPr>
              <a:t>ارتباط با نمایندگان کاربر</a:t>
            </a:r>
          </a:p>
        </p:txBody>
      </p:sp>
      <p:sp>
        <p:nvSpPr>
          <p:cNvPr id="8" name="TextBox 7"/>
          <p:cNvSpPr txBox="1"/>
          <p:nvPr/>
        </p:nvSpPr>
        <p:spPr>
          <a:xfrm>
            <a:off x="10026439" y="16424"/>
            <a:ext cx="1727775" cy="365934"/>
          </a:xfrm>
          <a:prstGeom prst="rect">
            <a:avLst/>
          </a:prstGeom>
          <a:noFill/>
        </p:spPr>
        <p:txBody>
          <a:bodyPr wrap="square" rtlCol="1">
            <a:spAutoFit/>
          </a:bodyPr>
          <a:lstStyle/>
          <a:p>
            <a:r>
              <a:rPr lang="fa-IR" sz="1778" dirty="0" smtClean="0">
                <a:solidFill>
                  <a:schemeClr val="bg1">
                    <a:lumMod val="65000"/>
                  </a:schemeClr>
                </a:solidFill>
              </a:rPr>
              <a:t>کلاسهای کاربری</a:t>
            </a:r>
            <a:endParaRPr lang="fa-IR" sz="1778" dirty="0">
              <a:solidFill>
                <a:schemeClr val="bg1">
                  <a:lumMod val="65000"/>
                </a:schemeClr>
              </a:solidFill>
            </a:endParaRPr>
          </a:p>
        </p:txBody>
      </p:sp>
      <p:sp>
        <p:nvSpPr>
          <p:cNvPr id="9" name="TextBox 8"/>
          <p:cNvSpPr txBox="1"/>
          <p:nvPr/>
        </p:nvSpPr>
        <p:spPr>
          <a:xfrm>
            <a:off x="4119373" y="26185"/>
            <a:ext cx="2325080" cy="365934"/>
          </a:xfrm>
          <a:prstGeom prst="rect">
            <a:avLst/>
          </a:prstGeom>
          <a:noFill/>
        </p:spPr>
        <p:txBody>
          <a:bodyPr wrap="square" rtlCol="1">
            <a:spAutoFit/>
          </a:bodyPr>
          <a:lstStyle/>
          <a:p>
            <a:r>
              <a:rPr lang="fa-IR" sz="1778" dirty="0">
                <a:solidFill>
                  <a:schemeClr val="bg1"/>
                </a:solidFill>
              </a:rPr>
              <a:t>قهرمان محصول </a:t>
            </a:r>
          </a:p>
        </p:txBody>
      </p:sp>
      <p:sp>
        <p:nvSpPr>
          <p:cNvPr id="10" name="TextBox 9"/>
          <p:cNvSpPr txBox="1"/>
          <p:nvPr/>
        </p:nvSpPr>
        <p:spPr>
          <a:xfrm>
            <a:off x="1005523" y="35628"/>
            <a:ext cx="3249746" cy="365934"/>
          </a:xfrm>
          <a:prstGeom prst="rect">
            <a:avLst/>
          </a:prstGeom>
          <a:noFill/>
        </p:spPr>
        <p:txBody>
          <a:bodyPr wrap="square" rtlCol="1">
            <a:spAutoFit/>
          </a:bodyPr>
          <a:lstStyle/>
          <a:p>
            <a:r>
              <a:rPr lang="fa-IR" sz="1778" dirty="0">
                <a:solidFill>
                  <a:schemeClr val="bg1">
                    <a:lumMod val="75000"/>
                  </a:schemeClr>
                </a:solidFill>
              </a:rPr>
              <a:t>نمایندگی کاربر در پروژه های چابک </a:t>
            </a:r>
          </a:p>
        </p:txBody>
      </p:sp>
      <p:sp>
        <p:nvSpPr>
          <p:cNvPr id="11" name="TextBox 10"/>
          <p:cNvSpPr txBox="1"/>
          <p:nvPr/>
        </p:nvSpPr>
        <p:spPr>
          <a:xfrm>
            <a:off x="214613" y="1948"/>
            <a:ext cx="1002620" cy="365934"/>
          </a:xfrm>
          <a:prstGeom prst="rect">
            <a:avLst/>
          </a:prstGeom>
          <a:noFill/>
        </p:spPr>
        <p:txBody>
          <a:bodyPr wrap="square" rtlCol="1">
            <a:spAutoFit/>
          </a:bodyPr>
          <a:lstStyle/>
          <a:p>
            <a:r>
              <a:rPr lang="fa-IR" sz="1778" dirty="0">
                <a:solidFill>
                  <a:schemeClr val="bg1">
                    <a:lumMod val="75000"/>
                  </a:schemeClr>
                </a:solidFill>
              </a:rPr>
              <a:t>حل تضاد </a:t>
            </a:r>
          </a:p>
        </p:txBody>
      </p:sp>
      <p:pic>
        <p:nvPicPr>
          <p:cNvPr id="12" name="Picture 11"/>
          <p:cNvPicPr>
            <a:picLocks noChangeAspect="1"/>
          </p:cNvPicPr>
          <p:nvPr/>
        </p:nvPicPr>
        <p:blipFill>
          <a:blip r:embed="rId2"/>
          <a:stretch>
            <a:fillRect/>
          </a:stretch>
        </p:blipFill>
        <p:spPr>
          <a:xfrm>
            <a:off x="2614577" y="393016"/>
            <a:ext cx="182880" cy="182880"/>
          </a:xfrm>
          <a:prstGeom prst="rect">
            <a:avLst/>
          </a:prstGeom>
        </p:spPr>
      </p:pic>
      <p:pic>
        <p:nvPicPr>
          <p:cNvPr id="13" name="Picture 12"/>
          <p:cNvPicPr>
            <a:picLocks noChangeAspect="1"/>
          </p:cNvPicPr>
          <p:nvPr/>
        </p:nvPicPr>
        <p:blipFill>
          <a:blip r:embed="rId3"/>
          <a:stretch>
            <a:fillRect/>
          </a:stretch>
        </p:blipFill>
        <p:spPr>
          <a:xfrm>
            <a:off x="12120373" y="345766"/>
            <a:ext cx="182880" cy="182880"/>
          </a:xfrm>
          <a:prstGeom prst="rect">
            <a:avLst/>
          </a:prstGeom>
        </p:spPr>
      </p:pic>
      <p:pic>
        <p:nvPicPr>
          <p:cNvPr id="14" name="Picture 13"/>
          <p:cNvPicPr>
            <a:picLocks noChangeAspect="1"/>
          </p:cNvPicPr>
          <p:nvPr/>
        </p:nvPicPr>
        <p:blipFill>
          <a:blip r:embed="rId3"/>
          <a:stretch>
            <a:fillRect/>
          </a:stretch>
        </p:blipFill>
        <p:spPr>
          <a:xfrm>
            <a:off x="7284713" y="371998"/>
            <a:ext cx="182880" cy="182880"/>
          </a:xfrm>
          <a:prstGeom prst="rect">
            <a:avLst/>
          </a:prstGeom>
        </p:spPr>
      </p:pic>
      <p:pic>
        <p:nvPicPr>
          <p:cNvPr id="15" name="Picture 14"/>
          <p:cNvPicPr>
            <a:picLocks noChangeAspect="1"/>
          </p:cNvPicPr>
          <p:nvPr/>
        </p:nvPicPr>
        <p:blipFill>
          <a:blip r:embed="rId3"/>
          <a:stretch>
            <a:fillRect/>
          </a:stretch>
        </p:blipFill>
        <p:spPr>
          <a:xfrm>
            <a:off x="7076458" y="378792"/>
            <a:ext cx="182880" cy="182880"/>
          </a:xfrm>
          <a:prstGeom prst="rect">
            <a:avLst/>
          </a:prstGeom>
        </p:spPr>
      </p:pic>
      <p:pic>
        <p:nvPicPr>
          <p:cNvPr id="16" name="Picture 15"/>
          <p:cNvPicPr>
            <a:picLocks noChangeAspect="1"/>
          </p:cNvPicPr>
          <p:nvPr/>
        </p:nvPicPr>
        <p:blipFill>
          <a:blip r:embed="rId3"/>
          <a:stretch>
            <a:fillRect/>
          </a:stretch>
        </p:blipFill>
        <p:spPr>
          <a:xfrm>
            <a:off x="2410709" y="400309"/>
            <a:ext cx="182880" cy="182880"/>
          </a:xfrm>
          <a:prstGeom prst="rect">
            <a:avLst/>
          </a:prstGeom>
        </p:spPr>
      </p:pic>
      <p:pic>
        <p:nvPicPr>
          <p:cNvPr id="17" name="Picture 16"/>
          <p:cNvPicPr>
            <a:picLocks noChangeAspect="1"/>
          </p:cNvPicPr>
          <p:nvPr/>
        </p:nvPicPr>
        <p:blipFill>
          <a:blip r:embed="rId3"/>
          <a:stretch>
            <a:fillRect/>
          </a:stretch>
        </p:blipFill>
        <p:spPr>
          <a:xfrm>
            <a:off x="624826" y="339917"/>
            <a:ext cx="182880" cy="182880"/>
          </a:xfrm>
          <a:prstGeom prst="rect">
            <a:avLst/>
          </a:prstGeom>
        </p:spPr>
      </p:pic>
      <p:pic>
        <p:nvPicPr>
          <p:cNvPr id="18" name="Picture 17"/>
          <p:cNvPicPr>
            <a:picLocks noChangeAspect="1"/>
          </p:cNvPicPr>
          <p:nvPr/>
        </p:nvPicPr>
        <p:blipFill>
          <a:blip r:embed="rId4"/>
          <a:stretch>
            <a:fillRect/>
          </a:stretch>
        </p:blipFill>
        <p:spPr>
          <a:xfrm>
            <a:off x="3766387" y="371998"/>
            <a:ext cx="2140375" cy="182880"/>
          </a:xfrm>
          <a:prstGeom prst="rect">
            <a:avLst/>
          </a:prstGeom>
        </p:spPr>
      </p:pic>
      <p:pic>
        <p:nvPicPr>
          <p:cNvPr id="19" name="Picture 18"/>
          <p:cNvPicPr>
            <a:picLocks noChangeAspect="1"/>
          </p:cNvPicPr>
          <p:nvPr/>
        </p:nvPicPr>
        <p:blipFill>
          <a:blip r:embed="rId5"/>
          <a:stretch>
            <a:fillRect/>
          </a:stretch>
        </p:blipFill>
        <p:spPr>
          <a:xfrm>
            <a:off x="9848442" y="342509"/>
            <a:ext cx="1761068" cy="182880"/>
          </a:xfrm>
          <a:prstGeom prst="rect">
            <a:avLst/>
          </a:prstGeom>
        </p:spPr>
      </p:pic>
      <p:pic>
        <p:nvPicPr>
          <p:cNvPr id="20" name="Picture 19"/>
          <p:cNvPicPr>
            <a:picLocks noChangeAspect="1"/>
          </p:cNvPicPr>
          <p:nvPr/>
        </p:nvPicPr>
        <p:blipFill>
          <a:blip r:embed="rId6"/>
          <a:stretch>
            <a:fillRect/>
          </a:stretch>
        </p:blipFill>
        <p:spPr>
          <a:xfrm>
            <a:off x="4959882" y="356902"/>
            <a:ext cx="182631" cy="182631"/>
          </a:xfrm>
          <a:prstGeom prst="rect">
            <a:avLst/>
          </a:prstGeom>
        </p:spPr>
      </p:pic>
      <p:pic>
        <p:nvPicPr>
          <p:cNvPr id="21" name="Picture 20"/>
          <p:cNvPicPr>
            <a:picLocks noChangeAspect="1"/>
          </p:cNvPicPr>
          <p:nvPr/>
        </p:nvPicPr>
        <p:blipFill>
          <a:blip r:embed="rId3"/>
          <a:stretch>
            <a:fillRect/>
          </a:stretch>
        </p:blipFill>
        <p:spPr>
          <a:xfrm>
            <a:off x="9079431" y="367204"/>
            <a:ext cx="182880" cy="182880"/>
          </a:xfrm>
          <a:prstGeom prst="rect">
            <a:avLst/>
          </a:prstGeom>
        </p:spPr>
      </p:pic>
    </p:spTree>
    <p:extLst>
      <p:ext uri="{BB962C8B-B14F-4D97-AF65-F5344CB8AC3E}">
        <p14:creationId xmlns:p14="http://schemas.microsoft.com/office/powerpoint/2010/main" val="12821399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fa-IR" dirty="0" smtClean="0"/>
              <a:t>قهرمان محصول . . .</a:t>
            </a:r>
            <a:endParaRPr lang="fa-IR" dirty="0"/>
          </a:p>
        </p:txBody>
      </p:sp>
      <p:sp>
        <p:nvSpPr>
          <p:cNvPr id="3" name="Content Placeholder 2"/>
          <p:cNvSpPr>
            <a:spLocks noGrp="1"/>
          </p:cNvSpPr>
          <p:nvPr>
            <p:ph idx="1"/>
          </p:nvPr>
        </p:nvSpPr>
        <p:spPr>
          <a:xfrm>
            <a:off x="91440" y="1317130"/>
            <a:ext cx="12618720" cy="5830868"/>
          </a:xfrm>
        </p:spPr>
        <p:txBody>
          <a:bodyPr>
            <a:normAutofit fontScale="85000" lnSpcReduction="20000"/>
          </a:bodyPr>
          <a:lstStyle/>
          <a:p>
            <a:pPr marL="0" indent="0">
              <a:buNone/>
            </a:pPr>
            <a:r>
              <a:rPr lang="fa-IR" sz="2400" dirty="0"/>
              <a:t>          </a:t>
            </a:r>
            <a:r>
              <a:rPr lang="fa-IR" sz="2880" dirty="0">
                <a:solidFill>
                  <a:srgbClr val="C00000"/>
                </a:solidFill>
              </a:rPr>
              <a:t>انتظارات از قهرمان محصول  . . .</a:t>
            </a:r>
          </a:p>
          <a:p>
            <a:pPr marL="0" indent="0">
              <a:buNone/>
            </a:pPr>
            <a:r>
              <a:rPr lang="fa-IR" sz="2400" dirty="0"/>
              <a:t>        </a:t>
            </a:r>
            <a:r>
              <a:rPr lang="fa-IR" sz="2760" dirty="0"/>
              <a:t>نیازمندی ها:</a:t>
            </a:r>
          </a:p>
          <a:p>
            <a:pPr marL="1097312" lvl="2" indent="0">
              <a:buNone/>
            </a:pPr>
            <a:r>
              <a:rPr lang="fa-IR" sz="2760" dirty="0">
                <a:cs typeface="B Nazanin" panose="00000400000000000000" pitchFamily="2" charset="-78"/>
              </a:rPr>
              <a:t>نیازمندی ها را از کاربران جمع آوری کند .</a:t>
            </a:r>
          </a:p>
          <a:p>
            <a:pPr marL="1097312" lvl="2" indent="0">
              <a:buNone/>
            </a:pPr>
            <a:r>
              <a:rPr lang="fa-IR" sz="2760" dirty="0">
                <a:cs typeface="B Nazanin" panose="00000400000000000000" pitchFamily="2" charset="-78"/>
              </a:rPr>
              <a:t>سناریوهای استفاده ، موارد کاربرد و داستان های کاربران را بسط دهد . </a:t>
            </a:r>
          </a:p>
          <a:p>
            <a:pPr marL="1097312" lvl="2" indent="0">
              <a:buNone/>
            </a:pPr>
            <a:r>
              <a:rPr lang="fa-IR" sz="2760" dirty="0">
                <a:cs typeface="B Nazanin" panose="00000400000000000000" pitchFamily="2" charset="-78"/>
              </a:rPr>
              <a:t>تضادها بین نیازمندی های پیشنهاد شده در کلاس کاربری را حل کند . </a:t>
            </a:r>
          </a:p>
          <a:p>
            <a:pPr marL="1097312" lvl="2" indent="0">
              <a:buNone/>
            </a:pPr>
            <a:r>
              <a:rPr lang="fa-IR" sz="2760" dirty="0">
                <a:cs typeface="B Nazanin" panose="00000400000000000000" pitchFamily="2" charset="-78"/>
              </a:rPr>
              <a:t>الویت های اجرایی را تعریف کند .</a:t>
            </a:r>
          </a:p>
          <a:p>
            <a:pPr marL="1097312" lvl="2" indent="0">
              <a:buNone/>
            </a:pPr>
            <a:r>
              <a:rPr lang="fa-IR" sz="2760" dirty="0">
                <a:cs typeface="B Nazanin" panose="00000400000000000000" pitchFamily="2" charset="-78"/>
              </a:rPr>
              <a:t>ورودی‌ها را در مورد عملکرد و سایر الزامات کیفی ارائه دهد .</a:t>
            </a:r>
          </a:p>
          <a:p>
            <a:pPr marL="1097312" lvl="2" indent="0">
              <a:buNone/>
            </a:pPr>
            <a:r>
              <a:rPr lang="fa-IR" sz="2760" dirty="0">
                <a:cs typeface="B Nazanin" panose="00000400000000000000" pitchFamily="2" charset="-78"/>
              </a:rPr>
              <a:t>نمونه های اولیه را ارزیابی کند . </a:t>
            </a:r>
          </a:p>
          <a:p>
            <a:pPr marL="1097312" lvl="2" indent="0">
              <a:buNone/>
            </a:pPr>
            <a:r>
              <a:rPr lang="fa-IR" sz="2760" dirty="0">
                <a:cs typeface="B Nazanin" panose="00000400000000000000" pitchFamily="2" charset="-78"/>
              </a:rPr>
              <a:t>با سایر تصمیم گیرندگان راهبردی برای برطرف کردن تضادها بین سایر ذینفعان کار کند . </a:t>
            </a:r>
          </a:p>
          <a:p>
            <a:pPr marL="1097312" lvl="2" indent="0">
              <a:buNone/>
            </a:pPr>
            <a:r>
              <a:rPr lang="fa-IR" sz="2760" dirty="0">
                <a:cs typeface="B Nazanin" panose="00000400000000000000" pitchFamily="2" charset="-78"/>
              </a:rPr>
              <a:t>الگوریتم های تخصصی را ارائه بدهد . </a:t>
            </a:r>
          </a:p>
          <a:p>
            <a:pPr algn="r" rtl="1">
              <a:buFont typeface="Wingdings" panose="05000000000000000000" pitchFamily="2" charset="2"/>
              <a:buChar char="q"/>
            </a:pPr>
            <a:endParaRPr lang="fa-IR" sz="2400" dirty="0"/>
          </a:p>
          <a:p>
            <a:pPr algn="r" rtl="1">
              <a:buFont typeface="Wingdings" panose="05000000000000000000" pitchFamily="2" charset="2"/>
              <a:buChar char="q"/>
            </a:pPr>
            <a:endParaRPr lang="fa-IR" sz="2400" dirty="0"/>
          </a:p>
        </p:txBody>
      </p:sp>
      <p:sp>
        <p:nvSpPr>
          <p:cNvPr id="4" name="TextBox 3"/>
          <p:cNvSpPr txBox="1"/>
          <p:nvPr/>
        </p:nvSpPr>
        <p:spPr>
          <a:xfrm>
            <a:off x="11691391" y="-19073"/>
            <a:ext cx="785499" cy="400110"/>
          </a:xfrm>
          <a:prstGeom prst="rect">
            <a:avLst/>
          </a:prstGeom>
          <a:noFill/>
        </p:spPr>
        <p:txBody>
          <a:bodyPr wrap="square" rtlCol="1">
            <a:spAutoFit/>
          </a:bodyPr>
          <a:lstStyle/>
          <a:p>
            <a:r>
              <a:rPr lang="fa-IR" sz="2000" dirty="0" smtClean="0">
                <a:solidFill>
                  <a:schemeClr val="bg1">
                    <a:lumMod val="65000"/>
                  </a:schemeClr>
                </a:solidFill>
              </a:rPr>
              <a:t>مقدمه </a:t>
            </a:r>
            <a:r>
              <a:rPr lang="fa-IR" sz="2000" dirty="0" smtClean="0">
                <a:solidFill>
                  <a:schemeClr val="bg1"/>
                </a:solidFill>
              </a:rPr>
              <a:t> </a:t>
            </a:r>
            <a:endParaRPr lang="fa-IR" sz="2000" dirty="0">
              <a:solidFill>
                <a:schemeClr val="bg1"/>
              </a:solidFill>
            </a:endParaRPr>
          </a:p>
        </p:txBody>
      </p:sp>
      <p:sp>
        <p:nvSpPr>
          <p:cNvPr id="5" name="TextBox 4"/>
          <p:cNvSpPr txBox="1"/>
          <p:nvPr/>
        </p:nvSpPr>
        <p:spPr>
          <a:xfrm>
            <a:off x="8446215" y="16424"/>
            <a:ext cx="1853779" cy="365934"/>
          </a:xfrm>
          <a:prstGeom prst="rect">
            <a:avLst/>
          </a:prstGeom>
          <a:noFill/>
        </p:spPr>
        <p:txBody>
          <a:bodyPr wrap="square" rtlCol="1">
            <a:spAutoFit/>
          </a:bodyPr>
          <a:lstStyle/>
          <a:p>
            <a:r>
              <a:rPr lang="fa-IR" sz="1778" dirty="0">
                <a:solidFill>
                  <a:schemeClr val="bg1">
                    <a:lumMod val="75000"/>
                  </a:schemeClr>
                </a:solidFill>
              </a:rPr>
              <a:t>پرسونای کاربر</a:t>
            </a:r>
          </a:p>
        </p:txBody>
      </p:sp>
      <p:sp>
        <p:nvSpPr>
          <p:cNvPr id="6" name="TextBox 5"/>
          <p:cNvSpPr txBox="1"/>
          <p:nvPr/>
        </p:nvSpPr>
        <p:spPr>
          <a:xfrm>
            <a:off x="6056946" y="51127"/>
            <a:ext cx="2325080" cy="365934"/>
          </a:xfrm>
          <a:prstGeom prst="rect">
            <a:avLst/>
          </a:prstGeom>
          <a:noFill/>
        </p:spPr>
        <p:txBody>
          <a:bodyPr wrap="square" rtlCol="1">
            <a:spAutoFit/>
          </a:bodyPr>
          <a:lstStyle/>
          <a:p>
            <a:r>
              <a:rPr lang="fa-IR" sz="1778" dirty="0">
                <a:solidFill>
                  <a:schemeClr val="bg1">
                    <a:lumMod val="65000"/>
                  </a:schemeClr>
                </a:solidFill>
              </a:rPr>
              <a:t>ارتباط با نمایندگان کاربر</a:t>
            </a:r>
          </a:p>
        </p:txBody>
      </p:sp>
      <p:sp>
        <p:nvSpPr>
          <p:cNvPr id="7" name="TextBox 6"/>
          <p:cNvSpPr txBox="1"/>
          <p:nvPr/>
        </p:nvSpPr>
        <p:spPr>
          <a:xfrm>
            <a:off x="10026439" y="16424"/>
            <a:ext cx="1727775" cy="365934"/>
          </a:xfrm>
          <a:prstGeom prst="rect">
            <a:avLst/>
          </a:prstGeom>
          <a:noFill/>
        </p:spPr>
        <p:txBody>
          <a:bodyPr wrap="square" rtlCol="1">
            <a:spAutoFit/>
          </a:bodyPr>
          <a:lstStyle/>
          <a:p>
            <a:r>
              <a:rPr lang="fa-IR" sz="1778" dirty="0" smtClean="0">
                <a:solidFill>
                  <a:schemeClr val="bg1">
                    <a:lumMod val="65000"/>
                  </a:schemeClr>
                </a:solidFill>
              </a:rPr>
              <a:t>کلاسهای کاربری</a:t>
            </a:r>
            <a:endParaRPr lang="fa-IR" sz="1778" dirty="0">
              <a:solidFill>
                <a:schemeClr val="bg1">
                  <a:lumMod val="65000"/>
                </a:schemeClr>
              </a:solidFill>
            </a:endParaRPr>
          </a:p>
        </p:txBody>
      </p:sp>
      <p:sp>
        <p:nvSpPr>
          <p:cNvPr id="8" name="TextBox 7"/>
          <p:cNvSpPr txBox="1"/>
          <p:nvPr/>
        </p:nvSpPr>
        <p:spPr>
          <a:xfrm>
            <a:off x="4119373" y="26185"/>
            <a:ext cx="2325080" cy="365934"/>
          </a:xfrm>
          <a:prstGeom prst="rect">
            <a:avLst/>
          </a:prstGeom>
          <a:noFill/>
        </p:spPr>
        <p:txBody>
          <a:bodyPr wrap="square" rtlCol="1">
            <a:spAutoFit/>
          </a:bodyPr>
          <a:lstStyle/>
          <a:p>
            <a:r>
              <a:rPr lang="fa-IR" sz="1778" dirty="0">
                <a:solidFill>
                  <a:schemeClr val="bg1"/>
                </a:solidFill>
              </a:rPr>
              <a:t>قهرمان محصول </a:t>
            </a:r>
          </a:p>
        </p:txBody>
      </p:sp>
      <p:sp>
        <p:nvSpPr>
          <p:cNvPr id="9" name="TextBox 8"/>
          <p:cNvSpPr txBox="1"/>
          <p:nvPr/>
        </p:nvSpPr>
        <p:spPr>
          <a:xfrm>
            <a:off x="1005523" y="35628"/>
            <a:ext cx="3249746" cy="365934"/>
          </a:xfrm>
          <a:prstGeom prst="rect">
            <a:avLst/>
          </a:prstGeom>
          <a:noFill/>
        </p:spPr>
        <p:txBody>
          <a:bodyPr wrap="square" rtlCol="1">
            <a:spAutoFit/>
          </a:bodyPr>
          <a:lstStyle/>
          <a:p>
            <a:r>
              <a:rPr lang="fa-IR" sz="1778" dirty="0">
                <a:solidFill>
                  <a:schemeClr val="bg1">
                    <a:lumMod val="75000"/>
                  </a:schemeClr>
                </a:solidFill>
              </a:rPr>
              <a:t>نمایندگی کاربر در پروژه های چابک </a:t>
            </a:r>
          </a:p>
        </p:txBody>
      </p:sp>
      <p:sp>
        <p:nvSpPr>
          <p:cNvPr id="10" name="TextBox 9"/>
          <p:cNvSpPr txBox="1"/>
          <p:nvPr/>
        </p:nvSpPr>
        <p:spPr>
          <a:xfrm>
            <a:off x="214613" y="1948"/>
            <a:ext cx="1002620" cy="365934"/>
          </a:xfrm>
          <a:prstGeom prst="rect">
            <a:avLst/>
          </a:prstGeom>
          <a:noFill/>
        </p:spPr>
        <p:txBody>
          <a:bodyPr wrap="square" rtlCol="1">
            <a:spAutoFit/>
          </a:bodyPr>
          <a:lstStyle/>
          <a:p>
            <a:r>
              <a:rPr lang="fa-IR" sz="1778" dirty="0">
                <a:solidFill>
                  <a:schemeClr val="bg1">
                    <a:lumMod val="75000"/>
                  </a:schemeClr>
                </a:solidFill>
              </a:rPr>
              <a:t>حل تضاد </a:t>
            </a:r>
          </a:p>
        </p:txBody>
      </p:sp>
      <p:pic>
        <p:nvPicPr>
          <p:cNvPr id="11" name="Picture 10"/>
          <p:cNvPicPr>
            <a:picLocks noChangeAspect="1"/>
          </p:cNvPicPr>
          <p:nvPr/>
        </p:nvPicPr>
        <p:blipFill>
          <a:blip r:embed="rId2"/>
          <a:stretch>
            <a:fillRect/>
          </a:stretch>
        </p:blipFill>
        <p:spPr>
          <a:xfrm>
            <a:off x="2614577" y="393016"/>
            <a:ext cx="182880" cy="182880"/>
          </a:xfrm>
          <a:prstGeom prst="rect">
            <a:avLst/>
          </a:prstGeom>
        </p:spPr>
      </p:pic>
      <p:pic>
        <p:nvPicPr>
          <p:cNvPr id="12" name="Picture 11"/>
          <p:cNvPicPr>
            <a:picLocks noChangeAspect="1"/>
          </p:cNvPicPr>
          <p:nvPr/>
        </p:nvPicPr>
        <p:blipFill>
          <a:blip r:embed="rId3"/>
          <a:stretch>
            <a:fillRect/>
          </a:stretch>
        </p:blipFill>
        <p:spPr>
          <a:xfrm>
            <a:off x="12120373" y="345766"/>
            <a:ext cx="182880" cy="182880"/>
          </a:xfrm>
          <a:prstGeom prst="rect">
            <a:avLst/>
          </a:prstGeom>
        </p:spPr>
      </p:pic>
      <p:pic>
        <p:nvPicPr>
          <p:cNvPr id="13" name="Picture 12"/>
          <p:cNvPicPr>
            <a:picLocks noChangeAspect="1"/>
          </p:cNvPicPr>
          <p:nvPr/>
        </p:nvPicPr>
        <p:blipFill>
          <a:blip r:embed="rId3"/>
          <a:stretch>
            <a:fillRect/>
          </a:stretch>
        </p:blipFill>
        <p:spPr>
          <a:xfrm>
            <a:off x="7284713" y="371998"/>
            <a:ext cx="182880" cy="182880"/>
          </a:xfrm>
          <a:prstGeom prst="rect">
            <a:avLst/>
          </a:prstGeom>
        </p:spPr>
      </p:pic>
      <p:pic>
        <p:nvPicPr>
          <p:cNvPr id="15" name="Picture 14"/>
          <p:cNvPicPr>
            <a:picLocks noChangeAspect="1"/>
          </p:cNvPicPr>
          <p:nvPr/>
        </p:nvPicPr>
        <p:blipFill>
          <a:blip r:embed="rId3"/>
          <a:stretch>
            <a:fillRect/>
          </a:stretch>
        </p:blipFill>
        <p:spPr>
          <a:xfrm>
            <a:off x="7076458" y="378792"/>
            <a:ext cx="182880" cy="182880"/>
          </a:xfrm>
          <a:prstGeom prst="rect">
            <a:avLst/>
          </a:prstGeom>
        </p:spPr>
      </p:pic>
      <p:pic>
        <p:nvPicPr>
          <p:cNvPr id="16" name="Picture 15"/>
          <p:cNvPicPr>
            <a:picLocks noChangeAspect="1"/>
          </p:cNvPicPr>
          <p:nvPr/>
        </p:nvPicPr>
        <p:blipFill>
          <a:blip r:embed="rId3"/>
          <a:stretch>
            <a:fillRect/>
          </a:stretch>
        </p:blipFill>
        <p:spPr>
          <a:xfrm>
            <a:off x="2410709" y="400309"/>
            <a:ext cx="182880" cy="182880"/>
          </a:xfrm>
          <a:prstGeom prst="rect">
            <a:avLst/>
          </a:prstGeom>
        </p:spPr>
      </p:pic>
      <p:pic>
        <p:nvPicPr>
          <p:cNvPr id="17" name="Picture 16"/>
          <p:cNvPicPr>
            <a:picLocks noChangeAspect="1"/>
          </p:cNvPicPr>
          <p:nvPr/>
        </p:nvPicPr>
        <p:blipFill>
          <a:blip r:embed="rId3"/>
          <a:stretch>
            <a:fillRect/>
          </a:stretch>
        </p:blipFill>
        <p:spPr>
          <a:xfrm>
            <a:off x="624826" y="339917"/>
            <a:ext cx="182880" cy="182880"/>
          </a:xfrm>
          <a:prstGeom prst="rect">
            <a:avLst/>
          </a:prstGeom>
        </p:spPr>
      </p:pic>
      <p:pic>
        <p:nvPicPr>
          <p:cNvPr id="18" name="Picture 17"/>
          <p:cNvPicPr>
            <a:picLocks noChangeAspect="1"/>
          </p:cNvPicPr>
          <p:nvPr/>
        </p:nvPicPr>
        <p:blipFill>
          <a:blip r:embed="rId4"/>
          <a:stretch>
            <a:fillRect/>
          </a:stretch>
        </p:blipFill>
        <p:spPr>
          <a:xfrm>
            <a:off x="3766387" y="371998"/>
            <a:ext cx="2140375" cy="182880"/>
          </a:xfrm>
          <a:prstGeom prst="rect">
            <a:avLst/>
          </a:prstGeom>
        </p:spPr>
      </p:pic>
      <p:pic>
        <p:nvPicPr>
          <p:cNvPr id="19" name="Picture 18"/>
          <p:cNvPicPr>
            <a:picLocks noChangeAspect="1"/>
          </p:cNvPicPr>
          <p:nvPr/>
        </p:nvPicPr>
        <p:blipFill>
          <a:blip r:embed="rId5"/>
          <a:stretch>
            <a:fillRect/>
          </a:stretch>
        </p:blipFill>
        <p:spPr>
          <a:xfrm>
            <a:off x="9848442" y="342509"/>
            <a:ext cx="1761068" cy="182880"/>
          </a:xfrm>
          <a:prstGeom prst="rect">
            <a:avLst/>
          </a:prstGeom>
        </p:spPr>
      </p:pic>
      <p:pic>
        <p:nvPicPr>
          <p:cNvPr id="20" name="Picture 19"/>
          <p:cNvPicPr>
            <a:picLocks noChangeAspect="1"/>
          </p:cNvPicPr>
          <p:nvPr/>
        </p:nvPicPr>
        <p:blipFill>
          <a:blip r:embed="rId6"/>
          <a:stretch>
            <a:fillRect/>
          </a:stretch>
        </p:blipFill>
        <p:spPr>
          <a:xfrm>
            <a:off x="4747430" y="368800"/>
            <a:ext cx="182631" cy="182631"/>
          </a:xfrm>
          <a:prstGeom prst="rect">
            <a:avLst/>
          </a:prstGeom>
        </p:spPr>
      </p:pic>
      <p:pic>
        <p:nvPicPr>
          <p:cNvPr id="21" name="Picture 20"/>
          <p:cNvPicPr>
            <a:picLocks noChangeAspect="1"/>
          </p:cNvPicPr>
          <p:nvPr/>
        </p:nvPicPr>
        <p:blipFill>
          <a:blip r:embed="rId3"/>
          <a:stretch>
            <a:fillRect/>
          </a:stretch>
        </p:blipFill>
        <p:spPr>
          <a:xfrm>
            <a:off x="9079431" y="367204"/>
            <a:ext cx="182880" cy="182880"/>
          </a:xfrm>
          <a:prstGeom prst="rect">
            <a:avLst/>
          </a:prstGeom>
        </p:spPr>
      </p:pic>
    </p:spTree>
    <p:extLst>
      <p:ext uri="{BB962C8B-B14F-4D97-AF65-F5344CB8AC3E}">
        <p14:creationId xmlns:p14="http://schemas.microsoft.com/office/powerpoint/2010/main" val="306060786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fa-IR" dirty="0" smtClean="0"/>
              <a:t>قهرمان محصول . . .</a:t>
            </a:r>
            <a:endParaRPr lang="fa-IR" dirty="0"/>
          </a:p>
        </p:txBody>
      </p:sp>
      <p:sp>
        <p:nvSpPr>
          <p:cNvPr id="3" name="Content Placeholder 2"/>
          <p:cNvSpPr>
            <a:spLocks noGrp="1"/>
          </p:cNvSpPr>
          <p:nvPr>
            <p:ph idx="1"/>
          </p:nvPr>
        </p:nvSpPr>
        <p:spPr>
          <a:xfrm>
            <a:off x="91441" y="1191334"/>
            <a:ext cx="12381161" cy="6221022"/>
          </a:xfrm>
        </p:spPr>
        <p:txBody>
          <a:bodyPr>
            <a:normAutofit fontScale="77500" lnSpcReduction="20000"/>
          </a:bodyPr>
          <a:lstStyle/>
          <a:p>
            <a:pPr marL="0" indent="0">
              <a:buNone/>
            </a:pPr>
            <a:r>
              <a:rPr lang="fa-IR" sz="2400" dirty="0"/>
              <a:t>      </a:t>
            </a:r>
            <a:r>
              <a:rPr lang="fa-IR" sz="2880" dirty="0">
                <a:solidFill>
                  <a:srgbClr val="C00000"/>
                </a:solidFill>
              </a:rPr>
              <a:t>انتظارات از قهرمان محصول . . .</a:t>
            </a:r>
          </a:p>
          <a:p>
            <a:pPr marL="0" indent="0">
              <a:buNone/>
            </a:pPr>
            <a:r>
              <a:rPr lang="fa-IR" sz="2400" dirty="0"/>
              <a:t>     </a:t>
            </a:r>
            <a:r>
              <a:rPr lang="fa-IR" sz="2760" dirty="0"/>
              <a:t>اعتبار سنجی و تایید :</a:t>
            </a:r>
          </a:p>
          <a:p>
            <a:pPr marL="1097312" lvl="2" indent="0">
              <a:buNone/>
            </a:pPr>
            <a:r>
              <a:rPr lang="fa-IR" sz="2760" dirty="0">
                <a:cs typeface="B Nazanin" panose="00000400000000000000" pitchFamily="2" charset="-78"/>
              </a:rPr>
              <a:t>مشخات نیازمندی ها را بررسی کند .</a:t>
            </a:r>
          </a:p>
          <a:p>
            <a:pPr marL="1097312" lvl="2" indent="0">
              <a:buNone/>
            </a:pPr>
            <a:r>
              <a:rPr lang="fa-IR" sz="2760" dirty="0">
                <a:cs typeface="B Nazanin" panose="00000400000000000000" pitchFamily="2" charset="-78"/>
              </a:rPr>
              <a:t>معیارهای پذیرش را تعریف کند </a:t>
            </a:r>
          </a:p>
          <a:p>
            <a:pPr marL="1097312" lvl="2" indent="0">
              <a:buNone/>
            </a:pPr>
            <a:r>
              <a:rPr lang="fa-IR" sz="2760" dirty="0">
                <a:cs typeface="B Nazanin" panose="00000400000000000000" pitchFamily="2" charset="-78"/>
              </a:rPr>
              <a:t>از سناریوهای کاربردی تست پذیرش کاربر را توسعه دهد . </a:t>
            </a:r>
          </a:p>
          <a:p>
            <a:pPr marL="1097312" lvl="2" indent="0">
              <a:buNone/>
            </a:pPr>
            <a:r>
              <a:rPr lang="fa-IR" sz="2760" dirty="0">
                <a:cs typeface="B Nazanin" panose="00000400000000000000" pitchFamily="2" charset="-78"/>
              </a:rPr>
              <a:t>مجموعه داده های آزمایشی را از کسب و کار ارائه دهید </a:t>
            </a:r>
          </a:p>
          <a:p>
            <a:pPr marL="1097312" lvl="2" indent="0">
              <a:buNone/>
            </a:pPr>
            <a:r>
              <a:rPr lang="fa-IR" sz="2760" dirty="0">
                <a:cs typeface="B Nazanin" panose="00000400000000000000" pitchFamily="2" charset="-78"/>
              </a:rPr>
              <a:t>تست پذیرش کاربر یا بتا تست را انجام دهد . </a:t>
            </a:r>
          </a:p>
          <a:p>
            <a:pPr marL="0" indent="0">
              <a:buNone/>
            </a:pPr>
            <a:r>
              <a:rPr lang="fa-IR" sz="2760" dirty="0">
                <a:solidFill>
                  <a:prstClr val="black"/>
                </a:solidFill>
              </a:rPr>
              <a:t>       مدیریت تغییرات </a:t>
            </a:r>
          </a:p>
          <a:p>
            <a:pPr marL="1097312" lvl="2" indent="0">
              <a:buNone/>
            </a:pPr>
            <a:r>
              <a:rPr lang="fa-IR" sz="2760" dirty="0">
                <a:solidFill>
                  <a:prstClr val="black"/>
                </a:solidFill>
                <a:cs typeface="B Nazanin" panose="00000400000000000000" pitchFamily="2" charset="-78"/>
              </a:rPr>
              <a:t>درخواست های بهبود و اصلاحات نقص ها را الویت بندی کند .</a:t>
            </a:r>
          </a:p>
          <a:p>
            <a:pPr marL="1097312" lvl="2" indent="0">
              <a:buNone/>
            </a:pPr>
            <a:r>
              <a:rPr lang="fa-IR" sz="2760" dirty="0">
                <a:solidFill>
                  <a:prstClr val="black"/>
                </a:solidFill>
                <a:cs typeface="B Nazanin" panose="00000400000000000000" pitchFamily="2" charset="-78"/>
              </a:rPr>
              <a:t>به صورت پویا محدوده انتشارات آینده را مشخص کند . </a:t>
            </a:r>
          </a:p>
          <a:p>
            <a:pPr marL="1097312" lvl="2" indent="0">
              <a:buNone/>
            </a:pPr>
            <a:r>
              <a:rPr lang="fa-IR" sz="2760" dirty="0">
                <a:solidFill>
                  <a:prstClr val="black"/>
                </a:solidFill>
                <a:cs typeface="B Nazanin" panose="00000400000000000000" pitchFamily="2" charset="-78"/>
              </a:rPr>
              <a:t>تاثیر تغییرات پیشنهادی بر روی کاربران و فرایندهای تجاری را ارزیابی کند . </a:t>
            </a:r>
          </a:p>
          <a:p>
            <a:pPr marL="1097312" lvl="2" indent="0">
              <a:buNone/>
            </a:pPr>
            <a:r>
              <a:rPr lang="fa-IR" sz="2760" dirty="0">
                <a:solidFill>
                  <a:prstClr val="black"/>
                </a:solidFill>
                <a:cs typeface="B Nazanin" panose="00000400000000000000" pitchFamily="2" charset="-78"/>
              </a:rPr>
              <a:t>در تصمیم گیری برای تغییرات سازنده شرکت کند . </a:t>
            </a:r>
          </a:p>
          <a:p>
            <a:pPr algn="r" rtl="1">
              <a:buFont typeface="Wingdings" panose="05000000000000000000" pitchFamily="2" charset="2"/>
              <a:buChar char="q"/>
            </a:pPr>
            <a:endParaRPr lang="fa-IR" sz="2400" dirty="0"/>
          </a:p>
          <a:p>
            <a:pPr algn="r" rtl="1">
              <a:buFont typeface="Wingdings" panose="05000000000000000000" pitchFamily="2" charset="2"/>
              <a:buChar char="q"/>
            </a:pPr>
            <a:endParaRPr lang="fa-IR" sz="2400" dirty="0"/>
          </a:p>
        </p:txBody>
      </p:sp>
      <p:sp>
        <p:nvSpPr>
          <p:cNvPr id="4" name="TextBox 3"/>
          <p:cNvSpPr txBox="1"/>
          <p:nvPr/>
        </p:nvSpPr>
        <p:spPr>
          <a:xfrm>
            <a:off x="11691391" y="-19073"/>
            <a:ext cx="785499" cy="400110"/>
          </a:xfrm>
          <a:prstGeom prst="rect">
            <a:avLst/>
          </a:prstGeom>
          <a:noFill/>
        </p:spPr>
        <p:txBody>
          <a:bodyPr wrap="square" rtlCol="1">
            <a:spAutoFit/>
          </a:bodyPr>
          <a:lstStyle/>
          <a:p>
            <a:r>
              <a:rPr lang="fa-IR" sz="2000" dirty="0" smtClean="0">
                <a:solidFill>
                  <a:schemeClr val="bg1">
                    <a:lumMod val="65000"/>
                  </a:schemeClr>
                </a:solidFill>
              </a:rPr>
              <a:t>مقدمه </a:t>
            </a:r>
            <a:r>
              <a:rPr lang="fa-IR" sz="2000" dirty="0" smtClean="0">
                <a:solidFill>
                  <a:schemeClr val="bg1"/>
                </a:solidFill>
              </a:rPr>
              <a:t> </a:t>
            </a:r>
            <a:endParaRPr lang="fa-IR" sz="2000" dirty="0">
              <a:solidFill>
                <a:schemeClr val="bg1"/>
              </a:solidFill>
            </a:endParaRPr>
          </a:p>
        </p:txBody>
      </p:sp>
      <p:sp>
        <p:nvSpPr>
          <p:cNvPr id="5" name="TextBox 4"/>
          <p:cNvSpPr txBox="1"/>
          <p:nvPr/>
        </p:nvSpPr>
        <p:spPr>
          <a:xfrm>
            <a:off x="8446215" y="16424"/>
            <a:ext cx="1853779" cy="365934"/>
          </a:xfrm>
          <a:prstGeom prst="rect">
            <a:avLst/>
          </a:prstGeom>
          <a:noFill/>
        </p:spPr>
        <p:txBody>
          <a:bodyPr wrap="square" rtlCol="1">
            <a:spAutoFit/>
          </a:bodyPr>
          <a:lstStyle/>
          <a:p>
            <a:r>
              <a:rPr lang="fa-IR" sz="1778" dirty="0">
                <a:solidFill>
                  <a:schemeClr val="bg1">
                    <a:lumMod val="75000"/>
                  </a:schemeClr>
                </a:solidFill>
              </a:rPr>
              <a:t>پرسونای کاربر</a:t>
            </a:r>
          </a:p>
        </p:txBody>
      </p:sp>
      <p:sp>
        <p:nvSpPr>
          <p:cNvPr id="6" name="TextBox 5"/>
          <p:cNvSpPr txBox="1"/>
          <p:nvPr/>
        </p:nvSpPr>
        <p:spPr>
          <a:xfrm>
            <a:off x="6056946" y="51127"/>
            <a:ext cx="2325080" cy="365934"/>
          </a:xfrm>
          <a:prstGeom prst="rect">
            <a:avLst/>
          </a:prstGeom>
          <a:noFill/>
        </p:spPr>
        <p:txBody>
          <a:bodyPr wrap="square" rtlCol="1">
            <a:spAutoFit/>
          </a:bodyPr>
          <a:lstStyle/>
          <a:p>
            <a:r>
              <a:rPr lang="fa-IR" sz="1778" dirty="0">
                <a:solidFill>
                  <a:schemeClr val="bg1">
                    <a:lumMod val="65000"/>
                  </a:schemeClr>
                </a:solidFill>
              </a:rPr>
              <a:t>ارتباط با نمایندگان کاربر</a:t>
            </a:r>
          </a:p>
        </p:txBody>
      </p:sp>
      <p:sp>
        <p:nvSpPr>
          <p:cNvPr id="7" name="TextBox 6"/>
          <p:cNvSpPr txBox="1"/>
          <p:nvPr/>
        </p:nvSpPr>
        <p:spPr>
          <a:xfrm>
            <a:off x="10026439" y="16424"/>
            <a:ext cx="1727775" cy="365934"/>
          </a:xfrm>
          <a:prstGeom prst="rect">
            <a:avLst/>
          </a:prstGeom>
          <a:noFill/>
        </p:spPr>
        <p:txBody>
          <a:bodyPr wrap="square" rtlCol="1">
            <a:spAutoFit/>
          </a:bodyPr>
          <a:lstStyle/>
          <a:p>
            <a:r>
              <a:rPr lang="fa-IR" sz="1778" dirty="0" smtClean="0">
                <a:solidFill>
                  <a:schemeClr val="bg1">
                    <a:lumMod val="65000"/>
                  </a:schemeClr>
                </a:solidFill>
              </a:rPr>
              <a:t>کلاسهای کاربری</a:t>
            </a:r>
            <a:endParaRPr lang="fa-IR" sz="1778" dirty="0">
              <a:solidFill>
                <a:schemeClr val="bg1">
                  <a:lumMod val="65000"/>
                </a:schemeClr>
              </a:solidFill>
            </a:endParaRPr>
          </a:p>
        </p:txBody>
      </p:sp>
      <p:sp>
        <p:nvSpPr>
          <p:cNvPr id="8" name="TextBox 7"/>
          <p:cNvSpPr txBox="1"/>
          <p:nvPr/>
        </p:nvSpPr>
        <p:spPr>
          <a:xfrm>
            <a:off x="4119373" y="26185"/>
            <a:ext cx="2325080" cy="365934"/>
          </a:xfrm>
          <a:prstGeom prst="rect">
            <a:avLst/>
          </a:prstGeom>
          <a:noFill/>
        </p:spPr>
        <p:txBody>
          <a:bodyPr wrap="square" rtlCol="1">
            <a:spAutoFit/>
          </a:bodyPr>
          <a:lstStyle/>
          <a:p>
            <a:r>
              <a:rPr lang="fa-IR" sz="1778" dirty="0">
                <a:solidFill>
                  <a:schemeClr val="bg1"/>
                </a:solidFill>
              </a:rPr>
              <a:t>قهرمان محصول </a:t>
            </a:r>
          </a:p>
        </p:txBody>
      </p:sp>
      <p:sp>
        <p:nvSpPr>
          <p:cNvPr id="9" name="TextBox 8"/>
          <p:cNvSpPr txBox="1"/>
          <p:nvPr/>
        </p:nvSpPr>
        <p:spPr>
          <a:xfrm>
            <a:off x="1005523" y="35628"/>
            <a:ext cx="3249746" cy="365934"/>
          </a:xfrm>
          <a:prstGeom prst="rect">
            <a:avLst/>
          </a:prstGeom>
          <a:noFill/>
        </p:spPr>
        <p:txBody>
          <a:bodyPr wrap="square" rtlCol="1">
            <a:spAutoFit/>
          </a:bodyPr>
          <a:lstStyle/>
          <a:p>
            <a:r>
              <a:rPr lang="fa-IR" sz="1778" dirty="0">
                <a:solidFill>
                  <a:schemeClr val="bg1">
                    <a:lumMod val="75000"/>
                  </a:schemeClr>
                </a:solidFill>
              </a:rPr>
              <a:t>نمایندگی کاربر در پروژه های چابک </a:t>
            </a:r>
          </a:p>
        </p:txBody>
      </p:sp>
      <p:sp>
        <p:nvSpPr>
          <p:cNvPr id="10" name="TextBox 9"/>
          <p:cNvSpPr txBox="1"/>
          <p:nvPr/>
        </p:nvSpPr>
        <p:spPr>
          <a:xfrm>
            <a:off x="214613" y="1948"/>
            <a:ext cx="1002620" cy="365934"/>
          </a:xfrm>
          <a:prstGeom prst="rect">
            <a:avLst/>
          </a:prstGeom>
          <a:noFill/>
        </p:spPr>
        <p:txBody>
          <a:bodyPr wrap="square" rtlCol="1">
            <a:spAutoFit/>
          </a:bodyPr>
          <a:lstStyle/>
          <a:p>
            <a:r>
              <a:rPr lang="fa-IR" sz="1778" dirty="0">
                <a:solidFill>
                  <a:schemeClr val="bg1">
                    <a:lumMod val="75000"/>
                  </a:schemeClr>
                </a:solidFill>
              </a:rPr>
              <a:t>حل تضاد </a:t>
            </a:r>
          </a:p>
        </p:txBody>
      </p:sp>
      <p:pic>
        <p:nvPicPr>
          <p:cNvPr id="12" name="Picture 11"/>
          <p:cNvPicPr>
            <a:picLocks noChangeAspect="1"/>
          </p:cNvPicPr>
          <p:nvPr/>
        </p:nvPicPr>
        <p:blipFill>
          <a:blip r:embed="rId2"/>
          <a:stretch>
            <a:fillRect/>
          </a:stretch>
        </p:blipFill>
        <p:spPr>
          <a:xfrm>
            <a:off x="2614577" y="393016"/>
            <a:ext cx="182880" cy="182880"/>
          </a:xfrm>
          <a:prstGeom prst="rect">
            <a:avLst/>
          </a:prstGeom>
        </p:spPr>
      </p:pic>
      <p:pic>
        <p:nvPicPr>
          <p:cNvPr id="13" name="Picture 12"/>
          <p:cNvPicPr>
            <a:picLocks noChangeAspect="1"/>
          </p:cNvPicPr>
          <p:nvPr/>
        </p:nvPicPr>
        <p:blipFill>
          <a:blip r:embed="rId3"/>
          <a:stretch>
            <a:fillRect/>
          </a:stretch>
        </p:blipFill>
        <p:spPr>
          <a:xfrm>
            <a:off x="12120373" y="345766"/>
            <a:ext cx="182880" cy="182880"/>
          </a:xfrm>
          <a:prstGeom prst="rect">
            <a:avLst/>
          </a:prstGeom>
        </p:spPr>
      </p:pic>
      <p:pic>
        <p:nvPicPr>
          <p:cNvPr id="14" name="Picture 13"/>
          <p:cNvPicPr>
            <a:picLocks noChangeAspect="1"/>
          </p:cNvPicPr>
          <p:nvPr/>
        </p:nvPicPr>
        <p:blipFill>
          <a:blip r:embed="rId3"/>
          <a:stretch>
            <a:fillRect/>
          </a:stretch>
        </p:blipFill>
        <p:spPr>
          <a:xfrm>
            <a:off x="7284713" y="371998"/>
            <a:ext cx="182880" cy="182880"/>
          </a:xfrm>
          <a:prstGeom prst="rect">
            <a:avLst/>
          </a:prstGeom>
        </p:spPr>
      </p:pic>
      <p:pic>
        <p:nvPicPr>
          <p:cNvPr id="15" name="Picture 14"/>
          <p:cNvPicPr>
            <a:picLocks noChangeAspect="1"/>
          </p:cNvPicPr>
          <p:nvPr/>
        </p:nvPicPr>
        <p:blipFill>
          <a:blip r:embed="rId3"/>
          <a:stretch>
            <a:fillRect/>
          </a:stretch>
        </p:blipFill>
        <p:spPr>
          <a:xfrm>
            <a:off x="7076458" y="378792"/>
            <a:ext cx="182880" cy="182880"/>
          </a:xfrm>
          <a:prstGeom prst="rect">
            <a:avLst/>
          </a:prstGeom>
        </p:spPr>
      </p:pic>
      <p:pic>
        <p:nvPicPr>
          <p:cNvPr id="16" name="Picture 15"/>
          <p:cNvPicPr>
            <a:picLocks noChangeAspect="1"/>
          </p:cNvPicPr>
          <p:nvPr/>
        </p:nvPicPr>
        <p:blipFill>
          <a:blip r:embed="rId3"/>
          <a:stretch>
            <a:fillRect/>
          </a:stretch>
        </p:blipFill>
        <p:spPr>
          <a:xfrm>
            <a:off x="2410709" y="400309"/>
            <a:ext cx="182880" cy="182880"/>
          </a:xfrm>
          <a:prstGeom prst="rect">
            <a:avLst/>
          </a:prstGeom>
        </p:spPr>
      </p:pic>
      <p:pic>
        <p:nvPicPr>
          <p:cNvPr id="17" name="Picture 16"/>
          <p:cNvPicPr>
            <a:picLocks noChangeAspect="1"/>
          </p:cNvPicPr>
          <p:nvPr/>
        </p:nvPicPr>
        <p:blipFill>
          <a:blip r:embed="rId3"/>
          <a:stretch>
            <a:fillRect/>
          </a:stretch>
        </p:blipFill>
        <p:spPr>
          <a:xfrm>
            <a:off x="624826" y="339917"/>
            <a:ext cx="182880" cy="182880"/>
          </a:xfrm>
          <a:prstGeom prst="rect">
            <a:avLst/>
          </a:prstGeom>
        </p:spPr>
      </p:pic>
      <p:pic>
        <p:nvPicPr>
          <p:cNvPr id="18" name="Picture 17"/>
          <p:cNvPicPr>
            <a:picLocks noChangeAspect="1"/>
          </p:cNvPicPr>
          <p:nvPr/>
        </p:nvPicPr>
        <p:blipFill>
          <a:blip r:embed="rId4"/>
          <a:stretch>
            <a:fillRect/>
          </a:stretch>
        </p:blipFill>
        <p:spPr>
          <a:xfrm>
            <a:off x="3766387" y="371998"/>
            <a:ext cx="2140375" cy="182880"/>
          </a:xfrm>
          <a:prstGeom prst="rect">
            <a:avLst/>
          </a:prstGeom>
        </p:spPr>
      </p:pic>
      <p:pic>
        <p:nvPicPr>
          <p:cNvPr id="19" name="Picture 18"/>
          <p:cNvPicPr>
            <a:picLocks noChangeAspect="1"/>
          </p:cNvPicPr>
          <p:nvPr/>
        </p:nvPicPr>
        <p:blipFill>
          <a:blip r:embed="rId5"/>
          <a:stretch>
            <a:fillRect/>
          </a:stretch>
        </p:blipFill>
        <p:spPr>
          <a:xfrm>
            <a:off x="9848442" y="342509"/>
            <a:ext cx="1761068" cy="182880"/>
          </a:xfrm>
          <a:prstGeom prst="rect">
            <a:avLst/>
          </a:prstGeom>
        </p:spPr>
      </p:pic>
      <p:pic>
        <p:nvPicPr>
          <p:cNvPr id="20" name="Picture 19"/>
          <p:cNvPicPr>
            <a:picLocks noChangeAspect="1"/>
          </p:cNvPicPr>
          <p:nvPr/>
        </p:nvPicPr>
        <p:blipFill>
          <a:blip r:embed="rId6"/>
          <a:stretch>
            <a:fillRect/>
          </a:stretch>
        </p:blipFill>
        <p:spPr>
          <a:xfrm>
            <a:off x="4557778" y="367453"/>
            <a:ext cx="182631" cy="182631"/>
          </a:xfrm>
          <a:prstGeom prst="rect">
            <a:avLst/>
          </a:prstGeom>
        </p:spPr>
      </p:pic>
      <p:pic>
        <p:nvPicPr>
          <p:cNvPr id="21" name="Picture 20"/>
          <p:cNvPicPr>
            <a:picLocks noChangeAspect="1"/>
          </p:cNvPicPr>
          <p:nvPr/>
        </p:nvPicPr>
        <p:blipFill>
          <a:blip r:embed="rId3"/>
          <a:stretch>
            <a:fillRect/>
          </a:stretch>
        </p:blipFill>
        <p:spPr>
          <a:xfrm>
            <a:off x="9079431" y="367204"/>
            <a:ext cx="182880" cy="182880"/>
          </a:xfrm>
          <a:prstGeom prst="rect">
            <a:avLst/>
          </a:prstGeom>
        </p:spPr>
      </p:pic>
    </p:spTree>
    <p:extLst>
      <p:ext uri="{BB962C8B-B14F-4D97-AF65-F5344CB8AC3E}">
        <p14:creationId xmlns:p14="http://schemas.microsoft.com/office/powerpoint/2010/main" val="190047552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a-IR" dirty="0" smtClean="0"/>
              <a:t>قهرمان محصول . . . </a:t>
            </a:r>
            <a:endParaRPr lang="fa-IR" dirty="0"/>
          </a:p>
        </p:txBody>
      </p:sp>
      <p:sp>
        <p:nvSpPr>
          <p:cNvPr id="3" name="Content Placeholder 2"/>
          <p:cNvSpPr>
            <a:spLocks noGrp="1"/>
          </p:cNvSpPr>
          <p:nvPr>
            <p:ph idx="1"/>
          </p:nvPr>
        </p:nvSpPr>
        <p:spPr>
          <a:xfrm>
            <a:off x="-65314" y="1452590"/>
            <a:ext cx="12618720" cy="5993393"/>
          </a:xfrm>
        </p:spPr>
        <p:txBody>
          <a:bodyPr>
            <a:normAutofit fontScale="85000" lnSpcReduction="10000"/>
          </a:bodyPr>
          <a:lstStyle/>
          <a:p>
            <a:pPr marL="0" indent="0">
              <a:buNone/>
            </a:pPr>
            <a:r>
              <a:rPr lang="fa-IR" sz="2880" dirty="0">
                <a:solidFill>
                  <a:srgbClr val="C00000"/>
                </a:solidFill>
              </a:rPr>
              <a:t>      انتظارات از قهرمان محصول . . . </a:t>
            </a:r>
          </a:p>
          <a:p>
            <a:pPr marL="0" indent="0">
              <a:buNone/>
            </a:pPr>
            <a:r>
              <a:rPr lang="fa-IR" sz="2760" dirty="0">
                <a:solidFill>
                  <a:prstClr val="black"/>
                </a:solidFill>
              </a:rPr>
              <a:t>کمک های کاربر</a:t>
            </a:r>
          </a:p>
          <a:p>
            <a:pPr marL="1097312" lvl="2" indent="0">
              <a:buNone/>
            </a:pPr>
            <a:r>
              <a:rPr lang="fa-IR" sz="2760" dirty="0">
                <a:solidFill>
                  <a:prstClr val="black"/>
                </a:solidFill>
                <a:cs typeface="B Nazanin" panose="00000400000000000000" pitchFamily="2" charset="-78"/>
              </a:rPr>
              <a:t>بخش های از اسناد کاربر و متن راهنما را بنویسد .</a:t>
            </a:r>
          </a:p>
          <a:p>
            <a:pPr marL="1097312" lvl="2" indent="0">
              <a:buNone/>
            </a:pPr>
            <a:r>
              <a:rPr lang="fa-IR" sz="2760" dirty="0">
                <a:solidFill>
                  <a:prstClr val="black"/>
                </a:solidFill>
                <a:cs typeface="B Nazanin" panose="00000400000000000000" pitchFamily="2" charset="-78"/>
              </a:rPr>
              <a:t>در برنامه های تمرینی یا آموزش شرکت کند .</a:t>
            </a:r>
          </a:p>
          <a:p>
            <a:pPr marL="1097312" lvl="2" indent="0">
              <a:buNone/>
            </a:pPr>
            <a:r>
              <a:rPr lang="fa-IR" sz="2760" dirty="0">
                <a:solidFill>
                  <a:prstClr val="black"/>
                </a:solidFill>
                <a:cs typeface="B Nazanin" panose="00000400000000000000" pitchFamily="2" charset="-78"/>
              </a:rPr>
              <a:t>سیستم را برای همتایان خود شرح دهد . </a:t>
            </a:r>
          </a:p>
          <a:p>
            <a:pPr algn="r" rtl="1">
              <a:buFont typeface="Wingdings" panose="05000000000000000000" pitchFamily="2" charset="2"/>
              <a:buChar char="q"/>
            </a:pPr>
            <a:endParaRPr lang="fa-IR" sz="2400" dirty="0"/>
          </a:p>
          <a:p>
            <a:pPr marL="0" indent="0">
              <a:buNone/>
            </a:pPr>
            <a:r>
              <a:rPr lang="fa-IR" sz="2400" dirty="0"/>
              <a:t> </a:t>
            </a:r>
            <a:r>
              <a:rPr lang="fa-IR" sz="2400" dirty="0">
                <a:solidFill>
                  <a:srgbClr val="C00000"/>
                </a:solidFill>
              </a:rPr>
              <a:t>     </a:t>
            </a:r>
            <a:r>
              <a:rPr lang="fa-IR" sz="2880" dirty="0">
                <a:solidFill>
                  <a:srgbClr val="C00000"/>
                </a:solidFill>
              </a:rPr>
              <a:t>چندنین قهرمان محصول </a:t>
            </a:r>
          </a:p>
          <a:p>
            <a:pPr>
              <a:buFont typeface="Wingdings" panose="05000000000000000000" pitchFamily="2" charset="2"/>
              <a:buChar char="§"/>
            </a:pPr>
            <a:r>
              <a:rPr lang="fa-IR" sz="2760" dirty="0"/>
              <a:t>یک نفر به ندرت می‌تواند نیازمندی های همه کلاسهای کاربری یک سیستم را توصیف کند . </a:t>
            </a:r>
          </a:p>
          <a:p>
            <a:pPr>
              <a:buFont typeface="Wingdings" panose="05000000000000000000" pitchFamily="2" charset="2"/>
              <a:buChar char="§"/>
            </a:pPr>
            <a:r>
              <a:rPr lang="fa-IR" sz="2760" dirty="0"/>
              <a:t>برای اینکه این کار به خوبی انجام شود به تعداد کلاس‌های کاربری باید قهرمان محصول در نظر گرفت . </a:t>
            </a:r>
          </a:p>
          <a:p>
            <a:pPr algn="r" rtl="1">
              <a:buFont typeface="Wingdings" panose="05000000000000000000" pitchFamily="2" charset="2"/>
              <a:buChar char="q"/>
            </a:pPr>
            <a:endParaRPr lang="fa-IR" sz="2400" dirty="0"/>
          </a:p>
          <a:p>
            <a:pPr algn="r" rtl="1">
              <a:buFont typeface="Wingdings" panose="05000000000000000000" pitchFamily="2" charset="2"/>
              <a:buChar char="q"/>
            </a:pPr>
            <a:endParaRPr lang="fa-IR" sz="2400" dirty="0"/>
          </a:p>
          <a:p>
            <a:pPr algn="r" rtl="1">
              <a:buFont typeface="Wingdings" panose="05000000000000000000" pitchFamily="2" charset="2"/>
              <a:buChar char="q"/>
            </a:pPr>
            <a:endParaRPr lang="fa-IR" sz="2400" dirty="0"/>
          </a:p>
        </p:txBody>
      </p:sp>
      <p:sp>
        <p:nvSpPr>
          <p:cNvPr id="5" name="TextBox 4"/>
          <p:cNvSpPr txBox="1"/>
          <p:nvPr/>
        </p:nvSpPr>
        <p:spPr>
          <a:xfrm>
            <a:off x="11691391" y="-19073"/>
            <a:ext cx="785499" cy="400110"/>
          </a:xfrm>
          <a:prstGeom prst="rect">
            <a:avLst/>
          </a:prstGeom>
          <a:noFill/>
        </p:spPr>
        <p:txBody>
          <a:bodyPr wrap="square" rtlCol="1">
            <a:spAutoFit/>
          </a:bodyPr>
          <a:lstStyle/>
          <a:p>
            <a:r>
              <a:rPr lang="fa-IR" sz="2000" dirty="0" smtClean="0">
                <a:solidFill>
                  <a:schemeClr val="bg1">
                    <a:lumMod val="65000"/>
                  </a:schemeClr>
                </a:solidFill>
              </a:rPr>
              <a:t>مقدمه </a:t>
            </a:r>
            <a:r>
              <a:rPr lang="fa-IR" sz="2000" dirty="0" smtClean="0">
                <a:solidFill>
                  <a:schemeClr val="bg1"/>
                </a:solidFill>
              </a:rPr>
              <a:t> </a:t>
            </a:r>
            <a:endParaRPr lang="fa-IR" sz="2000" dirty="0">
              <a:solidFill>
                <a:schemeClr val="bg1"/>
              </a:solidFill>
            </a:endParaRPr>
          </a:p>
        </p:txBody>
      </p:sp>
      <p:sp>
        <p:nvSpPr>
          <p:cNvPr id="6" name="TextBox 5"/>
          <p:cNvSpPr txBox="1"/>
          <p:nvPr/>
        </p:nvSpPr>
        <p:spPr>
          <a:xfrm>
            <a:off x="8446215" y="16424"/>
            <a:ext cx="1853779" cy="365934"/>
          </a:xfrm>
          <a:prstGeom prst="rect">
            <a:avLst/>
          </a:prstGeom>
          <a:noFill/>
        </p:spPr>
        <p:txBody>
          <a:bodyPr wrap="square" rtlCol="1">
            <a:spAutoFit/>
          </a:bodyPr>
          <a:lstStyle/>
          <a:p>
            <a:r>
              <a:rPr lang="fa-IR" sz="1778" dirty="0">
                <a:solidFill>
                  <a:schemeClr val="bg1">
                    <a:lumMod val="75000"/>
                  </a:schemeClr>
                </a:solidFill>
              </a:rPr>
              <a:t>پرسونای کاربر</a:t>
            </a:r>
          </a:p>
        </p:txBody>
      </p:sp>
      <p:sp>
        <p:nvSpPr>
          <p:cNvPr id="7" name="TextBox 6"/>
          <p:cNvSpPr txBox="1"/>
          <p:nvPr/>
        </p:nvSpPr>
        <p:spPr>
          <a:xfrm>
            <a:off x="6056946" y="51127"/>
            <a:ext cx="2325080" cy="365934"/>
          </a:xfrm>
          <a:prstGeom prst="rect">
            <a:avLst/>
          </a:prstGeom>
          <a:noFill/>
        </p:spPr>
        <p:txBody>
          <a:bodyPr wrap="square" rtlCol="1">
            <a:spAutoFit/>
          </a:bodyPr>
          <a:lstStyle/>
          <a:p>
            <a:r>
              <a:rPr lang="fa-IR" sz="1778" dirty="0">
                <a:solidFill>
                  <a:schemeClr val="bg1">
                    <a:lumMod val="65000"/>
                  </a:schemeClr>
                </a:solidFill>
              </a:rPr>
              <a:t>ارتباط با نمایندگان کاربر</a:t>
            </a:r>
          </a:p>
        </p:txBody>
      </p:sp>
      <p:sp>
        <p:nvSpPr>
          <p:cNvPr id="8" name="TextBox 7"/>
          <p:cNvSpPr txBox="1"/>
          <p:nvPr/>
        </p:nvSpPr>
        <p:spPr>
          <a:xfrm>
            <a:off x="10026439" y="16424"/>
            <a:ext cx="1727775" cy="365934"/>
          </a:xfrm>
          <a:prstGeom prst="rect">
            <a:avLst/>
          </a:prstGeom>
          <a:noFill/>
        </p:spPr>
        <p:txBody>
          <a:bodyPr wrap="square" rtlCol="1">
            <a:spAutoFit/>
          </a:bodyPr>
          <a:lstStyle/>
          <a:p>
            <a:r>
              <a:rPr lang="fa-IR" sz="1778" dirty="0" smtClean="0">
                <a:solidFill>
                  <a:schemeClr val="bg1">
                    <a:lumMod val="65000"/>
                  </a:schemeClr>
                </a:solidFill>
              </a:rPr>
              <a:t>کلاسهای کاربری</a:t>
            </a:r>
            <a:endParaRPr lang="fa-IR" sz="1778" dirty="0">
              <a:solidFill>
                <a:schemeClr val="bg1">
                  <a:lumMod val="65000"/>
                </a:schemeClr>
              </a:solidFill>
            </a:endParaRPr>
          </a:p>
        </p:txBody>
      </p:sp>
      <p:sp>
        <p:nvSpPr>
          <p:cNvPr id="9" name="TextBox 8"/>
          <p:cNvSpPr txBox="1"/>
          <p:nvPr/>
        </p:nvSpPr>
        <p:spPr>
          <a:xfrm>
            <a:off x="4119373" y="26185"/>
            <a:ext cx="2325080" cy="365934"/>
          </a:xfrm>
          <a:prstGeom prst="rect">
            <a:avLst/>
          </a:prstGeom>
          <a:noFill/>
        </p:spPr>
        <p:txBody>
          <a:bodyPr wrap="square" rtlCol="1">
            <a:spAutoFit/>
          </a:bodyPr>
          <a:lstStyle/>
          <a:p>
            <a:r>
              <a:rPr lang="fa-IR" sz="1778" dirty="0">
                <a:solidFill>
                  <a:schemeClr val="bg1"/>
                </a:solidFill>
              </a:rPr>
              <a:t>قهرمان محصول </a:t>
            </a:r>
          </a:p>
        </p:txBody>
      </p:sp>
      <p:sp>
        <p:nvSpPr>
          <p:cNvPr id="10" name="TextBox 9"/>
          <p:cNvSpPr txBox="1"/>
          <p:nvPr/>
        </p:nvSpPr>
        <p:spPr>
          <a:xfrm>
            <a:off x="1005523" y="35628"/>
            <a:ext cx="3249746" cy="365934"/>
          </a:xfrm>
          <a:prstGeom prst="rect">
            <a:avLst/>
          </a:prstGeom>
          <a:noFill/>
        </p:spPr>
        <p:txBody>
          <a:bodyPr wrap="square" rtlCol="1">
            <a:spAutoFit/>
          </a:bodyPr>
          <a:lstStyle/>
          <a:p>
            <a:r>
              <a:rPr lang="fa-IR" sz="1778" dirty="0">
                <a:solidFill>
                  <a:schemeClr val="bg1">
                    <a:lumMod val="75000"/>
                  </a:schemeClr>
                </a:solidFill>
              </a:rPr>
              <a:t>نمایندگی کاربر در پروژه های چابک </a:t>
            </a:r>
          </a:p>
        </p:txBody>
      </p:sp>
      <p:sp>
        <p:nvSpPr>
          <p:cNvPr id="11" name="TextBox 10"/>
          <p:cNvSpPr txBox="1"/>
          <p:nvPr/>
        </p:nvSpPr>
        <p:spPr>
          <a:xfrm>
            <a:off x="214613" y="1948"/>
            <a:ext cx="1002620" cy="365934"/>
          </a:xfrm>
          <a:prstGeom prst="rect">
            <a:avLst/>
          </a:prstGeom>
          <a:noFill/>
        </p:spPr>
        <p:txBody>
          <a:bodyPr wrap="square" rtlCol="1">
            <a:spAutoFit/>
          </a:bodyPr>
          <a:lstStyle/>
          <a:p>
            <a:r>
              <a:rPr lang="fa-IR" sz="1778" dirty="0">
                <a:solidFill>
                  <a:schemeClr val="bg1">
                    <a:lumMod val="75000"/>
                  </a:schemeClr>
                </a:solidFill>
              </a:rPr>
              <a:t>حل تضاد </a:t>
            </a:r>
          </a:p>
        </p:txBody>
      </p:sp>
      <p:pic>
        <p:nvPicPr>
          <p:cNvPr id="12" name="Picture 11"/>
          <p:cNvPicPr>
            <a:picLocks noChangeAspect="1"/>
          </p:cNvPicPr>
          <p:nvPr/>
        </p:nvPicPr>
        <p:blipFill>
          <a:blip r:embed="rId2"/>
          <a:stretch>
            <a:fillRect/>
          </a:stretch>
        </p:blipFill>
        <p:spPr>
          <a:xfrm>
            <a:off x="2614577" y="393016"/>
            <a:ext cx="182880" cy="182880"/>
          </a:xfrm>
          <a:prstGeom prst="rect">
            <a:avLst/>
          </a:prstGeom>
        </p:spPr>
      </p:pic>
      <p:pic>
        <p:nvPicPr>
          <p:cNvPr id="13" name="Picture 12"/>
          <p:cNvPicPr>
            <a:picLocks noChangeAspect="1"/>
          </p:cNvPicPr>
          <p:nvPr/>
        </p:nvPicPr>
        <p:blipFill>
          <a:blip r:embed="rId3"/>
          <a:stretch>
            <a:fillRect/>
          </a:stretch>
        </p:blipFill>
        <p:spPr>
          <a:xfrm>
            <a:off x="12120373" y="345766"/>
            <a:ext cx="182880" cy="182880"/>
          </a:xfrm>
          <a:prstGeom prst="rect">
            <a:avLst/>
          </a:prstGeom>
        </p:spPr>
      </p:pic>
      <p:pic>
        <p:nvPicPr>
          <p:cNvPr id="14" name="Picture 13"/>
          <p:cNvPicPr>
            <a:picLocks noChangeAspect="1"/>
          </p:cNvPicPr>
          <p:nvPr/>
        </p:nvPicPr>
        <p:blipFill>
          <a:blip r:embed="rId3"/>
          <a:stretch>
            <a:fillRect/>
          </a:stretch>
        </p:blipFill>
        <p:spPr>
          <a:xfrm>
            <a:off x="7284713" y="371998"/>
            <a:ext cx="182880" cy="182880"/>
          </a:xfrm>
          <a:prstGeom prst="rect">
            <a:avLst/>
          </a:prstGeom>
        </p:spPr>
      </p:pic>
      <p:pic>
        <p:nvPicPr>
          <p:cNvPr id="15" name="Picture 14"/>
          <p:cNvPicPr>
            <a:picLocks noChangeAspect="1"/>
          </p:cNvPicPr>
          <p:nvPr/>
        </p:nvPicPr>
        <p:blipFill>
          <a:blip r:embed="rId3"/>
          <a:stretch>
            <a:fillRect/>
          </a:stretch>
        </p:blipFill>
        <p:spPr>
          <a:xfrm>
            <a:off x="7076458" y="378792"/>
            <a:ext cx="182880" cy="182880"/>
          </a:xfrm>
          <a:prstGeom prst="rect">
            <a:avLst/>
          </a:prstGeom>
        </p:spPr>
      </p:pic>
      <p:pic>
        <p:nvPicPr>
          <p:cNvPr id="16" name="Picture 15"/>
          <p:cNvPicPr>
            <a:picLocks noChangeAspect="1"/>
          </p:cNvPicPr>
          <p:nvPr/>
        </p:nvPicPr>
        <p:blipFill>
          <a:blip r:embed="rId3"/>
          <a:stretch>
            <a:fillRect/>
          </a:stretch>
        </p:blipFill>
        <p:spPr>
          <a:xfrm>
            <a:off x="2410709" y="400309"/>
            <a:ext cx="182880" cy="182880"/>
          </a:xfrm>
          <a:prstGeom prst="rect">
            <a:avLst/>
          </a:prstGeom>
        </p:spPr>
      </p:pic>
      <p:pic>
        <p:nvPicPr>
          <p:cNvPr id="17" name="Picture 16"/>
          <p:cNvPicPr>
            <a:picLocks noChangeAspect="1"/>
          </p:cNvPicPr>
          <p:nvPr/>
        </p:nvPicPr>
        <p:blipFill>
          <a:blip r:embed="rId3"/>
          <a:stretch>
            <a:fillRect/>
          </a:stretch>
        </p:blipFill>
        <p:spPr>
          <a:xfrm>
            <a:off x="624826" y="339917"/>
            <a:ext cx="182880" cy="182880"/>
          </a:xfrm>
          <a:prstGeom prst="rect">
            <a:avLst/>
          </a:prstGeom>
        </p:spPr>
      </p:pic>
      <p:pic>
        <p:nvPicPr>
          <p:cNvPr id="18" name="Picture 17"/>
          <p:cNvPicPr>
            <a:picLocks noChangeAspect="1"/>
          </p:cNvPicPr>
          <p:nvPr/>
        </p:nvPicPr>
        <p:blipFill>
          <a:blip r:embed="rId4"/>
          <a:stretch>
            <a:fillRect/>
          </a:stretch>
        </p:blipFill>
        <p:spPr>
          <a:xfrm>
            <a:off x="3766387" y="371998"/>
            <a:ext cx="2140375" cy="182880"/>
          </a:xfrm>
          <a:prstGeom prst="rect">
            <a:avLst/>
          </a:prstGeom>
        </p:spPr>
      </p:pic>
      <p:pic>
        <p:nvPicPr>
          <p:cNvPr id="19" name="Picture 18"/>
          <p:cNvPicPr>
            <a:picLocks noChangeAspect="1"/>
          </p:cNvPicPr>
          <p:nvPr/>
        </p:nvPicPr>
        <p:blipFill>
          <a:blip r:embed="rId5"/>
          <a:stretch>
            <a:fillRect/>
          </a:stretch>
        </p:blipFill>
        <p:spPr>
          <a:xfrm>
            <a:off x="9848442" y="342509"/>
            <a:ext cx="1761068" cy="182880"/>
          </a:xfrm>
          <a:prstGeom prst="rect">
            <a:avLst/>
          </a:prstGeom>
        </p:spPr>
      </p:pic>
      <p:pic>
        <p:nvPicPr>
          <p:cNvPr id="20" name="Picture 19"/>
          <p:cNvPicPr>
            <a:picLocks noChangeAspect="1"/>
          </p:cNvPicPr>
          <p:nvPr/>
        </p:nvPicPr>
        <p:blipFill>
          <a:blip r:embed="rId6"/>
          <a:stretch>
            <a:fillRect/>
          </a:stretch>
        </p:blipFill>
        <p:spPr>
          <a:xfrm>
            <a:off x="4361770" y="367146"/>
            <a:ext cx="182631" cy="182631"/>
          </a:xfrm>
          <a:prstGeom prst="rect">
            <a:avLst/>
          </a:prstGeom>
        </p:spPr>
      </p:pic>
      <p:pic>
        <p:nvPicPr>
          <p:cNvPr id="21" name="Picture 20"/>
          <p:cNvPicPr>
            <a:picLocks noChangeAspect="1"/>
          </p:cNvPicPr>
          <p:nvPr/>
        </p:nvPicPr>
        <p:blipFill>
          <a:blip r:embed="rId3"/>
          <a:stretch>
            <a:fillRect/>
          </a:stretch>
        </p:blipFill>
        <p:spPr>
          <a:xfrm>
            <a:off x="9079431" y="367204"/>
            <a:ext cx="182880" cy="182880"/>
          </a:xfrm>
          <a:prstGeom prst="rect">
            <a:avLst/>
          </a:prstGeom>
        </p:spPr>
      </p:pic>
    </p:spTree>
    <p:extLst>
      <p:ext uri="{BB962C8B-B14F-4D97-AF65-F5344CB8AC3E}">
        <p14:creationId xmlns:p14="http://schemas.microsoft.com/office/powerpoint/2010/main" val="259828769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a-IR" dirty="0" smtClean="0"/>
              <a:t>قهرمان محصول . . .</a:t>
            </a:r>
            <a:endParaRPr lang="fa-IR" dirty="0"/>
          </a:p>
        </p:txBody>
      </p:sp>
      <p:sp>
        <p:nvSpPr>
          <p:cNvPr id="3" name="Content Placeholder 2"/>
          <p:cNvSpPr>
            <a:spLocks noGrp="1"/>
          </p:cNvSpPr>
          <p:nvPr>
            <p:ph idx="1"/>
          </p:nvPr>
        </p:nvSpPr>
        <p:spPr>
          <a:xfrm>
            <a:off x="91440" y="1873559"/>
            <a:ext cx="12618720" cy="5533265"/>
          </a:xfrm>
        </p:spPr>
        <p:txBody>
          <a:bodyPr>
            <a:normAutofit lnSpcReduction="10000"/>
          </a:bodyPr>
          <a:lstStyle/>
          <a:p>
            <a:pPr marL="0" indent="0">
              <a:buNone/>
            </a:pPr>
            <a:r>
              <a:rPr lang="fa-IR" sz="2880" dirty="0">
                <a:solidFill>
                  <a:srgbClr val="C00000"/>
                </a:solidFill>
              </a:rPr>
              <a:t>     </a:t>
            </a:r>
            <a:r>
              <a:rPr lang="fa-IR" dirty="0" smtClean="0">
                <a:solidFill>
                  <a:srgbClr val="C00000"/>
                </a:solidFill>
                <a:cs typeface="B Nazanin" panose="00000400000000000000" pitchFamily="2" charset="-78"/>
              </a:rPr>
              <a:t>فروش ایده‌های قهرمان محصول </a:t>
            </a:r>
          </a:p>
          <a:p>
            <a:pPr algn="r" rtl="1">
              <a:buFont typeface="Wingdings" panose="05000000000000000000" pitchFamily="2" charset="2"/>
              <a:buChar char="§"/>
            </a:pPr>
            <a:r>
              <a:rPr lang="fa-IR" sz="2588" dirty="0"/>
              <a:t>زمانیکه ایده قهرمان محصول مطرح می‌شود ممکن است با مقاومت‌هایی روبرو شود . </a:t>
            </a:r>
          </a:p>
          <a:p>
            <a:pPr lvl="1"/>
            <a:r>
              <a:rPr lang="fa-IR" sz="2588" dirty="0">
                <a:solidFill>
                  <a:schemeClr val="accent3">
                    <a:lumMod val="50000"/>
                  </a:schemeClr>
                </a:solidFill>
                <a:cs typeface="B Nazanin" panose="00000400000000000000" pitchFamily="2" charset="-78"/>
              </a:rPr>
              <a:t>مثال:کاربران بیش از حد مشغول هستند ،مدیریت می‌خواهد تصمیم‌گیری کند،آنها سرعت ما را کاهش می‌دهد .</a:t>
            </a:r>
          </a:p>
          <a:p>
            <a:pPr algn="r" rtl="1">
              <a:buFont typeface="Wingdings" panose="05000000000000000000" pitchFamily="2" charset="2"/>
              <a:buChar char="§"/>
            </a:pPr>
            <a:r>
              <a:rPr lang="fa-IR" sz="2588" dirty="0"/>
              <a:t>برخی از کاربران تمایلی به همکاری با پروژه‌ای ندارند که نحوه کارشان را تغییر بدهد یا شغلشان را به خطر بیندازد . </a:t>
            </a:r>
          </a:p>
          <a:p>
            <a:pPr algn="r" rtl="1">
              <a:buFont typeface="Wingdings" panose="05000000000000000000" pitchFamily="2" charset="2"/>
              <a:buChar char="§"/>
            </a:pPr>
            <a:r>
              <a:rPr lang="fa-IR" sz="2588" dirty="0"/>
              <a:t>مدیران گاهی تمایل به تفویض اختیارات خود در مورد تعیین و تکلیف نیازمندی ها به کاربران عادی را ندارند .</a:t>
            </a:r>
          </a:p>
          <a:p>
            <a:pPr algn="r" rtl="1">
              <a:buFont typeface="Wingdings" panose="05000000000000000000" pitchFamily="2" charset="2"/>
              <a:buChar char="§"/>
            </a:pPr>
            <a:r>
              <a:rPr lang="fa-IR" sz="2588" dirty="0"/>
              <a:t>جداسازی نیازمندی‌های کسب و  کار از نیازمندی های کاربر می‌تواند این اختلافات را کاهش دهد . </a:t>
            </a:r>
          </a:p>
          <a:p>
            <a:pPr marL="0" indent="0">
              <a:buNone/>
            </a:pPr>
            <a:r>
              <a:rPr lang="fa-IR" sz="2880" dirty="0"/>
              <a:t>  </a:t>
            </a:r>
            <a:r>
              <a:rPr lang="fa-IR" dirty="0">
                <a:cs typeface="B Nazanin" panose="00000400000000000000" pitchFamily="2" charset="-78"/>
              </a:rPr>
              <a:t> </a:t>
            </a:r>
            <a:r>
              <a:rPr lang="fa-IR" dirty="0" smtClean="0">
                <a:cs typeface="B Nazanin" panose="00000400000000000000" pitchFamily="2" charset="-78"/>
              </a:rPr>
              <a:t>  </a:t>
            </a:r>
            <a:endParaRPr lang="fa-IR" dirty="0">
              <a:solidFill>
                <a:srgbClr val="C00000"/>
              </a:solidFill>
              <a:cs typeface="B Nazanin" panose="00000400000000000000" pitchFamily="2" charset="-78"/>
            </a:endParaRPr>
          </a:p>
          <a:p>
            <a:pPr algn="r" rtl="1">
              <a:buFont typeface="Wingdings" panose="05000000000000000000" pitchFamily="2" charset="2"/>
              <a:buChar char="§"/>
            </a:pPr>
            <a:endParaRPr lang="fa-IR" sz="2880" dirty="0"/>
          </a:p>
        </p:txBody>
      </p:sp>
      <p:sp>
        <p:nvSpPr>
          <p:cNvPr id="4" name="TextBox 3"/>
          <p:cNvSpPr txBox="1"/>
          <p:nvPr/>
        </p:nvSpPr>
        <p:spPr>
          <a:xfrm>
            <a:off x="11691391" y="-19073"/>
            <a:ext cx="785499" cy="400110"/>
          </a:xfrm>
          <a:prstGeom prst="rect">
            <a:avLst/>
          </a:prstGeom>
          <a:noFill/>
        </p:spPr>
        <p:txBody>
          <a:bodyPr wrap="square" rtlCol="1">
            <a:spAutoFit/>
          </a:bodyPr>
          <a:lstStyle/>
          <a:p>
            <a:r>
              <a:rPr lang="fa-IR" sz="2000" dirty="0" smtClean="0">
                <a:solidFill>
                  <a:schemeClr val="bg1">
                    <a:lumMod val="65000"/>
                  </a:schemeClr>
                </a:solidFill>
              </a:rPr>
              <a:t>مقدمه </a:t>
            </a:r>
            <a:r>
              <a:rPr lang="fa-IR" sz="2000" dirty="0" smtClean="0">
                <a:solidFill>
                  <a:schemeClr val="bg1"/>
                </a:solidFill>
              </a:rPr>
              <a:t> </a:t>
            </a:r>
            <a:endParaRPr lang="fa-IR" sz="2000" dirty="0">
              <a:solidFill>
                <a:schemeClr val="bg1"/>
              </a:solidFill>
            </a:endParaRPr>
          </a:p>
        </p:txBody>
      </p:sp>
      <p:sp>
        <p:nvSpPr>
          <p:cNvPr id="6" name="TextBox 5"/>
          <p:cNvSpPr txBox="1"/>
          <p:nvPr/>
        </p:nvSpPr>
        <p:spPr>
          <a:xfrm>
            <a:off x="8446215" y="16424"/>
            <a:ext cx="1853779" cy="365934"/>
          </a:xfrm>
          <a:prstGeom prst="rect">
            <a:avLst/>
          </a:prstGeom>
          <a:noFill/>
        </p:spPr>
        <p:txBody>
          <a:bodyPr wrap="square" rtlCol="1">
            <a:spAutoFit/>
          </a:bodyPr>
          <a:lstStyle/>
          <a:p>
            <a:r>
              <a:rPr lang="fa-IR" sz="1778" dirty="0">
                <a:solidFill>
                  <a:schemeClr val="bg1">
                    <a:lumMod val="75000"/>
                  </a:schemeClr>
                </a:solidFill>
              </a:rPr>
              <a:t>پرسونای کاربر</a:t>
            </a:r>
          </a:p>
        </p:txBody>
      </p:sp>
      <p:sp>
        <p:nvSpPr>
          <p:cNvPr id="7" name="TextBox 6"/>
          <p:cNvSpPr txBox="1"/>
          <p:nvPr/>
        </p:nvSpPr>
        <p:spPr>
          <a:xfrm>
            <a:off x="6056946" y="51127"/>
            <a:ext cx="2325080" cy="365934"/>
          </a:xfrm>
          <a:prstGeom prst="rect">
            <a:avLst/>
          </a:prstGeom>
          <a:noFill/>
        </p:spPr>
        <p:txBody>
          <a:bodyPr wrap="square" rtlCol="1">
            <a:spAutoFit/>
          </a:bodyPr>
          <a:lstStyle/>
          <a:p>
            <a:r>
              <a:rPr lang="fa-IR" sz="1778" dirty="0">
                <a:solidFill>
                  <a:schemeClr val="bg1">
                    <a:lumMod val="65000"/>
                  </a:schemeClr>
                </a:solidFill>
              </a:rPr>
              <a:t>ارتباط با نمایندگان کاربر</a:t>
            </a:r>
          </a:p>
        </p:txBody>
      </p:sp>
      <p:sp>
        <p:nvSpPr>
          <p:cNvPr id="8" name="TextBox 7"/>
          <p:cNvSpPr txBox="1"/>
          <p:nvPr/>
        </p:nvSpPr>
        <p:spPr>
          <a:xfrm>
            <a:off x="10026439" y="16424"/>
            <a:ext cx="1727775" cy="365934"/>
          </a:xfrm>
          <a:prstGeom prst="rect">
            <a:avLst/>
          </a:prstGeom>
          <a:noFill/>
        </p:spPr>
        <p:txBody>
          <a:bodyPr wrap="square" rtlCol="1">
            <a:spAutoFit/>
          </a:bodyPr>
          <a:lstStyle/>
          <a:p>
            <a:r>
              <a:rPr lang="fa-IR" sz="1778" dirty="0" smtClean="0">
                <a:solidFill>
                  <a:schemeClr val="bg1">
                    <a:lumMod val="65000"/>
                  </a:schemeClr>
                </a:solidFill>
              </a:rPr>
              <a:t>کلاسهای کاربری</a:t>
            </a:r>
            <a:endParaRPr lang="fa-IR" sz="1778" dirty="0">
              <a:solidFill>
                <a:schemeClr val="bg1">
                  <a:lumMod val="65000"/>
                </a:schemeClr>
              </a:solidFill>
            </a:endParaRPr>
          </a:p>
        </p:txBody>
      </p:sp>
      <p:sp>
        <p:nvSpPr>
          <p:cNvPr id="9" name="TextBox 8"/>
          <p:cNvSpPr txBox="1"/>
          <p:nvPr/>
        </p:nvSpPr>
        <p:spPr>
          <a:xfrm>
            <a:off x="4119373" y="26185"/>
            <a:ext cx="2325080" cy="365934"/>
          </a:xfrm>
          <a:prstGeom prst="rect">
            <a:avLst/>
          </a:prstGeom>
          <a:noFill/>
        </p:spPr>
        <p:txBody>
          <a:bodyPr wrap="square" rtlCol="1">
            <a:spAutoFit/>
          </a:bodyPr>
          <a:lstStyle/>
          <a:p>
            <a:r>
              <a:rPr lang="fa-IR" sz="1778" dirty="0">
                <a:solidFill>
                  <a:schemeClr val="bg1"/>
                </a:solidFill>
              </a:rPr>
              <a:t>قهرمان محصول </a:t>
            </a:r>
          </a:p>
        </p:txBody>
      </p:sp>
      <p:sp>
        <p:nvSpPr>
          <p:cNvPr id="10" name="TextBox 9"/>
          <p:cNvSpPr txBox="1"/>
          <p:nvPr/>
        </p:nvSpPr>
        <p:spPr>
          <a:xfrm>
            <a:off x="1005523" y="35628"/>
            <a:ext cx="3249746" cy="365934"/>
          </a:xfrm>
          <a:prstGeom prst="rect">
            <a:avLst/>
          </a:prstGeom>
          <a:noFill/>
        </p:spPr>
        <p:txBody>
          <a:bodyPr wrap="square" rtlCol="1">
            <a:spAutoFit/>
          </a:bodyPr>
          <a:lstStyle/>
          <a:p>
            <a:r>
              <a:rPr lang="fa-IR" sz="1778" dirty="0">
                <a:solidFill>
                  <a:schemeClr val="bg1">
                    <a:lumMod val="75000"/>
                  </a:schemeClr>
                </a:solidFill>
              </a:rPr>
              <a:t>نمایندگی کاربر در پروژه های چابک </a:t>
            </a:r>
          </a:p>
        </p:txBody>
      </p:sp>
      <p:sp>
        <p:nvSpPr>
          <p:cNvPr id="11" name="TextBox 10"/>
          <p:cNvSpPr txBox="1"/>
          <p:nvPr/>
        </p:nvSpPr>
        <p:spPr>
          <a:xfrm>
            <a:off x="214613" y="1948"/>
            <a:ext cx="1002620" cy="365934"/>
          </a:xfrm>
          <a:prstGeom prst="rect">
            <a:avLst/>
          </a:prstGeom>
          <a:noFill/>
        </p:spPr>
        <p:txBody>
          <a:bodyPr wrap="square" rtlCol="1">
            <a:spAutoFit/>
          </a:bodyPr>
          <a:lstStyle/>
          <a:p>
            <a:r>
              <a:rPr lang="fa-IR" sz="1778" dirty="0">
                <a:solidFill>
                  <a:schemeClr val="bg1">
                    <a:lumMod val="75000"/>
                  </a:schemeClr>
                </a:solidFill>
              </a:rPr>
              <a:t>حل تضاد </a:t>
            </a:r>
          </a:p>
        </p:txBody>
      </p:sp>
      <p:pic>
        <p:nvPicPr>
          <p:cNvPr id="12" name="Picture 11"/>
          <p:cNvPicPr>
            <a:picLocks noChangeAspect="1"/>
          </p:cNvPicPr>
          <p:nvPr/>
        </p:nvPicPr>
        <p:blipFill>
          <a:blip r:embed="rId2"/>
          <a:stretch>
            <a:fillRect/>
          </a:stretch>
        </p:blipFill>
        <p:spPr>
          <a:xfrm>
            <a:off x="2614577" y="393016"/>
            <a:ext cx="182880" cy="182880"/>
          </a:xfrm>
          <a:prstGeom prst="rect">
            <a:avLst/>
          </a:prstGeom>
        </p:spPr>
      </p:pic>
      <p:pic>
        <p:nvPicPr>
          <p:cNvPr id="13" name="Picture 12"/>
          <p:cNvPicPr>
            <a:picLocks noChangeAspect="1"/>
          </p:cNvPicPr>
          <p:nvPr/>
        </p:nvPicPr>
        <p:blipFill>
          <a:blip r:embed="rId3"/>
          <a:stretch>
            <a:fillRect/>
          </a:stretch>
        </p:blipFill>
        <p:spPr>
          <a:xfrm>
            <a:off x="12120373" y="345766"/>
            <a:ext cx="182880" cy="182880"/>
          </a:xfrm>
          <a:prstGeom prst="rect">
            <a:avLst/>
          </a:prstGeom>
        </p:spPr>
      </p:pic>
      <p:pic>
        <p:nvPicPr>
          <p:cNvPr id="14" name="Picture 13"/>
          <p:cNvPicPr>
            <a:picLocks noChangeAspect="1"/>
          </p:cNvPicPr>
          <p:nvPr/>
        </p:nvPicPr>
        <p:blipFill>
          <a:blip r:embed="rId3"/>
          <a:stretch>
            <a:fillRect/>
          </a:stretch>
        </p:blipFill>
        <p:spPr>
          <a:xfrm>
            <a:off x="7284713" y="371998"/>
            <a:ext cx="182880" cy="182880"/>
          </a:xfrm>
          <a:prstGeom prst="rect">
            <a:avLst/>
          </a:prstGeom>
        </p:spPr>
      </p:pic>
      <p:pic>
        <p:nvPicPr>
          <p:cNvPr id="15" name="Picture 14"/>
          <p:cNvPicPr>
            <a:picLocks noChangeAspect="1"/>
          </p:cNvPicPr>
          <p:nvPr/>
        </p:nvPicPr>
        <p:blipFill>
          <a:blip r:embed="rId3"/>
          <a:stretch>
            <a:fillRect/>
          </a:stretch>
        </p:blipFill>
        <p:spPr>
          <a:xfrm>
            <a:off x="7076458" y="378792"/>
            <a:ext cx="182880" cy="182880"/>
          </a:xfrm>
          <a:prstGeom prst="rect">
            <a:avLst/>
          </a:prstGeom>
        </p:spPr>
      </p:pic>
      <p:pic>
        <p:nvPicPr>
          <p:cNvPr id="16" name="Picture 15"/>
          <p:cNvPicPr>
            <a:picLocks noChangeAspect="1"/>
          </p:cNvPicPr>
          <p:nvPr/>
        </p:nvPicPr>
        <p:blipFill>
          <a:blip r:embed="rId3"/>
          <a:stretch>
            <a:fillRect/>
          </a:stretch>
        </p:blipFill>
        <p:spPr>
          <a:xfrm>
            <a:off x="2410709" y="400309"/>
            <a:ext cx="182880" cy="182880"/>
          </a:xfrm>
          <a:prstGeom prst="rect">
            <a:avLst/>
          </a:prstGeom>
        </p:spPr>
      </p:pic>
      <p:pic>
        <p:nvPicPr>
          <p:cNvPr id="17" name="Picture 16"/>
          <p:cNvPicPr>
            <a:picLocks noChangeAspect="1"/>
          </p:cNvPicPr>
          <p:nvPr/>
        </p:nvPicPr>
        <p:blipFill>
          <a:blip r:embed="rId3"/>
          <a:stretch>
            <a:fillRect/>
          </a:stretch>
        </p:blipFill>
        <p:spPr>
          <a:xfrm>
            <a:off x="624826" y="339917"/>
            <a:ext cx="182880" cy="182880"/>
          </a:xfrm>
          <a:prstGeom prst="rect">
            <a:avLst/>
          </a:prstGeom>
        </p:spPr>
      </p:pic>
      <p:pic>
        <p:nvPicPr>
          <p:cNvPr id="18" name="Picture 17"/>
          <p:cNvPicPr>
            <a:picLocks noChangeAspect="1"/>
          </p:cNvPicPr>
          <p:nvPr/>
        </p:nvPicPr>
        <p:blipFill>
          <a:blip r:embed="rId4"/>
          <a:stretch>
            <a:fillRect/>
          </a:stretch>
        </p:blipFill>
        <p:spPr>
          <a:xfrm>
            <a:off x="3766387" y="371998"/>
            <a:ext cx="2140375" cy="182880"/>
          </a:xfrm>
          <a:prstGeom prst="rect">
            <a:avLst/>
          </a:prstGeom>
        </p:spPr>
      </p:pic>
      <p:pic>
        <p:nvPicPr>
          <p:cNvPr id="19" name="Picture 18"/>
          <p:cNvPicPr>
            <a:picLocks noChangeAspect="1"/>
          </p:cNvPicPr>
          <p:nvPr/>
        </p:nvPicPr>
        <p:blipFill>
          <a:blip r:embed="rId5"/>
          <a:stretch>
            <a:fillRect/>
          </a:stretch>
        </p:blipFill>
        <p:spPr>
          <a:xfrm>
            <a:off x="9848442" y="342509"/>
            <a:ext cx="1761068" cy="182880"/>
          </a:xfrm>
          <a:prstGeom prst="rect">
            <a:avLst/>
          </a:prstGeom>
        </p:spPr>
      </p:pic>
      <p:pic>
        <p:nvPicPr>
          <p:cNvPr id="20" name="Picture 19"/>
          <p:cNvPicPr>
            <a:picLocks noChangeAspect="1"/>
          </p:cNvPicPr>
          <p:nvPr/>
        </p:nvPicPr>
        <p:blipFill>
          <a:blip r:embed="rId6"/>
          <a:stretch>
            <a:fillRect/>
          </a:stretch>
        </p:blipFill>
        <p:spPr>
          <a:xfrm>
            <a:off x="4148452" y="367453"/>
            <a:ext cx="182631" cy="182631"/>
          </a:xfrm>
          <a:prstGeom prst="rect">
            <a:avLst/>
          </a:prstGeom>
        </p:spPr>
      </p:pic>
      <p:pic>
        <p:nvPicPr>
          <p:cNvPr id="21" name="Picture 20"/>
          <p:cNvPicPr>
            <a:picLocks noChangeAspect="1"/>
          </p:cNvPicPr>
          <p:nvPr/>
        </p:nvPicPr>
        <p:blipFill>
          <a:blip r:embed="rId3"/>
          <a:stretch>
            <a:fillRect/>
          </a:stretch>
        </p:blipFill>
        <p:spPr>
          <a:xfrm>
            <a:off x="9079431" y="367204"/>
            <a:ext cx="182880" cy="182880"/>
          </a:xfrm>
          <a:prstGeom prst="rect">
            <a:avLst/>
          </a:prstGeom>
        </p:spPr>
      </p:pic>
    </p:spTree>
    <p:extLst>
      <p:ext uri="{BB962C8B-B14F-4D97-AF65-F5344CB8AC3E}">
        <p14:creationId xmlns:p14="http://schemas.microsoft.com/office/powerpoint/2010/main" val="950362897"/>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a-IR" dirty="0" smtClean="0"/>
              <a:t>قهرمان محصول . . . </a:t>
            </a:r>
            <a:endParaRPr lang="fa-IR" dirty="0"/>
          </a:p>
        </p:txBody>
      </p:sp>
      <p:sp>
        <p:nvSpPr>
          <p:cNvPr id="3" name="Content Placeholder 2"/>
          <p:cNvSpPr>
            <a:spLocks noGrp="1"/>
          </p:cNvSpPr>
          <p:nvPr>
            <p:ph idx="1"/>
          </p:nvPr>
        </p:nvSpPr>
        <p:spPr>
          <a:xfrm>
            <a:off x="-193330" y="1790118"/>
            <a:ext cx="12826764" cy="5133214"/>
          </a:xfrm>
        </p:spPr>
        <p:txBody>
          <a:bodyPr>
            <a:normAutofit fontScale="85000" lnSpcReduction="20000"/>
          </a:bodyPr>
          <a:lstStyle/>
          <a:p>
            <a:pPr marL="0" indent="0">
              <a:buNone/>
            </a:pPr>
            <a:r>
              <a:rPr lang="fa-IR" sz="2400" b="1" dirty="0"/>
              <a:t>            </a:t>
            </a:r>
            <a:r>
              <a:rPr lang="fa-IR" sz="3150" dirty="0">
                <a:solidFill>
                  <a:srgbClr val="C00000"/>
                </a:solidFill>
              </a:rPr>
              <a:t>جلوگیری از تله قهرمان محصول </a:t>
            </a:r>
          </a:p>
          <a:p>
            <a:pPr>
              <a:buClr>
                <a:srgbClr val="C00000"/>
              </a:buClr>
              <a:buSzPct val="90000"/>
              <a:buFont typeface="Arial" panose="020B0604020202020204" pitchFamily="34" charset="0"/>
              <a:buChar char="•"/>
            </a:pPr>
            <a:r>
              <a:rPr lang="fa-IR" sz="2813" dirty="0" smtClean="0"/>
              <a:t>ایده قهرمان محصول تنها در این حالت ها درست کار می کند که قهرمان محصول:</a:t>
            </a:r>
          </a:p>
          <a:p>
            <a:pPr lvl="1">
              <a:buFont typeface="Wingdings" panose="05000000000000000000" pitchFamily="2" charset="2"/>
              <a:buChar char="§"/>
            </a:pPr>
            <a:r>
              <a:rPr lang="fa-IR" sz="2700" b="0" dirty="0" smtClean="0">
                <a:cs typeface="B Nazanin" panose="00000400000000000000" pitchFamily="2" charset="-78"/>
              </a:rPr>
              <a:t>اختیارهای کافی برای تصمیم‌گیری در سطح نیازهای کاربری داشته باشد .</a:t>
            </a:r>
            <a:endParaRPr lang="fa-IR" sz="2700" b="0" dirty="0">
              <a:cs typeface="B Nazanin" panose="00000400000000000000" pitchFamily="2" charset="-78"/>
            </a:endParaRPr>
          </a:p>
          <a:p>
            <a:pPr lvl="1">
              <a:buFont typeface="Wingdings" panose="05000000000000000000" pitchFamily="2" charset="2"/>
              <a:buChar char="§"/>
            </a:pPr>
            <a:r>
              <a:rPr lang="fa-IR" sz="2700" b="0" dirty="0" smtClean="0">
                <a:cs typeface="B Nazanin" panose="00000400000000000000" pitchFamily="2" charset="-78"/>
              </a:rPr>
              <a:t>و </a:t>
            </a:r>
            <a:r>
              <a:rPr lang="fa-IR" sz="2700" b="0" dirty="0">
                <a:cs typeface="B Nazanin" panose="00000400000000000000" pitchFamily="2" charset="-78"/>
              </a:rPr>
              <a:t>زمان کافی برای انجام این وظایف را در دسترس داشته باشند . </a:t>
            </a:r>
          </a:p>
          <a:p>
            <a:pPr>
              <a:buClr>
                <a:srgbClr val="FF0000"/>
              </a:buClr>
              <a:buFont typeface="Arial" panose="020B0604020202020204" pitchFamily="34" charset="0"/>
              <a:buChar char="•"/>
            </a:pPr>
            <a:r>
              <a:rPr lang="fa-IR" sz="2813" dirty="0"/>
              <a:t>       </a:t>
            </a:r>
            <a:r>
              <a:rPr lang="fa-IR" sz="2813" dirty="0" smtClean="0"/>
              <a:t>مشکلات احتمالی که باید در حین استفاده از ایده قهرمان محصول در نظر گرفت :</a:t>
            </a:r>
            <a:endParaRPr lang="fa-IR" sz="2813" dirty="0"/>
          </a:p>
          <a:p>
            <a:pPr algn="r" rtl="1">
              <a:buFont typeface="Wingdings" panose="05000000000000000000" pitchFamily="2" charset="2"/>
              <a:buChar char="v"/>
            </a:pPr>
            <a:r>
              <a:rPr lang="en-US" sz="2813" dirty="0"/>
              <a:t>    </a:t>
            </a:r>
            <a:r>
              <a:rPr lang="fa-IR" sz="2813" dirty="0"/>
              <a:t>مدیران تصمیماتی را که قهرمان محصول می‌گیرد نادیده می‌گیرند.</a:t>
            </a:r>
          </a:p>
          <a:p>
            <a:pPr marL="0" indent="0">
              <a:buNone/>
            </a:pPr>
            <a:r>
              <a:rPr lang="fa-IR" sz="2813" dirty="0"/>
              <a:t>      آنها در آخرین لحظات تصمیمات ناگهانی می‌گیرند و فکر می‌کنند خودشان بهتر نیازهای کاربران را می‌دانند.</a:t>
            </a:r>
          </a:p>
          <a:p>
            <a:pPr marL="0" indent="0">
              <a:buNone/>
            </a:pPr>
            <a:r>
              <a:rPr lang="fa-IR" sz="2813" dirty="0"/>
              <a:t>      در این شرایط قهرمان محصول ناامید می‌شوند و فکر می‌کند مدیران به او اعتماد ندارند . </a:t>
            </a:r>
          </a:p>
        </p:txBody>
      </p:sp>
      <p:sp>
        <p:nvSpPr>
          <p:cNvPr id="4" name="TextBox 3"/>
          <p:cNvSpPr txBox="1"/>
          <p:nvPr/>
        </p:nvSpPr>
        <p:spPr>
          <a:xfrm>
            <a:off x="11691391" y="-19073"/>
            <a:ext cx="785499" cy="400110"/>
          </a:xfrm>
          <a:prstGeom prst="rect">
            <a:avLst/>
          </a:prstGeom>
          <a:noFill/>
        </p:spPr>
        <p:txBody>
          <a:bodyPr wrap="square" rtlCol="1">
            <a:spAutoFit/>
          </a:bodyPr>
          <a:lstStyle/>
          <a:p>
            <a:r>
              <a:rPr lang="fa-IR" sz="2000" dirty="0" smtClean="0">
                <a:solidFill>
                  <a:schemeClr val="bg1">
                    <a:lumMod val="65000"/>
                  </a:schemeClr>
                </a:solidFill>
              </a:rPr>
              <a:t>مقدمه </a:t>
            </a:r>
            <a:r>
              <a:rPr lang="fa-IR" sz="2000" dirty="0" smtClean="0">
                <a:solidFill>
                  <a:schemeClr val="bg1"/>
                </a:solidFill>
              </a:rPr>
              <a:t> </a:t>
            </a:r>
            <a:endParaRPr lang="fa-IR" sz="2000" dirty="0">
              <a:solidFill>
                <a:schemeClr val="bg1"/>
              </a:solidFill>
            </a:endParaRPr>
          </a:p>
        </p:txBody>
      </p:sp>
      <p:sp>
        <p:nvSpPr>
          <p:cNvPr id="6" name="TextBox 5"/>
          <p:cNvSpPr txBox="1"/>
          <p:nvPr/>
        </p:nvSpPr>
        <p:spPr>
          <a:xfrm>
            <a:off x="8446215" y="16424"/>
            <a:ext cx="1853779" cy="365934"/>
          </a:xfrm>
          <a:prstGeom prst="rect">
            <a:avLst/>
          </a:prstGeom>
          <a:noFill/>
        </p:spPr>
        <p:txBody>
          <a:bodyPr wrap="square" rtlCol="1">
            <a:spAutoFit/>
          </a:bodyPr>
          <a:lstStyle/>
          <a:p>
            <a:r>
              <a:rPr lang="fa-IR" sz="1778" dirty="0">
                <a:solidFill>
                  <a:schemeClr val="bg1">
                    <a:lumMod val="75000"/>
                  </a:schemeClr>
                </a:solidFill>
              </a:rPr>
              <a:t>پرسونای کاربر</a:t>
            </a:r>
          </a:p>
        </p:txBody>
      </p:sp>
      <p:sp>
        <p:nvSpPr>
          <p:cNvPr id="7" name="TextBox 6"/>
          <p:cNvSpPr txBox="1"/>
          <p:nvPr/>
        </p:nvSpPr>
        <p:spPr>
          <a:xfrm>
            <a:off x="6056946" y="51127"/>
            <a:ext cx="2325080" cy="365934"/>
          </a:xfrm>
          <a:prstGeom prst="rect">
            <a:avLst/>
          </a:prstGeom>
          <a:noFill/>
        </p:spPr>
        <p:txBody>
          <a:bodyPr wrap="square" rtlCol="1">
            <a:spAutoFit/>
          </a:bodyPr>
          <a:lstStyle/>
          <a:p>
            <a:r>
              <a:rPr lang="fa-IR" sz="1778" dirty="0">
                <a:solidFill>
                  <a:schemeClr val="bg1">
                    <a:lumMod val="65000"/>
                  </a:schemeClr>
                </a:solidFill>
              </a:rPr>
              <a:t>ارتباط با نمایندگان کاربر</a:t>
            </a:r>
          </a:p>
        </p:txBody>
      </p:sp>
      <p:sp>
        <p:nvSpPr>
          <p:cNvPr id="8" name="TextBox 7"/>
          <p:cNvSpPr txBox="1"/>
          <p:nvPr/>
        </p:nvSpPr>
        <p:spPr>
          <a:xfrm>
            <a:off x="10026439" y="16424"/>
            <a:ext cx="1727775" cy="365934"/>
          </a:xfrm>
          <a:prstGeom prst="rect">
            <a:avLst/>
          </a:prstGeom>
          <a:noFill/>
        </p:spPr>
        <p:txBody>
          <a:bodyPr wrap="square" rtlCol="1">
            <a:spAutoFit/>
          </a:bodyPr>
          <a:lstStyle/>
          <a:p>
            <a:r>
              <a:rPr lang="fa-IR" sz="1778" dirty="0" smtClean="0">
                <a:solidFill>
                  <a:schemeClr val="bg1">
                    <a:lumMod val="65000"/>
                  </a:schemeClr>
                </a:solidFill>
              </a:rPr>
              <a:t>کلاسهای کاربری</a:t>
            </a:r>
            <a:endParaRPr lang="fa-IR" sz="1778" dirty="0">
              <a:solidFill>
                <a:schemeClr val="bg1">
                  <a:lumMod val="65000"/>
                </a:schemeClr>
              </a:solidFill>
            </a:endParaRPr>
          </a:p>
        </p:txBody>
      </p:sp>
      <p:sp>
        <p:nvSpPr>
          <p:cNvPr id="9" name="TextBox 8"/>
          <p:cNvSpPr txBox="1"/>
          <p:nvPr/>
        </p:nvSpPr>
        <p:spPr>
          <a:xfrm>
            <a:off x="4119373" y="26185"/>
            <a:ext cx="2325080" cy="365934"/>
          </a:xfrm>
          <a:prstGeom prst="rect">
            <a:avLst/>
          </a:prstGeom>
          <a:noFill/>
        </p:spPr>
        <p:txBody>
          <a:bodyPr wrap="square" rtlCol="1">
            <a:spAutoFit/>
          </a:bodyPr>
          <a:lstStyle/>
          <a:p>
            <a:r>
              <a:rPr lang="fa-IR" sz="1778" dirty="0">
                <a:solidFill>
                  <a:schemeClr val="bg1"/>
                </a:solidFill>
              </a:rPr>
              <a:t>قهرمان محصول </a:t>
            </a:r>
          </a:p>
        </p:txBody>
      </p:sp>
      <p:sp>
        <p:nvSpPr>
          <p:cNvPr id="10" name="TextBox 9"/>
          <p:cNvSpPr txBox="1"/>
          <p:nvPr/>
        </p:nvSpPr>
        <p:spPr>
          <a:xfrm>
            <a:off x="1005523" y="35628"/>
            <a:ext cx="3249746" cy="365934"/>
          </a:xfrm>
          <a:prstGeom prst="rect">
            <a:avLst/>
          </a:prstGeom>
          <a:noFill/>
        </p:spPr>
        <p:txBody>
          <a:bodyPr wrap="square" rtlCol="1">
            <a:spAutoFit/>
          </a:bodyPr>
          <a:lstStyle/>
          <a:p>
            <a:r>
              <a:rPr lang="fa-IR" sz="1778" dirty="0">
                <a:solidFill>
                  <a:schemeClr val="bg1">
                    <a:lumMod val="75000"/>
                  </a:schemeClr>
                </a:solidFill>
              </a:rPr>
              <a:t>نمایندگی کاربر در پروژه های چابک </a:t>
            </a:r>
          </a:p>
        </p:txBody>
      </p:sp>
      <p:sp>
        <p:nvSpPr>
          <p:cNvPr id="11" name="TextBox 10"/>
          <p:cNvSpPr txBox="1"/>
          <p:nvPr/>
        </p:nvSpPr>
        <p:spPr>
          <a:xfrm>
            <a:off x="214613" y="1948"/>
            <a:ext cx="1002620" cy="365934"/>
          </a:xfrm>
          <a:prstGeom prst="rect">
            <a:avLst/>
          </a:prstGeom>
          <a:noFill/>
        </p:spPr>
        <p:txBody>
          <a:bodyPr wrap="square" rtlCol="1">
            <a:spAutoFit/>
          </a:bodyPr>
          <a:lstStyle/>
          <a:p>
            <a:r>
              <a:rPr lang="fa-IR" sz="1778" dirty="0">
                <a:solidFill>
                  <a:schemeClr val="bg1">
                    <a:lumMod val="75000"/>
                  </a:schemeClr>
                </a:solidFill>
              </a:rPr>
              <a:t>حل تضاد </a:t>
            </a:r>
          </a:p>
        </p:txBody>
      </p:sp>
      <p:pic>
        <p:nvPicPr>
          <p:cNvPr id="12" name="Picture 11"/>
          <p:cNvPicPr>
            <a:picLocks noChangeAspect="1"/>
          </p:cNvPicPr>
          <p:nvPr/>
        </p:nvPicPr>
        <p:blipFill>
          <a:blip r:embed="rId2"/>
          <a:stretch>
            <a:fillRect/>
          </a:stretch>
        </p:blipFill>
        <p:spPr>
          <a:xfrm>
            <a:off x="2614577" y="393016"/>
            <a:ext cx="182880" cy="182880"/>
          </a:xfrm>
          <a:prstGeom prst="rect">
            <a:avLst/>
          </a:prstGeom>
        </p:spPr>
      </p:pic>
      <p:pic>
        <p:nvPicPr>
          <p:cNvPr id="13" name="Picture 12"/>
          <p:cNvPicPr>
            <a:picLocks noChangeAspect="1"/>
          </p:cNvPicPr>
          <p:nvPr/>
        </p:nvPicPr>
        <p:blipFill>
          <a:blip r:embed="rId3"/>
          <a:stretch>
            <a:fillRect/>
          </a:stretch>
        </p:blipFill>
        <p:spPr>
          <a:xfrm>
            <a:off x="12120373" y="345766"/>
            <a:ext cx="182880" cy="182880"/>
          </a:xfrm>
          <a:prstGeom prst="rect">
            <a:avLst/>
          </a:prstGeom>
        </p:spPr>
      </p:pic>
      <p:pic>
        <p:nvPicPr>
          <p:cNvPr id="14" name="Picture 13"/>
          <p:cNvPicPr>
            <a:picLocks noChangeAspect="1"/>
          </p:cNvPicPr>
          <p:nvPr/>
        </p:nvPicPr>
        <p:blipFill>
          <a:blip r:embed="rId3"/>
          <a:stretch>
            <a:fillRect/>
          </a:stretch>
        </p:blipFill>
        <p:spPr>
          <a:xfrm>
            <a:off x="7284713" y="371998"/>
            <a:ext cx="182880" cy="182880"/>
          </a:xfrm>
          <a:prstGeom prst="rect">
            <a:avLst/>
          </a:prstGeom>
        </p:spPr>
      </p:pic>
      <p:pic>
        <p:nvPicPr>
          <p:cNvPr id="15" name="Picture 14"/>
          <p:cNvPicPr>
            <a:picLocks noChangeAspect="1"/>
          </p:cNvPicPr>
          <p:nvPr/>
        </p:nvPicPr>
        <p:blipFill>
          <a:blip r:embed="rId3"/>
          <a:stretch>
            <a:fillRect/>
          </a:stretch>
        </p:blipFill>
        <p:spPr>
          <a:xfrm>
            <a:off x="7076458" y="378792"/>
            <a:ext cx="182880" cy="182880"/>
          </a:xfrm>
          <a:prstGeom prst="rect">
            <a:avLst/>
          </a:prstGeom>
        </p:spPr>
      </p:pic>
      <p:pic>
        <p:nvPicPr>
          <p:cNvPr id="16" name="Picture 15"/>
          <p:cNvPicPr>
            <a:picLocks noChangeAspect="1"/>
          </p:cNvPicPr>
          <p:nvPr/>
        </p:nvPicPr>
        <p:blipFill>
          <a:blip r:embed="rId3"/>
          <a:stretch>
            <a:fillRect/>
          </a:stretch>
        </p:blipFill>
        <p:spPr>
          <a:xfrm>
            <a:off x="2410709" y="400309"/>
            <a:ext cx="182880" cy="182880"/>
          </a:xfrm>
          <a:prstGeom prst="rect">
            <a:avLst/>
          </a:prstGeom>
        </p:spPr>
      </p:pic>
      <p:pic>
        <p:nvPicPr>
          <p:cNvPr id="17" name="Picture 16"/>
          <p:cNvPicPr>
            <a:picLocks noChangeAspect="1"/>
          </p:cNvPicPr>
          <p:nvPr/>
        </p:nvPicPr>
        <p:blipFill>
          <a:blip r:embed="rId3"/>
          <a:stretch>
            <a:fillRect/>
          </a:stretch>
        </p:blipFill>
        <p:spPr>
          <a:xfrm>
            <a:off x="624826" y="339917"/>
            <a:ext cx="182880" cy="182880"/>
          </a:xfrm>
          <a:prstGeom prst="rect">
            <a:avLst/>
          </a:prstGeom>
        </p:spPr>
      </p:pic>
      <p:pic>
        <p:nvPicPr>
          <p:cNvPr id="18" name="Picture 17"/>
          <p:cNvPicPr>
            <a:picLocks noChangeAspect="1"/>
          </p:cNvPicPr>
          <p:nvPr/>
        </p:nvPicPr>
        <p:blipFill>
          <a:blip r:embed="rId4"/>
          <a:stretch>
            <a:fillRect/>
          </a:stretch>
        </p:blipFill>
        <p:spPr>
          <a:xfrm>
            <a:off x="3766387" y="371998"/>
            <a:ext cx="2140375" cy="182880"/>
          </a:xfrm>
          <a:prstGeom prst="rect">
            <a:avLst/>
          </a:prstGeom>
        </p:spPr>
      </p:pic>
      <p:pic>
        <p:nvPicPr>
          <p:cNvPr id="19" name="Picture 18"/>
          <p:cNvPicPr>
            <a:picLocks noChangeAspect="1"/>
          </p:cNvPicPr>
          <p:nvPr/>
        </p:nvPicPr>
        <p:blipFill>
          <a:blip r:embed="rId5"/>
          <a:stretch>
            <a:fillRect/>
          </a:stretch>
        </p:blipFill>
        <p:spPr>
          <a:xfrm>
            <a:off x="9848442" y="342509"/>
            <a:ext cx="1761068" cy="182880"/>
          </a:xfrm>
          <a:prstGeom prst="rect">
            <a:avLst/>
          </a:prstGeom>
        </p:spPr>
      </p:pic>
      <p:pic>
        <p:nvPicPr>
          <p:cNvPr id="20" name="Picture 19"/>
          <p:cNvPicPr>
            <a:picLocks noChangeAspect="1"/>
          </p:cNvPicPr>
          <p:nvPr/>
        </p:nvPicPr>
        <p:blipFill>
          <a:blip r:embed="rId6"/>
          <a:stretch>
            <a:fillRect/>
          </a:stretch>
        </p:blipFill>
        <p:spPr>
          <a:xfrm>
            <a:off x="3952541" y="367453"/>
            <a:ext cx="182631" cy="182631"/>
          </a:xfrm>
          <a:prstGeom prst="rect">
            <a:avLst/>
          </a:prstGeom>
        </p:spPr>
      </p:pic>
      <p:pic>
        <p:nvPicPr>
          <p:cNvPr id="21" name="Picture 20"/>
          <p:cNvPicPr>
            <a:picLocks noChangeAspect="1"/>
          </p:cNvPicPr>
          <p:nvPr/>
        </p:nvPicPr>
        <p:blipFill>
          <a:blip r:embed="rId3"/>
          <a:stretch>
            <a:fillRect/>
          </a:stretch>
        </p:blipFill>
        <p:spPr>
          <a:xfrm>
            <a:off x="9079431" y="367204"/>
            <a:ext cx="182880" cy="182880"/>
          </a:xfrm>
          <a:prstGeom prst="rect">
            <a:avLst/>
          </a:prstGeom>
        </p:spPr>
      </p:pic>
    </p:spTree>
    <p:extLst>
      <p:ext uri="{BB962C8B-B14F-4D97-AF65-F5344CB8AC3E}">
        <p14:creationId xmlns:p14="http://schemas.microsoft.com/office/powerpoint/2010/main" val="373851958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07706" y="737360"/>
            <a:ext cx="10881360" cy="594360"/>
          </a:xfrm>
        </p:spPr>
        <p:txBody>
          <a:bodyPr/>
          <a:lstStyle/>
          <a:p>
            <a:r>
              <a:rPr lang="fa-IR" dirty="0"/>
              <a:t>جلوگیری از تله قهرمان محصول </a:t>
            </a:r>
            <a:r>
              <a:rPr lang="fa-IR" dirty="0" smtClean="0"/>
              <a:t> </a:t>
            </a:r>
            <a:endParaRPr lang="fa-IR" dirty="0"/>
          </a:p>
        </p:txBody>
      </p:sp>
      <p:sp>
        <p:nvSpPr>
          <p:cNvPr id="3" name="Content Placeholder 2"/>
          <p:cNvSpPr>
            <a:spLocks noGrp="1"/>
          </p:cNvSpPr>
          <p:nvPr>
            <p:ph idx="1"/>
          </p:nvPr>
        </p:nvSpPr>
        <p:spPr>
          <a:xfrm>
            <a:off x="714703" y="1676962"/>
            <a:ext cx="11498318" cy="5493259"/>
          </a:xfrm>
        </p:spPr>
        <p:txBody>
          <a:bodyPr>
            <a:normAutofit fontScale="92500" lnSpcReduction="10000"/>
          </a:bodyPr>
          <a:lstStyle/>
          <a:p>
            <a:pPr marL="0" indent="0">
              <a:buNone/>
            </a:pPr>
            <a:r>
              <a:rPr lang="fa-IR" sz="2400" b="1" dirty="0"/>
              <a:t>            </a:t>
            </a:r>
            <a:endParaRPr lang="fa-IR" sz="3150" dirty="0">
              <a:solidFill>
                <a:srgbClr val="C00000"/>
              </a:solidFill>
            </a:endParaRPr>
          </a:p>
          <a:p>
            <a:pPr algn="just">
              <a:lnSpc>
                <a:spcPct val="100000"/>
              </a:lnSpc>
              <a:buFont typeface="Wingdings" panose="05000000000000000000" pitchFamily="2" charset="2"/>
              <a:buChar char="v"/>
            </a:pPr>
            <a:r>
              <a:rPr lang="fa-IR" sz="2588" dirty="0"/>
              <a:t>  قهرمان محصولی که فراموش می‌کند نماینده سایر کاربران است و فقط نیازهای خود را ارائه می‌کند  کارش را درست انجام نداده است.</a:t>
            </a:r>
          </a:p>
          <a:p>
            <a:pPr algn="just" rtl="1">
              <a:buFont typeface="Wingdings" panose="05000000000000000000" pitchFamily="2" charset="2"/>
              <a:buChar char="v"/>
            </a:pPr>
            <a:r>
              <a:rPr lang="fa-IR" sz="2588" dirty="0"/>
              <a:t>  قهرمان محصولی که فاقد دید روشنی از سیستم است، ممکن است تصمیم گیری را به آنالیزور کسب و کار موکول میکند .</a:t>
            </a:r>
          </a:p>
          <a:p>
            <a:pPr marL="0" indent="0" algn="just">
              <a:buNone/>
            </a:pPr>
            <a:r>
              <a:rPr lang="fa-IR" sz="2588" dirty="0"/>
              <a:t>   اگر تصمیات آنالیزور کسب و کار به خوبی یک قهرمان محصول باشد دیگر قهرمان محصول بدرد نمی‌خورد . </a:t>
            </a:r>
          </a:p>
          <a:p>
            <a:pPr algn="just" rtl="1">
              <a:buFont typeface="Wingdings" panose="05000000000000000000" pitchFamily="2" charset="2"/>
              <a:buChar char="v"/>
            </a:pPr>
            <a:r>
              <a:rPr lang="fa-IR" sz="2588" dirty="0"/>
              <a:t> یک کاربر ارشد به علت کمبود وقت ممکن است یک کاربر با تجربه کمتر را به عنوان قهرمان محصول معرفی کند . </a:t>
            </a:r>
          </a:p>
          <a:p>
            <a:pPr marL="0" indent="0" algn="just">
              <a:buNone/>
            </a:pPr>
            <a:r>
              <a:rPr lang="fa-IR" sz="2588" dirty="0"/>
              <a:t>   این امر ممکن است منجر به پدیده رانندگی از صندلی عقب از سوی کاربر ارشد شود که می‌خواهد هنوز بر روی سیستم تاثیر بگذارد. </a:t>
            </a:r>
          </a:p>
        </p:txBody>
      </p:sp>
      <p:sp>
        <p:nvSpPr>
          <p:cNvPr id="6" name="TextBox 5"/>
          <p:cNvSpPr txBox="1"/>
          <p:nvPr/>
        </p:nvSpPr>
        <p:spPr>
          <a:xfrm>
            <a:off x="11691391" y="-19073"/>
            <a:ext cx="785499" cy="400110"/>
          </a:xfrm>
          <a:prstGeom prst="rect">
            <a:avLst/>
          </a:prstGeom>
          <a:noFill/>
        </p:spPr>
        <p:txBody>
          <a:bodyPr wrap="square" rtlCol="1">
            <a:spAutoFit/>
          </a:bodyPr>
          <a:lstStyle/>
          <a:p>
            <a:r>
              <a:rPr lang="fa-IR" sz="2000" dirty="0" smtClean="0">
                <a:solidFill>
                  <a:schemeClr val="bg1">
                    <a:lumMod val="65000"/>
                  </a:schemeClr>
                </a:solidFill>
              </a:rPr>
              <a:t>مقدمه </a:t>
            </a:r>
            <a:r>
              <a:rPr lang="fa-IR" sz="2000" dirty="0" smtClean="0">
                <a:solidFill>
                  <a:schemeClr val="bg1"/>
                </a:solidFill>
              </a:rPr>
              <a:t> </a:t>
            </a:r>
            <a:endParaRPr lang="fa-IR" sz="2000" dirty="0">
              <a:solidFill>
                <a:schemeClr val="bg1"/>
              </a:solidFill>
            </a:endParaRPr>
          </a:p>
        </p:txBody>
      </p:sp>
      <p:sp>
        <p:nvSpPr>
          <p:cNvPr id="7" name="TextBox 6"/>
          <p:cNvSpPr txBox="1"/>
          <p:nvPr/>
        </p:nvSpPr>
        <p:spPr>
          <a:xfrm>
            <a:off x="8446215" y="16424"/>
            <a:ext cx="1853779" cy="365934"/>
          </a:xfrm>
          <a:prstGeom prst="rect">
            <a:avLst/>
          </a:prstGeom>
          <a:noFill/>
        </p:spPr>
        <p:txBody>
          <a:bodyPr wrap="square" rtlCol="1">
            <a:spAutoFit/>
          </a:bodyPr>
          <a:lstStyle/>
          <a:p>
            <a:r>
              <a:rPr lang="fa-IR" sz="1778" dirty="0">
                <a:solidFill>
                  <a:schemeClr val="bg1">
                    <a:lumMod val="75000"/>
                  </a:schemeClr>
                </a:solidFill>
              </a:rPr>
              <a:t>پرسونای کاربر</a:t>
            </a:r>
          </a:p>
        </p:txBody>
      </p:sp>
      <p:sp>
        <p:nvSpPr>
          <p:cNvPr id="8" name="TextBox 7"/>
          <p:cNvSpPr txBox="1"/>
          <p:nvPr/>
        </p:nvSpPr>
        <p:spPr>
          <a:xfrm>
            <a:off x="6056946" y="51127"/>
            <a:ext cx="2325080" cy="365934"/>
          </a:xfrm>
          <a:prstGeom prst="rect">
            <a:avLst/>
          </a:prstGeom>
          <a:noFill/>
        </p:spPr>
        <p:txBody>
          <a:bodyPr wrap="square" rtlCol="1">
            <a:spAutoFit/>
          </a:bodyPr>
          <a:lstStyle/>
          <a:p>
            <a:r>
              <a:rPr lang="fa-IR" sz="1778" dirty="0">
                <a:solidFill>
                  <a:schemeClr val="bg1">
                    <a:lumMod val="65000"/>
                  </a:schemeClr>
                </a:solidFill>
              </a:rPr>
              <a:t>ارتباط با نمایندگان کاربر</a:t>
            </a:r>
          </a:p>
        </p:txBody>
      </p:sp>
      <p:sp>
        <p:nvSpPr>
          <p:cNvPr id="9" name="TextBox 8"/>
          <p:cNvSpPr txBox="1"/>
          <p:nvPr/>
        </p:nvSpPr>
        <p:spPr>
          <a:xfrm>
            <a:off x="10026439" y="16424"/>
            <a:ext cx="1727775" cy="365934"/>
          </a:xfrm>
          <a:prstGeom prst="rect">
            <a:avLst/>
          </a:prstGeom>
          <a:noFill/>
        </p:spPr>
        <p:txBody>
          <a:bodyPr wrap="square" rtlCol="1">
            <a:spAutoFit/>
          </a:bodyPr>
          <a:lstStyle/>
          <a:p>
            <a:r>
              <a:rPr lang="fa-IR" sz="1778" dirty="0" smtClean="0">
                <a:solidFill>
                  <a:schemeClr val="bg1">
                    <a:lumMod val="65000"/>
                  </a:schemeClr>
                </a:solidFill>
              </a:rPr>
              <a:t>کلاسهای کاربری</a:t>
            </a:r>
            <a:endParaRPr lang="fa-IR" sz="1778" dirty="0">
              <a:solidFill>
                <a:schemeClr val="bg1">
                  <a:lumMod val="65000"/>
                </a:schemeClr>
              </a:solidFill>
            </a:endParaRPr>
          </a:p>
        </p:txBody>
      </p:sp>
      <p:sp>
        <p:nvSpPr>
          <p:cNvPr id="10" name="TextBox 9"/>
          <p:cNvSpPr txBox="1"/>
          <p:nvPr/>
        </p:nvSpPr>
        <p:spPr>
          <a:xfrm>
            <a:off x="4119373" y="26185"/>
            <a:ext cx="2325080" cy="365934"/>
          </a:xfrm>
          <a:prstGeom prst="rect">
            <a:avLst/>
          </a:prstGeom>
          <a:noFill/>
        </p:spPr>
        <p:txBody>
          <a:bodyPr wrap="square" rtlCol="1">
            <a:spAutoFit/>
          </a:bodyPr>
          <a:lstStyle/>
          <a:p>
            <a:r>
              <a:rPr lang="fa-IR" sz="1778" dirty="0">
                <a:solidFill>
                  <a:schemeClr val="bg1"/>
                </a:solidFill>
              </a:rPr>
              <a:t>قهرمان محصول </a:t>
            </a:r>
          </a:p>
        </p:txBody>
      </p:sp>
      <p:sp>
        <p:nvSpPr>
          <p:cNvPr id="11" name="TextBox 10"/>
          <p:cNvSpPr txBox="1"/>
          <p:nvPr/>
        </p:nvSpPr>
        <p:spPr>
          <a:xfrm>
            <a:off x="1005523" y="35628"/>
            <a:ext cx="3249746" cy="365934"/>
          </a:xfrm>
          <a:prstGeom prst="rect">
            <a:avLst/>
          </a:prstGeom>
          <a:noFill/>
        </p:spPr>
        <p:txBody>
          <a:bodyPr wrap="square" rtlCol="1">
            <a:spAutoFit/>
          </a:bodyPr>
          <a:lstStyle/>
          <a:p>
            <a:r>
              <a:rPr lang="fa-IR" sz="1778" dirty="0">
                <a:solidFill>
                  <a:schemeClr val="bg1">
                    <a:lumMod val="75000"/>
                  </a:schemeClr>
                </a:solidFill>
              </a:rPr>
              <a:t>نمایندگی کاربر در پروژه های چابک </a:t>
            </a:r>
          </a:p>
        </p:txBody>
      </p:sp>
      <p:sp>
        <p:nvSpPr>
          <p:cNvPr id="12" name="TextBox 11"/>
          <p:cNvSpPr txBox="1"/>
          <p:nvPr/>
        </p:nvSpPr>
        <p:spPr>
          <a:xfrm>
            <a:off x="214613" y="1948"/>
            <a:ext cx="1002620" cy="365934"/>
          </a:xfrm>
          <a:prstGeom prst="rect">
            <a:avLst/>
          </a:prstGeom>
          <a:noFill/>
        </p:spPr>
        <p:txBody>
          <a:bodyPr wrap="square" rtlCol="1">
            <a:spAutoFit/>
          </a:bodyPr>
          <a:lstStyle/>
          <a:p>
            <a:r>
              <a:rPr lang="fa-IR" sz="1778" dirty="0">
                <a:solidFill>
                  <a:schemeClr val="bg1">
                    <a:lumMod val="75000"/>
                  </a:schemeClr>
                </a:solidFill>
              </a:rPr>
              <a:t>حل تضاد </a:t>
            </a:r>
          </a:p>
        </p:txBody>
      </p:sp>
      <p:pic>
        <p:nvPicPr>
          <p:cNvPr id="13" name="Picture 12"/>
          <p:cNvPicPr>
            <a:picLocks noChangeAspect="1"/>
          </p:cNvPicPr>
          <p:nvPr/>
        </p:nvPicPr>
        <p:blipFill>
          <a:blip r:embed="rId2"/>
          <a:stretch>
            <a:fillRect/>
          </a:stretch>
        </p:blipFill>
        <p:spPr>
          <a:xfrm>
            <a:off x="2614577" y="393016"/>
            <a:ext cx="182880" cy="182880"/>
          </a:xfrm>
          <a:prstGeom prst="rect">
            <a:avLst/>
          </a:prstGeom>
        </p:spPr>
      </p:pic>
      <p:pic>
        <p:nvPicPr>
          <p:cNvPr id="14" name="Picture 13"/>
          <p:cNvPicPr>
            <a:picLocks noChangeAspect="1"/>
          </p:cNvPicPr>
          <p:nvPr/>
        </p:nvPicPr>
        <p:blipFill>
          <a:blip r:embed="rId3"/>
          <a:stretch>
            <a:fillRect/>
          </a:stretch>
        </p:blipFill>
        <p:spPr>
          <a:xfrm>
            <a:off x="12120373" y="345766"/>
            <a:ext cx="182880" cy="182880"/>
          </a:xfrm>
          <a:prstGeom prst="rect">
            <a:avLst/>
          </a:prstGeom>
        </p:spPr>
      </p:pic>
      <p:pic>
        <p:nvPicPr>
          <p:cNvPr id="15" name="Picture 14"/>
          <p:cNvPicPr>
            <a:picLocks noChangeAspect="1"/>
          </p:cNvPicPr>
          <p:nvPr/>
        </p:nvPicPr>
        <p:blipFill>
          <a:blip r:embed="rId3"/>
          <a:stretch>
            <a:fillRect/>
          </a:stretch>
        </p:blipFill>
        <p:spPr>
          <a:xfrm>
            <a:off x="7284713" y="371998"/>
            <a:ext cx="182880" cy="182880"/>
          </a:xfrm>
          <a:prstGeom prst="rect">
            <a:avLst/>
          </a:prstGeom>
        </p:spPr>
      </p:pic>
      <p:pic>
        <p:nvPicPr>
          <p:cNvPr id="16" name="Picture 15"/>
          <p:cNvPicPr>
            <a:picLocks noChangeAspect="1"/>
          </p:cNvPicPr>
          <p:nvPr/>
        </p:nvPicPr>
        <p:blipFill>
          <a:blip r:embed="rId3"/>
          <a:stretch>
            <a:fillRect/>
          </a:stretch>
        </p:blipFill>
        <p:spPr>
          <a:xfrm>
            <a:off x="7076458" y="378792"/>
            <a:ext cx="182880" cy="182880"/>
          </a:xfrm>
          <a:prstGeom prst="rect">
            <a:avLst/>
          </a:prstGeom>
        </p:spPr>
      </p:pic>
      <p:pic>
        <p:nvPicPr>
          <p:cNvPr id="17" name="Picture 16"/>
          <p:cNvPicPr>
            <a:picLocks noChangeAspect="1"/>
          </p:cNvPicPr>
          <p:nvPr/>
        </p:nvPicPr>
        <p:blipFill>
          <a:blip r:embed="rId3"/>
          <a:stretch>
            <a:fillRect/>
          </a:stretch>
        </p:blipFill>
        <p:spPr>
          <a:xfrm>
            <a:off x="2410709" y="400309"/>
            <a:ext cx="182880" cy="182880"/>
          </a:xfrm>
          <a:prstGeom prst="rect">
            <a:avLst/>
          </a:prstGeom>
        </p:spPr>
      </p:pic>
      <p:pic>
        <p:nvPicPr>
          <p:cNvPr id="18" name="Picture 17"/>
          <p:cNvPicPr>
            <a:picLocks noChangeAspect="1"/>
          </p:cNvPicPr>
          <p:nvPr/>
        </p:nvPicPr>
        <p:blipFill>
          <a:blip r:embed="rId3"/>
          <a:stretch>
            <a:fillRect/>
          </a:stretch>
        </p:blipFill>
        <p:spPr>
          <a:xfrm>
            <a:off x="624826" y="339917"/>
            <a:ext cx="182880" cy="182880"/>
          </a:xfrm>
          <a:prstGeom prst="rect">
            <a:avLst/>
          </a:prstGeom>
        </p:spPr>
      </p:pic>
      <p:pic>
        <p:nvPicPr>
          <p:cNvPr id="19" name="Picture 18"/>
          <p:cNvPicPr>
            <a:picLocks noChangeAspect="1"/>
          </p:cNvPicPr>
          <p:nvPr/>
        </p:nvPicPr>
        <p:blipFill>
          <a:blip r:embed="rId4"/>
          <a:stretch>
            <a:fillRect/>
          </a:stretch>
        </p:blipFill>
        <p:spPr>
          <a:xfrm>
            <a:off x="3766387" y="371998"/>
            <a:ext cx="2140375" cy="182880"/>
          </a:xfrm>
          <a:prstGeom prst="rect">
            <a:avLst/>
          </a:prstGeom>
        </p:spPr>
      </p:pic>
      <p:pic>
        <p:nvPicPr>
          <p:cNvPr id="20" name="Picture 19"/>
          <p:cNvPicPr>
            <a:picLocks noChangeAspect="1"/>
          </p:cNvPicPr>
          <p:nvPr/>
        </p:nvPicPr>
        <p:blipFill>
          <a:blip r:embed="rId5"/>
          <a:stretch>
            <a:fillRect/>
          </a:stretch>
        </p:blipFill>
        <p:spPr>
          <a:xfrm>
            <a:off x="9848442" y="342509"/>
            <a:ext cx="1761068" cy="182880"/>
          </a:xfrm>
          <a:prstGeom prst="rect">
            <a:avLst/>
          </a:prstGeom>
        </p:spPr>
      </p:pic>
      <p:pic>
        <p:nvPicPr>
          <p:cNvPr id="21" name="Picture 20"/>
          <p:cNvPicPr>
            <a:picLocks noChangeAspect="1"/>
          </p:cNvPicPr>
          <p:nvPr/>
        </p:nvPicPr>
        <p:blipFill>
          <a:blip r:embed="rId6"/>
          <a:stretch>
            <a:fillRect/>
          </a:stretch>
        </p:blipFill>
        <p:spPr>
          <a:xfrm>
            <a:off x="3760249" y="367453"/>
            <a:ext cx="182631" cy="182631"/>
          </a:xfrm>
          <a:prstGeom prst="rect">
            <a:avLst/>
          </a:prstGeom>
        </p:spPr>
      </p:pic>
      <p:pic>
        <p:nvPicPr>
          <p:cNvPr id="22" name="Picture 21"/>
          <p:cNvPicPr>
            <a:picLocks noChangeAspect="1"/>
          </p:cNvPicPr>
          <p:nvPr/>
        </p:nvPicPr>
        <p:blipFill>
          <a:blip r:embed="rId3"/>
          <a:stretch>
            <a:fillRect/>
          </a:stretch>
        </p:blipFill>
        <p:spPr>
          <a:xfrm>
            <a:off x="9079431" y="367204"/>
            <a:ext cx="182880" cy="182880"/>
          </a:xfrm>
          <a:prstGeom prst="rect">
            <a:avLst/>
          </a:prstGeom>
        </p:spPr>
      </p:pic>
    </p:spTree>
    <p:extLst>
      <p:ext uri="{BB962C8B-B14F-4D97-AF65-F5344CB8AC3E}">
        <p14:creationId xmlns:p14="http://schemas.microsoft.com/office/powerpoint/2010/main" val="394873595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sz="2700" dirty="0"/>
              <a:t>فهرست مطالب</a:t>
            </a:r>
          </a:p>
        </p:txBody>
      </p:sp>
      <p:sp>
        <p:nvSpPr>
          <p:cNvPr id="3" name="Content Placeholder 2"/>
          <p:cNvSpPr>
            <a:spLocks noGrp="1"/>
          </p:cNvSpPr>
          <p:nvPr>
            <p:ph idx="1"/>
          </p:nvPr>
        </p:nvSpPr>
        <p:spPr/>
        <p:txBody>
          <a:bodyPr/>
          <a:lstStyle/>
          <a:p>
            <a:pPr marL="0" indent="0" algn="ctr">
              <a:buNone/>
            </a:pPr>
            <a:r>
              <a:rPr lang="fa-IR" dirty="0" smtClean="0">
                <a:solidFill>
                  <a:schemeClr val="tx2">
                    <a:lumMod val="95000"/>
                    <a:lumOff val="5000"/>
                  </a:schemeClr>
                </a:solidFill>
                <a:cs typeface="B Nazanin" panose="00000400000000000000" pitchFamily="2" charset="-78"/>
              </a:rPr>
              <a:t>کلاس های کاربری</a:t>
            </a:r>
          </a:p>
          <a:p>
            <a:pPr marL="0" indent="0" algn="ctr">
              <a:buNone/>
            </a:pPr>
            <a:r>
              <a:rPr lang="fa-IR" dirty="0" smtClean="0">
                <a:cs typeface="B Nazanin" panose="00000400000000000000" pitchFamily="2" charset="-78"/>
              </a:rPr>
              <a:t>پرسوناهای کاربر</a:t>
            </a:r>
          </a:p>
          <a:p>
            <a:pPr marL="0" indent="0" algn="ctr">
              <a:buNone/>
            </a:pPr>
            <a:r>
              <a:rPr lang="fa-IR" dirty="0" smtClean="0">
                <a:cs typeface="B Nazanin" panose="00000400000000000000" pitchFamily="2" charset="-78"/>
              </a:rPr>
              <a:t>ارتباط با نمایندگان کاربران </a:t>
            </a:r>
          </a:p>
          <a:p>
            <a:pPr marL="0" indent="0" algn="ctr">
              <a:buNone/>
            </a:pPr>
            <a:r>
              <a:rPr lang="fa-IR" dirty="0" smtClean="0">
                <a:cs typeface="B Nazanin" panose="00000400000000000000" pitchFamily="2" charset="-78"/>
              </a:rPr>
              <a:t>قهرمان محصول </a:t>
            </a:r>
          </a:p>
          <a:p>
            <a:pPr marL="0" indent="0" algn="ctr">
              <a:buNone/>
            </a:pPr>
            <a:r>
              <a:rPr lang="fa-IR" dirty="0">
                <a:cs typeface="B Nazanin" panose="00000400000000000000" pitchFamily="2" charset="-78"/>
              </a:rPr>
              <a:t>نمایندگی کاربر در پروژه های </a:t>
            </a:r>
            <a:r>
              <a:rPr lang="fa-IR" dirty="0" smtClean="0">
                <a:cs typeface="B Nazanin" panose="00000400000000000000" pitchFamily="2" charset="-78"/>
              </a:rPr>
              <a:t>چابک</a:t>
            </a:r>
          </a:p>
          <a:p>
            <a:pPr marL="0" indent="0" algn="ctr">
              <a:buNone/>
            </a:pPr>
            <a:r>
              <a:rPr lang="fa-IR" dirty="0" smtClean="0">
                <a:cs typeface="B Nazanin" panose="00000400000000000000" pitchFamily="2" charset="-78"/>
              </a:rPr>
              <a:t>حل و فصل نیازمندی‌های متضاد </a:t>
            </a:r>
            <a:endParaRPr lang="fa-IR" dirty="0">
              <a:cs typeface="B Nazanin" panose="00000400000000000000" pitchFamily="2" charset="-78"/>
            </a:endParaRPr>
          </a:p>
        </p:txBody>
      </p:sp>
    </p:spTree>
    <p:extLst>
      <p:ext uri="{BB962C8B-B14F-4D97-AF65-F5344CB8AC3E}">
        <p14:creationId xmlns:p14="http://schemas.microsoft.com/office/powerpoint/2010/main" val="915033482"/>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a:xfrm>
            <a:off x="658204" y="685802"/>
            <a:ext cx="11485195" cy="594360"/>
          </a:xfrm>
        </p:spPr>
        <p:txBody>
          <a:bodyPr/>
          <a:lstStyle/>
          <a:p>
            <a:r>
              <a:rPr lang="fa-IR" dirty="0" smtClean="0"/>
              <a:t>گام بعدی</a:t>
            </a:r>
            <a:endParaRPr lang="fa-IR" dirty="0"/>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cs typeface="B Nazanin" panose="00000400000000000000" pitchFamily="2" charset="-78"/>
              </a:rPr>
              <a:t>کلاس های کاربری</a:t>
            </a:r>
          </a:p>
          <a:p>
            <a:pPr algn="r" rtl="1">
              <a:buFont typeface="Wingdings" panose="05000000000000000000" pitchFamily="2" charset="2"/>
              <a:buChar char="§"/>
            </a:pPr>
            <a:r>
              <a:rPr lang="fa-IR" dirty="0" smtClean="0">
                <a:cs typeface="B Nazanin" panose="00000400000000000000" pitchFamily="2" charset="-78"/>
              </a:rPr>
              <a:t>شخصیت های کاربر</a:t>
            </a:r>
          </a:p>
          <a:p>
            <a:pPr algn="r" rtl="1">
              <a:buFont typeface="Wingdings" panose="05000000000000000000" pitchFamily="2" charset="2"/>
              <a:buChar char="§"/>
            </a:pPr>
            <a:r>
              <a:rPr lang="fa-IR" dirty="0" smtClean="0">
                <a:cs typeface="B Nazanin" panose="00000400000000000000" pitchFamily="2" charset="-78"/>
              </a:rPr>
              <a:t>ارتباط با نمایندگان کاربران </a:t>
            </a:r>
          </a:p>
          <a:p>
            <a:pPr algn="r" rtl="1">
              <a:buFont typeface="Wingdings" panose="05000000000000000000" pitchFamily="2" charset="2"/>
              <a:buChar char="§"/>
            </a:pPr>
            <a:r>
              <a:rPr lang="fa-IR" dirty="0" smtClean="0">
                <a:cs typeface="B Nazanin" panose="00000400000000000000" pitchFamily="2" charset="-78"/>
              </a:rPr>
              <a:t>قهرمان محصول </a:t>
            </a:r>
          </a:p>
          <a:p>
            <a:pPr algn="r" rtl="1">
              <a:buFont typeface="Wingdings" panose="05000000000000000000" pitchFamily="2" charset="2"/>
              <a:buChar char="§"/>
            </a:pPr>
            <a:r>
              <a:rPr lang="fa-IR" dirty="0">
                <a:solidFill>
                  <a:schemeClr val="accent3">
                    <a:lumMod val="75000"/>
                  </a:schemeClr>
                </a:solidFill>
                <a:cs typeface="B Nazanin" panose="00000400000000000000" pitchFamily="2" charset="-78"/>
              </a:rPr>
              <a:t>نمایندگی کاربر در پروژه های </a:t>
            </a:r>
            <a:r>
              <a:rPr lang="fa-IR" dirty="0" smtClean="0">
                <a:solidFill>
                  <a:schemeClr val="accent3">
                    <a:lumMod val="75000"/>
                  </a:schemeClr>
                </a:solidFill>
                <a:cs typeface="B Nazanin" panose="00000400000000000000" pitchFamily="2" charset="-78"/>
              </a:rPr>
              <a:t>چابک</a:t>
            </a:r>
          </a:p>
          <a:p>
            <a:pPr algn="r" rtl="1">
              <a:buFont typeface="Wingdings" panose="05000000000000000000" pitchFamily="2" charset="2"/>
              <a:buChar char="§"/>
            </a:pPr>
            <a:r>
              <a:rPr lang="fa-IR" dirty="0" smtClean="0">
                <a:cs typeface="B Nazanin" panose="00000400000000000000" pitchFamily="2" charset="-78"/>
              </a:rPr>
              <a:t>حل و فصل نیازمندی‌های متضاد </a:t>
            </a:r>
            <a:endParaRPr lang="fa-IR" dirty="0">
              <a:cs typeface="B Nazanin" panose="00000400000000000000" pitchFamily="2" charset="-78"/>
            </a:endParaRPr>
          </a:p>
        </p:txBody>
      </p:sp>
    </p:spTree>
    <p:extLst>
      <p:ext uri="{BB962C8B-B14F-4D97-AF65-F5344CB8AC3E}">
        <p14:creationId xmlns:p14="http://schemas.microsoft.com/office/powerpoint/2010/main" val="1572676064"/>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a-IR" dirty="0" smtClean="0"/>
              <a:t>نماینده کاربر در پروژه های چابک</a:t>
            </a:r>
            <a:endParaRPr lang="fa-IR" dirty="0"/>
          </a:p>
        </p:txBody>
      </p:sp>
      <p:sp>
        <p:nvSpPr>
          <p:cNvPr id="3" name="Content Placeholder 2"/>
          <p:cNvSpPr>
            <a:spLocks noGrp="1"/>
          </p:cNvSpPr>
          <p:nvPr>
            <p:ph idx="1"/>
          </p:nvPr>
        </p:nvSpPr>
        <p:spPr>
          <a:xfrm>
            <a:off x="462454" y="1431693"/>
            <a:ext cx="11840799" cy="5980666"/>
          </a:xfrm>
        </p:spPr>
        <p:txBody>
          <a:bodyPr>
            <a:normAutofit/>
          </a:bodyPr>
          <a:lstStyle/>
          <a:p>
            <a:pPr>
              <a:buFont typeface="Arial" panose="020B0604020202020204" pitchFamily="34" charset="0"/>
              <a:buChar char="•"/>
            </a:pPr>
            <a:r>
              <a:rPr lang="fa-IR" sz="2400" dirty="0" smtClean="0"/>
              <a:t>مؤثرتین راه برای حل بسیاری از مسائل مورد نیاز و مشخص کردن نیاز های خاص در یک پروژه  :</a:t>
            </a:r>
          </a:p>
          <a:p>
            <a:pPr lvl="1">
              <a:buClr>
                <a:srgbClr val="C00000"/>
              </a:buClr>
              <a:buFont typeface="Wingdings" panose="05000000000000000000" pitchFamily="2" charset="2"/>
              <a:buChar char="§"/>
            </a:pPr>
            <a:r>
              <a:rPr lang="fa-IR" sz="2400" b="0" dirty="0" smtClean="0">
                <a:cs typeface="B Nazanin" panose="00000400000000000000" pitchFamily="2" charset="-78"/>
              </a:rPr>
              <a:t>مکالمات مکرر بین اعضای تیم پروژه ومشتریان </a:t>
            </a:r>
          </a:p>
          <a:p>
            <a:pPr>
              <a:lnSpc>
                <a:spcPct val="150000"/>
              </a:lnSpc>
              <a:buFont typeface="Wingdings" panose="05000000000000000000" pitchFamily="2" charset="2"/>
              <a:buChar char="§"/>
            </a:pPr>
            <a:r>
              <a:rPr lang="fa-IR" sz="2400" dirty="0" smtClean="0"/>
              <a:t>یک </a:t>
            </a:r>
            <a:r>
              <a:rPr lang="fa-IR" sz="2400" dirty="0"/>
              <a:t>اصل اساسی برنامه نویسی افراطی، یکی از روش های اولیه توسعه چابک، وجود یک مشتری تمام وقت و در محل برای این بحث ها است .</a:t>
            </a:r>
          </a:p>
          <a:p>
            <a:pPr>
              <a:lnSpc>
                <a:spcPct val="150000"/>
              </a:lnSpc>
              <a:buFont typeface="Wingdings" panose="05000000000000000000" pitchFamily="2" charset="2"/>
              <a:buChar char="§"/>
            </a:pPr>
            <a:r>
              <a:rPr lang="fa-IR" sz="2400" dirty="0"/>
              <a:t>برخی روش های توسعه چابک شامل حضور یک نماینده واحد از طرف ذی نفعان به نام </a:t>
            </a:r>
            <a:r>
              <a:rPr lang="fa-IR" sz="2400" dirty="0">
                <a:solidFill>
                  <a:srgbClr val="C00000"/>
                </a:solidFill>
              </a:rPr>
              <a:t>مالک محصول </a:t>
            </a:r>
            <a:r>
              <a:rPr lang="fa-IR" sz="2400" dirty="0"/>
              <a:t>است که مسئول رساندن صدای مشتریان به تیم توسعه دهنده است .</a:t>
            </a:r>
          </a:p>
          <a:p>
            <a:pPr marL="0" indent="0">
              <a:buNone/>
            </a:pPr>
            <a:endParaRPr lang="fa-IR" sz="2400" dirty="0"/>
          </a:p>
        </p:txBody>
      </p:sp>
      <p:sp>
        <p:nvSpPr>
          <p:cNvPr id="4" name="TextBox 3"/>
          <p:cNvSpPr txBox="1"/>
          <p:nvPr/>
        </p:nvSpPr>
        <p:spPr>
          <a:xfrm>
            <a:off x="11691391" y="-19073"/>
            <a:ext cx="785499" cy="400110"/>
          </a:xfrm>
          <a:prstGeom prst="rect">
            <a:avLst/>
          </a:prstGeom>
          <a:noFill/>
        </p:spPr>
        <p:txBody>
          <a:bodyPr wrap="square" rtlCol="1">
            <a:spAutoFit/>
          </a:bodyPr>
          <a:lstStyle/>
          <a:p>
            <a:r>
              <a:rPr lang="fa-IR" sz="2000" dirty="0" smtClean="0">
                <a:solidFill>
                  <a:schemeClr val="bg1">
                    <a:lumMod val="65000"/>
                  </a:schemeClr>
                </a:solidFill>
              </a:rPr>
              <a:t>مقدمه </a:t>
            </a:r>
            <a:r>
              <a:rPr lang="fa-IR" sz="2000" dirty="0" smtClean="0">
                <a:solidFill>
                  <a:schemeClr val="bg1"/>
                </a:solidFill>
              </a:rPr>
              <a:t> </a:t>
            </a:r>
            <a:endParaRPr lang="fa-IR" sz="2000" dirty="0">
              <a:solidFill>
                <a:schemeClr val="bg1"/>
              </a:solidFill>
            </a:endParaRPr>
          </a:p>
        </p:txBody>
      </p:sp>
      <p:sp>
        <p:nvSpPr>
          <p:cNvPr id="6" name="TextBox 5"/>
          <p:cNvSpPr txBox="1"/>
          <p:nvPr/>
        </p:nvSpPr>
        <p:spPr>
          <a:xfrm>
            <a:off x="8446215" y="16424"/>
            <a:ext cx="1853779" cy="365934"/>
          </a:xfrm>
          <a:prstGeom prst="rect">
            <a:avLst/>
          </a:prstGeom>
          <a:noFill/>
        </p:spPr>
        <p:txBody>
          <a:bodyPr wrap="square" rtlCol="1">
            <a:spAutoFit/>
          </a:bodyPr>
          <a:lstStyle/>
          <a:p>
            <a:r>
              <a:rPr lang="fa-IR" sz="1778" dirty="0">
                <a:solidFill>
                  <a:schemeClr val="bg1">
                    <a:lumMod val="75000"/>
                  </a:schemeClr>
                </a:solidFill>
              </a:rPr>
              <a:t>پرسونای کاربر</a:t>
            </a:r>
          </a:p>
        </p:txBody>
      </p:sp>
      <p:sp>
        <p:nvSpPr>
          <p:cNvPr id="7" name="TextBox 6"/>
          <p:cNvSpPr txBox="1"/>
          <p:nvPr/>
        </p:nvSpPr>
        <p:spPr>
          <a:xfrm>
            <a:off x="6056946" y="51127"/>
            <a:ext cx="2325080" cy="365934"/>
          </a:xfrm>
          <a:prstGeom prst="rect">
            <a:avLst/>
          </a:prstGeom>
          <a:noFill/>
        </p:spPr>
        <p:txBody>
          <a:bodyPr wrap="square" rtlCol="1">
            <a:spAutoFit/>
          </a:bodyPr>
          <a:lstStyle/>
          <a:p>
            <a:r>
              <a:rPr lang="fa-IR" sz="1778" dirty="0">
                <a:solidFill>
                  <a:schemeClr val="bg1">
                    <a:lumMod val="65000"/>
                  </a:schemeClr>
                </a:solidFill>
              </a:rPr>
              <a:t>ارتباط با نمایندگان کاربر</a:t>
            </a:r>
          </a:p>
        </p:txBody>
      </p:sp>
      <p:sp>
        <p:nvSpPr>
          <p:cNvPr id="8" name="TextBox 7"/>
          <p:cNvSpPr txBox="1"/>
          <p:nvPr/>
        </p:nvSpPr>
        <p:spPr>
          <a:xfrm>
            <a:off x="10026439" y="16424"/>
            <a:ext cx="1727775" cy="365934"/>
          </a:xfrm>
          <a:prstGeom prst="rect">
            <a:avLst/>
          </a:prstGeom>
          <a:noFill/>
        </p:spPr>
        <p:txBody>
          <a:bodyPr wrap="square" rtlCol="1">
            <a:spAutoFit/>
          </a:bodyPr>
          <a:lstStyle/>
          <a:p>
            <a:r>
              <a:rPr lang="fa-IR" sz="1778" dirty="0" smtClean="0">
                <a:solidFill>
                  <a:schemeClr val="bg1">
                    <a:lumMod val="65000"/>
                  </a:schemeClr>
                </a:solidFill>
              </a:rPr>
              <a:t>کلاسهای کاربری</a:t>
            </a:r>
            <a:endParaRPr lang="fa-IR" sz="1778" dirty="0">
              <a:solidFill>
                <a:schemeClr val="bg1">
                  <a:lumMod val="65000"/>
                </a:schemeClr>
              </a:solidFill>
            </a:endParaRPr>
          </a:p>
        </p:txBody>
      </p:sp>
      <p:sp>
        <p:nvSpPr>
          <p:cNvPr id="9" name="TextBox 8"/>
          <p:cNvSpPr txBox="1"/>
          <p:nvPr/>
        </p:nvSpPr>
        <p:spPr>
          <a:xfrm>
            <a:off x="4119373" y="26185"/>
            <a:ext cx="2325080" cy="365934"/>
          </a:xfrm>
          <a:prstGeom prst="rect">
            <a:avLst/>
          </a:prstGeom>
          <a:noFill/>
        </p:spPr>
        <p:txBody>
          <a:bodyPr wrap="square" rtlCol="1">
            <a:spAutoFit/>
          </a:bodyPr>
          <a:lstStyle/>
          <a:p>
            <a:r>
              <a:rPr lang="fa-IR" sz="1778" dirty="0">
                <a:solidFill>
                  <a:schemeClr val="bg1">
                    <a:lumMod val="65000"/>
                  </a:schemeClr>
                </a:solidFill>
              </a:rPr>
              <a:t>قهرمان محصول </a:t>
            </a:r>
          </a:p>
        </p:txBody>
      </p:sp>
      <p:sp>
        <p:nvSpPr>
          <p:cNvPr id="10" name="TextBox 9"/>
          <p:cNvSpPr txBox="1"/>
          <p:nvPr/>
        </p:nvSpPr>
        <p:spPr>
          <a:xfrm>
            <a:off x="1005523" y="35628"/>
            <a:ext cx="3249746" cy="365934"/>
          </a:xfrm>
          <a:prstGeom prst="rect">
            <a:avLst/>
          </a:prstGeom>
          <a:noFill/>
        </p:spPr>
        <p:txBody>
          <a:bodyPr wrap="square" rtlCol="1">
            <a:spAutoFit/>
          </a:bodyPr>
          <a:lstStyle/>
          <a:p>
            <a:r>
              <a:rPr lang="fa-IR" sz="1778" dirty="0">
                <a:solidFill>
                  <a:schemeClr val="bg1"/>
                </a:solidFill>
              </a:rPr>
              <a:t>نمایندگی کاربر در پروژه های چابک </a:t>
            </a:r>
          </a:p>
        </p:txBody>
      </p:sp>
      <p:sp>
        <p:nvSpPr>
          <p:cNvPr id="11" name="TextBox 10"/>
          <p:cNvSpPr txBox="1"/>
          <p:nvPr/>
        </p:nvSpPr>
        <p:spPr>
          <a:xfrm>
            <a:off x="214613" y="1948"/>
            <a:ext cx="1002620" cy="365934"/>
          </a:xfrm>
          <a:prstGeom prst="rect">
            <a:avLst/>
          </a:prstGeom>
          <a:noFill/>
        </p:spPr>
        <p:txBody>
          <a:bodyPr wrap="square" rtlCol="1">
            <a:spAutoFit/>
          </a:bodyPr>
          <a:lstStyle/>
          <a:p>
            <a:r>
              <a:rPr lang="fa-IR" sz="1778" dirty="0">
                <a:solidFill>
                  <a:schemeClr val="bg1">
                    <a:lumMod val="75000"/>
                  </a:schemeClr>
                </a:solidFill>
              </a:rPr>
              <a:t>حل تضاد </a:t>
            </a:r>
          </a:p>
        </p:txBody>
      </p:sp>
      <p:pic>
        <p:nvPicPr>
          <p:cNvPr id="12" name="Picture 11"/>
          <p:cNvPicPr>
            <a:picLocks noChangeAspect="1"/>
          </p:cNvPicPr>
          <p:nvPr/>
        </p:nvPicPr>
        <p:blipFill>
          <a:blip r:embed="rId2"/>
          <a:stretch>
            <a:fillRect/>
          </a:stretch>
        </p:blipFill>
        <p:spPr>
          <a:xfrm>
            <a:off x="2614577" y="393016"/>
            <a:ext cx="182880" cy="182880"/>
          </a:xfrm>
          <a:prstGeom prst="rect">
            <a:avLst/>
          </a:prstGeom>
        </p:spPr>
      </p:pic>
      <p:pic>
        <p:nvPicPr>
          <p:cNvPr id="13" name="Picture 12"/>
          <p:cNvPicPr>
            <a:picLocks noChangeAspect="1"/>
          </p:cNvPicPr>
          <p:nvPr/>
        </p:nvPicPr>
        <p:blipFill>
          <a:blip r:embed="rId3"/>
          <a:stretch>
            <a:fillRect/>
          </a:stretch>
        </p:blipFill>
        <p:spPr>
          <a:xfrm>
            <a:off x="12120373" y="345766"/>
            <a:ext cx="182880" cy="182880"/>
          </a:xfrm>
          <a:prstGeom prst="rect">
            <a:avLst/>
          </a:prstGeom>
        </p:spPr>
      </p:pic>
      <p:pic>
        <p:nvPicPr>
          <p:cNvPr id="14" name="Picture 13"/>
          <p:cNvPicPr>
            <a:picLocks noChangeAspect="1"/>
          </p:cNvPicPr>
          <p:nvPr/>
        </p:nvPicPr>
        <p:blipFill>
          <a:blip r:embed="rId3"/>
          <a:stretch>
            <a:fillRect/>
          </a:stretch>
        </p:blipFill>
        <p:spPr>
          <a:xfrm>
            <a:off x="7284713" y="371998"/>
            <a:ext cx="182880" cy="182880"/>
          </a:xfrm>
          <a:prstGeom prst="rect">
            <a:avLst/>
          </a:prstGeom>
        </p:spPr>
      </p:pic>
      <p:pic>
        <p:nvPicPr>
          <p:cNvPr id="15" name="Picture 14"/>
          <p:cNvPicPr>
            <a:picLocks noChangeAspect="1"/>
          </p:cNvPicPr>
          <p:nvPr/>
        </p:nvPicPr>
        <p:blipFill>
          <a:blip r:embed="rId3"/>
          <a:stretch>
            <a:fillRect/>
          </a:stretch>
        </p:blipFill>
        <p:spPr>
          <a:xfrm>
            <a:off x="7076458" y="378792"/>
            <a:ext cx="182880" cy="182880"/>
          </a:xfrm>
          <a:prstGeom prst="rect">
            <a:avLst/>
          </a:prstGeom>
        </p:spPr>
      </p:pic>
      <p:pic>
        <p:nvPicPr>
          <p:cNvPr id="16" name="Picture 15"/>
          <p:cNvPicPr>
            <a:picLocks noChangeAspect="1"/>
          </p:cNvPicPr>
          <p:nvPr/>
        </p:nvPicPr>
        <p:blipFill>
          <a:blip r:embed="rId3"/>
          <a:stretch>
            <a:fillRect/>
          </a:stretch>
        </p:blipFill>
        <p:spPr>
          <a:xfrm>
            <a:off x="2410709" y="400309"/>
            <a:ext cx="182880" cy="182880"/>
          </a:xfrm>
          <a:prstGeom prst="rect">
            <a:avLst/>
          </a:prstGeom>
        </p:spPr>
      </p:pic>
      <p:pic>
        <p:nvPicPr>
          <p:cNvPr id="17" name="Picture 16"/>
          <p:cNvPicPr>
            <a:picLocks noChangeAspect="1"/>
          </p:cNvPicPr>
          <p:nvPr/>
        </p:nvPicPr>
        <p:blipFill>
          <a:blip r:embed="rId3"/>
          <a:stretch>
            <a:fillRect/>
          </a:stretch>
        </p:blipFill>
        <p:spPr>
          <a:xfrm>
            <a:off x="624826" y="339917"/>
            <a:ext cx="182880" cy="182880"/>
          </a:xfrm>
          <a:prstGeom prst="rect">
            <a:avLst/>
          </a:prstGeom>
        </p:spPr>
      </p:pic>
      <p:pic>
        <p:nvPicPr>
          <p:cNvPr id="18" name="Picture 17"/>
          <p:cNvPicPr>
            <a:picLocks noChangeAspect="1"/>
          </p:cNvPicPr>
          <p:nvPr/>
        </p:nvPicPr>
        <p:blipFill>
          <a:blip r:embed="rId4"/>
          <a:stretch>
            <a:fillRect/>
          </a:stretch>
        </p:blipFill>
        <p:spPr>
          <a:xfrm>
            <a:off x="3766387" y="371998"/>
            <a:ext cx="2140375" cy="182880"/>
          </a:xfrm>
          <a:prstGeom prst="rect">
            <a:avLst/>
          </a:prstGeom>
        </p:spPr>
      </p:pic>
      <p:pic>
        <p:nvPicPr>
          <p:cNvPr id="19" name="Picture 18"/>
          <p:cNvPicPr>
            <a:picLocks noChangeAspect="1"/>
          </p:cNvPicPr>
          <p:nvPr/>
        </p:nvPicPr>
        <p:blipFill>
          <a:blip r:embed="rId5"/>
          <a:stretch>
            <a:fillRect/>
          </a:stretch>
        </p:blipFill>
        <p:spPr>
          <a:xfrm>
            <a:off x="9848442" y="342509"/>
            <a:ext cx="1761068" cy="182880"/>
          </a:xfrm>
          <a:prstGeom prst="rect">
            <a:avLst/>
          </a:prstGeom>
        </p:spPr>
      </p:pic>
      <p:pic>
        <p:nvPicPr>
          <p:cNvPr id="20" name="Picture 19"/>
          <p:cNvPicPr>
            <a:picLocks noChangeAspect="1"/>
          </p:cNvPicPr>
          <p:nvPr/>
        </p:nvPicPr>
        <p:blipFill>
          <a:blip r:embed="rId6"/>
          <a:stretch>
            <a:fillRect/>
          </a:stretch>
        </p:blipFill>
        <p:spPr>
          <a:xfrm>
            <a:off x="2604440" y="400309"/>
            <a:ext cx="182631" cy="182631"/>
          </a:xfrm>
          <a:prstGeom prst="rect">
            <a:avLst/>
          </a:prstGeom>
        </p:spPr>
      </p:pic>
      <p:pic>
        <p:nvPicPr>
          <p:cNvPr id="21" name="Picture 20"/>
          <p:cNvPicPr>
            <a:picLocks noChangeAspect="1"/>
          </p:cNvPicPr>
          <p:nvPr/>
        </p:nvPicPr>
        <p:blipFill>
          <a:blip r:embed="rId3"/>
          <a:stretch>
            <a:fillRect/>
          </a:stretch>
        </p:blipFill>
        <p:spPr>
          <a:xfrm>
            <a:off x="9079431" y="367204"/>
            <a:ext cx="182880" cy="182880"/>
          </a:xfrm>
          <a:prstGeom prst="rect">
            <a:avLst/>
          </a:prstGeom>
        </p:spPr>
      </p:pic>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2454" y="4155942"/>
            <a:ext cx="6796884" cy="3172765"/>
          </a:xfrm>
          <a:prstGeom prst="rect">
            <a:avLst/>
          </a:prstGeom>
        </p:spPr>
      </p:pic>
    </p:spTree>
    <p:extLst>
      <p:ext uri="{BB962C8B-B14F-4D97-AF65-F5344CB8AC3E}">
        <p14:creationId xmlns:p14="http://schemas.microsoft.com/office/powerpoint/2010/main" val="49649723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a-IR" dirty="0" smtClean="0"/>
              <a:t>مالک محصول</a:t>
            </a:r>
            <a:endParaRPr lang="fa-IR" dirty="0"/>
          </a:p>
        </p:txBody>
      </p:sp>
      <p:sp>
        <p:nvSpPr>
          <p:cNvPr id="3" name="Content Placeholder 2"/>
          <p:cNvSpPr>
            <a:spLocks noGrp="1"/>
          </p:cNvSpPr>
          <p:nvPr>
            <p:ph idx="1"/>
          </p:nvPr>
        </p:nvSpPr>
        <p:spPr>
          <a:xfrm>
            <a:off x="91440" y="1440573"/>
            <a:ext cx="12618720" cy="5536482"/>
          </a:xfrm>
        </p:spPr>
        <p:txBody>
          <a:bodyPr>
            <a:normAutofit/>
          </a:bodyPr>
          <a:lstStyle/>
          <a:p>
            <a:pPr marL="0" indent="0">
              <a:buNone/>
            </a:pPr>
            <a:r>
              <a:rPr lang="fa-IR" dirty="0" smtClean="0">
                <a:solidFill>
                  <a:srgbClr val="C00000"/>
                </a:solidFill>
                <a:cs typeface="B Nazanin" panose="00000400000000000000" pitchFamily="2" charset="-78"/>
              </a:rPr>
              <a:t>    </a:t>
            </a:r>
            <a:r>
              <a:rPr lang="fa-IR" dirty="0" smtClean="0">
                <a:solidFill>
                  <a:srgbClr val="C00000"/>
                </a:solidFill>
                <a:cs typeface="B Nazanin" panose="00000400000000000000" pitchFamily="2" charset="-78"/>
              </a:rPr>
              <a:t>مالک </a:t>
            </a:r>
            <a:r>
              <a:rPr lang="fa-IR" dirty="0" smtClean="0">
                <a:solidFill>
                  <a:srgbClr val="C00000"/>
                </a:solidFill>
                <a:cs typeface="B Nazanin" panose="00000400000000000000" pitchFamily="2" charset="-78"/>
              </a:rPr>
              <a:t>محصول </a:t>
            </a:r>
            <a:r>
              <a:rPr lang="fa-IR" dirty="0" smtClean="0">
                <a:cs typeface="B Nazanin" panose="00000400000000000000" pitchFamily="2" charset="-78"/>
              </a:rPr>
              <a:t>چشم انداز پروژه راتعریف می‌کند و مسئول توسعه و اولویت بندی محتویات </a:t>
            </a:r>
            <a:r>
              <a:rPr lang="fa-IR" dirty="0" smtClean="0">
                <a:solidFill>
                  <a:srgbClr val="C00000"/>
                </a:solidFill>
                <a:cs typeface="B Nazanin" panose="00000400000000000000" pitchFamily="2" charset="-78"/>
              </a:rPr>
              <a:t>بک لاگ محصول </a:t>
            </a:r>
            <a:r>
              <a:rPr lang="fa-IR" dirty="0" smtClean="0">
                <a:cs typeface="B Nazanin" panose="00000400000000000000" pitchFamily="2" charset="-78"/>
              </a:rPr>
              <a:t>است . </a:t>
            </a:r>
            <a:endParaRPr lang="en-US" dirty="0" smtClean="0">
              <a:cs typeface="B Nazanin" panose="00000400000000000000" pitchFamily="2" charset="-78"/>
            </a:endParaRPr>
          </a:p>
          <a:p>
            <a:pPr>
              <a:buFont typeface="Wingdings" panose="05000000000000000000" pitchFamily="2" charset="2"/>
              <a:buChar char="§"/>
            </a:pPr>
            <a:r>
              <a:rPr lang="fa-IR" dirty="0" smtClean="0">
                <a:solidFill>
                  <a:srgbClr val="C00000"/>
                </a:solidFill>
                <a:cs typeface="B Nazanin" panose="00000400000000000000" pitchFamily="2" charset="-78"/>
              </a:rPr>
              <a:t>مالک محصول </a:t>
            </a:r>
            <a:r>
              <a:rPr lang="fa-IR" dirty="0" smtClean="0">
                <a:cs typeface="B Nazanin" panose="00000400000000000000" pitchFamily="2" charset="-78"/>
              </a:rPr>
              <a:t>اساسا نقش </a:t>
            </a:r>
            <a:r>
              <a:rPr lang="fa-IR" dirty="0" smtClean="0">
                <a:solidFill>
                  <a:srgbClr val="C00000"/>
                </a:solidFill>
                <a:cs typeface="B Nazanin" panose="00000400000000000000" pitchFamily="2" charset="-78"/>
              </a:rPr>
              <a:t>قهرمان محصول </a:t>
            </a:r>
            <a:r>
              <a:rPr lang="fa-IR" dirty="0" smtClean="0">
                <a:cs typeface="B Nazanin" panose="00000400000000000000" pitchFamily="2" charset="-78"/>
              </a:rPr>
              <a:t>و کارکردهای تحلیلگر تجاری،نمایندگی مشتری، تعریف ویژگی های محصول ، اولویت بندی آنها و غیره را بر عهده دارد . </a:t>
            </a:r>
          </a:p>
          <a:p>
            <a:pPr marL="548656" algn="just">
              <a:lnSpc>
                <a:spcPct val="107000"/>
              </a:lnSpc>
              <a:spcBef>
                <a:spcPts val="0"/>
              </a:spcBef>
              <a:spcAft>
                <a:spcPts val="960"/>
              </a:spcAft>
            </a:pPr>
            <a:r>
              <a:rPr lang="fa-IR" dirty="0">
                <a:latin typeface="Calibri" panose="020F0502020204030204" pitchFamily="34" charset="0"/>
                <a:ea typeface="Calibri" panose="020F0502020204030204" pitchFamily="34" charset="0"/>
                <a:cs typeface="B Nazanin" panose="00000400000000000000" pitchFamily="2" charset="-78"/>
              </a:rPr>
              <a:t>طرح های </a:t>
            </a:r>
            <a:r>
              <a:rPr lang="fa-IR" dirty="0">
                <a:solidFill>
                  <a:srgbClr val="C00000"/>
                </a:solidFill>
                <a:latin typeface="Calibri" panose="020F0502020204030204" pitchFamily="34" charset="0"/>
                <a:ea typeface="Calibri" panose="020F0502020204030204" pitchFamily="34" charset="0"/>
                <a:cs typeface="B Nazanin" panose="00000400000000000000" pitchFamily="2" charset="-78"/>
              </a:rPr>
              <a:t>مالک محصول </a:t>
            </a:r>
            <a:r>
              <a:rPr lang="fa-IR" dirty="0">
                <a:latin typeface="Calibri" panose="020F0502020204030204" pitchFamily="34" charset="0"/>
                <a:ea typeface="Calibri" panose="020F0502020204030204" pitchFamily="34" charset="0"/>
                <a:cs typeface="B Nazanin" panose="00000400000000000000" pitchFamily="2" charset="-78"/>
              </a:rPr>
              <a:t>و </a:t>
            </a:r>
            <a:r>
              <a:rPr lang="fa-IR" dirty="0">
                <a:solidFill>
                  <a:srgbClr val="C00000"/>
                </a:solidFill>
                <a:latin typeface="Calibri" panose="020F0502020204030204" pitchFamily="34" charset="0"/>
                <a:ea typeface="Calibri" panose="020F0502020204030204" pitchFamily="34" charset="0"/>
                <a:cs typeface="B Nazanin" panose="00000400000000000000" pitchFamily="2" charset="-78"/>
              </a:rPr>
              <a:t>قهرمان محصول </a:t>
            </a:r>
            <a:r>
              <a:rPr lang="fa-IR" dirty="0">
                <a:latin typeface="Calibri" panose="020F0502020204030204" pitchFamily="34" charset="0"/>
                <a:ea typeface="Calibri" panose="020F0502020204030204" pitchFamily="34" charset="0"/>
                <a:cs typeface="B Nazanin" panose="00000400000000000000" pitchFamily="2" charset="-78"/>
              </a:rPr>
              <a:t>متقابل نیستند .</a:t>
            </a:r>
          </a:p>
          <a:p>
            <a:pPr marL="548656" algn="just">
              <a:lnSpc>
                <a:spcPct val="107000"/>
              </a:lnSpc>
              <a:spcBef>
                <a:spcPts val="0"/>
              </a:spcBef>
              <a:spcAft>
                <a:spcPts val="960"/>
              </a:spcAft>
            </a:pPr>
            <a:r>
              <a:rPr lang="fa-IR" dirty="0">
                <a:latin typeface="Calibri" panose="020F0502020204030204" pitchFamily="34" charset="0"/>
                <a:ea typeface="Calibri" panose="020F0502020204030204" pitchFamily="34" charset="0"/>
                <a:cs typeface="B Nazanin" panose="00000400000000000000" pitchFamily="2" charset="-78"/>
              </a:rPr>
              <a:t> اگر </a:t>
            </a:r>
            <a:r>
              <a:rPr lang="fa-IR" dirty="0">
                <a:solidFill>
                  <a:srgbClr val="C00000"/>
                </a:solidFill>
                <a:latin typeface="Calibri" panose="020F0502020204030204" pitchFamily="34" charset="0"/>
                <a:ea typeface="Calibri" panose="020F0502020204030204" pitchFamily="34" charset="0"/>
                <a:cs typeface="B Nazanin" panose="00000400000000000000" pitchFamily="2" charset="-78"/>
              </a:rPr>
              <a:t>صاحب محصول </a:t>
            </a:r>
            <a:r>
              <a:rPr lang="fa-IR" dirty="0">
                <a:latin typeface="Calibri" panose="020F0502020204030204" pitchFamily="34" charset="0"/>
                <a:ea typeface="Calibri" panose="020F0502020204030204" pitchFamily="34" charset="0"/>
                <a:cs typeface="B Nazanin" panose="00000400000000000000" pitchFamily="2" charset="-78"/>
              </a:rPr>
              <a:t>در نقش یک تحلیلگر تجاری و  نه به عنوان نماینده ذی نفعان عمل می‌کند، می تواند ساختاری را با یک یا چند </a:t>
            </a:r>
            <a:r>
              <a:rPr lang="fa-IR" dirty="0">
                <a:solidFill>
                  <a:srgbClr val="C00000"/>
                </a:solidFill>
                <a:latin typeface="Calibri" panose="020F0502020204030204" pitchFamily="34" charset="0"/>
                <a:ea typeface="Calibri" panose="020F0502020204030204" pitchFamily="34" charset="0"/>
                <a:cs typeface="B Nazanin" panose="00000400000000000000" pitchFamily="2" charset="-78"/>
              </a:rPr>
              <a:t>قهرمان محصول </a:t>
            </a:r>
            <a:r>
              <a:rPr lang="fa-IR" dirty="0">
                <a:latin typeface="Calibri" panose="020F0502020204030204" pitchFamily="34" charset="0"/>
                <a:ea typeface="Calibri" panose="020F0502020204030204" pitchFamily="34" charset="0"/>
                <a:cs typeface="B Nazanin" panose="00000400000000000000" pitchFamily="2" charset="-78"/>
              </a:rPr>
              <a:t>راه اندازی کند تا بهترین ورودی ها را دریافت کن</a:t>
            </a:r>
            <a:endParaRPr lang="fa-IR" dirty="0">
              <a:cs typeface="B Nazanin" panose="00000400000000000000" pitchFamily="2" charset="-78"/>
            </a:endParaRPr>
          </a:p>
        </p:txBody>
      </p:sp>
      <p:sp>
        <p:nvSpPr>
          <p:cNvPr id="4" name="TextBox 3"/>
          <p:cNvSpPr txBox="1"/>
          <p:nvPr/>
        </p:nvSpPr>
        <p:spPr>
          <a:xfrm>
            <a:off x="8446215" y="16424"/>
            <a:ext cx="1853779" cy="365934"/>
          </a:xfrm>
          <a:prstGeom prst="rect">
            <a:avLst/>
          </a:prstGeom>
          <a:noFill/>
        </p:spPr>
        <p:txBody>
          <a:bodyPr wrap="square" rtlCol="1">
            <a:spAutoFit/>
          </a:bodyPr>
          <a:lstStyle/>
          <a:p>
            <a:r>
              <a:rPr lang="fa-IR" sz="1778" dirty="0">
                <a:solidFill>
                  <a:schemeClr val="bg1">
                    <a:lumMod val="75000"/>
                  </a:schemeClr>
                </a:solidFill>
              </a:rPr>
              <a:t>پرسونای کاربر</a:t>
            </a:r>
          </a:p>
        </p:txBody>
      </p:sp>
      <p:sp>
        <p:nvSpPr>
          <p:cNvPr id="6" name="TextBox 5"/>
          <p:cNvSpPr txBox="1"/>
          <p:nvPr/>
        </p:nvSpPr>
        <p:spPr>
          <a:xfrm>
            <a:off x="6056946" y="51127"/>
            <a:ext cx="2325080" cy="365934"/>
          </a:xfrm>
          <a:prstGeom prst="rect">
            <a:avLst/>
          </a:prstGeom>
          <a:noFill/>
        </p:spPr>
        <p:txBody>
          <a:bodyPr wrap="square" rtlCol="1">
            <a:spAutoFit/>
          </a:bodyPr>
          <a:lstStyle/>
          <a:p>
            <a:r>
              <a:rPr lang="fa-IR" sz="1778" dirty="0">
                <a:solidFill>
                  <a:schemeClr val="bg1">
                    <a:lumMod val="65000"/>
                  </a:schemeClr>
                </a:solidFill>
              </a:rPr>
              <a:t>ارتباط با نمایندگان کاربر</a:t>
            </a:r>
          </a:p>
        </p:txBody>
      </p:sp>
      <p:sp>
        <p:nvSpPr>
          <p:cNvPr id="7" name="TextBox 6"/>
          <p:cNvSpPr txBox="1"/>
          <p:nvPr/>
        </p:nvSpPr>
        <p:spPr>
          <a:xfrm>
            <a:off x="10026439" y="16424"/>
            <a:ext cx="1727775" cy="365934"/>
          </a:xfrm>
          <a:prstGeom prst="rect">
            <a:avLst/>
          </a:prstGeom>
          <a:noFill/>
        </p:spPr>
        <p:txBody>
          <a:bodyPr wrap="square" rtlCol="1">
            <a:spAutoFit/>
          </a:bodyPr>
          <a:lstStyle/>
          <a:p>
            <a:r>
              <a:rPr lang="fa-IR" sz="1778" dirty="0" smtClean="0">
                <a:solidFill>
                  <a:schemeClr val="bg1">
                    <a:lumMod val="65000"/>
                  </a:schemeClr>
                </a:solidFill>
              </a:rPr>
              <a:t>کلاسهای کاربری</a:t>
            </a:r>
            <a:endParaRPr lang="fa-IR" sz="1778" dirty="0">
              <a:solidFill>
                <a:schemeClr val="bg1">
                  <a:lumMod val="65000"/>
                </a:schemeClr>
              </a:solidFill>
            </a:endParaRPr>
          </a:p>
        </p:txBody>
      </p:sp>
      <p:sp>
        <p:nvSpPr>
          <p:cNvPr id="8" name="TextBox 7"/>
          <p:cNvSpPr txBox="1"/>
          <p:nvPr/>
        </p:nvSpPr>
        <p:spPr>
          <a:xfrm>
            <a:off x="4119373" y="26185"/>
            <a:ext cx="2325080" cy="365934"/>
          </a:xfrm>
          <a:prstGeom prst="rect">
            <a:avLst/>
          </a:prstGeom>
          <a:noFill/>
        </p:spPr>
        <p:txBody>
          <a:bodyPr wrap="square" rtlCol="1">
            <a:spAutoFit/>
          </a:bodyPr>
          <a:lstStyle/>
          <a:p>
            <a:r>
              <a:rPr lang="fa-IR" sz="1778" dirty="0">
                <a:solidFill>
                  <a:schemeClr val="bg1">
                    <a:lumMod val="65000"/>
                  </a:schemeClr>
                </a:solidFill>
              </a:rPr>
              <a:t>قهرمان محصول </a:t>
            </a:r>
          </a:p>
        </p:txBody>
      </p:sp>
      <p:sp>
        <p:nvSpPr>
          <p:cNvPr id="9" name="TextBox 8"/>
          <p:cNvSpPr txBox="1"/>
          <p:nvPr/>
        </p:nvSpPr>
        <p:spPr>
          <a:xfrm>
            <a:off x="1005523" y="35628"/>
            <a:ext cx="3249746" cy="365934"/>
          </a:xfrm>
          <a:prstGeom prst="rect">
            <a:avLst/>
          </a:prstGeom>
          <a:noFill/>
        </p:spPr>
        <p:txBody>
          <a:bodyPr wrap="square" rtlCol="1">
            <a:spAutoFit/>
          </a:bodyPr>
          <a:lstStyle/>
          <a:p>
            <a:r>
              <a:rPr lang="fa-IR" sz="1778" dirty="0">
                <a:solidFill>
                  <a:schemeClr val="bg1"/>
                </a:solidFill>
              </a:rPr>
              <a:t>نمایندگی کاربر در پروژه های چابک </a:t>
            </a:r>
          </a:p>
        </p:txBody>
      </p:sp>
      <p:sp>
        <p:nvSpPr>
          <p:cNvPr id="10" name="TextBox 9"/>
          <p:cNvSpPr txBox="1"/>
          <p:nvPr/>
        </p:nvSpPr>
        <p:spPr>
          <a:xfrm>
            <a:off x="214613" y="1948"/>
            <a:ext cx="1002620" cy="365934"/>
          </a:xfrm>
          <a:prstGeom prst="rect">
            <a:avLst/>
          </a:prstGeom>
          <a:noFill/>
        </p:spPr>
        <p:txBody>
          <a:bodyPr wrap="square" rtlCol="1">
            <a:spAutoFit/>
          </a:bodyPr>
          <a:lstStyle/>
          <a:p>
            <a:r>
              <a:rPr lang="fa-IR" sz="1778" dirty="0">
                <a:solidFill>
                  <a:schemeClr val="bg1">
                    <a:lumMod val="75000"/>
                  </a:schemeClr>
                </a:solidFill>
              </a:rPr>
              <a:t>حل تضاد </a:t>
            </a:r>
          </a:p>
        </p:txBody>
      </p:sp>
      <p:pic>
        <p:nvPicPr>
          <p:cNvPr id="11" name="Picture 10"/>
          <p:cNvPicPr>
            <a:picLocks noChangeAspect="1"/>
          </p:cNvPicPr>
          <p:nvPr/>
        </p:nvPicPr>
        <p:blipFill>
          <a:blip r:embed="rId2"/>
          <a:stretch>
            <a:fillRect/>
          </a:stretch>
        </p:blipFill>
        <p:spPr>
          <a:xfrm>
            <a:off x="2614577" y="393016"/>
            <a:ext cx="182880" cy="182880"/>
          </a:xfrm>
          <a:prstGeom prst="rect">
            <a:avLst/>
          </a:prstGeom>
        </p:spPr>
      </p:pic>
      <p:pic>
        <p:nvPicPr>
          <p:cNvPr id="12" name="Picture 11"/>
          <p:cNvPicPr>
            <a:picLocks noChangeAspect="1"/>
          </p:cNvPicPr>
          <p:nvPr/>
        </p:nvPicPr>
        <p:blipFill>
          <a:blip r:embed="rId3"/>
          <a:stretch>
            <a:fillRect/>
          </a:stretch>
        </p:blipFill>
        <p:spPr>
          <a:xfrm>
            <a:off x="12120373" y="345766"/>
            <a:ext cx="182880" cy="182880"/>
          </a:xfrm>
          <a:prstGeom prst="rect">
            <a:avLst/>
          </a:prstGeom>
        </p:spPr>
      </p:pic>
      <p:pic>
        <p:nvPicPr>
          <p:cNvPr id="13" name="Picture 12"/>
          <p:cNvPicPr>
            <a:picLocks noChangeAspect="1"/>
          </p:cNvPicPr>
          <p:nvPr/>
        </p:nvPicPr>
        <p:blipFill>
          <a:blip r:embed="rId3"/>
          <a:stretch>
            <a:fillRect/>
          </a:stretch>
        </p:blipFill>
        <p:spPr>
          <a:xfrm>
            <a:off x="7284713" y="371998"/>
            <a:ext cx="182880" cy="182880"/>
          </a:xfrm>
          <a:prstGeom prst="rect">
            <a:avLst/>
          </a:prstGeom>
        </p:spPr>
      </p:pic>
      <p:pic>
        <p:nvPicPr>
          <p:cNvPr id="14" name="Picture 13"/>
          <p:cNvPicPr>
            <a:picLocks noChangeAspect="1"/>
          </p:cNvPicPr>
          <p:nvPr/>
        </p:nvPicPr>
        <p:blipFill>
          <a:blip r:embed="rId3"/>
          <a:stretch>
            <a:fillRect/>
          </a:stretch>
        </p:blipFill>
        <p:spPr>
          <a:xfrm>
            <a:off x="7076458" y="378792"/>
            <a:ext cx="182880" cy="182880"/>
          </a:xfrm>
          <a:prstGeom prst="rect">
            <a:avLst/>
          </a:prstGeom>
        </p:spPr>
      </p:pic>
      <p:pic>
        <p:nvPicPr>
          <p:cNvPr id="15" name="Picture 14"/>
          <p:cNvPicPr>
            <a:picLocks noChangeAspect="1"/>
          </p:cNvPicPr>
          <p:nvPr/>
        </p:nvPicPr>
        <p:blipFill>
          <a:blip r:embed="rId3"/>
          <a:stretch>
            <a:fillRect/>
          </a:stretch>
        </p:blipFill>
        <p:spPr>
          <a:xfrm>
            <a:off x="2410709" y="400309"/>
            <a:ext cx="182880" cy="182880"/>
          </a:xfrm>
          <a:prstGeom prst="rect">
            <a:avLst/>
          </a:prstGeom>
        </p:spPr>
      </p:pic>
      <p:pic>
        <p:nvPicPr>
          <p:cNvPr id="16" name="Picture 15"/>
          <p:cNvPicPr>
            <a:picLocks noChangeAspect="1"/>
          </p:cNvPicPr>
          <p:nvPr/>
        </p:nvPicPr>
        <p:blipFill>
          <a:blip r:embed="rId3"/>
          <a:stretch>
            <a:fillRect/>
          </a:stretch>
        </p:blipFill>
        <p:spPr>
          <a:xfrm>
            <a:off x="624826" y="339917"/>
            <a:ext cx="182880" cy="182880"/>
          </a:xfrm>
          <a:prstGeom prst="rect">
            <a:avLst/>
          </a:prstGeom>
        </p:spPr>
      </p:pic>
      <p:pic>
        <p:nvPicPr>
          <p:cNvPr id="17" name="Picture 16"/>
          <p:cNvPicPr>
            <a:picLocks noChangeAspect="1"/>
          </p:cNvPicPr>
          <p:nvPr/>
        </p:nvPicPr>
        <p:blipFill>
          <a:blip r:embed="rId4"/>
          <a:stretch>
            <a:fillRect/>
          </a:stretch>
        </p:blipFill>
        <p:spPr>
          <a:xfrm>
            <a:off x="3766387" y="371998"/>
            <a:ext cx="2140375" cy="182880"/>
          </a:xfrm>
          <a:prstGeom prst="rect">
            <a:avLst/>
          </a:prstGeom>
        </p:spPr>
      </p:pic>
      <p:pic>
        <p:nvPicPr>
          <p:cNvPr id="18" name="Picture 17"/>
          <p:cNvPicPr>
            <a:picLocks noChangeAspect="1"/>
          </p:cNvPicPr>
          <p:nvPr/>
        </p:nvPicPr>
        <p:blipFill>
          <a:blip r:embed="rId5"/>
          <a:stretch>
            <a:fillRect/>
          </a:stretch>
        </p:blipFill>
        <p:spPr>
          <a:xfrm>
            <a:off x="9848442" y="342509"/>
            <a:ext cx="1761068" cy="182880"/>
          </a:xfrm>
          <a:prstGeom prst="rect">
            <a:avLst/>
          </a:prstGeom>
        </p:spPr>
      </p:pic>
      <p:pic>
        <p:nvPicPr>
          <p:cNvPr id="19" name="Picture 18"/>
          <p:cNvPicPr>
            <a:picLocks noChangeAspect="1"/>
          </p:cNvPicPr>
          <p:nvPr/>
        </p:nvPicPr>
        <p:blipFill>
          <a:blip r:embed="rId6"/>
          <a:stretch>
            <a:fillRect/>
          </a:stretch>
        </p:blipFill>
        <p:spPr>
          <a:xfrm>
            <a:off x="2414060" y="389454"/>
            <a:ext cx="182631" cy="182631"/>
          </a:xfrm>
          <a:prstGeom prst="rect">
            <a:avLst/>
          </a:prstGeom>
        </p:spPr>
      </p:pic>
      <p:pic>
        <p:nvPicPr>
          <p:cNvPr id="20" name="Picture 19"/>
          <p:cNvPicPr>
            <a:picLocks noChangeAspect="1"/>
          </p:cNvPicPr>
          <p:nvPr/>
        </p:nvPicPr>
        <p:blipFill>
          <a:blip r:embed="rId3"/>
          <a:stretch>
            <a:fillRect/>
          </a:stretch>
        </p:blipFill>
        <p:spPr>
          <a:xfrm>
            <a:off x="9079431" y="367204"/>
            <a:ext cx="182880" cy="182880"/>
          </a:xfrm>
          <a:prstGeom prst="rect">
            <a:avLst/>
          </a:prstGeom>
        </p:spPr>
      </p:pic>
      <p:sp>
        <p:nvSpPr>
          <p:cNvPr id="21" name="TextBox 20"/>
          <p:cNvSpPr txBox="1"/>
          <p:nvPr/>
        </p:nvSpPr>
        <p:spPr>
          <a:xfrm>
            <a:off x="11691391" y="-19073"/>
            <a:ext cx="785499" cy="400110"/>
          </a:xfrm>
          <a:prstGeom prst="rect">
            <a:avLst/>
          </a:prstGeom>
          <a:noFill/>
        </p:spPr>
        <p:txBody>
          <a:bodyPr wrap="square" rtlCol="1">
            <a:spAutoFit/>
          </a:bodyPr>
          <a:lstStyle/>
          <a:p>
            <a:r>
              <a:rPr lang="fa-IR" sz="2000" dirty="0" smtClean="0">
                <a:solidFill>
                  <a:schemeClr val="bg1">
                    <a:lumMod val="65000"/>
                  </a:schemeClr>
                </a:solidFill>
              </a:rPr>
              <a:t>مقدمه </a:t>
            </a:r>
            <a:r>
              <a:rPr lang="fa-IR" sz="2000" dirty="0" smtClean="0">
                <a:solidFill>
                  <a:schemeClr val="bg1"/>
                </a:solidFill>
              </a:rPr>
              <a:t> </a:t>
            </a:r>
            <a:endParaRPr lang="fa-IR" sz="2000" dirty="0">
              <a:solidFill>
                <a:schemeClr val="bg1"/>
              </a:solidFill>
            </a:endParaRPr>
          </a:p>
        </p:txBody>
      </p:sp>
      <p:pic>
        <p:nvPicPr>
          <p:cNvPr id="22" name="Picture 21"/>
          <p:cNvPicPr>
            <a:picLocks noChangeAspect="1"/>
          </p:cNvPicPr>
          <p:nvPr/>
        </p:nvPicPr>
        <p:blipFill>
          <a:blip r:embed="rId7"/>
          <a:stretch>
            <a:fillRect/>
          </a:stretch>
        </p:blipFill>
        <p:spPr>
          <a:xfrm>
            <a:off x="214613" y="4365172"/>
            <a:ext cx="6130691" cy="2815302"/>
          </a:xfrm>
          <a:prstGeom prst="rect">
            <a:avLst/>
          </a:prstGeom>
        </p:spPr>
      </p:pic>
    </p:spTree>
    <p:extLst>
      <p:ext uri="{BB962C8B-B14F-4D97-AF65-F5344CB8AC3E}">
        <p14:creationId xmlns:p14="http://schemas.microsoft.com/office/powerpoint/2010/main" val="2324013328"/>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a-IR" dirty="0" smtClean="0"/>
              <a:t>حل و فصل نیازمندی های متضاد</a:t>
            </a:r>
            <a:endParaRPr lang="fa-IR" dirty="0"/>
          </a:p>
        </p:txBody>
      </p:sp>
      <p:sp>
        <p:nvSpPr>
          <p:cNvPr id="3" name="Content Placeholder 2"/>
          <p:cNvSpPr>
            <a:spLocks noGrp="1"/>
          </p:cNvSpPr>
          <p:nvPr>
            <p:ph idx="1"/>
          </p:nvPr>
        </p:nvSpPr>
        <p:spPr>
          <a:xfrm>
            <a:off x="214612" y="1411084"/>
            <a:ext cx="12301285" cy="6198990"/>
          </a:xfrm>
        </p:spPr>
        <p:txBody>
          <a:bodyPr>
            <a:normAutofit/>
          </a:bodyPr>
          <a:lstStyle/>
          <a:p>
            <a:pPr>
              <a:lnSpc>
                <a:spcPct val="100000"/>
              </a:lnSpc>
            </a:pPr>
            <a:r>
              <a:rPr lang="fa-IR" sz="2000" dirty="0" smtClean="0"/>
              <a:t> وجود شخصی که بتواند </a:t>
            </a:r>
            <a:r>
              <a:rPr lang="fa-IR" sz="2000" dirty="0" smtClean="0">
                <a:solidFill>
                  <a:srgbClr val="C00000"/>
                </a:solidFill>
              </a:rPr>
              <a:t>نیازمندی های متضاد </a:t>
            </a:r>
            <a:r>
              <a:rPr lang="fa-IR" sz="2000" dirty="0" smtClean="0"/>
              <a:t>کلاس های کاربری را حل و فصل نماید و </a:t>
            </a:r>
            <a:r>
              <a:rPr lang="fa-IR" sz="2000" dirty="0" smtClean="0">
                <a:solidFill>
                  <a:srgbClr val="C00000"/>
                </a:solidFill>
              </a:rPr>
              <a:t>ناسازگاری ها </a:t>
            </a:r>
            <a:r>
              <a:rPr lang="fa-IR" sz="2000" dirty="0" smtClean="0"/>
              <a:t>را تطبیق دهد ضروری است .</a:t>
            </a:r>
            <a:endParaRPr lang="fa-IR" sz="2000" dirty="0"/>
          </a:p>
          <a:p>
            <a:pPr>
              <a:lnSpc>
                <a:spcPct val="100000"/>
              </a:lnSpc>
            </a:pPr>
            <a:r>
              <a:rPr lang="fa-IR" sz="2000" dirty="0" smtClean="0">
                <a:solidFill>
                  <a:srgbClr val="C00000"/>
                </a:solidFill>
              </a:rPr>
              <a:t>قهرمان </a:t>
            </a:r>
            <a:r>
              <a:rPr lang="fa-IR" sz="2000" dirty="0">
                <a:solidFill>
                  <a:srgbClr val="C00000"/>
                </a:solidFill>
              </a:rPr>
              <a:t>محصول </a:t>
            </a:r>
            <a:r>
              <a:rPr lang="fa-IR" sz="2000" dirty="0"/>
              <a:t>یا </a:t>
            </a:r>
            <a:r>
              <a:rPr lang="fa-IR" sz="2000" dirty="0">
                <a:solidFill>
                  <a:srgbClr val="C00000"/>
                </a:solidFill>
              </a:rPr>
              <a:t>مالک محصول </a:t>
            </a:r>
            <a:r>
              <a:rPr lang="fa-IR" sz="2000" dirty="0"/>
              <a:t>در بیشتر موارد </a:t>
            </a:r>
            <a:r>
              <a:rPr lang="fa-IR" sz="2000" dirty="0" smtClean="0"/>
              <a:t>می تواند این امر </a:t>
            </a:r>
            <a:r>
              <a:rPr lang="fa-IR" sz="2000" dirty="0"/>
              <a:t>مهم را انجام دهند . </a:t>
            </a:r>
          </a:p>
          <a:p>
            <a:pPr>
              <a:lnSpc>
                <a:spcPct val="100000"/>
              </a:lnSpc>
            </a:pPr>
            <a:r>
              <a:rPr lang="fa-IR" sz="2000" dirty="0"/>
              <a:t>برای حل تضادها پیشنهادهایی وجود دارد که در جدول زیر آمده است .</a:t>
            </a:r>
          </a:p>
          <a:p>
            <a:endParaRPr lang="fa-IR" sz="2400" dirty="0"/>
          </a:p>
        </p:txBody>
      </p:sp>
      <p:graphicFrame>
        <p:nvGraphicFramePr>
          <p:cNvPr id="6" name="Table 5"/>
          <p:cNvGraphicFramePr>
            <a:graphicFrameLocks noGrp="1"/>
          </p:cNvGraphicFramePr>
          <p:nvPr>
            <p:extLst>
              <p:ext uri="{D42A27DB-BD31-4B8C-83A1-F6EECF244321}">
                <p14:modId xmlns:p14="http://schemas.microsoft.com/office/powerpoint/2010/main" val="676730717"/>
              </p:ext>
            </p:extLst>
          </p:nvPr>
        </p:nvGraphicFramePr>
        <p:xfrm>
          <a:off x="826300" y="3082731"/>
          <a:ext cx="11453512" cy="3976116"/>
        </p:xfrm>
        <a:graphic>
          <a:graphicData uri="http://schemas.openxmlformats.org/drawingml/2006/table">
            <a:tbl>
              <a:tblPr rtl="1" firstRow="1" bandRow="1">
                <a:tableStyleId>{5C22544A-7EE6-4342-B048-85BDC9FD1C3A}</a:tableStyleId>
              </a:tblPr>
              <a:tblGrid>
                <a:gridCol w="3215204">
                  <a:extLst>
                    <a:ext uri="{9D8B030D-6E8A-4147-A177-3AD203B41FA5}">
                      <a16:colId xmlns:a16="http://schemas.microsoft.com/office/drawing/2014/main" val="3824231201"/>
                    </a:ext>
                  </a:extLst>
                </a:gridCol>
                <a:gridCol w="8238308">
                  <a:extLst>
                    <a:ext uri="{9D8B030D-6E8A-4147-A177-3AD203B41FA5}">
                      <a16:colId xmlns:a16="http://schemas.microsoft.com/office/drawing/2014/main" val="3649454329"/>
                    </a:ext>
                  </a:extLst>
                </a:gridCol>
              </a:tblGrid>
              <a:tr h="397570">
                <a:tc>
                  <a:txBody>
                    <a:bodyPr/>
                    <a:lstStyle/>
                    <a:p>
                      <a:pPr algn="ctr" rtl="1"/>
                      <a:r>
                        <a:rPr lang="fa-IR" sz="1900" dirty="0" smtClean="0">
                          <a:cs typeface="B Nazanin" panose="00000400000000000000" pitchFamily="2" charset="-78"/>
                        </a:rPr>
                        <a:t>اختلاف بین </a:t>
                      </a:r>
                      <a:endParaRPr lang="fa-IR" sz="1900" dirty="0"/>
                    </a:p>
                  </a:txBody>
                  <a:tcPr marL="109728" marR="109728" marT="54864" marB="54864" anchor="ctr"/>
                </a:tc>
                <a:tc>
                  <a:txBody>
                    <a:bodyPr/>
                    <a:lstStyle/>
                    <a:p>
                      <a:pPr algn="ctr" rtl="1"/>
                      <a:r>
                        <a:rPr lang="fa-IR" sz="1900" dirty="0" smtClean="0">
                          <a:cs typeface="B Nazanin" panose="00000400000000000000" pitchFamily="2" charset="-78"/>
                        </a:rPr>
                        <a:t>چگونه</a:t>
                      </a:r>
                      <a:r>
                        <a:rPr lang="fa-IR" sz="1900" baseline="0" dirty="0" smtClean="0"/>
                        <a:t> می‌شود حل کرد </a:t>
                      </a:r>
                      <a:endParaRPr lang="fa-IR" sz="1900" dirty="0"/>
                    </a:p>
                  </a:txBody>
                  <a:tcPr marL="109728" marR="109728" marT="54864" marB="54864" anchor="ctr"/>
                </a:tc>
                <a:extLst>
                  <a:ext uri="{0D108BD9-81ED-4DB2-BD59-A6C34878D82A}">
                    <a16:rowId xmlns:a16="http://schemas.microsoft.com/office/drawing/2014/main" val="1514154476"/>
                  </a:ext>
                </a:extLst>
              </a:tr>
              <a:tr h="656628">
                <a:tc>
                  <a:txBody>
                    <a:bodyPr/>
                    <a:lstStyle/>
                    <a:p>
                      <a:pPr algn="ctr" rtl="1"/>
                      <a:r>
                        <a:rPr kumimoji="0" lang="fa-IR" sz="19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کاربران شخصی </a:t>
                      </a:r>
                      <a:endParaRPr lang="fa-IR" sz="1900" dirty="0"/>
                    </a:p>
                  </a:txBody>
                  <a:tcPr marL="109728" marR="109728" marT="54864" marB="54864" anchor="ctr"/>
                </a:tc>
                <a:tc>
                  <a:txBody>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a-IR" sz="19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مالک محصول یا قهرمان محصول تصمیم می گیرد </a:t>
                      </a:r>
                    </a:p>
                    <a:p>
                      <a:pPr algn="ctr" rtl="1"/>
                      <a:endParaRPr lang="fa-IR" sz="1900" dirty="0"/>
                    </a:p>
                  </a:txBody>
                  <a:tcPr marL="109728" marR="109728" marT="54864" marB="54864"/>
                </a:tc>
                <a:extLst>
                  <a:ext uri="{0D108BD9-81ED-4DB2-BD59-A6C34878D82A}">
                    <a16:rowId xmlns:a16="http://schemas.microsoft.com/office/drawing/2014/main" val="151488339"/>
                  </a:ext>
                </a:extLst>
              </a:tr>
              <a:tr h="397570">
                <a:tc>
                  <a:txBody>
                    <a:bodyPr/>
                    <a:lstStyle/>
                    <a:p>
                      <a:pPr algn="ctr" rtl="1"/>
                      <a:r>
                        <a:rPr kumimoji="0" lang="fa-IR" sz="19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کلاس‌های کاربری </a:t>
                      </a:r>
                      <a:endParaRPr lang="fa-IR" sz="1900" dirty="0"/>
                    </a:p>
                  </a:txBody>
                  <a:tcPr marL="109728" marR="109728" marT="54864" marB="54864" anchor="ctr"/>
                </a:tc>
                <a:tc>
                  <a:txBody>
                    <a:bodyPr/>
                    <a:lstStyle/>
                    <a:p>
                      <a:pPr algn="ctr" rtl="1"/>
                      <a:r>
                        <a:rPr kumimoji="0" lang="fa-IR" sz="19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کلاس کاربری مورد علاقه اولویت دارد . </a:t>
                      </a:r>
                      <a:endParaRPr lang="fa-IR" sz="1900" dirty="0"/>
                    </a:p>
                  </a:txBody>
                  <a:tcPr marL="109728" marR="109728" marT="54864" marB="54864" anchor="ctr"/>
                </a:tc>
                <a:extLst>
                  <a:ext uri="{0D108BD9-81ED-4DB2-BD59-A6C34878D82A}">
                    <a16:rowId xmlns:a16="http://schemas.microsoft.com/office/drawing/2014/main" val="2258290743"/>
                  </a:ext>
                </a:extLst>
              </a:tr>
              <a:tr h="656628">
                <a:tc>
                  <a:txBody>
                    <a:bodyPr/>
                    <a:lstStyle/>
                    <a:p>
                      <a:pPr algn="ctr" rtl="1"/>
                      <a:r>
                        <a:rPr kumimoji="0" lang="fa-IR" sz="19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بخش‌های تجاری </a:t>
                      </a:r>
                      <a:endParaRPr lang="fa-IR" sz="1900" dirty="0"/>
                    </a:p>
                  </a:txBody>
                  <a:tcPr marL="109728" marR="109728" marT="54864" marB="54864" anchor="ctr"/>
                </a:tc>
                <a:tc>
                  <a:txBody>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a-IR" sz="19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بخش هایی که بیشترین تأثیر را بر موفقیت کسب و کار دارند، اولویت دارند </a:t>
                      </a:r>
                    </a:p>
                    <a:p>
                      <a:pPr algn="ctr" rtl="1"/>
                      <a:endParaRPr lang="fa-IR" sz="1900" dirty="0"/>
                    </a:p>
                  </a:txBody>
                  <a:tcPr marL="109728" marR="109728" marT="54864" marB="54864" anchorCtr="1"/>
                </a:tc>
                <a:extLst>
                  <a:ext uri="{0D108BD9-81ED-4DB2-BD59-A6C34878D82A}">
                    <a16:rowId xmlns:a16="http://schemas.microsoft.com/office/drawing/2014/main" val="565650111"/>
                  </a:ext>
                </a:extLst>
              </a:tr>
              <a:tr h="397570">
                <a:tc>
                  <a:txBody>
                    <a:bodyPr/>
                    <a:lstStyle/>
                    <a:p>
                      <a:pPr algn="ctr" rtl="1"/>
                      <a:r>
                        <a:rPr kumimoji="0" lang="fa-IR" sz="19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مشتریان حقوقی </a:t>
                      </a:r>
                      <a:endParaRPr lang="fa-IR" sz="1900" dirty="0"/>
                    </a:p>
                  </a:txBody>
                  <a:tcPr marL="109728" marR="109728" marT="54864" marB="54864" anchor="ctr"/>
                </a:tc>
                <a:tc>
                  <a:txBody>
                    <a:bodyPr/>
                    <a:lstStyle/>
                    <a:p>
                      <a:pPr algn="ctr" rtl="1"/>
                      <a:r>
                        <a:rPr kumimoji="0" lang="fa-IR" sz="19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اهداف تجاری جهت را تعیین می‌کنند</a:t>
                      </a:r>
                      <a:endParaRPr lang="fa-IR" sz="1900" dirty="0"/>
                    </a:p>
                  </a:txBody>
                  <a:tcPr marL="109728" marR="109728" marT="54864" marB="54864" anchor="ctr"/>
                </a:tc>
                <a:extLst>
                  <a:ext uri="{0D108BD9-81ED-4DB2-BD59-A6C34878D82A}">
                    <a16:rowId xmlns:a16="http://schemas.microsoft.com/office/drawing/2014/main" val="2913831018"/>
                  </a:ext>
                </a:extLst>
              </a:tr>
              <a:tr h="656628">
                <a:tc>
                  <a:txBody>
                    <a:bodyPr/>
                    <a:lstStyle/>
                    <a:p>
                      <a:pPr algn="ctr" rtl="1"/>
                      <a:r>
                        <a:rPr kumimoji="0" lang="fa-IR" sz="19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کاربران و مدیران کاربری </a:t>
                      </a:r>
                      <a:endParaRPr lang="fa-IR" sz="1900" dirty="0"/>
                    </a:p>
                  </a:txBody>
                  <a:tcPr marL="109728" marR="109728" marT="54864" marB="54864" anchor="ctr"/>
                </a:tc>
                <a:tc>
                  <a:txBody>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a-IR" sz="19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مالک محصول یا قهرمان محصول برای کلاس کاربری تصمیم‌گیری می‌کند</a:t>
                      </a:r>
                    </a:p>
                    <a:p>
                      <a:pPr algn="ctr" rtl="1"/>
                      <a:endParaRPr lang="fa-IR" sz="1900" dirty="0"/>
                    </a:p>
                  </a:txBody>
                  <a:tcPr marL="109728" marR="109728" marT="54864" marB="54864" anchor="ctr"/>
                </a:tc>
                <a:extLst>
                  <a:ext uri="{0D108BD9-81ED-4DB2-BD59-A6C34878D82A}">
                    <a16:rowId xmlns:a16="http://schemas.microsoft.com/office/drawing/2014/main" val="1813776469"/>
                  </a:ext>
                </a:extLst>
              </a:tr>
              <a:tr h="397570">
                <a:tc>
                  <a:txBody>
                    <a:bodyPr/>
                    <a:lstStyle/>
                    <a:p>
                      <a:pPr algn="ctr" rtl="1"/>
                      <a:r>
                        <a:rPr kumimoji="0" lang="fa-IR" sz="19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توسعه و مشتریان </a:t>
                      </a:r>
                      <a:endParaRPr lang="fa-IR" sz="1900" dirty="0"/>
                    </a:p>
                  </a:txBody>
                  <a:tcPr marL="109728" marR="109728" marT="54864" marB="54864" anchor="ctr"/>
                </a:tc>
                <a:tc>
                  <a:txBody>
                    <a:bodyPr/>
                    <a:lstStyle/>
                    <a:p>
                      <a:pPr algn="ctr" rtl="1"/>
                      <a:r>
                        <a:rPr kumimoji="0" lang="fa-IR" sz="19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مشتریان اولیت دارند اما در راستای اهداف تجاری </a:t>
                      </a:r>
                      <a:endParaRPr lang="fa-IR" sz="1900" dirty="0"/>
                    </a:p>
                  </a:txBody>
                  <a:tcPr marL="109728" marR="109728" marT="54864" marB="54864" anchor="ctr"/>
                </a:tc>
                <a:extLst>
                  <a:ext uri="{0D108BD9-81ED-4DB2-BD59-A6C34878D82A}">
                    <a16:rowId xmlns:a16="http://schemas.microsoft.com/office/drawing/2014/main" val="1442588526"/>
                  </a:ext>
                </a:extLst>
              </a:tr>
              <a:tr h="397570">
                <a:tc>
                  <a:txBody>
                    <a:bodyPr/>
                    <a:lstStyle/>
                    <a:p>
                      <a:pPr algn="ctr" rtl="1"/>
                      <a:r>
                        <a:rPr kumimoji="0" lang="fa-IR" sz="19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توسعه و بازاریابی </a:t>
                      </a:r>
                      <a:endParaRPr lang="fa-IR" sz="1900" dirty="0"/>
                    </a:p>
                  </a:txBody>
                  <a:tcPr marL="109728" marR="109728" marT="54864" marB="54864" anchor="ctr"/>
                </a:tc>
                <a:tc>
                  <a:txBody>
                    <a:bodyPr/>
                    <a:lstStyle/>
                    <a:p>
                      <a:pPr algn="ctr" rtl="1"/>
                      <a:r>
                        <a:rPr kumimoji="0" lang="fa-IR" sz="19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بازاریابی اولیت دارد </a:t>
                      </a:r>
                      <a:endParaRPr lang="fa-IR" sz="1900" dirty="0"/>
                    </a:p>
                  </a:txBody>
                  <a:tcPr marL="109728" marR="109728" marT="54864" marB="54864" anchor="ctr"/>
                </a:tc>
                <a:extLst>
                  <a:ext uri="{0D108BD9-81ED-4DB2-BD59-A6C34878D82A}">
                    <a16:rowId xmlns:a16="http://schemas.microsoft.com/office/drawing/2014/main" val="3435542926"/>
                  </a:ext>
                </a:extLst>
              </a:tr>
            </a:tbl>
          </a:graphicData>
        </a:graphic>
      </p:graphicFrame>
      <p:sp>
        <p:nvSpPr>
          <p:cNvPr id="5" name="TextBox 4"/>
          <p:cNvSpPr txBox="1"/>
          <p:nvPr/>
        </p:nvSpPr>
        <p:spPr>
          <a:xfrm>
            <a:off x="8446215" y="16424"/>
            <a:ext cx="1853779" cy="365934"/>
          </a:xfrm>
          <a:prstGeom prst="rect">
            <a:avLst/>
          </a:prstGeom>
          <a:noFill/>
        </p:spPr>
        <p:txBody>
          <a:bodyPr wrap="square" rtlCol="1">
            <a:spAutoFit/>
          </a:bodyPr>
          <a:lstStyle/>
          <a:p>
            <a:r>
              <a:rPr lang="fa-IR" sz="1778" dirty="0">
                <a:solidFill>
                  <a:schemeClr val="bg1">
                    <a:lumMod val="75000"/>
                  </a:schemeClr>
                </a:solidFill>
              </a:rPr>
              <a:t>پرسونای کاربر</a:t>
            </a:r>
          </a:p>
        </p:txBody>
      </p:sp>
      <p:sp>
        <p:nvSpPr>
          <p:cNvPr id="7" name="TextBox 6"/>
          <p:cNvSpPr txBox="1"/>
          <p:nvPr/>
        </p:nvSpPr>
        <p:spPr>
          <a:xfrm>
            <a:off x="6056946" y="51127"/>
            <a:ext cx="2325080" cy="365934"/>
          </a:xfrm>
          <a:prstGeom prst="rect">
            <a:avLst/>
          </a:prstGeom>
          <a:noFill/>
        </p:spPr>
        <p:txBody>
          <a:bodyPr wrap="square" rtlCol="1">
            <a:spAutoFit/>
          </a:bodyPr>
          <a:lstStyle/>
          <a:p>
            <a:r>
              <a:rPr lang="fa-IR" sz="1778" dirty="0">
                <a:solidFill>
                  <a:schemeClr val="bg1">
                    <a:lumMod val="65000"/>
                  </a:schemeClr>
                </a:solidFill>
              </a:rPr>
              <a:t>ارتباط با نمایندگان کاربر</a:t>
            </a:r>
          </a:p>
        </p:txBody>
      </p:sp>
      <p:sp>
        <p:nvSpPr>
          <p:cNvPr id="8" name="TextBox 7"/>
          <p:cNvSpPr txBox="1"/>
          <p:nvPr/>
        </p:nvSpPr>
        <p:spPr>
          <a:xfrm>
            <a:off x="10026439" y="16424"/>
            <a:ext cx="1727775" cy="365934"/>
          </a:xfrm>
          <a:prstGeom prst="rect">
            <a:avLst/>
          </a:prstGeom>
          <a:noFill/>
        </p:spPr>
        <p:txBody>
          <a:bodyPr wrap="square" rtlCol="1">
            <a:spAutoFit/>
          </a:bodyPr>
          <a:lstStyle/>
          <a:p>
            <a:r>
              <a:rPr lang="fa-IR" sz="1778" dirty="0" smtClean="0">
                <a:solidFill>
                  <a:schemeClr val="bg1">
                    <a:lumMod val="65000"/>
                  </a:schemeClr>
                </a:solidFill>
              </a:rPr>
              <a:t>کلاسهای کاربری</a:t>
            </a:r>
            <a:endParaRPr lang="fa-IR" sz="1778" dirty="0">
              <a:solidFill>
                <a:schemeClr val="bg1">
                  <a:lumMod val="65000"/>
                </a:schemeClr>
              </a:solidFill>
            </a:endParaRPr>
          </a:p>
        </p:txBody>
      </p:sp>
      <p:sp>
        <p:nvSpPr>
          <p:cNvPr id="9" name="TextBox 8"/>
          <p:cNvSpPr txBox="1"/>
          <p:nvPr/>
        </p:nvSpPr>
        <p:spPr>
          <a:xfrm>
            <a:off x="4119373" y="26185"/>
            <a:ext cx="2325080" cy="365934"/>
          </a:xfrm>
          <a:prstGeom prst="rect">
            <a:avLst/>
          </a:prstGeom>
          <a:noFill/>
        </p:spPr>
        <p:txBody>
          <a:bodyPr wrap="square" rtlCol="1">
            <a:spAutoFit/>
          </a:bodyPr>
          <a:lstStyle/>
          <a:p>
            <a:r>
              <a:rPr lang="fa-IR" sz="1778" dirty="0">
                <a:solidFill>
                  <a:schemeClr val="bg1">
                    <a:lumMod val="65000"/>
                  </a:schemeClr>
                </a:solidFill>
              </a:rPr>
              <a:t>قهرمان محصول </a:t>
            </a:r>
          </a:p>
        </p:txBody>
      </p:sp>
      <p:sp>
        <p:nvSpPr>
          <p:cNvPr id="10" name="TextBox 9"/>
          <p:cNvSpPr txBox="1"/>
          <p:nvPr/>
        </p:nvSpPr>
        <p:spPr>
          <a:xfrm>
            <a:off x="1005523" y="35628"/>
            <a:ext cx="3249746" cy="365934"/>
          </a:xfrm>
          <a:prstGeom prst="rect">
            <a:avLst/>
          </a:prstGeom>
          <a:noFill/>
        </p:spPr>
        <p:txBody>
          <a:bodyPr wrap="square" rtlCol="1">
            <a:spAutoFit/>
          </a:bodyPr>
          <a:lstStyle/>
          <a:p>
            <a:r>
              <a:rPr lang="fa-IR" sz="1778" dirty="0">
                <a:solidFill>
                  <a:schemeClr val="bg1">
                    <a:lumMod val="65000"/>
                  </a:schemeClr>
                </a:solidFill>
              </a:rPr>
              <a:t>نمایندگی کاربر در پروژه های چابک </a:t>
            </a:r>
          </a:p>
        </p:txBody>
      </p:sp>
      <p:sp>
        <p:nvSpPr>
          <p:cNvPr id="11" name="TextBox 10"/>
          <p:cNvSpPr txBox="1"/>
          <p:nvPr/>
        </p:nvSpPr>
        <p:spPr>
          <a:xfrm>
            <a:off x="214613" y="1948"/>
            <a:ext cx="1002620" cy="365934"/>
          </a:xfrm>
          <a:prstGeom prst="rect">
            <a:avLst/>
          </a:prstGeom>
          <a:noFill/>
        </p:spPr>
        <p:txBody>
          <a:bodyPr wrap="square" rtlCol="1">
            <a:spAutoFit/>
          </a:bodyPr>
          <a:lstStyle/>
          <a:p>
            <a:r>
              <a:rPr lang="fa-IR" sz="1778" dirty="0">
                <a:solidFill>
                  <a:schemeClr val="bg1"/>
                </a:solidFill>
              </a:rPr>
              <a:t>حل تضاد</a:t>
            </a:r>
            <a:r>
              <a:rPr lang="fa-IR" sz="1778" dirty="0">
                <a:solidFill>
                  <a:schemeClr val="bg1">
                    <a:lumMod val="75000"/>
                  </a:schemeClr>
                </a:solidFill>
              </a:rPr>
              <a:t> </a:t>
            </a:r>
          </a:p>
        </p:txBody>
      </p:sp>
      <p:pic>
        <p:nvPicPr>
          <p:cNvPr id="12" name="Picture 11"/>
          <p:cNvPicPr>
            <a:picLocks noChangeAspect="1"/>
          </p:cNvPicPr>
          <p:nvPr/>
        </p:nvPicPr>
        <p:blipFill>
          <a:blip r:embed="rId2"/>
          <a:stretch>
            <a:fillRect/>
          </a:stretch>
        </p:blipFill>
        <p:spPr>
          <a:xfrm>
            <a:off x="2614577" y="393016"/>
            <a:ext cx="182880" cy="182880"/>
          </a:xfrm>
          <a:prstGeom prst="rect">
            <a:avLst/>
          </a:prstGeom>
        </p:spPr>
      </p:pic>
      <p:pic>
        <p:nvPicPr>
          <p:cNvPr id="13" name="Picture 12"/>
          <p:cNvPicPr>
            <a:picLocks noChangeAspect="1"/>
          </p:cNvPicPr>
          <p:nvPr/>
        </p:nvPicPr>
        <p:blipFill>
          <a:blip r:embed="rId3"/>
          <a:stretch>
            <a:fillRect/>
          </a:stretch>
        </p:blipFill>
        <p:spPr>
          <a:xfrm>
            <a:off x="12120373" y="345766"/>
            <a:ext cx="182880" cy="182880"/>
          </a:xfrm>
          <a:prstGeom prst="rect">
            <a:avLst/>
          </a:prstGeom>
        </p:spPr>
      </p:pic>
      <p:pic>
        <p:nvPicPr>
          <p:cNvPr id="14" name="Picture 13"/>
          <p:cNvPicPr>
            <a:picLocks noChangeAspect="1"/>
          </p:cNvPicPr>
          <p:nvPr/>
        </p:nvPicPr>
        <p:blipFill>
          <a:blip r:embed="rId3"/>
          <a:stretch>
            <a:fillRect/>
          </a:stretch>
        </p:blipFill>
        <p:spPr>
          <a:xfrm>
            <a:off x="7284713" y="371998"/>
            <a:ext cx="182880" cy="182880"/>
          </a:xfrm>
          <a:prstGeom prst="rect">
            <a:avLst/>
          </a:prstGeom>
        </p:spPr>
      </p:pic>
      <p:pic>
        <p:nvPicPr>
          <p:cNvPr id="15" name="Picture 14"/>
          <p:cNvPicPr>
            <a:picLocks noChangeAspect="1"/>
          </p:cNvPicPr>
          <p:nvPr/>
        </p:nvPicPr>
        <p:blipFill>
          <a:blip r:embed="rId3"/>
          <a:stretch>
            <a:fillRect/>
          </a:stretch>
        </p:blipFill>
        <p:spPr>
          <a:xfrm>
            <a:off x="7076458" y="378792"/>
            <a:ext cx="182880" cy="182880"/>
          </a:xfrm>
          <a:prstGeom prst="rect">
            <a:avLst/>
          </a:prstGeom>
        </p:spPr>
      </p:pic>
      <p:pic>
        <p:nvPicPr>
          <p:cNvPr id="16" name="Picture 15"/>
          <p:cNvPicPr>
            <a:picLocks noChangeAspect="1"/>
          </p:cNvPicPr>
          <p:nvPr/>
        </p:nvPicPr>
        <p:blipFill>
          <a:blip r:embed="rId3"/>
          <a:stretch>
            <a:fillRect/>
          </a:stretch>
        </p:blipFill>
        <p:spPr>
          <a:xfrm>
            <a:off x="2410709" y="400309"/>
            <a:ext cx="182880" cy="182880"/>
          </a:xfrm>
          <a:prstGeom prst="rect">
            <a:avLst/>
          </a:prstGeom>
        </p:spPr>
      </p:pic>
      <p:pic>
        <p:nvPicPr>
          <p:cNvPr id="17" name="Picture 16"/>
          <p:cNvPicPr>
            <a:picLocks noChangeAspect="1"/>
          </p:cNvPicPr>
          <p:nvPr/>
        </p:nvPicPr>
        <p:blipFill>
          <a:blip r:embed="rId3"/>
          <a:stretch>
            <a:fillRect/>
          </a:stretch>
        </p:blipFill>
        <p:spPr>
          <a:xfrm>
            <a:off x="624826" y="339917"/>
            <a:ext cx="182880" cy="182880"/>
          </a:xfrm>
          <a:prstGeom prst="rect">
            <a:avLst/>
          </a:prstGeom>
        </p:spPr>
      </p:pic>
      <p:pic>
        <p:nvPicPr>
          <p:cNvPr id="18" name="Picture 17"/>
          <p:cNvPicPr>
            <a:picLocks noChangeAspect="1"/>
          </p:cNvPicPr>
          <p:nvPr/>
        </p:nvPicPr>
        <p:blipFill>
          <a:blip r:embed="rId4"/>
          <a:stretch>
            <a:fillRect/>
          </a:stretch>
        </p:blipFill>
        <p:spPr>
          <a:xfrm>
            <a:off x="3766387" y="371998"/>
            <a:ext cx="2140375" cy="182880"/>
          </a:xfrm>
          <a:prstGeom prst="rect">
            <a:avLst/>
          </a:prstGeom>
        </p:spPr>
      </p:pic>
      <p:pic>
        <p:nvPicPr>
          <p:cNvPr id="19" name="Picture 18"/>
          <p:cNvPicPr>
            <a:picLocks noChangeAspect="1"/>
          </p:cNvPicPr>
          <p:nvPr/>
        </p:nvPicPr>
        <p:blipFill>
          <a:blip r:embed="rId5"/>
          <a:stretch>
            <a:fillRect/>
          </a:stretch>
        </p:blipFill>
        <p:spPr>
          <a:xfrm>
            <a:off x="9848442" y="342509"/>
            <a:ext cx="1761068" cy="182880"/>
          </a:xfrm>
          <a:prstGeom prst="rect">
            <a:avLst/>
          </a:prstGeom>
        </p:spPr>
      </p:pic>
      <p:pic>
        <p:nvPicPr>
          <p:cNvPr id="20" name="Picture 19"/>
          <p:cNvPicPr>
            <a:picLocks noChangeAspect="1"/>
          </p:cNvPicPr>
          <p:nvPr/>
        </p:nvPicPr>
        <p:blipFill>
          <a:blip r:embed="rId6"/>
          <a:stretch>
            <a:fillRect/>
          </a:stretch>
        </p:blipFill>
        <p:spPr>
          <a:xfrm>
            <a:off x="616240" y="345766"/>
            <a:ext cx="182631" cy="182631"/>
          </a:xfrm>
          <a:prstGeom prst="rect">
            <a:avLst/>
          </a:prstGeom>
        </p:spPr>
      </p:pic>
      <p:pic>
        <p:nvPicPr>
          <p:cNvPr id="21" name="Picture 20"/>
          <p:cNvPicPr>
            <a:picLocks noChangeAspect="1"/>
          </p:cNvPicPr>
          <p:nvPr/>
        </p:nvPicPr>
        <p:blipFill>
          <a:blip r:embed="rId3"/>
          <a:stretch>
            <a:fillRect/>
          </a:stretch>
        </p:blipFill>
        <p:spPr>
          <a:xfrm>
            <a:off x="9079431" y="367204"/>
            <a:ext cx="182880" cy="182880"/>
          </a:xfrm>
          <a:prstGeom prst="rect">
            <a:avLst/>
          </a:prstGeom>
        </p:spPr>
      </p:pic>
      <p:sp>
        <p:nvSpPr>
          <p:cNvPr id="22" name="TextBox 21"/>
          <p:cNvSpPr txBox="1"/>
          <p:nvPr/>
        </p:nvSpPr>
        <p:spPr>
          <a:xfrm>
            <a:off x="11691391" y="-19073"/>
            <a:ext cx="785499" cy="400110"/>
          </a:xfrm>
          <a:prstGeom prst="rect">
            <a:avLst/>
          </a:prstGeom>
          <a:noFill/>
        </p:spPr>
        <p:txBody>
          <a:bodyPr wrap="square" rtlCol="1">
            <a:spAutoFit/>
          </a:bodyPr>
          <a:lstStyle/>
          <a:p>
            <a:r>
              <a:rPr lang="fa-IR" sz="2000" dirty="0" smtClean="0">
                <a:solidFill>
                  <a:schemeClr val="bg1">
                    <a:lumMod val="65000"/>
                  </a:schemeClr>
                </a:solidFill>
              </a:rPr>
              <a:t>مقدمه </a:t>
            </a:r>
            <a:r>
              <a:rPr lang="fa-IR" sz="2000" dirty="0" smtClean="0">
                <a:solidFill>
                  <a:schemeClr val="bg1"/>
                </a:solidFill>
              </a:rPr>
              <a:t> </a:t>
            </a:r>
            <a:endParaRPr lang="fa-IR" sz="2000" dirty="0">
              <a:solidFill>
                <a:schemeClr val="bg1"/>
              </a:solidFill>
            </a:endParaRPr>
          </a:p>
        </p:txBody>
      </p:sp>
    </p:spTree>
    <p:extLst>
      <p:ext uri="{BB962C8B-B14F-4D97-AF65-F5344CB8AC3E}">
        <p14:creationId xmlns:p14="http://schemas.microsoft.com/office/powerpoint/2010/main" val="170140549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778" y="689061"/>
            <a:ext cx="11658779" cy="627507"/>
          </a:xfrm>
        </p:spPr>
        <p:txBody>
          <a:bodyPr>
            <a:noAutofit/>
          </a:bodyPr>
          <a:lstStyle/>
          <a:p>
            <a:pPr algn="ctr"/>
            <a:r>
              <a:rPr lang="fa-IR" sz="2700" dirty="0"/>
              <a:t>مقدمه    </a:t>
            </a:r>
            <a:endParaRPr lang="en-US" sz="2700" dirty="0"/>
          </a:p>
        </p:txBody>
      </p:sp>
      <p:sp>
        <p:nvSpPr>
          <p:cNvPr id="3" name="Content Placeholder 2"/>
          <p:cNvSpPr>
            <a:spLocks noGrp="1"/>
          </p:cNvSpPr>
          <p:nvPr>
            <p:ph idx="1"/>
          </p:nvPr>
        </p:nvSpPr>
        <p:spPr>
          <a:xfrm>
            <a:off x="217685" y="1437481"/>
            <a:ext cx="12226563" cy="5903417"/>
          </a:xfrm>
        </p:spPr>
        <p:txBody>
          <a:bodyPr>
            <a:normAutofit lnSpcReduction="10000"/>
          </a:bodyPr>
          <a:lstStyle/>
          <a:p>
            <a:pPr algn="r" rtl="1">
              <a:lnSpc>
                <a:spcPct val="100000"/>
              </a:lnSpc>
              <a:buFont typeface="Wingdings" panose="05000000000000000000" pitchFamily="2" charset="2"/>
              <a:buChar char="§"/>
            </a:pPr>
            <a:r>
              <a:rPr lang="fa-IR" sz="2700" dirty="0">
                <a:solidFill>
                  <a:srgbClr val="C00000"/>
                </a:solidFill>
              </a:rPr>
              <a:t> </a:t>
            </a:r>
            <a:r>
              <a:rPr lang="fa-IR" sz="2700" dirty="0" smtClean="0">
                <a:solidFill>
                  <a:srgbClr val="C00000"/>
                </a:solidFill>
              </a:rPr>
              <a:t>  مهمترین فاکتور </a:t>
            </a:r>
            <a:r>
              <a:rPr lang="fa-IR" sz="2700" dirty="0" smtClean="0">
                <a:solidFill>
                  <a:schemeClr val="tx2"/>
                </a:solidFill>
              </a:rPr>
              <a:t>در ارائه یک نرم افزار عالی:</a:t>
            </a:r>
          </a:p>
          <a:p>
            <a:pPr lvl="1" algn="r">
              <a:lnSpc>
                <a:spcPct val="100000"/>
              </a:lnSpc>
              <a:buFont typeface="Arial" panose="020B0604020202020204" pitchFamily="34" charset="0"/>
              <a:buChar char="•"/>
            </a:pPr>
            <a:r>
              <a:rPr lang="fa-IR" sz="2400" b="0" dirty="0">
                <a:solidFill>
                  <a:schemeClr val="tx2"/>
                </a:solidFill>
                <a:cs typeface="B Nazanin" panose="00000400000000000000" pitchFamily="2" charset="-78"/>
              </a:rPr>
              <a:t> </a:t>
            </a:r>
            <a:r>
              <a:rPr lang="fa-IR" sz="2400" b="0" dirty="0" smtClean="0">
                <a:solidFill>
                  <a:schemeClr val="tx2"/>
                </a:solidFill>
                <a:cs typeface="B Nazanin" panose="00000400000000000000" pitchFamily="2" charset="-78"/>
              </a:rPr>
              <a:t>   مشارکت مشتری</a:t>
            </a:r>
          </a:p>
          <a:p>
            <a:pPr algn="r" rtl="1">
              <a:lnSpc>
                <a:spcPct val="100000"/>
              </a:lnSpc>
              <a:buFont typeface="Wingdings" panose="05000000000000000000" pitchFamily="2" charset="2"/>
              <a:buChar char="§"/>
            </a:pPr>
            <a:r>
              <a:rPr lang="fa-IR" sz="2700" dirty="0" smtClean="0"/>
              <a:t>ایجاد </a:t>
            </a:r>
            <a:r>
              <a:rPr lang="fa-IR" sz="2700" dirty="0"/>
              <a:t>این مشارکت برعهده </a:t>
            </a:r>
            <a:r>
              <a:rPr lang="fa-IR" sz="2700" dirty="0">
                <a:solidFill>
                  <a:srgbClr val="C00000"/>
                </a:solidFill>
              </a:rPr>
              <a:t>تحلیلگر کسب و کار </a:t>
            </a:r>
            <a:r>
              <a:rPr lang="fa-IR" sz="2700" dirty="0"/>
              <a:t>و </a:t>
            </a:r>
            <a:r>
              <a:rPr lang="fa-IR" sz="2700" dirty="0">
                <a:solidFill>
                  <a:srgbClr val="C00000"/>
                </a:solidFill>
              </a:rPr>
              <a:t>مدیر پروژه </a:t>
            </a:r>
            <a:r>
              <a:rPr lang="fa-IR" sz="2700" dirty="0"/>
              <a:t>است .</a:t>
            </a:r>
          </a:p>
          <a:p>
            <a:pPr algn="r" rtl="1">
              <a:lnSpc>
                <a:spcPct val="100000"/>
              </a:lnSpc>
              <a:buFont typeface="Wingdings" panose="05000000000000000000" pitchFamily="2" charset="2"/>
              <a:buChar char="§"/>
            </a:pPr>
            <a:r>
              <a:rPr lang="fa-IR" sz="2700" dirty="0"/>
              <a:t>لازمه موفقیت در نیازمندی های نرم افزار و </a:t>
            </a:r>
            <a:r>
              <a:rPr lang="fa-IR" sz="2700" dirty="0" smtClean="0"/>
              <a:t>توسعه  </a:t>
            </a:r>
            <a:r>
              <a:rPr lang="fa-IR" sz="2700" dirty="0"/>
              <a:t>نرم </a:t>
            </a:r>
            <a:r>
              <a:rPr lang="fa-IR" sz="2700" dirty="0" smtClean="0"/>
              <a:t>افزار:</a:t>
            </a:r>
          </a:p>
          <a:p>
            <a:pPr lvl="1" algn="r">
              <a:lnSpc>
                <a:spcPct val="100000"/>
              </a:lnSpc>
              <a:buFont typeface="Arial" panose="020B0604020202020204" pitchFamily="34" charset="0"/>
              <a:buChar char="•"/>
            </a:pPr>
            <a:r>
              <a:rPr lang="fa-IR" sz="2400" b="0" dirty="0" smtClean="0">
                <a:cs typeface="B Nazanin" panose="00000400000000000000" pitchFamily="2" charset="-78"/>
              </a:rPr>
              <a:t>رساندن </a:t>
            </a:r>
            <a:r>
              <a:rPr lang="fa-IR" sz="2400" b="0" dirty="0">
                <a:cs typeface="B Nazanin" panose="00000400000000000000" pitchFamily="2" charset="-78"/>
              </a:rPr>
              <a:t>صدای کاربران به گوش توسعه </a:t>
            </a:r>
            <a:r>
              <a:rPr lang="fa-IR" sz="2400" b="0" dirty="0" smtClean="0">
                <a:cs typeface="B Nazanin" panose="00000400000000000000" pitchFamily="2" charset="-78"/>
              </a:rPr>
              <a:t>دهنده </a:t>
            </a:r>
            <a:endParaRPr lang="fa-IR" sz="2000" b="0" dirty="0">
              <a:cs typeface="B Nazanin" panose="00000400000000000000" pitchFamily="2" charset="-78"/>
            </a:endParaRPr>
          </a:p>
          <a:p>
            <a:pPr algn="r" rtl="1">
              <a:buFont typeface="Arial" panose="020B0604020202020204" pitchFamily="34" charset="0"/>
              <a:buChar char="•"/>
            </a:pPr>
            <a:r>
              <a:rPr lang="fa-IR" sz="2700" dirty="0"/>
              <a:t>اقدامات لازم برای رساندن صدای کاربران به گوش توسعه دهنده :</a:t>
            </a:r>
          </a:p>
          <a:p>
            <a:pPr lvl="1" algn="r">
              <a:buClr>
                <a:srgbClr val="C00000"/>
              </a:buClr>
              <a:buFont typeface="Arial" panose="020B0604020202020204" pitchFamily="34" charset="0"/>
              <a:buChar char="•"/>
            </a:pPr>
            <a:r>
              <a:rPr lang="fa-IR" sz="2222" b="0" dirty="0">
                <a:cs typeface="B Nazanin" panose="00000400000000000000" pitchFamily="2" charset="-78"/>
              </a:rPr>
              <a:t>تعیین کلاس های کاربری مختلف برای محصول </a:t>
            </a:r>
          </a:p>
          <a:p>
            <a:pPr lvl="1" algn="r">
              <a:buClr>
                <a:srgbClr val="C00000"/>
              </a:buClr>
              <a:buFont typeface="Arial" panose="020B0604020202020204" pitchFamily="34" charset="0"/>
              <a:buChar char="•"/>
            </a:pPr>
            <a:r>
              <a:rPr lang="fa-IR" sz="2222" b="0" dirty="0">
                <a:cs typeface="B Nazanin" panose="00000400000000000000" pitchFamily="2" charset="-78"/>
              </a:rPr>
              <a:t>انتخاب افرادی به عنوان نماینده هر کلاس از کاربران و سایر ذی نفعان و همکاری با آنها </a:t>
            </a:r>
          </a:p>
          <a:p>
            <a:pPr marL="866123" lvl="1" indent="-317468">
              <a:buClr>
                <a:srgbClr val="C00000"/>
              </a:buClr>
              <a:buFont typeface="Arial" panose="020B0604020202020204" pitchFamily="34" charset="0"/>
              <a:buChar char="•"/>
            </a:pPr>
            <a:r>
              <a:rPr lang="fa-IR" sz="2222" b="0" dirty="0">
                <a:cs typeface="B Nazanin" panose="00000400000000000000" pitchFamily="2" charset="-78"/>
              </a:rPr>
              <a:t>توافق در مورد نیازمندی های ذی نفعان </a:t>
            </a:r>
          </a:p>
          <a:p>
            <a:pPr marL="0" indent="0">
              <a:buNone/>
            </a:pPr>
            <a:r>
              <a:rPr lang="fa-IR" sz="2880" dirty="0">
                <a:solidFill>
                  <a:srgbClr val="C00000"/>
                </a:solidFill>
              </a:rPr>
              <a:t>یادآوری: </a:t>
            </a:r>
            <a:r>
              <a:rPr lang="fa-IR" sz="2880" dirty="0"/>
              <a:t>مشارکت مشتریان بهترین راه حل برای مسئله شکاف انتظاری است .</a:t>
            </a:r>
            <a:endParaRPr lang="en-US" sz="2880" dirty="0"/>
          </a:p>
        </p:txBody>
      </p:sp>
      <p:sp>
        <p:nvSpPr>
          <p:cNvPr id="6" name="TextBox 5"/>
          <p:cNvSpPr txBox="1"/>
          <p:nvPr/>
        </p:nvSpPr>
        <p:spPr>
          <a:xfrm>
            <a:off x="11754453" y="-27726"/>
            <a:ext cx="785499" cy="400110"/>
          </a:xfrm>
          <a:prstGeom prst="rect">
            <a:avLst/>
          </a:prstGeom>
          <a:noFill/>
        </p:spPr>
        <p:txBody>
          <a:bodyPr wrap="square" rtlCol="1">
            <a:spAutoFit/>
          </a:bodyPr>
          <a:lstStyle/>
          <a:p>
            <a:r>
              <a:rPr lang="fa-IR" sz="2000" dirty="0">
                <a:solidFill>
                  <a:schemeClr val="bg1"/>
                </a:solidFill>
              </a:rPr>
              <a:t>مقدمه </a:t>
            </a:r>
          </a:p>
        </p:txBody>
      </p:sp>
      <p:sp>
        <p:nvSpPr>
          <p:cNvPr id="7" name="TextBox 6"/>
          <p:cNvSpPr txBox="1"/>
          <p:nvPr/>
        </p:nvSpPr>
        <p:spPr>
          <a:xfrm>
            <a:off x="8509277" y="7771"/>
            <a:ext cx="1853779" cy="365934"/>
          </a:xfrm>
          <a:prstGeom prst="rect">
            <a:avLst/>
          </a:prstGeom>
          <a:noFill/>
        </p:spPr>
        <p:txBody>
          <a:bodyPr wrap="square" rtlCol="1">
            <a:spAutoFit/>
          </a:bodyPr>
          <a:lstStyle/>
          <a:p>
            <a:r>
              <a:rPr lang="fa-IR" sz="1778" dirty="0">
                <a:solidFill>
                  <a:schemeClr val="bg1">
                    <a:lumMod val="75000"/>
                  </a:schemeClr>
                </a:solidFill>
              </a:rPr>
              <a:t>پرسونای کاربر</a:t>
            </a:r>
          </a:p>
        </p:txBody>
      </p:sp>
      <p:sp>
        <p:nvSpPr>
          <p:cNvPr id="8" name="TextBox 7"/>
          <p:cNvSpPr txBox="1"/>
          <p:nvPr/>
        </p:nvSpPr>
        <p:spPr>
          <a:xfrm>
            <a:off x="6120008" y="42474"/>
            <a:ext cx="2325080" cy="365934"/>
          </a:xfrm>
          <a:prstGeom prst="rect">
            <a:avLst/>
          </a:prstGeom>
          <a:noFill/>
        </p:spPr>
        <p:txBody>
          <a:bodyPr wrap="square" rtlCol="1">
            <a:spAutoFit/>
          </a:bodyPr>
          <a:lstStyle/>
          <a:p>
            <a:r>
              <a:rPr lang="fa-IR" sz="1778" dirty="0">
                <a:solidFill>
                  <a:schemeClr val="bg1">
                    <a:lumMod val="75000"/>
                  </a:schemeClr>
                </a:solidFill>
              </a:rPr>
              <a:t>ارتباط با نمایندگان کاربر</a:t>
            </a:r>
          </a:p>
        </p:txBody>
      </p:sp>
      <p:sp>
        <p:nvSpPr>
          <p:cNvPr id="9" name="TextBox 8"/>
          <p:cNvSpPr txBox="1"/>
          <p:nvPr/>
        </p:nvSpPr>
        <p:spPr>
          <a:xfrm>
            <a:off x="10267431" y="7771"/>
            <a:ext cx="1549845" cy="365934"/>
          </a:xfrm>
          <a:prstGeom prst="rect">
            <a:avLst/>
          </a:prstGeom>
          <a:noFill/>
        </p:spPr>
        <p:txBody>
          <a:bodyPr wrap="square" rtlCol="1">
            <a:spAutoFit/>
          </a:bodyPr>
          <a:lstStyle/>
          <a:p>
            <a:r>
              <a:rPr lang="fa-IR" sz="1778" dirty="0">
                <a:solidFill>
                  <a:schemeClr val="bg1">
                    <a:lumMod val="75000"/>
                  </a:schemeClr>
                </a:solidFill>
              </a:rPr>
              <a:t>کلاسهای کاربری</a:t>
            </a:r>
          </a:p>
        </p:txBody>
      </p:sp>
      <p:sp>
        <p:nvSpPr>
          <p:cNvPr id="10" name="TextBox 9"/>
          <p:cNvSpPr txBox="1"/>
          <p:nvPr/>
        </p:nvSpPr>
        <p:spPr>
          <a:xfrm>
            <a:off x="4182435" y="17532"/>
            <a:ext cx="2325080" cy="365934"/>
          </a:xfrm>
          <a:prstGeom prst="rect">
            <a:avLst/>
          </a:prstGeom>
          <a:noFill/>
        </p:spPr>
        <p:txBody>
          <a:bodyPr wrap="square" rtlCol="1">
            <a:spAutoFit/>
          </a:bodyPr>
          <a:lstStyle/>
          <a:p>
            <a:r>
              <a:rPr lang="fa-IR" sz="1778" dirty="0">
                <a:solidFill>
                  <a:schemeClr val="bg1">
                    <a:lumMod val="75000"/>
                  </a:schemeClr>
                </a:solidFill>
              </a:rPr>
              <a:t>قهرمان محصول </a:t>
            </a:r>
          </a:p>
        </p:txBody>
      </p:sp>
      <p:sp>
        <p:nvSpPr>
          <p:cNvPr id="11" name="TextBox 10"/>
          <p:cNvSpPr txBox="1"/>
          <p:nvPr/>
        </p:nvSpPr>
        <p:spPr>
          <a:xfrm>
            <a:off x="1068585" y="26975"/>
            <a:ext cx="3249746" cy="365934"/>
          </a:xfrm>
          <a:prstGeom prst="rect">
            <a:avLst/>
          </a:prstGeom>
          <a:noFill/>
        </p:spPr>
        <p:txBody>
          <a:bodyPr wrap="square" rtlCol="1">
            <a:spAutoFit/>
          </a:bodyPr>
          <a:lstStyle/>
          <a:p>
            <a:r>
              <a:rPr lang="fa-IR" sz="1778" dirty="0">
                <a:solidFill>
                  <a:schemeClr val="bg1">
                    <a:lumMod val="75000"/>
                  </a:schemeClr>
                </a:solidFill>
              </a:rPr>
              <a:t>نمایندگی کاربر در پروژه های چابک </a:t>
            </a:r>
          </a:p>
        </p:txBody>
      </p:sp>
      <p:sp>
        <p:nvSpPr>
          <p:cNvPr id="12" name="TextBox 11"/>
          <p:cNvSpPr txBox="1"/>
          <p:nvPr/>
        </p:nvSpPr>
        <p:spPr>
          <a:xfrm>
            <a:off x="277675" y="-6705"/>
            <a:ext cx="1002620" cy="365934"/>
          </a:xfrm>
          <a:prstGeom prst="rect">
            <a:avLst/>
          </a:prstGeom>
          <a:noFill/>
        </p:spPr>
        <p:txBody>
          <a:bodyPr wrap="square" rtlCol="1">
            <a:spAutoFit/>
          </a:bodyPr>
          <a:lstStyle/>
          <a:p>
            <a:r>
              <a:rPr lang="fa-IR" sz="1778" dirty="0">
                <a:solidFill>
                  <a:schemeClr val="bg1">
                    <a:lumMod val="75000"/>
                  </a:schemeClr>
                </a:solidFill>
              </a:rPr>
              <a:t>حل تضاد </a:t>
            </a:r>
          </a:p>
        </p:txBody>
      </p:sp>
      <p:pic>
        <p:nvPicPr>
          <p:cNvPr id="14" name="Picture 13"/>
          <p:cNvPicPr>
            <a:picLocks noChangeAspect="1"/>
          </p:cNvPicPr>
          <p:nvPr/>
        </p:nvPicPr>
        <p:blipFill>
          <a:blip r:embed="rId2"/>
          <a:stretch>
            <a:fillRect/>
          </a:stretch>
        </p:blipFill>
        <p:spPr>
          <a:xfrm>
            <a:off x="12106876" y="358028"/>
            <a:ext cx="182880" cy="182880"/>
          </a:xfrm>
          <a:prstGeom prst="rect">
            <a:avLst/>
          </a:prstGeom>
        </p:spPr>
      </p:pic>
      <p:pic>
        <p:nvPicPr>
          <p:cNvPr id="19" name="Picture 18"/>
          <p:cNvPicPr>
            <a:picLocks noChangeAspect="1"/>
          </p:cNvPicPr>
          <p:nvPr/>
        </p:nvPicPr>
        <p:blipFill>
          <a:blip r:embed="rId3"/>
          <a:stretch>
            <a:fillRect/>
          </a:stretch>
        </p:blipFill>
        <p:spPr>
          <a:xfrm>
            <a:off x="2677639" y="384363"/>
            <a:ext cx="182880" cy="182880"/>
          </a:xfrm>
          <a:prstGeom prst="rect">
            <a:avLst/>
          </a:prstGeom>
        </p:spPr>
      </p:pic>
      <p:pic>
        <p:nvPicPr>
          <p:cNvPr id="20" name="Picture 19"/>
          <p:cNvPicPr>
            <a:picLocks noChangeAspect="1"/>
          </p:cNvPicPr>
          <p:nvPr/>
        </p:nvPicPr>
        <p:blipFill>
          <a:blip r:embed="rId4"/>
          <a:stretch>
            <a:fillRect/>
          </a:stretch>
        </p:blipFill>
        <p:spPr>
          <a:xfrm>
            <a:off x="9157660" y="370139"/>
            <a:ext cx="182880" cy="182880"/>
          </a:xfrm>
          <a:prstGeom prst="rect">
            <a:avLst/>
          </a:prstGeom>
        </p:spPr>
      </p:pic>
      <p:pic>
        <p:nvPicPr>
          <p:cNvPr id="21" name="Picture 20"/>
          <p:cNvPicPr>
            <a:picLocks noChangeAspect="1"/>
          </p:cNvPicPr>
          <p:nvPr/>
        </p:nvPicPr>
        <p:blipFill>
          <a:blip r:embed="rId4"/>
          <a:stretch>
            <a:fillRect/>
          </a:stretch>
        </p:blipFill>
        <p:spPr>
          <a:xfrm>
            <a:off x="7347775" y="363345"/>
            <a:ext cx="182880" cy="182880"/>
          </a:xfrm>
          <a:prstGeom prst="rect">
            <a:avLst/>
          </a:prstGeom>
        </p:spPr>
      </p:pic>
      <p:pic>
        <p:nvPicPr>
          <p:cNvPr id="22" name="Picture 21"/>
          <p:cNvPicPr>
            <a:picLocks noChangeAspect="1"/>
          </p:cNvPicPr>
          <p:nvPr/>
        </p:nvPicPr>
        <p:blipFill>
          <a:blip r:embed="rId4"/>
          <a:stretch>
            <a:fillRect/>
          </a:stretch>
        </p:blipFill>
        <p:spPr>
          <a:xfrm>
            <a:off x="7139520" y="370139"/>
            <a:ext cx="182880" cy="182880"/>
          </a:xfrm>
          <a:prstGeom prst="rect">
            <a:avLst/>
          </a:prstGeom>
        </p:spPr>
      </p:pic>
      <p:pic>
        <p:nvPicPr>
          <p:cNvPr id="24" name="Picture 23"/>
          <p:cNvPicPr>
            <a:picLocks noChangeAspect="1"/>
          </p:cNvPicPr>
          <p:nvPr/>
        </p:nvPicPr>
        <p:blipFill>
          <a:blip r:embed="rId4"/>
          <a:stretch>
            <a:fillRect/>
          </a:stretch>
        </p:blipFill>
        <p:spPr>
          <a:xfrm>
            <a:off x="2473771" y="391656"/>
            <a:ext cx="182880" cy="182880"/>
          </a:xfrm>
          <a:prstGeom prst="rect">
            <a:avLst/>
          </a:prstGeom>
        </p:spPr>
      </p:pic>
      <p:pic>
        <p:nvPicPr>
          <p:cNvPr id="25" name="Picture 24"/>
          <p:cNvPicPr>
            <a:picLocks noChangeAspect="1"/>
          </p:cNvPicPr>
          <p:nvPr/>
        </p:nvPicPr>
        <p:blipFill>
          <a:blip r:embed="rId4"/>
          <a:stretch>
            <a:fillRect/>
          </a:stretch>
        </p:blipFill>
        <p:spPr>
          <a:xfrm>
            <a:off x="687888" y="331264"/>
            <a:ext cx="182880" cy="182880"/>
          </a:xfrm>
          <a:prstGeom prst="rect">
            <a:avLst/>
          </a:prstGeom>
        </p:spPr>
      </p:pic>
      <p:pic>
        <p:nvPicPr>
          <p:cNvPr id="42" name="Picture 41"/>
          <p:cNvPicPr>
            <a:picLocks noChangeAspect="1"/>
          </p:cNvPicPr>
          <p:nvPr/>
        </p:nvPicPr>
        <p:blipFill>
          <a:blip r:embed="rId5"/>
          <a:stretch>
            <a:fillRect/>
          </a:stretch>
        </p:blipFill>
        <p:spPr>
          <a:xfrm>
            <a:off x="3829449" y="363345"/>
            <a:ext cx="2140375" cy="182880"/>
          </a:xfrm>
          <a:prstGeom prst="rect">
            <a:avLst/>
          </a:prstGeom>
        </p:spPr>
      </p:pic>
      <p:pic>
        <p:nvPicPr>
          <p:cNvPr id="43" name="Picture 42"/>
          <p:cNvPicPr>
            <a:picLocks noChangeAspect="1"/>
          </p:cNvPicPr>
          <p:nvPr/>
        </p:nvPicPr>
        <p:blipFill>
          <a:blip r:embed="rId6"/>
          <a:stretch>
            <a:fillRect/>
          </a:stretch>
        </p:blipFill>
        <p:spPr>
          <a:xfrm>
            <a:off x="10130905" y="351880"/>
            <a:ext cx="1761068" cy="182880"/>
          </a:xfrm>
          <a:prstGeom prst="rect">
            <a:avLst/>
          </a:prstGeom>
        </p:spPr>
      </p:pic>
    </p:spTree>
    <p:extLst>
      <p:ext uri="{BB962C8B-B14F-4D97-AF65-F5344CB8AC3E}">
        <p14:creationId xmlns:p14="http://schemas.microsoft.com/office/powerpoint/2010/main" val="114063668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634" y="703123"/>
            <a:ext cx="11522332" cy="668655"/>
          </a:xfrm>
        </p:spPr>
        <p:txBody>
          <a:bodyPr>
            <a:normAutofit/>
          </a:bodyPr>
          <a:lstStyle/>
          <a:p>
            <a:pPr algn="ctr" rtl="1"/>
            <a:r>
              <a:rPr lang="fa-IR" sz="2250" dirty="0"/>
              <a:t>کلاس های کاربری </a:t>
            </a:r>
            <a:endParaRPr lang="en-US" sz="2250" dirty="0"/>
          </a:p>
        </p:txBody>
      </p:sp>
      <p:sp>
        <p:nvSpPr>
          <p:cNvPr id="3" name="Content Placeholder 2"/>
          <p:cNvSpPr>
            <a:spLocks noGrp="1"/>
          </p:cNvSpPr>
          <p:nvPr>
            <p:ph idx="1"/>
          </p:nvPr>
        </p:nvSpPr>
        <p:spPr>
          <a:xfrm>
            <a:off x="91440" y="1630682"/>
            <a:ext cx="12618720" cy="5221606"/>
          </a:xfrm>
        </p:spPr>
        <p:txBody>
          <a:bodyPr/>
          <a:lstStyle/>
          <a:p>
            <a:pPr>
              <a:lnSpc>
                <a:spcPct val="150000"/>
              </a:lnSpc>
              <a:buFont typeface="Wingdings" panose="05000000000000000000" pitchFamily="2" charset="2"/>
              <a:buChar char="§"/>
            </a:pPr>
            <a:r>
              <a:rPr lang="fa-IR" sz="2500" dirty="0" smtClean="0">
                <a:solidFill>
                  <a:schemeClr val="tx2"/>
                </a:solidFill>
              </a:rPr>
              <a:t>در یک پروژه نرم افزاری  :</a:t>
            </a:r>
            <a:endParaRPr lang="fa-IR" sz="2500" dirty="0">
              <a:solidFill>
                <a:schemeClr val="tx2"/>
              </a:solidFill>
            </a:endParaRPr>
          </a:p>
          <a:p>
            <a:pPr lvl="1" algn="r">
              <a:buFont typeface="Arial" panose="020B0604020202020204" pitchFamily="34" charset="0"/>
              <a:buChar char="•"/>
            </a:pPr>
            <a:r>
              <a:rPr lang="fa-IR" sz="2400" b="0" dirty="0">
                <a:cs typeface="B Nazanin" panose="00000400000000000000" pitchFamily="2" charset="-78"/>
              </a:rPr>
              <a:t>کاربران مختلف به یک گروه یکپارچه با </a:t>
            </a:r>
            <a:r>
              <a:rPr lang="fa-IR" sz="2400" b="0" dirty="0">
                <a:solidFill>
                  <a:srgbClr val="C00000"/>
                </a:solidFill>
                <a:cs typeface="B Nazanin" panose="00000400000000000000" pitchFamily="2" charset="-78"/>
              </a:rPr>
              <a:t>ویژگی ها </a:t>
            </a:r>
            <a:r>
              <a:rPr lang="fa-IR" sz="2400" b="0" dirty="0">
                <a:cs typeface="B Nazanin" panose="00000400000000000000" pitchFamily="2" charset="-78"/>
              </a:rPr>
              <a:t>و</a:t>
            </a:r>
            <a:r>
              <a:rPr lang="fa-IR" sz="2400" b="0" dirty="0">
                <a:solidFill>
                  <a:srgbClr val="FF0000"/>
                </a:solidFill>
                <a:cs typeface="B Nazanin" panose="00000400000000000000" pitchFamily="2" charset="-78"/>
              </a:rPr>
              <a:t> </a:t>
            </a:r>
            <a:r>
              <a:rPr lang="fa-IR" sz="2400" b="0" dirty="0">
                <a:solidFill>
                  <a:srgbClr val="C00000"/>
                </a:solidFill>
                <a:cs typeface="B Nazanin" panose="00000400000000000000" pitchFamily="2" charset="-78"/>
              </a:rPr>
              <a:t>نيازهاي مشابه </a:t>
            </a:r>
            <a:r>
              <a:rPr lang="fa-IR" sz="2400" b="0" dirty="0">
                <a:cs typeface="B Nazanin" panose="00000400000000000000" pitchFamily="2" charset="-78"/>
              </a:rPr>
              <a:t>منتهي نمي‌شوند.</a:t>
            </a:r>
          </a:p>
          <a:p>
            <a:pPr lvl="1" algn="r">
              <a:buFont typeface="Arial" panose="020B0604020202020204" pitchFamily="34" charset="0"/>
              <a:buChar char="•"/>
            </a:pPr>
            <a:r>
              <a:rPr lang="fa-IR" sz="2400" b="0" dirty="0">
                <a:cs typeface="B Nazanin" panose="00000400000000000000" pitchFamily="2" charset="-78"/>
              </a:rPr>
              <a:t>يك محصول ممكن است براي </a:t>
            </a:r>
            <a:r>
              <a:rPr lang="fa-IR" sz="2400" b="0" dirty="0">
                <a:solidFill>
                  <a:srgbClr val="C00000"/>
                </a:solidFill>
                <a:cs typeface="B Nazanin" panose="00000400000000000000" pitchFamily="2" charset="-78"/>
              </a:rPr>
              <a:t>كاربران</a:t>
            </a:r>
            <a:r>
              <a:rPr lang="fa-IR" sz="2400" b="0" dirty="0">
                <a:cs typeface="B Nazanin" panose="00000400000000000000" pitchFamily="2" charset="-78"/>
              </a:rPr>
              <a:t> مختلف با انتظارات و اهداف مختلف جذاب باشد .</a:t>
            </a:r>
          </a:p>
          <a:p>
            <a:pPr lvl="1" algn="r">
              <a:buFont typeface="Arial" panose="020B0604020202020204" pitchFamily="34" charset="0"/>
              <a:buChar char="•"/>
            </a:pPr>
            <a:r>
              <a:rPr lang="fa-IR" sz="2400" b="0" dirty="0">
                <a:cs typeface="B Nazanin" panose="00000400000000000000" pitchFamily="2" charset="-78"/>
              </a:rPr>
              <a:t>در فرايند مهندسي نيازمندي ها مدت زماني بايد صرف شناخت </a:t>
            </a:r>
            <a:r>
              <a:rPr lang="fa-IR" sz="2400" b="0" dirty="0">
                <a:solidFill>
                  <a:srgbClr val="C00000"/>
                </a:solidFill>
                <a:cs typeface="B Nazanin" panose="00000400000000000000" pitchFamily="2" charset="-78"/>
              </a:rPr>
              <a:t>كلاس هاي كاربري </a:t>
            </a:r>
            <a:r>
              <a:rPr lang="fa-IR" sz="2400" b="0" dirty="0">
                <a:cs typeface="B Nazanin" panose="00000400000000000000" pitchFamily="2" charset="-78"/>
              </a:rPr>
              <a:t>مخلتف شود.</a:t>
            </a:r>
          </a:p>
          <a:p>
            <a:pPr lvl="1" algn="r">
              <a:lnSpc>
                <a:spcPct val="200000"/>
              </a:lnSpc>
              <a:buFont typeface="Arial" panose="020B0604020202020204" pitchFamily="34" charset="0"/>
              <a:buChar char="•"/>
            </a:pPr>
            <a:r>
              <a:rPr lang="fa-IR" b="0" dirty="0" smtClean="0">
                <a:cs typeface="B Nazanin" panose="00000400000000000000" pitchFamily="2" charset="-78"/>
              </a:rPr>
              <a:t>کاربر را نباید به صورت یک فرد منفرد در نظر گرفت </a:t>
            </a:r>
            <a:endParaRPr lang="en-US" b="0" dirty="0">
              <a:cs typeface="B Nazanin" panose="00000400000000000000" pitchFamily="2" charset="-78"/>
            </a:endParaRPr>
          </a:p>
        </p:txBody>
      </p:sp>
      <p:pic>
        <p:nvPicPr>
          <p:cNvPr id="6" name="Picture 5"/>
          <p:cNvPicPr>
            <a:picLocks noChangeAspect="1"/>
          </p:cNvPicPr>
          <p:nvPr/>
        </p:nvPicPr>
        <p:blipFill>
          <a:blip r:embed="rId2"/>
          <a:stretch>
            <a:fillRect/>
          </a:stretch>
        </p:blipFill>
        <p:spPr>
          <a:xfrm>
            <a:off x="8978267" y="946010"/>
            <a:ext cx="182880" cy="182880"/>
          </a:xfrm>
          <a:prstGeom prst="rect">
            <a:avLst/>
          </a:prstGeom>
        </p:spPr>
      </p:pic>
      <p:sp>
        <p:nvSpPr>
          <p:cNvPr id="7" name="TextBox 6"/>
          <p:cNvSpPr txBox="1"/>
          <p:nvPr/>
        </p:nvSpPr>
        <p:spPr>
          <a:xfrm>
            <a:off x="11754453" y="-27726"/>
            <a:ext cx="785499" cy="400110"/>
          </a:xfrm>
          <a:prstGeom prst="rect">
            <a:avLst/>
          </a:prstGeom>
          <a:noFill/>
        </p:spPr>
        <p:txBody>
          <a:bodyPr wrap="square" rtlCol="1">
            <a:spAutoFit/>
          </a:bodyPr>
          <a:lstStyle/>
          <a:p>
            <a:r>
              <a:rPr lang="fa-IR" sz="2000" dirty="0" smtClean="0">
                <a:solidFill>
                  <a:schemeClr val="bg1">
                    <a:lumMod val="65000"/>
                  </a:schemeClr>
                </a:solidFill>
              </a:rPr>
              <a:t>مقدمه </a:t>
            </a:r>
            <a:r>
              <a:rPr lang="fa-IR" sz="2000" dirty="0" smtClean="0">
                <a:solidFill>
                  <a:schemeClr val="bg1"/>
                </a:solidFill>
              </a:rPr>
              <a:t> </a:t>
            </a:r>
            <a:endParaRPr lang="fa-IR" sz="2000" dirty="0">
              <a:solidFill>
                <a:schemeClr val="bg1"/>
              </a:solidFill>
            </a:endParaRPr>
          </a:p>
        </p:txBody>
      </p:sp>
      <p:sp>
        <p:nvSpPr>
          <p:cNvPr id="8" name="TextBox 7"/>
          <p:cNvSpPr txBox="1"/>
          <p:nvPr/>
        </p:nvSpPr>
        <p:spPr>
          <a:xfrm>
            <a:off x="8509277" y="7771"/>
            <a:ext cx="1853779" cy="365934"/>
          </a:xfrm>
          <a:prstGeom prst="rect">
            <a:avLst/>
          </a:prstGeom>
          <a:noFill/>
        </p:spPr>
        <p:txBody>
          <a:bodyPr wrap="square" rtlCol="1">
            <a:spAutoFit/>
          </a:bodyPr>
          <a:lstStyle/>
          <a:p>
            <a:r>
              <a:rPr lang="fa-IR" sz="1778" dirty="0">
                <a:solidFill>
                  <a:schemeClr val="bg1">
                    <a:lumMod val="75000"/>
                  </a:schemeClr>
                </a:solidFill>
              </a:rPr>
              <a:t>پرسونای کاربر</a:t>
            </a:r>
          </a:p>
        </p:txBody>
      </p:sp>
      <p:sp>
        <p:nvSpPr>
          <p:cNvPr id="9" name="TextBox 8"/>
          <p:cNvSpPr txBox="1"/>
          <p:nvPr/>
        </p:nvSpPr>
        <p:spPr>
          <a:xfrm>
            <a:off x="6120008" y="42474"/>
            <a:ext cx="2325080" cy="365934"/>
          </a:xfrm>
          <a:prstGeom prst="rect">
            <a:avLst/>
          </a:prstGeom>
          <a:noFill/>
        </p:spPr>
        <p:txBody>
          <a:bodyPr wrap="square" rtlCol="1">
            <a:spAutoFit/>
          </a:bodyPr>
          <a:lstStyle/>
          <a:p>
            <a:r>
              <a:rPr lang="fa-IR" sz="1778" dirty="0">
                <a:solidFill>
                  <a:schemeClr val="bg1">
                    <a:lumMod val="75000"/>
                  </a:schemeClr>
                </a:solidFill>
              </a:rPr>
              <a:t>ارتباط با نمایندگان کاربر</a:t>
            </a:r>
          </a:p>
        </p:txBody>
      </p:sp>
      <p:sp>
        <p:nvSpPr>
          <p:cNvPr id="10" name="TextBox 9"/>
          <p:cNvSpPr txBox="1"/>
          <p:nvPr/>
        </p:nvSpPr>
        <p:spPr>
          <a:xfrm>
            <a:off x="10089501" y="7771"/>
            <a:ext cx="1727775" cy="365934"/>
          </a:xfrm>
          <a:prstGeom prst="rect">
            <a:avLst/>
          </a:prstGeom>
          <a:noFill/>
        </p:spPr>
        <p:txBody>
          <a:bodyPr wrap="square" rtlCol="1">
            <a:spAutoFit/>
          </a:bodyPr>
          <a:lstStyle/>
          <a:p>
            <a:r>
              <a:rPr lang="fa-IR" sz="1778" dirty="0" smtClean="0">
                <a:solidFill>
                  <a:schemeClr val="bg1"/>
                </a:solidFill>
              </a:rPr>
              <a:t>کلاسهای کاربری</a:t>
            </a:r>
            <a:endParaRPr lang="fa-IR" sz="1778" dirty="0">
              <a:solidFill>
                <a:schemeClr val="bg1"/>
              </a:solidFill>
            </a:endParaRPr>
          </a:p>
        </p:txBody>
      </p:sp>
      <p:sp>
        <p:nvSpPr>
          <p:cNvPr id="11" name="TextBox 10"/>
          <p:cNvSpPr txBox="1"/>
          <p:nvPr/>
        </p:nvSpPr>
        <p:spPr>
          <a:xfrm>
            <a:off x="4182435" y="17532"/>
            <a:ext cx="2325080" cy="365934"/>
          </a:xfrm>
          <a:prstGeom prst="rect">
            <a:avLst/>
          </a:prstGeom>
          <a:noFill/>
        </p:spPr>
        <p:txBody>
          <a:bodyPr wrap="square" rtlCol="1">
            <a:spAutoFit/>
          </a:bodyPr>
          <a:lstStyle/>
          <a:p>
            <a:r>
              <a:rPr lang="fa-IR" sz="1778" dirty="0">
                <a:solidFill>
                  <a:schemeClr val="bg1">
                    <a:lumMod val="75000"/>
                  </a:schemeClr>
                </a:solidFill>
              </a:rPr>
              <a:t>قهرمان محصول </a:t>
            </a:r>
          </a:p>
        </p:txBody>
      </p:sp>
      <p:sp>
        <p:nvSpPr>
          <p:cNvPr id="12" name="TextBox 11"/>
          <p:cNvSpPr txBox="1"/>
          <p:nvPr/>
        </p:nvSpPr>
        <p:spPr>
          <a:xfrm>
            <a:off x="1068585" y="26975"/>
            <a:ext cx="3249746" cy="365934"/>
          </a:xfrm>
          <a:prstGeom prst="rect">
            <a:avLst/>
          </a:prstGeom>
          <a:noFill/>
        </p:spPr>
        <p:txBody>
          <a:bodyPr wrap="square" rtlCol="1">
            <a:spAutoFit/>
          </a:bodyPr>
          <a:lstStyle/>
          <a:p>
            <a:r>
              <a:rPr lang="fa-IR" sz="1778" dirty="0">
                <a:solidFill>
                  <a:schemeClr val="bg1">
                    <a:lumMod val="75000"/>
                  </a:schemeClr>
                </a:solidFill>
              </a:rPr>
              <a:t>نمایندگی کاربر در پروژه های چابک </a:t>
            </a:r>
          </a:p>
        </p:txBody>
      </p:sp>
      <p:sp>
        <p:nvSpPr>
          <p:cNvPr id="13" name="TextBox 12"/>
          <p:cNvSpPr txBox="1"/>
          <p:nvPr/>
        </p:nvSpPr>
        <p:spPr>
          <a:xfrm>
            <a:off x="277675" y="-6705"/>
            <a:ext cx="1002620" cy="365934"/>
          </a:xfrm>
          <a:prstGeom prst="rect">
            <a:avLst/>
          </a:prstGeom>
          <a:noFill/>
        </p:spPr>
        <p:txBody>
          <a:bodyPr wrap="square" rtlCol="1">
            <a:spAutoFit/>
          </a:bodyPr>
          <a:lstStyle/>
          <a:p>
            <a:r>
              <a:rPr lang="fa-IR" sz="1778" dirty="0">
                <a:solidFill>
                  <a:schemeClr val="bg1">
                    <a:lumMod val="75000"/>
                  </a:schemeClr>
                </a:solidFill>
              </a:rPr>
              <a:t>حل تضاد </a:t>
            </a:r>
          </a:p>
        </p:txBody>
      </p:sp>
      <p:pic>
        <p:nvPicPr>
          <p:cNvPr id="14" name="Picture 13"/>
          <p:cNvPicPr>
            <a:picLocks noChangeAspect="1"/>
          </p:cNvPicPr>
          <p:nvPr/>
        </p:nvPicPr>
        <p:blipFill>
          <a:blip r:embed="rId3"/>
          <a:stretch>
            <a:fillRect/>
          </a:stretch>
        </p:blipFill>
        <p:spPr>
          <a:xfrm>
            <a:off x="11667198" y="367204"/>
            <a:ext cx="182880" cy="182880"/>
          </a:xfrm>
          <a:prstGeom prst="rect">
            <a:avLst/>
          </a:prstGeom>
        </p:spPr>
      </p:pic>
      <p:pic>
        <p:nvPicPr>
          <p:cNvPr id="15" name="Picture 14"/>
          <p:cNvPicPr>
            <a:picLocks noChangeAspect="1"/>
          </p:cNvPicPr>
          <p:nvPr/>
        </p:nvPicPr>
        <p:blipFill>
          <a:blip r:embed="rId4"/>
          <a:stretch>
            <a:fillRect/>
          </a:stretch>
        </p:blipFill>
        <p:spPr>
          <a:xfrm>
            <a:off x="2677639" y="384363"/>
            <a:ext cx="182880" cy="182880"/>
          </a:xfrm>
          <a:prstGeom prst="rect">
            <a:avLst/>
          </a:prstGeom>
        </p:spPr>
      </p:pic>
      <p:pic>
        <p:nvPicPr>
          <p:cNvPr id="16" name="Picture 15"/>
          <p:cNvPicPr>
            <a:picLocks noChangeAspect="1"/>
          </p:cNvPicPr>
          <p:nvPr/>
        </p:nvPicPr>
        <p:blipFill>
          <a:blip r:embed="rId5"/>
          <a:stretch>
            <a:fillRect/>
          </a:stretch>
        </p:blipFill>
        <p:spPr>
          <a:xfrm>
            <a:off x="12183435" y="337113"/>
            <a:ext cx="182880" cy="182880"/>
          </a:xfrm>
          <a:prstGeom prst="rect">
            <a:avLst/>
          </a:prstGeom>
        </p:spPr>
      </p:pic>
      <p:pic>
        <p:nvPicPr>
          <p:cNvPr id="17" name="Picture 16"/>
          <p:cNvPicPr>
            <a:picLocks noChangeAspect="1"/>
          </p:cNvPicPr>
          <p:nvPr/>
        </p:nvPicPr>
        <p:blipFill>
          <a:blip r:embed="rId5"/>
          <a:stretch>
            <a:fillRect/>
          </a:stretch>
        </p:blipFill>
        <p:spPr>
          <a:xfrm>
            <a:off x="7347775" y="363345"/>
            <a:ext cx="182880" cy="182880"/>
          </a:xfrm>
          <a:prstGeom prst="rect">
            <a:avLst/>
          </a:prstGeom>
        </p:spPr>
      </p:pic>
      <p:pic>
        <p:nvPicPr>
          <p:cNvPr id="18" name="Picture 17"/>
          <p:cNvPicPr>
            <a:picLocks noChangeAspect="1"/>
          </p:cNvPicPr>
          <p:nvPr/>
        </p:nvPicPr>
        <p:blipFill>
          <a:blip r:embed="rId5"/>
          <a:stretch>
            <a:fillRect/>
          </a:stretch>
        </p:blipFill>
        <p:spPr>
          <a:xfrm>
            <a:off x="7139520" y="370139"/>
            <a:ext cx="182880" cy="182880"/>
          </a:xfrm>
          <a:prstGeom prst="rect">
            <a:avLst/>
          </a:prstGeom>
        </p:spPr>
      </p:pic>
      <p:pic>
        <p:nvPicPr>
          <p:cNvPr id="20" name="Picture 19"/>
          <p:cNvPicPr>
            <a:picLocks noChangeAspect="1"/>
          </p:cNvPicPr>
          <p:nvPr/>
        </p:nvPicPr>
        <p:blipFill>
          <a:blip r:embed="rId5"/>
          <a:stretch>
            <a:fillRect/>
          </a:stretch>
        </p:blipFill>
        <p:spPr>
          <a:xfrm>
            <a:off x="2473771" y="391656"/>
            <a:ext cx="182880" cy="182880"/>
          </a:xfrm>
          <a:prstGeom prst="rect">
            <a:avLst/>
          </a:prstGeom>
        </p:spPr>
      </p:pic>
      <p:pic>
        <p:nvPicPr>
          <p:cNvPr id="21" name="Picture 20"/>
          <p:cNvPicPr>
            <a:picLocks noChangeAspect="1"/>
          </p:cNvPicPr>
          <p:nvPr/>
        </p:nvPicPr>
        <p:blipFill>
          <a:blip r:embed="rId5"/>
          <a:stretch>
            <a:fillRect/>
          </a:stretch>
        </p:blipFill>
        <p:spPr>
          <a:xfrm>
            <a:off x="687888" y="331264"/>
            <a:ext cx="182880" cy="182880"/>
          </a:xfrm>
          <a:prstGeom prst="rect">
            <a:avLst/>
          </a:prstGeom>
        </p:spPr>
      </p:pic>
      <p:pic>
        <p:nvPicPr>
          <p:cNvPr id="22" name="Picture 21"/>
          <p:cNvPicPr>
            <a:picLocks noChangeAspect="1"/>
          </p:cNvPicPr>
          <p:nvPr/>
        </p:nvPicPr>
        <p:blipFill>
          <a:blip r:embed="rId6"/>
          <a:stretch>
            <a:fillRect/>
          </a:stretch>
        </p:blipFill>
        <p:spPr>
          <a:xfrm>
            <a:off x="3829449" y="363345"/>
            <a:ext cx="2140375" cy="182880"/>
          </a:xfrm>
          <a:prstGeom prst="rect">
            <a:avLst/>
          </a:prstGeom>
        </p:spPr>
      </p:pic>
      <p:pic>
        <p:nvPicPr>
          <p:cNvPr id="23" name="Picture 22"/>
          <p:cNvPicPr>
            <a:picLocks noChangeAspect="1"/>
          </p:cNvPicPr>
          <p:nvPr/>
        </p:nvPicPr>
        <p:blipFill>
          <a:blip r:embed="rId7"/>
          <a:stretch>
            <a:fillRect/>
          </a:stretch>
        </p:blipFill>
        <p:spPr>
          <a:xfrm>
            <a:off x="10072093" y="363345"/>
            <a:ext cx="1761068" cy="182880"/>
          </a:xfrm>
          <a:prstGeom prst="rect">
            <a:avLst/>
          </a:prstGeom>
        </p:spPr>
      </p:pic>
      <p:pic>
        <p:nvPicPr>
          <p:cNvPr id="24" name="Picture 23"/>
          <p:cNvPicPr>
            <a:picLocks noChangeAspect="1"/>
          </p:cNvPicPr>
          <p:nvPr/>
        </p:nvPicPr>
        <p:blipFill>
          <a:blip r:embed="rId5"/>
          <a:stretch>
            <a:fillRect/>
          </a:stretch>
        </p:blipFill>
        <p:spPr>
          <a:xfrm>
            <a:off x="9079431" y="367204"/>
            <a:ext cx="182880" cy="182880"/>
          </a:xfrm>
          <a:prstGeom prst="rect">
            <a:avLst/>
          </a:prstGeom>
        </p:spPr>
      </p:pic>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9633" y="4539343"/>
            <a:ext cx="4698190" cy="2873828"/>
          </a:xfrm>
          <a:prstGeom prst="rect">
            <a:avLst/>
          </a:prstGeom>
        </p:spPr>
      </p:pic>
    </p:spTree>
    <p:extLst>
      <p:ext uri="{BB962C8B-B14F-4D97-AF65-F5344CB8AC3E}">
        <p14:creationId xmlns:p14="http://schemas.microsoft.com/office/powerpoint/2010/main" val="175443923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302" y="704216"/>
            <a:ext cx="11464998" cy="712076"/>
          </a:xfrm>
        </p:spPr>
        <p:txBody>
          <a:bodyPr/>
          <a:lstStyle/>
          <a:p>
            <a:pPr algn="ctr" rtl="1"/>
            <a:r>
              <a:rPr lang="fa-IR" dirty="0" smtClean="0"/>
              <a:t>طبقه‌بندی کلاس کاربران  </a:t>
            </a:r>
            <a:endParaRPr lang="en-US" dirty="0"/>
          </a:p>
        </p:txBody>
      </p:sp>
      <p:sp>
        <p:nvSpPr>
          <p:cNvPr id="3" name="Content Placeholder 2"/>
          <p:cNvSpPr>
            <a:spLocks noGrp="1"/>
          </p:cNvSpPr>
          <p:nvPr>
            <p:ph idx="1"/>
          </p:nvPr>
        </p:nvSpPr>
        <p:spPr>
          <a:xfrm>
            <a:off x="91440" y="1713539"/>
            <a:ext cx="12618720" cy="6023610"/>
          </a:xfrm>
        </p:spPr>
        <p:txBody>
          <a:bodyPr>
            <a:normAutofit/>
          </a:bodyPr>
          <a:lstStyle/>
          <a:p>
            <a:pPr algn="r" rtl="1">
              <a:buFont typeface="Arial" panose="020B0604020202020204" pitchFamily="34" charset="0"/>
              <a:buChar char="•"/>
            </a:pPr>
            <a:r>
              <a:rPr lang="fa-IR" sz="2222" dirty="0" smtClean="0"/>
              <a:t>يك </a:t>
            </a:r>
            <a:r>
              <a:rPr lang="fa-IR" sz="2222" dirty="0">
                <a:solidFill>
                  <a:srgbClr val="C00000"/>
                </a:solidFill>
              </a:rPr>
              <a:t>كلاس كاربري </a:t>
            </a:r>
            <a:r>
              <a:rPr lang="fa-IR" sz="2222" dirty="0"/>
              <a:t>زير مجموعه اي از </a:t>
            </a:r>
            <a:r>
              <a:rPr lang="fa-IR" sz="2222" dirty="0">
                <a:solidFill>
                  <a:srgbClr val="C00000"/>
                </a:solidFill>
              </a:rPr>
              <a:t>كاربران محصول </a:t>
            </a:r>
            <a:r>
              <a:rPr lang="fa-IR" sz="2222" dirty="0"/>
              <a:t>است </a:t>
            </a:r>
          </a:p>
          <a:p>
            <a:pPr algn="r" rtl="1">
              <a:buFont typeface="Arial" panose="020B0604020202020204" pitchFamily="34" charset="0"/>
              <a:buChar char="•"/>
            </a:pPr>
            <a:r>
              <a:rPr lang="fa-IR" sz="2222" dirty="0"/>
              <a:t>كه آن نيز زيرمجموعه اي از </a:t>
            </a:r>
            <a:r>
              <a:rPr lang="fa-IR" sz="2222" dirty="0">
                <a:solidFill>
                  <a:srgbClr val="C00000"/>
                </a:solidFill>
              </a:rPr>
              <a:t>مشتريان محصول</a:t>
            </a:r>
            <a:r>
              <a:rPr lang="en-US" sz="2222" dirty="0">
                <a:solidFill>
                  <a:srgbClr val="C00000"/>
                </a:solidFill>
              </a:rPr>
              <a:t> </a:t>
            </a:r>
            <a:r>
              <a:rPr lang="fa-IR" sz="2222" dirty="0">
                <a:solidFill>
                  <a:srgbClr val="C00000"/>
                </a:solidFill>
              </a:rPr>
              <a:t> </a:t>
            </a:r>
            <a:r>
              <a:rPr lang="fa-IR" sz="2222" dirty="0"/>
              <a:t>است</a:t>
            </a:r>
          </a:p>
          <a:p>
            <a:pPr algn="r" rtl="1">
              <a:buFont typeface="Arial" panose="020B0604020202020204" pitchFamily="34" charset="0"/>
              <a:buChar char="•"/>
            </a:pPr>
            <a:r>
              <a:rPr lang="fa-IR" sz="2222" dirty="0"/>
              <a:t> كه آن نيز زير مجموعه اي از </a:t>
            </a:r>
            <a:r>
              <a:rPr lang="fa-IR" sz="2222" dirty="0">
                <a:solidFill>
                  <a:srgbClr val="C00000"/>
                </a:solidFill>
              </a:rPr>
              <a:t>ذي نفعان </a:t>
            </a:r>
            <a:r>
              <a:rPr lang="fa-IR" sz="2222" dirty="0"/>
              <a:t>است .</a:t>
            </a:r>
          </a:p>
          <a:p>
            <a:pPr algn="r" rtl="1">
              <a:buFont typeface="Arial" panose="020B0604020202020204" pitchFamily="34" charset="0"/>
              <a:buChar char="•"/>
            </a:pPr>
            <a:r>
              <a:rPr lang="fa-IR" sz="2222" dirty="0"/>
              <a:t> یک کاربر می‌تواند همزمان عضو چند کلاس کاربری باشد </a:t>
            </a:r>
            <a:r>
              <a:rPr lang="fa-IR" sz="2760" dirty="0"/>
              <a:t>.</a:t>
            </a:r>
          </a:p>
        </p:txBody>
      </p:sp>
      <p:pic>
        <p:nvPicPr>
          <p:cNvPr id="4" name="Picture 3"/>
          <p:cNvPicPr>
            <a:picLocks noChangeAspect="1"/>
          </p:cNvPicPr>
          <p:nvPr/>
        </p:nvPicPr>
        <p:blipFill>
          <a:blip r:embed="rId2"/>
          <a:stretch>
            <a:fillRect/>
          </a:stretch>
        </p:blipFill>
        <p:spPr>
          <a:xfrm>
            <a:off x="11369" y="3193474"/>
            <a:ext cx="6103312" cy="4332460"/>
          </a:xfrm>
          <a:prstGeom prst="rect">
            <a:avLst/>
          </a:prstGeom>
        </p:spPr>
      </p:pic>
      <p:sp>
        <p:nvSpPr>
          <p:cNvPr id="23" name="TextBox 22"/>
          <p:cNvSpPr txBox="1"/>
          <p:nvPr/>
        </p:nvSpPr>
        <p:spPr>
          <a:xfrm>
            <a:off x="11754453" y="-27726"/>
            <a:ext cx="785499" cy="400110"/>
          </a:xfrm>
          <a:prstGeom prst="rect">
            <a:avLst/>
          </a:prstGeom>
          <a:noFill/>
        </p:spPr>
        <p:txBody>
          <a:bodyPr wrap="square" rtlCol="1">
            <a:spAutoFit/>
          </a:bodyPr>
          <a:lstStyle/>
          <a:p>
            <a:r>
              <a:rPr lang="fa-IR" sz="2000" dirty="0" smtClean="0">
                <a:solidFill>
                  <a:schemeClr val="bg1">
                    <a:lumMod val="65000"/>
                  </a:schemeClr>
                </a:solidFill>
              </a:rPr>
              <a:t>مقدمه </a:t>
            </a:r>
            <a:r>
              <a:rPr lang="fa-IR" sz="2000" dirty="0" smtClean="0">
                <a:solidFill>
                  <a:schemeClr val="bg1"/>
                </a:solidFill>
              </a:rPr>
              <a:t> </a:t>
            </a:r>
            <a:endParaRPr lang="fa-IR" sz="2000" dirty="0">
              <a:solidFill>
                <a:schemeClr val="bg1"/>
              </a:solidFill>
            </a:endParaRPr>
          </a:p>
        </p:txBody>
      </p:sp>
      <p:sp>
        <p:nvSpPr>
          <p:cNvPr id="24" name="TextBox 23"/>
          <p:cNvSpPr txBox="1"/>
          <p:nvPr/>
        </p:nvSpPr>
        <p:spPr>
          <a:xfrm>
            <a:off x="8509277" y="7771"/>
            <a:ext cx="1853779" cy="365934"/>
          </a:xfrm>
          <a:prstGeom prst="rect">
            <a:avLst/>
          </a:prstGeom>
          <a:noFill/>
        </p:spPr>
        <p:txBody>
          <a:bodyPr wrap="square" rtlCol="1">
            <a:spAutoFit/>
          </a:bodyPr>
          <a:lstStyle/>
          <a:p>
            <a:r>
              <a:rPr lang="fa-IR" sz="1778" dirty="0">
                <a:solidFill>
                  <a:schemeClr val="bg1">
                    <a:lumMod val="75000"/>
                  </a:schemeClr>
                </a:solidFill>
              </a:rPr>
              <a:t>پرسونای کاربر</a:t>
            </a:r>
          </a:p>
        </p:txBody>
      </p:sp>
      <p:sp>
        <p:nvSpPr>
          <p:cNvPr id="25" name="TextBox 24"/>
          <p:cNvSpPr txBox="1"/>
          <p:nvPr/>
        </p:nvSpPr>
        <p:spPr>
          <a:xfrm>
            <a:off x="6120008" y="42474"/>
            <a:ext cx="2325080" cy="365934"/>
          </a:xfrm>
          <a:prstGeom prst="rect">
            <a:avLst/>
          </a:prstGeom>
          <a:noFill/>
        </p:spPr>
        <p:txBody>
          <a:bodyPr wrap="square" rtlCol="1">
            <a:spAutoFit/>
          </a:bodyPr>
          <a:lstStyle/>
          <a:p>
            <a:r>
              <a:rPr lang="fa-IR" sz="1778" dirty="0">
                <a:solidFill>
                  <a:schemeClr val="bg1">
                    <a:lumMod val="75000"/>
                  </a:schemeClr>
                </a:solidFill>
              </a:rPr>
              <a:t>ارتباط با نمایندگان کاربر</a:t>
            </a:r>
          </a:p>
        </p:txBody>
      </p:sp>
      <p:sp>
        <p:nvSpPr>
          <p:cNvPr id="26" name="TextBox 25"/>
          <p:cNvSpPr txBox="1"/>
          <p:nvPr/>
        </p:nvSpPr>
        <p:spPr>
          <a:xfrm>
            <a:off x="10089501" y="7771"/>
            <a:ext cx="1727775" cy="365934"/>
          </a:xfrm>
          <a:prstGeom prst="rect">
            <a:avLst/>
          </a:prstGeom>
          <a:noFill/>
        </p:spPr>
        <p:txBody>
          <a:bodyPr wrap="square" rtlCol="1">
            <a:spAutoFit/>
          </a:bodyPr>
          <a:lstStyle/>
          <a:p>
            <a:r>
              <a:rPr lang="fa-IR" sz="1778" dirty="0" smtClean="0">
                <a:solidFill>
                  <a:schemeClr val="bg1"/>
                </a:solidFill>
              </a:rPr>
              <a:t>کلاسهای کاربری</a:t>
            </a:r>
            <a:endParaRPr lang="fa-IR" sz="1778" dirty="0">
              <a:solidFill>
                <a:schemeClr val="bg1"/>
              </a:solidFill>
            </a:endParaRPr>
          </a:p>
        </p:txBody>
      </p:sp>
      <p:sp>
        <p:nvSpPr>
          <p:cNvPr id="27" name="TextBox 26"/>
          <p:cNvSpPr txBox="1"/>
          <p:nvPr/>
        </p:nvSpPr>
        <p:spPr>
          <a:xfrm>
            <a:off x="4182435" y="17532"/>
            <a:ext cx="2325080" cy="365934"/>
          </a:xfrm>
          <a:prstGeom prst="rect">
            <a:avLst/>
          </a:prstGeom>
          <a:noFill/>
        </p:spPr>
        <p:txBody>
          <a:bodyPr wrap="square" rtlCol="1">
            <a:spAutoFit/>
          </a:bodyPr>
          <a:lstStyle/>
          <a:p>
            <a:r>
              <a:rPr lang="fa-IR" sz="1778" dirty="0">
                <a:solidFill>
                  <a:schemeClr val="bg1">
                    <a:lumMod val="75000"/>
                  </a:schemeClr>
                </a:solidFill>
              </a:rPr>
              <a:t>قهرمان محصول </a:t>
            </a:r>
          </a:p>
        </p:txBody>
      </p:sp>
      <p:sp>
        <p:nvSpPr>
          <p:cNvPr id="28" name="TextBox 27"/>
          <p:cNvSpPr txBox="1"/>
          <p:nvPr/>
        </p:nvSpPr>
        <p:spPr>
          <a:xfrm>
            <a:off x="1068585" y="26975"/>
            <a:ext cx="3249746" cy="365934"/>
          </a:xfrm>
          <a:prstGeom prst="rect">
            <a:avLst/>
          </a:prstGeom>
          <a:noFill/>
        </p:spPr>
        <p:txBody>
          <a:bodyPr wrap="square" rtlCol="1">
            <a:spAutoFit/>
          </a:bodyPr>
          <a:lstStyle/>
          <a:p>
            <a:r>
              <a:rPr lang="fa-IR" sz="1778" dirty="0">
                <a:solidFill>
                  <a:schemeClr val="bg1">
                    <a:lumMod val="75000"/>
                  </a:schemeClr>
                </a:solidFill>
              </a:rPr>
              <a:t>نمایندگی کاربر در پروژه های چابک </a:t>
            </a:r>
          </a:p>
        </p:txBody>
      </p:sp>
      <p:sp>
        <p:nvSpPr>
          <p:cNvPr id="29" name="TextBox 28"/>
          <p:cNvSpPr txBox="1"/>
          <p:nvPr/>
        </p:nvSpPr>
        <p:spPr>
          <a:xfrm>
            <a:off x="277675" y="-6705"/>
            <a:ext cx="1002620" cy="365934"/>
          </a:xfrm>
          <a:prstGeom prst="rect">
            <a:avLst/>
          </a:prstGeom>
          <a:noFill/>
        </p:spPr>
        <p:txBody>
          <a:bodyPr wrap="square" rtlCol="1">
            <a:spAutoFit/>
          </a:bodyPr>
          <a:lstStyle/>
          <a:p>
            <a:r>
              <a:rPr lang="fa-IR" sz="1778" dirty="0">
                <a:solidFill>
                  <a:schemeClr val="bg1">
                    <a:lumMod val="75000"/>
                  </a:schemeClr>
                </a:solidFill>
              </a:rPr>
              <a:t>حل تضاد </a:t>
            </a:r>
          </a:p>
        </p:txBody>
      </p:sp>
      <p:pic>
        <p:nvPicPr>
          <p:cNvPr id="31" name="Picture 30"/>
          <p:cNvPicPr>
            <a:picLocks noChangeAspect="1"/>
          </p:cNvPicPr>
          <p:nvPr/>
        </p:nvPicPr>
        <p:blipFill>
          <a:blip r:embed="rId3"/>
          <a:stretch>
            <a:fillRect/>
          </a:stretch>
        </p:blipFill>
        <p:spPr>
          <a:xfrm>
            <a:off x="2677639" y="384363"/>
            <a:ext cx="182880" cy="182880"/>
          </a:xfrm>
          <a:prstGeom prst="rect">
            <a:avLst/>
          </a:prstGeom>
        </p:spPr>
      </p:pic>
      <p:pic>
        <p:nvPicPr>
          <p:cNvPr id="32" name="Picture 31"/>
          <p:cNvPicPr>
            <a:picLocks noChangeAspect="1"/>
          </p:cNvPicPr>
          <p:nvPr/>
        </p:nvPicPr>
        <p:blipFill>
          <a:blip r:embed="rId4"/>
          <a:stretch>
            <a:fillRect/>
          </a:stretch>
        </p:blipFill>
        <p:spPr>
          <a:xfrm>
            <a:off x="12183435" y="337113"/>
            <a:ext cx="182880" cy="182880"/>
          </a:xfrm>
          <a:prstGeom prst="rect">
            <a:avLst/>
          </a:prstGeom>
        </p:spPr>
      </p:pic>
      <p:pic>
        <p:nvPicPr>
          <p:cNvPr id="33" name="Picture 32"/>
          <p:cNvPicPr>
            <a:picLocks noChangeAspect="1"/>
          </p:cNvPicPr>
          <p:nvPr/>
        </p:nvPicPr>
        <p:blipFill>
          <a:blip r:embed="rId4"/>
          <a:stretch>
            <a:fillRect/>
          </a:stretch>
        </p:blipFill>
        <p:spPr>
          <a:xfrm>
            <a:off x="7347775" y="363345"/>
            <a:ext cx="182880" cy="182880"/>
          </a:xfrm>
          <a:prstGeom prst="rect">
            <a:avLst/>
          </a:prstGeom>
        </p:spPr>
      </p:pic>
      <p:pic>
        <p:nvPicPr>
          <p:cNvPr id="34" name="Picture 33"/>
          <p:cNvPicPr>
            <a:picLocks noChangeAspect="1"/>
          </p:cNvPicPr>
          <p:nvPr/>
        </p:nvPicPr>
        <p:blipFill>
          <a:blip r:embed="rId4"/>
          <a:stretch>
            <a:fillRect/>
          </a:stretch>
        </p:blipFill>
        <p:spPr>
          <a:xfrm>
            <a:off x="7139520" y="370139"/>
            <a:ext cx="182880" cy="182880"/>
          </a:xfrm>
          <a:prstGeom prst="rect">
            <a:avLst/>
          </a:prstGeom>
        </p:spPr>
      </p:pic>
      <p:pic>
        <p:nvPicPr>
          <p:cNvPr id="36" name="Picture 35"/>
          <p:cNvPicPr>
            <a:picLocks noChangeAspect="1"/>
          </p:cNvPicPr>
          <p:nvPr/>
        </p:nvPicPr>
        <p:blipFill>
          <a:blip r:embed="rId4"/>
          <a:stretch>
            <a:fillRect/>
          </a:stretch>
        </p:blipFill>
        <p:spPr>
          <a:xfrm>
            <a:off x="2473771" y="391656"/>
            <a:ext cx="182880" cy="182880"/>
          </a:xfrm>
          <a:prstGeom prst="rect">
            <a:avLst/>
          </a:prstGeom>
        </p:spPr>
      </p:pic>
      <p:pic>
        <p:nvPicPr>
          <p:cNvPr id="37" name="Picture 36"/>
          <p:cNvPicPr>
            <a:picLocks noChangeAspect="1"/>
          </p:cNvPicPr>
          <p:nvPr/>
        </p:nvPicPr>
        <p:blipFill>
          <a:blip r:embed="rId4"/>
          <a:stretch>
            <a:fillRect/>
          </a:stretch>
        </p:blipFill>
        <p:spPr>
          <a:xfrm>
            <a:off x="687888" y="331264"/>
            <a:ext cx="182880" cy="182880"/>
          </a:xfrm>
          <a:prstGeom prst="rect">
            <a:avLst/>
          </a:prstGeom>
        </p:spPr>
      </p:pic>
      <p:pic>
        <p:nvPicPr>
          <p:cNvPr id="38" name="Picture 37"/>
          <p:cNvPicPr>
            <a:picLocks noChangeAspect="1"/>
          </p:cNvPicPr>
          <p:nvPr/>
        </p:nvPicPr>
        <p:blipFill>
          <a:blip r:embed="rId5"/>
          <a:stretch>
            <a:fillRect/>
          </a:stretch>
        </p:blipFill>
        <p:spPr>
          <a:xfrm>
            <a:off x="3829449" y="363345"/>
            <a:ext cx="2140375" cy="182880"/>
          </a:xfrm>
          <a:prstGeom prst="rect">
            <a:avLst/>
          </a:prstGeom>
        </p:spPr>
      </p:pic>
      <p:pic>
        <p:nvPicPr>
          <p:cNvPr id="39" name="Picture 38"/>
          <p:cNvPicPr>
            <a:picLocks noChangeAspect="1"/>
          </p:cNvPicPr>
          <p:nvPr/>
        </p:nvPicPr>
        <p:blipFill>
          <a:blip r:embed="rId6"/>
          <a:stretch>
            <a:fillRect/>
          </a:stretch>
        </p:blipFill>
        <p:spPr>
          <a:xfrm>
            <a:off x="9911504" y="333856"/>
            <a:ext cx="1761068" cy="182880"/>
          </a:xfrm>
          <a:prstGeom prst="rect">
            <a:avLst/>
          </a:prstGeom>
        </p:spPr>
      </p:pic>
      <p:pic>
        <p:nvPicPr>
          <p:cNvPr id="41" name="Picture 40"/>
          <p:cNvPicPr>
            <a:picLocks noChangeAspect="1"/>
          </p:cNvPicPr>
          <p:nvPr/>
        </p:nvPicPr>
        <p:blipFill>
          <a:blip r:embed="rId7"/>
          <a:stretch>
            <a:fillRect/>
          </a:stretch>
        </p:blipFill>
        <p:spPr>
          <a:xfrm>
            <a:off x="11297054" y="327798"/>
            <a:ext cx="182880" cy="182880"/>
          </a:xfrm>
          <a:prstGeom prst="rect">
            <a:avLst/>
          </a:prstGeom>
        </p:spPr>
      </p:pic>
    </p:spTree>
    <p:extLst>
      <p:ext uri="{BB962C8B-B14F-4D97-AF65-F5344CB8AC3E}">
        <p14:creationId xmlns:p14="http://schemas.microsoft.com/office/powerpoint/2010/main" val="210720744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170" y="730707"/>
            <a:ext cx="11545265" cy="552258"/>
          </a:xfrm>
        </p:spPr>
        <p:txBody>
          <a:bodyPr/>
          <a:lstStyle/>
          <a:p>
            <a:pPr algn="ctr" rtl="1"/>
            <a:r>
              <a:rPr lang="fa-IR" dirty="0" smtClean="0"/>
              <a:t>طبقه بندي كلاس كاربران</a:t>
            </a:r>
            <a:r>
              <a:rPr lang="fa-IR" sz="2700" dirty="0" smtClean="0"/>
              <a:t>. </a:t>
            </a:r>
            <a:r>
              <a:rPr lang="fa-IR" sz="2700" dirty="0"/>
              <a:t>. .</a:t>
            </a:r>
            <a:endParaRPr lang="en-US" dirty="0"/>
          </a:p>
        </p:txBody>
      </p:sp>
      <p:sp>
        <p:nvSpPr>
          <p:cNvPr id="3" name="Content Placeholder 2"/>
          <p:cNvSpPr>
            <a:spLocks noGrp="1"/>
          </p:cNvSpPr>
          <p:nvPr>
            <p:ph idx="1"/>
          </p:nvPr>
        </p:nvSpPr>
        <p:spPr>
          <a:xfrm>
            <a:off x="91440" y="1419973"/>
            <a:ext cx="12618720" cy="5956944"/>
          </a:xfrm>
        </p:spPr>
        <p:txBody>
          <a:bodyPr>
            <a:normAutofit/>
          </a:bodyPr>
          <a:lstStyle/>
          <a:p>
            <a:r>
              <a:rPr lang="fa-IR" sz="2444" dirty="0" smtClean="0"/>
              <a:t>کاربران </a:t>
            </a:r>
            <a:r>
              <a:rPr lang="fa-IR" sz="2444" dirty="0"/>
              <a:t>براساس تفاوت های زیر به  کلاس های کاربری مختلف تقسیم می شوند :</a:t>
            </a:r>
          </a:p>
          <a:p>
            <a:pPr marL="1483074" lvl="2" indent="-385763">
              <a:buFont typeface="Arial" panose="020B0604020202020204" pitchFamily="34" charset="0"/>
              <a:buChar char="•"/>
            </a:pPr>
            <a:r>
              <a:rPr lang="fa-IR" sz="2444" dirty="0">
                <a:solidFill>
                  <a:prstClr val="black"/>
                </a:solidFill>
                <a:cs typeface="B Nazanin" panose="00000400000000000000" pitchFamily="2" charset="-78"/>
              </a:rPr>
              <a:t>رتبه بندي و سطح دسترسي امنيتي</a:t>
            </a:r>
          </a:p>
          <a:p>
            <a:pPr marL="1483074" lvl="2" indent="-385763">
              <a:buFont typeface="Arial" panose="020B0604020202020204" pitchFamily="34" charset="0"/>
              <a:buChar char="•"/>
            </a:pPr>
            <a:r>
              <a:rPr lang="fa-IR" sz="2444" dirty="0">
                <a:solidFill>
                  <a:prstClr val="black"/>
                </a:solidFill>
                <a:cs typeface="B Nazanin" panose="00000400000000000000" pitchFamily="2" charset="-78"/>
              </a:rPr>
              <a:t>كارهايي انجام شده در هنگام عملیات تجاری با سیستم </a:t>
            </a:r>
          </a:p>
          <a:p>
            <a:pPr marL="1483074" lvl="2" indent="-385763">
              <a:buFont typeface="Arial" panose="020B0604020202020204" pitchFamily="34" charset="0"/>
              <a:buChar char="•"/>
            </a:pPr>
            <a:r>
              <a:rPr lang="fa-IR" sz="2444" dirty="0">
                <a:solidFill>
                  <a:prstClr val="black"/>
                </a:solidFill>
                <a:cs typeface="B Nazanin" panose="00000400000000000000" pitchFamily="2" charset="-78"/>
              </a:rPr>
              <a:t>امکانات مورد استفاده آنها </a:t>
            </a:r>
          </a:p>
          <a:p>
            <a:pPr marL="1483074" lvl="2" indent="-385763">
              <a:buFont typeface="Arial" panose="020B0604020202020204" pitchFamily="34" charset="0"/>
              <a:buChar char="•"/>
            </a:pPr>
            <a:r>
              <a:rPr lang="fa-IR" sz="2444" dirty="0">
                <a:solidFill>
                  <a:prstClr val="black"/>
                </a:solidFill>
                <a:cs typeface="B Nazanin" panose="00000400000000000000" pitchFamily="2" charset="-78"/>
              </a:rPr>
              <a:t>تعداد دفعات استفاده از سیستم </a:t>
            </a:r>
          </a:p>
          <a:p>
            <a:pPr marL="1483074" lvl="2" indent="-385763">
              <a:buFont typeface="Arial" panose="020B0604020202020204" pitchFamily="34" charset="0"/>
              <a:buChar char="•"/>
            </a:pPr>
            <a:r>
              <a:rPr lang="fa-IR" sz="2444" dirty="0">
                <a:solidFill>
                  <a:prstClr val="black"/>
                </a:solidFill>
                <a:cs typeface="B Nazanin" panose="00000400000000000000" pitchFamily="2" charset="-78"/>
              </a:rPr>
              <a:t>تجربه حوزه كاربرد سيستم و ميزان تخصص آن ها در استفاده از سيستم هاي كامپيوتري</a:t>
            </a:r>
          </a:p>
          <a:p>
            <a:pPr marL="1483074" lvl="2" indent="-385763">
              <a:buFont typeface="Arial" panose="020B0604020202020204" pitchFamily="34" charset="0"/>
              <a:buChar char="•"/>
            </a:pPr>
            <a:r>
              <a:rPr lang="fa-IR" sz="2444" dirty="0">
                <a:solidFill>
                  <a:prstClr val="black"/>
                </a:solidFill>
                <a:cs typeface="B Nazanin" panose="00000400000000000000" pitchFamily="2" charset="-78"/>
              </a:rPr>
              <a:t>پلتفرم مورد استفاده كاربران</a:t>
            </a:r>
          </a:p>
          <a:p>
            <a:pPr marL="1483074" lvl="2" indent="-385763">
              <a:buFont typeface="Arial" panose="020B0604020202020204" pitchFamily="34" charset="0"/>
              <a:buChar char="•"/>
            </a:pPr>
            <a:r>
              <a:rPr lang="fa-IR" sz="2444" dirty="0">
                <a:solidFill>
                  <a:prstClr val="black"/>
                </a:solidFill>
                <a:cs typeface="B Nazanin" panose="00000400000000000000" pitchFamily="2" charset="-78"/>
              </a:rPr>
              <a:t>زبان مادري آن ها </a:t>
            </a:r>
          </a:p>
          <a:p>
            <a:pPr marL="1483074" lvl="2" indent="-385763">
              <a:buFont typeface="Arial" panose="020B0604020202020204" pitchFamily="34" charset="0"/>
              <a:buChar char="•"/>
            </a:pPr>
            <a:r>
              <a:rPr lang="fa-IR" sz="2444" dirty="0">
                <a:solidFill>
                  <a:prstClr val="black"/>
                </a:solidFill>
                <a:cs typeface="B Nazanin" panose="00000400000000000000" pitchFamily="2" charset="-78"/>
              </a:rPr>
              <a:t>نحوه ارتباط آنها  با سيستم چه به صورت مستقیم یا غیرمستقیم</a:t>
            </a:r>
            <a:endParaRPr lang="en-US" sz="2444" dirty="0">
              <a:solidFill>
                <a:prstClr val="black"/>
              </a:solidFill>
              <a:cs typeface="B Nazanin" panose="00000400000000000000" pitchFamily="2" charset="-78"/>
            </a:endParaRPr>
          </a:p>
          <a:p>
            <a:pPr marL="548656" lvl="1" indent="0">
              <a:buNone/>
            </a:pPr>
            <a:endParaRPr lang="en-US" sz="2400" dirty="0">
              <a:cs typeface="B Nazanin" panose="00000400000000000000" pitchFamily="2" charset="-78"/>
            </a:endParaRPr>
          </a:p>
        </p:txBody>
      </p:sp>
      <p:sp>
        <p:nvSpPr>
          <p:cNvPr id="21" name="TextBox 20"/>
          <p:cNvSpPr txBox="1"/>
          <p:nvPr/>
        </p:nvSpPr>
        <p:spPr>
          <a:xfrm>
            <a:off x="11691391" y="-19073"/>
            <a:ext cx="785499" cy="400110"/>
          </a:xfrm>
          <a:prstGeom prst="rect">
            <a:avLst/>
          </a:prstGeom>
          <a:noFill/>
        </p:spPr>
        <p:txBody>
          <a:bodyPr wrap="square" rtlCol="1">
            <a:spAutoFit/>
          </a:bodyPr>
          <a:lstStyle/>
          <a:p>
            <a:r>
              <a:rPr lang="fa-IR" sz="2000" dirty="0" smtClean="0">
                <a:solidFill>
                  <a:schemeClr val="bg1">
                    <a:lumMod val="65000"/>
                  </a:schemeClr>
                </a:solidFill>
              </a:rPr>
              <a:t>مقدمه </a:t>
            </a:r>
            <a:r>
              <a:rPr lang="fa-IR" sz="2000" dirty="0" smtClean="0">
                <a:solidFill>
                  <a:schemeClr val="bg1"/>
                </a:solidFill>
              </a:rPr>
              <a:t> </a:t>
            </a:r>
            <a:endParaRPr lang="fa-IR" sz="2000" dirty="0">
              <a:solidFill>
                <a:schemeClr val="bg1"/>
              </a:solidFill>
            </a:endParaRPr>
          </a:p>
        </p:txBody>
      </p:sp>
      <p:sp>
        <p:nvSpPr>
          <p:cNvPr id="22" name="TextBox 21"/>
          <p:cNvSpPr txBox="1"/>
          <p:nvPr/>
        </p:nvSpPr>
        <p:spPr>
          <a:xfrm>
            <a:off x="8446215" y="16424"/>
            <a:ext cx="1853779" cy="365934"/>
          </a:xfrm>
          <a:prstGeom prst="rect">
            <a:avLst/>
          </a:prstGeom>
          <a:noFill/>
        </p:spPr>
        <p:txBody>
          <a:bodyPr wrap="square" rtlCol="1">
            <a:spAutoFit/>
          </a:bodyPr>
          <a:lstStyle/>
          <a:p>
            <a:r>
              <a:rPr lang="fa-IR" sz="1778" dirty="0">
                <a:solidFill>
                  <a:schemeClr val="bg1">
                    <a:lumMod val="75000"/>
                  </a:schemeClr>
                </a:solidFill>
              </a:rPr>
              <a:t>پرسونای کاربر</a:t>
            </a:r>
          </a:p>
        </p:txBody>
      </p:sp>
      <p:sp>
        <p:nvSpPr>
          <p:cNvPr id="23" name="TextBox 22"/>
          <p:cNvSpPr txBox="1"/>
          <p:nvPr/>
        </p:nvSpPr>
        <p:spPr>
          <a:xfrm>
            <a:off x="6056946" y="51127"/>
            <a:ext cx="2325080" cy="365934"/>
          </a:xfrm>
          <a:prstGeom prst="rect">
            <a:avLst/>
          </a:prstGeom>
          <a:noFill/>
        </p:spPr>
        <p:txBody>
          <a:bodyPr wrap="square" rtlCol="1">
            <a:spAutoFit/>
          </a:bodyPr>
          <a:lstStyle/>
          <a:p>
            <a:r>
              <a:rPr lang="fa-IR" sz="1778" dirty="0">
                <a:solidFill>
                  <a:schemeClr val="bg1">
                    <a:lumMod val="75000"/>
                  </a:schemeClr>
                </a:solidFill>
              </a:rPr>
              <a:t>ارتباط با نمایندگان کاربر</a:t>
            </a:r>
          </a:p>
        </p:txBody>
      </p:sp>
      <p:sp>
        <p:nvSpPr>
          <p:cNvPr id="24" name="TextBox 23"/>
          <p:cNvSpPr txBox="1"/>
          <p:nvPr/>
        </p:nvSpPr>
        <p:spPr>
          <a:xfrm>
            <a:off x="10026439" y="16424"/>
            <a:ext cx="1727775" cy="365934"/>
          </a:xfrm>
          <a:prstGeom prst="rect">
            <a:avLst/>
          </a:prstGeom>
          <a:noFill/>
        </p:spPr>
        <p:txBody>
          <a:bodyPr wrap="square" rtlCol="1">
            <a:spAutoFit/>
          </a:bodyPr>
          <a:lstStyle/>
          <a:p>
            <a:r>
              <a:rPr lang="fa-IR" sz="1778" dirty="0" smtClean="0">
                <a:solidFill>
                  <a:schemeClr val="bg1"/>
                </a:solidFill>
              </a:rPr>
              <a:t>کلاسهای کاربری</a:t>
            </a:r>
            <a:endParaRPr lang="fa-IR" sz="1778" dirty="0">
              <a:solidFill>
                <a:schemeClr val="bg1"/>
              </a:solidFill>
            </a:endParaRPr>
          </a:p>
        </p:txBody>
      </p:sp>
      <p:sp>
        <p:nvSpPr>
          <p:cNvPr id="25" name="TextBox 24"/>
          <p:cNvSpPr txBox="1"/>
          <p:nvPr/>
        </p:nvSpPr>
        <p:spPr>
          <a:xfrm>
            <a:off x="4119373" y="26185"/>
            <a:ext cx="2325080" cy="365934"/>
          </a:xfrm>
          <a:prstGeom prst="rect">
            <a:avLst/>
          </a:prstGeom>
          <a:noFill/>
        </p:spPr>
        <p:txBody>
          <a:bodyPr wrap="square" rtlCol="1">
            <a:spAutoFit/>
          </a:bodyPr>
          <a:lstStyle/>
          <a:p>
            <a:r>
              <a:rPr lang="fa-IR" sz="1778" dirty="0">
                <a:solidFill>
                  <a:schemeClr val="bg1">
                    <a:lumMod val="75000"/>
                  </a:schemeClr>
                </a:solidFill>
              </a:rPr>
              <a:t>قهرمان محصول </a:t>
            </a:r>
          </a:p>
        </p:txBody>
      </p:sp>
      <p:sp>
        <p:nvSpPr>
          <p:cNvPr id="26" name="TextBox 25"/>
          <p:cNvSpPr txBox="1"/>
          <p:nvPr/>
        </p:nvSpPr>
        <p:spPr>
          <a:xfrm>
            <a:off x="1005523" y="35628"/>
            <a:ext cx="3249746" cy="365934"/>
          </a:xfrm>
          <a:prstGeom prst="rect">
            <a:avLst/>
          </a:prstGeom>
          <a:noFill/>
        </p:spPr>
        <p:txBody>
          <a:bodyPr wrap="square" rtlCol="1">
            <a:spAutoFit/>
          </a:bodyPr>
          <a:lstStyle/>
          <a:p>
            <a:r>
              <a:rPr lang="fa-IR" sz="1778" dirty="0">
                <a:solidFill>
                  <a:schemeClr val="bg1">
                    <a:lumMod val="75000"/>
                  </a:schemeClr>
                </a:solidFill>
              </a:rPr>
              <a:t>نمایندگی کاربر در پروژه های چابک </a:t>
            </a:r>
          </a:p>
        </p:txBody>
      </p:sp>
      <p:sp>
        <p:nvSpPr>
          <p:cNvPr id="27" name="TextBox 26"/>
          <p:cNvSpPr txBox="1"/>
          <p:nvPr/>
        </p:nvSpPr>
        <p:spPr>
          <a:xfrm>
            <a:off x="214613" y="1948"/>
            <a:ext cx="1002620" cy="365934"/>
          </a:xfrm>
          <a:prstGeom prst="rect">
            <a:avLst/>
          </a:prstGeom>
          <a:noFill/>
        </p:spPr>
        <p:txBody>
          <a:bodyPr wrap="square" rtlCol="1">
            <a:spAutoFit/>
          </a:bodyPr>
          <a:lstStyle/>
          <a:p>
            <a:r>
              <a:rPr lang="fa-IR" sz="1778" dirty="0">
                <a:solidFill>
                  <a:schemeClr val="bg1">
                    <a:lumMod val="75000"/>
                  </a:schemeClr>
                </a:solidFill>
              </a:rPr>
              <a:t>حل تضاد </a:t>
            </a:r>
          </a:p>
        </p:txBody>
      </p:sp>
      <p:pic>
        <p:nvPicPr>
          <p:cNvPr id="28" name="Picture 27"/>
          <p:cNvPicPr>
            <a:picLocks noChangeAspect="1"/>
          </p:cNvPicPr>
          <p:nvPr/>
        </p:nvPicPr>
        <p:blipFill>
          <a:blip r:embed="rId2"/>
          <a:stretch>
            <a:fillRect/>
          </a:stretch>
        </p:blipFill>
        <p:spPr>
          <a:xfrm>
            <a:off x="2614577" y="393016"/>
            <a:ext cx="182880" cy="182880"/>
          </a:xfrm>
          <a:prstGeom prst="rect">
            <a:avLst/>
          </a:prstGeom>
        </p:spPr>
      </p:pic>
      <p:pic>
        <p:nvPicPr>
          <p:cNvPr id="29" name="Picture 28"/>
          <p:cNvPicPr>
            <a:picLocks noChangeAspect="1"/>
          </p:cNvPicPr>
          <p:nvPr/>
        </p:nvPicPr>
        <p:blipFill>
          <a:blip r:embed="rId3"/>
          <a:stretch>
            <a:fillRect/>
          </a:stretch>
        </p:blipFill>
        <p:spPr>
          <a:xfrm>
            <a:off x="12120373" y="345766"/>
            <a:ext cx="182880" cy="182880"/>
          </a:xfrm>
          <a:prstGeom prst="rect">
            <a:avLst/>
          </a:prstGeom>
        </p:spPr>
      </p:pic>
      <p:pic>
        <p:nvPicPr>
          <p:cNvPr id="30" name="Picture 29"/>
          <p:cNvPicPr>
            <a:picLocks noChangeAspect="1"/>
          </p:cNvPicPr>
          <p:nvPr/>
        </p:nvPicPr>
        <p:blipFill>
          <a:blip r:embed="rId3"/>
          <a:stretch>
            <a:fillRect/>
          </a:stretch>
        </p:blipFill>
        <p:spPr>
          <a:xfrm>
            <a:off x="7284713" y="371998"/>
            <a:ext cx="182880" cy="182880"/>
          </a:xfrm>
          <a:prstGeom prst="rect">
            <a:avLst/>
          </a:prstGeom>
        </p:spPr>
      </p:pic>
      <p:pic>
        <p:nvPicPr>
          <p:cNvPr id="31" name="Picture 30"/>
          <p:cNvPicPr>
            <a:picLocks noChangeAspect="1"/>
          </p:cNvPicPr>
          <p:nvPr/>
        </p:nvPicPr>
        <p:blipFill>
          <a:blip r:embed="rId3"/>
          <a:stretch>
            <a:fillRect/>
          </a:stretch>
        </p:blipFill>
        <p:spPr>
          <a:xfrm>
            <a:off x="7076458" y="378792"/>
            <a:ext cx="182880" cy="182880"/>
          </a:xfrm>
          <a:prstGeom prst="rect">
            <a:avLst/>
          </a:prstGeom>
        </p:spPr>
      </p:pic>
      <p:pic>
        <p:nvPicPr>
          <p:cNvPr id="33" name="Picture 32"/>
          <p:cNvPicPr>
            <a:picLocks noChangeAspect="1"/>
          </p:cNvPicPr>
          <p:nvPr/>
        </p:nvPicPr>
        <p:blipFill>
          <a:blip r:embed="rId3"/>
          <a:stretch>
            <a:fillRect/>
          </a:stretch>
        </p:blipFill>
        <p:spPr>
          <a:xfrm>
            <a:off x="2410709" y="400309"/>
            <a:ext cx="182880" cy="182880"/>
          </a:xfrm>
          <a:prstGeom prst="rect">
            <a:avLst/>
          </a:prstGeom>
        </p:spPr>
      </p:pic>
      <p:pic>
        <p:nvPicPr>
          <p:cNvPr id="34" name="Picture 33"/>
          <p:cNvPicPr>
            <a:picLocks noChangeAspect="1"/>
          </p:cNvPicPr>
          <p:nvPr/>
        </p:nvPicPr>
        <p:blipFill>
          <a:blip r:embed="rId3"/>
          <a:stretch>
            <a:fillRect/>
          </a:stretch>
        </p:blipFill>
        <p:spPr>
          <a:xfrm>
            <a:off x="624826" y="339917"/>
            <a:ext cx="182880" cy="182880"/>
          </a:xfrm>
          <a:prstGeom prst="rect">
            <a:avLst/>
          </a:prstGeom>
        </p:spPr>
      </p:pic>
      <p:pic>
        <p:nvPicPr>
          <p:cNvPr id="35" name="Picture 34"/>
          <p:cNvPicPr>
            <a:picLocks noChangeAspect="1"/>
          </p:cNvPicPr>
          <p:nvPr/>
        </p:nvPicPr>
        <p:blipFill>
          <a:blip r:embed="rId4"/>
          <a:stretch>
            <a:fillRect/>
          </a:stretch>
        </p:blipFill>
        <p:spPr>
          <a:xfrm>
            <a:off x="3766387" y="371998"/>
            <a:ext cx="2140375" cy="182880"/>
          </a:xfrm>
          <a:prstGeom prst="rect">
            <a:avLst/>
          </a:prstGeom>
        </p:spPr>
      </p:pic>
      <p:pic>
        <p:nvPicPr>
          <p:cNvPr id="36" name="Picture 35"/>
          <p:cNvPicPr>
            <a:picLocks noChangeAspect="1"/>
          </p:cNvPicPr>
          <p:nvPr/>
        </p:nvPicPr>
        <p:blipFill>
          <a:blip r:embed="rId5"/>
          <a:stretch>
            <a:fillRect/>
          </a:stretch>
        </p:blipFill>
        <p:spPr>
          <a:xfrm>
            <a:off x="9848442" y="342509"/>
            <a:ext cx="1761068" cy="182880"/>
          </a:xfrm>
          <a:prstGeom prst="rect">
            <a:avLst/>
          </a:prstGeom>
        </p:spPr>
      </p:pic>
      <p:pic>
        <p:nvPicPr>
          <p:cNvPr id="37" name="Picture 36"/>
          <p:cNvPicPr>
            <a:picLocks noChangeAspect="1"/>
          </p:cNvPicPr>
          <p:nvPr/>
        </p:nvPicPr>
        <p:blipFill>
          <a:blip r:embed="rId6"/>
          <a:stretch>
            <a:fillRect/>
          </a:stretch>
        </p:blipFill>
        <p:spPr>
          <a:xfrm>
            <a:off x="11045699" y="355478"/>
            <a:ext cx="151758" cy="151758"/>
          </a:xfrm>
          <a:prstGeom prst="rect">
            <a:avLst/>
          </a:prstGeom>
        </p:spPr>
      </p:pic>
      <p:pic>
        <p:nvPicPr>
          <p:cNvPr id="38" name="Picture 37"/>
          <p:cNvPicPr>
            <a:picLocks noChangeAspect="1"/>
          </p:cNvPicPr>
          <p:nvPr/>
        </p:nvPicPr>
        <p:blipFill>
          <a:blip r:embed="rId3"/>
          <a:stretch>
            <a:fillRect/>
          </a:stretch>
        </p:blipFill>
        <p:spPr>
          <a:xfrm>
            <a:off x="9079431" y="367204"/>
            <a:ext cx="182880" cy="182880"/>
          </a:xfrm>
          <a:prstGeom prst="rect">
            <a:avLst/>
          </a:prstGeom>
        </p:spPr>
      </p:pic>
    </p:spTree>
    <p:extLst>
      <p:ext uri="{BB962C8B-B14F-4D97-AF65-F5344CB8AC3E}">
        <p14:creationId xmlns:p14="http://schemas.microsoft.com/office/powerpoint/2010/main" val="91847511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sz="2400" dirty="0" smtClean="0"/>
              <a:t>نكاتي راجع به طبقه بندي كلاسهاي كاربري </a:t>
            </a:r>
            <a:endParaRPr lang="en-US" sz="2400" dirty="0"/>
          </a:p>
        </p:txBody>
      </p:sp>
      <p:sp>
        <p:nvSpPr>
          <p:cNvPr id="3" name="Content Placeholder 2"/>
          <p:cNvSpPr>
            <a:spLocks noGrp="1"/>
          </p:cNvSpPr>
          <p:nvPr>
            <p:ph idx="1"/>
          </p:nvPr>
        </p:nvSpPr>
        <p:spPr/>
        <p:txBody>
          <a:bodyPr/>
          <a:lstStyle/>
          <a:p>
            <a:pPr algn="just" rtl="1">
              <a:buFont typeface="Wingdings" panose="05000000000000000000" pitchFamily="2" charset="2"/>
              <a:buChar char="§"/>
            </a:pPr>
            <a:r>
              <a:rPr lang="fa-IR" sz="2400" dirty="0" smtClean="0"/>
              <a:t>نكات قابل توجه در هنگام طبقه بندي كلاس هاي كاربري :</a:t>
            </a:r>
          </a:p>
          <a:p>
            <a:pPr algn="just" rtl="1">
              <a:lnSpc>
                <a:spcPct val="100000"/>
              </a:lnSpc>
              <a:buFont typeface="Arial" panose="020B0604020202020204" pitchFamily="34" charset="0"/>
              <a:buChar char="•"/>
            </a:pPr>
            <a:r>
              <a:rPr lang="fa-IR" sz="2760" dirty="0" smtClean="0"/>
              <a:t>فکر کردن در مورد کاری که کاربران با سیستم انجام می دهند </a:t>
            </a:r>
          </a:p>
          <a:p>
            <a:pPr marL="493776" lvl="1" indent="0" algn="just">
              <a:lnSpc>
                <a:spcPct val="100000"/>
              </a:lnSpc>
              <a:buNone/>
            </a:pPr>
            <a:r>
              <a:rPr lang="fa-IR" sz="2222" b="0" dirty="0" smtClean="0">
                <a:cs typeface="B Nazanin" panose="00000400000000000000" pitchFamily="2" charset="-78"/>
              </a:rPr>
              <a:t>یک راه حل مناسب برای شناسایی کلاس های کاربری متفاوت است .</a:t>
            </a:r>
          </a:p>
          <a:p>
            <a:pPr marL="493776" lvl="1" indent="0" algn="just">
              <a:lnSpc>
                <a:spcPct val="100000"/>
              </a:lnSpc>
              <a:buNone/>
            </a:pPr>
            <a:r>
              <a:rPr lang="fa-IR" sz="2222" b="0" dirty="0" smtClean="0">
                <a:cs typeface="B Nazanin" panose="00000400000000000000" pitchFamily="2" charset="-78"/>
              </a:rPr>
              <a:t>مثال:دريك سيستم آموزشي كارمند مالي و كارمند بخش آموزش استفاده هاي متفاوتي از سيستم انجام مي دهند .</a:t>
            </a:r>
          </a:p>
          <a:p>
            <a:pPr algn="r" rtl="1">
              <a:lnSpc>
                <a:spcPct val="100000"/>
              </a:lnSpc>
              <a:buFont typeface="Arial" panose="020B0604020202020204" pitchFamily="34" charset="0"/>
              <a:buChar char="•"/>
            </a:pPr>
            <a:r>
              <a:rPr lang="fa-IR" sz="2760" dirty="0" smtClean="0"/>
              <a:t>اولیت دهي به نیازمندی های کلاس های کاربری که رضایت آن ها با دستیابی به اهداف پروژه همسو است </a:t>
            </a:r>
          </a:p>
          <a:p>
            <a:pPr lvl="1" algn="r">
              <a:lnSpc>
                <a:spcPct val="100000"/>
              </a:lnSpc>
              <a:buFont typeface="Wingdings" panose="05000000000000000000" pitchFamily="2" charset="2"/>
              <a:buChar char="v"/>
            </a:pPr>
            <a:r>
              <a:rPr lang="fa-IR" b="0" dirty="0" smtClean="0">
                <a:cs typeface="B Nazanin" panose="00000400000000000000" pitchFamily="2" charset="-78"/>
              </a:rPr>
              <a:t>این کلاسهای کاربری نسبت به بقیه کلاسهای کاربری خاص تر هستند . </a:t>
            </a:r>
          </a:p>
          <a:p>
            <a:pPr marL="493776" lvl="1" indent="0" algn="r">
              <a:lnSpc>
                <a:spcPct val="100000"/>
              </a:lnSpc>
              <a:buNone/>
            </a:pPr>
            <a:r>
              <a:rPr lang="fa-IR" b="0" dirty="0" smtClean="0">
                <a:cs typeface="B Nazanin" panose="00000400000000000000" pitchFamily="2" charset="-78"/>
              </a:rPr>
              <a:t>مثال: در يك نرم افزار حسابداری ، نیازمندی های افراد که در حوزه مدیریت مالی قرار دارند ، در الویت قرار دارد .</a:t>
            </a:r>
          </a:p>
          <a:p>
            <a:pPr algn="r">
              <a:lnSpc>
                <a:spcPct val="100000"/>
              </a:lnSpc>
              <a:buFont typeface="Arial" panose="020B0604020202020204" pitchFamily="34" charset="0"/>
              <a:buChar char="•"/>
            </a:pPr>
            <a:r>
              <a:rPr lang="fa-IR" sz="2666" dirty="0" smtClean="0"/>
              <a:t>گروه بندی کاربران براساس موقعیت جغرافیایی و نوع سازمانی مشغول در آن مناسب شناسایی کلاس های کاربری نیست . </a:t>
            </a:r>
          </a:p>
          <a:p>
            <a:pPr marL="432053" lvl="1" indent="0" algn="r">
              <a:lnSpc>
                <a:spcPct val="100000"/>
              </a:lnSpc>
              <a:buNone/>
            </a:pPr>
            <a:r>
              <a:rPr lang="fa-IR" sz="2000" b="0" dirty="0" smtClean="0">
                <a:cs typeface="B Nazanin" panose="00000400000000000000" pitchFamily="2" charset="-78"/>
              </a:rPr>
              <a:t>مثال: در سیستم بانکی تفاوتی بین یک صندوق دار در یک بانک بزرگ با صندوق دار یک موسسه مالی اعتباری کوچک نیست .</a:t>
            </a:r>
          </a:p>
          <a:p>
            <a:pPr marL="493776" lvl="1" indent="0" algn="r">
              <a:buNone/>
            </a:pPr>
            <a:endParaRPr lang="fa-IR" sz="2666" b="0" dirty="0">
              <a:cs typeface="B Nazanin" panose="00000400000000000000" pitchFamily="2" charset="-78"/>
            </a:endParaRPr>
          </a:p>
        </p:txBody>
      </p:sp>
      <p:sp>
        <p:nvSpPr>
          <p:cNvPr id="4" name="TextBox 3"/>
          <p:cNvSpPr txBox="1"/>
          <p:nvPr/>
        </p:nvSpPr>
        <p:spPr>
          <a:xfrm>
            <a:off x="11691391" y="-19073"/>
            <a:ext cx="785499" cy="400110"/>
          </a:xfrm>
          <a:prstGeom prst="rect">
            <a:avLst/>
          </a:prstGeom>
          <a:noFill/>
        </p:spPr>
        <p:txBody>
          <a:bodyPr wrap="square" rtlCol="1">
            <a:spAutoFit/>
          </a:bodyPr>
          <a:lstStyle/>
          <a:p>
            <a:r>
              <a:rPr lang="fa-IR" sz="2000" dirty="0" smtClean="0">
                <a:solidFill>
                  <a:schemeClr val="bg1">
                    <a:lumMod val="65000"/>
                  </a:schemeClr>
                </a:solidFill>
              </a:rPr>
              <a:t>مقدمه </a:t>
            </a:r>
            <a:r>
              <a:rPr lang="fa-IR" sz="2000" dirty="0" smtClean="0">
                <a:solidFill>
                  <a:schemeClr val="bg1"/>
                </a:solidFill>
              </a:rPr>
              <a:t> </a:t>
            </a:r>
            <a:endParaRPr lang="fa-IR" sz="2000" dirty="0">
              <a:solidFill>
                <a:schemeClr val="bg1"/>
              </a:solidFill>
            </a:endParaRPr>
          </a:p>
        </p:txBody>
      </p:sp>
      <p:sp>
        <p:nvSpPr>
          <p:cNvPr id="5" name="TextBox 4"/>
          <p:cNvSpPr txBox="1"/>
          <p:nvPr/>
        </p:nvSpPr>
        <p:spPr>
          <a:xfrm>
            <a:off x="8446215" y="16424"/>
            <a:ext cx="1853779" cy="365934"/>
          </a:xfrm>
          <a:prstGeom prst="rect">
            <a:avLst/>
          </a:prstGeom>
          <a:noFill/>
        </p:spPr>
        <p:txBody>
          <a:bodyPr wrap="square" rtlCol="1">
            <a:spAutoFit/>
          </a:bodyPr>
          <a:lstStyle/>
          <a:p>
            <a:r>
              <a:rPr lang="fa-IR" sz="1778" dirty="0">
                <a:solidFill>
                  <a:schemeClr val="bg1">
                    <a:lumMod val="75000"/>
                  </a:schemeClr>
                </a:solidFill>
              </a:rPr>
              <a:t>پرسونای کاربر</a:t>
            </a:r>
          </a:p>
        </p:txBody>
      </p:sp>
      <p:sp>
        <p:nvSpPr>
          <p:cNvPr id="6" name="TextBox 5"/>
          <p:cNvSpPr txBox="1"/>
          <p:nvPr/>
        </p:nvSpPr>
        <p:spPr>
          <a:xfrm>
            <a:off x="6056946" y="51127"/>
            <a:ext cx="2325080" cy="365934"/>
          </a:xfrm>
          <a:prstGeom prst="rect">
            <a:avLst/>
          </a:prstGeom>
          <a:noFill/>
        </p:spPr>
        <p:txBody>
          <a:bodyPr wrap="square" rtlCol="1">
            <a:spAutoFit/>
          </a:bodyPr>
          <a:lstStyle/>
          <a:p>
            <a:r>
              <a:rPr lang="fa-IR" sz="1778" dirty="0">
                <a:solidFill>
                  <a:schemeClr val="bg1">
                    <a:lumMod val="75000"/>
                  </a:schemeClr>
                </a:solidFill>
              </a:rPr>
              <a:t>ارتباط با نمایندگان کاربر</a:t>
            </a:r>
          </a:p>
        </p:txBody>
      </p:sp>
      <p:sp>
        <p:nvSpPr>
          <p:cNvPr id="7" name="TextBox 6"/>
          <p:cNvSpPr txBox="1"/>
          <p:nvPr/>
        </p:nvSpPr>
        <p:spPr>
          <a:xfrm>
            <a:off x="10026439" y="16424"/>
            <a:ext cx="1727775" cy="365934"/>
          </a:xfrm>
          <a:prstGeom prst="rect">
            <a:avLst/>
          </a:prstGeom>
          <a:noFill/>
        </p:spPr>
        <p:txBody>
          <a:bodyPr wrap="square" rtlCol="1">
            <a:spAutoFit/>
          </a:bodyPr>
          <a:lstStyle/>
          <a:p>
            <a:r>
              <a:rPr lang="fa-IR" sz="1778" dirty="0" smtClean="0">
                <a:solidFill>
                  <a:schemeClr val="bg1"/>
                </a:solidFill>
              </a:rPr>
              <a:t>کلاسهای کاربری</a:t>
            </a:r>
            <a:endParaRPr lang="fa-IR" sz="1778" dirty="0">
              <a:solidFill>
                <a:schemeClr val="bg1"/>
              </a:solidFill>
            </a:endParaRPr>
          </a:p>
        </p:txBody>
      </p:sp>
      <p:sp>
        <p:nvSpPr>
          <p:cNvPr id="8" name="TextBox 7"/>
          <p:cNvSpPr txBox="1"/>
          <p:nvPr/>
        </p:nvSpPr>
        <p:spPr>
          <a:xfrm>
            <a:off x="4119373" y="26185"/>
            <a:ext cx="2325080" cy="365934"/>
          </a:xfrm>
          <a:prstGeom prst="rect">
            <a:avLst/>
          </a:prstGeom>
          <a:noFill/>
        </p:spPr>
        <p:txBody>
          <a:bodyPr wrap="square" rtlCol="1">
            <a:spAutoFit/>
          </a:bodyPr>
          <a:lstStyle/>
          <a:p>
            <a:r>
              <a:rPr lang="fa-IR" sz="1778" dirty="0">
                <a:solidFill>
                  <a:schemeClr val="bg1">
                    <a:lumMod val="75000"/>
                  </a:schemeClr>
                </a:solidFill>
              </a:rPr>
              <a:t>قهرمان محصول </a:t>
            </a:r>
          </a:p>
        </p:txBody>
      </p:sp>
      <p:sp>
        <p:nvSpPr>
          <p:cNvPr id="9" name="TextBox 8"/>
          <p:cNvSpPr txBox="1"/>
          <p:nvPr/>
        </p:nvSpPr>
        <p:spPr>
          <a:xfrm>
            <a:off x="1005523" y="35628"/>
            <a:ext cx="3249746" cy="365934"/>
          </a:xfrm>
          <a:prstGeom prst="rect">
            <a:avLst/>
          </a:prstGeom>
          <a:noFill/>
        </p:spPr>
        <p:txBody>
          <a:bodyPr wrap="square" rtlCol="1">
            <a:spAutoFit/>
          </a:bodyPr>
          <a:lstStyle/>
          <a:p>
            <a:r>
              <a:rPr lang="fa-IR" sz="1778" dirty="0">
                <a:solidFill>
                  <a:schemeClr val="bg1">
                    <a:lumMod val="75000"/>
                  </a:schemeClr>
                </a:solidFill>
              </a:rPr>
              <a:t>نمایندگی کاربر در پروژه های چابک </a:t>
            </a:r>
          </a:p>
        </p:txBody>
      </p:sp>
      <p:sp>
        <p:nvSpPr>
          <p:cNvPr id="10" name="TextBox 9"/>
          <p:cNvSpPr txBox="1"/>
          <p:nvPr/>
        </p:nvSpPr>
        <p:spPr>
          <a:xfrm>
            <a:off x="214613" y="1948"/>
            <a:ext cx="1002620" cy="365934"/>
          </a:xfrm>
          <a:prstGeom prst="rect">
            <a:avLst/>
          </a:prstGeom>
          <a:noFill/>
        </p:spPr>
        <p:txBody>
          <a:bodyPr wrap="square" rtlCol="1">
            <a:spAutoFit/>
          </a:bodyPr>
          <a:lstStyle/>
          <a:p>
            <a:r>
              <a:rPr lang="fa-IR" sz="1778" dirty="0">
                <a:solidFill>
                  <a:schemeClr val="bg1">
                    <a:lumMod val="75000"/>
                  </a:schemeClr>
                </a:solidFill>
              </a:rPr>
              <a:t>حل تضاد </a:t>
            </a:r>
          </a:p>
        </p:txBody>
      </p:sp>
      <p:pic>
        <p:nvPicPr>
          <p:cNvPr id="11" name="Picture 10"/>
          <p:cNvPicPr>
            <a:picLocks noChangeAspect="1"/>
          </p:cNvPicPr>
          <p:nvPr/>
        </p:nvPicPr>
        <p:blipFill>
          <a:blip r:embed="rId2"/>
          <a:stretch>
            <a:fillRect/>
          </a:stretch>
        </p:blipFill>
        <p:spPr>
          <a:xfrm>
            <a:off x="2614577" y="393016"/>
            <a:ext cx="182880" cy="182880"/>
          </a:xfrm>
          <a:prstGeom prst="rect">
            <a:avLst/>
          </a:prstGeom>
        </p:spPr>
      </p:pic>
      <p:pic>
        <p:nvPicPr>
          <p:cNvPr id="12" name="Picture 11"/>
          <p:cNvPicPr>
            <a:picLocks noChangeAspect="1"/>
          </p:cNvPicPr>
          <p:nvPr/>
        </p:nvPicPr>
        <p:blipFill>
          <a:blip r:embed="rId3"/>
          <a:stretch>
            <a:fillRect/>
          </a:stretch>
        </p:blipFill>
        <p:spPr>
          <a:xfrm>
            <a:off x="12120373" y="345766"/>
            <a:ext cx="182880" cy="182880"/>
          </a:xfrm>
          <a:prstGeom prst="rect">
            <a:avLst/>
          </a:prstGeom>
        </p:spPr>
      </p:pic>
      <p:pic>
        <p:nvPicPr>
          <p:cNvPr id="13" name="Picture 12"/>
          <p:cNvPicPr>
            <a:picLocks noChangeAspect="1"/>
          </p:cNvPicPr>
          <p:nvPr/>
        </p:nvPicPr>
        <p:blipFill>
          <a:blip r:embed="rId3"/>
          <a:stretch>
            <a:fillRect/>
          </a:stretch>
        </p:blipFill>
        <p:spPr>
          <a:xfrm>
            <a:off x="7284713" y="371998"/>
            <a:ext cx="182880" cy="182880"/>
          </a:xfrm>
          <a:prstGeom prst="rect">
            <a:avLst/>
          </a:prstGeom>
        </p:spPr>
      </p:pic>
      <p:pic>
        <p:nvPicPr>
          <p:cNvPr id="14" name="Picture 13"/>
          <p:cNvPicPr>
            <a:picLocks noChangeAspect="1"/>
          </p:cNvPicPr>
          <p:nvPr/>
        </p:nvPicPr>
        <p:blipFill>
          <a:blip r:embed="rId3"/>
          <a:stretch>
            <a:fillRect/>
          </a:stretch>
        </p:blipFill>
        <p:spPr>
          <a:xfrm>
            <a:off x="7076458" y="378792"/>
            <a:ext cx="182880" cy="182880"/>
          </a:xfrm>
          <a:prstGeom prst="rect">
            <a:avLst/>
          </a:prstGeom>
        </p:spPr>
      </p:pic>
      <p:pic>
        <p:nvPicPr>
          <p:cNvPr id="16" name="Picture 15"/>
          <p:cNvPicPr>
            <a:picLocks noChangeAspect="1"/>
          </p:cNvPicPr>
          <p:nvPr/>
        </p:nvPicPr>
        <p:blipFill>
          <a:blip r:embed="rId3"/>
          <a:stretch>
            <a:fillRect/>
          </a:stretch>
        </p:blipFill>
        <p:spPr>
          <a:xfrm>
            <a:off x="2410709" y="400309"/>
            <a:ext cx="182880" cy="182880"/>
          </a:xfrm>
          <a:prstGeom prst="rect">
            <a:avLst/>
          </a:prstGeom>
        </p:spPr>
      </p:pic>
      <p:pic>
        <p:nvPicPr>
          <p:cNvPr id="17" name="Picture 16"/>
          <p:cNvPicPr>
            <a:picLocks noChangeAspect="1"/>
          </p:cNvPicPr>
          <p:nvPr/>
        </p:nvPicPr>
        <p:blipFill>
          <a:blip r:embed="rId3"/>
          <a:stretch>
            <a:fillRect/>
          </a:stretch>
        </p:blipFill>
        <p:spPr>
          <a:xfrm>
            <a:off x="624826" y="339917"/>
            <a:ext cx="182880" cy="182880"/>
          </a:xfrm>
          <a:prstGeom prst="rect">
            <a:avLst/>
          </a:prstGeom>
        </p:spPr>
      </p:pic>
      <p:pic>
        <p:nvPicPr>
          <p:cNvPr id="18" name="Picture 17"/>
          <p:cNvPicPr>
            <a:picLocks noChangeAspect="1"/>
          </p:cNvPicPr>
          <p:nvPr/>
        </p:nvPicPr>
        <p:blipFill>
          <a:blip r:embed="rId4"/>
          <a:stretch>
            <a:fillRect/>
          </a:stretch>
        </p:blipFill>
        <p:spPr>
          <a:xfrm>
            <a:off x="3766387" y="371998"/>
            <a:ext cx="2140375" cy="182880"/>
          </a:xfrm>
          <a:prstGeom prst="rect">
            <a:avLst/>
          </a:prstGeom>
        </p:spPr>
      </p:pic>
      <p:pic>
        <p:nvPicPr>
          <p:cNvPr id="19" name="Picture 18"/>
          <p:cNvPicPr>
            <a:picLocks noChangeAspect="1"/>
          </p:cNvPicPr>
          <p:nvPr/>
        </p:nvPicPr>
        <p:blipFill>
          <a:blip r:embed="rId5"/>
          <a:stretch>
            <a:fillRect/>
          </a:stretch>
        </p:blipFill>
        <p:spPr>
          <a:xfrm>
            <a:off x="9848442" y="342509"/>
            <a:ext cx="1761068" cy="182880"/>
          </a:xfrm>
          <a:prstGeom prst="rect">
            <a:avLst/>
          </a:prstGeom>
        </p:spPr>
      </p:pic>
      <p:pic>
        <p:nvPicPr>
          <p:cNvPr id="20" name="Picture 19"/>
          <p:cNvPicPr>
            <a:picLocks noChangeAspect="1"/>
          </p:cNvPicPr>
          <p:nvPr/>
        </p:nvPicPr>
        <p:blipFill>
          <a:blip r:embed="rId6"/>
          <a:stretch>
            <a:fillRect/>
          </a:stretch>
        </p:blipFill>
        <p:spPr>
          <a:xfrm>
            <a:off x="10810857" y="323581"/>
            <a:ext cx="207489" cy="207489"/>
          </a:xfrm>
          <a:prstGeom prst="rect">
            <a:avLst/>
          </a:prstGeom>
        </p:spPr>
      </p:pic>
      <p:pic>
        <p:nvPicPr>
          <p:cNvPr id="21" name="Picture 20"/>
          <p:cNvPicPr>
            <a:picLocks noChangeAspect="1"/>
          </p:cNvPicPr>
          <p:nvPr/>
        </p:nvPicPr>
        <p:blipFill>
          <a:blip r:embed="rId3"/>
          <a:stretch>
            <a:fillRect/>
          </a:stretch>
        </p:blipFill>
        <p:spPr>
          <a:xfrm>
            <a:off x="9079431" y="367204"/>
            <a:ext cx="182880" cy="182880"/>
          </a:xfrm>
          <a:prstGeom prst="rect">
            <a:avLst/>
          </a:prstGeom>
        </p:spPr>
      </p:pic>
    </p:spTree>
    <p:extLst>
      <p:ext uri="{BB962C8B-B14F-4D97-AF65-F5344CB8AC3E}">
        <p14:creationId xmlns:p14="http://schemas.microsoft.com/office/powerpoint/2010/main" val="241706892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sz="2400" dirty="0" smtClean="0"/>
              <a:t>نكاتي راجع به طبقه بندي كلاسهاي كاربري . . .  </a:t>
            </a:r>
            <a:endParaRPr lang="en-US" sz="2400" dirty="0"/>
          </a:p>
        </p:txBody>
      </p:sp>
      <p:sp>
        <p:nvSpPr>
          <p:cNvPr id="3" name="Content Placeholder 2"/>
          <p:cNvSpPr>
            <a:spLocks noGrp="1"/>
          </p:cNvSpPr>
          <p:nvPr>
            <p:ph idx="1"/>
          </p:nvPr>
        </p:nvSpPr>
        <p:spPr/>
        <p:txBody>
          <a:bodyPr/>
          <a:lstStyle/>
          <a:p>
            <a:pPr algn="just">
              <a:buFont typeface="Wingdings" panose="05000000000000000000" pitchFamily="2" charset="2"/>
              <a:buChar char="§"/>
            </a:pPr>
            <a:r>
              <a:rPr lang="fa-IR" sz="2400" dirty="0"/>
              <a:t>نكات قابل توجه در هنگام طبقه بندي كلاس هاي كاربري </a:t>
            </a:r>
            <a:r>
              <a:rPr lang="fa-IR" sz="2400" dirty="0" smtClean="0"/>
              <a:t>(ادامه):</a:t>
            </a:r>
            <a:endParaRPr lang="fa-IR" sz="2400" dirty="0"/>
          </a:p>
          <a:p>
            <a:pPr algn="r">
              <a:lnSpc>
                <a:spcPct val="100000"/>
              </a:lnSpc>
              <a:buFont typeface="Arial" panose="020B0604020202020204" pitchFamily="34" charset="0"/>
              <a:buChar char="•"/>
            </a:pPr>
            <a:r>
              <a:rPr lang="fa-IR" sz="2666" dirty="0" smtClean="0"/>
              <a:t>هر كلاس كاربري نيازهاي متفاوتي با هم دارند كه مبناي تقسيم بندي آنهاست .در بین این نیازها ممکن است همپوشانی وجود داشته باشد .</a:t>
            </a:r>
          </a:p>
          <a:p>
            <a:pPr lvl="1" algn="r">
              <a:lnSpc>
                <a:spcPct val="100000"/>
              </a:lnSpc>
              <a:buFont typeface="Arial" panose="020B0604020202020204" pitchFamily="34" charset="0"/>
              <a:buChar char="•"/>
            </a:pPr>
            <a:r>
              <a:rPr lang="fa-IR" sz="2400" b="0" dirty="0" smtClean="0">
                <a:cs typeface="B Nazanin" panose="00000400000000000000" pitchFamily="2" charset="-78"/>
              </a:rPr>
              <a:t>مثال: در سیستم بانکی عابر بانک و کارمند صندوق دار هر دو موجودی حساب مشتری را چک می‌کنند.</a:t>
            </a:r>
          </a:p>
          <a:p>
            <a:pPr algn="r">
              <a:lnSpc>
                <a:spcPct val="100000"/>
              </a:lnSpc>
              <a:buFont typeface="Arial" panose="020B0604020202020204" pitchFamily="34" charset="0"/>
              <a:buChar char="•"/>
            </a:pPr>
            <a:r>
              <a:rPr lang="fa-IR" sz="2666" dirty="0" smtClean="0"/>
              <a:t>كلاس هاي كاربري متفاوت ممكن است انتظارات كيفي متفاوتي نيز داشته باشند.</a:t>
            </a:r>
          </a:p>
          <a:p>
            <a:pPr lvl="1" algn="r">
              <a:lnSpc>
                <a:spcPct val="100000"/>
              </a:lnSpc>
              <a:buFont typeface="Arial" panose="020B0604020202020204" pitchFamily="34" charset="0"/>
              <a:buChar char="•"/>
            </a:pPr>
            <a:r>
              <a:rPr lang="fa-IR" sz="2400" b="0" dirty="0" smtClean="0">
                <a:solidFill>
                  <a:srgbClr val="2A5656">
                    <a:lumMod val="75000"/>
                  </a:srgbClr>
                </a:solidFill>
                <a:cs typeface="B Nazanin" panose="00000400000000000000" pitchFamily="2" charset="-78"/>
              </a:rPr>
              <a:t>مثال: در سیستم آموزشی کارمندان علاقه به کیفیت کارایی دارند در حالی که دانشجویان جدید الورود علاقه به رابط کاربری آسان دارند .</a:t>
            </a:r>
          </a:p>
          <a:p>
            <a:pPr algn="r">
              <a:lnSpc>
                <a:spcPct val="100000"/>
              </a:lnSpc>
              <a:buFont typeface="Arial" panose="020B0604020202020204" pitchFamily="34" charset="0"/>
              <a:buChar char="•"/>
            </a:pPr>
            <a:r>
              <a:rPr lang="fa-IR" sz="2800" dirty="0" smtClean="0">
                <a:solidFill>
                  <a:srgbClr val="2A5656">
                    <a:lumMod val="75000"/>
                  </a:srgbClr>
                </a:solidFill>
              </a:rPr>
              <a:t>در هنگام فرایند نیازسنجی ، ذی نفعان را به کاربران نهایی سیستم محدود نکنید. </a:t>
            </a:r>
          </a:p>
          <a:p>
            <a:pPr lvl="1" algn="r">
              <a:lnSpc>
                <a:spcPct val="100000"/>
              </a:lnSpc>
              <a:buFont typeface="Arial" panose="020B0604020202020204" pitchFamily="34" charset="0"/>
              <a:buChar char="•"/>
            </a:pPr>
            <a:r>
              <a:rPr lang="fa-IR" sz="2400" b="0" dirty="0" smtClean="0">
                <a:solidFill>
                  <a:srgbClr val="2A5656">
                    <a:lumMod val="75000"/>
                  </a:srgbClr>
                </a:solidFill>
                <a:cs typeface="B Nazanin" panose="00000400000000000000" pitchFamily="2" charset="-78"/>
              </a:rPr>
              <a:t>مثال: توسعه دهندگان سیستم شاید کارمندان نهایی سیستم نباشند ولی تجربه خوبی را در رابطه با کار با سیستم های نرم افزاری دارند .</a:t>
            </a:r>
            <a:endParaRPr lang="fa-IR" sz="2400" b="0" dirty="0" smtClean="0">
              <a:cs typeface="B Nazanin" panose="00000400000000000000" pitchFamily="2" charset="-78"/>
            </a:endParaRPr>
          </a:p>
          <a:p>
            <a:pPr marL="925830" lvl="2" indent="0" algn="r">
              <a:buNone/>
            </a:pPr>
            <a:endParaRPr lang="fa-IR" sz="2800" dirty="0">
              <a:cs typeface="B Nazanin" panose="00000400000000000000" pitchFamily="2" charset="-78"/>
            </a:endParaRPr>
          </a:p>
        </p:txBody>
      </p:sp>
      <p:sp>
        <p:nvSpPr>
          <p:cNvPr id="4" name="TextBox 3"/>
          <p:cNvSpPr txBox="1"/>
          <p:nvPr/>
        </p:nvSpPr>
        <p:spPr>
          <a:xfrm>
            <a:off x="11691391" y="-19073"/>
            <a:ext cx="785499" cy="400110"/>
          </a:xfrm>
          <a:prstGeom prst="rect">
            <a:avLst/>
          </a:prstGeom>
          <a:noFill/>
        </p:spPr>
        <p:txBody>
          <a:bodyPr wrap="square" rtlCol="1">
            <a:spAutoFit/>
          </a:bodyPr>
          <a:lstStyle/>
          <a:p>
            <a:r>
              <a:rPr lang="fa-IR" sz="2000" dirty="0" smtClean="0">
                <a:solidFill>
                  <a:schemeClr val="bg1">
                    <a:lumMod val="65000"/>
                  </a:schemeClr>
                </a:solidFill>
              </a:rPr>
              <a:t>مقدمه </a:t>
            </a:r>
            <a:r>
              <a:rPr lang="fa-IR" sz="2000" dirty="0" smtClean="0">
                <a:solidFill>
                  <a:schemeClr val="bg1"/>
                </a:solidFill>
              </a:rPr>
              <a:t> </a:t>
            </a:r>
            <a:endParaRPr lang="fa-IR" sz="2000" dirty="0">
              <a:solidFill>
                <a:schemeClr val="bg1"/>
              </a:solidFill>
            </a:endParaRPr>
          </a:p>
        </p:txBody>
      </p:sp>
      <p:sp>
        <p:nvSpPr>
          <p:cNvPr id="5" name="TextBox 4"/>
          <p:cNvSpPr txBox="1"/>
          <p:nvPr/>
        </p:nvSpPr>
        <p:spPr>
          <a:xfrm>
            <a:off x="8446215" y="16424"/>
            <a:ext cx="1853779" cy="365934"/>
          </a:xfrm>
          <a:prstGeom prst="rect">
            <a:avLst/>
          </a:prstGeom>
          <a:noFill/>
        </p:spPr>
        <p:txBody>
          <a:bodyPr wrap="square" rtlCol="1">
            <a:spAutoFit/>
          </a:bodyPr>
          <a:lstStyle/>
          <a:p>
            <a:r>
              <a:rPr lang="fa-IR" sz="1778" dirty="0">
                <a:solidFill>
                  <a:schemeClr val="bg1">
                    <a:lumMod val="75000"/>
                  </a:schemeClr>
                </a:solidFill>
              </a:rPr>
              <a:t>پرسونای کاربر</a:t>
            </a:r>
          </a:p>
        </p:txBody>
      </p:sp>
      <p:sp>
        <p:nvSpPr>
          <p:cNvPr id="6" name="TextBox 5"/>
          <p:cNvSpPr txBox="1"/>
          <p:nvPr/>
        </p:nvSpPr>
        <p:spPr>
          <a:xfrm>
            <a:off x="6056946" y="51127"/>
            <a:ext cx="2325080" cy="365934"/>
          </a:xfrm>
          <a:prstGeom prst="rect">
            <a:avLst/>
          </a:prstGeom>
          <a:noFill/>
        </p:spPr>
        <p:txBody>
          <a:bodyPr wrap="square" rtlCol="1">
            <a:spAutoFit/>
          </a:bodyPr>
          <a:lstStyle/>
          <a:p>
            <a:r>
              <a:rPr lang="fa-IR" sz="1778" dirty="0">
                <a:solidFill>
                  <a:schemeClr val="bg1">
                    <a:lumMod val="75000"/>
                  </a:schemeClr>
                </a:solidFill>
              </a:rPr>
              <a:t>ارتباط با نمایندگان کاربر</a:t>
            </a:r>
          </a:p>
        </p:txBody>
      </p:sp>
      <p:sp>
        <p:nvSpPr>
          <p:cNvPr id="7" name="TextBox 6"/>
          <p:cNvSpPr txBox="1"/>
          <p:nvPr/>
        </p:nvSpPr>
        <p:spPr>
          <a:xfrm>
            <a:off x="10026439" y="16424"/>
            <a:ext cx="1727775" cy="365934"/>
          </a:xfrm>
          <a:prstGeom prst="rect">
            <a:avLst/>
          </a:prstGeom>
          <a:noFill/>
        </p:spPr>
        <p:txBody>
          <a:bodyPr wrap="square" rtlCol="1">
            <a:spAutoFit/>
          </a:bodyPr>
          <a:lstStyle/>
          <a:p>
            <a:r>
              <a:rPr lang="fa-IR" sz="1778" dirty="0" smtClean="0">
                <a:solidFill>
                  <a:schemeClr val="bg1"/>
                </a:solidFill>
              </a:rPr>
              <a:t>کلاسهای کاربری</a:t>
            </a:r>
            <a:endParaRPr lang="fa-IR" sz="1778" dirty="0">
              <a:solidFill>
                <a:schemeClr val="bg1"/>
              </a:solidFill>
            </a:endParaRPr>
          </a:p>
        </p:txBody>
      </p:sp>
      <p:sp>
        <p:nvSpPr>
          <p:cNvPr id="8" name="TextBox 7"/>
          <p:cNvSpPr txBox="1"/>
          <p:nvPr/>
        </p:nvSpPr>
        <p:spPr>
          <a:xfrm>
            <a:off x="4119373" y="26185"/>
            <a:ext cx="2325080" cy="365934"/>
          </a:xfrm>
          <a:prstGeom prst="rect">
            <a:avLst/>
          </a:prstGeom>
          <a:noFill/>
        </p:spPr>
        <p:txBody>
          <a:bodyPr wrap="square" rtlCol="1">
            <a:spAutoFit/>
          </a:bodyPr>
          <a:lstStyle/>
          <a:p>
            <a:r>
              <a:rPr lang="fa-IR" sz="1778" dirty="0">
                <a:solidFill>
                  <a:schemeClr val="bg1">
                    <a:lumMod val="75000"/>
                  </a:schemeClr>
                </a:solidFill>
              </a:rPr>
              <a:t>قهرمان محصول </a:t>
            </a:r>
          </a:p>
        </p:txBody>
      </p:sp>
      <p:sp>
        <p:nvSpPr>
          <p:cNvPr id="9" name="TextBox 8"/>
          <p:cNvSpPr txBox="1"/>
          <p:nvPr/>
        </p:nvSpPr>
        <p:spPr>
          <a:xfrm>
            <a:off x="1005523" y="35628"/>
            <a:ext cx="3249746" cy="365934"/>
          </a:xfrm>
          <a:prstGeom prst="rect">
            <a:avLst/>
          </a:prstGeom>
          <a:noFill/>
        </p:spPr>
        <p:txBody>
          <a:bodyPr wrap="square" rtlCol="1">
            <a:spAutoFit/>
          </a:bodyPr>
          <a:lstStyle/>
          <a:p>
            <a:r>
              <a:rPr lang="fa-IR" sz="1778" dirty="0">
                <a:solidFill>
                  <a:schemeClr val="bg1">
                    <a:lumMod val="75000"/>
                  </a:schemeClr>
                </a:solidFill>
              </a:rPr>
              <a:t>نمایندگی کاربر در پروژه های چابک </a:t>
            </a:r>
          </a:p>
        </p:txBody>
      </p:sp>
      <p:sp>
        <p:nvSpPr>
          <p:cNvPr id="10" name="TextBox 9"/>
          <p:cNvSpPr txBox="1"/>
          <p:nvPr/>
        </p:nvSpPr>
        <p:spPr>
          <a:xfrm>
            <a:off x="214613" y="1948"/>
            <a:ext cx="1002620" cy="365934"/>
          </a:xfrm>
          <a:prstGeom prst="rect">
            <a:avLst/>
          </a:prstGeom>
          <a:noFill/>
        </p:spPr>
        <p:txBody>
          <a:bodyPr wrap="square" rtlCol="1">
            <a:spAutoFit/>
          </a:bodyPr>
          <a:lstStyle/>
          <a:p>
            <a:r>
              <a:rPr lang="fa-IR" sz="1778" dirty="0">
                <a:solidFill>
                  <a:schemeClr val="bg1">
                    <a:lumMod val="75000"/>
                  </a:schemeClr>
                </a:solidFill>
              </a:rPr>
              <a:t>حل تضاد </a:t>
            </a:r>
          </a:p>
        </p:txBody>
      </p:sp>
      <p:pic>
        <p:nvPicPr>
          <p:cNvPr id="11" name="Picture 10"/>
          <p:cNvPicPr>
            <a:picLocks noChangeAspect="1"/>
          </p:cNvPicPr>
          <p:nvPr/>
        </p:nvPicPr>
        <p:blipFill>
          <a:blip r:embed="rId2"/>
          <a:stretch>
            <a:fillRect/>
          </a:stretch>
        </p:blipFill>
        <p:spPr>
          <a:xfrm>
            <a:off x="2614577" y="393016"/>
            <a:ext cx="182880" cy="182880"/>
          </a:xfrm>
          <a:prstGeom prst="rect">
            <a:avLst/>
          </a:prstGeom>
        </p:spPr>
      </p:pic>
      <p:pic>
        <p:nvPicPr>
          <p:cNvPr id="12" name="Picture 11"/>
          <p:cNvPicPr>
            <a:picLocks noChangeAspect="1"/>
          </p:cNvPicPr>
          <p:nvPr/>
        </p:nvPicPr>
        <p:blipFill>
          <a:blip r:embed="rId3"/>
          <a:stretch>
            <a:fillRect/>
          </a:stretch>
        </p:blipFill>
        <p:spPr>
          <a:xfrm>
            <a:off x="12120373" y="345766"/>
            <a:ext cx="182880" cy="182880"/>
          </a:xfrm>
          <a:prstGeom prst="rect">
            <a:avLst/>
          </a:prstGeom>
        </p:spPr>
      </p:pic>
      <p:pic>
        <p:nvPicPr>
          <p:cNvPr id="13" name="Picture 12"/>
          <p:cNvPicPr>
            <a:picLocks noChangeAspect="1"/>
          </p:cNvPicPr>
          <p:nvPr/>
        </p:nvPicPr>
        <p:blipFill>
          <a:blip r:embed="rId3"/>
          <a:stretch>
            <a:fillRect/>
          </a:stretch>
        </p:blipFill>
        <p:spPr>
          <a:xfrm>
            <a:off x="7284713" y="371998"/>
            <a:ext cx="182880" cy="182880"/>
          </a:xfrm>
          <a:prstGeom prst="rect">
            <a:avLst/>
          </a:prstGeom>
        </p:spPr>
      </p:pic>
      <p:pic>
        <p:nvPicPr>
          <p:cNvPr id="14" name="Picture 13"/>
          <p:cNvPicPr>
            <a:picLocks noChangeAspect="1"/>
          </p:cNvPicPr>
          <p:nvPr/>
        </p:nvPicPr>
        <p:blipFill>
          <a:blip r:embed="rId3"/>
          <a:stretch>
            <a:fillRect/>
          </a:stretch>
        </p:blipFill>
        <p:spPr>
          <a:xfrm>
            <a:off x="7076458" y="378792"/>
            <a:ext cx="182880" cy="182880"/>
          </a:xfrm>
          <a:prstGeom prst="rect">
            <a:avLst/>
          </a:prstGeom>
        </p:spPr>
      </p:pic>
      <p:pic>
        <p:nvPicPr>
          <p:cNvPr id="16" name="Picture 15"/>
          <p:cNvPicPr>
            <a:picLocks noChangeAspect="1"/>
          </p:cNvPicPr>
          <p:nvPr/>
        </p:nvPicPr>
        <p:blipFill>
          <a:blip r:embed="rId3"/>
          <a:stretch>
            <a:fillRect/>
          </a:stretch>
        </p:blipFill>
        <p:spPr>
          <a:xfrm>
            <a:off x="2410709" y="400309"/>
            <a:ext cx="182880" cy="182880"/>
          </a:xfrm>
          <a:prstGeom prst="rect">
            <a:avLst/>
          </a:prstGeom>
        </p:spPr>
      </p:pic>
      <p:pic>
        <p:nvPicPr>
          <p:cNvPr id="17" name="Picture 16"/>
          <p:cNvPicPr>
            <a:picLocks noChangeAspect="1"/>
          </p:cNvPicPr>
          <p:nvPr/>
        </p:nvPicPr>
        <p:blipFill>
          <a:blip r:embed="rId3"/>
          <a:stretch>
            <a:fillRect/>
          </a:stretch>
        </p:blipFill>
        <p:spPr>
          <a:xfrm>
            <a:off x="624826" y="339917"/>
            <a:ext cx="182880" cy="182880"/>
          </a:xfrm>
          <a:prstGeom prst="rect">
            <a:avLst/>
          </a:prstGeom>
        </p:spPr>
      </p:pic>
      <p:pic>
        <p:nvPicPr>
          <p:cNvPr id="18" name="Picture 17"/>
          <p:cNvPicPr>
            <a:picLocks noChangeAspect="1"/>
          </p:cNvPicPr>
          <p:nvPr/>
        </p:nvPicPr>
        <p:blipFill>
          <a:blip r:embed="rId4"/>
          <a:stretch>
            <a:fillRect/>
          </a:stretch>
        </p:blipFill>
        <p:spPr>
          <a:xfrm>
            <a:off x="3766387" y="371998"/>
            <a:ext cx="2140375" cy="182880"/>
          </a:xfrm>
          <a:prstGeom prst="rect">
            <a:avLst/>
          </a:prstGeom>
        </p:spPr>
      </p:pic>
      <p:pic>
        <p:nvPicPr>
          <p:cNvPr id="19" name="Picture 18"/>
          <p:cNvPicPr>
            <a:picLocks noChangeAspect="1"/>
          </p:cNvPicPr>
          <p:nvPr/>
        </p:nvPicPr>
        <p:blipFill>
          <a:blip r:embed="rId5"/>
          <a:stretch>
            <a:fillRect/>
          </a:stretch>
        </p:blipFill>
        <p:spPr>
          <a:xfrm>
            <a:off x="9848442" y="342509"/>
            <a:ext cx="1761068" cy="182880"/>
          </a:xfrm>
          <a:prstGeom prst="rect">
            <a:avLst/>
          </a:prstGeom>
        </p:spPr>
      </p:pic>
      <p:pic>
        <p:nvPicPr>
          <p:cNvPr id="20" name="Picture 19"/>
          <p:cNvPicPr>
            <a:picLocks noChangeAspect="1"/>
          </p:cNvPicPr>
          <p:nvPr/>
        </p:nvPicPr>
        <p:blipFill>
          <a:blip r:embed="rId6"/>
          <a:stretch>
            <a:fillRect/>
          </a:stretch>
        </p:blipFill>
        <p:spPr>
          <a:xfrm>
            <a:off x="10810857" y="323581"/>
            <a:ext cx="207489" cy="207489"/>
          </a:xfrm>
          <a:prstGeom prst="rect">
            <a:avLst/>
          </a:prstGeom>
        </p:spPr>
      </p:pic>
      <p:pic>
        <p:nvPicPr>
          <p:cNvPr id="21" name="Picture 20"/>
          <p:cNvPicPr>
            <a:picLocks noChangeAspect="1"/>
          </p:cNvPicPr>
          <p:nvPr/>
        </p:nvPicPr>
        <p:blipFill>
          <a:blip r:embed="rId3"/>
          <a:stretch>
            <a:fillRect/>
          </a:stretch>
        </p:blipFill>
        <p:spPr>
          <a:xfrm>
            <a:off x="9079431" y="367204"/>
            <a:ext cx="182880" cy="182880"/>
          </a:xfrm>
          <a:prstGeom prst="rect">
            <a:avLst/>
          </a:prstGeom>
        </p:spPr>
      </p:pic>
    </p:spTree>
    <p:extLst>
      <p:ext uri="{BB962C8B-B14F-4D97-AF65-F5344CB8AC3E}">
        <p14:creationId xmlns:p14="http://schemas.microsoft.com/office/powerpoint/2010/main" val="120495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heme1">
  <a:themeElements>
    <a:clrScheme name="Default Design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fontScheme name="Default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Default Design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Default Design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Default Design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Default Design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Default Design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FC690C46-54B8-41A4-983D-A7F9203B8F6B}" vid="{5919D7ED-1174-4E65-BD87-52D64B010C8D}"/>
    </a:ext>
  </a:extLst>
</a:theme>
</file>

<file path=ppt/theme/theme2.xml><?xml version="1.0" encoding="utf-8"?>
<a:theme xmlns:a="http://schemas.openxmlformats.org/drawingml/2006/main" name="217tgp_cube_dark">
  <a:themeElements>
    <a:clrScheme name="217tgp_cube_dark 1">
      <a:dk1>
        <a:srgbClr val="B2B2B2"/>
      </a:dk1>
      <a:lt1>
        <a:srgbClr val="FFFFFF"/>
      </a:lt1>
      <a:dk2>
        <a:srgbClr val="0F3C7D"/>
      </a:dk2>
      <a:lt2>
        <a:srgbClr val="EAE2AA"/>
      </a:lt2>
      <a:accent1>
        <a:srgbClr val="45B7A1"/>
      </a:accent1>
      <a:accent2>
        <a:srgbClr val="2F7ADF"/>
      </a:accent2>
      <a:accent3>
        <a:srgbClr val="AAAFBF"/>
      </a:accent3>
      <a:accent4>
        <a:srgbClr val="DADADA"/>
      </a:accent4>
      <a:accent5>
        <a:srgbClr val="B0D8CD"/>
      </a:accent5>
      <a:accent6>
        <a:srgbClr val="2A6ECA"/>
      </a:accent6>
      <a:hlink>
        <a:srgbClr val="8A52C8"/>
      </a:hlink>
      <a:folHlink>
        <a:srgbClr val="DD8739"/>
      </a:folHlink>
    </a:clrScheme>
    <a:fontScheme name="217tgp_cube_da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217tgp_cube_dark 1">
        <a:dk1>
          <a:srgbClr val="B2B2B2"/>
        </a:dk1>
        <a:lt1>
          <a:srgbClr val="FFFFFF"/>
        </a:lt1>
        <a:dk2>
          <a:srgbClr val="0F3C7D"/>
        </a:dk2>
        <a:lt2>
          <a:srgbClr val="EAE2AA"/>
        </a:lt2>
        <a:accent1>
          <a:srgbClr val="45B7A1"/>
        </a:accent1>
        <a:accent2>
          <a:srgbClr val="2F7ADF"/>
        </a:accent2>
        <a:accent3>
          <a:srgbClr val="AAAFBF"/>
        </a:accent3>
        <a:accent4>
          <a:srgbClr val="DADADA"/>
        </a:accent4>
        <a:accent5>
          <a:srgbClr val="B0D8CD"/>
        </a:accent5>
        <a:accent6>
          <a:srgbClr val="2A6ECA"/>
        </a:accent6>
        <a:hlink>
          <a:srgbClr val="8A52C8"/>
        </a:hlink>
        <a:folHlink>
          <a:srgbClr val="DD8739"/>
        </a:folHlink>
      </a:clrScheme>
      <a:clrMap bg1="dk2" tx1="lt1" bg2="dk1" tx2="lt2" accent1="accent1" accent2="accent2" accent3="accent3" accent4="accent4" accent5="accent5" accent6="accent6" hlink="hlink" folHlink="folHlink"/>
    </a:extraClrScheme>
    <a:extraClrScheme>
      <a:clrScheme name="217tgp_cube_dark 2">
        <a:dk1>
          <a:srgbClr val="969696"/>
        </a:dk1>
        <a:lt1>
          <a:srgbClr val="FFFFFF"/>
        </a:lt1>
        <a:dk2>
          <a:srgbClr val="3F1F53"/>
        </a:dk2>
        <a:lt2>
          <a:srgbClr val="ECEEA2"/>
        </a:lt2>
        <a:accent1>
          <a:srgbClr val="557FE7"/>
        </a:accent1>
        <a:accent2>
          <a:srgbClr val="84ACCA"/>
        </a:accent2>
        <a:accent3>
          <a:srgbClr val="AFABB3"/>
        </a:accent3>
        <a:accent4>
          <a:srgbClr val="DADADA"/>
        </a:accent4>
        <a:accent5>
          <a:srgbClr val="B4C0F1"/>
        </a:accent5>
        <a:accent6>
          <a:srgbClr val="779BB7"/>
        </a:accent6>
        <a:hlink>
          <a:srgbClr val="9351C9"/>
        </a:hlink>
        <a:folHlink>
          <a:srgbClr val="3EB2AC"/>
        </a:folHlink>
      </a:clrScheme>
      <a:clrMap bg1="dk2" tx1="lt1" bg2="dk1" tx2="lt2" accent1="accent1" accent2="accent2" accent3="accent3" accent4="accent4" accent5="accent5" accent6="accent6" hlink="hlink" folHlink="folHlink"/>
    </a:extraClrScheme>
    <a:extraClrScheme>
      <a:clrScheme name="217tgp_cube_dark 3">
        <a:dk1>
          <a:srgbClr val="969696"/>
        </a:dk1>
        <a:lt1>
          <a:srgbClr val="FFFFFF"/>
        </a:lt1>
        <a:dk2>
          <a:srgbClr val="005E5C"/>
        </a:dk2>
        <a:lt2>
          <a:srgbClr val="FFF5AB"/>
        </a:lt2>
        <a:accent1>
          <a:srgbClr val="238FD9"/>
        </a:accent1>
        <a:accent2>
          <a:srgbClr val="43A98E"/>
        </a:accent2>
        <a:accent3>
          <a:srgbClr val="AAB6B5"/>
        </a:accent3>
        <a:accent4>
          <a:srgbClr val="DADADA"/>
        </a:accent4>
        <a:accent5>
          <a:srgbClr val="ACC6E9"/>
        </a:accent5>
        <a:accent6>
          <a:srgbClr val="3C9980"/>
        </a:accent6>
        <a:hlink>
          <a:srgbClr val="D8A642"/>
        </a:hlink>
        <a:folHlink>
          <a:srgbClr val="B3703D"/>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4078</TotalTime>
  <Words>3711</Words>
  <Application>Microsoft Office PowerPoint</Application>
  <PresentationFormat>Custom</PresentationFormat>
  <Paragraphs>497</Paragraphs>
  <Slides>33</Slides>
  <Notes>2</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33</vt:i4>
      </vt:variant>
    </vt:vector>
  </HeadingPairs>
  <TitlesOfParts>
    <vt:vector size="50" baseType="lpstr">
      <vt:lpstr>Arial</vt:lpstr>
      <vt:lpstr>Arial Black</vt:lpstr>
      <vt:lpstr>Arial Unicode MS</vt:lpstr>
      <vt:lpstr>B Davat</vt:lpstr>
      <vt:lpstr>B Koodak</vt:lpstr>
      <vt:lpstr>B Mitra</vt:lpstr>
      <vt:lpstr>B Nazanin</vt:lpstr>
      <vt:lpstr>Bodoni MT</vt:lpstr>
      <vt:lpstr>Calibri</vt:lpstr>
      <vt:lpstr>Comic Sans MS</vt:lpstr>
      <vt:lpstr>Courier New</vt:lpstr>
      <vt:lpstr>Microsoft Sans Serif</vt:lpstr>
      <vt:lpstr>Tahoma</vt:lpstr>
      <vt:lpstr>Times New Roman</vt:lpstr>
      <vt:lpstr>Wingdings</vt:lpstr>
      <vt:lpstr>Theme1</vt:lpstr>
      <vt:lpstr>217tgp_cube_dark</vt:lpstr>
      <vt:lpstr>PowerPoint Presentation</vt:lpstr>
      <vt:lpstr>PowerPoint Presentation</vt:lpstr>
      <vt:lpstr>فهرست مطالب</vt:lpstr>
      <vt:lpstr>مقدمه    </vt:lpstr>
      <vt:lpstr>کلاس های کاربری </vt:lpstr>
      <vt:lpstr>طبقه‌بندی کلاس کاربران  </vt:lpstr>
      <vt:lpstr>طبقه بندي كلاس كاربران. . .</vt:lpstr>
      <vt:lpstr>نكاتي راجع به طبقه بندي كلاسهاي كاربري </vt:lpstr>
      <vt:lpstr>نكاتي راجع به طبقه بندي كلاسهاي كاربري . . .  </vt:lpstr>
      <vt:lpstr>ساير كلاس هاي كاربري  </vt:lpstr>
      <vt:lpstr>سايرکلاس های کاربری . . . </vt:lpstr>
      <vt:lpstr>شناسایی کلاس های کاربری</vt:lpstr>
      <vt:lpstr>کلاس های کاربری . . .</vt:lpstr>
      <vt:lpstr>شناسایی کلاس های کاربری. . . </vt:lpstr>
      <vt:lpstr>پرسونای کاربری</vt:lpstr>
      <vt:lpstr>ارتباط با نمایندگان کاربر</vt:lpstr>
      <vt:lpstr>ارتباط با نماندیگان کاربر . . . </vt:lpstr>
      <vt:lpstr>قهرمان محصول</vt:lpstr>
      <vt:lpstr>ویژگی های یک قهرمان محصول</vt:lpstr>
      <vt:lpstr>بهینه عملکرد قهرمان محصول</vt:lpstr>
      <vt:lpstr>قهرمان محصول . . .</vt:lpstr>
      <vt:lpstr>قهرمان محصول . . .</vt:lpstr>
      <vt:lpstr>قهرمان محصول . . . </vt:lpstr>
      <vt:lpstr>قهرمان محصول . . .</vt:lpstr>
      <vt:lpstr>قهرمان محصول . . .</vt:lpstr>
      <vt:lpstr>قهرمان محصول . . . </vt:lpstr>
      <vt:lpstr>قهرمان محصول . . .</vt:lpstr>
      <vt:lpstr>قهرمان محصول . . . </vt:lpstr>
      <vt:lpstr>جلوگیری از تله قهرمان محصول  </vt:lpstr>
      <vt:lpstr>گام بعدی</vt:lpstr>
      <vt:lpstr>نماینده کاربر در پروژه های چابک</vt:lpstr>
      <vt:lpstr>مالک محصول</vt:lpstr>
      <vt:lpstr>حل و فصل نیازمندی های متضاد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211</cp:revision>
  <dcterms:created xsi:type="dcterms:W3CDTF">2021-12-20T22:05:28Z</dcterms:created>
  <dcterms:modified xsi:type="dcterms:W3CDTF">2022-02-12T09:43:13Z</dcterms:modified>
</cp:coreProperties>
</file>