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27"/>
  </p:notesMasterIdLst>
  <p:sldIdLst>
    <p:sldId id="257" r:id="rId2"/>
    <p:sldId id="284" r:id="rId3"/>
    <p:sldId id="260" r:id="rId4"/>
    <p:sldId id="262" r:id="rId5"/>
    <p:sldId id="258" r:id="rId6"/>
    <p:sldId id="263" r:id="rId7"/>
    <p:sldId id="264" r:id="rId8"/>
    <p:sldId id="265" r:id="rId9"/>
    <p:sldId id="266" r:id="rId10"/>
    <p:sldId id="267" r:id="rId11"/>
    <p:sldId id="285" r:id="rId12"/>
    <p:sldId id="286" r:id="rId13"/>
    <p:sldId id="271" r:id="rId14"/>
    <p:sldId id="272" r:id="rId15"/>
    <p:sldId id="273" r:id="rId16"/>
    <p:sldId id="277" r:id="rId17"/>
    <p:sldId id="274" r:id="rId18"/>
    <p:sldId id="275" r:id="rId19"/>
    <p:sldId id="276" r:id="rId20"/>
    <p:sldId id="279" r:id="rId21"/>
    <p:sldId id="280" r:id="rId22"/>
    <p:sldId id="281" r:id="rId23"/>
    <p:sldId id="278"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1646" autoAdjust="0"/>
  </p:normalViewPr>
  <p:slideViewPr>
    <p:cSldViewPr snapToGrid="0">
      <p:cViewPr varScale="1">
        <p:scale>
          <a:sx n="88" d="100"/>
          <a:sy n="88" d="100"/>
        </p:scale>
        <p:origin x="4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05/06/1443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13</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دارد 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47775"/>
            <a:ext cx="10515600" cy="4929188"/>
          </a:xfrm>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5" y="1895475"/>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t>مقدمه </a:t>
            </a:r>
          </a:p>
          <a:p>
            <a:pPr algn="r" rtl="1"/>
            <a:r>
              <a:rPr lang="fa-IR" dirty="0" smtClean="0"/>
              <a:t>کلاس های کاربری</a:t>
            </a:r>
          </a:p>
          <a:p>
            <a:pPr algn="r" rtl="1"/>
            <a:r>
              <a:rPr lang="fa-IR" dirty="0" smtClean="0"/>
              <a:t>شخصیت های کاربر</a:t>
            </a:r>
          </a:p>
          <a:p>
            <a:pPr algn="r" rtl="1"/>
            <a:r>
              <a:rPr lang="fa-IR" dirty="0" smtClean="0"/>
              <a:t>ارتباط با نمایندگان کاربران </a:t>
            </a:r>
          </a:p>
          <a:p>
            <a:pPr algn="r" rtl="1"/>
            <a:r>
              <a:rPr lang="fa-IR" dirty="0" smtClean="0"/>
              <a:t>قهرمان محصول </a:t>
            </a:r>
          </a:p>
          <a:p>
            <a:pPr algn="r" rtl="1"/>
            <a:r>
              <a:rPr lang="fa-IR" dirty="0"/>
              <a:t>نمایندگی کاربر در پروژه های </a:t>
            </a:r>
            <a:r>
              <a:rPr lang="fa-IR" dirty="0" smtClean="0"/>
              <a:t>چابک</a:t>
            </a:r>
          </a:p>
          <a:p>
            <a:pPr algn="r" rtl="1"/>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a:t>
            </a:r>
            <a:r>
              <a:rPr lang="fa-IR" sz="2000" dirty="0" smtClean="0">
                <a:cs typeface="B Nazanin" panose="00000400000000000000" pitchFamily="2" charset="-78"/>
              </a:rPr>
              <a:t>نیازمندی 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p>
          <a:p>
            <a:pPr marL="914400" lvl="2" indent="0">
              <a:buNone/>
            </a:pPr>
            <a:r>
              <a:rPr lang="fa-IR" dirty="0" smtClean="0">
                <a:cs typeface="B Nazanin" panose="00000400000000000000" pitchFamily="2" charset="-78"/>
              </a:rPr>
              <a:t>ورودی‌ها را در مورد عملکرد و سایر الزامات کیفی ارائه دهد .</a:t>
            </a:r>
          </a:p>
          <a:p>
            <a:pPr marL="914400" lvl="2" indent="0">
              <a:buNone/>
            </a:pPr>
            <a:r>
              <a:rPr lang="fa-IR" dirty="0" smtClean="0">
                <a:cs typeface="B Nazanin" panose="00000400000000000000" pitchFamily="2" charset="-78"/>
              </a:rPr>
              <a:t>نمونه 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6" y="1923115"/>
            <a:ext cx="560881" cy="243861"/>
          </a:xfrm>
          <a:prstGeom prst="rect">
            <a:avLst/>
          </a:prstGeom>
        </p:spPr>
      </p:pic>
      <p:pic>
        <p:nvPicPr>
          <p:cNvPr id="5" name="Picture 4"/>
          <p:cNvPicPr>
            <a:picLocks noChangeAspect="1"/>
          </p:cNvPicPr>
          <p:nvPr/>
        </p:nvPicPr>
        <p:blipFill>
          <a:blip r:embed="rId2"/>
          <a:stretch>
            <a:fillRect/>
          </a:stretch>
        </p:blipFill>
        <p:spPr>
          <a:xfrm>
            <a:off x="10476645" y="2247703"/>
            <a:ext cx="560881" cy="243861"/>
          </a:xfrm>
          <a:prstGeom prst="rect">
            <a:avLst/>
          </a:prstGeom>
        </p:spPr>
      </p:pic>
      <p:pic>
        <p:nvPicPr>
          <p:cNvPr id="6" name="Picture 5"/>
          <p:cNvPicPr>
            <a:picLocks noChangeAspect="1"/>
          </p:cNvPicPr>
          <p:nvPr/>
        </p:nvPicPr>
        <p:blipFill>
          <a:blip r:embed="rId2"/>
          <a:stretch>
            <a:fillRect/>
          </a:stretch>
        </p:blipFill>
        <p:spPr>
          <a:xfrm>
            <a:off x="10467219" y="2567909"/>
            <a:ext cx="560881" cy="243861"/>
          </a:xfrm>
          <a:prstGeom prst="rect">
            <a:avLst/>
          </a:prstGeom>
        </p:spPr>
      </p:pic>
      <p:pic>
        <p:nvPicPr>
          <p:cNvPr id="7" name="Picture 6"/>
          <p:cNvPicPr>
            <a:picLocks noChangeAspect="1"/>
          </p:cNvPicPr>
          <p:nvPr/>
        </p:nvPicPr>
        <p:blipFill>
          <a:blip r:embed="rId2"/>
          <a:stretch>
            <a:fillRect/>
          </a:stretch>
        </p:blipFill>
        <p:spPr>
          <a:xfrm>
            <a:off x="10476645" y="2882397"/>
            <a:ext cx="560881" cy="243861"/>
          </a:xfrm>
          <a:prstGeom prst="rect">
            <a:avLst/>
          </a:prstGeom>
        </p:spPr>
      </p:pic>
      <p:pic>
        <p:nvPicPr>
          <p:cNvPr id="8" name="Picture 7"/>
          <p:cNvPicPr>
            <a:picLocks noChangeAspect="1"/>
          </p:cNvPicPr>
          <p:nvPr/>
        </p:nvPicPr>
        <p:blipFill>
          <a:blip r:embed="rId2"/>
          <a:stretch>
            <a:fillRect/>
          </a:stretch>
        </p:blipFill>
        <p:spPr>
          <a:xfrm>
            <a:off x="10467219" y="3284788"/>
            <a:ext cx="560881" cy="243861"/>
          </a:xfrm>
          <a:prstGeom prst="rect">
            <a:avLst/>
          </a:prstGeom>
        </p:spPr>
      </p:pic>
      <p:pic>
        <p:nvPicPr>
          <p:cNvPr id="9" name="Picture 8"/>
          <p:cNvPicPr>
            <a:picLocks noChangeAspect="1"/>
          </p:cNvPicPr>
          <p:nvPr/>
        </p:nvPicPr>
        <p:blipFill>
          <a:blip r:embed="rId2"/>
          <a:stretch>
            <a:fillRect/>
          </a:stretch>
        </p:blipFill>
        <p:spPr>
          <a:xfrm>
            <a:off x="10467219" y="3652621"/>
            <a:ext cx="560881" cy="243861"/>
          </a:xfrm>
          <a:prstGeom prst="rect">
            <a:avLst/>
          </a:prstGeom>
        </p:spPr>
      </p:pic>
      <p:pic>
        <p:nvPicPr>
          <p:cNvPr id="10" name="Picture 9"/>
          <p:cNvPicPr>
            <a:picLocks noChangeAspect="1"/>
          </p:cNvPicPr>
          <p:nvPr/>
        </p:nvPicPr>
        <p:blipFill>
          <a:blip r:embed="rId2"/>
          <a:stretch>
            <a:fillRect/>
          </a:stretch>
        </p:blipFill>
        <p:spPr>
          <a:xfrm>
            <a:off x="10467220" y="3972661"/>
            <a:ext cx="560881" cy="243861"/>
          </a:xfrm>
          <a:prstGeom prst="rect">
            <a:avLst/>
          </a:prstGeom>
        </p:spPr>
      </p:pic>
      <p:pic>
        <p:nvPicPr>
          <p:cNvPr id="11" name="Picture 10"/>
          <p:cNvPicPr>
            <a:picLocks noChangeAspect="1"/>
          </p:cNvPicPr>
          <p:nvPr/>
        </p:nvPicPr>
        <p:blipFill>
          <a:blip r:embed="rId2"/>
          <a:stretch>
            <a:fillRect/>
          </a:stretch>
        </p:blipFill>
        <p:spPr>
          <a:xfrm>
            <a:off x="10476645" y="4281598"/>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Cube 12"/>
          <p:cNvSpPr/>
          <p:nvPr/>
        </p:nvSpPr>
        <p:spPr>
          <a:xfrm>
            <a:off x="10757087" y="1097606"/>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endParaRPr lang="fa-IR" sz="2000" dirty="0" smtClean="0">
              <a:cs typeface="B Nazanin" panose="00000400000000000000" pitchFamily="2" charset="-78"/>
            </a:endParaRPr>
          </a:p>
          <a:p>
            <a:pPr marL="0" indent="0" algn="r" rtl="1">
              <a:buNone/>
            </a:pP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اعتبار 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smtClean="0">
                <a:cs typeface="B Nazanin" panose="00000400000000000000" pitchFamily="2" charset="-78"/>
              </a:rPr>
              <a:t>مجموعه داده های آزمایشی را از کسب و کار ارائه دهید </a:t>
            </a:r>
          </a:p>
          <a:p>
            <a:pPr marL="914400" lvl="2" indent="0">
              <a:buNone/>
            </a:pPr>
            <a:r>
              <a:rPr lang="fa-IR" dirty="0" smtClean="0">
                <a:cs typeface="B Nazanin" panose="00000400000000000000" pitchFamily="2" charset="-78"/>
              </a:rPr>
              <a:t>تست پذیرش کاربر یا بتا تست را انجام دهد . </a:t>
            </a:r>
          </a:p>
          <a:p>
            <a:pPr marL="0" lvl="0" indent="0">
              <a:buNone/>
            </a:pPr>
            <a:r>
              <a:rPr lang="fa-IR" sz="2000" dirty="0">
                <a:solidFill>
                  <a:prstClr val="black"/>
                </a:solidFill>
                <a:cs typeface="B Nazanin" panose="00000400000000000000" pitchFamily="2" charset="-78"/>
              </a:rPr>
              <a:t>مدیریت تغییرات </a:t>
            </a:r>
          </a:p>
          <a:p>
            <a:pPr marL="914400" lvl="2" indent="0">
              <a:buNone/>
            </a:pPr>
            <a:r>
              <a:rPr lang="fa-IR"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pic>
        <p:nvPicPr>
          <p:cNvPr id="10" name="Picture 9"/>
          <p:cNvPicPr>
            <a:picLocks noChangeAspect="1"/>
          </p:cNvPicPr>
          <p:nvPr/>
        </p:nvPicPr>
        <p:blipFill>
          <a:blip r:embed="rId3"/>
          <a:stretch>
            <a:fillRect/>
          </a:stretch>
        </p:blipFill>
        <p:spPr>
          <a:xfrm>
            <a:off x="11204435" y="1392364"/>
            <a:ext cx="298730" cy="304826"/>
          </a:xfrm>
          <a:prstGeom prst="rect">
            <a:avLst/>
          </a:prstGeom>
        </p:spPr>
      </p:pic>
      <p:sp>
        <p:nvSpPr>
          <p:cNvPr id="21" name="Isosceles Triangle 20"/>
          <p:cNvSpPr/>
          <p:nvPr/>
        </p:nvSpPr>
        <p:spPr>
          <a:xfrm rot="16200000">
            <a:off x="11072956" y="400368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3" name="Picture 22"/>
          <p:cNvPicPr>
            <a:picLocks noChangeAspect="1"/>
          </p:cNvPicPr>
          <p:nvPr/>
        </p:nvPicPr>
        <p:blipFill>
          <a:blip r:embed="rId2"/>
          <a:stretch>
            <a:fillRect/>
          </a:stretch>
        </p:blipFill>
        <p:spPr>
          <a:xfrm>
            <a:off x="10513248" y="4387712"/>
            <a:ext cx="560881" cy="243861"/>
          </a:xfrm>
          <a:prstGeom prst="rect">
            <a:avLst/>
          </a:prstGeom>
        </p:spPr>
      </p:pic>
      <p:pic>
        <p:nvPicPr>
          <p:cNvPr id="24" name="Picture 23"/>
          <p:cNvPicPr>
            <a:picLocks noChangeAspect="1"/>
          </p:cNvPicPr>
          <p:nvPr/>
        </p:nvPicPr>
        <p:blipFill>
          <a:blip r:embed="rId2"/>
          <a:stretch>
            <a:fillRect/>
          </a:stretch>
        </p:blipFill>
        <p:spPr>
          <a:xfrm>
            <a:off x="10502054" y="4355255"/>
            <a:ext cx="560881" cy="243861"/>
          </a:xfrm>
          <a:prstGeom prst="rect">
            <a:avLst/>
          </a:prstGeom>
        </p:spPr>
      </p:pic>
      <p:pic>
        <p:nvPicPr>
          <p:cNvPr id="25" name="Picture 24"/>
          <p:cNvPicPr>
            <a:picLocks noChangeAspect="1"/>
          </p:cNvPicPr>
          <p:nvPr/>
        </p:nvPicPr>
        <p:blipFill>
          <a:blip r:embed="rId2"/>
          <a:stretch>
            <a:fillRect/>
          </a:stretch>
        </p:blipFill>
        <p:spPr>
          <a:xfrm>
            <a:off x="10513248" y="4734053"/>
            <a:ext cx="560881" cy="243861"/>
          </a:xfrm>
          <a:prstGeom prst="rect">
            <a:avLst/>
          </a:prstGeom>
        </p:spPr>
      </p:pic>
      <p:pic>
        <p:nvPicPr>
          <p:cNvPr id="26" name="Picture 25"/>
          <p:cNvPicPr>
            <a:picLocks noChangeAspect="1"/>
          </p:cNvPicPr>
          <p:nvPr/>
        </p:nvPicPr>
        <p:blipFill>
          <a:blip r:embed="rId2"/>
          <a:stretch>
            <a:fillRect/>
          </a:stretch>
        </p:blipFill>
        <p:spPr>
          <a:xfrm>
            <a:off x="10513248" y="5076188"/>
            <a:ext cx="560881" cy="243861"/>
          </a:xfrm>
          <a:prstGeom prst="rect">
            <a:avLst/>
          </a:prstGeom>
        </p:spPr>
      </p:pic>
      <p:pic>
        <p:nvPicPr>
          <p:cNvPr id="31" name="Picture 30"/>
          <p:cNvPicPr>
            <a:picLocks noChangeAspect="1"/>
          </p:cNvPicPr>
          <p:nvPr/>
        </p:nvPicPr>
        <p:blipFill>
          <a:blip r:embed="rId2"/>
          <a:stretch>
            <a:fillRect/>
          </a:stretch>
        </p:blipFill>
        <p:spPr>
          <a:xfrm>
            <a:off x="10513248" y="5382715"/>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000" dirty="0" smtClean="0">
                <a:solidFill>
                  <a:prstClr val="black"/>
                </a:solidFill>
                <a:cs typeface="B Nazanin" panose="00000400000000000000" pitchFamily="2" charset="-78"/>
              </a:rPr>
              <a:t>کمک </a:t>
            </a:r>
            <a:r>
              <a:rPr lang="fa-IR" sz="2000" dirty="0">
                <a:solidFill>
                  <a:prstClr val="black"/>
                </a:solidFill>
                <a:cs typeface="B Nazanin" panose="00000400000000000000" pitchFamily="2" charset="-78"/>
              </a:rPr>
              <a:t>های کاربر</a:t>
            </a:r>
          </a:p>
          <a:p>
            <a:pPr marL="914400" lvl="2" indent="0">
              <a:buNone/>
            </a:pPr>
            <a:r>
              <a:rPr lang="fa-IR"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dirty="0">
                <a:solidFill>
                  <a:prstClr val="black"/>
                </a:solidFill>
                <a:cs typeface="B Nazanin" panose="00000400000000000000" pitchFamily="2" charset="-78"/>
              </a:rPr>
              <a:t>در برنامه های تمرینی یا آموزش شرکت کند .</a:t>
            </a:r>
          </a:p>
          <a:p>
            <a:pPr marL="914400" lvl="2" indent="0">
              <a:buNone/>
            </a:pPr>
            <a:r>
              <a:rPr lang="fa-IR"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39582" y="2787307"/>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970"/>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endParaRPr lang="fa-IR" sz="2400" dirty="0">
              <a:cs typeface="B Nazanin" panose="00000400000000000000" pitchFamily="2" charset="-78"/>
            </a:endParaRPr>
          </a:p>
        </p:txBody>
      </p:sp>
    </p:spTree>
    <p:extLst>
      <p:ext uri="{BB962C8B-B14F-4D97-AF65-F5344CB8AC3E}">
        <p14:creationId xmlns:p14="http://schemas.microsoft.com/office/powerpoint/2010/main" val="95036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نماینده کاربر در پروژه های چابک</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p>
        </p:txBody>
      </p:sp>
    </p:spTree>
    <p:extLst>
      <p:ext uri="{BB962C8B-B14F-4D97-AF65-F5344CB8AC3E}">
        <p14:creationId xmlns:p14="http://schemas.microsoft.com/office/powerpoint/2010/main" val="49649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p>
          <a:p>
            <a:pPr algn="r" rtl="1"/>
            <a:r>
              <a:rPr lang="fa-IR" sz="2000" dirty="0" smtClean="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1511</TotalTime>
  <Words>1966</Words>
  <Application>Microsoft Office PowerPoint</Application>
  <PresentationFormat>Widescreen</PresentationFormat>
  <Paragraphs>176</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پرسوناهای کاربری</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فروش ایده قهرمان محصول </vt:lpstr>
      <vt:lpstr>نماینده کاربر در پروژه های چابک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90</cp:revision>
  <dcterms:created xsi:type="dcterms:W3CDTF">2021-12-20T22:05:28Z</dcterms:created>
  <dcterms:modified xsi:type="dcterms:W3CDTF">2022-01-08T14:01:00Z</dcterms:modified>
</cp:coreProperties>
</file>