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9" r:id="rId1"/>
  </p:sldMasterIdLst>
  <p:notesMasterIdLst>
    <p:notesMasterId r:id="rId36"/>
  </p:notesMasterIdLst>
  <p:sldIdLst>
    <p:sldId id="257" r:id="rId2"/>
    <p:sldId id="284" r:id="rId3"/>
    <p:sldId id="260" r:id="rId4"/>
    <p:sldId id="262" r:id="rId5"/>
    <p:sldId id="258" r:id="rId6"/>
    <p:sldId id="295" r:id="rId7"/>
    <p:sldId id="263" r:id="rId8"/>
    <p:sldId id="296" r:id="rId9"/>
    <p:sldId id="297" r:id="rId10"/>
    <p:sldId id="267" r:id="rId11"/>
    <p:sldId id="298" r:id="rId12"/>
    <p:sldId id="285" r:id="rId13"/>
    <p:sldId id="288" r:id="rId14"/>
    <p:sldId id="286" r:id="rId15"/>
    <p:sldId id="289" r:id="rId16"/>
    <p:sldId id="271" r:id="rId17"/>
    <p:sldId id="272" r:id="rId18"/>
    <p:sldId id="290" r:id="rId19"/>
    <p:sldId id="273" r:id="rId20"/>
    <p:sldId id="277" r:id="rId21"/>
    <p:sldId id="274" r:id="rId22"/>
    <p:sldId id="275" r:id="rId23"/>
    <p:sldId id="276" r:id="rId24"/>
    <p:sldId id="279" r:id="rId25"/>
    <p:sldId id="280" r:id="rId26"/>
    <p:sldId id="281" r:id="rId27"/>
    <p:sldId id="278" r:id="rId28"/>
    <p:sldId id="294" r:id="rId29"/>
    <p:sldId id="299" r:id="rId30"/>
    <p:sldId id="291" r:id="rId31"/>
    <p:sldId id="283" r:id="rId32"/>
    <p:sldId id="293" r:id="rId33"/>
    <p:sldId id="292" r:id="rId34"/>
    <p:sldId id="287" r:id="rId35"/>
  </p:sldIdLst>
  <p:sldSz cx="12161838" cy="658336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1646" autoAdjust="0"/>
  </p:normalViewPr>
  <p:slideViewPr>
    <p:cSldViewPr snapToGrid="0">
      <p:cViewPr varScale="1">
        <p:scale>
          <a:sx n="84" d="100"/>
          <a:sy n="84" d="100"/>
        </p:scale>
        <p:origin x="64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cs typeface="B Nazanin" panose="00000400000000000000" pitchFamily="2" charset="-78"/>
              </a:defRPr>
            </a:lvl1pPr>
          </a:lstStyle>
          <a:p>
            <a:endParaRPr lang="fa-I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cs typeface="B Nazanin" panose="00000400000000000000" pitchFamily="2" charset="-78"/>
              </a:defRPr>
            </a:lvl1pPr>
          </a:lstStyle>
          <a:p>
            <a:fld id="{D5904EEC-1544-4F8A-9627-C15A01248C3F}" type="datetimeFigureOut">
              <a:rPr lang="fa-IR" smtClean="0"/>
              <a:pPr/>
              <a:t>21/06/1443</a:t>
            </a:fld>
            <a:endParaRPr lang="fa-IR" dirty="0"/>
          </a:p>
        </p:txBody>
      </p:sp>
      <p:sp>
        <p:nvSpPr>
          <p:cNvPr id="4" name="Slide Image Placeholder 3"/>
          <p:cNvSpPr>
            <a:spLocks noGrp="1" noRot="1" noChangeAspect="1"/>
          </p:cNvSpPr>
          <p:nvPr>
            <p:ph type="sldImg" idx="2"/>
          </p:nvPr>
        </p:nvSpPr>
        <p:spPr>
          <a:xfrm>
            <a:off x="579438" y="1143000"/>
            <a:ext cx="5699125" cy="3086100"/>
          </a:xfrm>
          <a:prstGeom prst="rect">
            <a:avLst/>
          </a:prstGeom>
          <a:noFill/>
          <a:ln w="12700">
            <a:solidFill>
              <a:prstClr val="black"/>
            </a:solidFill>
          </a:ln>
        </p:spPr>
        <p:txBody>
          <a:bodyPr vert="horz" lIns="91440" tIns="45720" rIns="91440" bIns="45720" rtlCol="0" anchor="ctr"/>
          <a:lstStyle/>
          <a:p>
            <a:endParaRPr lang="fa-I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a-IR"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cs typeface="B Nazanin" panose="00000400000000000000" pitchFamily="2" charset="-78"/>
              </a:defRPr>
            </a:lvl1pPr>
          </a:lstStyle>
          <a:p>
            <a:endParaRPr lang="fa-I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cs typeface="B Nazanin" panose="00000400000000000000" pitchFamily="2" charset="-78"/>
              </a:defRPr>
            </a:lvl1pPr>
          </a:lstStyle>
          <a:p>
            <a:fld id="{888333F8-F81D-47B6-A515-82D4D6D258EC}" type="slidenum">
              <a:rPr lang="fa-IR" smtClean="0"/>
              <a:pPr/>
              <a:t>‹#›</a:t>
            </a:fld>
            <a:endParaRPr lang="fa-IR" dirty="0"/>
          </a:p>
        </p:txBody>
      </p:sp>
    </p:spTree>
    <p:extLst>
      <p:ext uri="{BB962C8B-B14F-4D97-AF65-F5344CB8AC3E}">
        <p14:creationId xmlns:p14="http://schemas.microsoft.com/office/powerpoint/2010/main" val="4158710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B Nazanin" panose="00000400000000000000" pitchFamily="2" charset="-7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B Nazanin" panose="00000400000000000000" pitchFamily="2" charset="-7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9438" y="1143000"/>
            <a:ext cx="5699125"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a-IR" dirty="0" smtClean="0"/>
              <a:t>نیازی نیست که کلاس های کاربری حتما انسان باشند . آن ها ممکن عامل های نرم  افزاری باشند که یک سرویس را از طرف یک کاربر انسانی انجام میدهند به عنوان مثال ، بات ها . عامل های نرم ممکن است شبکه را برای اطلاعات درمورد کلاها و خدمات اسکن کنند ، فیدهای خبری سفارشی جمع آوری کنند ، امیل های دریفاتی شما را پردازش کنند یا دیتا ماینیگ انجام دهند . عامل های اینترنتی که وبسایت ها را برای آسیب پذیری ها یا ایجاد هرزنامه جستجو می کنند ، یک نمونه از رابطهای کاربری غیر انسانی هستند . اگر این دسته از کلاس‌های کاربری ناراضی را شناسایی کنید، ممکن است الزامات خاصی را نه برای رفع نیازهای آنها، بلکه برای خنثی کردن آنها مشخص کنید. برای مثال، ابزارهای وب‌سایتی مانند </a:t>
            </a:r>
            <a:r>
              <a:rPr lang="en-US" dirty="0" smtClean="0"/>
              <a:t>CAPTCHA</a:t>
            </a:r>
            <a:r>
              <a:rPr lang="fa-IR" dirty="0" smtClean="0"/>
              <a:t> که انسان بودن کاربر را تأیید می‌کنند، سعی می‌کنند چنین دسترسی مخربی را توسط «کاربرانی» که می‌خواهید از آن جلوگیری کنید، مسدود کنند.</a:t>
            </a:r>
            <a:endParaRPr lang="en-US" dirty="0" smtClean="0"/>
          </a:p>
          <a:p>
            <a:endParaRPr lang="fa-IR" dirty="0"/>
          </a:p>
        </p:txBody>
      </p:sp>
      <p:sp>
        <p:nvSpPr>
          <p:cNvPr id="4" name="Slide Number Placeholder 3"/>
          <p:cNvSpPr>
            <a:spLocks noGrp="1"/>
          </p:cNvSpPr>
          <p:nvPr>
            <p:ph type="sldNum" sz="quarter" idx="10"/>
          </p:nvPr>
        </p:nvSpPr>
        <p:spPr/>
        <p:txBody>
          <a:bodyPr/>
          <a:lstStyle/>
          <a:p>
            <a:fld id="{888333F8-F81D-47B6-A515-82D4D6D258EC}" type="slidenum">
              <a:rPr lang="fa-IR" smtClean="0"/>
              <a:pPr/>
              <a:t>9</a:t>
            </a:fld>
            <a:endParaRPr lang="fa-IR" dirty="0"/>
          </a:p>
        </p:txBody>
      </p:sp>
    </p:spTree>
    <p:extLst>
      <p:ext uri="{BB962C8B-B14F-4D97-AF65-F5344CB8AC3E}">
        <p14:creationId xmlns:p14="http://schemas.microsoft.com/office/powerpoint/2010/main" val="2236611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9438" y="1143000"/>
            <a:ext cx="5699125" cy="3086100"/>
          </a:xfrm>
        </p:spPr>
      </p:sp>
      <p:sp>
        <p:nvSpPr>
          <p:cNvPr id="3" name="Notes Placeholder 2"/>
          <p:cNvSpPr>
            <a:spLocks noGrp="1"/>
          </p:cNvSpPr>
          <p:nvPr>
            <p:ph type="body" idx="1"/>
          </p:nvPr>
        </p:nvSpPr>
        <p:spPr/>
        <p:txBody>
          <a:bodyPr/>
          <a:lstStyle/>
          <a:p>
            <a:pPr marL="457200" marR="0" algn="l" rtl="1">
              <a:lnSpc>
                <a:spcPct val="107000"/>
              </a:lnSpc>
              <a:spcBef>
                <a:spcPts val="0"/>
              </a:spcBef>
              <a:spcAft>
                <a:spcPts val="800"/>
              </a:spcAft>
            </a:pPr>
            <a:r>
              <a:rPr lang="en-US" sz="1200" dirty="0" smtClean="0">
                <a:effectLst/>
                <a:latin typeface="Calibri" panose="020F0502020204030204" pitchFamily="34" charset="0"/>
                <a:ea typeface="Calibri" panose="020F0502020204030204" pitchFamily="34" charset="0"/>
              </a:rPr>
              <a:t>Every kind of project—corporate information systems, commercial applications, embedded systems, websites, contracted software—needs suitable representatives to provide the voice of the user. These users should be involved throughout the development life cycle, not just in an isolated requirements phase at the beginning of the project. Each user class needs someone to speak for it</a:t>
            </a:r>
            <a:endParaRPr lang="en-US" sz="1050" dirty="0" smtClean="0">
              <a:effectLst/>
              <a:latin typeface="Calibri" panose="020F0502020204030204" pitchFamily="34" charset="0"/>
              <a:ea typeface="Calibri" panose="020F0502020204030204" pitchFamily="34" charset="0"/>
            </a:endParaRPr>
          </a:p>
          <a:p>
            <a:r>
              <a:rPr lang="fa-IR" sz="1200" dirty="0" smtClean="0">
                <a:effectLst/>
                <a:latin typeface="Calibri" panose="020F0502020204030204" pitchFamily="34" charset="0"/>
                <a:ea typeface="Calibri" panose="020F0502020204030204" pitchFamily="34" charset="0"/>
              </a:rPr>
              <a:t>هر نوع پروژه ای- شرکت های اطلاع رسانی حقوقی، نرم افزار های تجاری ، امبدد سیستم ها ، وب سایت ها، نرم افزار های قراردادی – به نماینده مناسبی احتایج داند  تا صدای کاربر را به اطلاع برساند این کاربران باید در طول چرخه عمر توسعه شرکت داشته باشند ، نه فقط در یک فاز بسته نیازمندی در آغاز پروژه . هر کلاس کاربری به شخصی نیاز دارد تا از طرفش صحبت کند . </a:t>
            </a:r>
            <a:endParaRPr lang="fa-IR" dirty="0"/>
          </a:p>
        </p:txBody>
      </p:sp>
      <p:sp>
        <p:nvSpPr>
          <p:cNvPr id="4" name="Slide Number Placeholder 3"/>
          <p:cNvSpPr>
            <a:spLocks noGrp="1"/>
          </p:cNvSpPr>
          <p:nvPr>
            <p:ph type="sldNum" sz="quarter" idx="10"/>
          </p:nvPr>
        </p:nvSpPr>
        <p:spPr/>
        <p:txBody>
          <a:bodyPr/>
          <a:lstStyle/>
          <a:p>
            <a:fld id="{888333F8-F81D-47B6-A515-82D4D6D258EC}" type="slidenum">
              <a:rPr lang="fa-IR" smtClean="0"/>
              <a:t>16</a:t>
            </a:fld>
            <a:endParaRPr lang="fa-IR"/>
          </a:p>
        </p:txBody>
      </p:sp>
    </p:spTree>
    <p:extLst>
      <p:ext uri="{BB962C8B-B14F-4D97-AF65-F5344CB8AC3E}">
        <p14:creationId xmlns:p14="http://schemas.microsoft.com/office/powerpoint/2010/main" val="445034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0230" y="1077416"/>
            <a:ext cx="9121379" cy="2291986"/>
          </a:xfrm>
        </p:spPr>
        <p:txBody>
          <a:bodyPr anchor="b"/>
          <a:lstStyle>
            <a:lvl1pPr algn="ctr">
              <a:defRPr sz="5760"/>
            </a:lvl1pPr>
          </a:lstStyle>
          <a:p>
            <a:r>
              <a:rPr lang="en-US" smtClean="0"/>
              <a:t>Click to edit Master title style</a:t>
            </a:r>
            <a:endParaRPr lang="en-US" dirty="0"/>
          </a:p>
        </p:txBody>
      </p:sp>
      <p:sp>
        <p:nvSpPr>
          <p:cNvPr id="3" name="Subtitle 2"/>
          <p:cNvSpPr>
            <a:spLocks noGrp="1"/>
          </p:cNvSpPr>
          <p:nvPr>
            <p:ph type="subTitle" idx="1"/>
          </p:nvPr>
        </p:nvSpPr>
        <p:spPr>
          <a:xfrm>
            <a:off x="1520230" y="3457790"/>
            <a:ext cx="9121379" cy="1589455"/>
          </a:xfrm>
        </p:spPr>
        <p:txBody>
          <a:bodyPr/>
          <a:lstStyle>
            <a:lvl1pPr marL="0" indent="0" algn="ctr">
              <a:buNone/>
              <a:defRPr sz="2304"/>
            </a:lvl1pPr>
            <a:lvl2pPr marL="438912" indent="0" algn="ctr">
              <a:buNone/>
              <a:defRPr sz="1920"/>
            </a:lvl2pPr>
            <a:lvl3pPr marL="877824" indent="0" algn="ctr">
              <a:buNone/>
              <a:defRPr sz="1728"/>
            </a:lvl3pPr>
            <a:lvl4pPr marL="1316736" indent="0" algn="ctr">
              <a:buNone/>
              <a:defRPr sz="1536"/>
            </a:lvl4pPr>
            <a:lvl5pPr marL="1755648" indent="0" algn="ctr">
              <a:buNone/>
              <a:defRPr sz="1536"/>
            </a:lvl5pPr>
            <a:lvl6pPr marL="2194560" indent="0" algn="ctr">
              <a:buNone/>
              <a:defRPr sz="1536"/>
            </a:lvl6pPr>
            <a:lvl7pPr marL="2633472" indent="0" algn="ctr">
              <a:buNone/>
              <a:defRPr sz="1536"/>
            </a:lvl7pPr>
            <a:lvl8pPr marL="3072384" indent="0" algn="ctr">
              <a:buNone/>
              <a:defRPr sz="1536"/>
            </a:lvl8pPr>
            <a:lvl9pPr marL="3511296" indent="0" algn="ctr">
              <a:buNone/>
              <a:defRPr sz="1536"/>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2730C7D-E670-452F-99B3-10B0C33A0E2C}"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1525863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730C7D-E670-452F-99B3-10B0C33A0E2C}"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94696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03315" y="350503"/>
            <a:ext cx="2622396" cy="557909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6126" y="350503"/>
            <a:ext cx="7715166" cy="557909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730C7D-E670-452F-99B3-10B0C33A0E2C}"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2915586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730C7D-E670-452F-99B3-10B0C33A0E2C}"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145859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792" y="1641270"/>
            <a:ext cx="10489585" cy="2738496"/>
          </a:xfrm>
        </p:spPr>
        <p:txBody>
          <a:bodyPr anchor="b"/>
          <a:lstStyle>
            <a:lvl1pPr>
              <a:defRPr sz="5760"/>
            </a:lvl1pPr>
          </a:lstStyle>
          <a:p>
            <a:r>
              <a:rPr lang="en-US" smtClean="0"/>
              <a:t>Click to edit Master title style</a:t>
            </a:r>
            <a:endParaRPr lang="en-US" dirty="0"/>
          </a:p>
        </p:txBody>
      </p:sp>
      <p:sp>
        <p:nvSpPr>
          <p:cNvPr id="3" name="Text Placeholder 2"/>
          <p:cNvSpPr>
            <a:spLocks noGrp="1"/>
          </p:cNvSpPr>
          <p:nvPr>
            <p:ph type="body" idx="1"/>
          </p:nvPr>
        </p:nvSpPr>
        <p:spPr>
          <a:xfrm>
            <a:off x="829792" y="4405673"/>
            <a:ext cx="10489585" cy="1440110"/>
          </a:xfrm>
        </p:spPr>
        <p:txBody>
          <a:bodyPr/>
          <a:lstStyle>
            <a:lvl1pPr marL="0" indent="0">
              <a:buNone/>
              <a:defRPr sz="2304">
                <a:solidFill>
                  <a:schemeClr val="tx1">
                    <a:tint val="75000"/>
                  </a:schemeClr>
                </a:solidFill>
              </a:defRPr>
            </a:lvl1pPr>
            <a:lvl2pPr marL="438912" indent="0">
              <a:buNone/>
              <a:defRPr sz="1920">
                <a:solidFill>
                  <a:schemeClr val="tx1">
                    <a:tint val="75000"/>
                  </a:schemeClr>
                </a:solidFill>
              </a:defRPr>
            </a:lvl2pPr>
            <a:lvl3pPr marL="877824" indent="0">
              <a:buNone/>
              <a:defRPr sz="1728">
                <a:solidFill>
                  <a:schemeClr val="tx1">
                    <a:tint val="75000"/>
                  </a:schemeClr>
                </a:solidFill>
              </a:defRPr>
            </a:lvl3pPr>
            <a:lvl4pPr marL="1316736" indent="0">
              <a:buNone/>
              <a:defRPr sz="1536">
                <a:solidFill>
                  <a:schemeClr val="tx1">
                    <a:tint val="75000"/>
                  </a:schemeClr>
                </a:solidFill>
              </a:defRPr>
            </a:lvl4pPr>
            <a:lvl5pPr marL="1755648" indent="0">
              <a:buNone/>
              <a:defRPr sz="1536">
                <a:solidFill>
                  <a:schemeClr val="tx1">
                    <a:tint val="75000"/>
                  </a:schemeClr>
                </a:solidFill>
              </a:defRPr>
            </a:lvl5pPr>
            <a:lvl6pPr marL="2194560" indent="0">
              <a:buNone/>
              <a:defRPr sz="1536">
                <a:solidFill>
                  <a:schemeClr val="tx1">
                    <a:tint val="75000"/>
                  </a:schemeClr>
                </a:solidFill>
              </a:defRPr>
            </a:lvl6pPr>
            <a:lvl7pPr marL="2633472" indent="0">
              <a:buNone/>
              <a:defRPr sz="1536">
                <a:solidFill>
                  <a:schemeClr val="tx1">
                    <a:tint val="75000"/>
                  </a:schemeClr>
                </a:solidFill>
              </a:defRPr>
            </a:lvl7pPr>
            <a:lvl8pPr marL="3072384" indent="0">
              <a:buNone/>
              <a:defRPr sz="1536">
                <a:solidFill>
                  <a:schemeClr val="tx1">
                    <a:tint val="75000"/>
                  </a:schemeClr>
                </a:solidFill>
              </a:defRPr>
            </a:lvl8pPr>
            <a:lvl9pPr marL="3511296" indent="0">
              <a:buNone/>
              <a:defRPr sz="1536">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730C7D-E670-452F-99B3-10B0C33A0E2C}"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183311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6126" y="1752516"/>
            <a:ext cx="5168781" cy="417708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56931" y="1752516"/>
            <a:ext cx="5168781" cy="417708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730C7D-E670-452F-99B3-10B0C33A0E2C}"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270729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7711" y="350504"/>
            <a:ext cx="10489585" cy="127247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7711" y="1613839"/>
            <a:ext cx="5145027" cy="790917"/>
          </a:xfrm>
        </p:spPr>
        <p:txBody>
          <a:bodyPr anchor="b"/>
          <a:lstStyle>
            <a:lvl1pPr marL="0" indent="0">
              <a:buNone/>
              <a:defRPr sz="2304" b="1"/>
            </a:lvl1pPr>
            <a:lvl2pPr marL="438912" indent="0">
              <a:buNone/>
              <a:defRPr sz="1920" b="1"/>
            </a:lvl2pPr>
            <a:lvl3pPr marL="877824" indent="0">
              <a:buNone/>
              <a:defRPr sz="1728" b="1"/>
            </a:lvl3pPr>
            <a:lvl4pPr marL="1316736" indent="0">
              <a:buNone/>
              <a:defRPr sz="1536" b="1"/>
            </a:lvl4pPr>
            <a:lvl5pPr marL="1755648" indent="0">
              <a:buNone/>
              <a:defRPr sz="1536" b="1"/>
            </a:lvl5pPr>
            <a:lvl6pPr marL="2194560" indent="0">
              <a:buNone/>
              <a:defRPr sz="1536" b="1"/>
            </a:lvl6pPr>
            <a:lvl7pPr marL="2633472" indent="0">
              <a:buNone/>
              <a:defRPr sz="1536" b="1"/>
            </a:lvl7pPr>
            <a:lvl8pPr marL="3072384" indent="0">
              <a:buNone/>
              <a:defRPr sz="1536" b="1"/>
            </a:lvl8pPr>
            <a:lvl9pPr marL="3511296" indent="0">
              <a:buNone/>
              <a:defRPr sz="1536" b="1"/>
            </a:lvl9pPr>
          </a:lstStyle>
          <a:p>
            <a:pPr lvl="0"/>
            <a:r>
              <a:rPr lang="en-US" smtClean="0"/>
              <a:t>Edit Master text styles</a:t>
            </a:r>
          </a:p>
        </p:txBody>
      </p:sp>
      <p:sp>
        <p:nvSpPr>
          <p:cNvPr id="4" name="Content Placeholder 3"/>
          <p:cNvSpPr>
            <a:spLocks noGrp="1"/>
          </p:cNvSpPr>
          <p:nvPr>
            <p:ph sz="half" idx="2"/>
          </p:nvPr>
        </p:nvSpPr>
        <p:spPr>
          <a:xfrm>
            <a:off x="837711" y="2404756"/>
            <a:ext cx="5145027" cy="353703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56931" y="1613839"/>
            <a:ext cx="5170365" cy="790917"/>
          </a:xfrm>
        </p:spPr>
        <p:txBody>
          <a:bodyPr anchor="b"/>
          <a:lstStyle>
            <a:lvl1pPr marL="0" indent="0">
              <a:buNone/>
              <a:defRPr sz="2304" b="1"/>
            </a:lvl1pPr>
            <a:lvl2pPr marL="438912" indent="0">
              <a:buNone/>
              <a:defRPr sz="1920" b="1"/>
            </a:lvl2pPr>
            <a:lvl3pPr marL="877824" indent="0">
              <a:buNone/>
              <a:defRPr sz="1728" b="1"/>
            </a:lvl3pPr>
            <a:lvl4pPr marL="1316736" indent="0">
              <a:buNone/>
              <a:defRPr sz="1536" b="1"/>
            </a:lvl4pPr>
            <a:lvl5pPr marL="1755648" indent="0">
              <a:buNone/>
              <a:defRPr sz="1536" b="1"/>
            </a:lvl5pPr>
            <a:lvl6pPr marL="2194560" indent="0">
              <a:buNone/>
              <a:defRPr sz="1536" b="1"/>
            </a:lvl6pPr>
            <a:lvl7pPr marL="2633472" indent="0">
              <a:buNone/>
              <a:defRPr sz="1536" b="1"/>
            </a:lvl7pPr>
            <a:lvl8pPr marL="3072384" indent="0">
              <a:buNone/>
              <a:defRPr sz="1536" b="1"/>
            </a:lvl8pPr>
            <a:lvl9pPr marL="3511296" indent="0">
              <a:buNone/>
              <a:defRPr sz="1536" b="1"/>
            </a:lvl9pPr>
          </a:lstStyle>
          <a:p>
            <a:pPr lvl="0"/>
            <a:r>
              <a:rPr lang="en-US" smtClean="0"/>
              <a:t>Edit Master text styles</a:t>
            </a:r>
          </a:p>
        </p:txBody>
      </p:sp>
      <p:sp>
        <p:nvSpPr>
          <p:cNvPr id="6" name="Content Placeholder 5"/>
          <p:cNvSpPr>
            <a:spLocks noGrp="1"/>
          </p:cNvSpPr>
          <p:nvPr>
            <p:ph sz="quarter" idx="4"/>
          </p:nvPr>
        </p:nvSpPr>
        <p:spPr>
          <a:xfrm>
            <a:off x="6156931" y="2404756"/>
            <a:ext cx="5170365" cy="353703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730C7D-E670-452F-99B3-10B0C33A0E2C}" type="datetimeFigureOut">
              <a:rPr lang="en-US" smtClean="0"/>
              <a:t>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10919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2730C7D-E670-452F-99B3-10B0C33A0E2C}" type="datetimeFigureOut">
              <a:rPr lang="en-US" smtClean="0"/>
              <a:t>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767255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730C7D-E670-452F-99B3-10B0C33A0E2C}" type="datetimeFigureOut">
              <a:rPr lang="en-US" smtClean="0"/>
              <a:t>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1261413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7711" y="438891"/>
            <a:ext cx="3922509" cy="1536118"/>
          </a:xfrm>
        </p:spPr>
        <p:txBody>
          <a:bodyPr anchor="b"/>
          <a:lstStyle>
            <a:lvl1pPr>
              <a:defRPr sz="3072"/>
            </a:lvl1pPr>
          </a:lstStyle>
          <a:p>
            <a:r>
              <a:rPr lang="en-US" smtClean="0"/>
              <a:t>Click to edit Master title style</a:t>
            </a:r>
            <a:endParaRPr lang="en-US" dirty="0"/>
          </a:p>
        </p:txBody>
      </p:sp>
      <p:sp>
        <p:nvSpPr>
          <p:cNvPr id="3" name="Content Placeholder 2"/>
          <p:cNvSpPr>
            <a:spLocks noGrp="1"/>
          </p:cNvSpPr>
          <p:nvPr>
            <p:ph idx="1"/>
          </p:nvPr>
        </p:nvSpPr>
        <p:spPr>
          <a:xfrm>
            <a:off x="5170365" y="947883"/>
            <a:ext cx="6156930" cy="4678455"/>
          </a:xfrm>
        </p:spPr>
        <p:txBody>
          <a:bodyPr/>
          <a:lstStyle>
            <a:lvl1pPr>
              <a:defRPr sz="3072"/>
            </a:lvl1pPr>
            <a:lvl2pPr>
              <a:defRPr sz="2688"/>
            </a:lvl2pPr>
            <a:lvl3pPr>
              <a:defRPr sz="2304"/>
            </a:lvl3pPr>
            <a:lvl4pPr>
              <a:defRPr sz="1920"/>
            </a:lvl4pPr>
            <a:lvl5pPr>
              <a:defRPr sz="1920"/>
            </a:lvl5pPr>
            <a:lvl6pPr>
              <a:defRPr sz="1920"/>
            </a:lvl6pPr>
            <a:lvl7pPr>
              <a:defRPr sz="1920"/>
            </a:lvl7pPr>
            <a:lvl8pPr>
              <a:defRPr sz="1920"/>
            </a:lvl8pPr>
            <a:lvl9pPr>
              <a:defRPr sz="192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7711" y="1975009"/>
            <a:ext cx="3922509" cy="3658948"/>
          </a:xfrm>
        </p:spPr>
        <p:txBody>
          <a:bodyPr/>
          <a:lstStyle>
            <a:lvl1pPr marL="0" indent="0">
              <a:buNone/>
              <a:defRPr sz="1536"/>
            </a:lvl1pPr>
            <a:lvl2pPr marL="438912" indent="0">
              <a:buNone/>
              <a:defRPr sz="1344"/>
            </a:lvl2pPr>
            <a:lvl3pPr marL="877824" indent="0">
              <a:buNone/>
              <a:defRPr sz="1152"/>
            </a:lvl3pPr>
            <a:lvl4pPr marL="1316736" indent="0">
              <a:buNone/>
              <a:defRPr sz="960"/>
            </a:lvl4pPr>
            <a:lvl5pPr marL="1755648" indent="0">
              <a:buNone/>
              <a:defRPr sz="960"/>
            </a:lvl5pPr>
            <a:lvl6pPr marL="2194560" indent="0">
              <a:buNone/>
              <a:defRPr sz="960"/>
            </a:lvl6pPr>
            <a:lvl7pPr marL="2633472" indent="0">
              <a:buNone/>
              <a:defRPr sz="960"/>
            </a:lvl7pPr>
            <a:lvl8pPr marL="3072384" indent="0">
              <a:buNone/>
              <a:defRPr sz="960"/>
            </a:lvl8pPr>
            <a:lvl9pPr marL="3511296" indent="0">
              <a:buNone/>
              <a:defRPr sz="960"/>
            </a:lvl9pPr>
          </a:lstStyle>
          <a:p>
            <a:pPr lvl="0"/>
            <a:r>
              <a:rPr lang="en-US" smtClean="0"/>
              <a:t>Edit Master text styles</a:t>
            </a:r>
          </a:p>
        </p:txBody>
      </p:sp>
      <p:sp>
        <p:nvSpPr>
          <p:cNvPr id="5" name="Date Placeholder 4"/>
          <p:cNvSpPr>
            <a:spLocks noGrp="1"/>
          </p:cNvSpPr>
          <p:nvPr>
            <p:ph type="dt" sz="half" idx="10"/>
          </p:nvPr>
        </p:nvSpPr>
        <p:spPr/>
        <p:txBody>
          <a:bodyPr/>
          <a:lstStyle/>
          <a:p>
            <a:fld id="{02730C7D-E670-452F-99B3-10B0C33A0E2C}"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607300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7711" y="438891"/>
            <a:ext cx="3922509" cy="1536118"/>
          </a:xfrm>
        </p:spPr>
        <p:txBody>
          <a:bodyPr anchor="b"/>
          <a:lstStyle>
            <a:lvl1pPr>
              <a:defRPr sz="3072"/>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70365" y="947883"/>
            <a:ext cx="6156930" cy="4678455"/>
          </a:xfrm>
        </p:spPr>
        <p:txBody>
          <a:bodyPr anchor="t"/>
          <a:lstStyle>
            <a:lvl1pPr marL="0" indent="0">
              <a:buNone/>
              <a:defRPr sz="3072"/>
            </a:lvl1pPr>
            <a:lvl2pPr marL="438912" indent="0">
              <a:buNone/>
              <a:defRPr sz="2688"/>
            </a:lvl2pPr>
            <a:lvl3pPr marL="877824" indent="0">
              <a:buNone/>
              <a:defRPr sz="2304"/>
            </a:lvl3pPr>
            <a:lvl4pPr marL="1316736" indent="0">
              <a:buNone/>
              <a:defRPr sz="1920"/>
            </a:lvl4pPr>
            <a:lvl5pPr marL="1755648" indent="0">
              <a:buNone/>
              <a:defRPr sz="1920"/>
            </a:lvl5pPr>
            <a:lvl6pPr marL="2194560" indent="0">
              <a:buNone/>
              <a:defRPr sz="1920"/>
            </a:lvl6pPr>
            <a:lvl7pPr marL="2633472" indent="0">
              <a:buNone/>
              <a:defRPr sz="1920"/>
            </a:lvl7pPr>
            <a:lvl8pPr marL="3072384" indent="0">
              <a:buNone/>
              <a:defRPr sz="1920"/>
            </a:lvl8pPr>
            <a:lvl9pPr marL="3511296" indent="0">
              <a:buNone/>
              <a:defRPr sz="1920"/>
            </a:lvl9pPr>
          </a:lstStyle>
          <a:p>
            <a:r>
              <a:rPr lang="en-US" smtClean="0"/>
              <a:t>Click icon to add picture</a:t>
            </a:r>
            <a:endParaRPr lang="en-US" dirty="0"/>
          </a:p>
        </p:txBody>
      </p:sp>
      <p:sp>
        <p:nvSpPr>
          <p:cNvPr id="4" name="Text Placeholder 3"/>
          <p:cNvSpPr>
            <a:spLocks noGrp="1"/>
          </p:cNvSpPr>
          <p:nvPr>
            <p:ph type="body" sz="half" idx="2"/>
          </p:nvPr>
        </p:nvSpPr>
        <p:spPr>
          <a:xfrm>
            <a:off x="837711" y="1975009"/>
            <a:ext cx="3922509" cy="3658948"/>
          </a:xfrm>
        </p:spPr>
        <p:txBody>
          <a:bodyPr/>
          <a:lstStyle>
            <a:lvl1pPr marL="0" indent="0">
              <a:buNone/>
              <a:defRPr sz="1536"/>
            </a:lvl1pPr>
            <a:lvl2pPr marL="438912" indent="0">
              <a:buNone/>
              <a:defRPr sz="1344"/>
            </a:lvl2pPr>
            <a:lvl3pPr marL="877824" indent="0">
              <a:buNone/>
              <a:defRPr sz="1152"/>
            </a:lvl3pPr>
            <a:lvl4pPr marL="1316736" indent="0">
              <a:buNone/>
              <a:defRPr sz="960"/>
            </a:lvl4pPr>
            <a:lvl5pPr marL="1755648" indent="0">
              <a:buNone/>
              <a:defRPr sz="960"/>
            </a:lvl5pPr>
            <a:lvl6pPr marL="2194560" indent="0">
              <a:buNone/>
              <a:defRPr sz="960"/>
            </a:lvl6pPr>
            <a:lvl7pPr marL="2633472" indent="0">
              <a:buNone/>
              <a:defRPr sz="960"/>
            </a:lvl7pPr>
            <a:lvl8pPr marL="3072384" indent="0">
              <a:buNone/>
              <a:defRPr sz="960"/>
            </a:lvl8pPr>
            <a:lvl9pPr marL="3511296" indent="0">
              <a:buNone/>
              <a:defRPr sz="960"/>
            </a:lvl9pPr>
          </a:lstStyle>
          <a:p>
            <a:pPr lvl="0"/>
            <a:r>
              <a:rPr lang="en-US" smtClean="0"/>
              <a:t>Edit Master text styles</a:t>
            </a:r>
          </a:p>
        </p:txBody>
      </p:sp>
      <p:sp>
        <p:nvSpPr>
          <p:cNvPr id="5" name="Date Placeholder 4"/>
          <p:cNvSpPr>
            <a:spLocks noGrp="1"/>
          </p:cNvSpPr>
          <p:nvPr>
            <p:ph type="dt" sz="half" idx="10"/>
          </p:nvPr>
        </p:nvSpPr>
        <p:spPr/>
        <p:txBody>
          <a:bodyPr/>
          <a:lstStyle/>
          <a:p>
            <a:fld id="{02730C7D-E670-452F-99B3-10B0C33A0E2C}"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910047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6127" y="350504"/>
            <a:ext cx="10489585" cy="127247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6127" y="1752516"/>
            <a:ext cx="10489585" cy="417708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6126" y="6101803"/>
            <a:ext cx="2736414" cy="350503"/>
          </a:xfrm>
          <a:prstGeom prst="rect">
            <a:avLst/>
          </a:prstGeom>
        </p:spPr>
        <p:txBody>
          <a:bodyPr vert="horz" lIns="91440" tIns="45720" rIns="91440" bIns="45720" rtlCol="0" anchor="ctr"/>
          <a:lstStyle>
            <a:lvl1pPr algn="l">
              <a:defRPr sz="1152">
                <a:solidFill>
                  <a:schemeClr val="tx1">
                    <a:tint val="75000"/>
                  </a:schemeClr>
                </a:solidFill>
              </a:defRPr>
            </a:lvl1pPr>
          </a:lstStyle>
          <a:p>
            <a:fld id="{02730C7D-E670-452F-99B3-10B0C33A0E2C}" type="datetimeFigureOut">
              <a:rPr lang="en-US" smtClean="0"/>
              <a:t>1/24/2022</a:t>
            </a:fld>
            <a:endParaRPr lang="en-US"/>
          </a:p>
        </p:txBody>
      </p:sp>
      <p:sp>
        <p:nvSpPr>
          <p:cNvPr id="5" name="Footer Placeholder 4"/>
          <p:cNvSpPr>
            <a:spLocks noGrp="1"/>
          </p:cNvSpPr>
          <p:nvPr>
            <p:ph type="ftr" sz="quarter" idx="3"/>
          </p:nvPr>
        </p:nvSpPr>
        <p:spPr>
          <a:xfrm>
            <a:off x="4028609" y="6101803"/>
            <a:ext cx="4104620" cy="350503"/>
          </a:xfrm>
          <a:prstGeom prst="rect">
            <a:avLst/>
          </a:prstGeom>
        </p:spPr>
        <p:txBody>
          <a:bodyPr vert="horz" lIns="91440" tIns="45720" rIns="91440" bIns="45720" rtlCol="0" anchor="ctr"/>
          <a:lstStyle>
            <a:lvl1pPr algn="ctr">
              <a:defRPr sz="115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89298" y="6101803"/>
            <a:ext cx="2736414" cy="350503"/>
          </a:xfrm>
          <a:prstGeom prst="rect">
            <a:avLst/>
          </a:prstGeom>
        </p:spPr>
        <p:txBody>
          <a:bodyPr vert="horz" lIns="91440" tIns="45720" rIns="91440" bIns="45720" rtlCol="0" anchor="ctr"/>
          <a:lstStyle>
            <a:lvl1pPr algn="r">
              <a:defRPr sz="1152">
                <a:solidFill>
                  <a:schemeClr val="tx1">
                    <a:tint val="75000"/>
                  </a:schemeClr>
                </a:solidFill>
              </a:defRPr>
            </a:lvl1pPr>
          </a:lstStyle>
          <a:p>
            <a:fld id="{DDB703DD-BD46-441F-9323-2D8E7A3165EC}" type="slidenum">
              <a:rPr lang="en-US" smtClean="0"/>
              <a:t>‹#›</a:t>
            </a:fld>
            <a:endParaRPr lang="en-US"/>
          </a:p>
        </p:txBody>
      </p:sp>
    </p:spTree>
    <p:extLst>
      <p:ext uri="{BB962C8B-B14F-4D97-AF65-F5344CB8AC3E}">
        <p14:creationId xmlns:p14="http://schemas.microsoft.com/office/powerpoint/2010/main" val="1917486574"/>
      </p:ext>
    </p:extLst>
  </p:cSld>
  <p:clrMap bg1="lt1" tx1="dk1" bg2="lt2" tx2="dk2" accent1="accent1" accent2="accent2" accent3="accent3" accent4="accent4" accent5="accent5" accent6="accent6" hlink="hlink" folHlink="folHlink"/>
  <p:sldLayoutIdLst>
    <p:sldLayoutId id="2147484010" r:id="rId1"/>
    <p:sldLayoutId id="2147484011" r:id="rId2"/>
    <p:sldLayoutId id="2147484012" r:id="rId3"/>
    <p:sldLayoutId id="2147484013" r:id="rId4"/>
    <p:sldLayoutId id="2147484014" r:id="rId5"/>
    <p:sldLayoutId id="2147484015" r:id="rId6"/>
    <p:sldLayoutId id="2147484016" r:id="rId7"/>
    <p:sldLayoutId id="2147484017" r:id="rId8"/>
    <p:sldLayoutId id="2147484018" r:id="rId9"/>
    <p:sldLayoutId id="2147484019" r:id="rId10"/>
    <p:sldLayoutId id="2147484020" r:id="rId11"/>
  </p:sldLayoutIdLst>
  <p:txStyles>
    <p:titleStyle>
      <a:lvl1pPr algn="l" defTabSz="877824" rtl="1" eaLnBrk="1" latinLnBrk="0" hangingPunct="1">
        <a:lnSpc>
          <a:spcPct val="90000"/>
        </a:lnSpc>
        <a:spcBef>
          <a:spcPct val="0"/>
        </a:spcBef>
        <a:buNone/>
        <a:defRPr sz="4224" kern="1200">
          <a:solidFill>
            <a:schemeClr val="tx1"/>
          </a:solidFill>
          <a:latin typeface="+mj-lt"/>
          <a:ea typeface="+mj-ea"/>
          <a:cs typeface="+mj-cs"/>
        </a:defRPr>
      </a:lvl1pPr>
    </p:titleStyle>
    <p:bodyStyle>
      <a:lvl1pPr marL="219456" indent="-219456" algn="r" defTabSz="877824" rtl="1" eaLnBrk="1" latinLnBrk="0" hangingPunct="1">
        <a:lnSpc>
          <a:spcPct val="90000"/>
        </a:lnSpc>
        <a:spcBef>
          <a:spcPts val="960"/>
        </a:spcBef>
        <a:buFont typeface="Arial" panose="020B0604020202020204" pitchFamily="34" charset="0"/>
        <a:buChar char="•"/>
        <a:defRPr sz="2688" kern="1200">
          <a:solidFill>
            <a:schemeClr val="tx1"/>
          </a:solidFill>
          <a:latin typeface="+mn-lt"/>
          <a:ea typeface="+mn-ea"/>
          <a:cs typeface="+mn-cs"/>
        </a:defRPr>
      </a:lvl1pPr>
      <a:lvl2pPr marL="658368" indent="-219456" algn="r" defTabSz="877824" rtl="1" eaLnBrk="1" latinLnBrk="0" hangingPunct="1">
        <a:lnSpc>
          <a:spcPct val="90000"/>
        </a:lnSpc>
        <a:spcBef>
          <a:spcPts val="480"/>
        </a:spcBef>
        <a:buFont typeface="Arial" panose="020B0604020202020204" pitchFamily="34" charset="0"/>
        <a:buChar char="•"/>
        <a:defRPr sz="2304" kern="1200">
          <a:solidFill>
            <a:schemeClr val="tx1"/>
          </a:solidFill>
          <a:latin typeface="+mn-lt"/>
          <a:ea typeface="+mn-ea"/>
          <a:cs typeface="+mn-cs"/>
        </a:defRPr>
      </a:lvl2pPr>
      <a:lvl3pPr marL="1097280" indent="-219456" algn="r" defTabSz="877824" rtl="1" eaLnBrk="1" latinLnBrk="0" hangingPunct="1">
        <a:lnSpc>
          <a:spcPct val="90000"/>
        </a:lnSpc>
        <a:spcBef>
          <a:spcPts val="480"/>
        </a:spcBef>
        <a:buFont typeface="Arial" panose="020B0604020202020204" pitchFamily="34" charset="0"/>
        <a:buChar char="•"/>
        <a:defRPr sz="1920" kern="1200">
          <a:solidFill>
            <a:schemeClr val="tx1"/>
          </a:solidFill>
          <a:latin typeface="+mn-lt"/>
          <a:ea typeface="+mn-ea"/>
          <a:cs typeface="+mn-cs"/>
        </a:defRPr>
      </a:lvl3pPr>
      <a:lvl4pPr marL="1536192" indent="-219456" algn="r" defTabSz="877824" rtl="1" eaLnBrk="1" latinLnBrk="0" hangingPunct="1">
        <a:lnSpc>
          <a:spcPct val="90000"/>
        </a:lnSpc>
        <a:spcBef>
          <a:spcPts val="480"/>
        </a:spcBef>
        <a:buFont typeface="Arial" panose="020B0604020202020204" pitchFamily="34" charset="0"/>
        <a:buChar char="•"/>
        <a:defRPr sz="1728" kern="1200">
          <a:solidFill>
            <a:schemeClr val="tx1"/>
          </a:solidFill>
          <a:latin typeface="+mn-lt"/>
          <a:ea typeface="+mn-ea"/>
          <a:cs typeface="+mn-cs"/>
        </a:defRPr>
      </a:lvl4pPr>
      <a:lvl5pPr marL="1975104" indent="-219456" algn="r" defTabSz="877824" rtl="1" eaLnBrk="1" latinLnBrk="0" hangingPunct="1">
        <a:lnSpc>
          <a:spcPct val="90000"/>
        </a:lnSpc>
        <a:spcBef>
          <a:spcPts val="480"/>
        </a:spcBef>
        <a:buFont typeface="Arial" panose="020B0604020202020204" pitchFamily="34" charset="0"/>
        <a:buChar char="•"/>
        <a:defRPr sz="1728" kern="1200">
          <a:solidFill>
            <a:schemeClr val="tx1"/>
          </a:solidFill>
          <a:latin typeface="+mn-lt"/>
          <a:ea typeface="+mn-ea"/>
          <a:cs typeface="+mn-cs"/>
        </a:defRPr>
      </a:lvl5pPr>
      <a:lvl6pPr marL="2414016" indent="-219456" algn="r" defTabSz="877824" rtl="1" eaLnBrk="1" latinLnBrk="0" hangingPunct="1">
        <a:lnSpc>
          <a:spcPct val="90000"/>
        </a:lnSpc>
        <a:spcBef>
          <a:spcPts val="480"/>
        </a:spcBef>
        <a:buFont typeface="Arial" panose="020B0604020202020204" pitchFamily="34" charset="0"/>
        <a:buChar char="•"/>
        <a:defRPr sz="1728" kern="1200">
          <a:solidFill>
            <a:schemeClr val="tx1"/>
          </a:solidFill>
          <a:latin typeface="+mn-lt"/>
          <a:ea typeface="+mn-ea"/>
          <a:cs typeface="+mn-cs"/>
        </a:defRPr>
      </a:lvl6pPr>
      <a:lvl7pPr marL="2852928" indent="-219456" algn="r" defTabSz="877824" rtl="1" eaLnBrk="1" latinLnBrk="0" hangingPunct="1">
        <a:lnSpc>
          <a:spcPct val="90000"/>
        </a:lnSpc>
        <a:spcBef>
          <a:spcPts val="480"/>
        </a:spcBef>
        <a:buFont typeface="Arial" panose="020B0604020202020204" pitchFamily="34" charset="0"/>
        <a:buChar char="•"/>
        <a:defRPr sz="1728" kern="1200">
          <a:solidFill>
            <a:schemeClr val="tx1"/>
          </a:solidFill>
          <a:latin typeface="+mn-lt"/>
          <a:ea typeface="+mn-ea"/>
          <a:cs typeface="+mn-cs"/>
        </a:defRPr>
      </a:lvl7pPr>
      <a:lvl8pPr marL="3291840" indent="-219456" algn="r" defTabSz="877824" rtl="1" eaLnBrk="1" latinLnBrk="0" hangingPunct="1">
        <a:lnSpc>
          <a:spcPct val="90000"/>
        </a:lnSpc>
        <a:spcBef>
          <a:spcPts val="480"/>
        </a:spcBef>
        <a:buFont typeface="Arial" panose="020B0604020202020204" pitchFamily="34" charset="0"/>
        <a:buChar char="•"/>
        <a:defRPr sz="1728" kern="1200">
          <a:solidFill>
            <a:schemeClr val="tx1"/>
          </a:solidFill>
          <a:latin typeface="+mn-lt"/>
          <a:ea typeface="+mn-ea"/>
          <a:cs typeface="+mn-cs"/>
        </a:defRPr>
      </a:lvl8pPr>
      <a:lvl9pPr marL="3730752" indent="-219456" algn="r" defTabSz="877824" rtl="1" eaLnBrk="1" latinLnBrk="0" hangingPunct="1">
        <a:lnSpc>
          <a:spcPct val="90000"/>
        </a:lnSpc>
        <a:spcBef>
          <a:spcPts val="480"/>
        </a:spcBef>
        <a:buFont typeface="Arial" panose="020B0604020202020204" pitchFamily="34" charset="0"/>
        <a:buChar char="•"/>
        <a:defRPr sz="1728" kern="1200">
          <a:solidFill>
            <a:schemeClr val="tx1"/>
          </a:solidFill>
          <a:latin typeface="+mn-lt"/>
          <a:ea typeface="+mn-ea"/>
          <a:cs typeface="+mn-cs"/>
        </a:defRPr>
      </a:lvl9pPr>
    </p:bodyStyle>
    <p:otherStyle>
      <a:defPPr>
        <a:defRPr lang="en-US"/>
      </a:defPPr>
      <a:lvl1pPr marL="0" algn="r" defTabSz="877824" rtl="1" eaLnBrk="1" latinLnBrk="0" hangingPunct="1">
        <a:defRPr sz="1728" kern="1200">
          <a:solidFill>
            <a:schemeClr val="tx1"/>
          </a:solidFill>
          <a:latin typeface="+mn-lt"/>
          <a:ea typeface="+mn-ea"/>
          <a:cs typeface="+mn-cs"/>
        </a:defRPr>
      </a:lvl1pPr>
      <a:lvl2pPr marL="438912" algn="r" defTabSz="877824" rtl="1" eaLnBrk="1" latinLnBrk="0" hangingPunct="1">
        <a:defRPr sz="1728" kern="1200">
          <a:solidFill>
            <a:schemeClr val="tx1"/>
          </a:solidFill>
          <a:latin typeface="+mn-lt"/>
          <a:ea typeface="+mn-ea"/>
          <a:cs typeface="+mn-cs"/>
        </a:defRPr>
      </a:lvl2pPr>
      <a:lvl3pPr marL="877824" algn="r" defTabSz="877824" rtl="1" eaLnBrk="1" latinLnBrk="0" hangingPunct="1">
        <a:defRPr sz="1728" kern="1200">
          <a:solidFill>
            <a:schemeClr val="tx1"/>
          </a:solidFill>
          <a:latin typeface="+mn-lt"/>
          <a:ea typeface="+mn-ea"/>
          <a:cs typeface="+mn-cs"/>
        </a:defRPr>
      </a:lvl3pPr>
      <a:lvl4pPr marL="1316736" algn="r" defTabSz="877824" rtl="1" eaLnBrk="1" latinLnBrk="0" hangingPunct="1">
        <a:defRPr sz="1728" kern="1200">
          <a:solidFill>
            <a:schemeClr val="tx1"/>
          </a:solidFill>
          <a:latin typeface="+mn-lt"/>
          <a:ea typeface="+mn-ea"/>
          <a:cs typeface="+mn-cs"/>
        </a:defRPr>
      </a:lvl4pPr>
      <a:lvl5pPr marL="1755648" algn="r" defTabSz="877824" rtl="1" eaLnBrk="1" latinLnBrk="0" hangingPunct="1">
        <a:defRPr sz="1728" kern="1200">
          <a:solidFill>
            <a:schemeClr val="tx1"/>
          </a:solidFill>
          <a:latin typeface="+mn-lt"/>
          <a:ea typeface="+mn-ea"/>
          <a:cs typeface="+mn-cs"/>
        </a:defRPr>
      </a:lvl5pPr>
      <a:lvl6pPr marL="2194560" algn="r" defTabSz="877824" rtl="1" eaLnBrk="1" latinLnBrk="0" hangingPunct="1">
        <a:defRPr sz="1728" kern="1200">
          <a:solidFill>
            <a:schemeClr val="tx1"/>
          </a:solidFill>
          <a:latin typeface="+mn-lt"/>
          <a:ea typeface="+mn-ea"/>
          <a:cs typeface="+mn-cs"/>
        </a:defRPr>
      </a:lvl6pPr>
      <a:lvl7pPr marL="2633472" algn="r" defTabSz="877824" rtl="1" eaLnBrk="1" latinLnBrk="0" hangingPunct="1">
        <a:defRPr sz="1728" kern="1200">
          <a:solidFill>
            <a:schemeClr val="tx1"/>
          </a:solidFill>
          <a:latin typeface="+mn-lt"/>
          <a:ea typeface="+mn-ea"/>
          <a:cs typeface="+mn-cs"/>
        </a:defRPr>
      </a:lvl7pPr>
      <a:lvl8pPr marL="3072384" algn="r" defTabSz="877824" rtl="1" eaLnBrk="1" latinLnBrk="0" hangingPunct="1">
        <a:defRPr sz="1728" kern="1200">
          <a:solidFill>
            <a:schemeClr val="tx1"/>
          </a:solidFill>
          <a:latin typeface="+mn-lt"/>
          <a:ea typeface="+mn-ea"/>
          <a:cs typeface="+mn-cs"/>
        </a:defRPr>
      </a:lvl8pPr>
      <a:lvl9pPr marL="3511296" algn="r" defTabSz="877824" rtl="1" eaLnBrk="1" latinLnBrk="0" hangingPunct="1">
        <a:defRPr sz="172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352389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599" y="23549"/>
            <a:ext cx="11216640" cy="951653"/>
          </a:xfrm>
        </p:spPr>
        <p:txBody>
          <a:bodyPr>
            <a:normAutofit/>
          </a:bodyPr>
          <a:lstStyle/>
          <a:p>
            <a:pPr algn="ctr" rtl="1"/>
            <a:r>
              <a:rPr lang="fa-IR" sz="4267" u="sng" dirty="0">
                <a:solidFill>
                  <a:srgbClr val="C00000"/>
                </a:solidFill>
                <a:cs typeface="B Nazanin" panose="00000400000000000000" pitchFamily="2" charset="-78"/>
              </a:rPr>
              <a:t>کلاس‌های کاربری(ادامه)</a:t>
            </a:r>
            <a:endParaRPr lang="en-US" sz="4267"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472599" y="1097122"/>
            <a:ext cx="11216640" cy="5125721"/>
          </a:xfrm>
        </p:spPr>
        <p:txBody>
          <a:bodyPr>
            <a:normAutofit/>
          </a:bodyPr>
          <a:lstStyle/>
          <a:p>
            <a:pPr marL="0" indent="0">
              <a:buNone/>
            </a:pPr>
            <a:r>
              <a:rPr lang="fa-IR" sz="2667" dirty="0">
                <a:solidFill>
                  <a:srgbClr val="C00000"/>
                </a:solidFill>
                <a:cs typeface="B Nazanin" panose="00000400000000000000" pitchFamily="2" charset="-78"/>
              </a:rPr>
              <a:t>    شناسایی کلاس‌های کاربری</a:t>
            </a:r>
          </a:p>
          <a:p>
            <a:pPr algn="r" rtl="1"/>
            <a:r>
              <a:rPr lang="fa-IR" sz="2453" dirty="0">
                <a:solidFill>
                  <a:srgbClr val="C00000"/>
                </a:solidFill>
                <a:cs typeface="B Nazanin" panose="00000400000000000000" pitchFamily="2" charset="-78"/>
              </a:rPr>
              <a:t>كلاس هاي كاربري </a:t>
            </a:r>
            <a:r>
              <a:rPr lang="fa-IR" sz="2453" dirty="0">
                <a:cs typeface="B Nazanin" panose="00000400000000000000" pitchFamily="2" charset="-78"/>
              </a:rPr>
              <a:t>مختلف را از اوايل پروژه شناسايي كنيد.</a:t>
            </a:r>
          </a:p>
          <a:p>
            <a:pPr algn="r" rtl="1"/>
            <a:r>
              <a:rPr lang="fa-IR" sz="2453" dirty="0">
                <a:cs typeface="B Nazanin" panose="00000400000000000000" pitchFamily="2" charset="-78"/>
              </a:rPr>
              <a:t>بدين وسيله مي توانيد نيازمندي ها را از </a:t>
            </a:r>
            <a:r>
              <a:rPr lang="fa-IR" sz="2453" dirty="0">
                <a:solidFill>
                  <a:srgbClr val="C00000"/>
                </a:solidFill>
                <a:cs typeface="B Nazanin" panose="00000400000000000000" pitchFamily="2" charset="-78"/>
              </a:rPr>
              <a:t>نمايندگان هر يك از كلاس ها </a:t>
            </a:r>
            <a:r>
              <a:rPr lang="fa-IR" sz="2453" dirty="0">
                <a:cs typeface="B Nazanin" panose="00000400000000000000" pitchFamily="2" charset="-78"/>
              </a:rPr>
              <a:t>بدست بياوريد.</a:t>
            </a:r>
          </a:p>
          <a:p>
            <a:pPr algn="r" rtl="1"/>
            <a:r>
              <a:rPr lang="fa-IR" sz="2453" dirty="0">
                <a:cs typeface="B Nazanin" panose="00000400000000000000" pitchFamily="2" charset="-78"/>
              </a:rPr>
              <a:t>يك تكنيك كاربردي در اين الگوي </a:t>
            </a:r>
            <a:r>
              <a:rPr lang="fa-IR" sz="2453" dirty="0">
                <a:solidFill>
                  <a:srgbClr val="C00000"/>
                </a:solidFill>
                <a:cs typeface="B Nazanin" panose="00000400000000000000" pitchFamily="2" charset="-78"/>
              </a:rPr>
              <a:t>گسترش و انقباض </a:t>
            </a:r>
            <a:r>
              <a:rPr lang="fa-IR" sz="2453" dirty="0">
                <a:cs typeface="B Nazanin" panose="00000400000000000000" pitchFamily="2" charset="-78"/>
              </a:rPr>
              <a:t>است . </a:t>
            </a:r>
            <a:endParaRPr lang="en-US" sz="2453" dirty="0"/>
          </a:p>
          <a:p>
            <a:pPr algn="r" rtl="1"/>
            <a:r>
              <a:rPr lang="fa-IR" sz="2453" dirty="0">
                <a:cs typeface="B Nazanin" panose="00000400000000000000" pitchFamily="2" charset="-78"/>
              </a:rPr>
              <a:t>از </a:t>
            </a:r>
            <a:r>
              <a:rPr lang="fa-IR" sz="2453" dirty="0">
                <a:solidFill>
                  <a:srgbClr val="C00000"/>
                </a:solidFill>
                <a:cs typeface="B Nazanin" panose="00000400000000000000" pitchFamily="2" charset="-78"/>
              </a:rPr>
              <a:t>اسپانسر پروژه </a:t>
            </a:r>
            <a:r>
              <a:rPr lang="fa-IR" sz="2453" dirty="0">
                <a:cs typeface="B Nazanin" panose="00000400000000000000" pitchFamily="2" charset="-78"/>
              </a:rPr>
              <a:t>شروع کنید که چه انتظاری از سیستم دارد .</a:t>
            </a:r>
          </a:p>
          <a:p>
            <a:pPr algn="r" rtl="1"/>
            <a:r>
              <a:rPr lang="fa-IR" sz="2453" dirty="0">
                <a:cs typeface="B Nazanin" panose="00000400000000000000" pitchFamily="2" charset="-78"/>
              </a:rPr>
              <a:t>هر تعداد از </a:t>
            </a:r>
            <a:r>
              <a:rPr lang="fa-IR" sz="2453" dirty="0">
                <a:solidFill>
                  <a:srgbClr val="C00000"/>
                </a:solidFill>
                <a:cs typeface="B Nazanin" panose="00000400000000000000" pitchFamily="2" charset="-78"/>
              </a:rPr>
              <a:t>کلاس های کاربری </a:t>
            </a:r>
            <a:r>
              <a:rPr lang="fa-IR" sz="2453" dirty="0">
                <a:cs typeface="B Nazanin" panose="00000400000000000000" pitchFamily="2" charset="-78"/>
              </a:rPr>
              <a:t>را که در دسترسی دارید </a:t>
            </a:r>
            <a:r>
              <a:rPr lang="fa-IR" sz="2453" dirty="0">
                <a:solidFill>
                  <a:srgbClr val="C00000"/>
                </a:solidFill>
                <a:cs typeface="B Nazanin" panose="00000400000000000000" pitchFamily="2" charset="-78"/>
              </a:rPr>
              <a:t>طوفان فکری </a:t>
            </a:r>
            <a:r>
              <a:rPr lang="fa-IR" sz="2453" dirty="0">
                <a:cs typeface="B Nazanin" panose="00000400000000000000" pitchFamily="2" charset="-78"/>
              </a:rPr>
              <a:t>کنید .</a:t>
            </a:r>
          </a:p>
          <a:p>
            <a:pPr algn="r" rtl="1"/>
            <a:r>
              <a:rPr lang="fa-IR" sz="2453" dirty="0">
                <a:solidFill>
                  <a:srgbClr val="C00000"/>
                </a:solidFill>
                <a:cs typeface="B Nazanin" panose="00000400000000000000" pitchFamily="2" charset="-78"/>
              </a:rPr>
              <a:t>کلاس‌های کاربری </a:t>
            </a:r>
            <a:r>
              <a:rPr lang="fa-IR" sz="2453" dirty="0">
                <a:cs typeface="B Nazanin" panose="00000400000000000000" pitchFamily="2" charset="-78"/>
              </a:rPr>
              <a:t>با نیازهای مشابه را فشرده کرده و به عنوان یک </a:t>
            </a:r>
            <a:r>
              <a:rPr lang="fa-IR" sz="2453" dirty="0">
                <a:solidFill>
                  <a:srgbClr val="C00000"/>
                </a:solidFill>
                <a:cs typeface="B Nazanin" panose="00000400000000000000" pitchFamily="2" charset="-78"/>
              </a:rPr>
              <a:t>کلاس کاربری </a:t>
            </a:r>
            <a:r>
              <a:rPr lang="fa-IR" sz="2453" dirty="0">
                <a:cs typeface="B Nazanin" panose="00000400000000000000" pitchFamily="2" charset="-78"/>
              </a:rPr>
              <a:t>تقسیم بندی کنید .</a:t>
            </a:r>
          </a:p>
          <a:p>
            <a:pPr algn="r" rtl="1"/>
            <a:r>
              <a:rPr lang="fa-IR" sz="2453" dirty="0">
                <a:cs typeface="B Nazanin" panose="00000400000000000000" pitchFamily="2" charset="-78"/>
              </a:rPr>
              <a:t>مدل های تحلیلی مختلف به شما کمک می ‌کنند تا کلاس های کاربری را شناسایی کنید .  </a:t>
            </a:r>
          </a:p>
          <a:p>
            <a:pPr algn="r" rtl="1"/>
            <a:endParaRPr lang="en-US" sz="2133" dirty="0"/>
          </a:p>
        </p:txBody>
      </p:sp>
      <p:pic>
        <p:nvPicPr>
          <p:cNvPr id="4" name="Picture 3"/>
          <p:cNvPicPr>
            <a:picLocks noChangeAspect="1"/>
          </p:cNvPicPr>
          <p:nvPr/>
        </p:nvPicPr>
        <p:blipFill>
          <a:blip r:embed="rId2"/>
          <a:stretch>
            <a:fillRect/>
          </a:stretch>
        </p:blipFill>
        <p:spPr>
          <a:xfrm>
            <a:off x="11370595" y="1117441"/>
            <a:ext cx="318645" cy="325148"/>
          </a:xfrm>
          <a:prstGeom prst="rect">
            <a:avLst/>
          </a:prstGeom>
        </p:spPr>
      </p:pic>
    </p:spTree>
    <p:extLst>
      <p:ext uri="{BB962C8B-B14F-4D97-AF65-F5344CB8AC3E}">
        <p14:creationId xmlns:p14="http://schemas.microsoft.com/office/powerpoint/2010/main" val="13591992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599" y="23549"/>
            <a:ext cx="11216640" cy="951653"/>
          </a:xfrm>
        </p:spPr>
        <p:txBody>
          <a:bodyPr>
            <a:normAutofit/>
          </a:bodyPr>
          <a:lstStyle/>
          <a:p>
            <a:pPr algn="ctr" rtl="1"/>
            <a:r>
              <a:rPr lang="fa-IR" sz="4267" u="sng" dirty="0">
                <a:solidFill>
                  <a:srgbClr val="C00000"/>
                </a:solidFill>
                <a:cs typeface="B Nazanin" panose="00000400000000000000" pitchFamily="2" charset="-78"/>
              </a:rPr>
              <a:t>کلاس‌های کاربری(ادامه)</a:t>
            </a:r>
            <a:endParaRPr lang="en-US" sz="4267"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472599" y="1097122"/>
            <a:ext cx="11216640" cy="5125721"/>
          </a:xfrm>
        </p:spPr>
        <p:txBody>
          <a:bodyPr>
            <a:normAutofit/>
          </a:bodyPr>
          <a:lstStyle/>
          <a:p>
            <a:pPr marL="0" indent="0">
              <a:buNone/>
            </a:pPr>
            <a:r>
              <a:rPr lang="fa-IR" sz="2667" dirty="0">
                <a:solidFill>
                  <a:srgbClr val="C00000"/>
                </a:solidFill>
                <a:cs typeface="B Nazanin" panose="00000400000000000000" pitchFamily="2" charset="-78"/>
              </a:rPr>
              <a:t>    شناسایی کلاس‌های کاربری (ادامه)</a:t>
            </a:r>
          </a:p>
          <a:p>
            <a:pPr algn="r" rtl="1"/>
            <a:endParaRPr lang="en-US" sz="2133" dirty="0"/>
          </a:p>
        </p:txBody>
      </p:sp>
      <p:pic>
        <p:nvPicPr>
          <p:cNvPr id="4" name="Picture 3"/>
          <p:cNvPicPr>
            <a:picLocks noChangeAspect="1"/>
          </p:cNvPicPr>
          <p:nvPr/>
        </p:nvPicPr>
        <p:blipFill>
          <a:blip r:embed="rId2"/>
          <a:stretch>
            <a:fillRect/>
          </a:stretch>
        </p:blipFill>
        <p:spPr>
          <a:xfrm>
            <a:off x="11370595" y="1117441"/>
            <a:ext cx="318645" cy="32514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1607" y="2291937"/>
            <a:ext cx="10517632" cy="3543808"/>
          </a:xfrm>
          <a:prstGeom prst="rect">
            <a:avLst/>
          </a:prstGeom>
        </p:spPr>
      </p:pic>
    </p:spTree>
    <p:extLst>
      <p:ext uri="{BB962C8B-B14F-4D97-AF65-F5344CB8AC3E}">
        <p14:creationId xmlns:p14="http://schemas.microsoft.com/office/powerpoint/2010/main" val="8003591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599" y="23550"/>
            <a:ext cx="11216640" cy="794899"/>
          </a:xfrm>
        </p:spPr>
        <p:txBody>
          <a:bodyPr>
            <a:normAutofit/>
          </a:bodyPr>
          <a:lstStyle/>
          <a:p>
            <a:pPr algn="ctr" rtl="1"/>
            <a:r>
              <a:rPr lang="fa-IR" sz="4267" u="sng" dirty="0">
                <a:solidFill>
                  <a:srgbClr val="C00000"/>
                </a:solidFill>
                <a:cs typeface="B Nazanin" panose="00000400000000000000" pitchFamily="2" charset="-78"/>
              </a:rPr>
              <a:t>کلاس‌های کاربری(ادامه)</a:t>
            </a:r>
            <a:endParaRPr lang="en-US" sz="4267"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263594" y="818450"/>
            <a:ext cx="11216640" cy="5534451"/>
          </a:xfrm>
        </p:spPr>
        <p:txBody>
          <a:bodyPr>
            <a:normAutofit/>
          </a:bodyPr>
          <a:lstStyle/>
          <a:p>
            <a:pPr algn="r" rtl="1">
              <a:buFont typeface="Wingdings" panose="05000000000000000000" pitchFamily="2" charset="2"/>
              <a:buChar char="§"/>
            </a:pPr>
            <a:r>
              <a:rPr lang="fa-IR" dirty="0" smtClean="0">
                <a:solidFill>
                  <a:srgbClr val="C00000"/>
                </a:solidFill>
                <a:cs typeface="B Nazanin" panose="00000400000000000000" pitchFamily="2" charset="-78"/>
              </a:rPr>
              <a:t>شناسایی کلاس‌های کاربری (ادامه)</a:t>
            </a:r>
          </a:p>
          <a:p>
            <a:pPr algn="r" rtl="1">
              <a:lnSpc>
                <a:spcPct val="100000"/>
              </a:lnSpc>
            </a:pPr>
            <a:r>
              <a:rPr lang="fa-IR" sz="2453" dirty="0">
                <a:cs typeface="B Nazanin" panose="00000400000000000000" pitchFamily="2" charset="-78"/>
              </a:rPr>
              <a:t>مدل های تحلیلی مختلف به شما کمک می ‌کنند تا کلاس های کاربری را شناسایی کنید .  </a:t>
            </a:r>
          </a:p>
          <a:p>
            <a:pPr algn="r" rtl="1">
              <a:lnSpc>
                <a:spcPct val="100000"/>
              </a:lnSpc>
            </a:pPr>
            <a:r>
              <a:rPr lang="fa-IR" sz="2453" dirty="0">
                <a:cs typeface="B Nazanin" panose="00000400000000000000" pitchFamily="2" charset="-78"/>
              </a:rPr>
              <a:t>موجودیت‌های خارجی که در خارج از سیستم شما وجود دارند و توسط کانتکست دیاگرام نمایش داده می‌شوند کاندای کلاس های کاربری هستند .</a:t>
            </a:r>
          </a:p>
          <a:p>
            <a:pPr algn="r" rtl="1">
              <a:lnSpc>
                <a:spcPct val="100000"/>
              </a:lnSpc>
            </a:pPr>
            <a:r>
              <a:rPr lang="fa-IR" sz="2453" dirty="0">
                <a:cs typeface="B Nazanin" panose="00000400000000000000" pitchFamily="2" charset="-78"/>
              </a:rPr>
              <a:t>نمودار سازمانی شرکتی همچنین می‌تواند به شما در کشف کاربران بالقوه و سایر ذی نفعان کمک کند . </a:t>
            </a:r>
          </a:p>
          <a:p>
            <a:pPr algn="r" rtl="1">
              <a:lnSpc>
                <a:spcPct val="100000"/>
              </a:lnSpc>
            </a:pPr>
            <a:r>
              <a:rPr lang="fa-IR" sz="2453" dirty="0">
                <a:cs typeface="B Nazanin" panose="00000400000000000000" pitchFamily="2" charset="-78"/>
              </a:rPr>
              <a:t>هنگام انجام تجزیه و  تحلیل ذینفعان وکاربران ، نمودار سازمانی رامطالعه کنید تا به دنبال موارد زیر باشید:</a:t>
            </a:r>
          </a:p>
          <a:p>
            <a:pPr marL="975390" lvl="2" indent="0">
              <a:lnSpc>
                <a:spcPct val="100000"/>
              </a:lnSpc>
              <a:buNone/>
            </a:pPr>
            <a:r>
              <a:rPr lang="fa-IR" sz="2453" dirty="0">
                <a:cs typeface="B Nazanin" panose="00000400000000000000" pitchFamily="2" charset="-78"/>
              </a:rPr>
              <a:t>دپارتمان </a:t>
            </a:r>
            <a:r>
              <a:rPr lang="fa-IR" sz="2453" dirty="0">
                <a:cs typeface="B Nazanin" panose="00000400000000000000" pitchFamily="2" charset="-78"/>
              </a:rPr>
              <a:t>هایی که در پروسه کسب و کار شرکت داشته اند .</a:t>
            </a:r>
            <a:endParaRPr lang="en-US" sz="2453" dirty="0"/>
          </a:p>
          <a:p>
            <a:pPr marL="975390" lvl="2" indent="0">
              <a:lnSpc>
                <a:spcPct val="100000"/>
              </a:lnSpc>
              <a:buNone/>
            </a:pPr>
            <a:r>
              <a:rPr lang="fa-IR" sz="2453" dirty="0">
                <a:cs typeface="B Nazanin" panose="00000400000000000000" pitchFamily="2" charset="-78"/>
              </a:rPr>
              <a:t>دپارتمان هایی که بر روی پروسه کسب و کار تاثیر داشته اند . </a:t>
            </a:r>
            <a:endParaRPr lang="en-US" sz="2453" dirty="0"/>
          </a:p>
          <a:p>
            <a:pPr marL="975390" lvl="2" indent="0">
              <a:lnSpc>
                <a:spcPct val="100000"/>
              </a:lnSpc>
              <a:buNone/>
            </a:pPr>
            <a:r>
              <a:rPr lang="fa-IR" sz="2453" dirty="0">
                <a:cs typeface="B Nazanin" panose="00000400000000000000" pitchFamily="2" charset="-78"/>
              </a:rPr>
              <a:t>بخش‌ها یا نام‌ نقشهایی  که کاربران مستقیم یا غیرمستقیم در آن‌ها یافت می‌شوند</a:t>
            </a:r>
            <a:endParaRPr lang="en-US" sz="2453" dirty="0"/>
          </a:p>
          <a:p>
            <a:pPr marL="975390" lvl="2" indent="0">
              <a:lnSpc>
                <a:spcPct val="100000"/>
              </a:lnSpc>
              <a:buNone/>
            </a:pPr>
            <a:r>
              <a:rPr lang="fa-IR" sz="2453" dirty="0">
                <a:cs typeface="B Nazanin" panose="00000400000000000000" pitchFamily="2" charset="-78"/>
              </a:rPr>
              <a:t>کلاس های کاربری که چندین بخش را در بر می گیرند</a:t>
            </a:r>
            <a:endParaRPr lang="en-US" sz="2453" dirty="0"/>
          </a:p>
          <a:p>
            <a:pPr marL="975390" lvl="2" indent="0">
              <a:lnSpc>
                <a:spcPct val="100000"/>
              </a:lnSpc>
              <a:buNone/>
            </a:pPr>
            <a:r>
              <a:rPr lang="fa-IR" sz="2453" dirty="0">
                <a:cs typeface="B Nazanin" panose="00000400000000000000" pitchFamily="2" charset="-78"/>
              </a:rPr>
              <a:t>بخش هایی که ممکن است با ذینفعان خارجی خارج از شرکت رابط داشته باشند</a:t>
            </a:r>
            <a:endParaRPr lang="en-US" sz="2453" dirty="0"/>
          </a:p>
          <a:p>
            <a:pPr algn="r" rtl="1">
              <a:lnSpc>
                <a:spcPct val="100000"/>
              </a:lnSpc>
            </a:pPr>
            <a:endParaRPr lang="fa-IR" sz="2453" dirty="0">
              <a:cs typeface="B Nazanin" panose="00000400000000000000" pitchFamily="2" charset="-78"/>
            </a:endParaRPr>
          </a:p>
          <a:p>
            <a:pPr algn="r" rtl="1"/>
            <a:endParaRPr lang="en-US" sz="2133" dirty="0"/>
          </a:p>
        </p:txBody>
      </p:sp>
      <p:pic>
        <p:nvPicPr>
          <p:cNvPr id="4" name="Picture 3"/>
          <p:cNvPicPr>
            <a:picLocks noChangeAspect="1"/>
          </p:cNvPicPr>
          <p:nvPr/>
        </p:nvPicPr>
        <p:blipFill>
          <a:blip r:embed="rId2"/>
          <a:stretch>
            <a:fillRect/>
          </a:stretch>
        </p:blipFill>
        <p:spPr>
          <a:xfrm>
            <a:off x="10532101" y="3790039"/>
            <a:ext cx="598273" cy="260118"/>
          </a:xfrm>
          <a:prstGeom prst="rect">
            <a:avLst/>
          </a:prstGeom>
        </p:spPr>
      </p:pic>
      <p:pic>
        <p:nvPicPr>
          <p:cNvPr id="5" name="Picture 4"/>
          <p:cNvPicPr>
            <a:picLocks noChangeAspect="1"/>
          </p:cNvPicPr>
          <p:nvPr/>
        </p:nvPicPr>
        <p:blipFill>
          <a:blip r:embed="rId2"/>
          <a:stretch>
            <a:fillRect/>
          </a:stretch>
        </p:blipFill>
        <p:spPr>
          <a:xfrm>
            <a:off x="10532099" y="4273378"/>
            <a:ext cx="598273" cy="260118"/>
          </a:xfrm>
          <a:prstGeom prst="rect">
            <a:avLst/>
          </a:prstGeom>
        </p:spPr>
      </p:pic>
      <p:pic>
        <p:nvPicPr>
          <p:cNvPr id="6" name="Picture 5"/>
          <p:cNvPicPr>
            <a:picLocks noChangeAspect="1"/>
          </p:cNvPicPr>
          <p:nvPr/>
        </p:nvPicPr>
        <p:blipFill>
          <a:blip r:embed="rId2"/>
          <a:stretch>
            <a:fillRect/>
          </a:stretch>
        </p:blipFill>
        <p:spPr>
          <a:xfrm>
            <a:off x="10532100" y="4734864"/>
            <a:ext cx="598273" cy="260118"/>
          </a:xfrm>
          <a:prstGeom prst="rect">
            <a:avLst/>
          </a:prstGeom>
        </p:spPr>
      </p:pic>
      <p:pic>
        <p:nvPicPr>
          <p:cNvPr id="7" name="Picture 6"/>
          <p:cNvPicPr>
            <a:picLocks noChangeAspect="1"/>
          </p:cNvPicPr>
          <p:nvPr/>
        </p:nvPicPr>
        <p:blipFill>
          <a:blip r:embed="rId2"/>
          <a:stretch>
            <a:fillRect/>
          </a:stretch>
        </p:blipFill>
        <p:spPr>
          <a:xfrm>
            <a:off x="10532100" y="5133638"/>
            <a:ext cx="598273" cy="260118"/>
          </a:xfrm>
          <a:prstGeom prst="rect">
            <a:avLst/>
          </a:prstGeom>
        </p:spPr>
      </p:pic>
      <p:pic>
        <p:nvPicPr>
          <p:cNvPr id="8" name="Picture 7"/>
          <p:cNvPicPr>
            <a:picLocks noChangeAspect="1"/>
          </p:cNvPicPr>
          <p:nvPr/>
        </p:nvPicPr>
        <p:blipFill>
          <a:blip r:embed="rId2"/>
          <a:stretch>
            <a:fillRect/>
          </a:stretch>
        </p:blipFill>
        <p:spPr>
          <a:xfrm>
            <a:off x="10532100" y="5613210"/>
            <a:ext cx="598273" cy="260118"/>
          </a:xfrm>
          <a:prstGeom prst="rect">
            <a:avLst/>
          </a:prstGeom>
        </p:spPr>
      </p:pic>
    </p:spTree>
    <p:extLst>
      <p:ext uri="{BB962C8B-B14F-4D97-AF65-F5344CB8AC3E}">
        <p14:creationId xmlns:p14="http://schemas.microsoft.com/office/powerpoint/2010/main" val="1123088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u="sng" dirty="0">
                <a:solidFill>
                  <a:srgbClr val="C00000"/>
                </a:solidFill>
                <a:cs typeface="B Nazanin" panose="00000400000000000000" pitchFamily="2" charset="-78"/>
              </a:rPr>
              <a:t>گام بعدی</a:t>
            </a:r>
            <a:endParaRPr lang="fa-IR"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cs typeface="B Nazanin" panose="00000400000000000000" pitchFamily="2" charset="-78"/>
              </a:rPr>
              <a:t>کلاس های کاربری</a:t>
            </a:r>
          </a:p>
          <a:p>
            <a:pPr algn="r" rtl="1">
              <a:buFont typeface="Wingdings" panose="05000000000000000000" pitchFamily="2" charset="2"/>
              <a:buChar char="§"/>
            </a:pPr>
            <a:r>
              <a:rPr lang="fa-IR" dirty="0" smtClean="0">
                <a:solidFill>
                  <a:schemeClr val="accent3">
                    <a:lumMod val="75000"/>
                  </a:schemeClr>
                </a:solidFill>
                <a:cs typeface="B Nazanin" panose="00000400000000000000" pitchFamily="2" charset="-78"/>
              </a:rPr>
              <a:t>شخصیت های کاربر</a:t>
            </a:r>
          </a:p>
          <a:p>
            <a:pPr algn="r" rtl="1">
              <a:buFont typeface="Wingdings" panose="05000000000000000000" pitchFamily="2" charset="2"/>
              <a:buChar char="§"/>
            </a:pPr>
            <a:r>
              <a:rPr lang="fa-IR" dirty="0" smtClean="0">
                <a:cs typeface="B Nazanin" panose="00000400000000000000" pitchFamily="2" charset="-78"/>
              </a:rPr>
              <a:t>ارتباط با نمایندگان کاربران </a:t>
            </a:r>
          </a:p>
          <a:p>
            <a:pPr algn="r" rtl="1">
              <a:buFont typeface="Wingdings" panose="05000000000000000000" pitchFamily="2" charset="2"/>
              <a:buChar char="§"/>
            </a:pPr>
            <a:r>
              <a:rPr lang="fa-IR" dirty="0" smtClean="0">
                <a:cs typeface="B Nazanin" panose="00000400000000000000" pitchFamily="2" charset="-78"/>
              </a:rPr>
              <a:t>قهرمان محصول </a:t>
            </a:r>
          </a:p>
          <a:p>
            <a:pPr algn="r" rtl="1">
              <a:buFont typeface="Wingdings" panose="05000000000000000000" pitchFamily="2" charset="2"/>
              <a:buChar char="§"/>
            </a:pPr>
            <a:r>
              <a:rPr lang="fa-IR" dirty="0">
                <a:cs typeface="B Nazanin" panose="00000400000000000000" pitchFamily="2" charset="-78"/>
              </a:rPr>
              <a:t>نمایندگی کاربر در پروژه های </a:t>
            </a:r>
            <a:r>
              <a:rPr lang="fa-IR" dirty="0" smtClean="0">
                <a:cs typeface="B Nazanin" panose="00000400000000000000" pitchFamily="2" charset="-78"/>
              </a:rPr>
              <a:t>چابک</a:t>
            </a:r>
          </a:p>
          <a:p>
            <a:pPr algn="r" rtl="1">
              <a:buFont typeface="Wingdings" panose="05000000000000000000" pitchFamily="2" charset="2"/>
              <a:buChar char="§"/>
            </a:pPr>
            <a:r>
              <a:rPr lang="fa-IR" dirty="0" smtClean="0">
                <a:cs typeface="B Nazanin" panose="00000400000000000000" pitchFamily="2" charset="-78"/>
              </a:rPr>
              <a:t>حل و فصل نیازمندی‌های متضاد </a:t>
            </a:r>
            <a:endParaRPr lang="fa-IR" dirty="0">
              <a:cs typeface="B Nazanin" panose="00000400000000000000" pitchFamily="2" charset="-78"/>
            </a:endParaRPr>
          </a:p>
        </p:txBody>
      </p:sp>
    </p:spTree>
    <p:extLst>
      <p:ext uri="{BB962C8B-B14F-4D97-AF65-F5344CB8AC3E}">
        <p14:creationId xmlns:p14="http://schemas.microsoft.com/office/powerpoint/2010/main" val="38669169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599" y="23550"/>
            <a:ext cx="11216640" cy="819573"/>
          </a:xfrm>
        </p:spPr>
        <p:txBody>
          <a:bodyPr>
            <a:normAutofit/>
          </a:bodyPr>
          <a:lstStyle/>
          <a:p>
            <a:pPr algn="ctr"/>
            <a:r>
              <a:rPr lang="fa-IR" sz="4267" u="sng" dirty="0">
                <a:solidFill>
                  <a:srgbClr val="C00000"/>
                </a:solidFill>
                <a:cs typeface="B Nazanin" panose="00000400000000000000" pitchFamily="2" charset="-78"/>
              </a:rPr>
              <a:t>پرسوناهای کاربری</a:t>
            </a:r>
            <a:endParaRPr lang="fa-IR" sz="4267"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472599" y="1371444"/>
            <a:ext cx="11216640" cy="5379719"/>
          </a:xfrm>
        </p:spPr>
        <p:txBody>
          <a:bodyPr>
            <a:normAutofit/>
          </a:bodyPr>
          <a:lstStyle/>
          <a:p>
            <a:pPr marL="0" indent="0">
              <a:buNone/>
            </a:pPr>
            <a:r>
              <a:rPr lang="fa-IR" sz="2133" dirty="0">
                <a:cs typeface="B Nazanin" panose="00000400000000000000" pitchFamily="2" charset="-78"/>
              </a:rPr>
              <a:t> </a:t>
            </a:r>
            <a:r>
              <a:rPr lang="fa-IR" sz="2133" dirty="0">
                <a:cs typeface="B Nazanin" panose="00000400000000000000" pitchFamily="2" charset="-78"/>
              </a:rPr>
              <a:t>      </a:t>
            </a:r>
            <a:r>
              <a:rPr lang="fa-IR" sz="3413" dirty="0">
                <a:solidFill>
                  <a:srgbClr val="C00000"/>
                </a:solidFill>
                <a:cs typeface="B Nazanin" panose="00000400000000000000" pitchFamily="2" charset="-78"/>
              </a:rPr>
              <a:t>مقدمه </a:t>
            </a:r>
            <a:endParaRPr lang="fa-IR" sz="3413" dirty="0">
              <a:solidFill>
                <a:srgbClr val="C00000"/>
              </a:solidFill>
              <a:cs typeface="B Nazanin" panose="00000400000000000000" pitchFamily="2" charset="-78"/>
            </a:endParaRPr>
          </a:p>
          <a:p>
            <a:pPr algn="just">
              <a:lnSpc>
                <a:spcPct val="100000"/>
              </a:lnSpc>
              <a:buFont typeface="Wingdings" panose="05000000000000000000" pitchFamily="2" charset="2"/>
              <a:buChar char="§"/>
            </a:pPr>
            <a:r>
              <a:rPr lang="fa-IR" sz="2453" dirty="0">
                <a:cs typeface="B Nazanin" panose="00000400000000000000" pitchFamily="2" charset="-78"/>
              </a:rPr>
              <a:t> </a:t>
            </a:r>
            <a:r>
              <a:rPr lang="fa-IR" sz="2453" dirty="0">
                <a:solidFill>
                  <a:srgbClr val="C00000"/>
                </a:solidFill>
                <a:cs typeface="B Nazanin" panose="00000400000000000000" pitchFamily="2" charset="-78"/>
              </a:rPr>
              <a:t>پرسونا</a:t>
            </a:r>
            <a:r>
              <a:rPr lang="fa-IR" sz="2453" dirty="0">
                <a:cs typeface="B Nazanin" panose="00000400000000000000" pitchFamily="2" charset="-78"/>
              </a:rPr>
              <a:t> شرحی از یک عضو نماینده </a:t>
            </a:r>
            <a:r>
              <a:rPr lang="fa-IR" sz="2453" dirty="0">
                <a:solidFill>
                  <a:srgbClr val="C00000"/>
                </a:solidFill>
                <a:cs typeface="B Nazanin" panose="00000400000000000000" pitchFamily="2" charset="-78"/>
              </a:rPr>
              <a:t>کلاس کاربری </a:t>
            </a:r>
            <a:r>
              <a:rPr lang="fa-IR" sz="2453" dirty="0">
                <a:cs typeface="B Nazanin" panose="00000400000000000000" pitchFamily="2" charset="-78"/>
              </a:rPr>
              <a:t>است .</a:t>
            </a:r>
          </a:p>
          <a:p>
            <a:pPr algn="just">
              <a:lnSpc>
                <a:spcPct val="100000"/>
              </a:lnSpc>
              <a:buFont typeface="Wingdings" panose="05000000000000000000" pitchFamily="2" charset="2"/>
              <a:buChar char="§"/>
            </a:pPr>
            <a:r>
              <a:rPr lang="fa-IR" sz="2453" dirty="0">
                <a:cs typeface="B Nazanin" panose="00000400000000000000" pitchFamily="2" charset="-78"/>
              </a:rPr>
              <a:t> </a:t>
            </a:r>
            <a:r>
              <a:rPr lang="fa-IR" sz="2453" dirty="0">
                <a:solidFill>
                  <a:srgbClr val="C00000"/>
                </a:solidFill>
                <a:cs typeface="B Nazanin" panose="00000400000000000000" pitchFamily="2" charset="-78"/>
              </a:rPr>
              <a:t>پرسونا</a:t>
            </a:r>
            <a:r>
              <a:rPr lang="fa-IR" sz="2453" dirty="0">
                <a:cs typeface="B Nazanin" panose="00000400000000000000" pitchFamily="2" charset="-78"/>
              </a:rPr>
              <a:t> توصیفی از یک فرد </a:t>
            </a:r>
            <a:r>
              <a:rPr lang="fa-IR" sz="2453" dirty="0">
                <a:solidFill>
                  <a:srgbClr val="C00000"/>
                </a:solidFill>
                <a:cs typeface="B Nazanin" panose="00000400000000000000" pitchFamily="2" charset="-78"/>
              </a:rPr>
              <a:t>فرضی و عمومی </a:t>
            </a:r>
            <a:r>
              <a:rPr lang="fa-IR" sz="2453" dirty="0">
                <a:cs typeface="B Nazanin" panose="00000400000000000000" pitchFamily="2" charset="-78"/>
              </a:rPr>
              <a:t>است که به عنوان جایگاهی برای گروهی از</a:t>
            </a:r>
            <a:r>
              <a:rPr lang="fa-IR" sz="2453" dirty="0">
                <a:solidFill>
                  <a:srgbClr val="C00000"/>
                </a:solidFill>
                <a:cs typeface="B Nazanin" panose="00000400000000000000" pitchFamily="2" charset="-78"/>
              </a:rPr>
              <a:t> کاربران </a:t>
            </a:r>
            <a:r>
              <a:rPr lang="fa-IR" sz="2453" dirty="0">
                <a:cs typeface="B Nazanin" panose="00000400000000000000" pitchFamily="2" charset="-78"/>
              </a:rPr>
              <a:t>با ویژگی ها و نیازهای مشابه عمل می‌کند . </a:t>
            </a:r>
          </a:p>
          <a:p>
            <a:pPr algn="just">
              <a:lnSpc>
                <a:spcPct val="100000"/>
              </a:lnSpc>
              <a:buFont typeface="Wingdings" panose="05000000000000000000" pitchFamily="2" charset="2"/>
              <a:buChar char="§"/>
            </a:pPr>
            <a:r>
              <a:rPr lang="fa-IR" sz="2453" dirty="0">
                <a:cs typeface="B Nazanin" panose="00000400000000000000" pitchFamily="2" charset="-78"/>
              </a:rPr>
              <a:t>زمانی که تحلیلگر کسب و کار </a:t>
            </a:r>
            <a:r>
              <a:rPr lang="fa-IR" sz="2453" dirty="0">
                <a:solidFill>
                  <a:srgbClr val="C00000"/>
                </a:solidFill>
                <a:cs typeface="B Nazanin" panose="00000400000000000000" pitchFamily="2" charset="-78"/>
              </a:rPr>
              <a:t>نمانیده کلاس کاربری </a:t>
            </a:r>
            <a:r>
              <a:rPr lang="fa-IR" sz="2453" dirty="0">
                <a:cs typeface="B Nazanin" panose="00000400000000000000" pitchFamily="2" charset="-78"/>
              </a:rPr>
              <a:t>واقعی در اختیار نداشته باشد، به جای توقف پیشرفت پروژه ، می‌تواند به طور موقت از یک </a:t>
            </a:r>
            <a:r>
              <a:rPr lang="fa-IR" sz="2453" dirty="0">
                <a:solidFill>
                  <a:srgbClr val="C00000"/>
                </a:solidFill>
                <a:cs typeface="B Nazanin" panose="00000400000000000000" pitchFamily="2" charset="-78"/>
              </a:rPr>
              <a:t>پرسونا</a:t>
            </a:r>
            <a:r>
              <a:rPr lang="fa-IR" sz="2453" dirty="0">
                <a:cs typeface="B Nazanin" panose="00000400000000000000" pitchFamily="2" charset="-78"/>
              </a:rPr>
              <a:t> به عنوان </a:t>
            </a:r>
            <a:r>
              <a:rPr lang="fa-IR" sz="2453" dirty="0">
                <a:solidFill>
                  <a:srgbClr val="C00000"/>
                </a:solidFill>
                <a:cs typeface="B Nazanin" panose="00000400000000000000" pitchFamily="2" charset="-78"/>
              </a:rPr>
              <a:t>کاربر فرضی </a:t>
            </a:r>
            <a:r>
              <a:rPr lang="fa-IR" sz="2453" dirty="0">
                <a:cs typeface="B Nazanin" panose="00000400000000000000" pitchFamily="2" charset="-78"/>
              </a:rPr>
              <a:t>استفاده کند .</a:t>
            </a:r>
          </a:p>
          <a:p>
            <a:pPr algn="just">
              <a:lnSpc>
                <a:spcPct val="100000"/>
              </a:lnSpc>
              <a:buFont typeface="Wingdings" panose="05000000000000000000" pitchFamily="2" charset="2"/>
              <a:buChar char="§"/>
            </a:pPr>
            <a:r>
              <a:rPr lang="fa-IR" sz="2453" dirty="0">
                <a:cs typeface="B Nazanin" panose="00000400000000000000" pitchFamily="2" charset="-78"/>
              </a:rPr>
              <a:t>تحلیگر کسب و کار می‌تواند از </a:t>
            </a:r>
            <a:r>
              <a:rPr lang="fa-IR" sz="2453" dirty="0">
                <a:solidFill>
                  <a:srgbClr val="C00000"/>
                </a:solidFill>
                <a:cs typeface="B Nazanin" panose="00000400000000000000" pitchFamily="2" charset="-78"/>
              </a:rPr>
              <a:t>پرسونا</a:t>
            </a:r>
            <a:r>
              <a:rPr lang="fa-IR" sz="2453" dirty="0">
                <a:cs typeface="B Nazanin" panose="00000400000000000000" pitchFamily="2" charset="-78"/>
              </a:rPr>
              <a:t> برای تصور </a:t>
            </a:r>
            <a:r>
              <a:rPr lang="fa-IR" sz="2453" dirty="0">
                <a:solidFill>
                  <a:srgbClr val="C00000"/>
                </a:solidFill>
                <a:cs typeface="B Nazanin" panose="00000400000000000000" pitchFamily="2" charset="-78"/>
              </a:rPr>
              <a:t>نماینده کلاس کاربری </a:t>
            </a:r>
            <a:r>
              <a:rPr lang="fa-IR" sz="2453" dirty="0">
                <a:cs typeface="B Nazanin" panose="00000400000000000000" pitchFamily="2" charset="-78"/>
              </a:rPr>
              <a:t>استفاده کند و نیازهای اولیه را از آن بدست بیاورد تا یک </a:t>
            </a:r>
            <a:r>
              <a:rPr lang="fa-IR" sz="2453" dirty="0">
                <a:solidFill>
                  <a:srgbClr val="C00000"/>
                </a:solidFill>
                <a:cs typeface="B Nazanin" panose="00000400000000000000" pitchFamily="2" charset="-78"/>
              </a:rPr>
              <a:t>نماینده کاربری واقعی </a:t>
            </a:r>
            <a:r>
              <a:rPr lang="fa-IR" sz="2453" dirty="0">
                <a:cs typeface="B Nazanin" panose="00000400000000000000" pitchFamily="2" charset="-78"/>
              </a:rPr>
              <a:t>بدست بیاورد .  </a:t>
            </a:r>
          </a:p>
          <a:p>
            <a:pPr marL="0" indent="0">
              <a:buNone/>
            </a:pPr>
            <a:endParaRPr lang="fa-IR" sz="2133" dirty="0">
              <a:cs typeface="B Nazanin" panose="00000400000000000000" pitchFamily="2" charset="-78"/>
            </a:endParaRPr>
          </a:p>
          <a:p>
            <a:endParaRPr lang="fa-IR" sz="2133" dirty="0">
              <a:cs typeface="B Nazanin" panose="00000400000000000000" pitchFamily="2" charset="-78"/>
            </a:endParaRPr>
          </a:p>
          <a:p>
            <a:endParaRPr lang="fa-IR" sz="2133" dirty="0">
              <a:cs typeface="B Nazanin" panose="00000400000000000000" pitchFamily="2" charset="-78"/>
            </a:endParaRPr>
          </a:p>
          <a:p>
            <a:endParaRPr lang="fa-IR" sz="2133"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11281461" y="1447333"/>
            <a:ext cx="390178" cy="338154"/>
          </a:xfrm>
          <a:prstGeom prst="rect">
            <a:avLst/>
          </a:prstGeom>
        </p:spPr>
      </p:pic>
    </p:spTree>
    <p:extLst>
      <p:ext uri="{BB962C8B-B14F-4D97-AF65-F5344CB8AC3E}">
        <p14:creationId xmlns:p14="http://schemas.microsoft.com/office/powerpoint/2010/main" val="1737366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u="sng" dirty="0">
                <a:solidFill>
                  <a:srgbClr val="C00000"/>
                </a:solidFill>
                <a:cs typeface="B Nazanin" panose="00000400000000000000" pitchFamily="2" charset="-78"/>
              </a:rPr>
              <a:t>گام بعدی</a:t>
            </a:r>
            <a:endParaRPr lang="fa-IR"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cs typeface="B Nazanin" panose="00000400000000000000" pitchFamily="2" charset="-78"/>
              </a:rPr>
              <a:t>کلاس های کاربری</a:t>
            </a:r>
          </a:p>
          <a:p>
            <a:pPr algn="r" rtl="1">
              <a:buFont typeface="Wingdings" panose="05000000000000000000" pitchFamily="2" charset="2"/>
              <a:buChar char="§"/>
            </a:pPr>
            <a:r>
              <a:rPr lang="fa-IR" dirty="0" smtClean="0">
                <a:cs typeface="B Nazanin" panose="00000400000000000000" pitchFamily="2" charset="-78"/>
              </a:rPr>
              <a:t>شخصیت های کاربر</a:t>
            </a:r>
          </a:p>
          <a:p>
            <a:pPr algn="r" rtl="1">
              <a:buFont typeface="Wingdings" panose="05000000000000000000" pitchFamily="2" charset="2"/>
              <a:buChar char="§"/>
            </a:pPr>
            <a:r>
              <a:rPr lang="fa-IR" dirty="0" smtClean="0">
                <a:solidFill>
                  <a:schemeClr val="accent3">
                    <a:lumMod val="75000"/>
                  </a:schemeClr>
                </a:solidFill>
                <a:cs typeface="B Nazanin" panose="00000400000000000000" pitchFamily="2" charset="-78"/>
              </a:rPr>
              <a:t>ارتباط با نمایندگان کاربران </a:t>
            </a:r>
          </a:p>
          <a:p>
            <a:pPr algn="r" rtl="1">
              <a:buFont typeface="Wingdings" panose="05000000000000000000" pitchFamily="2" charset="2"/>
              <a:buChar char="§"/>
            </a:pPr>
            <a:r>
              <a:rPr lang="fa-IR" dirty="0" smtClean="0">
                <a:cs typeface="B Nazanin" panose="00000400000000000000" pitchFamily="2" charset="-78"/>
              </a:rPr>
              <a:t>قهرمان محصول </a:t>
            </a:r>
          </a:p>
          <a:p>
            <a:pPr algn="r" rtl="1">
              <a:buFont typeface="Wingdings" panose="05000000000000000000" pitchFamily="2" charset="2"/>
              <a:buChar char="§"/>
            </a:pPr>
            <a:r>
              <a:rPr lang="fa-IR" dirty="0">
                <a:cs typeface="B Nazanin" panose="00000400000000000000" pitchFamily="2" charset="-78"/>
              </a:rPr>
              <a:t>نمایندگی کاربر در پروژه های </a:t>
            </a:r>
            <a:r>
              <a:rPr lang="fa-IR" dirty="0" smtClean="0">
                <a:cs typeface="B Nazanin" panose="00000400000000000000" pitchFamily="2" charset="-78"/>
              </a:rPr>
              <a:t>چابک</a:t>
            </a:r>
          </a:p>
          <a:p>
            <a:pPr algn="r" rtl="1">
              <a:buFont typeface="Wingdings" panose="05000000000000000000" pitchFamily="2" charset="2"/>
              <a:buChar char="§"/>
            </a:pPr>
            <a:r>
              <a:rPr lang="fa-IR" dirty="0" smtClean="0">
                <a:cs typeface="B Nazanin" panose="00000400000000000000" pitchFamily="2" charset="-78"/>
              </a:rPr>
              <a:t>حل و فصل نیازمندی‌های متضاد </a:t>
            </a:r>
            <a:endParaRPr lang="fa-IR" dirty="0">
              <a:cs typeface="B Nazanin" panose="00000400000000000000" pitchFamily="2" charset="-78"/>
            </a:endParaRPr>
          </a:p>
        </p:txBody>
      </p:sp>
    </p:spTree>
    <p:extLst>
      <p:ext uri="{BB962C8B-B14F-4D97-AF65-F5344CB8AC3E}">
        <p14:creationId xmlns:p14="http://schemas.microsoft.com/office/powerpoint/2010/main" val="22060890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599" y="23550"/>
            <a:ext cx="11216640" cy="677333"/>
          </a:xfrm>
        </p:spPr>
        <p:txBody>
          <a:bodyPr>
            <a:normAutofit/>
          </a:bodyPr>
          <a:lstStyle/>
          <a:p>
            <a:pPr algn="ctr" rtl="1"/>
            <a:r>
              <a:rPr lang="fa-IR" sz="3840" u="sng" dirty="0">
                <a:solidFill>
                  <a:srgbClr val="C00000"/>
                </a:solidFill>
                <a:cs typeface="B Nazanin" panose="00000400000000000000" pitchFamily="2" charset="-78"/>
              </a:rPr>
              <a:t>ارتباط با نمایندگان کاربران </a:t>
            </a:r>
            <a:endParaRPr lang="en-US" sz="384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301008" y="822803"/>
            <a:ext cx="11906390" cy="5608319"/>
          </a:xfrm>
        </p:spPr>
        <p:txBody>
          <a:bodyPr>
            <a:noAutofit/>
          </a:bodyPr>
          <a:lstStyle/>
          <a:p>
            <a:pPr marL="0" indent="0" algn="just">
              <a:buNone/>
            </a:pPr>
            <a:r>
              <a:rPr lang="fa-IR" sz="2453" dirty="0">
                <a:cs typeface="B Nazanin" panose="00000400000000000000" pitchFamily="2" charset="-78"/>
              </a:rPr>
              <a:t>       </a:t>
            </a:r>
            <a:r>
              <a:rPr lang="fa-IR" dirty="0" smtClean="0">
                <a:solidFill>
                  <a:srgbClr val="C00000"/>
                </a:solidFill>
                <a:cs typeface="B Nazanin" panose="00000400000000000000" pitchFamily="2" charset="-78"/>
              </a:rPr>
              <a:t>مقدمه</a:t>
            </a:r>
          </a:p>
          <a:p>
            <a:pPr algn="just" rtl="1">
              <a:lnSpc>
                <a:spcPct val="100000"/>
              </a:lnSpc>
              <a:buFont typeface="Wingdings" panose="05000000000000000000" pitchFamily="2" charset="2"/>
              <a:buChar char="§"/>
            </a:pPr>
            <a:r>
              <a:rPr lang="fa-IR" sz="2560" dirty="0">
                <a:cs typeface="B Nazanin" panose="00000400000000000000" pitchFamily="2" charset="-78"/>
              </a:rPr>
              <a:t>هرنوع پروژه ای به نماینده مناسبی احتیاج دارد تا </a:t>
            </a:r>
            <a:r>
              <a:rPr lang="fa-IR" sz="2560" dirty="0">
                <a:solidFill>
                  <a:srgbClr val="C00000"/>
                </a:solidFill>
                <a:cs typeface="B Nazanin" panose="00000400000000000000" pitchFamily="2" charset="-78"/>
              </a:rPr>
              <a:t>صداي كاربران </a:t>
            </a:r>
            <a:r>
              <a:rPr lang="fa-IR" sz="2560" dirty="0">
                <a:cs typeface="B Nazanin" panose="00000400000000000000" pitchFamily="2" charset="-78"/>
              </a:rPr>
              <a:t>را به گوش برساند . </a:t>
            </a:r>
          </a:p>
          <a:p>
            <a:pPr algn="just" rtl="1">
              <a:lnSpc>
                <a:spcPct val="100000"/>
              </a:lnSpc>
              <a:buFont typeface="Wingdings" panose="05000000000000000000" pitchFamily="2" charset="2"/>
              <a:buChar char="§"/>
            </a:pPr>
            <a:r>
              <a:rPr lang="fa-IR" sz="2560" dirty="0">
                <a:cs typeface="B Nazanin" panose="00000400000000000000" pitchFamily="2" charset="-78"/>
              </a:rPr>
              <a:t>اين پروژه ها مي‌تواند اعم از </a:t>
            </a:r>
            <a:r>
              <a:rPr lang="fa-IR" sz="2560" dirty="0">
                <a:solidFill>
                  <a:srgbClr val="C00000"/>
                </a:solidFill>
                <a:cs typeface="B Nazanin" panose="00000400000000000000" pitchFamily="2" charset="-78"/>
              </a:rPr>
              <a:t>شرکت‌های</a:t>
            </a:r>
            <a:r>
              <a:rPr lang="fa-IR" sz="2560" dirty="0">
                <a:cs typeface="B Nazanin" panose="00000400000000000000" pitchFamily="2" charset="-78"/>
              </a:rPr>
              <a:t> </a:t>
            </a:r>
            <a:r>
              <a:rPr lang="fa-IR" sz="2560" dirty="0">
                <a:solidFill>
                  <a:srgbClr val="C00000"/>
                </a:solidFill>
                <a:cs typeface="B Nazanin" panose="00000400000000000000" pitchFamily="2" charset="-78"/>
              </a:rPr>
              <a:t>اطلاع رسانی حقوقی</a:t>
            </a:r>
            <a:r>
              <a:rPr lang="fa-IR" sz="2560" dirty="0">
                <a:cs typeface="B Nazanin" panose="00000400000000000000" pitchFamily="2" charset="-78"/>
              </a:rPr>
              <a:t>، </a:t>
            </a:r>
            <a:r>
              <a:rPr lang="fa-IR" sz="2560" dirty="0">
                <a:solidFill>
                  <a:srgbClr val="C00000"/>
                </a:solidFill>
                <a:cs typeface="B Nazanin" panose="00000400000000000000" pitchFamily="2" charset="-78"/>
              </a:rPr>
              <a:t>نرم‌افزارهای تجاری </a:t>
            </a:r>
            <a:r>
              <a:rPr lang="fa-IR" sz="2560" dirty="0">
                <a:cs typeface="B Nazanin" panose="00000400000000000000" pitchFamily="2" charset="-78"/>
              </a:rPr>
              <a:t>، </a:t>
            </a:r>
            <a:r>
              <a:rPr lang="fa-IR" sz="2560" dirty="0">
                <a:solidFill>
                  <a:srgbClr val="C00000"/>
                </a:solidFill>
                <a:cs typeface="B Nazanin" panose="00000400000000000000" pitchFamily="2" charset="-78"/>
              </a:rPr>
              <a:t>سیستم‌های نهفته </a:t>
            </a:r>
            <a:r>
              <a:rPr lang="fa-IR" sz="2560" dirty="0">
                <a:cs typeface="B Nazanin" panose="00000400000000000000" pitchFamily="2" charset="-78"/>
              </a:rPr>
              <a:t>، </a:t>
            </a:r>
            <a:r>
              <a:rPr lang="fa-IR" sz="2560" dirty="0">
                <a:solidFill>
                  <a:srgbClr val="C00000"/>
                </a:solidFill>
                <a:cs typeface="B Nazanin" panose="00000400000000000000" pitchFamily="2" charset="-78"/>
              </a:rPr>
              <a:t>وب‌سایت‌ها</a:t>
            </a:r>
            <a:r>
              <a:rPr lang="fa-IR" sz="2560" dirty="0">
                <a:cs typeface="B Nazanin" panose="00000400000000000000" pitchFamily="2" charset="-78"/>
              </a:rPr>
              <a:t> ، </a:t>
            </a:r>
            <a:r>
              <a:rPr lang="fa-IR" sz="2560" dirty="0">
                <a:solidFill>
                  <a:srgbClr val="C00000"/>
                </a:solidFill>
                <a:cs typeface="B Nazanin" panose="00000400000000000000" pitchFamily="2" charset="-78"/>
              </a:rPr>
              <a:t>نرم‌افزارهای سفارشی  </a:t>
            </a:r>
            <a:r>
              <a:rPr lang="fa-IR" sz="2560" dirty="0">
                <a:cs typeface="B Nazanin" panose="00000400000000000000" pitchFamily="2" charset="-78"/>
              </a:rPr>
              <a:t>باشد.</a:t>
            </a:r>
          </a:p>
          <a:p>
            <a:pPr algn="just" rtl="1">
              <a:lnSpc>
                <a:spcPct val="100000"/>
              </a:lnSpc>
              <a:buFont typeface="Wingdings" panose="05000000000000000000" pitchFamily="2" charset="2"/>
              <a:buChar char="§"/>
            </a:pPr>
            <a:r>
              <a:rPr lang="fa-IR" sz="2560" dirty="0">
                <a:cs typeface="B Nazanin" panose="00000400000000000000" pitchFamily="2" charset="-78"/>
              </a:rPr>
              <a:t>حضور اين </a:t>
            </a:r>
            <a:r>
              <a:rPr lang="fa-IR" sz="2560" dirty="0">
                <a:solidFill>
                  <a:srgbClr val="C00000"/>
                </a:solidFill>
                <a:cs typeface="B Nazanin" panose="00000400000000000000" pitchFamily="2" charset="-78"/>
              </a:rPr>
              <a:t>كاربران </a:t>
            </a:r>
            <a:r>
              <a:rPr lang="fa-IR" sz="2560" dirty="0">
                <a:cs typeface="B Nazanin" panose="00000400000000000000" pitchFamily="2" charset="-78"/>
              </a:rPr>
              <a:t>محدود به </a:t>
            </a:r>
            <a:r>
              <a:rPr lang="fa-IR" sz="2560" dirty="0">
                <a:solidFill>
                  <a:srgbClr val="C00000"/>
                </a:solidFill>
                <a:cs typeface="B Nazanin" panose="00000400000000000000" pitchFamily="2" charset="-78"/>
              </a:rPr>
              <a:t>فاز نيازمندي‌ها </a:t>
            </a:r>
            <a:r>
              <a:rPr lang="fa-IR" sz="2560" dirty="0">
                <a:cs typeface="B Nazanin" panose="00000400000000000000" pitchFamily="2" charset="-78"/>
              </a:rPr>
              <a:t>نيست .</a:t>
            </a:r>
          </a:p>
          <a:p>
            <a:pPr algn="just" rtl="1">
              <a:lnSpc>
                <a:spcPct val="100000"/>
              </a:lnSpc>
              <a:buFont typeface="Wingdings" panose="05000000000000000000" pitchFamily="2" charset="2"/>
              <a:buChar char="§"/>
            </a:pPr>
            <a:r>
              <a:rPr lang="fa-IR" sz="2560" dirty="0">
                <a:cs typeface="B Nazanin" panose="00000400000000000000" pitchFamily="2" charset="-78"/>
              </a:rPr>
              <a:t>اين نمايندگان بايد در كل پروسه توليد نرم افزار حضور داشته باشند. </a:t>
            </a:r>
          </a:p>
          <a:p>
            <a:pPr>
              <a:lnSpc>
                <a:spcPct val="100000"/>
              </a:lnSpc>
              <a:buFont typeface="Wingdings" panose="05000000000000000000" pitchFamily="2" charset="2"/>
              <a:buChar char="§"/>
            </a:pPr>
            <a:r>
              <a:rPr lang="fa-IR" sz="2560" dirty="0">
                <a:cs typeface="B Nazanin" panose="00000400000000000000" pitchFamily="2" charset="-78"/>
              </a:rPr>
              <a:t>به جای اینکه خود را به جای </a:t>
            </a:r>
            <a:r>
              <a:rPr lang="fa-IR" sz="2560" dirty="0">
                <a:solidFill>
                  <a:srgbClr val="C00000"/>
                </a:solidFill>
                <a:cs typeface="B Nazanin" panose="00000400000000000000" pitchFamily="2" charset="-78"/>
              </a:rPr>
              <a:t>کاربران واقعی </a:t>
            </a:r>
            <a:r>
              <a:rPr lang="fa-IR" sz="2560" dirty="0">
                <a:cs typeface="B Nazanin" panose="00000400000000000000" pitchFamily="2" charset="-78"/>
              </a:rPr>
              <a:t>قرار داده و نیازهای آن ها را حدث بزنید از </a:t>
            </a:r>
            <a:r>
              <a:rPr lang="fa-IR" sz="2560" dirty="0">
                <a:solidFill>
                  <a:srgbClr val="C00000"/>
                </a:solidFill>
                <a:cs typeface="B Nazanin" panose="00000400000000000000" pitchFamily="2" charset="-78"/>
              </a:rPr>
              <a:t>کاربران واقعی </a:t>
            </a:r>
            <a:r>
              <a:rPr lang="fa-IR" sz="2560" dirty="0">
                <a:cs typeface="B Nazanin" panose="00000400000000000000" pitchFamily="2" charset="-78"/>
              </a:rPr>
              <a:t>استفاده کنید . </a:t>
            </a:r>
          </a:p>
          <a:p>
            <a:pPr>
              <a:lnSpc>
                <a:spcPct val="100000"/>
              </a:lnSpc>
              <a:buFont typeface="Wingdings" panose="05000000000000000000" pitchFamily="2" charset="2"/>
              <a:buChar char="§"/>
            </a:pPr>
            <a:r>
              <a:rPr lang="fa-IR" sz="2560" dirty="0">
                <a:cs typeface="B Nazanin" panose="00000400000000000000" pitchFamily="2" charset="-78"/>
              </a:rPr>
              <a:t>براي اينكار </a:t>
            </a:r>
            <a:r>
              <a:rPr lang="fa-IR" sz="2560" dirty="0">
                <a:cs typeface="B Nazanin" panose="00000400000000000000" pitchFamily="2" charset="-78"/>
              </a:rPr>
              <a:t>مي‌شود  </a:t>
            </a:r>
            <a:r>
              <a:rPr lang="fa-IR" sz="2560" dirty="0">
                <a:cs typeface="B Nazanin" panose="00000400000000000000" pitchFamily="2" charset="-78"/>
              </a:rPr>
              <a:t>گروه‌های متمرکزی از کاربران فعلی </a:t>
            </a:r>
            <a:r>
              <a:rPr lang="fa-IR" sz="2560" dirty="0">
                <a:cs typeface="B Nazanin" panose="00000400000000000000" pitchFamily="2" charset="-78"/>
              </a:rPr>
              <a:t>سازمان  </a:t>
            </a:r>
            <a:r>
              <a:rPr lang="fa-IR" sz="2560" dirty="0">
                <a:cs typeface="B Nazanin" panose="00000400000000000000" pitchFamily="2" charset="-78"/>
              </a:rPr>
              <a:t>یا رقبا را تشکیل داده و از آنها استفاده </a:t>
            </a:r>
            <a:r>
              <a:rPr lang="fa-IR" sz="2560" dirty="0">
                <a:cs typeface="B Nazanin" panose="00000400000000000000" pitchFamily="2" charset="-78"/>
              </a:rPr>
              <a:t>کرد </a:t>
            </a:r>
            <a:r>
              <a:rPr lang="fa-IR" sz="2560" dirty="0">
                <a:cs typeface="B Nazanin" panose="00000400000000000000" pitchFamily="2" charset="-78"/>
              </a:rPr>
              <a:t>. </a:t>
            </a:r>
          </a:p>
          <a:p>
            <a:pPr>
              <a:lnSpc>
                <a:spcPct val="100000"/>
              </a:lnSpc>
              <a:buFont typeface="Wingdings" panose="05000000000000000000" pitchFamily="2" charset="2"/>
              <a:buChar char="§"/>
            </a:pPr>
            <a:r>
              <a:rPr lang="fa-IR" sz="2560" dirty="0">
                <a:cs typeface="B Nazanin" panose="00000400000000000000" pitchFamily="2" charset="-78"/>
              </a:rPr>
              <a:t>این کاربران را باید طیفی از کاربران با تجربه و هم چنین تازه کار تشکیل </a:t>
            </a:r>
            <a:r>
              <a:rPr lang="fa-IR" sz="2560" dirty="0">
                <a:cs typeface="B Nazanin" panose="00000400000000000000" pitchFamily="2" charset="-78"/>
              </a:rPr>
              <a:t>دهد.</a:t>
            </a:r>
          </a:p>
          <a:p>
            <a:pPr>
              <a:lnSpc>
                <a:spcPct val="100000"/>
              </a:lnSpc>
              <a:buFont typeface="Wingdings" panose="05000000000000000000" pitchFamily="2" charset="2"/>
              <a:buChar char="§"/>
            </a:pPr>
            <a:r>
              <a:rPr lang="fa-IR" sz="2560" dirty="0">
                <a:cs typeface="B Nazanin" panose="00000400000000000000" pitchFamily="2" charset="-78"/>
              </a:rPr>
              <a:t>اگرگروه متمرکز فقط شامل پذیرندگان اولیه یا متفکران آسمان آبی باشد ،ممکن است سازمان با بسیاری از الزامات پیچیده و از نظر فنی دشوار روبرو شود که برای مشتریان کمتر مفید است .  </a:t>
            </a:r>
          </a:p>
          <a:p>
            <a:pPr marL="0" indent="0">
              <a:buNone/>
            </a:pPr>
            <a:endParaRPr lang="fa-IR" sz="2453" dirty="0">
              <a:solidFill>
                <a:srgbClr val="C00000"/>
              </a:solidFill>
              <a:cs typeface="B Nazanin" panose="00000400000000000000" pitchFamily="2" charset="-78"/>
            </a:endParaRPr>
          </a:p>
          <a:p>
            <a:pPr algn="r" rtl="1">
              <a:buFont typeface="Wingdings" panose="05000000000000000000" pitchFamily="2" charset="2"/>
              <a:buChar char="§"/>
            </a:pPr>
            <a:endParaRPr lang="fa-IR" sz="2453" b="1" dirty="0">
              <a:cs typeface="B Nazanin" panose="00000400000000000000" pitchFamily="2" charset="-78"/>
            </a:endParaRPr>
          </a:p>
        </p:txBody>
      </p:sp>
      <p:pic>
        <p:nvPicPr>
          <p:cNvPr id="4" name="Picture 3"/>
          <p:cNvPicPr>
            <a:picLocks noChangeAspect="1"/>
          </p:cNvPicPr>
          <p:nvPr/>
        </p:nvPicPr>
        <p:blipFill>
          <a:blip r:embed="rId3"/>
          <a:stretch>
            <a:fillRect/>
          </a:stretch>
        </p:blipFill>
        <p:spPr>
          <a:xfrm>
            <a:off x="11689239" y="822802"/>
            <a:ext cx="390178" cy="338154"/>
          </a:xfrm>
          <a:prstGeom prst="rect">
            <a:avLst/>
          </a:prstGeom>
        </p:spPr>
      </p:pic>
    </p:spTree>
    <p:extLst>
      <p:ext uri="{BB962C8B-B14F-4D97-AF65-F5344CB8AC3E}">
        <p14:creationId xmlns:p14="http://schemas.microsoft.com/office/powerpoint/2010/main" val="13940430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599" y="23550"/>
            <a:ext cx="11216640" cy="819573"/>
          </a:xfrm>
        </p:spPr>
        <p:txBody>
          <a:bodyPr>
            <a:normAutofit/>
          </a:bodyPr>
          <a:lstStyle/>
          <a:p>
            <a:pPr algn="ctr" rtl="1"/>
            <a:r>
              <a:rPr lang="fa-IR" sz="3840" u="sng" dirty="0">
                <a:solidFill>
                  <a:srgbClr val="C00000"/>
                </a:solidFill>
                <a:cs typeface="B Nazanin" panose="00000400000000000000" pitchFamily="2" charset="-78"/>
              </a:rPr>
              <a:t>ارتباط با نمايندگان كاربران (ادامه )</a:t>
            </a:r>
            <a:endParaRPr lang="en-US" sz="384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472599" y="995522"/>
            <a:ext cx="11216640" cy="5227321"/>
          </a:xfrm>
        </p:spPr>
        <p:txBody>
          <a:bodyPr>
            <a:normAutofit/>
          </a:bodyPr>
          <a:lstStyle/>
          <a:p>
            <a:pPr algn="r" rtl="1">
              <a:buFont typeface="Wingdings" panose="05000000000000000000" pitchFamily="2" charset="2"/>
              <a:buChar char="§"/>
            </a:pPr>
            <a:endParaRPr lang="fa-IR" sz="2560" dirty="0">
              <a:cs typeface="B Nazanin" panose="00000400000000000000" pitchFamily="2" charset="-78"/>
            </a:endParaRPr>
          </a:p>
          <a:p>
            <a:pPr algn="r" rtl="1">
              <a:buFont typeface="Wingdings" panose="05000000000000000000" pitchFamily="2" charset="2"/>
              <a:buChar char="§"/>
            </a:pPr>
            <a:endParaRPr lang="fa-IR" sz="2560" dirty="0">
              <a:cs typeface="B Nazanin" panose="00000400000000000000" pitchFamily="2" charset="-78"/>
            </a:endParaRPr>
          </a:p>
          <a:p>
            <a:pPr algn="r" rtl="1">
              <a:buFont typeface="Wingdings" panose="05000000000000000000" pitchFamily="2" charset="2"/>
              <a:buChar char="§"/>
            </a:pPr>
            <a:endParaRPr lang="fa-IR" sz="2560" dirty="0">
              <a:cs typeface="B Nazanin" panose="00000400000000000000" pitchFamily="2" charset="-78"/>
            </a:endParaRPr>
          </a:p>
          <a:p>
            <a:pPr algn="r" rtl="1">
              <a:buFont typeface="Wingdings" panose="05000000000000000000" pitchFamily="2" charset="2"/>
              <a:buChar char="§"/>
            </a:pPr>
            <a:endParaRPr lang="en-US" sz="2560"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960280" y="1038404"/>
            <a:ext cx="10353040" cy="5336836"/>
          </a:xfrm>
          <a:prstGeom prst="rect">
            <a:avLst/>
          </a:prstGeom>
        </p:spPr>
      </p:pic>
    </p:spTree>
    <p:extLst>
      <p:ext uri="{BB962C8B-B14F-4D97-AF65-F5344CB8AC3E}">
        <p14:creationId xmlns:p14="http://schemas.microsoft.com/office/powerpoint/2010/main" val="2739748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u="sng" dirty="0">
                <a:solidFill>
                  <a:srgbClr val="C00000"/>
                </a:solidFill>
                <a:cs typeface="B Nazanin" panose="00000400000000000000" pitchFamily="2" charset="-78"/>
              </a:rPr>
              <a:t>گام بعدی</a:t>
            </a:r>
            <a:endParaRPr lang="fa-IR"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cs typeface="B Nazanin" panose="00000400000000000000" pitchFamily="2" charset="-78"/>
              </a:rPr>
              <a:t>کلاس های کاربری</a:t>
            </a:r>
          </a:p>
          <a:p>
            <a:pPr algn="r" rtl="1">
              <a:buFont typeface="Wingdings" panose="05000000000000000000" pitchFamily="2" charset="2"/>
              <a:buChar char="§"/>
            </a:pPr>
            <a:r>
              <a:rPr lang="fa-IR" dirty="0" smtClean="0">
                <a:cs typeface="B Nazanin" panose="00000400000000000000" pitchFamily="2" charset="-78"/>
              </a:rPr>
              <a:t>شخصیت های کاربر</a:t>
            </a:r>
          </a:p>
          <a:p>
            <a:pPr algn="r" rtl="1">
              <a:buFont typeface="Wingdings" panose="05000000000000000000" pitchFamily="2" charset="2"/>
              <a:buChar char="§"/>
            </a:pPr>
            <a:r>
              <a:rPr lang="fa-IR" dirty="0" smtClean="0">
                <a:cs typeface="B Nazanin" panose="00000400000000000000" pitchFamily="2" charset="-78"/>
              </a:rPr>
              <a:t>ارتباط با نمایندگان کاربران </a:t>
            </a:r>
          </a:p>
          <a:p>
            <a:pPr algn="r" rtl="1">
              <a:buFont typeface="Wingdings" panose="05000000000000000000" pitchFamily="2" charset="2"/>
              <a:buChar char="§"/>
            </a:pPr>
            <a:r>
              <a:rPr lang="fa-IR" dirty="0" smtClean="0">
                <a:solidFill>
                  <a:schemeClr val="accent3">
                    <a:lumMod val="75000"/>
                  </a:schemeClr>
                </a:solidFill>
                <a:cs typeface="B Nazanin" panose="00000400000000000000" pitchFamily="2" charset="-78"/>
              </a:rPr>
              <a:t>قهرمان محصول </a:t>
            </a:r>
          </a:p>
          <a:p>
            <a:pPr algn="r" rtl="1">
              <a:buFont typeface="Wingdings" panose="05000000000000000000" pitchFamily="2" charset="2"/>
              <a:buChar char="§"/>
            </a:pPr>
            <a:r>
              <a:rPr lang="fa-IR" dirty="0">
                <a:cs typeface="B Nazanin" panose="00000400000000000000" pitchFamily="2" charset="-78"/>
              </a:rPr>
              <a:t>نمایندگی کاربر در پروژه های </a:t>
            </a:r>
            <a:r>
              <a:rPr lang="fa-IR" dirty="0" smtClean="0">
                <a:cs typeface="B Nazanin" panose="00000400000000000000" pitchFamily="2" charset="-78"/>
              </a:rPr>
              <a:t>چابک</a:t>
            </a:r>
          </a:p>
          <a:p>
            <a:pPr algn="r" rtl="1">
              <a:buFont typeface="Wingdings" panose="05000000000000000000" pitchFamily="2" charset="2"/>
              <a:buChar char="§"/>
            </a:pPr>
            <a:r>
              <a:rPr lang="fa-IR" dirty="0" smtClean="0">
                <a:cs typeface="B Nazanin" panose="00000400000000000000" pitchFamily="2" charset="-78"/>
              </a:rPr>
              <a:t>حل و فصل نیازمندی‌های متضاد </a:t>
            </a:r>
            <a:endParaRPr lang="fa-IR" dirty="0">
              <a:cs typeface="B Nazanin" panose="00000400000000000000" pitchFamily="2" charset="-78"/>
            </a:endParaRPr>
          </a:p>
        </p:txBody>
      </p:sp>
    </p:spTree>
    <p:extLst>
      <p:ext uri="{BB962C8B-B14F-4D97-AF65-F5344CB8AC3E}">
        <p14:creationId xmlns:p14="http://schemas.microsoft.com/office/powerpoint/2010/main" val="9374627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964" y="10002"/>
            <a:ext cx="11621910" cy="701040"/>
          </a:xfrm>
        </p:spPr>
        <p:txBody>
          <a:bodyPr>
            <a:normAutofit/>
          </a:bodyPr>
          <a:lstStyle/>
          <a:p>
            <a:pPr algn="ctr" rtl="1"/>
            <a:r>
              <a:rPr lang="fa-IR" sz="3840" u="sng" dirty="0">
                <a:solidFill>
                  <a:srgbClr val="C00000"/>
                </a:solidFill>
                <a:cs typeface="B Nazanin" panose="00000400000000000000" pitchFamily="2" charset="-78"/>
              </a:rPr>
              <a:t>قهرمان محصول</a:t>
            </a:r>
            <a:endParaRPr lang="en-US" sz="384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472598" y="881440"/>
            <a:ext cx="11216640" cy="5257801"/>
          </a:xfrm>
        </p:spPr>
        <p:txBody>
          <a:bodyPr>
            <a:normAutofit/>
          </a:bodyPr>
          <a:lstStyle/>
          <a:p>
            <a:pPr algn="r" rtl="1"/>
            <a:endParaRPr lang="fa-IR" sz="2133" dirty="0">
              <a:cs typeface="B Nazanin" panose="00000400000000000000" pitchFamily="2" charset="-78"/>
            </a:endParaRPr>
          </a:p>
          <a:p>
            <a:pPr marL="0" indent="0">
              <a:buNone/>
            </a:pPr>
            <a:r>
              <a:rPr lang="fa-IR" dirty="0" smtClean="0">
                <a:solidFill>
                  <a:srgbClr val="C00000"/>
                </a:solidFill>
                <a:cs typeface="B Nazanin" panose="00000400000000000000" pitchFamily="2" charset="-78"/>
              </a:rPr>
              <a:t>     مقدمه</a:t>
            </a:r>
            <a:r>
              <a:rPr lang="fa-IR" sz="2133" dirty="0">
                <a:cs typeface="B Nazanin" panose="00000400000000000000" pitchFamily="2" charset="-78"/>
              </a:rPr>
              <a:t> </a:t>
            </a:r>
            <a:endParaRPr lang="fa-IR" sz="2133" dirty="0">
              <a:cs typeface="B Nazanin" panose="00000400000000000000" pitchFamily="2" charset="-78"/>
            </a:endParaRPr>
          </a:p>
          <a:p>
            <a:pPr algn="r" rtl="1">
              <a:lnSpc>
                <a:spcPct val="150000"/>
              </a:lnSpc>
            </a:pPr>
            <a:r>
              <a:rPr lang="fa-IR" sz="2453" dirty="0">
                <a:solidFill>
                  <a:srgbClr val="C00000"/>
                </a:solidFill>
                <a:cs typeface="B Nazanin" panose="00000400000000000000" pitchFamily="2" charset="-78"/>
              </a:rPr>
              <a:t>قهرمان محصول</a:t>
            </a:r>
            <a:r>
              <a:rPr lang="fa-IR" sz="2453" dirty="0">
                <a:cs typeface="B Nazanin" panose="00000400000000000000" pitchFamily="2" charset="-78"/>
              </a:rPr>
              <a:t> به عنوان رابط اصلی بین کاربران یک </a:t>
            </a:r>
            <a:r>
              <a:rPr lang="fa-IR" sz="2453" dirty="0">
                <a:solidFill>
                  <a:srgbClr val="C00000"/>
                </a:solidFill>
                <a:cs typeface="B Nazanin" panose="00000400000000000000" pitchFamily="2" charset="-78"/>
              </a:rPr>
              <a:t>کلاس کاربری </a:t>
            </a:r>
            <a:r>
              <a:rPr lang="fa-IR" sz="2453" dirty="0">
                <a:cs typeface="B Nazanin" panose="00000400000000000000" pitchFamily="2" charset="-78"/>
              </a:rPr>
              <a:t>و تحلیگر کسب و کار عمل میکند .</a:t>
            </a:r>
          </a:p>
          <a:p>
            <a:pPr>
              <a:lnSpc>
                <a:spcPct val="150000"/>
              </a:lnSpc>
            </a:pPr>
            <a:r>
              <a:rPr lang="fa-IR" sz="2453" dirty="0">
                <a:cs typeface="B Nazanin" panose="00000400000000000000" pitchFamily="2" charset="-78"/>
              </a:rPr>
              <a:t>در حالت ایده آل </a:t>
            </a:r>
            <a:r>
              <a:rPr lang="fa-IR" sz="2453" dirty="0">
                <a:solidFill>
                  <a:srgbClr val="C00000"/>
                </a:solidFill>
                <a:cs typeface="B Nazanin" panose="00000400000000000000" pitchFamily="2" charset="-78"/>
              </a:rPr>
              <a:t>قهرمان محصول </a:t>
            </a:r>
            <a:r>
              <a:rPr lang="fa-IR" sz="2453" dirty="0">
                <a:cs typeface="B Nazanin" panose="00000400000000000000" pitchFamily="2" charset="-78"/>
              </a:rPr>
              <a:t>یک </a:t>
            </a:r>
            <a:r>
              <a:rPr lang="fa-IR" sz="2453" dirty="0">
                <a:solidFill>
                  <a:srgbClr val="C00000"/>
                </a:solidFill>
                <a:cs typeface="B Nazanin" panose="00000400000000000000" pitchFamily="2" charset="-78"/>
              </a:rPr>
              <a:t>کاربر واقعی </a:t>
            </a:r>
            <a:r>
              <a:rPr lang="fa-IR" sz="2453" dirty="0">
                <a:cs typeface="B Nazanin" panose="00000400000000000000" pitchFamily="2" charset="-78"/>
              </a:rPr>
              <a:t>است </a:t>
            </a:r>
            <a:r>
              <a:rPr lang="fa-IR" sz="2453" dirty="0">
                <a:cs typeface="B Nazanin" panose="00000400000000000000" pitchFamily="2" charset="-78"/>
              </a:rPr>
              <a:t>،</a:t>
            </a:r>
            <a:r>
              <a:rPr lang="fa-IR" sz="2453" dirty="0">
                <a:cs typeface="B Nazanin" panose="00000400000000000000" pitchFamily="2" charset="-78"/>
              </a:rPr>
              <a:t> </a:t>
            </a:r>
            <a:r>
              <a:rPr lang="fa-IR" sz="2453" dirty="0">
                <a:cs typeface="B Nazanin" panose="00000400000000000000" pitchFamily="2" charset="-78"/>
              </a:rPr>
              <a:t>نه جانشیانی مانند حامیان مالی،کارکنان بازاریابی، مدیریت کاربران یا توسعه دهندگان نرم‌افزاری</a:t>
            </a:r>
            <a:r>
              <a:rPr lang="fa-IR" sz="2453" dirty="0">
                <a:cs typeface="B Nazanin" panose="00000400000000000000" pitchFamily="2" charset="-78"/>
              </a:rPr>
              <a:t> که خود را به جای کاربران واقعی جای زده اند . </a:t>
            </a:r>
          </a:p>
          <a:p>
            <a:pPr algn="r" rtl="1">
              <a:lnSpc>
                <a:spcPct val="150000"/>
              </a:lnSpc>
            </a:pPr>
            <a:r>
              <a:rPr lang="fa-IR" sz="2453" dirty="0">
                <a:solidFill>
                  <a:srgbClr val="C00000"/>
                </a:solidFill>
                <a:cs typeface="B Nazanin" panose="00000400000000000000" pitchFamily="2" charset="-78"/>
              </a:rPr>
              <a:t>قهرمان محصول </a:t>
            </a:r>
            <a:r>
              <a:rPr lang="fa-IR" sz="2453" dirty="0">
                <a:cs typeface="B Nazanin" panose="00000400000000000000" pitchFamily="2" charset="-78"/>
              </a:rPr>
              <a:t>نیازمندی ها را از </a:t>
            </a:r>
            <a:r>
              <a:rPr lang="fa-IR" sz="2453" dirty="0">
                <a:solidFill>
                  <a:srgbClr val="C00000"/>
                </a:solidFill>
                <a:cs typeface="B Nazanin" panose="00000400000000000000" pitchFamily="2" charset="-78"/>
              </a:rPr>
              <a:t>کاربران کلاس کاربری </a:t>
            </a:r>
            <a:r>
              <a:rPr lang="fa-IR" sz="2453" dirty="0">
                <a:cs typeface="B Nazanin" panose="00000400000000000000" pitchFamily="2" charset="-78"/>
              </a:rPr>
              <a:t>که </a:t>
            </a:r>
            <a:r>
              <a:rPr lang="fa-IR" sz="2453" dirty="0">
                <a:solidFill>
                  <a:srgbClr val="C00000"/>
                </a:solidFill>
                <a:cs typeface="B Nazanin" panose="00000400000000000000" pitchFamily="2" charset="-78"/>
              </a:rPr>
              <a:t>نماینده</a:t>
            </a:r>
            <a:r>
              <a:rPr lang="fa-IR" sz="2453" dirty="0">
                <a:cs typeface="B Nazanin" panose="00000400000000000000" pitchFamily="2" charset="-78"/>
              </a:rPr>
              <a:t> آن هاست استخراج میکند .</a:t>
            </a:r>
          </a:p>
          <a:p>
            <a:pPr algn="r" rtl="1">
              <a:lnSpc>
                <a:spcPct val="150000"/>
              </a:lnSpc>
            </a:pPr>
            <a:r>
              <a:rPr lang="fa-IR" sz="2453" dirty="0">
                <a:solidFill>
                  <a:srgbClr val="C00000"/>
                </a:solidFill>
                <a:cs typeface="B Nazanin" panose="00000400000000000000" pitchFamily="2" charset="-78"/>
              </a:rPr>
              <a:t>قهرمان محصول </a:t>
            </a:r>
            <a:r>
              <a:rPr lang="fa-IR" sz="2453" dirty="0">
                <a:cs typeface="B Nazanin" panose="00000400000000000000" pitchFamily="2" charset="-78"/>
              </a:rPr>
              <a:t>تضادهای بین نیازمندیها را بر طرف می ‌کند و به تحلیلگر کسب و کار ارائه میدهد .</a:t>
            </a:r>
            <a:endParaRPr lang="en-US" sz="2453" dirty="0">
              <a:cs typeface="B Nazanin" panose="00000400000000000000" pitchFamily="2" charset="-78"/>
            </a:endParaRPr>
          </a:p>
        </p:txBody>
      </p:sp>
      <p:sp>
        <p:nvSpPr>
          <p:cNvPr id="4" name="Cube 3"/>
          <p:cNvSpPr/>
          <p:nvPr/>
        </p:nvSpPr>
        <p:spPr>
          <a:xfrm>
            <a:off x="11229569" y="1349189"/>
            <a:ext cx="375920" cy="328507"/>
          </a:xfrm>
          <a:prstGeom prst="cub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sz="1920" dirty="0">
              <a:cs typeface="B Nazanin" panose="00000400000000000000" pitchFamily="2" charset="-78"/>
            </a:endParaRPr>
          </a:p>
        </p:txBody>
      </p:sp>
    </p:spTree>
    <p:extLst>
      <p:ext uri="{BB962C8B-B14F-4D97-AF65-F5344CB8AC3E}">
        <p14:creationId xmlns:p14="http://schemas.microsoft.com/office/powerpoint/2010/main" val="41805956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u="sng" dirty="0">
                <a:solidFill>
                  <a:srgbClr val="C00000"/>
                </a:solidFill>
                <a:cs typeface="B Nazanin" panose="00000400000000000000" pitchFamily="2" charset="-78"/>
              </a:rPr>
              <a:t>فهرست مطالب</a:t>
            </a:r>
            <a:endParaRPr lang="fa-IR"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solidFill>
                  <a:schemeClr val="accent3">
                    <a:lumMod val="75000"/>
                  </a:schemeClr>
                </a:solidFill>
                <a:cs typeface="B Nazanin" panose="00000400000000000000" pitchFamily="2" charset="-78"/>
              </a:rPr>
              <a:t>کلاس های کاربری</a:t>
            </a:r>
          </a:p>
          <a:p>
            <a:pPr algn="r" rtl="1">
              <a:buFont typeface="Wingdings" panose="05000000000000000000" pitchFamily="2" charset="2"/>
              <a:buChar char="§"/>
            </a:pPr>
            <a:r>
              <a:rPr lang="fa-IR" dirty="0" smtClean="0">
                <a:cs typeface="B Nazanin" panose="00000400000000000000" pitchFamily="2" charset="-78"/>
              </a:rPr>
              <a:t>پرسوناهای کاربر</a:t>
            </a:r>
          </a:p>
          <a:p>
            <a:pPr algn="r" rtl="1">
              <a:buFont typeface="Wingdings" panose="05000000000000000000" pitchFamily="2" charset="2"/>
              <a:buChar char="§"/>
            </a:pPr>
            <a:r>
              <a:rPr lang="fa-IR" dirty="0" smtClean="0">
                <a:cs typeface="B Nazanin" panose="00000400000000000000" pitchFamily="2" charset="-78"/>
              </a:rPr>
              <a:t>ارتباط با نمایندگان کاربران </a:t>
            </a:r>
          </a:p>
          <a:p>
            <a:pPr algn="r" rtl="1">
              <a:buFont typeface="Wingdings" panose="05000000000000000000" pitchFamily="2" charset="2"/>
              <a:buChar char="§"/>
            </a:pPr>
            <a:r>
              <a:rPr lang="fa-IR" dirty="0" smtClean="0">
                <a:cs typeface="B Nazanin" panose="00000400000000000000" pitchFamily="2" charset="-78"/>
              </a:rPr>
              <a:t>قهرمان محصول </a:t>
            </a:r>
          </a:p>
          <a:p>
            <a:pPr algn="r" rtl="1">
              <a:buFont typeface="Wingdings" panose="05000000000000000000" pitchFamily="2" charset="2"/>
              <a:buChar char="§"/>
            </a:pPr>
            <a:r>
              <a:rPr lang="fa-IR" dirty="0">
                <a:cs typeface="B Nazanin" panose="00000400000000000000" pitchFamily="2" charset="-78"/>
              </a:rPr>
              <a:t>نمایندگی کاربر در پروژه های </a:t>
            </a:r>
            <a:r>
              <a:rPr lang="fa-IR" dirty="0" smtClean="0">
                <a:cs typeface="B Nazanin" panose="00000400000000000000" pitchFamily="2" charset="-78"/>
              </a:rPr>
              <a:t>چابک</a:t>
            </a:r>
          </a:p>
          <a:p>
            <a:pPr algn="r" rtl="1">
              <a:buFont typeface="Wingdings" panose="05000000000000000000" pitchFamily="2" charset="2"/>
              <a:buChar char="§"/>
            </a:pPr>
            <a:r>
              <a:rPr lang="fa-IR" dirty="0" smtClean="0">
                <a:cs typeface="B Nazanin" panose="00000400000000000000" pitchFamily="2" charset="-78"/>
              </a:rPr>
              <a:t>حل و فصل نیازمندی‌های متضاد </a:t>
            </a:r>
            <a:endParaRPr lang="fa-IR" dirty="0">
              <a:cs typeface="B Nazanin" panose="00000400000000000000" pitchFamily="2" charset="-78"/>
            </a:endParaRPr>
          </a:p>
        </p:txBody>
      </p:sp>
    </p:spTree>
    <p:extLst>
      <p:ext uri="{BB962C8B-B14F-4D97-AF65-F5344CB8AC3E}">
        <p14:creationId xmlns:p14="http://schemas.microsoft.com/office/powerpoint/2010/main" val="9150334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008" y="324961"/>
            <a:ext cx="11581270" cy="812800"/>
          </a:xfrm>
        </p:spPr>
        <p:txBody>
          <a:bodyPr/>
          <a:lstStyle/>
          <a:p>
            <a:pPr algn="ctr" rtl="1"/>
            <a:r>
              <a:rPr lang="fa-IR" u="sng" dirty="0" smtClean="0">
                <a:solidFill>
                  <a:srgbClr val="C00000"/>
                </a:solidFill>
                <a:cs typeface="B Nazanin" panose="00000400000000000000" pitchFamily="2" charset="-78"/>
              </a:rPr>
              <a:t>قهرمان محصول(ادامه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fontScale="92500" lnSpcReduction="10000"/>
          </a:bodyPr>
          <a:lstStyle/>
          <a:p>
            <a:pPr marL="0" indent="0">
              <a:buNone/>
            </a:pPr>
            <a:r>
              <a:rPr lang="fa-IR" sz="2133" dirty="0">
                <a:solidFill>
                  <a:srgbClr val="C00000"/>
                </a:solidFill>
                <a:cs typeface="B Nazanin" panose="00000400000000000000" pitchFamily="2" charset="-78"/>
              </a:rPr>
              <a:t>      </a:t>
            </a:r>
            <a:r>
              <a:rPr lang="fa-IR" sz="2560" dirty="0">
                <a:solidFill>
                  <a:srgbClr val="C00000"/>
                </a:solidFill>
                <a:cs typeface="B Nazanin" panose="00000400000000000000" pitchFamily="2" charset="-78"/>
              </a:rPr>
              <a:t>ویژگی های قهرمان محصول </a:t>
            </a:r>
          </a:p>
          <a:p>
            <a:pPr algn="r" rtl="1">
              <a:lnSpc>
                <a:spcPct val="150000"/>
              </a:lnSpc>
              <a:buFont typeface="Wingdings" panose="05000000000000000000" pitchFamily="2" charset="2"/>
              <a:buChar char="§"/>
            </a:pPr>
            <a:r>
              <a:rPr lang="fa-IR" sz="2453" dirty="0">
                <a:cs typeface="B Nazanin" panose="00000400000000000000" pitchFamily="2" charset="-78"/>
              </a:rPr>
              <a:t>بهترین</a:t>
            </a:r>
            <a:r>
              <a:rPr lang="fa-IR" sz="2453" dirty="0">
                <a:solidFill>
                  <a:srgbClr val="C00000"/>
                </a:solidFill>
                <a:cs typeface="B Nazanin" panose="00000400000000000000" pitchFamily="2" charset="-78"/>
              </a:rPr>
              <a:t> قهرمان محصول </a:t>
            </a:r>
            <a:r>
              <a:rPr lang="fa-IR" sz="2453" dirty="0">
                <a:cs typeface="B Nazanin" panose="00000400000000000000" pitchFamily="2" charset="-78"/>
              </a:rPr>
              <a:t>کسی است که دیدگاه روشنی نسبت به سیستم جدید دارد .  </a:t>
            </a:r>
          </a:p>
          <a:p>
            <a:pPr algn="r" rtl="1">
              <a:lnSpc>
                <a:spcPct val="150000"/>
              </a:lnSpc>
              <a:buFont typeface="Wingdings" panose="05000000000000000000" pitchFamily="2" charset="2"/>
              <a:buChar char="§"/>
            </a:pPr>
            <a:r>
              <a:rPr lang="fa-IR" sz="2453" dirty="0">
                <a:cs typeface="B Nazanin" panose="00000400000000000000" pitchFamily="2" charset="-78"/>
              </a:rPr>
              <a:t>باید ارتباط دهنده های موثری باشند که مورد احترام همتایان خود باشند . </a:t>
            </a:r>
          </a:p>
          <a:p>
            <a:pPr algn="r" rtl="1">
              <a:lnSpc>
                <a:spcPct val="150000"/>
              </a:lnSpc>
              <a:buFont typeface="Wingdings" panose="05000000000000000000" pitchFamily="2" charset="2"/>
              <a:buChar char="§"/>
            </a:pPr>
            <a:r>
              <a:rPr lang="fa-IR" sz="2453" dirty="0">
                <a:cs typeface="B Nazanin" panose="00000400000000000000" pitchFamily="2" charset="-78"/>
              </a:rPr>
              <a:t>آنها باید درک کاملی از حوزه برنامه و محیط عملیاتی داشته باشند  . </a:t>
            </a:r>
          </a:p>
          <a:p>
            <a:pPr algn="r" rtl="1">
              <a:lnSpc>
                <a:spcPct val="150000"/>
              </a:lnSpc>
              <a:buFont typeface="Wingdings" panose="05000000000000000000" pitchFamily="2" charset="2"/>
              <a:buChar char="§"/>
            </a:pPr>
            <a:r>
              <a:rPr lang="fa-IR" sz="2453" dirty="0">
                <a:solidFill>
                  <a:srgbClr val="C00000"/>
                </a:solidFill>
                <a:cs typeface="B Nazanin" panose="00000400000000000000" pitchFamily="2" charset="-78"/>
              </a:rPr>
              <a:t>قهرمان محصول </a:t>
            </a:r>
            <a:r>
              <a:rPr lang="fa-IR" sz="2453" dirty="0">
                <a:cs typeface="B Nazanin" panose="00000400000000000000" pitchFamily="2" charset="-78"/>
              </a:rPr>
              <a:t>ایده‌‌‌‌‌‌‌‌‌‌‌‌‌‌‌‌‌‌‌‌‌‌‌‌‌‌‌‌‌‌‌‌‌آل پیشنهادهای دیگری برای ایفای این نقش توسط دیگران دارد پس باید دلیل متقاعد کننده ای برای مشارکتش ارائه شود . </a:t>
            </a:r>
          </a:p>
          <a:p>
            <a:pPr algn="r" rtl="1">
              <a:lnSpc>
                <a:spcPct val="150000"/>
              </a:lnSpc>
              <a:buFont typeface="Wingdings" panose="05000000000000000000" pitchFamily="2" charset="2"/>
              <a:buChar char="§"/>
            </a:pPr>
            <a:r>
              <a:rPr lang="fa-IR" sz="2453" dirty="0">
                <a:solidFill>
                  <a:srgbClr val="C00000"/>
                </a:solidFill>
                <a:cs typeface="B Nazanin" panose="00000400000000000000" pitchFamily="2" charset="-78"/>
              </a:rPr>
              <a:t>قهرمان محصول </a:t>
            </a:r>
            <a:r>
              <a:rPr lang="fa-IR" sz="2453" dirty="0">
                <a:cs typeface="B Nazanin" panose="00000400000000000000" pitchFamily="2" charset="-78"/>
              </a:rPr>
              <a:t>خوب باعث ایجاد تفاوت بسیاری در یک پروژه می‌شود پس باید جایزه و قدردانی از او گردد. </a:t>
            </a:r>
          </a:p>
          <a:p>
            <a:pPr algn="r" rtl="1">
              <a:buFont typeface="Wingdings" panose="05000000000000000000" pitchFamily="2" charset="2"/>
              <a:buChar char="§"/>
            </a:pPr>
            <a:endParaRPr lang="fa-IR" dirty="0" smtClean="0">
              <a:cs typeface="B Nazanin" panose="00000400000000000000" pitchFamily="2" charset="-78"/>
            </a:endParaRPr>
          </a:p>
          <a:p>
            <a:pPr algn="r" rtl="1">
              <a:buFont typeface="Wingdings" panose="05000000000000000000" pitchFamily="2" charset="2"/>
              <a:buChar char="§"/>
            </a:pPr>
            <a:endParaRPr lang="en-US" dirty="0">
              <a:cs typeface="B Nazanin" panose="00000400000000000000" pitchFamily="2" charset="-78"/>
            </a:endParaRPr>
          </a:p>
        </p:txBody>
      </p:sp>
      <p:sp>
        <p:nvSpPr>
          <p:cNvPr id="5" name="Cube 4"/>
          <p:cNvSpPr/>
          <p:nvPr/>
        </p:nvSpPr>
        <p:spPr>
          <a:xfrm>
            <a:off x="11313318" y="1581416"/>
            <a:ext cx="375920" cy="328507"/>
          </a:xfrm>
          <a:prstGeom prst="cub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sz="1920" dirty="0">
              <a:cs typeface="B Nazanin" panose="00000400000000000000" pitchFamily="2" charset="-78"/>
            </a:endParaRPr>
          </a:p>
        </p:txBody>
      </p:sp>
    </p:spTree>
    <p:extLst>
      <p:ext uri="{BB962C8B-B14F-4D97-AF65-F5344CB8AC3E}">
        <p14:creationId xmlns:p14="http://schemas.microsoft.com/office/powerpoint/2010/main" val="28356575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599" y="23549"/>
            <a:ext cx="11216640" cy="850053"/>
          </a:xfrm>
        </p:spPr>
        <p:txBody>
          <a:bodyPr/>
          <a:lstStyle/>
          <a:p>
            <a:pPr algn="ctr"/>
            <a:r>
              <a:rPr lang="fa-IR" dirty="0" smtClean="0">
                <a:solidFill>
                  <a:srgbClr val="C00000"/>
                </a:solidFill>
                <a:cs typeface="B Nazanin" panose="00000400000000000000" pitchFamily="2" charset="-78"/>
              </a:rPr>
              <a:t>قهرمان محصول (ادامه)</a:t>
            </a:r>
            <a:endParaRPr lang="en-US"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marL="0" indent="0">
              <a:buNone/>
            </a:pPr>
            <a:r>
              <a:rPr lang="fa-IR" sz="2560" dirty="0">
                <a:solidFill>
                  <a:srgbClr val="C00000"/>
                </a:solidFill>
                <a:cs typeface="B Nazanin" panose="00000400000000000000" pitchFamily="2" charset="-78"/>
              </a:rPr>
              <a:t>     بهترین عملکرد قهرمان محصول </a:t>
            </a:r>
          </a:p>
          <a:p>
            <a:pPr algn="r" rtl="1">
              <a:buFont typeface="Wingdings" panose="05000000000000000000" pitchFamily="2" charset="2"/>
              <a:buChar char="§"/>
            </a:pPr>
            <a:r>
              <a:rPr lang="fa-IR" sz="2453" dirty="0">
                <a:cs typeface="B Nazanin" panose="00000400000000000000" pitchFamily="2" charset="-78"/>
              </a:rPr>
              <a:t>اگر </a:t>
            </a:r>
            <a:r>
              <a:rPr lang="fa-IR" sz="2453" dirty="0">
                <a:solidFill>
                  <a:srgbClr val="C00000"/>
                </a:solidFill>
                <a:cs typeface="B Nazanin" panose="00000400000000000000" pitchFamily="2" charset="-78"/>
              </a:rPr>
              <a:t>قهرمان محصول </a:t>
            </a:r>
            <a:r>
              <a:rPr lang="fa-IR" sz="2453" dirty="0">
                <a:cs typeface="B Nazanin" panose="00000400000000000000" pitchFamily="2" charset="-78"/>
              </a:rPr>
              <a:t>اختیار کامل داشته باشد که از طرف </a:t>
            </a:r>
            <a:r>
              <a:rPr lang="fa-IR" sz="2453" dirty="0">
                <a:solidFill>
                  <a:srgbClr val="C00000"/>
                </a:solidFill>
                <a:cs typeface="B Nazanin" panose="00000400000000000000" pitchFamily="2" charset="-78"/>
              </a:rPr>
              <a:t>کلاس کاربری </a:t>
            </a:r>
            <a:r>
              <a:rPr lang="fa-IR" sz="2453" dirty="0">
                <a:cs typeface="B Nazanin" panose="00000400000000000000" pitchFamily="2" charset="-78"/>
              </a:rPr>
              <a:t>که نماینده آن است تصمیمات سازنده اتخاذ کند .</a:t>
            </a:r>
          </a:p>
          <a:p>
            <a:pPr algn="r" rtl="1">
              <a:buFont typeface="Wingdings" panose="05000000000000000000" pitchFamily="2" charset="2"/>
              <a:buChar char="§"/>
            </a:pPr>
            <a:r>
              <a:rPr lang="fa-IR" sz="2453" dirty="0">
                <a:cs typeface="B Nazanin" panose="00000400000000000000" pitchFamily="2" charset="-78"/>
              </a:rPr>
              <a:t>اگر تصمیمات یک </a:t>
            </a:r>
            <a:r>
              <a:rPr lang="fa-IR" sz="2453" dirty="0">
                <a:solidFill>
                  <a:srgbClr val="C00000"/>
                </a:solidFill>
                <a:cs typeface="B Nazanin" panose="00000400000000000000" pitchFamily="2" charset="-78"/>
              </a:rPr>
              <a:t>قهرمان محصول </a:t>
            </a:r>
            <a:r>
              <a:rPr lang="fa-IR" sz="2453" dirty="0">
                <a:cs typeface="B Nazanin" panose="00000400000000000000" pitchFamily="2" charset="-78"/>
              </a:rPr>
              <a:t>به طور مداوم توسط دیگران نادیده نگرفته شود . </a:t>
            </a:r>
          </a:p>
          <a:p>
            <a:pPr algn="r" rtl="1">
              <a:buFont typeface="Wingdings" panose="05000000000000000000" pitchFamily="2" charset="2"/>
              <a:buChar char="§"/>
            </a:pPr>
            <a:r>
              <a:rPr lang="fa-IR" sz="2453" dirty="0">
                <a:cs typeface="B Nazanin" panose="00000400000000000000" pitchFamily="2" charset="-78"/>
              </a:rPr>
              <a:t>اگر تعامالات </a:t>
            </a:r>
            <a:r>
              <a:rPr lang="fa-IR" sz="2453" dirty="0">
                <a:solidFill>
                  <a:srgbClr val="C00000"/>
                </a:solidFill>
                <a:cs typeface="B Nazanin" panose="00000400000000000000" pitchFamily="2" charset="-78"/>
              </a:rPr>
              <a:t>قهرمان محصول </a:t>
            </a:r>
            <a:r>
              <a:rPr lang="fa-IR" sz="2453" dirty="0">
                <a:cs typeface="B Nazanin" panose="00000400000000000000" pitchFamily="2" charset="-78"/>
              </a:rPr>
              <a:t>با همتایان خود به اندازه کافی باشد . </a:t>
            </a:r>
          </a:p>
          <a:p>
            <a:pPr algn="r" rtl="1">
              <a:buFont typeface="Wingdings" panose="05000000000000000000" pitchFamily="2" charset="2"/>
              <a:buChar char="§"/>
            </a:pPr>
            <a:r>
              <a:rPr lang="fa-IR" sz="2453" dirty="0">
                <a:cs typeface="B Nazanin" panose="00000400000000000000" pitchFamily="2" charset="-78"/>
              </a:rPr>
              <a:t>اگر </a:t>
            </a:r>
            <a:r>
              <a:rPr lang="fa-IR" sz="2453" dirty="0">
                <a:solidFill>
                  <a:srgbClr val="C00000"/>
                </a:solidFill>
                <a:cs typeface="B Nazanin" panose="00000400000000000000" pitchFamily="2" charset="-78"/>
              </a:rPr>
              <a:t>قهرمان محصول </a:t>
            </a:r>
            <a:r>
              <a:rPr lang="fa-IR" sz="2453" dirty="0">
                <a:cs typeface="B Nazanin" panose="00000400000000000000" pitchFamily="2" charset="-78"/>
              </a:rPr>
              <a:t>فقط و فقط خواسته های خود را ارائه ندهد .</a:t>
            </a:r>
          </a:p>
          <a:p>
            <a:pPr marL="0" indent="0">
              <a:buNone/>
            </a:pPr>
            <a:r>
              <a:rPr lang="fa-IR" sz="2133" dirty="0">
                <a:cs typeface="B Nazanin" panose="00000400000000000000" pitchFamily="2" charset="-78"/>
              </a:rPr>
              <a:t> </a:t>
            </a:r>
          </a:p>
          <a:p>
            <a:pPr marL="0" indent="0">
              <a:buNone/>
            </a:pPr>
            <a:r>
              <a:rPr lang="fa-IR" sz="2133" dirty="0">
                <a:cs typeface="B Nazanin" panose="00000400000000000000" pitchFamily="2" charset="-78"/>
              </a:rPr>
              <a:t>                        </a:t>
            </a:r>
            <a:r>
              <a:rPr lang="fa-IR" sz="2453" dirty="0">
                <a:cs typeface="B Nazanin" panose="00000400000000000000" pitchFamily="2" charset="-78"/>
              </a:rPr>
              <a:t>در </a:t>
            </a:r>
            <a:r>
              <a:rPr lang="fa-IR" sz="2453" dirty="0">
                <a:cs typeface="B Nazanin" panose="00000400000000000000" pitchFamily="2" charset="-78"/>
              </a:rPr>
              <a:t>اینصورت </a:t>
            </a:r>
            <a:r>
              <a:rPr lang="fa-IR" sz="2453" dirty="0">
                <a:solidFill>
                  <a:srgbClr val="C00000"/>
                </a:solidFill>
                <a:cs typeface="B Nazanin" panose="00000400000000000000" pitchFamily="2" charset="-78"/>
              </a:rPr>
              <a:t>رویکرد قهرمان محصول </a:t>
            </a:r>
            <a:r>
              <a:rPr lang="fa-IR" sz="2453" dirty="0">
                <a:cs typeface="B Nazanin" panose="00000400000000000000" pitchFamily="2" charset="-78"/>
              </a:rPr>
              <a:t>بهترین کارکرد را دارد . </a:t>
            </a:r>
          </a:p>
          <a:p>
            <a:pPr algn="r" rtl="1">
              <a:buFont typeface="Wingdings" panose="05000000000000000000" pitchFamily="2" charset="2"/>
              <a:buChar char="§"/>
            </a:pPr>
            <a:endParaRPr lang="fa-IR" sz="2133" dirty="0">
              <a:cs typeface="B Nazanin" panose="00000400000000000000" pitchFamily="2" charset="-78"/>
            </a:endParaRPr>
          </a:p>
          <a:p>
            <a:pPr algn="r" rtl="1">
              <a:buFont typeface="Wingdings" panose="05000000000000000000" pitchFamily="2" charset="2"/>
              <a:buChar char="§"/>
            </a:pPr>
            <a:endParaRPr lang="fa-IR" sz="2133" dirty="0">
              <a:cs typeface="B Nazanin" panose="00000400000000000000" pitchFamily="2" charset="-78"/>
            </a:endParaRPr>
          </a:p>
          <a:p>
            <a:pPr algn="r" rtl="1">
              <a:buFont typeface="Wingdings" panose="05000000000000000000" pitchFamily="2" charset="2"/>
              <a:buChar char="§"/>
            </a:pPr>
            <a:endParaRPr lang="fa-IR" sz="2133" dirty="0">
              <a:cs typeface="B Nazanin" panose="00000400000000000000" pitchFamily="2" charset="-78"/>
            </a:endParaRPr>
          </a:p>
          <a:p>
            <a:pPr algn="r" rtl="1">
              <a:buFont typeface="Wingdings" panose="05000000000000000000" pitchFamily="2" charset="2"/>
              <a:buChar char="§"/>
            </a:pPr>
            <a:endParaRPr lang="fa-IR" sz="2133" dirty="0">
              <a:cs typeface="B Nazanin" panose="00000400000000000000" pitchFamily="2" charset="-78"/>
            </a:endParaRPr>
          </a:p>
          <a:p>
            <a:pPr algn="r" rtl="1">
              <a:buFont typeface="Wingdings" panose="05000000000000000000" pitchFamily="2" charset="2"/>
              <a:buChar char="§"/>
            </a:pPr>
            <a:endParaRPr lang="en-US" sz="2133" dirty="0">
              <a:solidFill>
                <a:srgbClr val="C00000"/>
              </a:solidFill>
              <a:cs typeface="B Nazanin" panose="00000400000000000000" pitchFamily="2" charset="-78"/>
            </a:endParaRPr>
          </a:p>
        </p:txBody>
      </p:sp>
      <p:sp>
        <p:nvSpPr>
          <p:cNvPr id="4" name="Cube 3"/>
          <p:cNvSpPr/>
          <p:nvPr/>
        </p:nvSpPr>
        <p:spPr>
          <a:xfrm>
            <a:off x="11331774" y="1607228"/>
            <a:ext cx="356637" cy="366387"/>
          </a:xfrm>
          <a:prstGeom prst="cub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sz="1920" dirty="0">
              <a:cs typeface="B Nazanin" panose="00000400000000000000" pitchFamily="2" charset="-78"/>
            </a:endParaRPr>
          </a:p>
        </p:txBody>
      </p:sp>
      <p:sp>
        <p:nvSpPr>
          <p:cNvPr id="7" name="Left Arrow 6"/>
          <p:cNvSpPr/>
          <p:nvPr/>
        </p:nvSpPr>
        <p:spPr>
          <a:xfrm>
            <a:off x="10139902" y="4716911"/>
            <a:ext cx="1548509" cy="351934"/>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sz="1920" dirty="0">
              <a:cs typeface="B Nazanin" panose="00000400000000000000" pitchFamily="2" charset="-78"/>
            </a:endParaRPr>
          </a:p>
        </p:txBody>
      </p:sp>
    </p:spTree>
    <p:extLst>
      <p:ext uri="{BB962C8B-B14F-4D97-AF65-F5344CB8AC3E}">
        <p14:creationId xmlns:p14="http://schemas.microsoft.com/office/powerpoint/2010/main" val="40591368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599" y="23550"/>
            <a:ext cx="11216640" cy="900853"/>
          </a:xfrm>
        </p:spPr>
        <p:txBody>
          <a:bodyPr>
            <a:normAutofit/>
          </a:bodyPr>
          <a:lstStyle/>
          <a:p>
            <a:pPr algn="ctr"/>
            <a:r>
              <a:rPr lang="fa-IR" sz="4267" u="sng" dirty="0">
                <a:solidFill>
                  <a:srgbClr val="C00000"/>
                </a:solidFill>
                <a:cs typeface="B Nazanin" panose="00000400000000000000" pitchFamily="2" charset="-78"/>
              </a:rPr>
              <a:t>قهرمان محصول خارجی</a:t>
            </a:r>
            <a:endParaRPr lang="en-US" sz="4267"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504208" y="924402"/>
            <a:ext cx="11713770" cy="5466812"/>
          </a:xfrm>
        </p:spPr>
        <p:txBody>
          <a:bodyPr>
            <a:normAutofit/>
          </a:bodyPr>
          <a:lstStyle/>
          <a:p>
            <a:pPr marL="0" indent="0">
              <a:buNone/>
            </a:pPr>
            <a:r>
              <a:rPr lang="fa-IR" sz="2133" dirty="0">
                <a:cs typeface="B Nazanin" panose="00000400000000000000" pitchFamily="2" charset="-78"/>
              </a:rPr>
              <a:t> </a:t>
            </a:r>
            <a:r>
              <a:rPr lang="fa-IR" sz="2133" dirty="0">
                <a:cs typeface="B Nazanin" panose="00000400000000000000" pitchFamily="2" charset="-78"/>
              </a:rPr>
              <a:t>      </a:t>
            </a:r>
            <a:r>
              <a:rPr lang="fa-IR" dirty="0" smtClean="0">
                <a:solidFill>
                  <a:srgbClr val="C00000"/>
                </a:solidFill>
                <a:cs typeface="B Nazanin" panose="00000400000000000000" pitchFamily="2" charset="-78"/>
              </a:rPr>
              <a:t>قهرمان محصول خارجی </a:t>
            </a:r>
            <a:endParaRPr lang="fa-IR" dirty="0">
              <a:solidFill>
                <a:srgbClr val="C00000"/>
              </a:solidFill>
              <a:cs typeface="B Nazanin" panose="00000400000000000000" pitchFamily="2" charset="-78"/>
            </a:endParaRPr>
          </a:p>
          <a:p>
            <a:pPr algn="r" rtl="1">
              <a:buFont typeface="Wingdings" panose="05000000000000000000" pitchFamily="2" charset="2"/>
              <a:buChar char="v"/>
            </a:pPr>
            <a:r>
              <a:rPr lang="fa-IR" sz="2453" dirty="0">
                <a:cs typeface="B Nazanin" panose="00000400000000000000" pitchFamily="2" charset="-78"/>
              </a:rPr>
              <a:t> گاهی استخدام </a:t>
            </a:r>
            <a:r>
              <a:rPr lang="fa-IR" sz="2453" dirty="0">
                <a:solidFill>
                  <a:srgbClr val="C00000"/>
                </a:solidFill>
                <a:cs typeface="B Nazanin" panose="00000400000000000000" pitchFamily="2" charset="-78"/>
              </a:rPr>
              <a:t>کاربران واقعی </a:t>
            </a:r>
            <a:r>
              <a:rPr lang="fa-IR" sz="2453" dirty="0">
                <a:cs typeface="B Nazanin" panose="00000400000000000000" pitchFamily="2" charset="-78"/>
              </a:rPr>
              <a:t>به عنوان </a:t>
            </a:r>
            <a:r>
              <a:rPr lang="fa-IR" sz="2453" dirty="0">
                <a:solidFill>
                  <a:srgbClr val="C00000"/>
                </a:solidFill>
                <a:cs typeface="B Nazanin" panose="00000400000000000000" pitchFamily="2" charset="-78"/>
              </a:rPr>
              <a:t>قهرمان محصول </a:t>
            </a:r>
            <a:r>
              <a:rPr lang="fa-IR" sz="2453" dirty="0">
                <a:cs typeface="B Nazanin" panose="00000400000000000000" pitchFamily="2" charset="-78"/>
              </a:rPr>
              <a:t>می‌تواند سخت باشد . </a:t>
            </a:r>
          </a:p>
          <a:p>
            <a:pPr marL="0" indent="0">
              <a:buNone/>
            </a:pPr>
            <a:r>
              <a:rPr lang="fa-IR" sz="2453" dirty="0">
                <a:cs typeface="B Nazanin" panose="00000400000000000000" pitchFamily="2" charset="-78"/>
              </a:rPr>
              <a:t>       در این گونه مواقع می توان از </a:t>
            </a:r>
            <a:r>
              <a:rPr lang="fa-IR" sz="2453" dirty="0">
                <a:solidFill>
                  <a:srgbClr val="C00000"/>
                </a:solidFill>
                <a:cs typeface="B Nazanin" panose="00000400000000000000" pitchFamily="2" charset="-78"/>
              </a:rPr>
              <a:t>کارشناسان داخلی </a:t>
            </a:r>
            <a:r>
              <a:rPr lang="fa-IR" sz="2453" dirty="0">
                <a:cs typeface="B Nazanin" panose="00000400000000000000" pitchFamily="2" charset="-78"/>
              </a:rPr>
              <a:t>یا </a:t>
            </a:r>
            <a:r>
              <a:rPr lang="fa-IR" sz="2453" dirty="0">
                <a:solidFill>
                  <a:srgbClr val="C00000"/>
                </a:solidFill>
                <a:cs typeface="B Nazanin" panose="00000400000000000000" pitchFamily="2" charset="-78"/>
              </a:rPr>
              <a:t>مشاوران خارجی </a:t>
            </a:r>
            <a:r>
              <a:rPr lang="fa-IR" sz="2453" dirty="0">
                <a:cs typeface="B Nazanin" panose="00000400000000000000" pitchFamily="2" charset="-78"/>
              </a:rPr>
              <a:t>برای شبیه سازی نقش این کاربران استفاده کرد .</a:t>
            </a:r>
          </a:p>
          <a:p>
            <a:pPr algn="r" rtl="1">
              <a:buFont typeface="Wingdings" panose="05000000000000000000" pitchFamily="2" charset="2"/>
              <a:buChar char="§"/>
            </a:pPr>
            <a:r>
              <a:rPr lang="fa-IR" sz="2453" dirty="0">
                <a:cs typeface="B Nazanin" panose="00000400000000000000" pitchFamily="2" charset="-78"/>
              </a:rPr>
              <a:t> اگر سازمان با مشتریان حقوقی بزرگ ارتباط دارد می‌شود از این فرصت برای مشارکت در استخراج نیازمندی‌ها استفاده کرد .</a:t>
            </a:r>
          </a:p>
          <a:p>
            <a:pPr algn="r" rtl="1">
              <a:buFont typeface="Wingdings" panose="05000000000000000000" pitchFamily="2" charset="2"/>
              <a:buChar char="§"/>
            </a:pPr>
            <a:r>
              <a:rPr lang="fa-IR" sz="2453" dirty="0">
                <a:cs typeface="B Nazanin" panose="00000400000000000000" pitchFamily="2" charset="-78"/>
              </a:rPr>
              <a:t>همچنین برای مشارکت قهرمان محصول خارجی باید انگیزه ایجاد کرد . </a:t>
            </a:r>
          </a:p>
          <a:p>
            <a:pPr algn="r" rtl="1">
              <a:buFont typeface="Wingdings" panose="05000000000000000000" pitchFamily="2" charset="2"/>
              <a:buChar char="v"/>
            </a:pPr>
            <a:r>
              <a:rPr lang="fa-IR" sz="2453" dirty="0">
                <a:cs typeface="B Nazanin" panose="00000400000000000000" pitchFamily="2" charset="-78"/>
              </a:rPr>
              <a:t>اگر تعداد کلاس‌های کاربری زیادی دارید ابتدا نیازمندی های اصلی که برای کاربران مشترک است را شناسایی کنید . </a:t>
            </a:r>
          </a:p>
          <a:p>
            <a:pPr algn="r" rtl="1">
              <a:buFont typeface="Wingdings" panose="05000000000000000000" pitchFamily="2" charset="2"/>
              <a:buChar char="v"/>
            </a:pPr>
            <a:r>
              <a:rPr lang="fa-IR" sz="2453" dirty="0">
                <a:cs typeface="B Nazanin" panose="00000400000000000000" pitchFamily="2" charset="-78"/>
              </a:rPr>
              <a:t>سپس نیازمندی های که مخصوص کلاس‌های کاربری خاصی است را در نظر بگیرید .</a:t>
            </a:r>
          </a:p>
          <a:p>
            <a:pPr algn="r" rtl="1">
              <a:buFont typeface="Wingdings" panose="05000000000000000000" pitchFamily="2" charset="2"/>
              <a:buChar char="v"/>
            </a:pPr>
            <a:r>
              <a:rPr lang="fa-IR" sz="2453" dirty="0">
                <a:cs typeface="B Nazanin" panose="00000400000000000000" pitchFamily="2" charset="-78"/>
              </a:rPr>
              <a:t>به علت امکان تغییر سریع دامنه بعضی از مسائل سیستم نیازمندی های کاربران ممکن است ثابت نباشد.</a:t>
            </a:r>
          </a:p>
          <a:p>
            <a:pPr algn="r" rtl="1">
              <a:buFont typeface="Wingdings" panose="05000000000000000000" pitchFamily="2" charset="2"/>
              <a:buChar char="v"/>
            </a:pPr>
            <a:r>
              <a:rPr lang="fa-IR" sz="2453" dirty="0">
                <a:cs typeface="B Nazanin" panose="00000400000000000000" pitchFamily="2" charset="-78"/>
              </a:rPr>
              <a:t> </a:t>
            </a:r>
            <a:r>
              <a:rPr lang="fa-IR" sz="2453" dirty="0">
                <a:solidFill>
                  <a:srgbClr val="C00000"/>
                </a:solidFill>
                <a:cs typeface="B Nazanin" panose="00000400000000000000" pitchFamily="2" charset="-78"/>
              </a:rPr>
              <a:t>قهرمان محصول </a:t>
            </a:r>
            <a:r>
              <a:rPr lang="fa-IR" sz="2453" dirty="0">
                <a:cs typeface="B Nazanin" panose="00000400000000000000" pitchFamily="2" charset="-78"/>
              </a:rPr>
              <a:t>را از کاربران فعلی سیستم فعلی انتخاب کنید .</a:t>
            </a:r>
          </a:p>
          <a:p>
            <a:pPr algn="r" rtl="1">
              <a:buFont typeface="Wingdings" panose="05000000000000000000" pitchFamily="2" charset="2"/>
              <a:buChar char="v"/>
            </a:pPr>
            <a:r>
              <a:rPr lang="fa-IR" sz="2453" dirty="0">
                <a:cs typeface="B Nazanin" panose="00000400000000000000" pitchFamily="2" charset="-78"/>
              </a:rPr>
              <a:t>اگر از کاربران سابق سیستم باشد ممکن است نیازمندی های بروزنشده ای را ارائه دهد . </a:t>
            </a:r>
          </a:p>
          <a:p>
            <a:pPr marL="0" indent="0">
              <a:buNone/>
            </a:pPr>
            <a:r>
              <a:rPr lang="fa-IR" dirty="0" smtClean="0">
                <a:cs typeface="B Nazanin" panose="00000400000000000000" pitchFamily="2" charset="-78"/>
              </a:rPr>
              <a:t> </a:t>
            </a:r>
            <a:endParaRPr lang="en-US" dirty="0"/>
          </a:p>
        </p:txBody>
      </p:sp>
      <p:pic>
        <p:nvPicPr>
          <p:cNvPr id="4" name="Picture 3"/>
          <p:cNvPicPr>
            <a:picLocks noChangeAspect="1"/>
          </p:cNvPicPr>
          <p:nvPr/>
        </p:nvPicPr>
        <p:blipFill>
          <a:blip r:embed="rId2"/>
          <a:stretch>
            <a:fillRect/>
          </a:stretch>
        </p:blipFill>
        <p:spPr>
          <a:xfrm>
            <a:off x="11801409" y="1006545"/>
            <a:ext cx="318645" cy="266622"/>
          </a:xfrm>
          <a:prstGeom prst="rect">
            <a:avLst/>
          </a:prstGeom>
        </p:spPr>
      </p:pic>
      <p:sp>
        <p:nvSpPr>
          <p:cNvPr id="5" name="Left Arrow 4"/>
          <p:cNvSpPr/>
          <p:nvPr/>
        </p:nvSpPr>
        <p:spPr>
          <a:xfrm>
            <a:off x="11750639" y="1993026"/>
            <a:ext cx="369415" cy="1809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sz="1920" dirty="0">
              <a:cs typeface="B Nazanin" panose="00000400000000000000" pitchFamily="2" charset="-78"/>
            </a:endParaRPr>
          </a:p>
        </p:txBody>
      </p:sp>
    </p:spTree>
    <p:extLst>
      <p:ext uri="{BB962C8B-B14F-4D97-AF65-F5344CB8AC3E}">
        <p14:creationId xmlns:p14="http://schemas.microsoft.com/office/powerpoint/2010/main" val="8725995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599" y="23550"/>
            <a:ext cx="11216640" cy="676389"/>
          </a:xfrm>
        </p:spPr>
        <p:txBody>
          <a:bodyPr>
            <a:normAutofit fontScale="90000"/>
          </a:bodyPr>
          <a:lstStyle/>
          <a:p>
            <a:pPr algn="ctr"/>
            <a:r>
              <a:rPr lang="fa-IR" sz="4267" u="sng" dirty="0">
                <a:solidFill>
                  <a:srgbClr val="C00000"/>
                </a:solidFill>
                <a:cs typeface="B Nazanin" panose="00000400000000000000" pitchFamily="2" charset="-78"/>
              </a:rPr>
              <a:t>قهرمان محصول (ادامه )</a:t>
            </a:r>
            <a:endParaRPr lang="en-US" sz="4267"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472599" y="859224"/>
            <a:ext cx="11216640" cy="5321798"/>
          </a:xfrm>
        </p:spPr>
        <p:txBody>
          <a:bodyPr>
            <a:normAutofit/>
          </a:bodyPr>
          <a:lstStyle/>
          <a:p>
            <a:pPr marL="0" indent="0">
              <a:buNone/>
            </a:pPr>
            <a:r>
              <a:rPr lang="fa-IR" sz="2133" dirty="0">
                <a:cs typeface="B Nazanin" panose="00000400000000000000" pitchFamily="2" charset="-78"/>
              </a:rPr>
              <a:t>     </a:t>
            </a:r>
            <a:r>
              <a:rPr lang="fa-IR" dirty="0" smtClean="0">
                <a:solidFill>
                  <a:srgbClr val="C00000"/>
                </a:solidFill>
                <a:cs typeface="B Nazanin" panose="00000400000000000000" pitchFamily="2" charset="-78"/>
              </a:rPr>
              <a:t>انتظارات از قهرمان محصول </a:t>
            </a:r>
          </a:p>
          <a:p>
            <a:pPr algn="r" rtl="1">
              <a:buFont typeface="Wingdings" panose="05000000000000000000" pitchFamily="2" charset="2"/>
              <a:buChar char="§"/>
            </a:pPr>
            <a:r>
              <a:rPr lang="fa-IR" sz="2453" dirty="0">
                <a:cs typeface="B Nazanin" panose="00000400000000000000" pitchFamily="2" charset="-78"/>
              </a:rPr>
              <a:t>آنچه را از </a:t>
            </a:r>
            <a:r>
              <a:rPr lang="fa-IR" sz="2453" dirty="0">
                <a:solidFill>
                  <a:srgbClr val="C00000"/>
                </a:solidFill>
                <a:cs typeface="B Nazanin" panose="00000400000000000000" pitchFamily="2" charset="-78"/>
              </a:rPr>
              <a:t>قهرمان محصول </a:t>
            </a:r>
            <a:r>
              <a:rPr lang="fa-IR" sz="2453" dirty="0">
                <a:cs typeface="B Nazanin" panose="00000400000000000000" pitchFamily="2" charset="-78"/>
              </a:rPr>
              <a:t>خود انتظار انجام دهید </a:t>
            </a:r>
            <a:r>
              <a:rPr lang="fa-IR" sz="2453" dirty="0">
                <a:solidFill>
                  <a:srgbClr val="C00000"/>
                </a:solidFill>
                <a:cs typeface="B Nazanin" panose="00000400000000000000" pitchFamily="2" charset="-78"/>
              </a:rPr>
              <a:t>مستند</a:t>
            </a:r>
            <a:r>
              <a:rPr lang="fa-IR" sz="2453" dirty="0">
                <a:cs typeface="B Nazanin" panose="00000400000000000000" pitchFamily="2" charset="-78"/>
              </a:rPr>
              <a:t> کنید . </a:t>
            </a:r>
          </a:p>
          <a:p>
            <a:pPr algn="r" rtl="1">
              <a:buFont typeface="Wingdings" panose="05000000000000000000" pitchFamily="2" charset="2"/>
              <a:buChar char="§"/>
            </a:pPr>
            <a:r>
              <a:rPr lang="fa-IR" sz="2453" dirty="0">
                <a:cs typeface="B Nazanin" panose="00000400000000000000" pitchFamily="2" charset="-78"/>
              </a:rPr>
              <a:t>برای هر </a:t>
            </a:r>
            <a:r>
              <a:rPr lang="fa-IR" sz="2453" dirty="0">
                <a:solidFill>
                  <a:srgbClr val="C00000"/>
                </a:solidFill>
                <a:cs typeface="B Nazanin" panose="00000400000000000000" pitchFamily="2" charset="-78"/>
              </a:rPr>
              <a:t>قهرمان محصول </a:t>
            </a:r>
            <a:r>
              <a:rPr lang="fa-IR" sz="2453" dirty="0">
                <a:cs typeface="B Nazanin" panose="00000400000000000000" pitchFamily="2" charset="-78"/>
              </a:rPr>
              <a:t>پرونده ای ایجاد کنید و </a:t>
            </a:r>
            <a:r>
              <a:rPr lang="fa-IR" sz="2453" dirty="0">
                <a:solidFill>
                  <a:srgbClr val="C00000"/>
                </a:solidFill>
                <a:cs typeface="B Nazanin" panose="00000400000000000000" pitchFamily="2" charset="-78"/>
              </a:rPr>
              <a:t>نقش ها </a:t>
            </a:r>
            <a:r>
              <a:rPr lang="fa-IR" sz="2453" dirty="0">
                <a:cs typeface="B Nazanin" panose="00000400000000000000" pitchFamily="2" charset="-78"/>
              </a:rPr>
              <a:t>و </a:t>
            </a:r>
            <a:r>
              <a:rPr lang="fa-IR" sz="2453" dirty="0">
                <a:solidFill>
                  <a:srgbClr val="C00000"/>
                </a:solidFill>
                <a:cs typeface="B Nazanin" panose="00000400000000000000" pitchFamily="2" charset="-78"/>
              </a:rPr>
              <a:t>وظایفشان</a:t>
            </a:r>
            <a:r>
              <a:rPr lang="fa-IR" sz="2453" dirty="0">
                <a:cs typeface="B Nazanin" panose="00000400000000000000" pitchFamily="2" charset="-78"/>
              </a:rPr>
              <a:t> را سند کنید . </a:t>
            </a:r>
          </a:p>
          <a:p>
            <a:pPr algn="r" rtl="1">
              <a:buFont typeface="Wingdings" panose="05000000000000000000" pitchFamily="2" charset="2"/>
              <a:buChar char="§"/>
            </a:pPr>
            <a:r>
              <a:rPr lang="fa-IR" sz="2453" dirty="0">
                <a:cs typeface="B Nazanin" panose="00000400000000000000" pitchFamily="2" charset="-78"/>
              </a:rPr>
              <a:t>برای شروع مطابق الگوی زیر جلو بروید .</a:t>
            </a:r>
          </a:p>
          <a:p>
            <a:pPr marL="0" indent="0">
              <a:buNone/>
            </a:pPr>
            <a:r>
              <a:rPr lang="fa-IR" sz="2453" dirty="0">
                <a:cs typeface="B Nazanin" panose="00000400000000000000" pitchFamily="2" charset="-78"/>
              </a:rPr>
              <a:t>    برنامه ریزی :</a:t>
            </a:r>
          </a:p>
          <a:p>
            <a:pPr marL="975390" lvl="2" indent="0">
              <a:buNone/>
            </a:pPr>
            <a:r>
              <a:rPr lang="fa-IR" sz="2453" dirty="0">
                <a:cs typeface="B Nazanin" panose="00000400000000000000" pitchFamily="2" charset="-78"/>
              </a:rPr>
              <a:t>محدوده و محدودیت های سیستم را مشخص کند .</a:t>
            </a:r>
          </a:p>
          <a:p>
            <a:pPr marL="975390" lvl="2" indent="0">
              <a:buNone/>
            </a:pPr>
            <a:r>
              <a:rPr lang="fa-IR" sz="2453" dirty="0">
                <a:cs typeface="B Nazanin" panose="00000400000000000000" pitchFamily="2" charset="-78"/>
              </a:rPr>
              <a:t>سیستم های که با آن ها در تعامل است سیستم فعلی را مشخص کند .</a:t>
            </a:r>
          </a:p>
          <a:p>
            <a:pPr marL="975390" lvl="2" indent="0">
              <a:buNone/>
            </a:pPr>
            <a:r>
              <a:rPr lang="fa-IR" sz="2453" dirty="0">
                <a:cs typeface="B Nazanin" panose="00000400000000000000" pitchFamily="2" charset="-78"/>
              </a:rPr>
              <a:t>یک مسیر انتقال از برنامه های فعلی یا عملیات دستی تعریف کنید .</a:t>
            </a:r>
          </a:p>
          <a:p>
            <a:pPr marL="975390" lvl="2" indent="0">
              <a:buNone/>
            </a:pPr>
            <a:r>
              <a:rPr lang="fa-IR" sz="2453" dirty="0">
                <a:cs typeface="B Nazanin" panose="00000400000000000000" pitchFamily="2" charset="-78"/>
              </a:rPr>
              <a:t>استاندارهای مربوطه و نیازمندی های گواهینامه را مشخص کنید . </a:t>
            </a:r>
          </a:p>
          <a:p>
            <a:pPr algn="r" rtl="1">
              <a:buFont typeface="Wingdings" panose="05000000000000000000" pitchFamily="2" charset="2"/>
              <a:buChar char="q"/>
            </a:pPr>
            <a:endParaRPr lang="fa-IR" sz="2133" dirty="0">
              <a:cs typeface="B Nazanin" panose="00000400000000000000" pitchFamily="2" charset="-78"/>
            </a:endParaRPr>
          </a:p>
          <a:p>
            <a:pPr algn="r" rtl="1">
              <a:buFont typeface="Wingdings" panose="05000000000000000000" pitchFamily="2" charset="2"/>
              <a:buChar char="q"/>
            </a:pPr>
            <a:endParaRPr lang="fa-IR" sz="2133" dirty="0">
              <a:cs typeface="B Nazanin" panose="00000400000000000000" pitchFamily="2" charset="-78"/>
            </a:endParaRPr>
          </a:p>
        </p:txBody>
      </p:sp>
      <p:sp>
        <p:nvSpPr>
          <p:cNvPr id="5" name="Cube 4"/>
          <p:cNvSpPr/>
          <p:nvPr/>
        </p:nvSpPr>
        <p:spPr>
          <a:xfrm>
            <a:off x="11392562" y="908163"/>
            <a:ext cx="304800" cy="254000"/>
          </a:xfrm>
          <a:prstGeom prst="cub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sz="1920" dirty="0">
              <a:cs typeface="B Nazanin" panose="00000400000000000000" pitchFamily="2" charset="-78"/>
            </a:endParaRPr>
          </a:p>
        </p:txBody>
      </p:sp>
      <p:pic>
        <p:nvPicPr>
          <p:cNvPr id="6" name="Picture 5"/>
          <p:cNvPicPr>
            <a:picLocks noChangeAspect="1"/>
          </p:cNvPicPr>
          <p:nvPr/>
        </p:nvPicPr>
        <p:blipFill>
          <a:blip r:embed="rId2"/>
          <a:stretch>
            <a:fillRect/>
          </a:stretch>
        </p:blipFill>
        <p:spPr>
          <a:xfrm>
            <a:off x="10786161" y="3309111"/>
            <a:ext cx="598273" cy="260118"/>
          </a:xfrm>
          <a:prstGeom prst="rect">
            <a:avLst/>
          </a:prstGeom>
        </p:spPr>
      </p:pic>
      <p:pic>
        <p:nvPicPr>
          <p:cNvPr id="7" name="Picture 6"/>
          <p:cNvPicPr>
            <a:picLocks noChangeAspect="1"/>
          </p:cNvPicPr>
          <p:nvPr/>
        </p:nvPicPr>
        <p:blipFill>
          <a:blip r:embed="rId2"/>
          <a:stretch>
            <a:fillRect/>
          </a:stretch>
        </p:blipFill>
        <p:spPr>
          <a:xfrm>
            <a:off x="10786162" y="3709049"/>
            <a:ext cx="598273" cy="260118"/>
          </a:xfrm>
          <a:prstGeom prst="rect">
            <a:avLst/>
          </a:prstGeom>
        </p:spPr>
      </p:pic>
      <p:pic>
        <p:nvPicPr>
          <p:cNvPr id="8" name="Picture 7"/>
          <p:cNvPicPr>
            <a:picLocks noChangeAspect="1"/>
          </p:cNvPicPr>
          <p:nvPr/>
        </p:nvPicPr>
        <p:blipFill>
          <a:blip r:embed="rId2"/>
          <a:stretch>
            <a:fillRect/>
          </a:stretch>
        </p:blipFill>
        <p:spPr>
          <a:xfrm>
            <a:off x="10786163" y="4121395"/>
            <a:ext cx="598273" cy="260118"/>
          </a:xfrm>
          <a:prstGeom prst="rect">
            <a:avLst/>
          </a:prstGeom>
        </p:spPr>
      </p:pic>
      <p:pic>
        <p:nvPicPr>
          <p:cNvPr id="9" name="Picture 8"/>
          <p:cNvPicPr>
            <a:picLocks noChangeAspect="1"/>
          </p:cNvPicPr>
          <p:nvPr/>
        </p:nvPicPr>
        <p:blipFill>
          <a:blip r:embed="rId2"/>
          <a:stretch>
            <a:fillRect/>
          </a:stretch>
        </p:blipFill>
        <p:spPr>
          <a:xfrm>
            <a:off x="10786164" y="4495159"/>
            <a:ext cx="598273" cy="260118"/>
          </a:xfrm>
          <a:prstGeom prst="rect">
            <a:avLst/>
          </a:prstGeom>
        </p:spPr>
      </p:pic>
      <p:sp>
        <p:nvSpPr>
          <p:cNvPr id="15" name="Isosceles Triangle 14"/>
          <p:cNvSpPr/>
          <p:nvPr/>
        </p:nvSpPr>
        <p:spPr>
          <a:xfrm rot="16200000">
            <a:off x="11339185" y="2940533"/>
            <a:ext cx="301658" cy="211164"/>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sz="1920" dirty="0">
              <a:cs typeface="B Nazanin" panose="00000400000000000000" pitchFamily="2" charset="-78"/>
            </a:endParaRPr>
          </a:p>
        </p:txBody>
      </p:sp>
    </p:spTree>
    <p:extLst>
      <p:ext uri="{BB962C8B-B14F-4D97-AF65-F5344CB8AC3E}">
        <p14:creationId xmlns:p14="http://schemas.microsoft.com/office/powerpoint/2010/main" val="1282139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599" y="23549"/>
            <a:ext cx="11216640" cy="781313"/>
          </a:xfrm>
        </p:spPr>
        <p:txBody>
          <a:bodyPr>
            <a:normAutofit/>
          </a:bodyPr>
          <a:lstStyle/>
          <a:p>
            <a:pPr algn="ctr"/>
            <a:r>
              <a:rPr lang="fa-IR" sz="3840" u="sng" dirty="0">
                <a:solidFill>
                  <a:srgbClr val="C00000"/>
                </a:solidFill>
                <a:cs typeface="B Nazanin" panose="00000400000000000000" pitchFamily="2" charset="-78"/>
              </a:rPr>
              <a:t>قهرمان محصول (ادامه)</a:t>
            </a:r>
            <a:endParaRPr lang="en-US" sz="384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472599" y="804861"/>
            <a:ext cx="11216640" cy="5182994"/>
          </a:xfrm>
        </p:spPr>
        <p:txBody>
          <a:bodyPr>
            <a:normAutofit/>
          </a:bodyPr>
          <a:lstStyle/>
          <a:p>
            <a:pPr marL="0" indent="0">
              <a:buNone/>
            </a:pPr>
            <a:r>
              <a:rPr lang="fa-IR" sz="2133" dirty="0">
                <a:cs typeface="B Nazanin" panose="00000400000000000000" pitchFamily="2" charset="-78"/>
              </a:rPr>
              <a:t> </a:t>
            </a:r>
            <a:r>
              <a:rPr lang="fa-IR" sz="2133" dirty="0">
                <a:cs typeface="B Nazanin" panose="00000400000000000000" pitchFamily="2" charset="-78"/>
              </a:rPr>
              <a:t>         </a:t>
            </a:r>
            <a:r>
              <a:rPr lang="fa-IR" sz="2560" dirty="0">
                <a:solidFill>
                  <a:srgbClr val="C00000"/>
                </a:solidFill>
                <a:cs typeface="B Nazanin" panose="00000400000000000000" pitchFamily="2" charset="-78"/>
              </a:rPr>
              <a:t>انتظارات از قهرمان محصول (ادامه)</a:t>
            </a:r>
            <a:endParaRPr lang="fa-IR" sz="2560" dirty="0">
              <a:solidFill>
                <a:srgbClr val="C00000"/>
              </a:solidFill>
              <a:cs typeface="B Nazanin" panose="00000400000000000000" pitchFamily="2" charset="-78"/>
            </a:endParaRPr>
          </a:p>
          <a:p>
            <a:pPr marL="0" indent="0">
              <a:buNone/>
            </a:pPr>
            <a:r>
              <a:rPr lang="fa-IR" sz="2133" dirty="0">
                <a:cs typeface="B Nazanin" panose="00000400000000000000" pitchFamily="2" charset="-78"/>
              </a:rPr>
              <a:t>        </a:t>
            </a:r>
            <a:r>
              <a:rPr lang="fa-IR" sz="2453" dirty="0">
                <a:cs typeface="B Nazanin" panose="00000400000000000000" pitchFamily="2" charset="-78"/>
              </a:rPr>
              <a:t>نیازمندی ها:</a:t>
            </a:r>
          </a:p>
          <a:p>
            <a:pPr marL="975390" lvl="2" indent="0">
              <a:buNone/>
            </a:pPr>
            <a:r>
              <a:rPr lang="fa-IR" sz="2453" dirty="0">
                <a:cs typeface="B Nazanin" panose="00000400000000000000" pitchFamily="2" charset="-78"/>
              </a:rPr>
              <a:t>نیازمندی ها را از کاربران جمع آوری کند .</a:t>
            </a:r>
          </a:p>
          <a:p>
            <a:pPr marL="975390" lvl="2" indent="0">
              <a:buNone/>
            </a:pPr>
            <a:r>
              <a:rPr lang="fa-IR" sz="2453" dirty="0">
                <a:cs typeface="B Nazanin" panose="00000400000000000000" pitchFamily="2" charset="-78"/>
              </a:rPr>
              <a:t>سناریوهای استفاده ، موارد کاربرد و داستان های کاربران را بسط دهد . </a:t>
            </a:r>
          </a:p>
          <a:p>
            <a:pPr marL="975390" lvl="2" indent="0">
              <a:buNone/>
            </a:pPr>
            <a:r>
              <a:rPr lang="fa-IR" sz="2453" dirty="0">
                <a:cs typeface="B Nazanin" panose="00000400000000000000" pitchFamily="2" charset="-78"/>
              </a:rPr>
              <a:t>تضادها بین نیازمندی های پیشنهاد شده در کلاس کاربری را حل کند . </a:t>
            </a:r>
          </a:p>
          <a:p>
            <a:pPr marL="975390" lvl="2" indent="0">
              <a:buNone/>
            </a:pPr>
            <a:r>
              <a:rPr lang="fa-IR" sz="2453" dirty="0">
                <a:cs typeface="B Nazanin" panose="00000400000000000000" pitchFamily="2" charset="-78"/>
              </a:rPr>
              <a:t>الویت های اجرایی را تعریف کند .</a:t>
            </a:r>
          </a:p>
          <a:p>
            <a:pPr marL="975390" lvl="2" indent="0">
              <a:buNone/>
            </a:pPr>
            <a:r>
              <a:rPr lang="fa-IR" sz="2453" dirty="0">
                <a:cs typeface="B Nazanin" panose="00000400000000000000" pitchFamily="2" charset="-78"/>
              </a:rPr>
              <a:t>ورودی‌ها را در مورد عملکرد و سایر الزامات کیفی ارائه دهد .</a:t>
            </a:r>
          </a:p>
          <a:p>
            <a:pPr marL="975390" lvl="2" indent="0">
              <a:buNone/>
            </a:pPr>
            <a:r>
              <a:rPr lang="fa-IR" sz="2453" dirty="0">
                <a:cs typeface="B Nazanin" panose="00000400000000000000" pitchFamily="2" charset="-78"/>
              </a:rPr>
              <a:t>نمونه های اولیه را ارزیابی کند . </a:t>
            </a:r>
          </a:p>
          <a:p>
            <a:pPr marL="975390" lvl="2" indent="0">
              <a:buNone/>
            </a:pPr>
            <a:r>
              <a:rPr lang="fa-IR" sz="2453" dirty="0">
                <a:cs typeface="B Nazanin" panose="00000400000000000000" pitchFamily="2" charset="-78"/>
              </a:rPr>
              <a:t>با سایر تصمیم گیرندگان راهبردی برای برطرف کردن تضادها بین سایر ذینفعان کار کند . </a:t>
            </a:r>
          </a:p>
          <a:p>
            <a:pPr marL="975390" lvl="2" indent="0">
              <a:buNone/>
            </a:pPr>
            <a:r>
              <a:rPr lang="fa-IR" sz="2453" dirty="0">
                <a:cs typeface="B Nazanin" panose="00000400000000000000" pitchFamily="2" charset="-78"/>
              </a:rPr>
              <a:t>الگوریتم های تخصصی را ارائه بدهد . </a:t>
            </a:r>
          </a:p>
          <a:p>
            <a:pPr algn="r" rtl="1">
              <a:buFont typeface="Wingdings" panose="05000000000000000000" pitchFamily="2" charset="2"/>
              <a:buChar char="q"/>
            </a:pPr>
            <a:endParaRPr lang="fa-IR" sz="2133" dirty="0">
              <a:cs typeface="B Nazanin" panose="00000400000000000000" pitchFamily="2" charset="-78"/>
            </a:endParaRPr>
          </a:p>
          <a:p>
            <a:pPr algn="r" rtl="1">
              <a:buFont typeface="Wingdings" panose="05000000000000000000" pitchFamily="2" charset="2"/>
              <a:buChar char="q"/>
            </a:pPr>
            <a:endParaRPr lang="fa-IR" sz="2133"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10753609" y="1846790"/>
            <a:ext cx="598273" cy="260118"/>
          </a:xfrm>
          <a:prstGeom prst="rect">
            <a:avLst/>
          </a:prstGeom>
        </p:spPr>
      </p:pic>
      <p:pic>
        <p:nvPicPr>
          <p:cNvPr id="5" name="Picture 4"/>
          <p:cNvPicPr>
            <a:picLocks noChangeAspect="1"/>
          </p:cNvPicPr>
          <p:nvPr/>
        </p:nvPicPr>
        <p:blipFill>
          <a:blip r:embed="rId2"/>
          <a:stretch>
            <a:fillRect/>
          </a:stretch>
        </p:blipFill>
        <p:spPr>
          <a:xfrm>
            <a:off x="10753609" y="2179883"/>
            <a:ext cx="598273" cy="260118"/>
          </a:xfrm>
          <a:prstGeom prst="rect">
            <a:avLst/>
          </a:prstGeom>
        </p:spPr>
      </p:pic>
      <p:pic>
        <p:nvPicPr>
          <p:cNvPr id="6" name="Picture 5"/>
          <p:cNvPicPr>
            <a:picLocks noChangeAspect="1"/>
          </p:cNvPicPr>
          <p:nvPr/>
        </p:nvPicPr>
        <p:blipFill>
          <a:blip r:embed="rId2"/>
          <a:stretch>
            <a:fillRect/>
          </a:stretch>
        </p:blipFill>
        <p:spPr>
          <a:xfrm>
            <a:off x="10753609" y="2622161"/>
            <a:ext cx="598273" cy="260118"/>
          </a:xfrm>
          <a:prstGeom prst="rect">
            <a:avLst/>
          </a:prstGeom>
        </p:spPr>
      </p:pic>
      <p:pic>
        <p:nvPicPr>
          <p:cNvPr id="7" name="Picture 6"/>
          <p:cNvPicPr>
            <a:picLocks noChangeAspect="1"/>
          </p:cNvPicPr>
          <p:nvPr/>
        </p:nvPicPr>
        <p:blipFill>
          <a:blip r:embed="rId2"/>
          <a:stretch>
            <a:fillRect/>
          </a:stretch>
        </p:blipFill>
        <p:spPr>
          <a:xfrm>
            <a:off x="10743553" y="3037604"/>
            <a:ext cx="598273" cy="260118"/>
          </a:xfrm>
          <a:prstGeom prst="rect">
            <a:avLst/>
          </a:prstGeom>
        </p:spPr>
      </p:pic>
      <p:pic>
        <p:nvPicPr>
          <p:cNvPr id="8" name="Picture 7"/>
          <p:cNvPicPr>
            <a:picLocks noChangeAspect="1"/>
          </p:cNvPicPr>
          <p:nvPr/>
        </p:nvPicPr>
        <p:blipFill>
          <a:blip r:embed="rId2"/>
          <a:stretch>
            <a:fillRect/>
          </a:stretch>
        </p:blipFill>
        <p:spPr>
          <a:xfrm>
            <a:off x="10753609" y="3436134"/>
            <a:ext cx="598273" cy="260118"/>
          </a:xfrm>
          <a:prstGeom prst="rect">
            <a:avLst/>
          </a:prstGeom>
        </p:spPr>
      </p:pic>
      <p:pic>
        <p:nvPicPr>
          <p:cNvPr id="9" name="Picture 8"/>
          <p:cNvPicPr>
            <a:picLocks noChangeAspect="1"/>
          </p:cNvPicPr>
          <p:nvPr/>
        </p:nvPicPr>
        <p:blipFill>
          <a:blip r:embed="rId2"/>
          <a:stretch>
            <a:fillRect/>
          </a:stretch>
        </p:blipFill>
        <p:spPr>
          <a:xfrm>
            <a:off x="10753609" y="3819037"/>
            <a:ext cx="598273" cy="260118"/>
          </a:xfrm>
          <a:prstGeom prst="rect">
            <a:avLst/>
          </a:prstGeom>
        </p:spPr>
      </p:pic>
      <p:pic>
        <p:nvPicPr>
          <p:cNvPr id="10" name="Picture 9"/>
          <p:cNvPicPr>
            <a:picLocks noChangeAspect="1"/>
          </p:cNvPicPr>
          <p:nvPr/>
        </p:nvPicPr>
        <p:blipFill>
          <a:blip r:embed="rId2"/>
          <a:stretch>
            <a:fillRect/>
          </a:stretch>
        </p:blipFill>
        <p:spPr>
          <a:xfrm>
            <a:off x="10753609" y="4195990"/>
            <a:ext cx="598273" cy="260118"/>
          </a:xfrm>
          <a:prstGeom prst="rect">
            <a:avLst/>
          </a:prstGeom>
        </p:spPr>
      </p:pic>
      <p:pic>
        <p:nvPicPr>
          <p:cNvPr id="11" name="Picture 10"/>
          <p:cNvPicPr>
            <a:picLocks noChangeAspect="1"/>
          </p:cNvPicPr>
          <p:nvPr/>
        </p:nvPicPr>
        <p:blipFill>
          <a:blip r:embed="rId2"/>
          <a:stretch>
            <a:fillRect/>
          </a:stretch>
        </p:blipFill>
        <p:spPr>
          <a:xfrm>
            <a:off x="10743554" y="4588345"/>
            <a:ext cx="598273" cy="260118"/>
          </a:xfrm>
          <a:prstGeom prst="rect">
            <a:avLst/>
          </a:prstGeom>
        </p:spPr>
      </p:pic>
      <p:sp>
        <p:nvSpPr>
          <p:cNvPr id="12" name="Isosceles Triangle 11"/>
          <p:cNvSpPr/>
          <p:nvPr/>
        </p:nvSpPr>
        <p:spPr>
          <a:xfrm rot="16200000">
            <a:off x="11095469" y="1384564"/>
            <a:ext cx="301658" cy="211164"/>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sz="1920" dirty="0">
              <a:cs typeface="B Nazanin" panose="00000400000000000000" pitchFamily="2" charset="-78"/>
            </a:endParaRPr>
          </a:p>
        </p:txBody>
      </p:sp>
      <p:sp>
        <p:nvSpPr>
          <p:cNvPr id="13" name="Cube 12"/>
          <p:cNvSpPr/>
          <p:nvPr/>
        </p:nvSpPr>
        <p:spPr>
          <a:xfrm>
            <a:off x="11052743" y="834766"/>
            <a:ext cx="304800" cy="311731"/>
          </a:xfrm>
          <a:prstGeom prst="cub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sz="1920" dirty="0">
              <a:cs typeface="B Nazanin" panose="00000400000000000000" pitchFamily="2" charset="-78"/>
            </a:endParaRPr>
          </a:p>
        </p:txBody>
      </p:sp>
    </p:spTree>
    <p:extLst>
      <p:ext uri="{BB962C8B-B14F-4D97-AF65-F5344CB8AC3E}">
        <p14:creationId xmlns:p14="http://schemas.microsoft.com/office/powerpoint/2010/main" val="30606078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599" y="23549"/>
            <a:ext cx="11216640" cy="872903"/>
          </a:xfrm>
        </p:spPr>
        <p:txBody>
          <a:bodyPr>
            <a:normAutofit/>
          </a:bodyPr>
          <a:lstStyle/>
          <a:p>
            <a:pPr algn="ctr"/>
            <a:r>
              <a:rPr lang="fa-IR" sz="3840" u="sng" dirty="0">
                <a:solidFill>
                  <a:srgbClr val="C00000"/>
                </a:solidFill>
                <a:cs typeface="B Nazanin" panose="00000400000000000000" pitchFamily="2" charset="-78"/>
              </a:rPr>
              <a:t>قهرمان محصول (ادامه)</a:t>
            </a:r>
            <a:endParaRPr lang="en-US" sz="384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472599" y="693044"/>
            <a:ext cx="11005476" cy="5529798"/>
          </a:xfrm>
        </p:spPr>
        <p:txBody>
          <a:bodyPr>
            <a:normAutofit/>
          </a:bodyPr>
          <a:lstStyle/>
          <a:p>
            <a:pPr marL="0" indent="0">
              <a:buNone/>
            </a:pPr>
            <a:r>
              <a:rPr lang="fa-IR" sz="2133" dirty="0">
                <a:cs typeface="B Nazanin" panose="00000400000000000000" pitchFamily="2" charset="-78"/>
              </a:rPr>
              <a:t>      </a:t>
            </a:r>
            <a:r>
              <a:rPr lang="fa-IR" sz="2560" dirty="0">
                <a:solidFill>
                  <a:srgbClr val="C00000"/>
                </a:solidFill>
                <a:cs typeface="B Nazanin" panose="00000400000000000000" pitchFamily="2" charset="-78"/>
              </a:rPr>
              <a:t>انتظارات از قهرمان محصول (ادامه)</a:t>
            </a:r>
            <a:endParaRPr lang="fa-IR" sz="2560" dirty="0">
              <a:solidFill>
                <a:srgbClr val="C00000"/>
              </a:solidFill>
              <a:cs typeface="B Nazanin" panose="00000400000000000000" pitchFamily="2" charset="-78"/>
            </a:endParaRPr>
          </a:p>
          <a:p>
            <a:pPr marL="0" indent="0">
              <a:buNone/>
            </a:pPr>
            <a:r>
              <a:rPr lang="fa-IR" sz="2133" dirty="0">
                <a:cs typeface="B Nazanin" panose="00000400000000000000" pitchFamily="2" charset="-78"/>
              </a:rPr>
              <a:t>     </a:t>
            </a:r>
            <a:r>
              <a:rPr lang="fa-IR" sz="2453" dirty="0">
                <a:cs typeface="B Nazanin" panose="00000400000000000000" pitchFamily="2" charset="-78"/>
              </a:rPr>
              <a:t>اعتبار سنجی و تایید :</a:t>
            </a:r>
          </a:p>
          <a:p>
            <a:pPr marL="975390" lvl="2" indent="0">
              <a:buNone/>
            </a:pPr>
            <a:r>
              <a:rPr lang="fa-IR" sz="2453" dirty="0">
                <a:cs typeface="B Nazanin" panose="00000400000000000000" pitchFamily="2" charset="-78"/>
              </a:rPr>
              <a:t>مشخات نیازمندی ها را بررسی کند .</a:t>
            </a:r>
          </a:p>
          <a:p>
            <a:pPr marL="975390" lvl="2" indent="0">
              <a:buNone/>
            </a:pPr>
            <a:r>
              <a:rPr lang="fa-IR" sz="2453" dirty="0">
                <a:cs typeface="B Nazanin" panose="00000400000000000000" pitchFamily="2" charset="-78"/>
              </a:rPr>
              <a:t>معیارهای پذیرش را تعریف کند </a:t>
            </a:r>
          </a:p>
          <a:p>
            <a:pPr marL="975390" lvl="2" indent="0">
              <a:buNone/>
            </a:pPr>
            <a:r>
              <a:rPr lang="fa-IR" sz="2453" dirty="0">
                <a:cs typeface="B Nazanin" panose="00000400000000000000" pitchFamily="2" charset="-78"/>
              </a:rPr>
              <a:t>از سناریوهای کاربردی تست پذیرش کاربر را توسعه دهد . </a:t>
            </a:r>
          </a:p>
          <a:p>
            <a:pPr marL="975390" lvl="2" indent="0">
              <a:buNone/>
            </a:pPr>
            <a:r>
              <a:rPr lang="fa-IR" sz="2453" dirty="0">
                <a:cs typeface="B Nazanin" panose="00000400000000000000" pitchFamily="2" charset="-78"/>
              </a:rPr>
              <a:t>مجموعه داده های آزمایشی را از کسب و کار ارائه دهید </a:t>
            </a:r>
          </a:p>
          <a:p>
            <a:pPr marL="975390" lvl="2" indent="0">
              <a:buNone/>
            </a:pPr>
            <a:r>
              <a:rPr lang="fa-IR" sz="2453" dirty="0">
                <a:cs typeface="B Nazanin" panose="00000400000000000000" pitchFamily="2" charset="-78"/>
              </a:rPr>
              <a:t>تست پذیرش کاربر یا بتا تست را انجام دهد . </a:t>
            </a:r>
          </a:p>
          <a:p>
            <a:pPr marL="0" indent="0">
              <a:buNone/>
            </a:pPr>
            <a:r>
              <a:rPr lang="fa-IR" sz="2453" dirty="0">
                <a:solidFill>
                  <a:prstClr val="black"/>
                </a:solidFill>
                <a:cs typeface="B Nazanin" panose="00000400000000000000" pitchFamily="2" charset="-78"/>
              </a:rPr>
              <a:t>       مدیریت </a:t>
            </a:r>
            <a:r>
              <a:rPr lang="fa-IR" sz="2453" dirty="0">
                <a:solidFill>
                  <a:prstClr val="black"/>
                </a:solidFill>
                <a:cs typeface="B Nazanin" panose="00000400000000000000" pitchFamily="2" charset="-78"/>
              </a:rPr>
              <a:t>تغییرات </a:t>
            </a:r>
          </a:p>
          <a:p>
            <a:pPr marL="975390" lvl="2" indent="0">
              <a:buNone/>
            </a:pPr>
            <a:r>
              <a:rPr lang="fa-IR" sz="2453" dirty="0">
                <a:solidFill>
                  <a:prstClr val="black"/>
                </a:solidFill>
                <a:cs typeface="B Nazanin" panose="00000400000000000000" pitchFamily="2" charset="-78"/>
              </a:rPr>
              <a:t>درخواست های بهبود و اصلاحات نقص ها را الویت بندی کند .</a:t>
            </a:r>
          </a:p>
          <a:p>
            <a:pPr marL="975390" lvl="2" indent="0">
              <a:buNone/>
            </a:pPr>
            <a:r>
              <a:rPr lang="fa-IR" sz="2453" dirty="0">
                <a:solidFill>
                  <a:prstClr val="black"/>
                </a:solidFill>
                <a:cs typeface="B Nazanin" panose="00000400000000000000" pitchFamily="2" charset="-78"/>
              </a:rPr>
              <a:t>به صورت پویا محدوده انتشارات آینده را مشخص کند . </a:t>
            </a:r>
          </a:p>
          <a:p>
            <a:pPr marL="975390" lvl="2" indent="0">
              <a:buNone/>
            </a:pPr>
            <a:r>
              <a:rPr lang="fa-IR" sz="2453" dirty="0">
                <a:solidFill>
                  <a:prstClr val="black"/>
                </a:solidFill>
                <a:cs typeface="B Nazanin" panose="00000400000000000000" pitchFamily="2" charset="-78"/>
              </a:rPr>
              <a:t>تاثیر تغییرات پیشنهادی بر روی کاربران و فرایندهای تجاری را ارزیابی کند . </a:t>
            </a:r>
          </a:p>
          <a:p>
            <a:pPr marL="975390" lvl="2" indent="0">
              <a:buNone/>
            </a:pPr>
            <a:r>
              <a:rPr lang="fa-IR" sz="2453" dirty="0">
                <a:solidFill>
                  <a:prstClr val="black"/>
                </a:solidFill>
                <a:cs typeface="B Nazanin" panose="00000400000000000000" pitchFamily="2" charset="-78"/>
              </a:rPr>
              <a:t>در تصمیم گیری برای تغییرات سازنده شرکت کند . </a:t>
            </a:r>
          </a:p>
          <a:p>
            <a:pPr algn="r" rtl="1">
              <a:buFont typeface="Wingdings" panose="05000000000000000000" pitchFamily="2" charset="2"/>
              <a:buChar char="q"/>
            </a:pPr>
            <a:endParaRPr lang="fa-IR" sz="2133" dirty="0">
              <a:cs typeface="B Nazanin" panose="00000400000000000000" pitchFamily="2" charset="-78"/>
            </a:endParaRPr>
          </a:p>
          <a:p>
            <a:pPr algn="r" rtl="1">
              <a:buFont typeface="Wingdings" panose="05000000000000000000" pitchFamily="2" charset="2"/>
              <a:buChar char="q"/>
            </a:pPr>
            <a:endParaRPr lang="fa-IR" sz="2133" dirty="0">
              <a:cs typeface="B Nazanin" panose="00000400000000000000" pitchFamily="2" charset="-78"/>
            </a:endParaRPr>
          </a:p>
        </p:txBody>
      </p:sp>
      <p:sp>
        <p:nvSpPr>
          <p:cNvPr id="4" name="Isosceles Triangle 3"/>
          <p:cNvSpPr/>
          <p:nvPr/>
        </p:nvSpPr>
        <p:spPr>
          <a:xfrm rot="16200000">
            <a:off x="11162919" y="1269838"/>
            <a:ext cx="301658" cy="211164"/>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sz="1920" dirty="0">
              <a:cs typeface="B Nazanin" panose="00000400000000000000" pitchFamily="2" charset="-78"/>
            </a:endParaRPr>
          </a:p>
        </p:txBody>
      </p:sp>
      <p:pic>
        <p:nvPicPr>
          <p:cNvPr id="5" name="Picture 4"/>
          <p:cNvPicPr>
            <a:picLocks noChangeAspect="1"/>
          </p:cNvPicPr>
          <p:nvPr/>
        </p:nvPicPr>
        <p:blipFill>
          <a:blip r:embed="rId2"/>
          <a:stretch>
            <a:fillRect/>
          </a:stretch>
        </p:blipFill>
        <p:spPr>
          <a:xfrm>
            <a:off x="10686250" y="1683679"/>
            <a:ext cx="598273" cy="260118"/>
          </a:xfrm>
          <a:prstGeom prst="rect">
            <a:avLst/>
          </a:prstGeom>
        </p:spPr>
      </p:pic>
      <p:pic>
        <p:nvPicPr>
          <p:cNvPr id="6" name="Picture 5"/>
          <p:cNvPicPr>
            <a:picLocks noChangeAspect="1"/>
          </p:cNvPicPr>
          <p:nvPr/>
        </p:nvPicPr>
        <p:blipFill>
          <a:blip r:embed="rId2"/>
          <a:stretch>
            <a:fillRect/>
          </a:stretch>
        </p:blipFill>
        <p:spPr>
          <a:xfrm>
            <a:off x="10683434" y="2056018"/>
            <a:ext cx="598273" cy="260118"/>
          </a:xfrm>
          <a:prstGeom prst="rect">
            <a:avLst/>
          </a:prstGeom>
        </p:spPr>
      </p:pic>
      <p:pic>
        <p:nvPicPr>
          <p:cNvPr id="7" name="Picture 6"/>
          <p:cNvPicPr>
            <a:picLocks noChangeAspect="1"/>
          </p:cNvPicPr>
          <p:nvPr/>
        </p:nvPicPr>
        <p:blipFill>
          <a:blip r:embed="rId2"/>
          <a:stretch>
            <a:fillRect/>
          </a:stretch>
        </p:blipFill>
        <p:spPr>
          <a:xfrm>
            <a:off x="10674451" y="2514396"/>
            <a:ext cx="598273" cy="260118"/>
          </a:xfrm>
          <a:prstGeom prst="rect">
            <a:avLst/>
          </a:prstGeom>
        </p:spPr>
      </p:pic>
      <p:pic>
        <p:nvPicPr>
          <p:cNvPr id="8" name="Picture 7"/>
          <p:cNvPicPr>
            <a:picLocks noChangeAspect="1"/>
          </p:cNvPicPr>
          <p:nvPr/>
        </p:nvPicPr>
        <p:blipFill>
          <a:blip r:embed="rId2"/>
          <a:stretch>
            <a:fillRect/>
          </a:stretch>
        </p:blipFill>
        <p:spPr>
          <a:xfrm>
            <a:off x="10679493" y="2940076"/>
            <a:ext cx="598273" cy="260118"/>
          </a:xfrm>
          <a:prstGeom prst="rect">
            <a:avLst/>
          </a:prstGeom>
        </p:spPr>
      </p:pic>
      <p:pic>
        <p:nvPicPr>
          <p:cNvPr id="9" name="Picture 8"/>
          <p:cNvPicPr>
            <a:picLocks noChangeAspect="1"/>
          </p:cNvPicPr>
          <p:nvPr/>
        </p:nvPicPr>
        <p:blipFill>
          <a:blip r:embed="rId2"/>
          <a:stretch>
            <a:fillRect/>
          </a:stretch>
        </p:blipFill>
        <p:spPr>
          <a:xfrm>
            <a:off x="10692755" y="3299528"/>
            <a:ext cx="598273" cy="260118"/>
          </a:xfrm>
          <a:prstGeom prst="rect">
            <a:avLst/>
          </a:prstGeom>
        </p:spPr>
      </p:pic>
      <p:pic>
        <p:nvPicPr>
          <p:cNvPr id="10" name="Picture 9"/>
          <p:cNvPicPr>
            <a:picLocks noChangeAspect="1"/>
          </p:cNvPicPr>
          <p:nvPr/>
        </p:nvPicPr>
        <p:blipFill>
          <a:blip r:embed="rId3"/>
          <a:stretch>
            <a:fillRect/>
          </a:stretch>
        </p:blipFill>
        <p:spPr>
          <a:xfrm>
            <a:off x="11154426" y="711561"/>
            <a:ext cx="318645" cy="325148"/>
          </a:xfrm>
          <a:prstGeom prst="rect">
            <a:avLst/>
          </a:prstGeom>
        </p:spPr>
      </p:pic>
      <p:sp>
        <p:nvSpPr>
          <p:cNvPr id="21" name="Isosceles Triangle 20"/>
          <p:cNvSpPr/>
          <p:nvPr/>
        </p:nvSpPr>
        <p:spPr>
          <a:xfrm rot="16200000">
            <a:off x="11046539" y="3797756"/>
            <a:ext cx="301658" cy="211164"/>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sz="1920" dirty="0">
              <a:cs typeface="B Nazanin" panose="00000400000000000000" pitchFamily="2" charset="-78"/>
            </a:endParaRPr>
          </a:p>
        </p:txBody>
      </p:sp>
      <p:pic>
        <p:nvPicPr>
          <p:cNvPr id="23" name="Picture 22"/>
          <p:cNvPicPr>
            <a:picLocks noChangeAspect="1"/>
          </p:cNvPicPr>
          <p:nvPr/>
        </p:nvPicPr>
        <p:blipFill>
          <a:blip r:embed="rId2"/>
          <a:stretch>
            <a:fillRect/>
          </a:stretch>
        </p:blipFill>
        <p:spPr>
          <a:xfrm>
            <a:off x="10702214" y="4194199"/>
            <a:ext cx="598273" cy="260118"/>
          </a:xfrm>
          <a:prstGeom prst="rect">
            <a:avLst/>
          </a:prstGeom>
        </p:spPr>
      </p:pic>
      <p:pic>
        <p:nvPicPr>
          <p:cNvPr id="25" name="Picture 24"/>
          <p:cNvPicPr>
            <a:picLocks noChangeAspect="1"/>
          </p:cNvPicPr>
          <p:nvPr/>
        </p:nvPicPr>
        <p:blipFill>
          <a:blip r:embed="rId2"/>
          <a:stretch>
            <a:fillRect/>
          </a:stretch>
        </p:blipFill>
        <p:spPr>
          <a:xfrm>
            <a:off x="10702214" y="4524803"/>
            <a:ext cx="598273" cy="260118"/>
          </a:xfrm>
          <a:prstGeom prst="rect">
            <a:avLst/>
          </a:prstGeom>
        </p:spPr>
      </p:pic>
      <p:pic>
        <p:nvPicPr>
          <p:cNvPr id="26" name="Picture 25"/>
          <p:cNvPicPr>
            <a:picLocks noChangeAspect="1"/>
          </p:cNvPicPr>
          <p:nvPr/>
        </p:nvPicPr>
        <p:blipFill>
          <a:blip r:embed="rId2"/>
          <a:stretch>
            <a:fillRect/>
          </a:stretch>
        </p:blipFill>
        <p:spPr>
          <a:xfrm>
            <a:off x="10702214" y="4935610"/>
            <a:ext cx="598273" cy="260118"/>
          </a:xfrm>
          <a:prstGeom prst="rect">
            <a:avLst/>
          </a:prstGeom>
        </p:spPr>
      </p:pic>
      <p:pic>
        <p:nvPicPr>
          <p:cNvPr id="31" name="Picture 30"/>
          <p:cNvPicPr>
            <a:picLocks noChangeAspect="1"/>
          </p:cNvPicPr>
          <p:nvPr/>
        </p:nvPicPr>
        <p:blipFill>
          <a:blip r:embed="rId2"/>
          <a:stretch>
            <a:fillRect/>
          </a:stretch>
        </p:blipFill>
        <p:spPr>
          <a:xfrm>
            <a:off x="10702214" y="5383653"/>
            <a:ext cx="598273" cy="260118"/>
          </a:xfrm>
          <a:prstGeom prst="rect">
            <a:avLst/>
          </a:prstGeom>
        </p:spPr>
      </p:pic>
    </p:spTree>
    <p:extLst>
      <p:ext uri="{BB962C8B-B14F-4D97-AF65-F5344CB8AC3E}">
        <p14:creationId xmlns:p14="http://schemas.microsoft.com/office/powerpoint/2010/main" val="1900475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599" y="23550"/>
            <a:ext cx="11216640" cy="827411"/>
          </a:xfrm>
        </p:spPr>
        <p:txBody>
          <a:bodyPr>
            <a:normAutofit/>
          </a:bodyPr>
          <a:lstStyle/>
          <a:p>
            <a:pPr algn="ctr"/>
            <a:r>
              <a:rPr lang="fa-IR" sz="3840" u="sng" dirty="0">
                <a:solidFill>
                  <a:srgbClr val="C00000"/>
                </a:solidFill>
                <a:cs typeface="B Nazanin" panose="00000400000000000000" pitchFamily="2" charset="-78"/>
              </a:rPr>
              <a:t>قهرمان محصول(ادامه)</a:t>
            </a:r>
            <a:endParaRPr lang="en-US" sz="384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333262" y="925272"/>
            <a:ext cx="11216640" cy="5327460"/>
          </a:xfrm>
        </p:spPr>
        <p:txBody>
          <a:bodyPr>
            <a:normAutofit/>
          </a:bodyPr>
          <a:lstStyle/>
          <a:p>
            <a:pPr marL="0" indent="0">
              <a:buNone/>
            </a:pPr>
            <a:r>
              <a:rPr lang="fa-IR" sz="2560" dirty="0">
                <a:solidFill>
                  <a:srgbClr val="C00000"/>
                </a:solidFill>
                <a:cs typeface="B Nazanin" panose="00000400000000000000" pitchFamily="2" charset="-78"/>
              </a:rPr>
              <a:t>      انتظارات از قهرمان محصول (ادامه)</a:t>
            </a:r>
          </a:p>
          <a:p>
            <a:pPr marL="0" indent="0">
              <a:buNone/>
            </a:pPr>
            <a:r>
              <a:rPr lang="fa-IR" sz="2453" dirty="0">
                <a:solidFill>
                  <a:prstClr val="black"/>
                </a:solidFill>
                <a:cs typeface="B Nazanin" panose="00000400000000000000" pitchFamily="2" charset="-78"/>
              </a:rPr>
              <a:t>کمک </a:t>
            </a:r>
            <a:r>
              <a:rPr lang="fa-IR" sz="2453" dirty="0">
                <a:solidFill>
                  <a:prstClr val="black"/>
                </a:solidFill>
                <a:cs typeface="B Nazanin" panose="00000400000000000000" pitchFamily="2" charset="-78"/>
              </a:rPr>
              <a:t>های کاربر</a:t>
            </a:r>
          </a:p>
          <a:p>
            <a:pPr marL="975390" lvl="2" indent="0">
              <a:buNone/>
            </a:pPr>
            <a:r>
              <a:rPr lang="fa-IR" sz="2453" dirty="0">
                <a:solidFill>
                  <a:prstClr val="black"/>
                </a:solidFill>
                <a:cs typeface="B Nazanin" panose="00000400000000000000" pitchFamily="2" charset="-78"/>
              </a:rPr>
              <a:t>بخش های از اسناد کاربر و متن راهنما را بنویسد .</a:t>
            </a:r>
          </a:p>
          <a:p>
            <a:pPr marL="975390" lvl="2" indent="0">
              <a:buNone/>
            </a:pPr>
            <a:r>
              <a:rPr lang="fa-IR" sz="2453" dirty="0">
                <a:solidFill>
                  <a:prstClr val="black"/>
                </a:solidFill>
                <a:cs typeface="B Nazanin" panose="00000400000000000000" pitchFamily="2" charset="-78"/>
              </a:rPr>
              <a:t>در برنامه های تمرینی یا آموزش شرکت کند .</a:t>
            </a:r>
          </a:p>
          <a:p>
            <a:pPr marL="975390" lvl="2" indent="0">
              <a:buNone/>
            </a:pPr>
            <a:r>
              <a:rPr lang="fa-IR" sz="2453" dirty="0">
                <a:solidFill>
                  <a:prstClr val="black"/>
                </a:solidFill>
                <a:cs typeface="B Nazanin" panose="00000400000000000000" pitchFamily="2" charset="-78"/>
              </a:rPr>
              <a:t>سیستم را برای همتایان خود شرح دهد . </a:t>
            </a:r>
          </a:p>
          <a:p>
            <a:pPr algn="r" rtl="1">
              <a:buFont typeface="Wingdings" panose="05000000000000000000" pitchFamily="2" charset="2"/>
              <a:buChar char="q"/>
            </a:pPr>
            <a:endParaRPr lang="fa-IR" sz="2133" dirty="0">
              <a:cs typeface="B Nazanin" panose="00000400000000000000" pitchFamily="2" charset="-78"/>
            </a:endParaRPr>
          </a:p>
          <a:p>
            <a:pPr marL="0" indent="0">
              <a:buNone/>
            </a:pPr>
            <a:r>
              <a:rPr lang="fa-IR" sz="2133" dirty="0">
                <a:cs typeface="B Nazanin" panose="00000400000000000000" pitchFamily="2" charset="-78"/>
              </a:rPr>
              <a:t> </a:t>
            </a:r>
            <a:r>
              <a:rPr lang="fa-IR" sz="2133" dirty="0">
                <a:solidFill>
                  <a:srgbClr val="C00000"/>
                </a:solidFill>
                <a:cs typeface="B Nazanin" panose="00000400000000000000" pitchFamily="2" charset="-78"/>
              </a:rPr>
              <a:t>     </a:t>
            </a:r>
            <a:r>
              <a:rPr lang="fa-IR" sz="2560" dirty="0">
                <a:solidFill>
                  <a:srgbClr val="C00000"/>
                </a:solidFill>
                <a:cs typeface="B Nazanin" panose="00000400000000000000" pitchFamily="2" charset="-78"/>
              </a:rPr>
              <a:t>چندنین قهرمان محصول </a:t>
            </a:r>
          </a:p>
          <a:p>
            <a:pPr>
              <a:buFont typeface="Wingdings" panose="05000000000000000000" pitchFamily="2" charset="2"/>
              <a:buChar char="§"/>
            </a:pPr>
            <a:r>
              <a:rPr lang="fa-IR" sz="2453" dirty="0">
                <a:cs typeface="B Nazanin" panose="00000400000000000000" pitchFamily="2" charset="-78"/>
              </a:rPr>
              <a:t>یک نفر به ندرت می‌تواند نیازمندی های همه کلاسهای کاربری یک سیستم را توصیف کند . </a:t>
            </a:r>
          </a:p>
          <a:p>
            <a:pPr>
              <a:buFont typeface="Wingdings" panose="05000000000000000000" pitchFamily="2" charset="2"/>
              <a:buChar char="§"/>
            </a:pPr>
            <a:r>
              <a:rPr lang="fa-IR" sz="2453" dirty="0">
                <a:cs typeface="B Nazanin" panose="00000400000000000000" pitchFamily="2" charset="-78"/>
              </a:rPr>
              <a:t>برای اینکه این کار به خوبی انجام شود به تعداد کلاس‌های کاربری باید قهرمان محصول در نظر گرفت . </a:t>
            </a:r>
          </a:p>
          <a:p>
            <a:pPr algn="r" rtl="1">
              <a:buFont typeface="Wingdings" panose="05000000000000000000" pitchFamily="2" charset="2"/>
              <a:buChar char="q"/>
            </a:pPr>
            <a:endParaRPr lang="fa-IR" sz="2133" dirty="0">
              <a:cs typeface="B Nazanin" panose="00000400000000000000" pitchFamily="2" charset="-78"/>
            </a:endParaRPr>
          </a:p>
          <a:p>
            <a:pPr algn="r" rtl="1">
              <a:buFont typeface="Wingdings" panose="05000000000000000000" pitchFamily="2" charset="2"/>
              <a:buChar char="q"/>
            </a:pPr>
            <a:endParaRPr lang="fa-IR" sz="2133" dirty="0">
              <a:cs typeface="B Nazanin" panose="00000400000000000000" pitchFamily="2" charset="-78"/>
            </a:endParaRPr>
          </a:p>
          <a:p>
            <a:pPr algn="r" rtl="1">
              <a:buFont typeface="Wingdings" panose="05000000000000000000" pitchFamily="2" charset="2"/>
              <a:buChar char="q"/>
            </a:pPr>
            <a:endParaRPr lang="fa-IR" sz="2133" dirty="0">
              <a:cs typeface="B Nazanin" panose="00000400000000000000" pitchFamily="2" charset="-78"/>
            </a:endParaRPr>
          </a:p>
        </p:txBody>
      </p:sp>
      <p:sp>
        <p:nvSpPr>
          <p:cNvPr id="5" name="Isosceles Triangle 4"/>
          <p:cNvSpPr/>
          <p:nvPr/>
        </p:nvSpPr>
        <p:spPr>
          <a:xfrm rot="16200000">
            <a:off x="11458748" y="1481219"/>
            <a:ext cx="301658" cy="211164"/>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sz="1920" dirty="0">
              <a:cs typeface="B Nazanin" panose="00000400000000000000" pitchFamily="2" charset="-78"/>
            </a:endParaRPr>
          </a:p>
        </p:txBody>
      </p:sp>
      <p:pic>
        <p:nvPicPr>
          <p:cNvPr id="10" name="Picture 9"/>
          <p:cNvPicPr>
            <a:picLocks noChangeAspect="1"/>
          </p:cNvPicPr>
          <p:nvPr/>
        </p:nvPicPr>
        <p:blipFill>
          <a:blip r:embed="rId2"/>
          <a:stretch>
            <a:fillRect/>
          </a:stretch>
        </p:blipFill>
        <p:spPr>
          <a:xfrm>
            <a:off x="10582688" y="1865513"/>
            <a:ext cx="598273" cy="260118"/>
          </a:xfrm>
          <a:prstGeom prst="rect">
            <a:avLst/>
          </a:prstGeom>
        </p:spPr>
      </p:pic>
      <p:pic>
        <p:nvPicPr>
          <p:cNvPr id="11" name="Picture 10"/>
          <p:cNvPicPr>
            <a:picLocks noChangeAspect="1"/>
          </p:cNvPicPr>
          <p:nvPr/>
        </p:nvPicPr>
        <p:blipFill>
          <a:blip r:embed="rId2"/>
          <a:stretch>
            <a:fillRect/>
          </a:stretch>
        </p:blipFill>
        <p:spPr>
          <a:xfrm>
            <a:off x="10582688" y="2265658"/>
            <a:ext cx="598273" cy="260118"/>
          </a:xfrm>
          <a:prstGeom prst="rect">
            <a:avLst/>
          </a:prstGeom>
        </p:spPr>
      </p:pic>
      <p:pic>
        <p:nvPicPr>
          <p:cNvPr id="12" name="Picture 11"/>
          <p:cNvPicPr>
            <a:picLocks noChangeAspect="1"/>
          </p:cNvPicPr>
          <p:nvPr/>
        </p:nvPicPr>
        <p:blipFill>
          <a:blip r:embed="rId2"/>
          <a:stretch>
            <a:fillRect/>
          </a:stretch>
        </p:blipFill>
        <p:spPr>
          <a:xfrm>
            <a:off x="10582688" y="2703064"/>
            <a:ext cx="598273" cy="260118"/>
          </a:xfrm>
          <a:prstGeom prst="rect">
            <a:avLst/>
          </a:prstGeom>
        </p:spPr>
      </p:pic>
      <p:pic>
        <p:nvPicPr>
          <p:cNvPr id="14" name="Picture 13"/>
          <p:cNvPicPr>
            <a:picLocks noChangeAspect="1"/>
          </p:cNvPicPr>
          <p:nvPr/>
        </p:nvPicPr>
        <p:blipFill>
          <a:blip r:embed="rId3"/>
          <a:stretch>
            <a:fillRect/>
          </a:stretch>
        </p:blipFill>
        <p:spPr>
          <a:xfrm>
            <a:off x="11183731" y="925271"/>
            <a:ext cx="370486" cy="325148"/>
          </a:xfrm>
          <a:prstGeom prst="rect">
            <a:avLst/>
          </a:prstGeom>
        </p:spPr>
      </p:pic>
      <p:pic>
        <p:nvPicPr>
          <p:cNvPr id="9" name="Picture 8"/>
          <p:cNvPicPr>
            <a:picLocks noChangeAspect="1"/>
          </p:cNvPicPr>
          <p:nvPr/>
        </p:nvPicPr>
        <p:blipFill>
          <a:blip r:embed="rId3"/>
          <a:stretch>
            <a:fillRect/>
          </a:stretch>
        </p:blipFill>
        <p:spPr>
          <a:xfrm>
            <a:off x="11128616" y="3530722"/>
            <a:ext cx="370486" cy="325148"/>
          </a:xfrm>
          <a:prstGeom prst="rect">
            <a:avLst/>
          </a:prstGeom>
        </p:spPr>
      </p:pic>
    </p:spTree>
    <p:extLst>
      <p:ext uri="{BB962C8B-B14F-4D97-AF65-F5344CB8AC3E}">
        <p14:creationId xmlns:p14="http://schemas.microsoft.com/office/powerpoint/2010/main" val="2598287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599" y="233861"/>
            <a:ext cx="11216640" cy="829876"/>
          </a:xfrm>
        </p:spPr>
        <p:txBody>
          <a:bodyPr>
            <a:normAutofit/>
          </a:bodyPr>
          <a:lstStyle/>
          <a:p>
            <a:pPr algn="ctr"/>
            <a:r>
              <a:rPr lang="fa-IR" sz="3840" u="sng" dirty="0">
                <a:solidFill>
                  <a:srgbClr val="C00000"/>
                </a:solidFill>
                <a:cs typeface="B Nazanin" panose="00000400000000000000" pitchFamily="2" charset="-78"/>
              </a:rPr>
              <a:t>قهرمان محصول (ادامه )</a:t>
            </a:r>
            <a:endParaRPr lang="fa-IR" sz="384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472599" y="1299462"/>
            <a:ext cx="11216640" cy="4918457"/>
          </a:xfrm>
        </p:spPr>
        <p:txBody>
          <a:bodyPr>
            <a:normAutofit/>
          </a:bodyPr>
          <a:lstStyle/>
          <a:p>
            <a:pPr marL="0" indent="0">
              <a:buNone/>
            </a:pPr>
            <a:r>
              <a:rPr lang="fa-IR" sz="2560" dirty="0">
                <a:solidFill>
                  <a:srgbClr val="C00000"/>
                </a:solidFill>
                <a:cs typeface="B Nazanin" panose="00000400000000000000" pitchFamily="2" charset="-78"/>
              </a:rPr>
              <a:t>     </a:t>
            </a:r>
            <a:r>
              <a:rPr lang="fa-IR" dirty="0" smtClean="0">
                <a:solidFill>
                  <a:srgbClr val="C00000"/>
                </a:solidFill>
                <a:cs typeface="B Nazanin" panose="00000400000000000000" pitchFamily="2" charset="-78"/>
              </a:rPr>
              <a:t>فروش </a:t>
            </a:r>
            <a:r>
              <a:rPr lang="fa-IR" dirty="0" smtClean="0">
                <a:solidFill>
                  <a:srgbClr val="C00000"/>
                </a:solidFill>
                <a:cs typeface="B Nazanin" panose="00000400000000000000" pitchFamily="2" charset="-78"/>
              </a:rPr>
              <a:t>ایده‌های قهرمان محصول </a:t>
            </a:r>
          </a:p>
          <a:p>
            <a:pPr algn="r" rtl="1">
              <a:buFont typeface="Wingdings" panose="05000000000000000000" pitchFamily="2" charset="2"/>
              <a:buChar char="§"/>
            </a:pPr>
            <a:r>
              <a:rPr lang="fa-IR" sz="2300" dirty="0">
                <a:cs typeface="B Nazanin" panose="00000400000000000000" pitchFamily="2" charset="-78"/>
              </a:rPr>
              <a:t>زمانیکه ایده قهرمان محصول مطرح می‌شود ممکن است با مقاومت‌هایی روبرو شود . </a:t>
            </a:r>
            <a:endParaRPr lang="fa-IR" sz="2300" dirty="0" smtClean="0">
              <a:cs typeface="B Nazanin" panose="00000400000000000000" pitchFamily="2" charset="-78"/>
            </a:endParaRPr>
          </a:p>
          <a:p>
            <a:pPr lvl="1"/>
            <a:r>
              <a:rPr lang="fa-IR" sz="2300" dirty="0" smtClean="0">
                <a:solidFill>
                  <a:schemeClr val="accent3">
                    <a:lumMod val="50000"/>
                  </a:schemeClr>
                </a:solidFill>
                <a:cs typeface="B Nazanin" panose="00000400000000000000" pitchFamily="2" charset="-78"/>
              </a:rPr>
              <a:t>مثال:کاربران بیش از حد مشغول هستند ،مدیریت می‌خواهد تصمیم‌گیری کند،آنها سرعت ما را کاهش می‌دهد .</a:t>
            </a:r>
            <a:endParaRPr lang="fa-IR" sz="2300" dirty="0">
              <a:solidFill>
                <a:schemeClr val="accent3">
                  <a:lumMod val="50000"/>
                </a:schemeClr>
              </a:solidFill>
              <a:cs typeface="B Nazanin" panose="00000400000000000000" pitchFamily="2" charset="-78"/>
            </a:endParaRPr>
          </a:p>
          <a:p>
            <a:pPr algn="r" rtl="1">
              <a:buFont typeface="Wingdings" panose="05000000000000000000" pitchFamily="2" charset="2"/>
              <a:buChar char="§"/>
            </a:pPr>
            <a:r>
              <a:rPr lang="fa-IR" sz="2300" dirty="0">
                <a:cs typeface="B Nazanin" panose="00000400000000000000" pitchFamily="2" charset="-78"/>
              </a:rPr>
              <a:t>برخی از کاربران تمایلی به همکاری با پروژه‌ای ندارند که نحوه کارشان را تغییر بدهد یا شغلشان را به خطر بیندازد . </a:t>
            </a:r>
          </a:p>
          <a:p>
            <a:pPr algn="r" rtl="1">
              <a:buFont typeface="Wingdings" panose="05000000000000000000" pitchFamily="2" charset="2"/>
              <a:buChar char="§"/>
            </a:pPr>
            <a:r>
              <a:rPr lang="fa-IR" sz="2300" dirty="0">
                <a:cs typeface="B Nazanin" panose="00000400000000000000" pitchFamily="2" charset="-78"/>
              </a:rPr>
              <a:t>مدیران گاهی تمایل به تفویض اختیارات خود در مورد تعیین و تکلیف نیازمندی ها به کاربران عادی را ندارند </a:t>
            </a:r>
            <a:r>
              <a:rPr lang="fa-IR" sz="2300" dirty="0" smtClean="0">
                <a:cs typeface="B Nazanin" panose="00000400000000000000" pitchFamily="2" charset="-78"/>
              </a:rPr>
              <a:t>.</a:t>
            </a:r>
          </a:p>
          <a:p>
            <a:pPr algn="r" rtl="1">
              <a:buFont typeface="Wingdings" panose="05000000000000000000" pitchFamily="2" charset="2"/>
              <a:buChar char="§"/>
            </a:pPr>
            <a:r>
              <a:rPr lang="fa-IR" sz="2300" dirty="0" smtClean="0">
                <a:cs typeface="B Nazanin" panose="00000400000000000000" pitchFamily="2" charset="-78"/>
              </a:rPr>
              <a:t>جداسازی نیازمندی‌های کسب و  کار از نیازمندی های کاربر می‌تواند این اختلافات را کاهش دهد . </a:t>
            </a:r>
            <a:endParaRPr lang="fa-IR" sz="2300" dirty="0">
              <a:cs typeface="B Nazanin" panose="00000400000000000000" pitchFamily="2" charset="-78"/>
            </a:endParaRPr>
          </a:p>
          <a:p>
            <a:pPr marL="0" indent="0">
              <a:buNone/>
            </a:pPr>
            <a:r>
              <a:rPr lang="fa-IR" sz="2560" dirty="0">
                <a:cs typeface="B Nazanin" panose="00000400000000000000" pitchFamily="2" charset="-78"/>
              </a:rPr>
              <a:t>  </a:t>
            </a:r>
            <a:r>
              <a:rPr lang="fa-IR" dirty="0">
                <a:cs typeface="B Nazanin" panose="00000400000000000000" pitchFamily="2" charset="-78"/>
              </a:rPr>
              <a:t> </a:t>
            </a:r>
            <a:r>
              <a:rPr lang="fa-IR" dirty="0" smtClean="0">
                <a:cs typeface="B Nazanin" panose="00000400000000000000" pitchFamily="2" charset="-78"/>
              </a:rPr>
              <a:t>  </a:t>
            </a:r>
            <a:endParaRPr lang="fa-IR" dirty="0">
              <a:solidFill>
                <a:srgbClr val="C00000"/>
              </a:solidFill>
              <a:cs typeface="B Nazanin" panose="00000400000000000000" pitchFamily="2" charset="-78"/>
            </a:endParaRPr>
          </a:p>
          <a:p>
            <a:pPr algn="r" rtl="1">
              <a:buFont typeface="Wingdings" panose="05000000000000000000" pitchFamily="2" charset="2"/>
              <a:buChar char="§"/>
            </a:pPr>
            <a:endParaRPr lang="fa-IR" sz="2560"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11318753" y="1299463"/>
            <a:ext cx="370486" cy="325148"/>
          </a:xfrm>
          <a:prstGeom prst="rect">
            <a:avLst/>
          </a:prstGeom>
        </p:spPr>
      </p:pic>
    </p:spTree>
    <p:extLst>
      <p:ext uri="{BB962C8B-B14F-4D97-AF65-F5344CB8AC3E}">
        <p14:creationId xmlns:p14="http://schemas.microsoft.com/office/powerpoint/2010/main" val="9503628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599" y="23548"/>
            <a:ext cx="11216640" cy="1046299"/>
          </a:xfrm>
        </p:spPr>
        <p:txBody>
          <a:bodyPr>
            <a:noAutofit/>
          </a:bodyPr>
          <a:lstStyle/>
          <a:p>
            <a:pPr algn="ctr"/>
            <a:r>
              <a:rPr lang="fa-IR" sz="4053" u="sng" dirty="0">
                <a:solidFill>
                  <a:srgbClr val="C00000"/>
                </a:solidFill>
                <a:cs typeface="B Nazanin" panose="00000400000000000000" pitchFamily="2" charset="-78"/>
              </a:rPr>
              <a:t>قهرمان محصول (ادامه)</a:t>
            </a:r>
            <a:endParaRPr lang="fa-IR" sz="4053"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219470" y="1225295"/>
            <a:ext cx="11469770" cy="4562857"/>
          </a:xfrm>
        </p:spPr>
        <p:txBody>
          <a:bodyPr>
            <a:normAutofit/>
          </a:bodyPr>
          <a:lstStyle/>
          <a:p>
            <a:pPr marL="0" indent="0">
              <a:buNone/>
            </a:pPr>
            <a:r>
              <a:rPr lang="fa-IR" sz="2133" b="1" dirty="0">
                <a:cs typeface="B Nazanin" panose="00000400000000000000" pitchFamily="2" charset="-78"/>
              </a:rPr>
              <a:t>            </a:t>
            </a:r>
            <a:r>
              <a:rPr lang="fa-IR" sz="2800" dirty="0">
                <a:solidFill>
                  <a:srgbClr val="C00000"/>
                </a:solidFill>
                <a:cs typeface="B Nazanin" panose="00000400000000000000" pitchFamily="2" charset="-78"/>
              </a:rPr>
              <a:t>جلوگیری از تله قهرمان محصول </a:t>
            </a:r>
          </a:p>
          <a:p>
            <a:pPr marL="0" indent="0">
              <a:buNone/>
            </a:pPr>
            <a:r>
              <a:rPr lang="fa-IR" sz="2500" dirty="0">
                <a:cs typeface="B Nazanin" panose="00000400000000000000" pitchFamily="2" charset="-78"/>
              </a:rPr>
              <a:t>مدل قهرمان محصول زمانی درست کار می‌کند که قهرمان محصول مسئولیت‌های خود را به خوبی درک کند . </a:t>
            </a:r>
          </a:p>
          <a:p>
            <a:pPr>
              <a:buFont typeface="Wingdings" panose="05000000000000000000" pitchFamily="2" charset="2"/>
              <a:buChar char="§"/>
            </a:pPr>
            <a:r>
              <a:rPr lang="fa-IR" sz="2500" dirty="0">
                <a:cs typeface="B Nazanin" panose="00000400000000000000" pitchFamily="2" charset="-78"/>
              </a:rPr>
              <a:t>اختیار تصمیم گیری درسطح نیازهای کاربری را داشته باشد . </a:t>
            </a:r>
          </a:p>
          <a:p>
            <a:pPr>
              <a:buFont typeface="Wingdings" panose="05000000000000000000" pitchFamily="2" charset="2"/>
              <a:buChar char="§"/>
            </a:pPr>
            <a:r>
              <a:rPr lang="fa-IR" sz="2500" dirty="0">
                <a:cs typeface="B Nazanin" panose="00000400000000000000" pitchFamily="2" charset="-78"/>
              </a:rPr>
              <a:t>و زمان کافی برای انجام این وظایف را در دسترس داشته باشند . </a:t>
            </a:r>
          </a:p>
          <a:p>
            <a:pPr marL="0" indent="0">
              <a:buNone/>
            </a:pPr>
            <a:r>
              <a:rPr lang="fa-IR" sz="2500" dirty="0">
                <a:cs typeface="B Nazanin" panose="00000400000000000000" pitchFamily="2" charset="-78"/>
              </a:rPr>
              <a:t>       مراقب مشکلات احتمالی زیر باشید:</a:t>
            </a:r>
          </a:p>
          <a:p>
            <a:pPr algn="r" rtl="1">
              <a:buFont typeface="Wingdings" panose="05000000000000000000" pitchFamily="2" charset="2"/>
              <a:buChar char="v"/>
            </a:pPr>
            <a:r>
              <a:rPr lang="en-US" sz="2500" dirty="0">
                <a:cs typeface="B Nazanin" panose="00000400000000000000" pitchFamily="2" charset="-78"/>
              </a:rPr>
              <a:t>    </a:t>
            </a:r>
            <a:r>
              <a:rPr lang="fa-IR" sz="2500" dirty="0">
                <a:cs typeface="B Nazanin" panose="00000400000000000000" pitchFamily="2" charset="-78"/>
              </a:rPr>
              <a:t>مدیران تصمیماتی را که قهرمان محصول می‌گیرد نادیده می‌گیرند.</a:t>
            </a:r>
          </a:p>
          <a:p>
            <a:pPr marL="0" indent="0">
              <a:buNone/>
            </a:pPr>
            <a:r>
              <a:rPr lang="fa-IR" sz="2500" dirty="0">
                <a:cs typeface="B Nazanin" panose="00000400000000000000" pitchFamily="2" charset="-78"/>
              </a:rPr>
              <a:t>      آنها در آخرین لحظات تصمیمات ناگهانی می‌گیرند و فکر می‌کنند خودشان بهتر نیازهای کاربران را می‌دانند.</a:t>
            </a:r>
          </a:p>
          <a:p>
            <a:pPr marL="0" indent="0">
              <a:buNone/>
            </a:pPr>
            <a:r>
              <a:rPr lang="fa-IR" sz="2500" dirty="0">
                <a:cs typeface="B Nazanin" panose="00000400000000000000" pitchFamily="2" charset="-78"/>
              </a:rPr>
              <a:t>      در این شرایط قهرمان محصول ناامید می‌شوند و فکر می‌کند مدیران به او اعتماد ندارند . </a:t>
            </a:r>
          </a:p>
        </p:txBody>
      </p:sp>
      <p:pic>
        <p:nvPicPr>
          <p:cNvPr id="4" name="Picture 3"/>
          <p:cNvPicPr>
            <a:picLocks noChangeAspect="1"/>
          </p:cNvPicPr>
          <p:nvPr/>
        </p:nvPicPr>
        <p:blipFill>
          <a:blip r:embed="rId2"/>
          <a:stretch>
            <a:fillRect/>
          </a:stretch>
        </p:blipFill>
        <p:spPr>
          <a:xfrm>
            <a:off x="11086316" y="1281649"/>
            <a:ext cx="370669" cy="32514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63188" y="3148911"/>
            <a:ext cx="387593" cy="383179"/>
          </a:xfrm>
          <a:prstGeom prst="rect">
            <a:avLst/>
          </a:prstGeom>
        </p:spPr>
      </p:pic>
    </p:spTree>
    <p:extLst>
      <p:ext uri="{BB962C8B-B14F-4D97-AF65-F5344CB8AC3E}">
        <p14:creationId xmlns:p14="http://schemas.microsoft.com/office/powerpoint/2010/main" val="37385195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600" y="270436"/>
            <a:ext cx="11216640" cy="607387"/>
          </a:xfrm>
        </p:spPr>
        <p:txBody>
          <a:bodyPr>
            <a:noAutofit/>
          </a:bodyPr>
          <a:lstStyle/>
          <a:p>
            <a:pPr algn="ctr"/>
            <a:r>
              <a:rPr lang="fa-IR" sz="4053" u="sng" dirty="0">
                <a:solidFill>
                  <a:srgbClr val="C00000"/>
                </a:solidFill>
                <a:cs typeface="B Nazanin" panose="00000400000000000000" pitchFamily="2" charset="-78"/>
              </a:rPr>
              <a:t>قهرمان محصول (ادامه)</a:t>
            </a:r>
            <a:endParaRPr lang="fa-IR" sz="4053"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219470" y="1124711"/>
            <a:ext cx="11469770" cy="4882897"/>
          </a:xfrm>
        </p:spPr>
        <p:txBody>
          <a:bodyPr>
            <a:normAutofit/>
          </a:bodyPr>
          <a:lstStyle/>
          <a:p>
            <a:pPr marL="0" indent="0">
              <a:buNone/>
            </a:pPr>
            <a:r>
              <a:rPr lang="fa-IR" sz="2133" b="1" dirty="0">
                <a:cs typeface="B Nazanin" panose="00000400000000000000" pitchFamily="2" charset="-78"/>
              </a:rPr>
              <a:t>            </a:t>
            </a:r>
            <a:r>
              <a:rPr lang="fa-IR" sz="2800" dirty="0">
                <a:solidFill>
                  <a:srgbClr val="C00000"/>
                </a:solidFill>
                <a:cs typeface="B Nazanin" panose="00000400000000000000" pitchFamily="2" charset="-78"/>
              </a:rPr>
              <a:t>جلوگیری از تله قهرمان محصول(ادامه) </a:t>
            </a:r>
          </a:p>
          <a:p>
            <a:pPr algn="just">
              <a:lnSpc>
                <a:spcPct val="100000"/>
              </a:lnSpc>
              <a:buFont typeface="Wingdings" panose="05000000000000000000" pitchFamily="2" charset="2"/>
              <a:buChar char="v"/>
            </a:pPr>
            <a:r>
              <a:rPr lang="fa-IR" sz="2300" dirty="0" smtClean="0">
                <a:cs typeface="B Nazanin" panose="00000400000000000000" pitchFamily="2" charset="-78"/>
              </a:rPr>
              <a:t>  قهرمان </a:t>
            </a:r>
            <a:r>
              <a:rPr lang="fa-IR" sz="2300" dirty="0">
                <a:cs typeface="B Nazanin" panose="00000400000000000000" pitchFamily="2" charset="-78"/>
              </a:rPr>
              <a:t>محصولی که فراموش می‌کند نماینده سایر کاربران است و فقط نیازهای خود را ارائه می‌کند  کارش را درست انجام نداده است.</a:t>
            </a:r>
          </a:p>
          <a:p>
            <a:pPr algn="just" rtl="1">
              <a:buFont typeface="Wingdings" panose="05000000000000000000" pitchFamily="2" charset="2"/>
              <a:buChar char="v"/>
            </a:pPr>
            <a:r>
              <a:rPr lang="fa-IR" sz="2300" dirty="0">
                <a:cs typeface="B Nazanin" panose="00000400000000000000" pitchFamily="2" charset="-78"/>
              </a:rPr>
              <a:t>  قهرمان محصولی که فاقد دید روشنی از سیستم است، ممکن است تصمیم گیری را به آنالیزور کسب و کار موکول میکند .</a:t>
            </a:r>
          </a:p>
          <a:p>
            <a:pPr marL="0" indent="0" algn="just">
              <a:buNone/>
            </a:pPr>
            <a:r>
              <a:rPr lang="fa-IR" sz="2300" dirty="0">
                <a:cs typeface="B Nazanin" panose="00000400000000000000" pitchFamily="2" charset="-78"/>
              </a:rPr>
              <a:t>   اگر تصمیات آنالیزور کسب و کار به خوبی یک قهرمان محصول باشد دیگر قهرمان محصول بدرد نمی‌خورد . </a:t>
            </a:r>
          </a:p>
          <a:p>
            <a:pPr algn="just" rtl="1">
              <a:buFont typeface="Wingdings" panose="05000000000000000000" pitchFamily="2" charset="2"/>
              <a:buChar char="v"/>
            </a:pPr>
            <a:r>
              <a:rPr lang="fa-IR" sz="2300" dirty="0">
                <a:cs typeface="B Nazanin" panose="00000400000000000000" pitchFamily="2" charset="-78"/>
              </a:rPr>
              <a:t> یک کاربر ارشد به علت کمبود وقت ممکن است یک کاربر با تجربه کمتر را به عنوان قهرمان محصول معرفی کند . </a:t>
            </a:r>
          </a:p>
          <a:p>
            <a:pPr marL="0" indent="0" algn="just">
              <a:buNone/>
            </a:pPr>
            <a:r>
              <a:rPr lang="fa-IR" sz="2300" dirty="0">
                <a:cs typeface="B Nazanin" panose="00000400000000000000" pitchFamily="2" charset="-78"/>
              </a:rPr>
              <a:t>   این امر ممکن است منجر به پدیده رانندگی از صندلی عقب از سوی کاربر ارشد شود که می‌خواهد هنوز بر روی سیستم تاثیر بگذارد. </a:t>
            </a:r>
            <a:endParaRPr lang="fa-IR" sz="2300"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11144317" y="1124711"/>
            <a:ext cx="370669" cy="325148"/>
          </a:xfrm>
          <a:prstGeom prst="rect">
            <a:avLst/>
          </a:prstGeom>
        </p:spPr>
      </p:pic>
    </p:spTree>
    <p:extLst>
      <p:ext uri="{BB962C8B-B14F-4D97-AF65-F5344CB8AC3E}">
        <p14:creationId xmlns:p14="http://schemas.microsoft.com/office/powerpoint/2010/main" val="39487359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599" y="23550"/>
            <a:ext cx="11216640" cy="1002453"/>
          </a:xfrm>
        </p:spPr>
        <p:txBody>
          <a:bodyPr>
            <a:normAutofit/>
          </a:bodyPr>
          <a:lstStyle/>
          <a:p>
            <a:pPr algn="ctr"/>
            <a:r>
              <a:rPr lang="fa-IR" u="sng" dirty="0">
                <a:solidFill>
                  <a:srgbClr val="C00000"/>
                </a:solidFill>
                <a:cs typeface="B Nazanin" panose="00000400000000000000" pitchFamily="2" charset="-78"/>
              </a:rPr>
              <a:t>مقدمه</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584359" y="1026003"/>
            <a:ext cx="11216640" cy="5364479"/>
          </a:xfrm>
        </p:spPr>
        <p:txBody>
          <a:bodyPr>
            <a:normAutofit/>
          </a:bodyPr>
          <a:lstStyle/>
          <a:p>
            <a:pPr algn="r" rtl="1">
              <a:buFont typeface="Arial" panose="020B0604020202020204" pitchFamily="34" charset="0"/>
              <a:buChar char="•"/>
            </a:pPr>
            <a:r>
              <a:rPr lang="fa-IR" sz="2560" dirty="0">
                <a:solidFill>
                  <a:srgbClr val="C00000"/>
                </a:solidFill>
                <a:cs typeface="B Nazanin" panose="00000400000000000000" pitchFamily="2" charset="-78"/>
              </a:rPr>
              <a:t>مشارکت مشتری </a:t>
            </a:r>
            <a:r>
              <a:rPr lang="fa-IR" sz="2560" dirty="0">
                <a:cs typeface="B Nazanin" panose="00000400000000000000" pitchFamily="2" charset="-78"/>
              </a:rPr>
              <a:t>مهمترین فاکتور در ارائه یک نرم‌افزار عالی است .</a:t>
            </a:r>
          </a:p>
          <a:p>
            <a:pPr algn="r" rtl="1">
              <a:buFont typeface="Arial" panose="020B0604020202020204" pitchFamily="34" charset="0"/>
              <a:buChar char="•"/>
            </a:pPr>
            <a:r>
              <a:rPr lang="fa-IR" sz="2560" dirty="0">
                <a:cs typeface="B Nazanin" panose="00000400000000000000" pitchFamily="2" charset="-78"/>
              </a:rPr>
              <a:t>ایجاد این مشارکت برعهده </a:t>
            </a:r>
            <a:r>
              <a:rPr lang="fa-IR" sz="2560" dirty="0">
                <a:solidFill>
                  <a:srgbClr val="C00000"/>
                </a:solidFill>
                <a:cs typeface="B Nazanin" panose="00000400000000000000" pitchFamily="2" charset="-78"/>
              </a:rPr>
              <a:t>تحلیلگر کسب و کار </a:t>
            </a:r>
            <a:r>
              <a:rPr lang="fa-IR" sz="2560" dirty="0">
                <a:cs typeface="B Nazanin" panose="00000400000000000000" pitchFamily="2" charset="-78"/>
              </a:rPr>
              <a:t>و </a:t>
            </a:r>
            <a:r>
              <a:rPr lang="fa-IR" sz="2560" dirty="0">
                <a:solidFill>
                  <a:srgbClr val="C00000"/>
                </a:solidFill>
                <a:cs typeface="B Nazanin" panose="00000400000000000000" pitchFamily="2" charset="-78"/>
              </a:rPr>
              <a:t>مدیر پروژه </a:t>
            </a:r>
            <a:r>
              <a:rPr lang="fa-IR" sz="2560" dirty="0">
                <a:cs typeface="B Nazanin" panose="00000400000000000000" pitchFamily="2" charset="-78"/>
              </a:rPr>
              <a:t>است .</a:t>
            </a:r>
          </a:p>
          <a:p>
            <a:pPr algn="r" rtl="1">
              <a:buFont typeface="Arial" panose="020B0604020202020204" pitchFamily="34" charset="0"/>
              <a:buChar char="•"/>
            </a:pPr>
            <a:r>
              <a:rPr lang="fa-IR" sz="2560" dirty="0">
                <a:cs typeface="B Nazanin" panose="00000400000000000000" pitchFamily="2" charset="-78"/>
              </a:rPr>
              <a:t>لازمه موفقیت در نیازمندی های نرم افزار و همچنین توسعه  نرم افزار وابسته به رساندن صدای کاربران به گوش توسعه دهنده است . </a:t>
            </a:r>
          </a:p>
          <a:p>
            <a:pPr algn="r" rtl="1">
              <a:buFont typeface="Arial" panose="020B0604020202020204" pitchFamily="34" charset="0"/>
              <a:buChar char="•"/>
            </a:pPr>
            <a:r>
              <a:rPr lang="fa-IR" sz="2560" dirty="0">
                <a:cs typeface="B Nazanin" panose="00000400000000000000" pitchFamily="2" charset="-78"/>
              </a:rPr>
              <a:t>برای رساندن </a:t>
            </a:r>
            <a:r>
              <a:rPr lang="fa-IR" sz="2560" dirty="0">
                <a:solidFill>
                  <a:srgbClr val="C00000"/>
                </a:solidFill>
                <a:cs typeface="B Nazanin" panose="00000400000000000000" pitchFamily="2" charset="-78"/>
              </a:rPr>
              <a:t>صدای کاربران </a:t>
            </a:r>
            <a:r>
              <a:rPr lang="fa-IR" sz="2560" dirty="0">
                <a:cs typeface="B Nazanin" panose="00000400000000000000" pitchFamily="2" charset="-78"/>
              </a:rPr>
              <a:t>به گوش توسعه دهنده اقدامات زیر لازم است :</a:t>
            </a:r>
          </a:p>
          <a:p>
            <a:pPr marL="487695" lvl="1" indent="0">
              <a:buNone/>
            </a:pPr>
            <a:r>
              <a:rPr lang="fa-IR" dirty="0">
                <a:cs typeface="B Nazanin" panose="00000400000000000000" pitchFamily="2" charset="-78"/>
              </a:rPr>
              <a:t>کلاس های کاربری مختلف را برای محصول خود تعیین کنید . </a:t>
            </a:r>
          </a:p>
          <a:p>
            <a:pPr marL="487695" lvl="1" indent="0">
              <a:buNone/>
            </a:pPr>
            <a:r>
              <a:rPr lang="fa-IR" dirty="0">
                <a:cs typeface="B Nazanin" panose="00000400000000000000" pitchFamily="2" charset="-78"/>
              </a:rPr>
              <a:t>افرادی را به عنوان نماینده هر کلاس از کاربران و سایر ذی نفعان انتخاب کنید و با آن ها همکاری کنید .</a:t>
            </a:r>
          </a:p>
          <a:p>
            <a:pPr marL="487695" lvl="1" indent="0">
              <a:buNone/>
            </a:pPr>
            <a:r>
              <a:rPr lang="fa-IR" dirty="0">
                <a:cs typeface="B Nazanin" panose="00000400000000000000" pitchFamily="2" charset="-78"/>
              </a:rPr>
              <a:t>در مورد نیازمندی های تصمیم گیرندگان خود توافق کنید </a:t>
            </a:r>
            <a:r>
              <a:rPr lang="fa-IR" dirty="0" smtClean="0">
                <a:cs typeface="B Nazanin" panose="00000400000000000000" pitchFamily="2" charset="-78"/>
              </a:rPr>
              <a:t>.</a:t>
            </a:r>
          </a:p>
          <a:p>
            <a:pPr marL="0" indent="0">
              <a:buNone/>
            </a:pPr>
            <a:r>
              <a:rPr lang="fa-IR" sz="2560" dirty="0">
                <a:solidFill>
                  <a:srgbClr val="C00000"/>
                </a:solidFill>
                <a:cs typeface="B Nazanin" panose="00000400000000000000" pitchFamily="2" charset="-78"/>
              </a:rPr>
              <a:t>یادآوری: </a:t>
            </a:r>
            <a:r>
              <a:rPr lang="fa-IR" sz="2560" dirty="0">
                <a:cs typeface="B Nazanin" panose="00000400000000000000" pitchFamily="2" charset="-78"/>
              </a:rPr>
              <a:t>مشارکت مشتریان بهترین راه حل برای مسئله شکاف انتظاری است .</a:t>
            </a:r>
            <a:endParaRPr lang="en-US" sz="2560" dirty="0">
              <a:solidFill>
                <a:srgbClr val="C00000"/>
              </a:solidFill>
              <a:cs typeface="B Nazanin" panose="00000400000000000000" pitchFamily="2" charset="-78"/>
            </a:endParaRPr>
          </a:p>
          <a:p>
            <a:pPr algn="r" rtl="1">
              <a:buFont typeface="Arial" panose="020B0604020202020204" pitchFamily="34" charset="0"/>
              <a:buChar char="•"/>
            </a:pPr>
            <a:endParaRPr lang="en-US" sz="2560" dirty="0">
              <a:cs typeface="B Nazanin" panose="00000400000000000000" pitchFamily="2" charset="-78"/>
            </a:endParaRPr>
          </a:p>
        </p:txBody>
      </p:sp>
      <p:sp>
        <p:nvSpPr>
          <p:cNvPr id="4" name="Left Arrow 3"/>
          <p:cNvSpPr/>
          <p:nvPr/>
        </p:nvSpPr>
        <p:spPr>
          <a:xfrm>
            <a:off x="11303160" y="3372961"/>
            <a:ext cx="294640" cy="22352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sz="1920" dirty="0">
              <a:cs typeface="B Nazanin" panose="00000400000000000000" pitchFamily="2" charset="-78"/>
            </a:endParaRPr>
          </a:p>
        </p:txBody>
      </p:sp>
      <p:pic>
        <p:nvPicPr>
          <p:cNvPr id="5" name="Picture 4"/>
          <p:cNvPicPr>
            <a:picLocks noChangeAspect="1"/>
          </p:cNvPicPr>
          <p:nvPr/>
        </p:nvPicPr>
        <p:blipFill>
          <a:blip r:embed="rId2"/>
          <a:stretch>
            <a:fillRect/>
          </a:stretch>
        </p:blipFill>
        <p:spPr>
          <a:xfrm>
            <a:off x="11303159" y="3738721"/>
            <a:ext cx="312142" cy="260118"/>
          </a:xfrm>
          <a:prstGeom prst="rect">
            <a:avLst/>
          </a:prstGeom>
        </p:spPr>
      </p:pic>
      <p:pic>
        <p:nvPicPr>
          <p:cNvPr id="6" name="Picture 5"/>
          <p:cNvPicPr>
            <a:picLocks noChangeAspect="1"/>
          </p:cNvPicPr>
          <p:nvPr/>
        </p:nvPicPr>
        <p:blipFill>
          <a:blip r:embed="rId2"/>
          <a:stretch>
            <a:fillRect/>
          </a:stretch>
        </p:blipFill>
        <p:spPr>
          <a:xfrm>
            <a:off x="11303159" y="4141078"/>
            <a:ext cx="312142" cy="260118"/>
          </a:xfrm>
          <a:prstGeom prst="rect">
            <a:avLst/>
          </a:prstGeom>
        </p:spPr>
      </p:pic>
    </p:spTree>
    <p:extLst>
      <p:ext uri="{BB962C8B-B14F-4D97-AF65-F5344CB8AC3E}">
        <p14:creationId xmlns:p14="http://schemas.microsoft.com/office/powerpoint/2010/main" val="11406366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u="sng" dirty="0">
                <a:solidFill>
                  <a:srgbClr val="C00000"/>
                </a:solidFill>
                <a:cs typeface="B Nazanin" panose="00000400000000000000" pitchFamily="2" charset="-78"/>
              </a:rPr>
              <a:t>گام بعدی</a:t>
            </a:r>
            <a:endParaRPr lang="fa-IR"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cs typeface="B Nazanin" panose="00000400000000000000" pitchFamily="2" charset="-78"/>
              </a:rPr>
              <a:t>کلاس های کاربری</a:t>
            </a:r>
          </a:p>
          <a:p>
            <a:pPr algn="r" rtl="1">
              <a:buFont typeface="Wingdings" panose="05000000000000000000" pitchFamily="2" charset="2"/>
              <a:buChar char="§"/>
            </a:pPr>
            <a:r>
              <a:rPr lang="fa-IR" dirty="0" smtClean="0">
                <a:cs typeface="B Nazanin" panose="00000400000000000000" pitchFamily="2" charset="-78"/>
              </a:rPr>
              <a:t>شخصیت های کاربر</a:t>
            </a:r>
          </a:p>
          <a:p>
            <a:pPr algn="r" rtl="1">
              <a:buFont typeface="Wingdings" panose="05000000000000000000" pitchFamily="2" charset="2"/>
              <a:buChar char="§"/>
            </a:pPr>
            <a:r>
              <a:rPr lang="fa-IR" dirty="0" smtClean="0">
                <a:cs typeface="B Nazanin" panose="00000400000000000000" pitchFamily="2" charset="-78"/>
              </a:rPr>
              <a:t>ارتباط با نمایندگان کاربران </a:t>
            </a:r>
          </a:p>
          <a:p>
            <a:pPr algn="r" rtl="1">
              <a:buFont typeface="Wingdings" panose="05000000000000000000" pitchFamily="2" charset="2"/>
              <a:buChar char="§"/>
            </a:pPr>
            <a:r>
              <a:rPr lang="fa-IR" dirty="0" smtClean="0">
                <a:cs typeface="B Nazanin" panose="00000400000000000000" pitchFamily="2" charset="-78"/>
              </a:rPr>
              <a:t>قهرمان محصول </a:t>
            </a:r>
          </a:p>
          <a:p>
            <a:pPr algn="r" rtl="1">
              <a:buFont typeface="Wingdings" panose="05000000000000000000" pitchFamily="2" charset="2"/>
              <a:buChar char="§"/>
            </a:pPr>
            <a:r>
              <a:rPr lang="fa-IR" dirty="0">
                <a:solidFill>
                  <a:schemeClr val="accent3">
                    <a:lumMod val="75000"/>
                  </a:schemeClr>
                </a:solidFill>
                <a:cs typeface="B Nazanin" panose="00000400000000000000" pitchFamily="2" charset="-78"/>
              </a:rPr>
              <a:t>نمایندگی کاربر در پروژه های </a:t>
            </a:r>
            <a:r>
              <a:rPr lang="fa-IR" dirty="0" smtClean="0">
                <a:solidFill>
                  <a:schemeClr val="accent3">
                    <a:lumMod val="75000"/>
                  </a:schemeClr>
                </a:solidFill>
                <a:cs typeface="B Nazanin" panose="00000400000000000000" pitchFamily="2" charset="-78"/>
              </a:rPr>
              <a:t>چابک</a:t>
            </a:r>
          </a:p>
          <a:p>
            <a:pPr algn="r" rtl="1">
              <a:buFont typeface="Wingdings" panose="05000000000000000000" pitchFamily="2" charset="2"/>
              <a:buChar char="§"/>
            </a:pPr>
            <a:r>
              <a:rPr lang="fa-IR" dirty="0" smtClean="0">
                <a:cs typeface="B Nazanin" panose="00000400000000000000" pitchFamily="2" charset="-78"/>
              </a:rPr>
              <a:t>حل و فصل نیازمندی‌های متضاد </a:t>
            </a:r>
            <a:endParaRPr lang="fa-IR" dirty="0">
              <a:cs typeface="B Nazanin" panose="00000400000000000000" pitchFamily="2" charset="-78"/>
            </a:endParaRPr>
          </a:p>
        </p:txBody>
      </p:sp>
    </p:spTree>
    <p:extLst>
      <p:ext uri="{BB962C8B-B14F-4D97-AF65-F5344CB8AC3E}">
        <p14:creationId xmlns:p14="http://schemas.microsoft.com/office/powerpoint/2010/main" val="15726760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599" y="23550"/>
            <a:ext cx="11216640" cy="697363"/>
          </a:xfrm>
        </p:spPr>
        <p:txBody>
          <a:bodyPr>
            <a:normAutofit/>
          </a:bodyPr>
          <a:lstStyle/>
          <a:p>
            <a:pPr algn="ctr"/>
            <a:r>
              <a:rPr lang="fa-IR" sz="3840" u="sng" dirty="0">
                <a:solidFill>
                  <a:srgbClr val="C00000"/>
                </a:solidFill>
                <a:cs typeface="B Nazanin" panose="00000400000000000000" pitchFamily="2" charset="-78"/>
              </a:rPr>
              <a:t>نماینده کاربر در پروژه های چابک</a:t>
            </a:r>
            <a:endParaRPr lang="fa-IR" sz="384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472599" y="906694"/>
            <a:ext cx="11216640" cy="5316148"/>
          </a:xfrm>
        </p:spPr>
        <p:txBody>
          <a:bodyPr>
            <a:normAutofit/>
          </a:bodyPr>
          <a:lstStyle/>
          <a:p>
            <a:pPr marL="0" indent="0">
              <a:lnSpc>
                <a:spcPct val="150000"/>
              </a:lnSpc>
              <a:buNone/>
            </a:pPr>
            <a:r>
              <a:rPr lang="fa-IR" sz="2453" dirty="0">
                <a:cs typeface="B Nazanin" panose="00000400000000000000" pitchFamily="2" charset="-78"/>
              </a:rPr>
              <a:t>      </a:t>
            </a:r>
            <a:r>
              <a:rPr lang="fa-IR" dirty="0" smtClean="0">
                <a:solidFill>
                  <a:srgbClr val="C00000"/>
                </a:solidFill>
                <a:cs typeface="B Nazanin" panose="00000400000000000000" pitchFamily="2" charset="-78"/>
              </a:rPr>
              <a:t>مقدمه </a:t>
            </a:r>
          </a:p>
          <a:p>
            <a:pPr algn="r" rtl="1">
              <a:lnSpc>
                <a:spcPct val="150000"/>
              </a:lnSpc>
              <a:buFont typeface="Wingdings" panose="05000000000000000000" pitchFamily="2" charset="2"/>
              <a:buChar char="§"/>
            </a:pPr>
            <a:r>
              <a:rPr lang="fa-IR" sz="2453" dirty="0">
                <a:solidFill>
                  <a:srgbClr val="C00000"/>
                </a:solidFill>
                <a:cs typeface="B Nazanin" panose="00000400000000000000" pitchFamily="2" charset="-78"/>
              </a:rPr>
              <a:t>مکالمات </a:t>
            </a:r>
            <a:r>
              <a:rPr lang="fa-IR" sz="2453" dirty="0">
                <a:solidFill>
                  <a:srgbClr val="C00000"/>
                </a:solidFill>
                <a:cs typeface="B Nazanin" panose="00000400000000000000" pitchFamily="2" charset="-78"/>
              </a:rPr>
              <a:t>مکرر </a:t>
            </a:r>
            <a:r>
              <a:rPr lang="fa-IR" sz="2453" dirty="0">
                <a:cs typeface="B Nazanin" panose="00000400000000000000" pitchFamily="2" charset="-78"/>
              </a:rPr>
              <a:t>بین </a:t>
            </a:r>
            <a:r>
              <a:rPr lang="fa-IR" sz="2453" dirty="0">
                <a:solidFill>
                  <a:srgbClr val="C00000"/>
                </a:solidFill>
                <a:cs typeface="B Nazanin" panose="00000400000000000000" pitchFamily="2" charset="-78"/>
              </a:rPr>
              <a:t>اعضای تیم پروژه </a:t>
            </a:r>
            <a:r>
              <a:rPr lang="fa-IR" sz="2453" dirty="0">
                <a:cs typeface="B Nazanin" panose="00000400000000000000" pitchFamily="2" charset="-78"/>
              </a:rPr>
              <a:t>و </a:t>
            </a:r>
            <a:r>
              <a:rPr lang="fa-IR" sz="2453" dirty="0">
                <a:solidFill>
                  <a:srgbClr val="C00000"/>
                </a:solidFill>
                <a:cs typeface="B Nazanin" panose="00000400000000000000" pitchFamily="2" charset="-78"/>
              </a:rPr>
              <a:t>مشتریان</a:t>
            </a:r>
            <a:r>
              <a:rPr lang="fa-IR" sz="2453" dirty="0">
                <a:cs typeface="B Nazanin" panose="00000400000000000000" pitchFamily="2" charset="-78"/>
              </a:rPr>
              <a:t> مناسب موثرترین راه برای حل بسیاری از مسائل مورد نیاز و مشخص کردن نیازهای خاص در صورت نیاز است</a:t>
            </a:r>
            <a:r>
              <a:rPr lang="fa-IR" sz="2453" dirty="0">
                <a:cs typeface="B Nazanin" panose="00000400000000000000" pitchFamily="2" charset="-78"/>
              </a:rPr>
              <a:t>.</a:t>
            </a:r>
          </a:p>
          <a:p>
            <a:pPr>
              <a:lnSpc>
                <a:spcPct val="150000"/>
              </a:lnSpc>
              <a:buFont typeface="Wingdings" panose="05000000000000000000" pitchFamily="2" charset="2"/>
              <a:buChar char="§"/>
            </a:pPr>
            <a:r>
              <a:rPr lang="fa-IR" sz="2453" dirty="0">
                <a:cs typeface="B Nazanin" panose="00000400000000000000" pitchFamily="2" charset="-78"/>
              </a:rPr>
              <a:t>یک اصل اساسی برنامه نویسی افراطی، یکی از روش های اولیه توسعه چابک، وجود یک مشتری تمام وقت و در محل برای این بحث ها است </a:t>
            </a:r>
            <a:r>
              <a:rPr lang="fa-IR" sz="2453" dirty="0">
                <a:cs typeface="B Nazanin" panose="00000400000000000000" pitchFamily="2" charset="-78"/>
              </a:rPr>
              <a:t>.</a:t>
            </a:r>
          </a:p>
          <a:p>
            <a:pPr>
              <a:lnSpc>
                <a:spcPct val="150000"/>
              </a:lnSpc>
              <a:buFont typeface="Wingdings" panose="05000000000000000000" pitchFamily="2" charset="2"/>
              <a:buChar char="§"/>
            </a:pPr>
            <a:r>
              <a:rPr lang="fa-IR" sz="2453" dirty="0">
                <a:cs typeface="B Nazanin" panose="00000400000000000000" pitchFamily="2" charset="-78"/>
              </a:rPr>
              <a:t>برخی روش های توسعه چابک شامل حضور یک نماینده واحد از طرف ذی نفعان به نام </a:t>
            </a:r>
            <a:r>
              <a:rPr lang="fa-IR" sz="2453" dirty="0">
                <a:solidFill>
                  <a:srgbClr val="C00000"/>
                </a:solidFill>
                <a:cs typeface="B Nazanin" panose="00000400000000000000" pitchFamily="2" charset="-78"/>
              </a:rPr>
              <a:t>مالک محصول </a:t>
            </a:r>
            <a:r>
              <a:rPr lang="fa-IR" sz="2453" dirty="0">
                <a:cs typeface="B Nazanin" panose="00000400000000000000" pitchFamily="2" charset="-78"/>
              </a:rPr>
              <a:t>است که مسئول رساندن صدای مشتریان به تیم توسعه دهنده است .</a:t>
            </a:r>
          </a:p>
          <a:p>
            <a:pPr marL="0" indent="0">
              <a:buNone/>
            </a:pPr>
            <a:endParaRPr lang="fa-IR" sz="2133"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11318571" y="1138937"/>
            <a:ext cx="370669" cy="325148"/>
          </a:xfrm>
          <a:prstGeom prst="rect">
            <a:avLst/>
          </a:prstGeom>
        </p:spPr>
      </p:pic>
    </p:spTree>
    <p:extLst>
      <p:ext uri="{BB962C8B-B14F-4D97-AF65-F5344CB8AC3E}">
        <p14:creationId xmlns:p14="http://schemas.microsoft.com/office/powerpoint/2010/main" val="4964972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599" y="242437"/>
            <a:ext cx="11216640" cy="697363"/>
          </a:xfrm>
        </p:spPr>
        <p:txBody>
          <a:bodyPr>
            <a:normAutofit/>
          </a:bodyPr>
          <a:lstStyle/>
          <a:p>
            <a:pPr algn="ctr"/>
            <a:r>
              <a:rPr lang="fa-IR" sz="3840" u="sng" dirty="0">
                <a:solidFill>
                  <a:srgbClr val="C00000"/>
                </a:solidFill>
                <a:cs typeface="B Nazanin" panose="00000400000000000000" pitchFamily="2" charset="-78"/>
              </a:rPr>
              <a:t>نماینده کاربر در پروژه های چابک(ادامه)</a:t>
            </a:r>
            <a:endParaRPr lang="fa-IR" sz="384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472599" y="1301524"/>
            <a:ext cx="11216640" cy="4921317"/>
          </a:xfrm>
        </p:spPr>
        <p:txBody>
          <a:bodyPr>
            <a:normAutofit/>
          </a:bodyPr>
          <a:lstStyle/>
          <a:p>
            <a:pPr marL="0" indent="0">
              <a:buNone/>
            </a:pPr>
            <a:r>
              <a:rPr lang="fa-IR" dirty="0" smtClean="0">
                <a:solidFill>
                  <a:srgbClr val="C00000"/>
                </a:solidFill>
                <a:cs typeface="B Nazanin" panose="00000400000000000000" pitchFamily="2" charset="-78"/>
              </a:rPr>
              <a:t>     مالک محصول  </a:t>
            </a:r>
          </a:p>
          <a:p>
            <a:pPr>
              <a:buFont typeface="Wingdings" panose="05000000000000000000" pitchFamily="2" charset="2"/>
              <a:buChar char="§"/>
            </a:pPr>
            <a:r>
              <a:rPr lang="fa-IR" dirty="0" smtClean="0">
                <a:solidFill>
                  <a:srgbClr val="C00000"/>
                </a:solidFill>
                <a:cs typeface="B Nazanin" panose="00000400000000000000" pitchFamily="2" charset="-78"/>
              </a:rPr>
              <a:t>مالک محصول </a:t>
            </a:r>
            <a:r>
              <a:rPr lang="fa-IR" dirty="0" smtClean="0">
                <a:cs typeface="B Nazanin" panose="00000400000000000000" pitchFamily="2" charset="-78"/>
              </a:rPr>
              <a:t>چشم انداز پروژه راتعریف می‌کند و مسئول توسعه و اولویت بندی محتویات </a:t>
            </a:r>
            <a:r>
              <a:rPr lang="fa-IR" dirty="0" smtClean="0">
                <a:solidFill>
                  <a:srgbClr val="C00000"/>
                </a:solidFill>
                <a:cs typeface="B Nazanin" panose="00000400000000000000" pitchFamily="2" charset="-78"/>
              </a:rPr>
              <a:t>بک لاگ محصول </a:t>
            </a:r>
            <a:r>
              <a:rPr lang="fa-IR" dirty="0" smtClean="0">
                <a:cs typeface="B Nazanin" panose="00000400000000000000" pitchFamily="2" charset="-78"/>
              </a:rPr>
              <a:t>است . </a:t>
            </a:r>
            <a:endParaRPr lang="en-US" dirty="0" smtClean="0">
              <a:cs typeface="B Nazanin" panose="00000400000000000000" pitchFamily="2" charset="-78"/>
            </a:endParaRPr>
          </a:p>
          <a:p>
            <a:pPr>
              <a:buFont typeface="Wingdings" panose="05000000000000000000" pitchFamily="2" charset="2"/>
              <a:buChar char="§"/>
            </a:pPr>
            <a:r>
              <a:rPr lang="fa-IR" dirty="0" smtClean="0">
                <a:solidFill>
                  <a:srgbClr val="C00000"/>
                </a:solidFill>
                <a:cs typeface="B Nazanin" panose="00000400000000000000" pitchFamily="2" charset="-78"/>
              </a:rPr>
              <a:t>مالک محصول </a:t>
            </a:r>
            <a:r>
              <a:rPr lang="fa-IR" dirty="0" smtClean="0">
                <a:cs typeface="B Nazanin" panose="00000400000000000000" pitchFamily="2" charset="-78"/>
              </a:rPr>
              <a:t>اساسا نقش </a:t>
            </a:r>
            <a:r>
              <a:rPr lang="fa-IR" dirty="0" smtClean="0">
                <a:solidFill>
                  <a:srgbClr val="C00000"/>
                </a:solidFill>
                <a:cs typeface="B Nazanin" panose="00000400000000000000" pitchFamily="2" charset="-78"/>
              </a:rPr>
              <a:t>قهرمان محصول </a:t>
            </a:r>
            <a:r>
              <a:rPr lang="fa-IR" dirty="0" smtClean="0">
                <a:cs typeface="B Nazanin" panose="00000400000000000000" pitchFamily="2" charset="-78"/>
              </a:rPr>
              <a:t>و کارکردهای تحلیلگر تجاری،نمایندگی مشتری، تعریف ویژگی های محصول ، اولویت بندی آنها و غیره را بر عهده دارد . </a:t>
            </a:r>
          </a:p>
          <a:p>
            <a:pPr marL="487695" algn="just">
              <a:lnSpc>
                <a:spcPct val="107000"/>
              </a:lnSpc>
              <a:spcBef>
                <a:spcPts val="0"/>
              </a:spcBef>
              <a:spcAft>
                <a:spcPts val="853"/>
              </a:spcAft>
            </a:pPr>
            <a:r>
              <a:rPr lang="fa-IR" dirty="0">
                <a:latin typeface="Calibri" panose="020F0502020204030204" pitchFamily="34" charset="0"/>
                <a:ea typeface="Calibri" panose="020F0502020204030204" pitchFamily="34" charset="0"/>
                <a:cs typeface="B Nazanin" panose="00000400000000000000" pitchFamily="2" charset="-78"/>
              </a:rPr>
              <a:t>طرح های </a:t>
            </a:r>
            <a:r>
              <a:rPr lang="fa-IR" dirty="0">
                <a:solidFill>
                  <a:srgbClr val="C00000"/>
                </a:solidFill>
                <a:latin typeface="Calibri" panose="020F0502020204030204" pitchFamily="34" charset="0"/>
                <a:ea typeface="Calibri" panose="020F0502020204030204" pitchFamily="34" charset="0"/>
                <a:cs typeface="B Nazanin" panose="00000400000000000000" pitchFamily="2" charset="-78"/>
              </a:rPr>
              <a:t>مالک محصول </a:t>
            </a:r>
            <a:r>
              <a:rPr lang="fa-IR" dirty="0">
                <a:latin typeface="Calibri" panose="020F0502020204030204" pitchFamily="34" charset="0"/>
                <a:ea typeface="Calibri" panose="020F0502020204030204" pitchFamily="34" charset="0"/>
                <a:cs typeface="B Nazanin" panose="00000400000000000000" pitchFamily="2" charset="-78"/>
              </a:rPr>
              <a:t>و </a:t>
            </a:r>
            <a:r>
              <a:rPr lang="fa-IR" dirty="0">
                <a:solidFill>
                  <a:srgbClr val="C00000"/>
                </a:solidFill>
                <a:latin typeface="Calibri" panose="020F0502020204030204" pitchFamily="34" charset="0"/>
                <a:ea typeface="Calibri" panose="020F0502020204030204" pitchFamily="34" charset="0"/>
                <a:cs typeface="B Nazanin" panose="00000400000000000000" pitchFamily="2" charset="-78"/>
              </a:rPr>
              <a:t>قهرمان محصول </a:t>
            </a:r>
            <a:r>
              <a:rPr lang="fa-IR" dirty="0">
                <a:latin typeface="Calibri" panose="020F0502020204030204" pitchFamily="34" charset="0"/>
                <a:ea typeface="Calibri" panose="020F0502020204030204" pitchFamily="34" charset="0"/>
                <a:cs typeface="B Nazanin" panose="00000400000000000000" pitchFamily="2" charset="-78"/>
              </a:rPr>
              <a:t>متقابل نیستند .</a:t>
            </a:r>
          </a:p>
          <a:p>
            <a:pPr marL="487695" algn="just">
              <a:lnSpc>
                <a:spcPct val="107000"/>
              </a:lnSpc>
              <a:spcBef>
                <a:spcPts val="0"/>
              </a:spcBef>
              <a:spcAft>
                <a:spcPts val="853"/>
              </a:spcAft>
            </a:pPr>
            <a:r>
              <a:rPr lang="fa-IR" dirty="0">
                <a:latin typeface="Calibri" panose="020F0502020204030204" pitchFamily="34" charset="0"/>
                <a:ea typeface="Calibri" panose="020F0502020204030204" pitchFamily="34" charset="0"/>
                <a:cs typeface="B Nazanin" panose="00000400000000000000" pitchFamily="2" charset="-78"/>
              </a:rPr>
              <a:t> اگر </a:t>
            </a:r>
            <a:r>
              <a:rPr lang="fa-IR" dirty="0">
                <a:solidFill>
                  <a:srgbClr val="C00000"/>
                </a:solidFill>
                <a:latin typeface="Calibri" panose="020F0502020204030204" pitchFamily="34" charset="0"/>
                <a:ea typeface="Calibri" panose="020F0502020204030204" pitchFamily="34" charset="0"/>
                <a:cs typeface="B Nazanin" panose="00000400000000000000" pitchFamily="2" charset="-78"/>
              </a:rPr>
              <a:t>صاحب محصول </a:t>
            </a:r>
            <a:r>
              <a:rPr lang="fa-IR" dirty="0">
                <a:latin typeface="Calibri" panose="020F0502020204030204" pitchFamily="34" charset="0"/>
                <a:ea typeface="Calibri" panose="020F0502020204030204" pitchFamily="34" charset="0"/>
                <a:cs typeface="B Nazanin" panose="00000400000000000000" pitchFamily="2" charset="-78"/>
              </a:rPr>
              <a:t>در نقش یک تحلیلگر تجاری و  نه به عنوان نماینده ذی نفعان عمل می‌کند، می تواند ساختاری را با یک یا چند </a:t>
            </a:r>
            <a:r>
              <a:rPr lang="fa-IR" dirty="0">
                <a:solidFill>
                  <a:srgbClr val="C00000"/>
                </a:solidFill>
                <a:latin typeface="Calibri" panose="020F0502020204030204" pitchFamily="34" charset="0"/>
                <a:ea typeface="Calibri" panose="020F0502020204030204" pitchFamily="34" charset="0"/>
                <a:cs typeface="B Nazanin" panose="00000400000000000000" pitchFamily="2" charset="-78"/>
              </a:rPr>
              <a:t>قهرمان محصول </a:t>
            </a:r>
            <a:r>
              <a:rPr lang="fa-IR" dirty="0">
                <a:latin typeface="Calibri" panose="020F0502020204030204" pitchFamily="34" charset="0"/>
                <a:ea typeface="Calibri" panose="020F0502020204030204" pitchFamily="34" charset="0"/>
                <a:cs typeface="B Nazanin" panose="00000400000000000000" pitchFamily="2" charset="-78"/>
              </a:rPr>
              <a:t>راه اندازی کند تا بهترین ورودی ها را دریافت کن</a:t>
            </a:r>
            <a:endParaRPr lang="fa-IR"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11282747" y="1301524"/>
            <a:ext cx="370669" cy="325148"/>
          </a:xfrm>
          <a:prstGeom prst="rect">
            <a:avLst/>
          </a:prstGeom>
        </p:spPr>
      </p:pic>
    </p:spTree>
    <p:extLst>
      <p:ext uri="{BB962C8B-B14F-4D97-AF65-F5344CB8AC3E}">
        <p14:creationId xmlns:p14="http://schemas.microsoft.com/office/powerpoint/2010/main" val="23240133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u="sng" dirty="0">
                <a:solidFill>
                  <a:srgbClr val="C00000"/>
                </a:solidFill>
                <a:cs typeface="B Nazanin" panose="00000400000000000000" pitchFamily="2" charset="-78"/>
              </a:rPr>
              <a:t>گام بعدی</a:t>
            </a:r>
            <a:endParaRPr lang="fa-IR"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cs typeface="B Nazanin" panose="00000400000000000000" pitchFamily="2" charset="-78"/>
              </a:rPr>
              <a:t>کلاس های کاربری</a:t>
            </a:r>
          </a:p>
          <a:p>
            <a:pPr algn="r" rtl="1">
              <a:buFont typeface="Wingdings" panose="05000000000000000000" pitchFamily="2" charset="2"/>
              <a:buChar char="§"/>
            </a:pPr>
            <a:r>
              <a:rPr lang="fa-IR" dirty="0" smtClean="0">
                <a:cs typeface="B Nazanin" panose="00000400000000000000" pitchFamily="2" charset="-78"/>
              </a:rPr>
              <a:t>شخصیت های کاربر</a:t>
            </a:r>
          </a:p>
          <a:p>
            <a:pPr algn="r" rtl="1">
              <a:buFont typeface="Wingdings" panose="05000000000000000000" pitchFamily="2" charset="2"/>
              <a:buChar char="§"/>
            </a:pPr>
            <a:r>
              <a:rPr lang="fa-IR" dirty="0" smtClean="0">
                <a:cs typeface="B Nazanin" panose="00000400000000000000" pitchFamily="2" charset="-78"/>
              </a:rPr>
              <a:t>ارتباط با نمایندگان کاربران </a:t>
            </a:r>
          </a:p>
          <a:p>
            <a:pPr algn="r" rtl="1">
              <a:buFont typeface="Wingdings" panose="05000000000000000000" pitchFamily="2" charset="2"/>
              <a:buChar char="§"/>
            </a:pPr>
            <a:r>
              <a:rPr lang="fa-IR" dirty="0" smtClean="0">
                <a:cs typeface="B Nazanin" panose="00000400000000000000" pitchFamily="2" charset="-78"/>
              </a:rPr>
              <a:t>قهرمان محصول </a:t>
            </a:r>
          </a:p>
          <a:p>
            <a:pPr algn="r" rtl="1">
              <a:buFont typeface="Wingdings" panose="05000000000000000000" pitchFamily="2" charset="2"/>
              <a:buChar char="§"/>
            </a:pPr>
            <a:r>
              <a:rPr lang="fa-IR" dirty="0">
                <a:cs typeface="B Nazanin" panose="00000400000000000000" pitchFamily="2" charset="-78"/>
              </a:rPr>
              <a:t>نمایندگی کاربر در پروژه های </a:t>
            </a:r>
            <a:r>
              <a:rPr lang="fa-IR" dirty="0" smtClean="0">
                <a:cs typeface="B Nazanin" panose="00000400000000000000" pitchFamily="2" charset="-78"/>
              </a:rPr>
              <a:t>چابک</a:t>
            </a:r>
          </a:p>
          <a:p>
            <a:pPr algn="r" rtl="1">
              <a:buFont typeface="Wingdings" panose="05000000000000000000" pitchFamily="2" charset="2"/>
              <a:buChar char="§"/>
            </a:pPr>
            <a:r>
              <a:rPr lang="fa-IR" dirty="0" smtClean="0">
                <a:solidFill>
                  <a:schemeClr val="accent3">
                    <a:lumMod val="75000"/>
                  </a:schemeClr>
                </a:solidFill>
                <a:cs typeface="B Nazanin" panose="00000400000000000000" pitchFamily="2" charset="-78"/>
              </a:rPr>
              <a:t>حل و فصل نیازمندی‌های متضاد </a:t>
            </a:r>
            <a:endParaRPr lang="fa-IR" dirty="0">
              <a:solidFill>
                <a:schemeClr val="accent3">
                  <a:lumMod val="75000"/>
                </a:schemeClr>
              </a:solidFill>
              <a:cs typeface="B Nazanin" panose="00000400000000000000" pitchFamily="2" charset="-78"/>
            </a:endParaRPr>
          </a:p>
        </p:txBody>
      </p:sp>
    </p:spTree>
    <p:extLst>
      <p:ext uri="{BB962C8B-B14F-4D97-AF65-F5344CB8AC3E}">
        <p14:creationId xmlns:p14="http://schemas.microsoft.com/office/powerpoint/2010/main" val="750475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599" y="117018"/>
            <a:ext cx="11216640" cy="771676"/>
          </a:xfrm>
        </p:spPr>
        <p:txBody>
          <a:bodyPr>
            <a:normAutofit/>
          </a:bodyPr>
          <a:lstStyle/>
          <a:p>
            <a:pPr algn="ctr"/>
            <a:r>
              <a:rPr lang="fa-IR" sz="3413" u="sng" dirty="0">
                <a:solidFill>
                  <a:srgbClr val="C00000"/>
                </a:solidFill>
              </a:rPr>
              <a:t>حل و فصل الزامات متضاد</a:t>
            </a:r>
            <a:endParaRPr lang="fa-IR" sz="3413" u="sng" dirty="0">
              <a:solidFill>
                <a:srgbClr val="C00000"/>
              </a:solidFill>
            </a:endParaRPr>
          </a:p>
        </p:txBody>
      </p:sp>
      <p:sp>
        <p:nvSpPr>
          <p:cNvPr id="3" name="Content Placeholder 2"/>
          <p:cNvSpPr>
            <a:spLocks noGrp="1"/>
          </p:cNvSpPr>
          <p:nvPr>
            <p:ph idx="1"/>
          </p:nvPr>
        </p:nvSpPr>
        <p:spPr>
          <a:xfrm>
            <a:off x="91744" y="925272"/>
            <a:ext cx="11767022" cy="5510213"/>
          </a:xfrm>
        </p:spPr>
        <p:txBody>
          <a:bodyPr>
            <a:normAutofit/>
          </a:bodyPr>
          <a:lstStyle/>
          <a:p>
            <a:r>
              <a:rPr lang="fa-IR" sz="2133" dirty="0" smtClean="0">
                <a:cs typeface="B Nazanin" panose="00000400000000000000" pitchFamily="2" charset="-78"/>
              </a:rPr>
              <a:t>     </a:t>
            </a:r>
            <a:r>
              <a:rPr lang="fa-IR" sz="2400" dirty="0" smtClean="0">
                <a:solidFill>
                  <a:srgbClr val="C00000"/>
                </a:solidFill>
                <a:cs typeface="B Nazanin" panose="00000400000000000000" pitchFamily="2" charset="-78"/>
              </a:rPr>
              <a:t>مقدمه</a:t>
            </a:r>
            <a:r>
              <a:rPr lang="fa-IR" sz="2133" dirty="0" smtClean="0">
                <a:cs typeface="B Nazanin" panose="00000400000000000000" pitchFamily="2" charset="-78"/>
              </a:rPr>
              <a:t> </a:t>
            </a:r>
          </a:p>
          <a:p>
            <a:r>
              <a:rPr lang="fa-IR" sz="2133" dirty="0" smtClean="0">
                <a:cs typeface="B Nazanin" panose="00000400000000000000" pitchFamily="2" charset="-78"/>
              </a:rPr>
              <a:t>شخصی </a:t>
            </a:r>
            <a:r>
              <a:rPr lang="fa-IR" sz="2133" dirty="0">
                <a:cs typeface="B Nazanin" panose="00000400000000000000" pitchFamily="2" charset="-78"/>
              </a:rPr>
              <a:t>باید وجود داشته باشد که بتواند </a:t>
            </a:r>
            <a:r>
              <a:rPr lang="fa-IR" sz="2133" dirty="0">
                <a:solidFill>
                  <a:srgbClr val="C00000"/>
                </a:solidFill>
                <a:cs typeface="B Nazanin" panose="00000400000000000000" pitchFamily="2" charset="-78"/>
              </a:rPr>
              <a:t>الزامات متضاد </a:t>
            </a:r>
            <a:r>
              <a:rPr lang="fa-IR" sz="2133" dirty="0">
                <a:cs typeface="B Nazanin" panose="00000400000000000000" pitchFamily="2" charset="-78"/>
              </a:rPr>
              <a:t>کلاس‌های مختلف کاربری را حل و فصل کند و </a:t>
            </a:r>
            <a:r>
              <a:rPr lang="fa-IR" sz="2133" dirty="0">
                <a:solidFill>
                  <a:srgbClr val="C00000"/>
                </a:solidFill>
                <a:cs typeface="B Nazanin" panose="00000400000000000000" pitchFamily="2" charset="-78"/>
              </a:rPr>
              <a:t>ناسازگاری ها </a:t>
            </a:r>
            <a:r>
              <a:rPr lang="fa-IR" sz="2133" dirty="0">
                <a:cs typeface="B Nazanin" panose="00000400000000000000" pitchFamily="2" charset="-78"/>
              </a:rPr>
              <a:t>را تطبیق دهد . </a:t>
            </a:r>
          </a:p>
          <a:p>
            <a:r>
              <a:rPr lang="fa-IR" sz="2133" dirty="0">
                <a:solidFill>
                  <a:srgbClr val="C00000"/>
                </a:solidFill>
                <a:cs typeface="B Nazanin" panose="00000400000000000000" pitchFamily="2" charset="-78"/>
              </a:rPr>
              <a:t>قهرمان محصول </a:t>
            </a:r>
            <a:r>
              <a:rPr lang="fa-IR" sz="2133" dirty="0">
                <a:cs typeface="B Nazanin" panose="00000400000000000000" pitchFamily="2" charset="-78"/>
              </a:rPr>
              <a:t>یا </a:t>
            </a:r>
            <a:r>
              <a:rPr lang="fa-IR" sz="2133" dirty="0">
                <a:solidFill>
                  <a:srgbClr val="C00000"/>
                </a:solidFill>
                <a:cs typeface="B Nazanin" panose="00000400000000000000" pitchFamily="2" charset="-78"/>
              </a:rPr>
              <a:t>مالک محصول </a:t>
            </a:r>
            <a:r>
              <a:rPr lang="fa-IR" sz="2133" dirty="0">
                <a:cs typeface="B Nazanin" panose="00000400000000000000" pitchFamily="2" charset="-78"/>
              </a:rPr>
              <a:t>در بیشتر موارد این می‌توانند این مهم را انجام دهند . </a:t>
            </a:r>
          </a:p>
          <a:p>
            <a:r>
              <a:rPr lang="fa-IR" sz="2133" dirty="0">
                <a:cs typeface="B Nazanin" panose="00000400000000000000" pitchFamily="2" charset="-78"/>
              </a:rPr>
              <a:t>برای حل تضادها پیشنهادهایی وجود دارد که در جدول زیر آمده است .</a:t>
            </a:r>
          </a:p>
          <a:p>
            <a:endParaRPr lang="fa-IR" sz="2133" dirty="0">
              <a:cs typeface="B Nazanin" panose="00000400000000000000" pitchFamily="2" charset="-78"/>
            </a:endParaRPr>
          </a:p>
        </p:txBody>
      </p:sp>
      <p:graphicFrame>
        <p:nvGraphicFramePr>
          <p:cNvPr id="6" name="Table 5"/>
          <p:cNvGraphicFramePr>
            <a:graphicFrameLocks noGrp="1"/>
          </p:cNvGraphicFramePr>
          <p:nvPr>
            <p:extLst>
              <p:ext uri="{D42A27DB-BD31-4B8C-83A1-F6EECF244321}">
                <p14:modId xmlns:p14="http://schemas.microsoft.com/office/powerpoint/2010/main" val="3992200148"/>
              </p:ext>
            </p:extLst>
          </p:nvPr>
        </p:nvGraphicFramePr>
        <p:xfrm>
          <a:off x="1070975" y="2588031"/>
          <a:ext cx="10180900" cy="3793381"/>
        </p:xfrm>
        <a:graphic>
          <a:graphicData uri="http://schemas.openxmlformats.org/drawingml/2006/table">
            <a:tbl>
              <a:tblPr rtl="1" firstRow="1" bandRow="1">
                <a:tableStyleId>{5C22544A-7EE6-4342-B048-85BDC9FD1C3A}</a:tableStyleId>
              </a:tblPr>
              <a:tblGrid>
                <a:gridCol w="2857959">
                  <a:extLst>
                    <a:ext uri="{9D8B030D-6E8A-4147-A177-3AD203B41FA5}">
                      <a16:colId xmlns:a16="http://schemas.microsoft.com/office/drawing/2014/main" val="3824231201"/>
                    </a:ext>
                  </a:extLst>
                </a:gridCol>
                <a:gridCol w="7322941">
                  <a:extLst>
                    <a:ext uri="{9D8B030D-6E8A-4147-A177-3AD203B41FA5}">
                      <a16:colId xmlns:a16="http://schemas.microsoft.com/office/drawing/2014/main" val="3649454329"/>
                    </a:ext>
                  </a:extLst>
                </a:gridCol>
              </a:tblGrid>
              <a:tr h="432539">
                <a:tc>
                  <a:txBody>
                    <a:bodyPr/>
                    <a:lstStyle/>
                    <a:p>
                      <a:pPr algn="ctr" rtl="1"/>
                      <a:r>
                        <a:rPr lang="fa-IR" sz="1700" dirty="0" smtClean="0">
                          <a:cs typeface="B Nazanin" panose="00000400000000000000" pitchFamily="2" charset="-78"/>
                        </a:rPr>
                        <a:t>اختلاف بین </a:t>
                      </a:r>
                      <a:endParaRPr lang="fa-IR" sz="1700" dirty="0"/>
                    </a:p>
                  </a:txBody>
                  <a:tcPr marL="97536" marR="97536" marT="48768" marB="48768" anchor="ctr"/>
                </a:tc>
                <a:tc>
                  <a:txBody>
                    <a:bodyPr/>
                    <a:lstStyle/>
                    <a:p>
                      <a:pPr algn="ctr" rtl="1"/>
                      <a:r>
                        <a:rPr lang="fa-IR" sz="1700" dirty="0" smtClean="0">
                          <a:cs typeface="B Nazanin" panose="00000400000000000000" pitchFamily="2" charset="-78"/>
                        </a:rPr>
                        <a:t>چگونه</a:t>
                      </a:r>
                      <a:r>
                        <a:rPr lang="fa-IR" sz="1700" baseline="0" dirty="0" smtClean="0"/>
                        <a:t> می‌شود حل کرد </a:t>
                      </a:r>
                      <a:endParaRPr lang="fa-IR" sz="1700" dirty="0"/>
                    </a:p>
                  </a:txBody>
                  <a:tcPr marL="97536" marR="97536" marT="48768" marB="48768" anchor="ctr"/>
                </a:tc>
                <a:extLst>
                  <a:ext uri="{0D108BD9-81ED-4DB2-BD59-A6C34878D82A}">
                    <a16:rowId xmlns:a16="http://schemas.microsoft.com/office/drawing/2014/main" val="1514154476"/>
                  </a:ext>
                </a:extLst>
              </a:tr>
              <a:tr h="481582">
                <a:tc>
                  <a:txBody>
                    <a:bodyPr/>
                    <a:lstStyle/>
                    <a:p>
                      <a:pPr algn="ctr" rtl="1"/>
                      <a:r>
                        <a:rPr kumimoji="0" lang="fa-IR" sz="17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کاربران شخصی </a:t>
                      </a:r>
                      <a:endParaRPr lang="fa-IR" sz="1700" dirty="0"/>
                    </a:p>
                  </a:txBody>
                  <a:tcPr marL="97536" marR="97536" marT="48768" marB="48768" anchor="ctr"/>
                </a:tc>
                <a:tc>
                  <a:txBody>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a-IR" sz="17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مالک محصول یا قهرمان محصول تصمیم می گیرد </a:t>
                      </a:r>
                    </a:p>
                    <a:p>
                      <a:pPr algn="ctr" rtl="1"/>
                      <a:endParaRPr lang="fa-IR" sz="1700" dirty="0"/>
                    </a:p>
                  </a:txBody>
                  <a:tcPr marL="97536" marR="97536" marT="48768" marB="48768" anchor="b"/>
                </a:tc>
                <a:extLst>
                  <a:ext uri="{0D108BD9-81ED-4DB2-BD59-A6C34878D82A}">
                    <a16:rowId xmlns:a16="http://schemas.microsoft.com/office/drawing/2014/main" val="151488339"/>
                  </a:ext>
                </a:extLst>
              </a:tr>
              <a:tr h="397387">
                <a:tc>
                  <a:txBody>
                    <a:bodyPr/>
                    <a:lstStyle/>
                    <a:p>
                      <a:pPr algn="ctr" rtl="1"/>
                      <a:r>
                        <a:rPr kumimoji="0" lang="fa-IR" sz="17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کلاس‌های کاربری </a:t>
                      </a:r>
                      <a:endParaRPr lang="fa-IR" sz="1700" dirty="0"/>
                    </a:p>
                  </a:txBody>
                  <a:tcPr marL="97536" marR="97536" marT="48768" marB="48768" anchor="ctr"/>
                </a:tc>
                <a:tc>
                  <a:txBody>
                    <a:bodyPr/>
                    <a:lstStyle/>
                    <a:p>
                      <a:pPr algn="ctr" rtl="1"/>
                      <a:r>
                        <a:rPr kumimoji="0" lang="fa-IR" sz="17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کلاس کاربری مورد علاقه اولویت دارد . </a:t>
                      </a:r>
                      <a:endParaRPr lang="fa-IR" sz="1700" dirty="0"/>
                    </a:p>
                  </a:txBody>
                  <a:tcPr marL="97536" marR="97536" marT="48768" marB="48768" anchor="ctr"/>
                </a:tc>
                <a:extLst>
                  <a:ext uri="{0D108BD9-81ED-4DB2-BD59-A6C34878D82A}">
                    <a16:rowId xmlns:a16="http://schemas.microsoft.com/office/drawing/2014/main" val="2258290743"/>
                  </a:ext>
                </a:extLst>
              </a:tr>
              <a:tr h="591718">
                <a:tc>
                  <a:txBody>
                    <a:bodyPr/>
                    <a:lstStyle/>
                    <a:p>
                      <a:pPr algn="ctr" rtl="1"/>
                      <a:r>
                        <a:rPr kumimoji="0" lang="fa-IR" sz="17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بخش‌های تجاری </a:t>
                      </a:r>
                      <a:endParaRPr lang="fa-IR" sz="1700" dirty="0"/>
                    </a:p>
                  </a:txBody>
                  <a:tcPr marL="97536" marR="97536" marT="48768" marB="48768" anchor="ctr"/>
                </a:tc>
                <a:tc>
                  <a:txBody>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a-IR" sz="17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بخش هایی که بیشترین تأثیر را بر موفقیت کسب و کار دارند، اولویت دارند </a:t>
                      </a:r>
                    </a:p>
                    <a:p>
                      <a:pPr algn="ctr" rtl="1"/>
                      <a:endParaRPr lang="fa-IR" sz="1700" dirty="0"/>
                    </a:p>
                  </a:txBody>
                  <a:tcPr marL="97536" marR="97536" marT="48768" marB="48768" anchorCtr="1"/>
                </a:tc>
                <a:extLst>
                  <a:ext uri="{0D108BD9-81ED-4DB2-BD59-A6C34878D82A}">
                    <a16:rowId xmlns:a16="http://schemas.microsoft.com/office/drawing/2014/main" val="565650111"/>
                  </a:ext>
                </a:extLst>
              </a:tr>
              <a:tr h="397387">
                <a:tc>
                  <a:txBody>
                    <a:bodyPr/>
                    <a:lstStyle/>
                    <a:p>
                      <a:pPr algn="ctr" rtl="1"/>
                      <a:r>
                        <a:rPr kumimoji="0" lang="fa-IR" sz="17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مشتریان حقوقی </a:t>
                      </a:r>
                      <a:endParaRPr lang="fa-IR" sz="1700" dirty="0"/>
                    </a:p>
                  </a:txBody>
                  <a:tcPr marL="97536" marR="97536" marT="48768" marB="48768" anchor="ctr"/>
                </a:tc>
                <a:tc>
                  <a:txBody>
                    <a:bodyPr/>
                    <a:lstStyle/>
                    <a:p>
                      <a:pPr algn="ctr" rtl="1"/>
                      <a:r>
                        <a:rPr kumimoji="0" lang="fa-IR" sz="17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اهداف تجاری جهت را تعیین می‌کنند</a:t>
                      </a:r>
                      <a:endParaRPr lang="fa-IR" sz="1700" dirty="0"/>
                    </a:p>
                  </a:txBody>
                  <a:tcPr marL="97536" marR="97536" marT="48768" marB="48768" anchor="ctr"/>
                </a:tc>
                <a:extLst>
                  <a:ext uri="{0D108BD9-81ED-4DB2-BD59-A6C34878D82A}">
                    <a16:rowId xmlns:a16="http://schemas.microsoft.com/office/drawing/2014/main" val="2913831018"/>
                  </a:ext>
                </a:extLst>
              </a:tr>
              <a:tr h="489550">
                <a:tc>
                  <a:txBody>
                    <a:bodyPr/>
                    <a:lstStyle/>
                    <a:p>
                      <a:pPr algn="ctr" rtl="1"/>
                      <a:r>
                        <a:rPr kumimoji="0" lang="fa-IR" sz="17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کاربران و مدیران کاربری </a:t>
                      </a:r>
                      <a:endParaRPr lang="fa-IR" sz="1700" dirty="0"/>
                    </a:p>
                  </a:txBody>
                  <a:tcPr marL="97536" marR="97536" marT="48768" marB="48768" anchor="ctr"/>
                </a:tc>
                <a:tc>
                  <a:txBody>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a-IR" sz="17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مالک محصول یا قهرمان محصول برای کلاس کاربری تصمیم‌گیری می‌کند</a:t>
                      </a:r>
                    </a:p>
                    <a:p>
                      <a:pPr algn="ctr" rtl="1"/>
                      <a:endParaRPr lang="fa-IR" sz="1700" dirty="0"/>
                    </a:p>
                  </a:txBody>
                  <a:tcPr marL="97536" marR="97536" marT="48768" marB="48768" anchor="ctr"/>
                </a:tc>
                <a:extLst>
                  <a:ext uri="{0D108BD9-81ED-4DB2-BD59-A6C34878D82A}">
                    <a16:rowId xmlns:a16="http://schemas.microsoft.com/office/drawing/2014/main" val="1813776469"/>
                  </a:ext>
                </a:extLst>
              </a:tr>
              <a:tr h="397387">
                <a:tc>
                  <a:txBody>
                    <a:bodyPr/>
                    <a:lstStyle/>
                    <a:p>
                      <a:pPr algn="ctr" rtl="1"/>
                      <a:r>
                        <a:rPr kumimoji="0" lang="fa-IR" sz="17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توسعه و مشتریان </a:t>
                      </a:r>
                      <a:endParaRPr lang="fa-IR" sz="1700" dirty="0"/>
                    </a:p>
                  </a:txBody>
                  <a:tcPr marL="97536" marR="97536" marT="48768" marB="48768" anchor="ctr"/>
                </a:tc>
                <a:tc>
                  <a:txBody>
                    <a:bodyPr/>
                    <a:lstStyle/>
                    <a:p>
                      <a:pPr algn="ctr" rtl="1"/>
                      <a:r>
                        <a:rPr kumimoji="0" lang="fa-IR" sz="17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مشتریان اولیت دارند اما در راستای اهداف تجاری </a:t>
                      </a:r>
                      <a:endParaRPr lang="fa-IR" sz="1700" dirty="0"/>
                    </a:p>
                  </a:txBody>
                  <a:tcPr marL="97536" marR="97536" marT="48768" marB="48768" anchor="ctr"/>
                </a:tc>
                <a:extLst>
                  <a:ext uri="{0D108BD9-81ED-4DB2-BD59-A6C34878D82A}">
                    <a16:rowId xmlns:a16="http://schemas.microsoft.com/office/drawing/2014/main" val="1442588526"/>
                  </a:ext>
                </a:extLst>
              </a:tr>
              <a:tr h="397387">
                <a:tc>
                  <a:txBody>
                    <a:bodyPr/>
                    <a:lstStyle/>
                    <a:p>
                      <a:pPr algn="ctr" rtl="1"/>
                      <a:r>
                        <a:rPr kumimoji="0" lang="fa-IR" sz="17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توسعه و بازاریابی </a:t>
                      </a:r>
                      <a:endParaRPr lang="fa-IR" sz="1700" dirty="0"/>
                    </a:p>
                  </a:txBody>
                  <a:tcPr marL="97536" marR="97536" marT="48768" marB="48768" anchor="ctr"/>
                </a:tc>
                <a:tc>
                  <a:txBody>
                    <a:bodyPr/>
                    <a:lstStyle/>
                    <a:p>
                      <a:pPr algn="ctr" rtl="1"/>
                      <a:r>
                        <a:rPr kumimoji="0" lang="fa-IR" sz="1700" b="0" i="0" u="none" strike="noStrike" kern="1200" cap="none" spc="0" normalizeH="0" baseline="0" noProof="0" dirty="0" smtClean="0">
                          <a:ln>
                            <a:noFill/>
                          </a:ln>
                          <a:solidFill>
                            <a:prstClr val="black"/>
                          </a:solidFill>
                          <a:effectLst/>
                          <a:uLnTx/>
                          <a:uFillTx/>
                          <a:latin typeface="+mn-lt"/>
                          <a:ea typeface="+mn-ea"/>
                          <a:cs typeface="B Nazanin" panose="00000400000000000000" pitchFamily="2" charset="-78"/>
                        </a:rPr>
                        <a:t>بازاریابی اولیت دارد </a:t>
                      </a:r>
                      <a:endParaRPr lang="fa-IR" sz="1700" dirty="0"/>
                    </a:p>
                  </a:txBody>
                  <a:tcPr marL="97536" marR="97536" marT="48768" marB="48768" anchor="ctr"/>
                </a:tc>
                <a:extLst>
                  <a:ext uri="{0D108BD9-81ED-4DB2-BD59-A6C34878D82A}">
                    <a16:rowId xmlns:a16="http://schemas.microsoft.com/office/drawing/2014/main" val="3435542926"/>
                  </a:ext>
                </a:extLst>
              </a:tr>
            </a:tbl>
          </a:graphicData>
        </a:graphic>
      </p:graphicFrame>
      <p:pic>
        <p:nvPicPr>
          <p:cNvPr id="5" name="Picture 4"/>
          <p:cNvPicPr>
            <a:picLocks noChangeAspect="1"/>
          </p:cNvPicPr>
          <p:nvPr/>
        </p:nvPicPr>
        <p:blipFill>
          <a:blip r:embed="rId2"/>
          <a:stretch>
            <a:fillRect/>
          </a:stretch>
        </p:blipFill>
        <p:spPr>
          <a:xfrm>
            <a:off x="11401619" y="925270"/>
            <a:ext cx="370669" cy="325148"/>
          </a:xfrm>
          <a:prstGeom prst="rect">
            <a:avLst/>
          </a:prstGeom>
        </p:spPr>
      </p:pic>
    </p:spTree>
    <p:extLst>
      <p:ext uri="{BB962C8B-B14F-4D97-AF65-F5344CB8AC3E}">
        <p14:creationId xmlns:p14="http://schemas.microsoft.com/office/powerpoint/2010/main" val="17014054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599" y="23550"/>
            <a:ext cx="11216640" cy="860213"/>
          </a:xfrm>
        </p:spPr>
        <p:txBody>
          <a:bodyPr>
            <a:normAutofit/>
          </a:bodyPr>
          <a:lstStyle/>
          <a:p>
            <a:pPr algn="ctr" rtl="1"/>
            <a:r>
              <a:rPr lang="fa-IR" sz="4267" u="sng" dirty="0">
                <a:solidFill>
                  <a:srgbClr val="C00000"/>
                </a:solidFill>
                <a:cs typeface="B Nazanin" panose="00000400000000000000" pitchFamily="2" charset="-78"/>
              </a:rPr>
              <a:t>کلاس های کاربری </a:t>
            </a:r>
            <a:endParaRPr lang="en-US" sz="4267"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472599" y="1083575"/>
            <a:ext cx="11216640" cy="4641427"/>
          </a:xfrm>
        </p:spPr>
        <p:txBody>
          <a:bodyPr/>
          <a:lstStyle/>
          <a:p>
            <a:pPr marL="0" indent="0">
              <a:lnSpc>
                <a:spcPct val="150000"/>
              </a:lnSpc>
              <a:buNone/>
            </a:pPr>
            <a:r>
              <a:rPr lang="fa-IR" sz="2133" dirty="0">
                <a:solidFill>
                  <a:srgbClr val="C00000"/>
                </a:solidFill>
                <a:cs typeface="B Nazanin" panose="00000400000000000000" pitchFamily="2" charset="-78"/>
              </a:rPr>
              <a:t>      </a:t>
            </a:r>
            <a:r>
              <a:rPr lang="fa-IR" sz="2560" dirty="0">
                <a:solidFill>
                  <a:srgbClr val="C00000"/>
                </a:solidFill>
                <a:cs typeface="B Nazanin" panose="00000400000000000000" pitchFamily="2" charset="-78"/>
              </a:rPr>
              <a:t>مقدمه </a:t>
            </a:r>
          </a:p>
          <a:p>
            <a:pPr algn="r" rtl="1">
              <a:lnSpc>
                <a:spcPct val="150000"/>
              </a:lnSpc>
              <a:buFont typeface="Arial" panose="020B0604020202020204" pitchFamily="34" charset="0"/>
              <a:buChar char="•"/>
            </a:pPr>
            <a:r>
              <a:rPr lang="fa-IR" sz="2453" dirty="0">
                <a:cs typeface="B Nazanin" panose="00000400000000000000" pitchFamily="2" charset="-78"/>
              </a:rPr>
              <a:t>کاربران مختلف به یک گروه یکپارچه با ویژگی ها و نيازهاي مشابه منتهي نمي‌شوند.</a:t>
            </a:r>
          </a:p>
          <a:p>
            <a:pPr algn="r" rtl="1">
              <a:lnSpc>
                <a:spcPct val="150000"/>
              </a:lnSpc>
              <a:buFont typeface="Arial" panose="020B0604020202020204" pitchFamily="34" charset="0"/>
              <a:buChar char="•"/>
            </a:pPr>
            <a:r>
              <a:rPr lang="fa-IR" sz="2453" dirty="0">
                <a:cs typeface="B Nazanin" panose="00000400000000000000" pitchFamily="2" charset="-78"/>
              </a:rPr>
              <a:t>يك محصول ممكن است براي </a:t>
            </a:r>
            <a:r>
              <a:rPr lang="fa-IR" sz="2453" dirty="0">
                <a:solidFill>
                  <a:srgbClr val="C00000"/>
                </a:solidFill>
                <a:cs typeface="B Nazanin" panose="00000400000000000000" pitchFamily="2" charset="-78"/>
              </a:rPr>
              <a:t>كاربران</a:t>
            </a:r>
            <a:r>
              <a:rPr lang="fa-IR" sz="2453" dirty="0">
                <a:cs typeface="B Nazanin" panose="00000400000000000000" pitchFamily="2" charset="-78"/>
              </a:rPr>
              <a:t> مختلف با انتظارات و اهداف مختلف جذاب باشد .</a:t>
            </a:r>
          </a:p>
          <a:p>
            <a:pPr algn="r" rtl="1">
              <a:lnSpc>
                <a:spcPct val="150000"/>
              </a:lnSpc>
              <a:buFont typeface="Arial" panose="020B0604020202020204" pitchFamily="34" charset="0"/>
              <a:buChar char="•"/>
            </a:pPr>
            <a:r>
              <a:rPr lang="fa-IR" sz="2453" dirty="0">
                <a:cs typeface="B Nazanin" panose="00000400000000000000" pitchFamily="2" charset="-78"/>
              </a:rPr>
              <a:t>در فرايند مهندسي نيازمندي ها مدت زماني بايد صرف شناخت </a:t>
            </a:r>
            <a:r>
              <a:rPr lang="fa-IR" sz="2453" dirty="0">
                <a:solidFill>
                  <a:srgbClr val="C00000"/>
                </a:solidFill>
                <a:cs typeface="B Nazanin" panose="00000400000000000000" pitchFamily="2" charset="-78"/>
              </a:rPr>
              <a:t>كلاس هاي كاربري </a:t>
            </a:r>
            <a:r>
              <a:rPr lang="fa-IR" sz="2453" dirty="0">
                <a:cs typeface="B Nazanin" panose="00000400000000000000" pitchFamily="2" charset="-78"/>
              </a:rPr>
              <a:t>مخلتف شود.به جای اینکه به کاربر به صورت فرد نگاه کنید. </a:t>
            </a:r>
          </a:p>
          <a:p>
            <a:pPr algn="r" rtl="1">
              <a:lnSpc>
                <a:spcPct val="200000"/>
              </a:lnSpc>
              <a:buFont typeface="Arial" panose="020B0604020202020204" pitchFamily="34" charset="0"/>
              <a:buChar char="•"/>
            </a:pPr>
            <a:endParaRPr lang="en-US" dirty="0"/>
          </a:p>
        </p:txBody>
      </p:sp>
      <p:sp>
        <p:nvSpPr>
          <p:cNvPr id="4" name="Cube 3"/>
          <p:cNvSpPr/>
          <p:nvPr/>
        </p:nvSpPr>
        <p:spPr>
          <a:xfrm>
            <a:off x="11294263" y="1269318"/>
            <a:ext cx="304800" cy="311731"/>
          </a:xfrm>
          <a:prstGeom prst="cub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sz="1920" dirty="0">
              <a:cs typeface="B Nazanin" panose="00000400000000000000" pitchFamily="2" charset="-78"/>
            </a:endParaRPr>
          </a:p>
        </p:txBody>
      </p:sp>
    </p:spTree>
    <p:extLst>
      <p:ext uri="{BB962C8B-B14F-4D97-AF65-F5344CB8AC3E}">
        <p14:creationId xmlns:p14="http://schemas.microsoft.com/office/powerpoint/2010/main" val="17544392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599" y="23549"/>
            <a:ext cx="11216640" cy="890693"/>
          </a:xfrm>
        </p:spPr>
        <p:txBody>
          <a:bodyPr/>
          <a:lstStyle/>
          <a:p>
            <a:pPr algn="ctr" rtl="1"/>
            <a:r>
              <a:rPr lang="fa-IR" u="sng" dirty="0">
                <a:solidFill>
                  <a:srgbClr val="C00000"/>
                </a:solidFill>
                <a:cs typeface="B Nazanin" panose="00000400000000000000" pitchFamily="2" charset="-78"/>
              </a:rPr>
              <a:t>کلاس های کاربری </a:t>
            </a:r>
            <a:endParaRPr lang="en-US" dirty="0"/>
          </a:p>
        </p:txBody>
      </p:sp>
      <p:sp>
        <p:nvSpPr>
          <p:cNvPr id="3" name="Content Placeholder 2"/>
          <p:cNvSpPr>
            <a:spLocks noGrp="1"/>
          </p:cNvSpPr>
          <p:nvPr>
            <p:ph idx="1"/>
          </p:nvPr>
        </p:nvSpPr>
        <p:spPr>
          <a:xfrm>
            <a:off x="472599" y="1157227"/>
            <a:ext cx="11216640" cy="5354320"/>
          </a:xfrm>
        </p:spPr>
        <p:txBody>
          <a:bodyPr>
            <a:normAutofit/>
          </a:bodyPr>
          <a:lstStyle/>
          <a:p>
            <a:pPr marL="0" indent="0">
              <a:buNone/>
            </a:pPr>
            <a:r>
              <a:rPr lang="fa-IR" dirty="0">
                <a:solidFill>
                  <a:srgbClr val="C00000"/>
                </a:solidFill>
                <a:cs typeface="B Nazanin" panose="00000400000000000000" pitchFamily="2" charset="-78"/>
              </a:rPr>
              <a:t>     طبقه‌بندی کلاس کاربران </a:t>
            </a:r>
          </a:p>
          <a:p>
            <a:pPr algn="r" rtl="1">
              <a:buFont typeface="Arial" panose="020B0604020202020204" pitchFamily="34" charset="0"/>
              <a:buChar char="•"/>
            </a:pPr>
            <a:r>
              <a:rPr lang="fa-IR" sz="2453" dirty="0">
                <a:cs typeface="B Nazanin" panose="00000400000000000000" pitchFamily="2" charset="-78"/>
              </a:rPr>
              <a:t>يك </a:t>
            </a:r>
            <a:r>
              <a:rPr lang="fa-IR" sz="2453" dirty="0">
                <a:solidFill>
                  <a:srgbClr val="C00000"/>
                </a:solidFill>
                <a:cs typeface="B Nazanin" panose="00000400000000000000" pitchFamily="2" charset="-78"/>
              </a:rPr>
              <a:t>كلاس كاربري </a:t>
            </a:r>
            <a:r>
              <a:rPr lang="fa-IR" sz="2453" dirty="0">
                <a:cs typeface="B Nazanin" panose="00000400000000000000" pitchFamily="2" charset="-78"/>
              </a:rPr>
              <a:t>زير مجموعه اي از </a:t>
            </a:r>
            <a:r>
              <a:rPr lang="fa-IR" sz="2453" dirty="0">
                <a:solidFill>
                  <a:srgbClr val="C00000"/>
                </a:solidFill>
                <a:cs typeface="B Nazanin" panose="00000400000000000000" pitchFamily="2" charset="-78"/>
              </a:rPr>
              <a:t>كاربران محصول </a:t>
            </a:r>
            <a:r>
              <a:rPr lang="fa-IR" sz="2453" dirty="0">
                <a:cs typeface="B Nazanin" panose="00000400000000000000" pitchFamily="2" charset="-78"/>
              </a:rPr>
              <a:t>است كه آن نيز زيرمجموعه اي از </a:t>
            </a:r>
            <a:r>
              <a:rPr lang="fa-IR" sz="2453" dirty="0">
                <a:solidFill>
                  <a:srgbClr val="C00000"/>
                </a:solidFill>
                <a:cs typeface="B Nazanin" panose="00000400000000000000" pitchFamily="2" charset="-78"/>
              </a:rPr>
              <a:t>مشتريان محصول</a:t>
            </a:r>
            <a:r>
              <a:rPr lang="en-US" sz="2453" dirty="0">
                <a:solidFill>
                  <a:srgbClr val="C00000"/>
                </a:solidFill>
                <a:cs typeface="B Nazanin" panose="00000400000000000000" pitchFamily="2" charset="-78"/>
              </a:rPr>
              <a:t> </a:t>
            </a:r>
            <a:r>
              <a:rPr lang="fa-IR" sz="2453" dirty="0">
                <a:solidFill>
                  <a:srgbClr val="C00000"/>
                </a:solidFill>
                <a:cs typeface="B Nazanin" panose="00000400000000000000" pitchFamily="2" charset="-78"/>
              </a:rPr>
              <a:t> </a:t>
            </a:r>
            <a:r>
              <a:rPr lang="fa-IR" sz="2453" dirty="0">
                <a:cs typeface="B Nazanin" panose="00000400000000000000" pitchFamily="2" charset="-78"/>
              </a:rPr>
              <a:t>است كه آن نيز زير مجموعه اي از </a:t>
            </a:r>
            <a:r>
              <a:rPr lang="fa-IR" sz="2453" dirty="0">
                <a:solidFill>
                  <a:srgbClr val="C00000"/>
                </a:solidFill>
                <a:cs typeface="B Nazanin" panose="00000400000000000000" pitchFamily="2" charset="-78"/>
              </a:rPr>
              <a:t>ذي نفعان </a:t>
            </a:r>
            <a:r>
              <a:rPr lang="fa-IR" sz="2453" dirty="0">
                <a:cs typeface="B Nazanin" panose="00000400000000000000" pitchFamily="2" charset="-78"/>
              </a:rPr>
              <a:t>است . </a:t>
            </a:r>
          </a:p>
        </p:txBody>
      </p:sp>
      <p:sp>
        <p:nvSpPr>
          <p:cNvPr id="13" name="Cube 12"/>
          <p:cNvSpPr/>
          <p:nvPr/>
        </p:nvSpPr>
        <p:spPr>
          <a:xfrm>
            <a:off x="11271512" y="1157228"/>
            <a:ext cx="304800" cy="311731"/>
          </a:xfrm>
          <a:prstGeom prst="cub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sz="1920"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2420997" y="2504427"/>
            <a:ext cx="6725339" cy="3851075"/>
          </a:xfrm>
          <a:prstGeom prst="rect">
            <a:avLst/>
          </a:prstGeom>
        </p:spPr>
      </p:pic>
    </p:spTree>
    <p:extLst>
      <p:ext uri="{BB962C8B-B14F-4D97-AF65-F5344CB8AC3E}">
        <p14:creationId xmlns:p14="http://schemas.microsoft.com/office/powerpoint/2010/main" val="2107207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599" y="23549"/>
            <a:ext cx="11216640" cy="890693"/>
          </a:xfrm>
        </p:spPr>
        <p:txBody>
          <a:bodyPr/>
          <a:lstStyle/>
          <a:p>
            <a:pPr algn="ctr" rtl="1"/>
            <a:r>
              <a:rPr lang="fa-IR" u="sng" dirty="0">
                <a:solidFill>
                  <a:srgbClr val="C00000"/>
                </a:solidFill>
                <a:cs typeface="B Nazanin" panose="00000400000000000000" pitchFamily="2" charset="-78"/>
              </a:rPr>
              <a:t>کلاس های کاربری </a:t>
            </a:r>
            <a:r>
              <a:rPr lang="fa-IR" u="sng" dirty="0" smtClean="0">
                <a:solidFill>
                  <a:srgbClr val="C00000"/>
                </a:solidFill>
                <a:cs typeface="B Nazanin" panose="00000400000000000000" pitchFamily="2" charset="-78"/>
              </a:rPr>
              <a:t>(ادامه)</a:t>
            </a:r>
            <a:endParaRPr lang="en-US" dirty="0"/>
          </a:p>
        </p:txBody>
      </p:sp>
      <p:sp>
        <p:nvSpPr>
          <p:cNvPr id="3" name="Content Placeholder 2"/>
          <p:cNvSpPr>
            <a:spLocks noGrp="1"/>
          </p:cNvSpPr>
          <p:nvPr>
            <p:ph idx="1"/>
          </p:nvPr>
        </p:nvSpPr>
        <p:spPr>
          <a:xfrm>
            <a:off x="472599" y="1137762"/>
            <a:ext cx="11216640" cy="5354320"/>
          </a:xfrm>
        </p:spPr>
        <p:txBody>
          <a:bodyPr>
            <a:normAutofit/>
          </a:bodyPr>
          <a:lstStyle/>
          <a:p>
            <a:pPr marL="0" indent="0">
              <a:buNone/>
            </a:pPr>
            <a:r>
              <a:rPr lang="fa-IR" dirty="0">
                <a:solidFill>
                  <a:srgbClr val="C00000"/>
                </a:solidFill>
                <a:cs typeface="B Nazanin" panose="00000400000000000000" pitchFamily="2" charset="-78"/>
              </a:rPr>
              <a:t>     طبقه‌بندی کلاس کاربران(ادامه) </a:t>
            </a:r>
          </a:p>
          <a:p>
            <a:r>
              <a:rPr lang="fa-IR" sz="2133" dirty="0">
                <a:cs typeface="B Nazanin" panose="00000400000000000000" pitchFamily="2" charset="-78"/>
              </a:rPr>
              <a:t>يك كاربر مي‌تواند همزمان عضوي از كلاس هاي كاربري متفاوت باشد .</a:t>
            </a:r>
          </a:p>
          <a:p>
            <a:r>
              <a:rPr lang="fa-IR" sz="2133" dirty="0">
                <a:cs typeface="B Nazanin" panose="00000400000000000000" pitchFamily="2" charset="-78"/>
              </a:rPr>
              <a:t>کاربران را براساس که تفاوت های زیر دسته بندی می‌شود :</a:t>
            </a:r>
          </a:p>
          <a:p>
            <a:pPr marL="975390" lvl="2" indent="0">
              <a:buNone/>
            </a:pPr>
            <a:r>
              <a:rPr lang="fa-IR" dirty="0">
                <a:solidFill>
                  <a:prstClr val="black"/>
                </a:solidFill>
                <a:cs typeface="B Nazanin" panose="00000400000000000000" pitchFamily="2" charset="-78"/>
              </a:rPr>
              <a:t>رتبه بندي و سطح دسترسي امنيتي</a:t>
            </a:r>
          </a:p>
          <a:p>
            <a:pPr marL="975390" lvl="2" indent="0">
              <a:buNone/>
            </a:pPr>
            <a:r>
              <a:rPr lang="fa-IR" dirty="0">
                <a:solidFill>
                  <a:prstClr val="black"/>
                </a:solidFill>
                <a:cs typeface="B Nazanin" panose="00000400000000000000" pitchFamily="2" charset="-78"/>
              </a:rPr>
              <a:t>كارهايي كه آن ها در هنگام عمليات تجاري خود انجام مي‌دهند</a:t>
            </a:r>
          </a:p>
          <a:p>
            <a:pPr marL="975390" lvl="2" indent="0">
              <a:buNone/>
            </a:pPr>
            <a:r>
              <a:rPr lang="fa-IR" dirty="0">
                <a:solidFill>
                  <a:prstClr val="black"/>
                </a:solidFill>
                <a:cs typeface="B Nazanin" panose="00000400000000000000" pitchFamily="2" charset="-78"/>
              </a:rPr>
              <a:t>امكاناتي كه آن ها استفاده مي‌كنند .</a:t>
            </a:r>
          </a:p>
          <a:p>
            <a:pPr marL="975390" lvl="2" indent="0">
              <a:buNone/>
            </a:pPr>
            <a:r>
              <a:rPr lang="fa-IR" dirty="0">
                <a:solidFill>
                  <a:prstClr val="black"/>
                </a:solidFill>
                <a:cs typeface="B Nazanin" panose="00000400000000000000" pitchFamily="2" charset="-78"/>
              </a:rPr>
              <a:t>تعداد دفعاتي كه آن ها از سيستم استفاده مي‌كنند .</a:t>
            </a:r>
          </a:p>
          <a:p>
            <a:pPr marL="975390" lvl="2" indent="0">
              <a:buNone/>
            </a:pPr>
            <a:r>
              <a:rPr lang="fa-IR" dirty="0">
                <a:solidFill>
                  <a:prstClr val="black"/>
                </a:solidFill>
                <a:cs typeface="B Nazanin" panose="00000400000000000000" pitchFamily="2" charset="-78"/>
              </a:rPr>
              <a:t>تجربه حوزه كاربرد سيستم و ميزان تخصص آن ها در استفاده از سيستم هاي كامپيوتري</a:t>
            </a:r>
          </a:p>
          <a:p>
            <a:pPr marL="975390" lvl="2" indent="0">
              <a:buNone/>
            </a:pPr>
            <a:r>
              <a:rPr lang="fa-IR" dirty="0">
                <a:solidFill>
                  <a:prstClr val="black"/>
                </a:solidFill>
                <a:cs typeface="B Nazanin" panose="00000400000000000000" pitchFamily="2" charset="-78"/>
              </a:rPr>
              <a:t>پلتفرم مورد استفاده كاربران</a:t>
            </a:r>
          </a:p>
          <a:p>
            <a:pPr marL="975390" lvl="2" indent="0">
              <a:buNone/>
            </a:pPr>
            <a:r>
              <a:rPr lang="fa-IR" dirty="0">
                <a:solidFill>
                  <a:prstClr val="black"/>
                </a:solidFill>
                <a:cs typeface="B Nazanin" panose="00000400000000000000" pitchFamily="2" charset="-78"/>
              </a:rPr>
              <a:t>زبان مادري آن ها </a:t>
            </a:r>
          </a:p>
          <a:p>
            <a:pPr marL="975390" lvl="2" indent="0">
              <a:buNone/>
            </a:pPr>
            <a:r>
              <a:rPr lang="fa-IR" dirty="0">
                <a:solidFill>
                  <a:prstClr val="black"/>
                </a:solidFill>
                <a:cs typeface="B Nazanin" panose="00000400000000000000" pitchFamily="2" charset="-78"/>
              </a:rPr>
              <a:t>نحوه ارتباط آنها  با سيستم چه به صورت مستقیم یا غیرمستقیم</a:t>
            </a:r>
            <a:endParaRPr lang="en-US" dirty="0">
              <a:solidFill>
                <a:prstClr val="black"/>
              </a:solidFill>
              <a:cs typeface="B Nazanin" panose="00000400000000000000" pitchFamily="2" charset="-78"/>
            </a:endParaRPr>
          </a:p>
          <a:p>
            <a:pPr marL="487695" lvl="1" indent="0">
              <a:buNone/>
            </a:pPr>
            <a:endParaRPr lang="en-US" sz="2133" dirty="0">
              <a:cs typeface="B Nazanin" panose="00000400000000000000" pitchFamily="2" charset="-78"/>
            </a:endParaRPr>
          </a:p>
        </p:txBody>
      </p:sp>
      <p:sp>
        <p:nvSpPr>
          <p:cNvPr id="13" name="Cube 12"/>
          <p:cNvSpPr/>
          <p:nvPr/>
        </p:nvSpPr>
        <p:spPr>
          <a:xfrm>
            <a:off x="11271512" y="1157228"/>
            <a:ext cx="304800" cy="311731"/>
          </a:xfrm>
          <a:prstGeom prst="cub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sz="1920" dirty="0">
              <a:cs typeface="B Nazanin" panose="00000400000000000000" pitchFamily="2" charset="-78"/>
            </a:endParaRPr>
          </a:p>
        </p:txBody>
      </p:sp>
      <p:sp>
        <p:nvSpPr>
          <p:cNvPr id="15" name="Left Arrow 14"/>
          <p:cNvSpPr/>
          <p:nvPr/>
        </p:nvSpPr>
        <p:spPr>
          <a:xfrm>
            <a:off x="10834929" y="2584012"/>
            <a:ext cx="579120" cy="22352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sz="1920" dirty="0">
              <a:cs typeface="B Nazanin" panose="00000400000000000000" pitchFamily="2" charset="-78"/>
            </a:endParaRPr>
          </a:p>
        </p:txBody>
      </p:sp>
      <p:pic>
        <p:nvPicPr>
          <p:cNvPr id="16" name="Picture 15"/>
          <p:cNvPicPr>
            <a:picLocks noChangeAspect="1"/>
          </p:cNvPicPr>
          <p:nvPr/>
        </p:nvPicPr>
        <p:blipFill>
          <a:blip r:embed="rId2"/>
          <a:stretch>
            <a:fillRect/>
          </a:stretch>
        </p:blipFill>
        <p:spPr>
          <a:xfrm>
            <a:off x="10834930" y="2900993"/>
            <a:ext cx="598273" cy="260118"/>
          </a:xfrm>
          <a:prstGeom prst="rect">
            <a:avLst/>
          </a:prstGeom>
        </p:spPr>
      </p:pic>
      <p:pic>
        <p:nvPicPr>
          <p:cNvPr id="17" name="Picture 16"/>
          <p:cNvPicPr>
            <a:picLocks noChangeAspect="1"/>
          </p:cNvPicPr>
          <p:nvPr/>
        </p:nvPicPr>
        <p:blipFill>
          <a:blip r:embed="rId2"/>
          <a:stretch>
            <a:fillRect/>
          </a:stretch>
        </p:blipFill>
        <p:spPr>
          <a:xfrm>
            <a:off x="10834930" y="3254571"/>
            <a:ext cx="598273" cy="260118"/>
          </a:xfrm>
          <a:prstGeom prst="rect">
            <a:avLst/>
          </a:prstGeom>
        </p:spPr>
      </p:pic>
      <p:pic>
        <p:nvPicPr>
          <p:cNvPr id="18" name="Picture 17"/>
          <p:cNvPicPr>
            <a:picLocks noChangeAspect="1"/>
          </p:cNvPicPr>
          <p:nvPr/>
        </p:nvPicPr>
        <p:blipFill>
          <a:blip r:embed="rId2"/>
          <a:stretch>
            <a:fillRect/>
          </a:stretch>
        </p:blipFill>
        <p:spPr>
          <a:xfrm>
            <a:off x="10815777" y="3608150"/>
            <a:ext cx="598273" cy="260118"/>
          </a:xfrm>
          <a:prstGeom prst="rect">
            <a:avLst/>
          </a:prstGeom>
        </p:spPr>
      </p:pic>
      <p:pic>
        <p:nvPicPr>
          <p:cNvPr id="19" name="Picture 18"/>
          <p:cNvPicPr>
            <a:picLocks noChangeAspect="1"/>
          </p:cNvPicPr>
          <p:nvPr/>
        </p:nvPicPr>
        <p:blipFill>
          <a:blip r:embed="rId2"/>
          <a:stretch>
            <a:fillRect/>
          </a:stretch>
        </p:blipFill>
        <p:spPr>
          <a:xfrm>
            <a:off x="10815776" y="4030773"/>
            <a:ext cx="598273" cy="260118"/>
          </a:xfrm>
          <a:prstGeom prst="rect">
            <a:avLst/>
          </a:prstGeom>
        </p:spPr>
      </p:pic>
      <p:pic>
        <p:nvPicPr>
          <p:cNvPr id="20" name="Picture 19"/>
          <p:cNvPicPr>
            <a:picLocks noChangeAspect="1"/>
          </p:cNvPicPr>
          <p:nvPr/>
        </p:nvPicPr>
        <p:blipFill>
          <a:blip r:embed="rId2"/>
          <a:stretch>
            <a:fillRect/>
          </a:stretch>
        </p:blipFill>
        <p:spPr>
          <a:xfrm>
            <a:off x="10834930" y="4408768"/>
            <a:ext cx="598273" cy="260118"/>
          </a:xfrm>
          <a:prstGeom prst="rect">
            <a:avLst/>
          </a:prstGeom>
        </p:spPr>
      </p:pic>
      <p:pic>
        <p:nvPicPr>
          <p:cNvPr id="21" name="Picture 20"/>
          <p:cNvPicPr>
            <a:picLocks noChangeAspect="1"/>
          </p:cNvPicPr>
          <p:nvPr/>
        </p:nvPicPr>
        <p:blipFill>
          <a:blip r:embed="rId2"/>
          <a:stretch>
            <a:fillRect/>
          </a:stretch>
        </p:blipFill>
        <p:spPr>
          <a:xfrm>
            <a:off x="10834930" y="4719686"/>
            <a:ext cx="598273" cy="260118"/>
          </a:xfrm>
          <a:prstGeom prst="rect">
            <a:avLst/>
          </a:prstGeom>
        </p:spPr>
      </p:pic>
      <p:pic>
        <p:nvPicPr>
          <p:cNvPr id="22" name="Picture 21"/>
          <p:cNvPicPr>
            <a:picLocks noChangeAspect="1"/>
          </p:cNvPicPr>
          <p:nvPr/>
        </p:nvPicPr>
        <p:blipFill>
          <a:blip r:embed="rId2"/>
          <a:stretch>
            <a:fillRect/>
          </a:stretch>
        </p:blipFill>
        <p:spPr>
          <a:xfrm>
            <a:off x="10834930" y="5116909"/>
            <a:ext cx="598273" cy="260118"/>
          </a:xfrm>
          <a:prstGeom prst="rect">
            <a:avLst/>
          </a:prstGeom>
        </p:spPr>
      </p:pic>
    </p:spTree>
    <p:extLst>
      <p:ext uri="{BB962C8B-B14F-4D97-AF65-F5344CB8AC3E}">
        <p14:creationId xmlns:p14="http://schemas.microsoft.com/office/powerpoint/2010/main" val="9184751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u="sng" dirty="0" smtClean="0">
                <a:solidFill>
                  <a:srgbClr val="C00000"/>
                </a:solidFill>
                <a:cs typeface="B Nazanin" panose="00000400000000000000" pitchFamily="2" charset="-78"/>
              </a:rPr>
              <a:t>کلاس‌های کاربری(ادامه)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marL="0" indent="0">
              <a:buNone/>
            </a:pPr>
            <a:r>
              <a:rPr lang="fa-IR" dirty="0" smtClean="0">
                <a:cs typeface="B Nazanin" panose="00000400000000000000" pitchFamily="2" charset="-78"/>
              </a:rPr>
              <a:t>    </a:t>
            </a:r>
            <a:r>
              <a:rPr lang="fa-IR" dirty="0" smtClean="0">
                <a:solidFill>
                  <a:srgbClr val="C00000"/>
                </a:solidFill>
                <a:cs typeface="B Nazanin" panose="00000400000000000000" pitchFamily="2" charset="-78"/>
              </a:rPr>
              <a:t>نکاتی راجع به طبقه بندی کلاسهای کاربری</a:t>
            </a:r>
          </a:p>
          <a:p>
            <a:pPr algn="just" rtl="1">
              <a:buFont typeface="Wingdings" panose="05000000000000000000" pitchFamily="2" charset="2"/>
              <a:buChar char="v"/>
            </a:pPr>
            <a:r>
              <a:rPr lang="fa-IR" sz="2453" dirty="0">
                <a:solidFill>
                  <a:srgbClr val="C00000"/>
                </a:solidFill>
                <a:cs typeface="B Nazanin" panose="00000400000000000000" pitchFamily="2" charset="-78"/>
              </a:rPr>
              <a:t> </a:t>
            </a:r>
            <a:r>
              <a:rPr lang="fa-IR" sz="2453" dirty="0">
                <a:cs typeface="B Nazanin" panose="00000400000000000000" pitchFamily="2" charset="-78"/>
              </a:rPr>
              <a:t> </a:t>
            </a:r>
            <a:r>
              <a:rPr lang="fa-IR" sz="2453" dirty="0">
                <a:solidFill>
                  <a:srgbClr val="C00000"/>
                </a:solidFill>
                <a:cs typeface="B Nazanin" panose="00000400000000000000" pitchFamily="2" charset="-78"/>
              </a:rPr>
              <a:t>طبقه‌بندی کاربران </a:t>
            </a:r>
            <a:r>
              <a:rPr lang="fa-IR" sz="2453" dirty="0">
                <a:cs typeface="B Nazanin" panose="00000400000000000000" pitchFamily="2" charset="-78"/>
              </a:rPr>
              <a:t>به كلاس‌هایی براساس </a:t>
            </a:r>
            <a:r>
              <a:rPr lang="fa-IR" sz="2453" dirty="0">
                <a:solidFill>
                  <a:srgbClr val="C00000"/>
                </a:solidFill>
                <a:cs typeface="B Nazanin" panose="00000400000000000000" pitchFamily="2" charset="-78"/>
              </a:rPr>
              <a:t>موقعیت جغرافیایی </a:t>
            </a:r>
            <a:r>
              <a:rPr lang="fa-IR" sz="2453" dirty="0">
                <a:cs typeface="B Nazanin" panose="00000400000000000000" pitchFamily="2" charset="-78"/>
              </a:rPr>
              <a:t>یا </a:t>
            </a:r>
            <a:r>
              <a:rPr lang="fa-IR" sz="2453" dirty="0">
                <a:solidFill>
                  <a:srgbClr val="C00000"/>
                </a:solidFill>
                <a:cs typeface="B Nazanin" panose="00000400000000000000" pitchFamily="2" charset="-78"/>
              </a:rPr>
              <a:t>انواع شرکت هایی </a:t>
            </a:r>
            <a:r>
              <a:rPr lang="fa-IR" sz="2453" dirty="0">
                <a:cs typeface="B Nazanin" panose="00000400000000000000" pitchFamily="2" charset="-78"/>
              </a:rPr>
              <a:t>که در آن کار می‌كنند به نوعي رغبت انگيز است . اما اين تمايزات بخش هاي مختلف تجاري را نشان مي‌دهد نه </a:t>
            </a:r>
            <a:r>
              <a:rPr lang="fa-IR" sz="2453" dirty="0">
                <a:solidFill>
                  <a:srgbClr val="C00000"/>
                </a:solidFill>
                <a:cs typeface="B Nazanin" panose="00000400000000000000" pitchFamily="2" charset="-78"/>
              </a:rPr>
              <a:t>كلاس‌هاي كاربري </a:t>
            </a:r>
            <a:r>
              <a:rPr lang="fa-IR" sz="2453" dirty="0">
                <a:cs typeface="B Nazanin" panose="00000400000000000000" pitchFamily="2" charset="-78"/>
              </a:rPr>
              <a:t>متفاوت.  </a:t>
            </a:r>
          </a:p>
          <a:p>
            <a:pPr algn="r" rtl="1">
              <a:buFont typeface="Wingdings" panose="05000000000000000000" pitchFamily="2" charset="2"/>
              <a:buChar char="v"/>
            </a:pPr>
            <a:r>
              <a:rPr lang="fa-IR" sz="2453" dirty="0">
                <a:solidFill>
                  <a:srgbClr val="C00000"/>
                </a:solidFill>
                <a:cs typeface="B Nazanin" panose="00000400000000000000" pitchFamily="2" charset="-78"/>
              </a:rPr>
              <a:t> </a:t>
            </a:r>
            <a:r>
              <a:rPr lang="fa-IR" sz="2453" dirty="0">
                <a:cs typeface="B Nazanin" panose="00000400000000000000" pitchFamily="2" charset="-78"/>
              </a:rPr>
              <a:t>يك راه بهتر براي شناسايي </a:t>
            </a:r>
            <a:r>
              <a:rPr lang="fa-IR" sz="2453" dirty="0">
                <a:solidFill>
                  <a:srgbClr val="C00000"/>
                </a:solidFill>
                <a:cs typeface="B Nazanin" panose="00000400000000000000" pitchFamily="2" charset="-78"/>
              </a:rPr>
              <a:t>كلاس‌هاي كاربري </a:t>
            </a:r>
            <a:r>
              <a:rPr lang="fa-IR" sz="2453" dirty="0">
                <a:cs typeface="B Nazanin" panose="00000400000000000000" pitchFamily="2" charset="-78"/>
              </a:rPr>
              <a:t>فكر كردن در مورد كارهايي است كه</a:t>
            </a:r>
            <a:r>
              <a:rPr lang="fa-IR" sz="2453" dirty="0">
                <a:solidFill>
                  <a:srgbClr val="C00000"/>
                </a:solidFill>
                <a:cs typeface="B Nazanin" panose="00000400000000000000" pitchFamily="2" charset="-78"/>
              </a:rPr>
              <a:t> كاربران </a:t>
            </a:r>
            <a:r>
              <a:rPr lang="fa-IR" sz="2453" dirty="0">
                <a:cs typeface="B Nazanin" panose="00000400000000000000" pitchFamily="2" charset="-78"/>
              </a:rPr>
              <a:t>مختلف با سيستم انجام خواهند داد .</a:t>
            </a:r>
          </a:p>
          <a:p>
            <a:pPr algn="r" rtl="1">
              <a:buFont typeface="Wingdings" panose="05000000000000000000" pitchFamily="2" charset="2"/>
              <a:buChar char="v"/>
            </a:pPr>
            <a:r>
              <a:rPr lang="fa-IR" sz="2453" dirty="0">
                <a:solidFill>
                  <a:srgbClr val="C00000"/>
                </a:solidFill>
                <a:cs typeface="B Nazanin" panose="00000400000000000000" pitchFamily="2" charset="-78"/>
              </a:rPr>
              <a:t>  </a:t>
            </a:r>
            <a:r>
              <a:rPr lang="fa-IR" sz="2453" dirty="0">
                <a:cs typeface="B Nazanin" panose="00000400000000000000" pitchFamily="2" charset="-78"/>
              </a:rPr>
              <a:t>بعضي از </a:t>
            </a:r>
            <a:r>
              <a:rPr lang="fa-IR" sz="2453" dirty="0">
                <a:solidFill>
                  <a:srgbClr val="C00000"/>
                </a:solidFill>
                <a:cs typeface="B Nazanin" panose="00000400000000000000" pitchFamily="2" charset="-78"/>
              </a:rPr>
              <a:t>كلاس هاي كاربري </a:t>
            </a:r>
            <a:r>
              <a:rPr lang="fa-IR" sz="2453" dirty="0">
                <a:cs typeface="B Nazanin" panose="00000400000000000000" pitchFamily="2" charset="-78"/>
              </a:rPr>
              <a:t>براي يك پروژه خاص از بقيه مهم تر هستند یعنی رضایت آنها با دستیابی به اهداف پروژه همسو است .در هنگام </a:t>
            </a:r>
            <a:r>
              <a:rPr lang="fa-IR" sz="2453" dirty="0">
                <a:solidFill>
                  <a:srgbClr val="C00000"/>
                </a:solidFill>
                <a:cs typeface="B Nazanin" panose="00000400000000000000" pitchFamily="2" charset="-78"/>
              </a:rPr>
              <a:t>اولیوت بندی نیازمندی ها </a:t>
            </a:r>
            <a:r>
              <a:rPr lang="fa-IR" sz="2453" dirty="0">
                <a:cs typeface="B Nazanin" panose="00000400000000000000" pitchFamily="2" charset="-78"/>
              </a:rPr>
              <a:t>نیازهای آنها مورد الویت قرار می‌گیرد.</a:t>
            </a:r>
          </a:p>
          <a:p>
            <a:pPr algn="r" rtl="1"/>
            <a:endParaRPr lang="en-US" dirty="0"/>
          </a:p>
        </p:txBody>
      </p:sp>
      <p:pic>
        <p:nvPicPr>
          <p:cNvPr id="4" name="Picture 3"/>
          <p:cNvPicPr>
            <a:picLocks noChangeAspect="1"/>
          </p:cNvPicPr>
          <p:nvPr/>
        </p:nvPicPr>
        <p:blipFill>
          <a:blip r:embed="rId2"/>
          <a:stretch>
            <a:fillRect/>
          </a:stretch>
        </p:blipFill>
        <p:spPr>
          <a:xfrm>
            <a:off x="11253566" y="1581414"/>
            <a:ext cx="318645" cy="325148"/>
          </a:xfrm>
          <a:prstGeom prst="rect">
            <a:avLst/>
          </a:prstGeom>
        </p:spPr>
      </p:pic>
    </p:spTree>
    <p:extLst>
      <p:ext uri="{BB962C8B-B14F-4D97-AF65-F5344CB8AC3E}">
        <p14:creationId xmlns:p14="http://schemas.microsoft.com/office/powerpoint/2010/main" val="24170689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599" y="23549"/>
            <a:ext cx="11216640" cy="650917"/>
          </a:xfrm>
        </p:spPr>
        <p:txBody>
          <a:bodyPr>
            <a:normAutofit fontScale="90000"/>
          </a:bodyPr>
          <a:lstStyle/>
          <a:p>
            <a:pPr algn="ctr" rtl="1"/>
            <a:r>
              <a:rPr lang="fa-IR" u="sng" dirty="0" smtClean="0">
                <a:solidFill>
                  <a:srgbClr val="C00000"/>
                </a:solidFill>
                <a:cs typeface="B Nazanin" panose="00000400000000000000" pitchFamily="2" charset="-78"/>
              </a:rPr>
              <a:t>کلاس‌های کاربری(ادامه)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472599" y="758067"/>
            <a:ext cx="11216640" cy="5464774"/>
          </a:xfrm>
        </p:spPr>
        <p:txBody>
          <a:bodyPr/>
          <a:lstStyle/>
          <a:p>
            <a:pPr marL="0" indent="0">
              <a:buNone/>
            </a:pPr>
            <a:r>
              <a:rPr lang="fa-IR" dirty="0" smtClean="0">
                <a:cs typeface="B Nazanin" panose="00000400000000000000" pitchFamily="2" charset="-78"/>
              </a:rPr>
              <a:t>    </a:t>
            </a:r>
            <a:r>
              <a:rPr lang="fa-IR" sz="2560" dirty="0">
                <a:solidFill>
                  <a:srgbClr val="C00000"/>
                </a:solidFill>
                <a:cs typeface="B Nazanin" panose="00000400000000000000" pitchFamily="2" charset="-78"/>
              </a:rPr>
              <a:t>کلاس کاربران ناراضی</a:t>
            </a:r>
          </a:p>
          <a:p>
            <a:pPr algn="r" rtl="1">
              <a:buFont typeface="Wingdings" panose="05000000000000000000" pitchFamily="2" charset="2"/>
              <a:buChar char="§"/>
            </a:pPr>
            <a:r>
              <a:rPr lang="fa-IR" sz="2560" dirty="0">
                <a:cs typeface="B Nazanin" panose="00000400000000000000" pitchFamily="2" charset="-78"/>
              </a:rPr>
              <a:t>دسته بندی </a:t>
            </a:r>
            <a:r>
              <a:rPr lang="fa-IR" sz="2560" dirty="0">
                <a:solidFill>
                  <a:srgbClr val="C00000"/>
                </a:solidFill>
                <a:cs typeface="B Nazanin" panose="00000400000000000000" pitchFamily="2" charset="-78"/>
              </a:rPr>
              <a:t>کلاس کاربران ناراضی </a:t>
            </a:r>
            <a:r>
              <a:rPr lang="fa-IR" sz="2560" dirty="0">
                <a:cs typeface="B Nazanin" panose="00000400000000000000" pitchFamily="2" charset="-78"/>
              </a:rPr>
              <a:t>گروه هایی هستند که بنابر دلالیل</a:t>
            </a:r>
            <a:r>
              <a:rPr lang="fa-IR" sz="2560" dirty="0">
                <a:solidFill>
                  <a:srgbClr val="C00000"/>
                </a:solidFill>
                <a:cs typeface="B Nazanin" panose="00000400000000000000" pitchFamily="2" charset="-78"/>
              </a:rPr>
              <a:t> ایمنی </a:t>
            </a:r>
            <a:r>
              <a:rPr lang="fa-IR" sz="2560" dirty="0">
                <a:cs typeface="B Nazanin" panose="00000400000000000000" pitchFamily="2" charset="-78"/>
              </a:rPr>
              <a:t>یا</a:t>
            </a:r>
            <a:r>
              <a:rPr lang="fa-IR" sz="2560" dirty="0">
                <a:solidFill>
                  <a:srgbClr val="C00000"/>
                </a:solidFill>
                <a:cs typeface="B Nazanin" panose="00000400000000000000" pitchFamily="2" charset="-78"/>
              </a:rPr>
              <a:t> امنیتی </a:t>
            </a:r>
            <a:r>
              <a:rPr lang="fa-IR" sz="2560" dirty="0">
                <a:cs typeface="B Nazanin" panose="00000400000000000000" pitchFamily="2" charset="-78"/>
              </a:rPr>
              <a:t>مجاز به استفاده از محصول نیستند .</a:t>
            </a:r>
          </a:p>
          <a:p>
            <a:pPr algn="r" rtl="1">
              <a:buFont typeface="Wingdings" panose="05000000000000000000" pitchFamily="2" charset="2"/>
              <a:buChar char="§"/>
            </a:pPr>
            <a:r>
              <a:rPr lang="fa-IR" sz="2560" dirty="0">
                <a:cs typeface="B Nazanin" panose="00000400000000000000" pitchFamily="2" charset="-78"/>
              </a:rPr>
              <a:t>معمولا مکانیزم هایی برای جلوگیری از اقدامات غیر مجاز این </a:t>
            </a:r>
            <a:r>
              <a:rPr lang="fa-IR" sz="2560" dirty="0">
                <a:solidFill>
                  <a:srgbClr val="C00000"/>
                </a:solidFill>
                <a:cs typeface="B Nazanin" panose="00000400000000000000" pitchFamily="2" charset="-78"/>
              </a:rPr>
              <a:t>کلاس کاربری </a:t>
            </a:r>
            <a:r>
              <a:rPr lang="fa-IR" sz="2560" dirty="0">
                <a:cs typeface="B Nazanin" panose="00000400000000000000" pitchFamily="2" charset="-78"/>
              </a:rPr>
              <a:t>انجام می‌شود .</a:t>
            </a:r>
          </a:p>
          <a:p>
            <a:pPr marL="0" indent="0">
              <a:buNone/>
            </a:pPr>
            <a:r>
              <a:rPr lang="fa-IR" sz="2560" dirty="0">
                <a:cs typeface="B Nazanin" panose="00000400000000000000" pitchFamily="2" charset="-78"/>
              </a:rPr>
              <a:t> </a:t>
            </a:r>
            <a:r>
              <a:rPr lang="fa-IR" sz="2560" dirty="0">
                <a:cs typeface="B Nazanin" panose="00000400000000000000" pitchFamily="2" charset="-78"/>
              </a:rPr>
              <a:t>   </a:t>
            </a:r>
            <a:r>
              <a:rPr lang="fa-IR" sz="2560" dirty="0">
                <a:solidFill>
                  <a:srgbClr val="002060"/>
                </a:solidFill>
                <a:cs typeface="B Nazanin" panose="00000400000000000000" pitchFamily="2" charset="-78"/>
              </a:rPr>
              <a:t>مثال: قفل کردن اکانت کاربری بعد از چند بار تلاش ناموفق ، سیستم تشخیص ربات و غیره  </a:t>
            </a:r>
          </a:p>
          <a:p>
            <a:pPr algn="r" rtl="1">
              <a:buFont typeface="Wingdings" panose="05000000000000000000" pitchFamily="2" charset="2"/>
              <a:buChar char="§"/>
            </a:pPr>
            <a:r>
              <a:rPr lang="fa-IR" sz="2560" dirty="0">
                <a:cs typeface="B Nazanin" panose="00000400000000000000" pitchFamily="2" charset="-78"/>
              </a:rPr>
              <a:t>در ساخت محصول نباید این </a:t>
            </a:r>
            <a:r>
              <a:rPr lang="fa-IR" sz="2560" dirty="0">
                <a:solidFill>
                  <a:srgbClr val="C00000"/>
                </a:solidFill>
                <a:cs typeface="B Nazanin" panose="00000400000000000000" pitchFamily="2" charset="-78"/>
              </a:rPr>
              <a:t>کلاس کاربری </a:t>
            </a:r>
            <a:r>
              <a:rPr lang="fa-IR" sz="2560" dirty="0">
                <a:cs typeface="B Nazanin" panose="00000400000000000000" pitchFamily="2" charset="-78"/>
              </a:rPr>
              <a:t>را نادیده گرفت بلکه محصول را مطابق با نیازآن ها نباید ساخت . </a:t>
            </a:r>
          </a:p>
          <a:p>
            <a:pPr marL="0" indent="0" algn="just">
              <a:buNone/>
            </a:pPr>
            <a:r>
              <a:rPr lang="fa-IR" sz="2560" dirty="0">
                <a:cs typeface="B Nazanin" panose="00000400000000000000" pitchFamily="2" charset="-78"/>
              </a:rPr>
              <a:t>    </a:t>
            </a:r>
            <a:r>
              <a:rPr lang="fa-IR" sz="2560" dirty="0">
                <a:solidFill>
                  <a:srgbClr val="C00000"/>
                </a:solidFill>
                <a:cs typeface="B Nazanin" panose="00000400000000000000" pitchFamily="2" charset="-78"/>
              </a:rPr>
              <a:t>کلاس کاربران غیر مستقیم</a:t>
            </a:r>
          </a:p>
          <a:p>
            <a:pPr algn="just" rtl="1">
              <a:buFont typeface="Wingdings" panose="05000000000000000000" pitchFamily="2" charset="2"/>
              <a:buChar char="§"/>
            </a:pPr>
            <a:r>
              <a:rPr lang="fa-IR" sz="2560" dirty="0">
                <a:cs typeface="B Nazanin" panose="00000400000000000000" pitchFamily="2" charset="-78"/>
              </a:rPr>
              <a:t> </a:t>
            </a:r>
            <a:r>
              <a:rPr lang="fa-IR" sz="2560" dirty="0">
                <a:solidFill>
                  <a:srgbClr val="C00000"/>
                </a:solidFill>
                <a:cs typeface="B Nazanin" panose="00000400000000000000" pitchFamily="2" charset="-78"/>
              </a:rPr>
              <a:t>کلاس‌های کاربری </a:t>
            </a:r>
            <a:r>
              <a:rPr lang="fa-IR" sz="2560" dirty="0">
                <a:cs typeface="B Nazanin" panose="00000400000000000000" pitchFamily="2" charset="-78"/>
              </a:rPr>
              <a:t>وجود دارند که به طور </a:t>
            </a:r>
            <a:r>
              <a:rPr lang="fa-IR" sz="2560" dirty="0">
                <a:solidFill>
                  <a:srgbClr val="C00000"/>
                </a:solidFill>
                <a:cs typeface="B Nazanin" panose="00000400000000000000" pitchFamily="2" charset="-78"/>
              </a:rPr>
              <a:t>غیر مستقیم </a:t>
            </a:r>
            <a:r>
              <a:rPr lang="fa-IR" sz="2560" dirty="0">
                <a:cs typeface="B Nazanin" panose="00000400000000000000" pitchFamily="2" charset="-78"/>
              </a:rPr>
              <a:t>با سیستم سر و کار دارند . </a:t>
            </a:r>
            <a:endParaRPr lang="fa-IR" sz="2560" dirty="0">
              <a:cs typeface="B Nazanin" panose="00000400000000000000" pitchFamily="2" charset="-78"/>
            </a:endParaRPr>
          </a:p>
          <a:p>
            <a:pPr algn="just" rtl="1">
              <a:buFont typeface="Wingdings" panose="05000000000000000000" pitchFamily="2" charset="2"/>
              <a:buChar char="§"/>
            </a:pPr>
            <a:r>
              <a:rPr lang="fa-IR" sz="2560" dirty="0">
                <a:cs typeface="B Nazanin" panose="00000400000000000000" pitchFamily="2" charset="-78"/>
              </a:rPr>
              <a:t>آنها خودشان ازبرنامه استفاده نمی‌كنند اما از طريقه برنامه‌هاي ديگر به داده ها يا خدمات سيستم دسترسي خواهند داشت . </a:t>
            </a:r>
          </a:p>
          <a:p>
            <a:pPr algn="just" rtl="1">
              <a:buFont typeface="Wingdings" panose="05000000000000000000" pitchFamily="2" charset="2"/>
              <a:buChar char="§"/>
            </a:pPr>
            <a:r>
              <a:rPr lang="fa-IR" sz="2560" dirty="0">
                <a:cs typeface="B Nazanin" panose="00000400000000000000" pitchFamily="2" charset="-78"/>
              </a:rPr>
              <a:t>اين دسته از كاربران را نبايد نديده گرفت . </a:t>
            </a:r>
          </a:p>
          <a:p>
            <a:pPr algn="just" rtl="1">
              <a:buFont typeface="Wingdings" panose="05000000000000000000" pitchFamily="2" charset="2"/>
              <a:buChar char="§"/>
            </a:pPr>
            <a:endParaRPr lang="fa-IR" sz="2133"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11334846" y="838311"/>
            <a:ext cx="318645" cy="325148"/>
          </a:xfrm>
          <a:prstGeom prst="rect">
            <a:avLst/>
          </a:prstGeom>
        </p:spPr>
      </p:pic>
      <p:pic>
        <p:nvPicPr>
          <p:cNvPr id="5" name="Picture 4"/>
          <p:cNvPicPr>
            <a:picLocks noChangeAspect="1"/>
          </p:cNvPicPr>
          <p:nvPr/>
        </p:nvPicPr>
        <p:blipFill>
          <a:blip r:embed="rId2"/>
          <a:stretch>
            <a:fillRect/>
          </a:stretch>
        </p:blipFill>
        <p:spPr>
          <a:xfrm>
            <a:off x="11370595" y="3606478"/>
            <a:ext cx="318645" cy="325148"/>
          </a:xfrm>
          <a:prstGeom prst="rect">
            <a:avLst/>
          </a:prstGeom>
        </p:spPr>
      </p:pic>
    </p:spTree>
    <p:extLst>
      <p:ext uri="{BB962C8B-B14F-4D97-AF65-F5344CB8AC3E}">
        <p14:creationId xmlns:p14="http://schemas.microsoft.com/office/powerpoint/2010/main" val="38759262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599" y="23549"/>
            <a:ext cx="11216640" cy="650917"/>
          </a:xfrm>
        </p:spPr>
        <p:txBody>
          <a:bodyPr>
            <a:normAutofit fontScale="90000"/>
          </a:bodyPr>
          <a:lstStyle/>
          <a:p>
            <a:pPr algn="ctr" rtl="1"/>
            <a:r>
              <a:rPr lang="fa-IR" u="sng" dirty="0" smtClean="0">
                <a:solidFill>
                  <a:srgbClr val="C00000"/>
                </a:solidFill>
                <a:cs typeface="B Nazanin" panose="00000400000000000000" pitchFamily="2" charset="-78"/>
              </a:rPr>
              <a:t>کلاس‌های کاربری(ادامه)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472599" y="758067"/>
            <a:ext cx="11216640" cy="5464774"/>
          </a:xfrm>
        </p:spPr>
        <p:txBody>
          <a:bodyPr>
            <a:normAutofit/>
          </a:bodyPr>
          <a:lstStyle/>
          <a:p>
            <a:pPr marL="0" indent="0">
              <a:buNone/>
            </a:pPr>
            <a:r>
              <a:rPr lang="fa-IR" dirty="0" smtClean="0">
                <a:cs typeface="B Nazanin" panose="00000400000000000000" pitchFamily="2" charset="-78"/>
              </a:rPr>
              <a:t>    </a:t>
            </a:r>
            <a:r>
              <a:rPr lang="fa-IR" sz="2560" dirty="0">
                <a:solidFill>
                  <a:srgbClr val="C00000"/>
                </a:solidFill>
                <a:cs typeface="B Nazanin" panose="00000400000000000000" pitchFamily="2" charset="-78"/>
              </a:rPr>
              <a:t>کلاس کاربران غيرانساني</a:t>
            </a:r>
          </a:p>
          <a:p>
            <a:pPr algn="r" rtl="1">
              <a:buFont typeface="Wingdings" panose="05000000000000000000" pitchFamily="2" charset="2"/>
              <a:buChar char="§"/>
            </a:pPr>
            <a:r>
              <a:rPr lang="fa-IR" sz="2453" dirty="0">
                <a:cs typeface="B Nazanin" panose="00000400000000000000" pitchFamily="2" charset="-78"/>
              </a:rPr>
              <a:t>ضرورتي وجود ندارد كه كلاس‌هاي كاربري حتما انسان باشند . </a:t>
            </a:r>
          </a:p>
          <a:p>
            <a:pPr algn="r" rtl="1">
              <a:buFont typeface="Wingdings" panose="05000000000000000000" pitchFamily="2" charset="2"/>
              <a:buChar char="§"/>
            </a:pPr>
            <a:r>
              <a:rPr lang="fa-IR" sz="2453" dirty="0">
                <a:cs typeface="B Nazanin" panose="00000400000000000000" pitchFamily="2" charset="-78"/>
              </a:rPr>
              <a:t>آن‌ها ممكن عامل هاي نرم افزاري باشند كه يك سرويس را از طرف يك كاربر انساني انجام مي‌دهند . </a:t>
            </a:r>
          </a:p>
          <a:p>
            <a:pPr lvl="1"/>
            <a:r>
              <a:rPr lang="fa-IR" sz="2453" dirty="0">
                <a:solidFill>
                  <a:srgbClr val="0070C0"/>
                </a:solidFill>
                <a:cs typeface="B Nazanin" panose="00000400000000000000" pitchFamily="2" charset="-78"/>
              </a:rPr>
              <a:t>مثال : ربات ها </a:t>
            </a:r>
          </a:p>
          <a:p>
            <a:pPr lvl="1"/>
            <a:endParaRPr lang="fa-IR" sz="2453" dirty="0">
              <a:solidFill>
                <a:srgbClr val="0070C0"/>
              </a:solidFill>
              <a:cs typeface="B Nazanin" panose="00000400000000000000" pitchFamily="2" charset="-78"/>
            </a:endParaRPr>
          </a:p>
          <a:p>
            <a:pPr>
              <a:buFont typeface="Wingdings" panose="05000000000000000000" pitchFamily="2" charset="2"/>
              <a:buChar char="v"/>
            </a:pPr>
            <a:r>
              <a:rPr lang="fa-IR" sz="2453" dirty="0">
                <a:solidFill>
                  <a:srgbClr val="C00000"/>
                </a:solidFill>
                <a:cs typeface="B Nazanin" panose="00000400000000000000" pitchFamily="2" charset="-78"/>
              </a:rPr>
              <a:t> </a:t>
            </a:r>
            <a:r>
              <a:rPr lang="fa-IR" sz="2453" dirty="0">
                <a:cs typeface="B Nazanin" panose="00000400000000000000" pitchFamily="2" charset="-78"/>
              </a:rPr>
              <a:t>طیف بسیار وسیع‌تری از نیازمنیدی ها به جزء نیازمندی هایی که از </a:t>
            </a:r>
            <a:r>
              <a:rPr lang="fa-IR" sz="2453" dirty="0">
                <a:solidFill>
                  <a:srgbClr val="C00000"/>
                </a:solidFill>
                <a:cs typeface="B Nazanin" panose="00000400000000000000" pitchFamily="2" charset="-78"/>
              </a:rPr>
              <a:t>کلاس کاربران مستقیم </a:t>
            </a:r>
            <a:r>
              <a:rPr lang="fa-IR" sz="2453" dirty="0">
                <a:cs typeface="B Nazanin" panose="00000400000000000000" pitchFamily="2" charset="-78"/>
              </a:rPr>
              <a:t>و </a:t>
            </a:r>
            <a:r>
              <a:rPr lang="fa-IR" sz="2453" dirty="0">
                <a:solidFill>
                  <a:srgbClr val="C00000"/>
                </a:solidFill>
                <a:cs typeface="B Nazanin" panose="00000400000000000000" pitchFamily="2" charset="-78"/>
              </a:rPr>
              <a:t>کلاس کاربران غیر مستقیم</a:t>
            </a:r>
            <a:r>
              <a:rPr lang="fa-IR" sz="2453" dirty="0">
                <a:cs typeface="B Nazanin" panose="00000400000000000000" pitchFamily="2" charset="-78"/>
              </a:rPr>
              <a:t> از سایر منابع نیازمندی ها در نظر بگیرید.</a:t>
            </a:r>
          </a:p>
          <a:p>
            <a:pPr marL="487695" lvl="1" indent="0" algn="just">
              <a:buNone/>
            </a:pPr>
            <a:r>
              <a:rPr lang="fa-IR" sz="2453" dirty="0">
                <a:solidFill>
                  <a:srgbClr val="0070C0"/>
                </a:solidFill>
                <a:cs typeface="B Nazanin" panose="00000400000000000000" pitchFamily="2" charset="-78"/>
              </a:rPr>
              <a:t>مثال:اگر اعضای تیم توسعه، کاربران نهایی سیستمی که می‌سازند نیستند ، اما به نظرات آنها در مورد نیازمندی های غیروظیفه‌مندی سیستم مانند کارایی، قابلیت تغییر، قابلیت حمل و استفاده مجدد نیاز است .</a:t>
            </a:r>
          </a:p>
          <a:p>
            <a:pPr marL="0" indent="0">
              <a:buNone/>
            </a:pPr>
            <a:r>
              <a:rPr lang="fa-IR" sz="2453" dirty="0">
                <a:cs typeface="B Nazanin" panose="00000400000000000000" pitchFamily="2" charset="-78"/>
              </a:rPr>
              <a:t> </a:t>
            </a:r>
          </a:p>
          <a:p>
            <a:pPr marL="0" indent="0">
              <a:buNone/>
            </a:pPr>
            <a:endParaRPr lang="fa-IR" sz="2560" dirty="0">
              <a:solidFill>
                <a:srgbClr val="C00000"/>
              </a:solidFill>
              <a:cs typeface="B Nazanin" panose="00000400000000000000" pitchFamily="2" charset="-78"/>
            </a:endParaRPr>
          </a:p>
          <a:p>
            <a:pPr marL="0" indent="0">
              <a:buNone/>
            </a:pPr>
            <a:endParaRPr lang="fa-IR" sz="2560" dirty="0">
              <a:solidFill>
                <a:srgbClr val="C00000"/>
              </a:solidFill>
              <a:cs typeface="B Nazanin" panose="00000400000000000000" pitchFamily="2" charset="-78"/>
            </a:endParaRPr>
          </a:p>
          <a:p>
            <a:pPr marL="0" indent="0">
              <a:buNone/>
            </a:pPr>
            <a:endParaRPr lang="fa-IR" sz="2560" dirty="0">
              <a:solidFill>
                <a:srgbClr val="C00000"/>
              </a:solidFill>
              <a:cs typeface="B Nazanin" panose="00000400000000000000" pitchFamily="2" charset="-78"/>
            </a:endParaRPr>
          </a:p>
          <a:p>
            <a:pPr marL="0" indent="0">
              <a:buNone/>
            </a:pPr>
            <a:endParaRPr lang="fa-IR" sz="2560" dirty="0">
              <a:solidFill>
                <a:srgbClr val="C00000"/>
              </a:solidFill>
              <a:cs typeface="B Nazanin" panose="00000400000000000000" pitchFamily="2" charset="-78"/>
            </a:endParaRPr>
          </a:p>
          <a:p>
            <a:pPr marL="0" indent="0">
              <a:buNone/>
            </a:pPr>
            <a:endParaRPr lang="fa-IR" sz="2560" dirty="0">
              <a:solidFill>
                <a:srgbClr val="C00000"/>
              </a:solidFill>
              <a:cs typeface="B Nazanin" panose="00000400000000000000" pitchFamily="2" charset="-78"/>
            </a:endParaRPr>
          </a:p>
          <a:p>
            <a:pPr algn="just" rtl="1">
              <a:buFont typeface="Wingdings" panose="05000000000000000000" pitchFamily="2" charset="2"/>
              <a:buChar char="§"/>
            </a:pPr>
            <a:endParaRPr lang="fa-IR" sz="2133" dirty="0">
              <a:cs typeface="B Nazanin" panose="00000400000000000000" pitchFamily="2" charset="-78"/>
            </a:endParaRPr>
          </a:p>
        </p:txBody>
      </p:sp>
      <p:pic>
        <p:nvPicPr>
          <p:cNvPr id="4" name="Picture 3"/>
          <p:cNvPicPr>
            <a:picLocks noChangeAspect="1"/>
          </p:cNvPicPr>
          <p:nvPr/>
        </p:nvPicPr>
        <p:blipFill>
          <a:blip r:embed="rId3"/>
          <a:stretch>
            <a:fillRect/>
          </a:stretch>
        </p:blipFill>
        <p:spPr>
          <a:xfrm>
            <a:off x="11370595" y="849507"/>
            <a:ext cx="318645" cy="325148"/>
          </a:xfrm>
          <a:prstGeom prst="rect">
            <a:avLst/>
          </a:prstGeom>
        </p:spPr>
      </p:pic>
    </p:spTree>
    <p:extLst>
      <p:ext uri="{BB962C8B-B14F-4D97-AF65-F5344CB8AC3E}">
        <p14:creationId xmlns:p14="http://schemas.microsoft.com/office/powerpoint/2010/main" val="26288018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2987</TotalTime>
  <Words>3143</Words>
  <Application>Microsoft Office PowerPoint</Application>
  <PresentationFormat>Custom</PresentationFormat>
  <Paragraphs>285</Paragraphs>
  <Slides>34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B Nazanin</vt:lpstr>
      <vt:lpstr>Calibri</vt:lpstr>
      <vt:lpstr>Calibri Light</vt:lpstr>
      <vt:lpstr>Times New Roman</vt:lpstr>
      <vt:lpstr>Wingdings</vt:lpstr>
      <vt:lpstr>Office Theme</vt:lpstr>
      <vt:lpstr>PowerPoint Presentation</vt:lpstr>
      <vt:lpstr>فهرست مطالب</vt:lpstr>
      <vt:lpstr>مقدمه</vt:lpstr>
      <vt:lpstr>کلاس های کاربری </vt:lpstr>
      <vt:lpstr>کلاس های کاربری </vt:lpstr>
      <vt:lpstr>کلاس های کاربری (ادامه)</vt:lpstr>
      <vt:lpstr>کلاس‌های کاربری(ادامه)  </vt:lpstr>
      <vt:lpstr>کلاس‌های کاربری(ادامه)  </vt:lpstr>
      <vt:lpstr>کلاس‌های کاربری(ادامه)  </vt:lpstr>
      <vt:lpstr>کلاس‌های کاربری(ادامه)</vt:lpstr>
      <vt:lpstr>کلاس‌های کاربری(ادامه)</vt:lpstr>
      <vt:lpstr>کلاس‌های کاربری(ادامه)</vt:lpstr>
      <vt:lpstr>گام بعدی</vt:lpstr>
      <vt:lpstr>پرسوناهای کاربری</vt:lpstr>
      <vt:lpstr>گام بعدی</vt:lpstr>
      <vt:lpstr>ارتباط با نمایندگان کاربران </vt:lpstr>
      <vt:lpstr>ارتباط با نمايندگان كاربران (ادامه )</vt:lpstr>
      <vt:lpstr>گام بعدی</vt:lpstr>
      <vt:lpstr>قهرمان محصول</vt:lpstr>
      <vt:lpstr>قهرمان محصول(ادامه )</vt:lpstr>
      <vt:lpstr>قهرمان محصول (ادامه)</vt:lpstr>
      <vt:lpstr>قهرمان محصول خارجی</vt:lpstr>
      <vt:lpstr>قهرمان محصول (ادامه )</vt:lpstr>
      <vt:lpstr>قهرمان محصول (ادامه)</vt:lpstr>
      <vt:lpstr>قهرمان محصول (ادامه)</vt:lpstr>
      <vt:lpstr>قهرمان محصول(ادامه)</vt:lpstr>
      <vt:lpstr>قهرمان محصول (ادامه )</vt:lpstr>
      <vt:lpstr>قهرمان محصول (ادامه)</vt:lpstr>
      <vt:lpstr>قهرمان محصول (ادامه)</vt:lpstr>
      <vt:lpstr>گام بعدی</vt:lpstr>
      <vt:lpstr>نماینده کاربر در پروژه های چابک</vt:lpstr>
      <vt:lpstr>نماینده کاربر در پروژه های چابک(ادامه)</vt:lpstr>
      <vt:lpstr>گام بعدی</vt:lpstr>
      <vt:lpstr>حل و فصل الزامات متضاد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154</cp:revision>
  <dcterms:created xsi:type="dcterms:W3CDTF">2021-12-20T22:05:28Z</dcterms:created>
  <dcterms:modified xsi:type="dcterms:W3CDTF">2022-01-24T21:43:43Z</dcterms:modified>
</cp:coreProperties>
</file>