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28"/>
  </p:notesMasterIdLst>
  <p:sldIdLst>
    <p:sldId id="257" r:id="rId2"/>
    <p:sldId id="284" r:id="rId3"/>
    <p:sldId id="260" r:id="rId4"/>
    <p:sldId id="262" r:id="rId5"/>
    <p:sldId id="258" r:id="rId6"/>
    <p:sldId id="263" r:id="rId7"/>
    <p:sldId id="264" r:id="rId8"/>
    <p:sldId id="265" r:id="rId9"/>
    <p:sldId id="266" r:id="rId10"/>
    <p:sldId id="267" r:id="rId11"/>
    <p:sldId id="285" r:id="rId12"/>
    <p:sldId id="286" r:id="rId13"/>
    <p:sldId id="271" r:id="rId14"/>
    <p:sldId id="272" r:id="rId15"/>
    <p:sldId id="273" r:id="rId16"/>
    <p:sldId id="277" r:id="rId17"/>
    <p:sldId id="274" r:id="rId18"/>
    <p:sldId id="275" r:id="rId19"/>
    <p:sldId id="276" r:id="rId20"/>
    <p:sldId id="279" r:id="rId21"/>
    <p:sldId id="280" r:id="rId22"/>
    <p:sldId id="281" r:id="rId23"/>
    <p:sldId id="278" r:id="rId24"/>
    <p:sldId id="282" r:id="rId25"/>
    <p:sldId id="283"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1646" autoAdjust="0"/>
  </p:normalViewPr>
  <p:slideViewPr>
    <p:cSldViewPr snapToGrid="0">
      <p:cViewPr varScale="1">
        <p:scale>
          <a:sx n="88" d="100"/>
          <a:sy n="88" d="100"/>
        </p:scale>
        <p:origin x="4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07/06/1443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13</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algn="just" rtl="1">
              <a:buFont typeface="Wingdings" panose="05000000000000000000" pitchFamily="2" charset="2"/>
              <a:buChar char="§"/>
            </a:pPr>
            <a:r>
              <a:rPr lang="fa-IR" sz="2000" dirty="0" smtClean="0">
                <a:cs typeface="B Nazanin" panose="00000400000000000000" pitchFamily="2" charset="-78"/>
              </a:rPr>
              <a:t>هرنوع پروژه ای به نماینده مناسبی احتیاج دارد 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47775"/>
            <a:ext cx="10515600" cy="4929188"/>
          </a:xfrm>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r>
              <a:rPr lang="fa-IR" sz="20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buFont typeface="Wingdings" panose="05000000000000000000" pitchFamily="2" charset="2"/>
              <a:buChar char="§"/>
            </a:pPr>
            <a:r>
              <a:rPr lang="fa-IR" sz="2000" dirty="0" smtClean="0">
                <a:cs typeface="B Nazanin" panose="00000400000000000000" pitchFamily="2" charset="-78"/>
              </a:rPr>
              <a:t>قهرمان محصول 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5" y="1895475"/>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بهترین عملکرد قهرمان محصول </a:t>
            </a:r>
          </a:p>
          <a:p>
            <a:pPr algn="r" rtl="1">
              <a:buFont typeface="Wingdings" panose="05000000000000000000" pitchFamily="2" charset="2"/>
              <a:buChar char="§"/>
            </a:pPr>
            <a:r>
              <a:rPr lang="fa-IR" sz="2000" dirty="0" smtClean="0">
                <a:cs typeface="B Nazanin" panose="00000400000000000000" pitchFamily="2" charset="-78"/>
              </a:rPr>
              <a:t>اگر</a:t>
            </a:r>
            <a:r>
              <a:rPr lang="fa-IR" sz="2000" dirty="0" smtClean="0">
                <a:solidFill>
                  <a:schemeClr val="tx1"/>
                </a:solidFill>
                <a:cs typeface="B Nazanin" panose="00000400000000000000" pitchFamily="2" charset="-78"/>
              </a:rPr>
              <a:t>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cs typeface="B Nazanin" panose="00000400000000000000" pitchFamily="2" charset="-78"/>
              </a:rPr>
              <a:t>اگر تصمیمات یک قهرمان محصول به طور مداوم توسط دیگران نادیده نگرفته شود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تعامالات قهرمان محصول با همتایان خود به اندازه کافی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p>
          <a:p>
            <a:pPr marL="0" indent="0" algn="r" rtl="1">
              <a:buNone/>
            </a:pPr>
            <a:r>
              <a:rPr lang="fa-IR" sz="2000" dirty="0" smtClean="0">
                <a:solidFill>
                  <a:schemeClr val="tx1"/>
                </a:solidFill>
                <a:cs typeface="B Nazanin" panose="00000400000000000000" pitchFamily="2" charset="-78"/>
              </a:rPr>
              <a:t>                        در </a:t>
            </a:r>
            <a:r>
              <a:rPr lang="fa-IR" sz="20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68050" y="1933182"/>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Left Arrow 6"/>
          <p:cNvSpPr/>
          <p:nvPr/>
        </p:nvSpPr>
        <p:spPr>
          <a:xfrm>
            <a:off x="9902073" y="4298622"/>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مخصوص 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marL="0" indent="0" algn="r" rtl="1">
              <a:buNone/>
            </a:pPr>
            <a:r>
              <a:rPr lang="fa-IR" sz="2000" dirty="0" smtClean="0">
                <a:cs typeface="B Nazanin" panose="00000400000000000000" pitchFamily="2" charset="-78"/>
              </a:rPr>
              <a:t>    برنامه ریزی :</a:t>
            </a:r>
          </a:p>
          <a:p>
            <a:pPr marL="914400" lvl="2" indent="0">
              <a:buNone/>
            </a:pPr>
            <a:r>
              <a:rPr lang="fa-IR" dirty="0" smtClean="0">
                <a:cs typeface="B Nazanin" panose="00000400000000000000" pitchFamily="2" charset="-78"/>
              </a:rPr>
              <a:t>محدوده و محدودیت های سیستم را مشخص کند .</a:t>
            </a:r>
          </a:p>
          <a:p>
            <a:pPr marL="914400" lvl="2" indent="0">
              <a:buNone/>
            </a:pPr>
            <a:r>
              <a:rPr lang="fa-IR" dirty="0" smtClean="0">
                <a:cs typeface="B Nazanin" panose="00000400000000000000" pitchFamily="2" charset="-78"/>
              </a:rPr>
              <a:t>سیستم های که با آن ها در تعامل است سیستم فعلی را مشخص کند .</a:t>
            </a:r>
          </a:p>
          <a:p>
            <a:pPr marL="914400" lvl="2" indent="0">
              <a:buNone/>
            </a:pPr>
            <a:r>
              <a:rPr lang="fa-IR" dirty="0" smtClean="0">
                <a:cs typeface="B Nazanin" panose="00000400000000000000" pitchFamily="2" charset="-78"/>
              </a:rPr>
              <a:t>یک مسیر انتقال از برنامه های فعلی یا عملیات دستی تعریف کنید .</a:t>
            </a:r>
          </a:p>
          <a:p>
            <a:pPr marL="914400" lvl="2" indent="0">
              <a:buNone/>
            </a:pPr>
            <a:r>
              <a:rPr lang="fa-IR"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68050" y="1272618"/>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07169" y="3332698"/>
            <a:ext cx="560881" cy="243861"/>
          </a:xfrm>
          <a:prstGeom prst="rect">
            <a:avLst/>
          </a:prstGeom>
        </p:spPr>
      </p:pic>
      <p:pic>
        <p:nvPicPr>
          <p:cNvPr id="7" name="Picture 6"/>
          <p:cNvPicPr>
            <a:picLocks noChangeAspect="1"/>
          </p:cNvPicPr>
          <p:nvPr/>
        </p:nvPicPr>
        <p:blipFill>
          <a:blip r:embed="rId2"/>
          <a:stretch>
            <a:fillRect/>
          </a:stretch>
        </p:blipFill>
        <p:spPr>
          <a:xfrm>
            <a:off x="10507168" y="3643164"/>
            <a:ext cx="560881" cy="243861"/>
          </a:xfrm>
          <a:prstGeom prst="rect">
            <a:avLst/>
          </a:prstGeom>
        </p:spPr>
      </p:pic>
      <p:pic>
        <p:nvPicPr>
          <p:cNvPr id="8" name="Picture 7"/>
          <p:cNvPicPr>
            <a:picLocks noChangeAspect="1"/>
          </p:cNvPicPr>
          <p:nvPr/>
        </p:nvPicPr>
        <p:blipFill>
          <a:blip r:embed="rId2"/>
          <a:stretch>
            <a:fillRect/>
          </a:stretch>
        </p:blipFill>
        <p:spPr>
          <a:xfrm>
            <a:off x="10507167" y="3953630"/>
            <a:ext cx="560881" cy="243861"/>
          </a:xfrm>
          <a:prstGeom prst="rect">
            <a:avLst/>
          </a:prstGeom>
        </p:spPr>
      </p:pic>
      <p:pic>
        <p:nvPicPr>
          <p:cNvPr id="9" name="Picture 8"/>
          <p:cNvPicPr>
            <a:picLocks noChangeAspect="1"/>
          </p:cNvPicPr>
          <p:nvPr/>
        </p:nvPicPr>
        <p:blipFill>
          <a:blip r:embed="rId2"/>
          <a:stretch>
            <a:fillRect/>
          </a:stretch>
        </p:blipFill>
        <p:spPr>
          <a:xfrm>
            <a:off x="10507167" y="4281903"/>
            <a:ext cx="560881" cy="243861"/>
          </a:xfrm>
          <a:prstGeom prst="rect">
            <a:avLst/>
          </a:prstGeom>
        </p:spPr>
      </p:pic>
      <p:sp>
        <p:nvSpPr>
          <p:cNvPr id="15" name="Isosceles Triangle 14"/>
          <p:cNvSpPr/>
          <p:nvPr/>
        </p:nvSpPr>
        <p:spPr>
          <a:xfrm rot="16200000">
            <a:off x="11025629" y="298023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t>مقدمه </a:t>
            </a:r>
          </a:p>
          <a:p>
            <a:pPr algn="r" rtl="1"/>
            <a:r>
              <a:rPr lang="fa-IR" dirty="0" smtClean="0"/>
              <a:t>کلاس های کاربری</a:t>
            </a:r>
          </a:p>
          <a:p>
            <a:pPr algn="r" rtl="1"/>
            <a:r>
              <a:rPr lang="fa-IR" dirty="0" smtClean="0"/>
              <a:t>شخصیت های کاربر</a:t>
            </a:r>
          </a:p>
          <a:p>
            <a:pPr algn="r" rtl="1"/>
            <a:r>
              <a:rPr lang="fa-IR" dirty="0" smtClean="0"/>
              <a:t>ارتباط با نمایندگان کاربران </a:t>
            </a:r>
          </a:p>
          <a:p>
            <a:pPr algn="r" rtl="1"/>
            <a:r>
              <a:rPr lang="fa-IR" dirty="0" smtClean="0"/>
              <a:t>قهرمان محصول </a:t>
            </a:r>
          </a:p>
          <a:p>
            <a:pPr algn="r" rtl="1"/>
            <a:r>
              <a:rPr lang="fa-IR" dirty="0"/>
              <a:t>نمایندگی کاربر در پروژه های </a:t>
            </a:r>
            <a:r>
              <a:rPr lang="fa-IR" dirty="0" smtClean="0"/>
              <a:t>چابک</a:t>
            </a:r>
          </a:p>
          <a:p>
            <a:pPr algn="r" rtl="1"/>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481"/>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97606"/>
            <a:ext cx="10515600" cy="4859057"/>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نیازمندی ها:</a:t>
            </a:r>
          </a:p>
          <a:p>
            <a:pPr marL="914400" lvl="2" indent="0">
              <a:buNone/>
            </a:pPr>
            <a:r>
              <a:rPr lang="fa-IR" dirty="0" smtClean="0">
                <a:cs typeface="B Nazanin" panose="00000400000000000000" pitchFamily="2" charset="-78"/>
              </a:rPr>
              <a:t>نیازمندی ها را از کاربران جمع آوری کند .</a:t>
            </a:r>
          </a:p>
          <a:p>
            <a:pPr marL="914400" lvl="2" indent="0">
              <a:buNone/>
            </a:pPr>
            <a:r>
              <a:rPr lang="fa-IR" dirty="0" smtClean="0">
                <a:cs typeface="B Nazanin" panose="00000400000000000000" pitchFamily="2" charset="-78"/>
              </a:rPr>
              <a:t>سناریوهای استفاده ، یوزکیس ها و داستان های کاربران را بسط دهد . </a:t>
            </a:r>
          </a:p>
          <a:p>
            <a:pPr marL="914400" lvl="2" indent="0">
              <a:buNone/>
            </a:pPr>
            <a:r>
              <a:rPr lang="fa-IR" dirty="0" smtClean="0">
                <a:cs typeface="B Nazanin" panose="00000400000000000000" pitchFamily="2" charset="-78"/>
              </a:rPr>
              <a:t>تضادها بین نیازمندی های پیشنهاد شده در کلاس کاربری را حل کند . </a:t>
            </a:r>
          </a:p>
          <a:p>
            <a:pPr marL="914400" lvl="2" indent="0">
              <a:buNone/>
            </a:pPr>
            <a:r>
              <a:rPr lang="fa-IR" dirty="0" smtClean="0">
                <a:cs typeface="B Nazanin" panose="00000400000000000000" pitchFamily="2" charset="-78"/>
              </a:rPr>
              <a:t>الویت های اجرایی را تعریف کند .</a:t>
            </a:r>
          </a:p>
          <a:p>
            <a:pPr marL="914400" lvl="2" indent="0">
              <a:buNone/>
            </a:pPr>
            <a:r>
              <a:rPr lang="fa-IR" dirty="0" smtClean="0">
                <a:cs typeface="B Nazanin" panose="00000400000000000000" pitchFamily="2" charset="-78"/>
              </a:rPr>
              <a:t>ورودی‌ها را در مورد عملکرد و سایر الزامات کیفی ارائه دهد .</a:t>
            </a:r>
          </a:p>
          <a:p>
            <a:pPr marL="914400" lvl="2" indent="0">
              <a:buNone/>
            </a:pPr>
            <a:r>
              <a:rPr lang="fa-IR" dirty="0" smtClean="0">
                <a:cs typeface="B Nazanin" panose="00000400000000000000" pitchFamily="2" charset="-78"/>
              </a:rPr>
              <a:t>نمونه های اولیه را ارزیابی کند . </a:t>
            </a:r>
          </a:p>
          <a:p>
            <a:pPr marL="914400" lvl="2" indent="0">
              <a:buNone/>
            </a:pPr>
            <a:r>
              <a:rPr lang="fa-IR"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476646" y="1923115"/>
            <a:ext cx="560881" cy="243861"/>
          </a:xfrm>
          <a:prstGeom prst="rect">
            <a:avLst/>
          </a:prstGeom>
        </p:spPr>
      </p:pic>
      <p:pic>
        <p:nvPicPr>
          <p:cNvPr id="5" name="Picture 4"/>
          <p:cNvPicPr>
            <a:picLocks noChangeAspect="1"/>
          </p:cNvPicPr>
          <p:nvPr/>
        </p:nvPicPr>
        <p:blipFill>
          <a:blip r:embed="rId2"/>
          <a:stretch>
            <a:fillRect/>
          </a:stretch>
        </p:blipFill>
        <p:spPr>
          <a:xfrm>
            <a:off x="10476645" y="2247703"/>
            <a:ext cx="560881" cy="243861"/>
          </a:xfrm>
          <a:prstGeom prst="rect">
            <a:avLst/>
          </a:prstGeom>
        </p:spPr>
      </p:pic>
      <p:pic>
        <p:nvPicPr>
          <p:cNvPr id="6" name="Picture 5"/>
          <p:cNvPicPr>
            <a:picLocks noChangeAspect="1"/>
          </p:cNvPicPr>
          <p:nvPr/>
        </p:nvPicPr>
        <p:blipFill>
          <a:blip r:embed="rId2"/>
          <a:stretch>
            <a:fillRect/>
          </a:stretch>
        </p:blipFill>
        <p:spPr>
          <a:xfrm>
            <a:off x="10467219" y="2567909"/>
            <a:ext cx="560881" cy="243861"/>
          </a:xfrm>
          <a:prstGeom prst="rect">
            <a:avLst/>
          </a:prstGeom>
        </p:spPr>
      </p:pic>
      <p:pic>
        <p:nvPicPr>
          <p:cNvPr id="7" name="Picture 6"/>
          <p:cNvPicPr>
            <a:picLocks noChangeAspect="1"/>
          </p:cNvPicPr>
          <p:nvPr/>
        </p:nvPicPr>
        <p:blipFill>
          <a:blip r:embed="rId2"/>
          <a:stretch>
            <a:fillRect/>
          </a:stretch>
        </p:blipFill>
        <p:spPr>
          <a:xfrm>
            <a:off x="10476645" y="2882397"/>
            <a:ext cx="560881" cy="243861"/>
          </a:xfrm>
          <a:prstGeom prst="rect">
            <a:avLst/>
          </a:prstGeom>
        </p:spPr>
      </p:pic>
      <p:pic>
        <p:nvPicPr>
          <p:cNvPr id="8" name="Picture 7"/>
          <p:cNvPicPr>
            <a:picLocks noChangeAspect="1"/>
          </p:cNvPicPr>
          <p:nvPr/>
        </p:nvPicPr>
        <p:blipFill>
          <a:blip r:embed="rId2"/>
          <a:stretch>
            <a:fillRect/>
          </a:stretch>
        </p:blipFill>
        <p:spPr>
          <a:xfrm>
            <a:off x="10467219" y="3284788"/>
            <a:ext cx="560881" cy="243861"/>
          </a:xfrm>
          <a:prstGeom prst="rect">
            <a:avLst/>
          </a:prstGeom>
        </p:spPr>
      </p:pic>
      <p:pic>
        <p:nvPicPr>
          <p:cNvPr id="9" name="Picture 8"/>
          <p:cNvPicPr>
            <a:picLocks noChangeAspect="1"/>
          </p:cNvPicPr>
          <p:nvPr/>
        </p:nvPicPr>
        <p:blipFill>
          <a:blip r:embed="rId2"/>
          <a:stretch>
            <a:fillRect/>
          </a:stretch>
        </p:blipFill>
        <p:spPr>
          <a:xfrm>
            <a:off x="10467219" y="3652621"/>
            <a:ext cx="560881" cy="243861"/>
          </a:xfrm>
          <a:prstGeom prst="rect">
            <a:avLst/>
          </a:prstGeom>
        </p:spPr>
      </p:pic>
      <p:pic>
        <p:nvPicPr>
          <p:cNvPr id="10" name="Picture 9"/>
          <p:cNvPicPr>
            <a:picLocks noChangeAspect="1"/>
          </p:cNvPicPr>
          <p:nvPr/>
        </p:nvPicPr>
        <p:blipFill>
          <a:blip r:embed="rId2"/>
          <a:stretch>
            <a:fillRect/>
          </a:stretch>
        </p:blipFill>
        <p:spPr>
          <a:xfrm>
            <a:off x="10467220" y="3972661"/>
            <a:ext cx="560881" cy="243861"/>
          </a:xfrm>
          <a:prstGeom prst="rect">
            <a:avLst/>
          </a:prstGeom>
        </p:spPr>
      </p:pic>
      <p:pic>
        <p:nvPicPr>
          <p:cNvPr id="11" name="Picture 10"/>
          <p:cNvPicPr>
            <a:picLocks noChangeAspect="1"/>
          </p:cNvPicPr>
          <p:nvPr/>
        </p:nvPicPr>
        <p:blipFill>
          <a:blip r:embed="rId2"/>
          <a:stretch>
            <a:fillRect/>
          </a:stretch>
        </p:blipFill>
        <p:spPr>
          <a:xfrm>
            <a:off x="10476645" y="4281598"/>
            <a:ext cx="560881" cy="243861"/>
          </a:xfrm>
          <a:prstGeom prst="rect">
            <a:avLst/>
          </a:prstGeom>
        </p:spPr>
      </p:pic>
      <p:sp>
        <p:nvSpPr>
          <p:cNvPr id="12" name="Isosceles Triangle 11"/>
          <p:cNvSpPr/>
          <p:nvPr/>
        </p:nvSpPr>
        <p:spPr>
          <a:xfrm rot="16200000">
            <a:off x="10797141" y="164107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Cube 12"/>
          <p:cNvSpPr/>
          <p:nvPr/>
        </p:nvSpPr>
        <p:spPr>
          <a:xfrm>
            <a:off x="10757087" y="1097606"/>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6060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347"/>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992778"/>
            <a:ext cx="10317634" cy="5184186"/>
          </a:xfrm>
        </p:spPr>
        <p:txBody>
          <a:bodyPr>
            <a:normAutofit/>
          </a:bodyPr>
          <a:lstStyle/>
          <a:p>
            <a:pPr marL="0" indent="0" algn="r" rtl="1">
              <a:buNone/>
            </a:pPr>
            <a:r>
              <a:rPr lang="fa-IR" sz="2000" dirty="0" smtClean="0">
                <a:cs typeface="B Nazanin" panose="00000400000000000000" pitchFamily="2" charset="-78"/>
              </a:rPr>
              <a:t>  </a:t>
            </a:r>
          </a:p>
          <a:p>
            <a:pPr marL="0" indent="0" algn="r" rtl="1">
              <a:buNone/>
            </a:pP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اعتبار سنجی و تایید :</a:t>
            </a:r>
          </a:p>
          <a:p>
            <a:pPr marL="914400" lvl="2" indent="0">
              <a:buNone/>
            </a:pPr>
            <a:r>
              <a:rPr lang="fa-IR" dirty="0" smtClean="0">
                <a:cs typeface="B Nazanin" panose="00000400000000000000" pitchFamily="2" charset="-78"/>
              </a:rPr>
              <a:t>مشخات نیازمندی ها را بررسی کند .</a:t>
            </a:r>
          </a:p>
          <a:p>
            <a:pPr marL="914400" lvl="2" indent="0">
              <a:buNone/>
            </a:pPr>
            <a:r>
              <a:rPr lang="fa-IR" dirty="0" smtClean="0">
                <a:cs typeface="B Nazanin" panose="00000400000000000000" pitchFamily="2" charset="-78"/>
              </a:rPr>
              <a:t>معیارهای پذیرش را تعریف کند </a:t>
            </a:r>
          </a:p>
          <a:p>
            <a:pPr marL="914400" lvl="2" indent="0">
              <a:buNone/>
            </a:pPr>
            <a:r>
              <a:rPr lang="fa-IR" dirty="0" smtClean="0">
                <a:cs typeface="B Nazanin" panose="00000400000000000000" pitchFamily="2" charset="-78"/>
              </a:rPr>
              <a:t>از سناریوهای کاربردی تست پذیرش کاربر را توسعه دهد . </a:t>
            </a:r>
          </a:p>
          <a:p>
            <a:pPr marL="914400" lvl="2" indent="0">
              <a:buNone/>
            </a:pPr>
            <a:r>
              <a:rPr lang="fa-IR" dirty="0" smtClean="0">
                <a:cs typeface="B Nazanin" panose="00000400000000000000" pitchFamily="2" charset="-78"/>
              </a:rPr>
              <a:t>مجموعه داده های آزمایشی را از کسب و کار ارائه دهید </a:t>
            </a:r>
          </a:p>
          <a:p>
            <a:pPr marL="914400" lvl="2" indent="0">
              <a:buNone/>
            </a:pPr>
            <a:r>
              <a:rPr lang="fa-IR" dirty="0" smtClean="0">
                <a:cs typeface="B Nazanin" panose="00000400000000000000" pitchFamily="2" charset="-78"/>
              </a:rPr>
              <a:t>تست پذیرش کاربر یا بتا تست را انجام دهد . </a:t>
            </a:r>
          </a:p>
          <a:p>
            <a:pPr marL="0" lvl="0" indent="0">
              <a:buNone/>
            </a:pPr>
            <a:r>
              <a:rPr lang="fa-IR" sz="2000" dirty="0">
                <a:solidFill>
                  <a:prstClr val="black"/>
                </a:solidFill>
                <a:cs typeface="B Nazanin" panose="00000400000000000000" pitchFamily="2" charset="-78"/>
              </a:rPr>
              <a:t>مدیریت تغییرات </a:t>
            </a:r>
          </a:p>
          <a:p>
            <a:pPr marL="914400" lvl="2" indent="0">
              <a:buNone/>
            </a:pPr>
            <a:r>
              <a:rPr lang="fa-IR" dirty="0">
                <a:solidFill>
                  <a:prstClr val="black"/>
                </a:solidFill>
                <a:cs typeface="B Nazanin" panose="00000400000000000000" pitchFamily="2" charset="-78"/>
              </a:rPr>
              <a:t>درخواست های بهبود و اصلاحات نقص ها را الویت بندی کند .</a:t>
            </a:r>
          </a:p>
          <a:p>
            <a:pPr marL="914400" lvl="2" indent="0">
              <a:buNone/>
            </a:pPr>
            <a:r>
              <a:rPr lang="fa-IR" dirty="0">
                <a:solidFill>
                  <a:prstClr val="black"/>
                </a:solidFill>
                <a:cs typeface="B Nazanin" panose="00000400000000000000" pitchFamily="2" charset="-78"/>
              </a:rPr>
              <a:t>به صورت پویا محدوده انتشارات آینده را مشخص کند . </a:t>
            </a:r>
          </a:p>
          <a:p>
            <a:pPr marL="914400" lvl="2" indent="0">
              <a:buNone/>
            </a:pPr>
            <a:r>
              <a:rPr lang="fa-IR"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113415"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502055" y="2210909"/>
            <a:ext cx="560881" cy="243861"/>
          </a:xfrm>
          <a:prstGeom prst="rect">
            <a:avLst/>
          </a:prstGeom>
        </p:spPr>
      </p:pic>
      <p:pic>
        <p:nvPicPr>
          <p:cNvPr id="6" name="Picture 5"/>
          <p:cNvPicPr>
            <a:picLocks noChangeAspect="1"/>
          </p:cNvPicPr>
          <p:nvPr/>
        </p:nvPicPr>
        <p:blipFill>
          <a:blip r:embed="rId2"/>
          <a:stretch>
            <a:fillRect/>
          </a:stretch>
        </p:blipFill>
        <p:spPr>
          <a:xfrm>
            <a:off x="10502054" y="2596193"/>
            <a:ext cx="560881" cy="243861"/>
          </a:xfrm>
          <a:prstGeom prst="rect">
            <a:avLst/>
          </a:prstGeom>
        </p:spPr>
      </p:pic>
      <p:pic>
        <p:nvPicPr>
          <p:cNvPr id="7" name="Picture 6"/>
          <p:cNvPicPr>
            <a:picLocks noChangeAspect="1"/>
          </p:cNvPicPr>
          <p:nvPr/>
        </p:nvPicPr>
        <p:blipFill>
          <a:blip r:embed="rId2"/>
          <a:stretch>
            <a:fillRect/>
          </a:stretch>
        </p:blipFill>
        <p:spPr>
          <a:xfrm>
            <a:off x="10502054" y="2916136"/>
            <a:ext cx="560881" cy="243861"/>
          </a:xfrm>
          <a:prstGeom prst="rect">
            <a:avLst/>
          </a:prstGeom>
        </p:spPr>
      </p:pic>
      <p:pic>
        <p:nvPicPr>
          <p:cNvPr id="8" name="Picture 7"/>
          <p:cNvPicPr>
            <a:picLocks noChangeAspect="1"/>
          </p:cNvPicPr>
          <p:nvPr/>
        </p:nvPicPr>
        <p:blipFill>
          <a:blip r:embed="rId2"/>
          <a:stretch>
            <a:fillRect/>
          </a:stretch>
        </p:blipFill>
        <p:spPr>
          <a:xfrm>
            <a:off x="10502054" y="3238344"/>
            <a:ext cx="560881" cy="243861"/>
          </a:xfrm>
          <a:prstGeom prst="rect">
            <a:avLst/>
          </a:prstGeom>
        </p:spPr>
      </p:pic>
      <p:pic>
        <p:nvPicPr>
          <p:cNvPr id="9" name="Picture 8"/>
          <p:cNvPicPr>
            <a:picLocks noChangeAspect="1"/>
          </p:cNvPicPr>
          <p:nvPr/>
        </p:nvPicPr>
        <p:blipFill>
          <a:blip r:embed="rId2"/>
          <a:stretch>
            <a:fillRect/>
          </a:stretch>
        </p:blipFill>
        <p:spPr>
          <a:xfrm>
            <a:off x="10502054" y="3558287"/>
            <a:ext cx="560881" cy="243861"/>
          </a:xfrm>
          <a:prstGeom prst="rect">
            <a:avLst/>
          </a:prstGeom>
        </p:spPr>
      </p:pic>
      <p:pic>
        <p:nvPicPr>
          <p:cNvPr id="10" name="Picture 9"/>
          <p:cNvPicPr>
            <a:picLocks noChangeAspect="1"/>
          </p:cNvPicPr>
          <p:nvPr/>
        </p:nvPicPr>
        <p:blipFill>
          <a:blip r:embed="rId3"/>
          <a:stretch>
            <a:fillRect/>
          </a:stretch>
        </p:blipFill>
        <p:spPr>
          <a:xfrm>
            <a:off x="11204435" y="1392364"/>
            <a:ext cx="298730" cy="304826"/>
          </a:xfrm>
          <a:prstGeom prst="rect">
            <a:avLst/>
          </a:prstGeom>
        </p:spPr>
      </p:pic>
      <p:sp>
        <p:nvSpPr>
          <p:cNvPr id="21" name="Isosceles Triangle 20"/>
          <p:cNvSpPr/>
          <p:nvPr/>
        </p:nvSpPr>
        <p:spPr>
          <a:xfrm rot="16200000">
            <a:off x="11072956" y="400368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3" name="Picture 22"/>
          <p:cNvPicPr>
            <a:picLocks noChangeAspect="1"/>
          </p:cNvPicPr>
          <p:nvPr/>
        </p:nvPicPr>
        <p:blipFill>
          <a:blip r:embed="rId2"/>
          <a:stretch>
            <a:fillRect/>
          </a:stretch>
        </p:blipFill>
        <p:spPr>
          <a:xfrm>
            <a:off x="10513248" y="4387712"/>
            <a:ext cx="560881" cy="243861"/>
          </a:xfrm>
          <a:prstGeom prst="rect">
            <a:avLst/>
          </a:prstGeom>
        </p:spPr>
      </p:pic>
      <p:pic>
        <p:nvPicPr>
          <p:cNvPr id="24" name="Picture 23"/>
          <p:cNvPicPr>
            <a:picLocks noChangeAspect="1"/>
          </p:cNvPicPr>
          <p:nvPr/>
        </p:nvPicPr>
        <p:blipFill>
          <a:blip r:embed="rId2"/>
          <a:stretch>
            <a:fillRect/>
          </a:stretch>
        </p:blipFill>
        <p:spPr>
          <a:xfrm>
            <a:off x="10502054" y="4355255"/>
            <a:ext cx="560881" cy="243861"/>
          </a:xfrm>
          <a:prstGeom prst="rect">
            <a:avLst/>
          </a:prstGeom>
        </p:spPr>
      </p:pic>
      <p:pic>
        <p:nvPicPr>
          <p:cNvPr id="25" name="Picture 24"/>
          <p:cNvPicPr>
            <a:picLocks noChangeAspect="1"/>
          </p:cNvPicPr>
          <p:nvPr/>
        </p:nvPicPr>
        <p:blipFill>
          <a:blip r:embed="rId2"/>
          <a:stretch>
            <a:fillRect/>
          </a:stretch>
        </p:blipFill>
        <p:spPr>
          <a:xfrm>
            <a:off x="10513248" y="4734053"/>
            <a:ext cx="560881" cy="243861"/>
          </a:xfrm>
          <a:prstGeom prst="rect">
            <a:avLst/>
          </a:prstGeom>
        </p:spPr>
      </p:pic>
      <p:pic>
        <p:nvPicPr>
          <p:cNvPr id="26" name="Picture 25"/>
          <p:cNvPicPr>
            <a:picLocks noChangeAspect="1"/>
          </p:cNvPicPr>
          <p:nvPr/>
        </p:nvPicPr>
        <p:blipFill>
          <a:blip r:embed="rId2"/>
          <a:stretch>
            <a:fillRect/>
          </a:stretch>
        </p:blipFill>
        <p:spPr>
          <a:xfrm>
            <a:off x="10513248" y="5076188"/>
            <a:ext cx="560881" cy="243861"/>
          </a:xfrm>
          <a:prstGeom prst="rect">
            <a:avLst/>
          </a:prstGeom>
        </p:spPr>
      </p:pic>
      <p:pic>
        <p:nvPicPr>
          <p:cNvPr id="31" name="Picture 30"/>
          <p:cNvPicPr>
            <a:picLocks noChangeAspect="1"/>
          </p:cNvPicPr>
          <p:nvPr/>
        </p:nvPicPr>
        <p:blipFill>
          <a:blip r:embed="rId2"/>
          <a:stretch>
            <a:fillRect/>
          </a:stretch>
        </p:blipFill>
        <p:spPr>
          <a:xfrm>
            <a:off x="10513248" y="5382715"/>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normAutofit/>
          </a:bodyPr>
          <a:lstStyle/>
          <a:p>
            <a:pPr algn="ctr"/>
            <a:r>
              <a:rPr lang="fa-IR" sz="3600" u="sng" dirty="0" smtClean="0">
                <a:solidFill>
                  <a:srgbClr val="C00000"/>
                </a:solidFill>
                <a:cs typeface="B Nazanin" panose="00000400000000000000" pitchFamily="2" charset="-78"/>
              </a:rPr>
              <a:t>قهرمان محصول(ادامه)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707572" y="1210491"/>
            <a:ext cx="10515600" cy="4994494"/>
          </a:xfrm>
        </p:spPr>
        <p:txBody>
          <a:bodyPr>
            <a:normAutofit/>
          </a:bodyPr>
          <a:lstStyle/>
          <a:p>
            <a:pPr marL="0" lvl="0" indent="0">
              <a:buNone/>
            </a:pPr>
            <a:r>
              <a:rPr lang="fa-IR" sz="2400" dirty="0" smtClean="0">
                <a:solidFill>
                  <a:srgbClr val="C00000"/>
                </a:solidFill>
                <a:cs typeface="B Nazanin" panose="00000400000000000000" pitchFamily="2" charset="-78"/>
              </a:rPr>
              <a:t>انتظارات از قهرمان محصول </a:t>
            </a:r>
          </a:p>
          <a:p>
            <a:pPr marL="0" lvl="0" indent="0">
              <a:buNone/>
            </a:pPr>
            <a:r>
              <a:rPr lang="fa-IR" sz="2000" dirty="0" smtClean="0">
                <a:solidFill>
                  <a:prstClr val="black"/>
                </a:solidFill>
                <a:cs typeface="B Nazanin" panose="00000400000000000000" pitchFamily="2" charset="-78"/>
              </a:rPr>
              <a:t>کمک </a:t>
            </a:r>
            <a:r>
              <a:rPr lang="fa-IR" sz="2000" dirty="0">
                <a:solidFill>
                  <a:prstClr val="black"/>
                </a:solidFill>
                <a:cs typeface="B Nazanin" panose="00000400000000000000" pitchFamily="2" charset="-78"/>
              </a:rPr>
              <a:t>های کاربر</a:t>
            </a:r>
          </a:p>
          <a:p>
            <a:pPr marL="914400" lvl="2" indent="0">
              <a:buNone/>
            </a:pPr>
            <a:r>
              <a:rPr lang="fa-IR" dirty="0">
                <a:solidFill>
                  <a:prstClr val="black"/>
                </a:solidFill>
                <a:cs typeface="B Nazanin" panose="00000400000000000000" pitchFamily="2" charset="-78"/>
              </a:rPr>
              <a:t>بخش های از اسناد کاربر و متن راهنما را بنویسد .</a:t>
            </a:r>
          </a:p>
          <a:p>
            <a:pPr marL="914400" lvl="2" indent="0">
              <a:buNone/>
            </a:pPr>
            <a:r>
              <a:rPr lang="fa-IR" dirty="0">
                <a:solidFill>
                  <a:prstClr val="black"/>
                </a:solidFill>
                <a:cs typeface="B Nazanin" panose="00000400000000000000" pitchFamily="2" charset="-78"/>
              </a:rPr>
              <a:t>در برنامه های تمرینی یا آموزش شرکت کند .</a:t>
            </a:r>
          </a:p>
          <a:p>
            <a:pPr marL="914400" lvl="2" indent="0">
              <a:buNone/>
            </a:pPr>
            <a:r>
              <a:rPr lang="fa-IR"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Isosceles Triangle 4"/>
          <p:cNvSpPr/>
          <p:nvPr/>
        </p:nvSpPr>
        <p:spPr>
          <a:xfrm rot="16200000">
            <a:off x="11137715" y="173169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0" name="Picture 9"/>
          <p:cNvPicPr>
            <a:picLocks noChangeAspect="1"/>
          </p:cNvPicPr>
          <p:nvPr/>
        </p:nvPicPr>
        <p:blipFill>
          <a:blip r:embed="rId2"/>
          <a:stretch>
            <a:fillRect/>
          </a:stretch>
        </p:blipFill>
        <p:spPr>
          <a:xfrm>
            <a:off x="10316407" y="2091967"/>
            <a:ext cx="560881" cy="243861"/>
          </a:xfrm>
          <a:prstGeom prst="rect">
            <a:avLst/>
          </a:prstGeom>
        </p:spPr>
      </p:pic>
      <p:pic>
        <p:nvPicPr>
          <p:cNvPr id="11" name="Picture 10"/>
          <p:cNvPicPr>
            <a:picLocks noChangeAspect="1"/>
          </p:cNvPicPr>
          <p:nvPr/>
        </p:nvPicPr>
        <p:blipFill>
          <a:blip r:embed="rId2"/>
          <a:stretch>
            <a:fillRect/>
          </a:stretch>
        </p:blipFill>
        <p:spPr>
          <a:xfrm>
            <a:off x="10316407" y="2467103"/>
            <a:ext cx="560881" cy="243861"/>
          </a:xfrm>
          <a:prstGeom prst="rect">
            <a:avLst/>
          </a:prstGeom>
        </p:spPr>
      </p:pic>
      <p:pic>
        <p:nvPicPr>
          <p:cNvPr id="12" name="Picture 11"/>
          <p:cNvPicPr>
            <a:picLocks noChangeAspect="1"/>
          </p:cNvPicPr>
          <p:nvPr/>
        </p:nvPicPr>
        <p:blipFill>
          <a:blip r:embed="rId2"/>
          <a:stretch>
            <a:fillRect/>
          </a:stretch>
        </p:blipFill>
        <p:spPr>
          <a:xfrm>
            <a:off x="10339582" y="2787307"/>
            <a:ext cx="560881" cy="243861"/>
          </a:xfrm>
          <a:prstGeom prst="rect">
            <a:avLst/>
          </a:prstGeom>
        </p:spPr>
      </p:pic>
      <p:pic>
        <p:nvPicPr>
          <p:cNvPr id="14" name="Picture 13"/>
          <p:cNvPicPr>
            <a:picLocks noChangeAspect="1"/>
          </p:cNvPicPr>
          <p:nvPr/>
        </p:nvPicPr>
        <p:blipFill>
          <a:blip r:embed="rId3"/>
          <a:stretch>
            <a:fillRect/>
          </a:stretch>
        </p:blipFill>
        <p:spPr>
          <a:xfrm>
            <a:off x="11279117" y="1210491"/>
            <a:ext cx="347331" cy="304826"/>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1"/>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marL="0" indent="0" algn="r" rtl="1">
              <a:buNone/>
            </a:pPr>
            <a:r>
              <a:rPr lang="fa-IR" sz="2400" dirty="0" smtClean="0">
                <a:solidFill>
                  <a:srgbClr val="C00000"/>
                </a:solidFill>
                <a:cs typeface="B Nazanin" panose="00000400000000000000" pitchFamily="2" charset="-78"/>
              </a:rPr>
              <a:t>    چندنین قهرمان محصول </a:t>
            </a:r>
          </a:p>
          <a:p>
            <a:pPr algn="r" rtl="1">
              <a:buFont typeface="Wingdings" panose="05000000000000000000" pitchFamily="2" charset="2"/>
              <a:buChar char="§"/>
            </a:pPr>
            <a:r>
              <a:rPr lang="fa-IR" sz="20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000" dirty="0" smtClean="0">
                <a:cs typeface="B Nazanin" panose="00000400000000000000" pitchFamily="2" charset="-78"/>
              </a:rPr>
              <a:t>برای اینکه این کار به خوبی انجام شود به تعداد کلاس‌های کاربری باید قهرمان محصول در نظر گرفت . </a:t>
            </a:r>
          </a:p>
          <a:p>
            <a:pPr algn="r" rtl="1">
              <a:buFont typeface="Wingdings" panose="05000000000000000000" pitchFamily="2" charset="2"/>
              <a:buChar char="§"/>
            </a:pP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endParaRPr lang="fa-IR"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78820" y="1349828"/>
            <a:ext cx="347331" cy="304826"/>
          </a:xfrm>
          <a:prstGeom prst="rect">
            <a:avLst/>
          </a:prstGeom>
        </p:spPr>
      </p:pic>
      <p:pic>
        <p:nvPicPr>
          <p:cNvPr id="5" name="Picture 4"/>
          <p:cNvPicPr>
            <a:picLocks noChangeAspect="1"/>
          </p:cNvPicPr>
          <p:nvPr/>
        </p:nvPicPr>
        <p:blipFill>
          <a:blip r:embed="rId2"/>
          <a:stretch>
            <a:fillRect/>
          </a:stretch>
        </p:blipFill>
        <p:spPr>
          <a:xfrm>
            <a:off x="11078820" y="2495005"/>
            <a:ext cx="347331" cy="304826"/>
          </a:xfrm>
          <a:prstGeom prst="rect">
            <a:avLst/>
          </a:prstGeom>
        </p:spPr>
      </p:pic>
    </p:spTree>
    <p:extLst>
      <p:ext uri="{BB962C8B-B14F-4D97-AF65-F5344CB8AC3E}">
        <p14:creationId xmlns:p14="http://schemas.microsoft.com/office/powerpoint/2010/main" val="950362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فروش ایده قهرمان محصول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630348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88869"/>
            <a:ext cx="10515600" cy="4888094"/>
          </a:xfrm>
        </p:spPr>
        <p:txBody>
          <a:bodyPr>
            <a:normAutofit/>
          </a:bodyPr>
          <a:lstStyle/>
          <a:p>
            <a:pPr algn="r" rtl="1">
              <a:buFont typeface="Wingdings" panose="05000000000000000000" pitchFamily="2" charset="2"/>
              <a:buChar char="§"/>
            </a:pPr>
            <a:r>
              <a:rPr lang="fa-IR" sz="2400"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p>
        </p:txBody>
      </p:sp>
    </p:spTree>
    <p:extLst>
      <p:ext uri="{BB962C8B-B14F-4D97-AF65-F5344CB8AC3E}">
        <p14:creationId xmlns:p14="http://schemas.microsoft.com/office/powerpoint/2010/main" val="496497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normAutofit/>
          </a:bodyPr>
          <a:lstStyle/>
          <a:p>
            <a:pPr algn="ctr"/>
            <a:r>
              <a:rPr lang="fa-IR" sz="3200" u="sng" dirty="0" smtClean="0">
                <a:solidFill>
                  <a:srgbClr val="C00000"/>
                </a:solidFill>
              </a:rPr>
              <a:t>حل و فصل الزامات متضاد</a:t>
            </a:r>
            <a:endParaRPr lang="fa-IR" sz="3200" u="sng" dirty="0">
              <a:solidFill>
                <a:srgbClr val="C00000"/>
              </a:solidFill>
            </a:endParaRPr>
          </a:p>
        </p:txBody>
      </p:sp>
      <p:sp>
        <p:nvSpPr>
          <p:cNvPr id="3" name="Content Placeholder 2"/>
          <p:cNvSpPr>
            <a:spLocks noGrp="1"/>
          </p:cNvSpPr>
          <p:nvPr>
            <p:ph idx="1"/>
          </p:nvPr>
        </p:nvSpPr>
        <p:spPr>
          <a:xfrm>
            <a:off x="481148" y="1210490"/>
            <a:ext cx="11031583" cy="5165825"/>
          </a:xfrm>
        </p:spPr>
        <p:txBody>
          <a:bodyPr>
            <a:normAutofit/>
          </a:bodyPr>
          <a:lstStyle/>
          <a:p>
            <a:r>
              <a:rPr lang="fa-IR" sz="2000" dirty="0" smtClean="0"/>
              <a:t>شخصی باید وجود داشته باشد که بتواند </a:t>
            </a:r>
            <a:r>
              <a:rPr lang="fa-IR" sz="2000" dirty="0" smtClean="0">
                <a:solidFill>
                  <a:srgbClr val="C00000"/>
                </a:solidFill>
              </a:rPr>
              <a:t>الزامات متضاد </a:t>
            </a:r>
            <a:r>
              <a:rPr lang="fa-IR" sz="2000" dirty="0" smtClean="0"/>
              <a:t>کلاس‌های مختلف کاربری را حل و فصل کند و </a:t>
            </a:r>
            <a:r>
              <a:rPr lang="fa-IR" sz="2000" dirty="0" smtClean="0">
                <a:solidFill>
                  <a:srgbClr val="C00000"/>
                </a:solidFill>
              </a:rPr>
              <a:t>ناسازگاری ها </a:t>
            </a:r>
            <a:r>
              <a:rPr lang="fa-IR" sz="2000" dirty="0" smtClean="0"/>
              <a:t>را تطبیق دهد . </a:t>
            </a:r>
          </a:p>
          <a:p>
            <a:r>
              <a:rPr lang="fa-IR" sz="2000" dirty="0" smtClean="0">
                <a:solidFill>
                  <a:srgbClr val="C00000"/>
                </a:solidFill>
              </a:rPr>
              <a:t>قهرمان محصول </a:t>
            </a:r>
            <a:r>
              <a:rPr lang="fa-IR" sz="2000" dirty="0" smtClean="0"/>
              <a:t>یا </a:t>
            </a:r>
            <a:r>
              <a:rPr lang="fa-IR" sz="2000" dirty="0" smtClean="0">
                <a:solidFill>
                  <a:srgbClr val="C00000"/>
                </a:solidFill>
              </a:rPr>
              <a:t>مالک محصول </a:t>
            </a:r>
            <a:r>
              <a:rPr lang="fa-IR" sz="2000" dirty="0" smtClean="0"/>
              <a:t>در بیشتر موارد این می‌توانند این مهم را انجام دهند . </a:t>
            </a:r>
          </a:p>
          <a:p>
            <a:r>
              <a:rPr lang="fa-IR" sz="2000" dirty="0" smtClean="0"/>
              <a:t>برای حل تضادها پیشنهادهایی وجود دارد که در جدول زیر آمده است .</a:t>
            </a:r>
          </a:p>
          <a:p>
            <a:endParaRPr lang="fa-IR"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3084014111"/>
              </p:ext>
            </p:extLst>
          </p:nvPr>
        </p:nvGraphicFramePr>
        <p:xfrm>
          <a:off x="1399177" y="2769327"/>
          <a:ext cx="9544594" cy="3606989"/>
        </p:xfrm>
        <a:graphic>
          <a:graphicData uri="http://schemas.openxmlformats.org/drawingml/2006/table">
            <a:tbl>
              <a:tblPr rtl="1" firstRow="1" bandRow="1">
                <a:tableStyleId>{5C22544A-7EE6-4342-B048-85BDC9FD1C3A}</a:tableStyleId>
              </a:tblPr>
              <a:tblGrid>
                <a:gridCol w="2679337">
                  <a:extLst>
                    <a:ext uri="{9D8B030D-6E8A-4147-A177-3AD203B41FA5}">
                      <a16:colId xmlns:a16="http://schemas.microsoft.com/office/drawing/2014/main" val="3824231201"/>
                    </a:ext>
                  </a:extLst>
                </a:gridCol>
                <a:gridCol w="6865257">
                  <a:extLst>
                    <a:ext uri="{9D8B030D-6E8A-4147-A177-3AD203B41FA5}">
                      <a16:colId xmlns:a16="http://schemas.microsoft.com/office/drawing/2014/main" val="3649454329"/>
                    </a:ext>
                  </a:extLst>
                </a:gridCol>
              </a:tblGrid>
              <a:tr h="405505">
                <a:tc>
                  <a:txBody>
                    <a:bodyPr/>
                    <a:lstStyle/>
                    <a:p>
                      <a:pPr algn="ctr" rtl="1"/>
                      <a:r>
                        <a:rPr lang="fa-IR" sz="1600" dirty="0" smtClean="0"/>
                        <a:t>اختلاف بین </a:t>
                      </a:r>
                      <a:endParaRPr lang="fa-IR" sz="1600" dirty="0"/>
                    </a:p>
                  </a:txBody>
                  <a:tcPr anchor="ctr"/>
                </a:tc>
                <a:tc>
                  <a:txBody>
                    <a:bodyPr/>
                    <a:lstStyle/>
                    <a:p>
                      <a:pPr algn="ctr" rtl="1"/>
                      <a:r>
                        <a:rPr lang="fa-IR" sz="1600" dirty="0" smtClean="0"/>
                        <a:t>چگونه</a:t>
                      </a:r>
                      <a:r>
                        <a:rPr lang="fa-IR" sz="1600" baseline="0" dirty="0" smtClean="0"/>
                        <a:t> می‌شود حل کرد </a:t>
                      </a:r>
                      <a:endParaRPr lang="fa-IR" sz="1600" dirty="0"/>
                    </a:p>
                  </a:txBody>
                  <a:tcPr anchor="ctr"/>
                </a:tc>
                <a:extLst>
                  <a:ext uri="{0D108BD9-81ED-4DB2-BD59-A6C34878D82A}">
                    <a16:rowId xmlns:a16="http://schemas.microsoft.com/office/drawing/2014/main" val="1514154476"/>
                  </a:ext>
                </a:extLst>
              </a:tr>
              <a:tr h="601812">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شخصی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تصمیم می گیرد </a:t>
                      </a:r>
                    </a:p>
                    <a:p>
                      <a:pPr algn="ctr" rtl="1"/>
                      <a:endParaRPr lang="fa-IR" sz="1600" dirty="0"/>
                    </a:p>
                  </a:txBody>
                  <a:tcPr anchor="b"/>
                </a:tc>
                <a:extLst>
                  <a:ext uri="{0D108BD9-81ED-4DB2-BD59-A6C34878D82A}">
                    <a16:rowId xmlns:a16="http://schemas.microsoft.com/office/drawing/2014/main" val="15148833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کلاس‌های کاربری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 کاربری مورد علاقه اولویت دارد . </a:t>
                      </a:r>
                      <a:endParaRPr lang="fa-IR" sz="1600" dirty="0"/>
                    </a:p>
                  </a:txBody>
                  <a:tcPr anchor="ctr"/>
                </a:tc>
                <a:extLst>
                  <a:ext uri="{0D108BD9-81ED-4DB2-BD59-A6C34878D82A}">
                    <a16:rowId xmlns:a16="http://schemas.microsoft.com/office/drawing/2014/main" val="2258290743"/>
                  </a:ext>
                </a:extLst>
              </a:tr>
              <a:tr h="439225">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بخش‌های تجاری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 هایی که بیشترین تأثیر را بر موفقیت کسب و کار دارند، اولویت دارند </a:t>
                      </a:r>
                    </a:p>
                    <a:p>
                      <a:pPr algn="ctr" rtl="1"/>
                      <a:endParaRPr lang="fa-IR" sz="1600" dirty="0"/>
                    </a:p>
                  </a:txBody>
                  <a:tcPr anchorCtr="1"/>
                </a:tc>
                <a:extLst>
                  <a:ext uri="{0D108BD9-81ED-4DB2-BD59-A6C34878D82A}">
                    <a16:rowId xmlns:a16="http://schemas.microsoft.com/office/drawing/2014/main" val="565650111"/>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حقوقی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اهداف تجاری جهت را تعیین می‌کنند</a:t>
                      </a:r>
                      <a:endParaRPr lang="fa-IR" sz="1600" dirty="0"/>
                    </a:p>
                  </a:txBody>
                  <a:tcPr anchor="ctr"/>
                </a:tc>
                <a:extLst>
                  <a:ext uri="{0D108BD9-81ED-4DB2-BD59-A6C34878D82A}">
                    <a16:rowId xmlns:a16="http://schemas.microsoft.com/office/drawing/2014/main" val="2913831018"/>
                  </a:ext>
                </a:extLst>
              </a:tr>
              <a:tr h="352139">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و مدیران کاربری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برای کلاس کاربری تصمیم‌گیری می‌کند</a:t>
                      </a:r>
                    </a:p>
                    <a:p>
                      <a:pPr algn="ctr" rtl="1"/>
                      <a:endParaRPr lang="fa-IR" sz="1600" dirty="0"/>
                    </a:p>
                  </a:txBody>
                  <a:tcPr anchor="ctr"/>
                </a:tc>
                <a:extLst>
                  <a:ext uri="{0D108BD9-81ED-4DB2-BD59-A6C34878D82A}">
                    <a16:rowId xmlns:a16="http://schemas.microsoft.com/office/drawing/2014/main" val="181377646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مشتریان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اولیت دارند اما در راستای اهداف تجاری </a:t>
                      </a:r>
                      <a:endParaRPr lang="fa-IR" sz="1600" dirty="0"/>
                    </a:p>
                  </a:txBody>
                  <a:tcPr anchor="ctr"/>
                </a:tc>
                <a:extLst>
                  <a:ext uri="{0D108BD9-81ED-4DB2-BD59-A6C34878D82A}">
                    <a16:rowId xmlns:a16="http://schemas.microsoft.com/office/drawing/2014/main" val="1442588526"/>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بازاریابی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بازاریابی اولیت دارد </a:t>
                      </a:r>
                      <a:endParaRPr lang="fa-IR" sz="1600" dirty="0"/>
                    </a:p>
                  </a:txBody>
                  <a:tcPr anchor="ctr"/>
                </a:tc>
                <a:extLst>
                  <a:ext uri="{0D108BD9-81ED-4DB2-BD59-A6C34878D82A}">
                    <a16:rowId xmlns:a16="http://schemas.microsoft.com/office/drawing/2014/main" val="3435542926"/>
                  </a:ext>
                </a:extLst>
              </a:tr>
            </a:tbl>
          </a:graphicData>
        </a:graphic>
      </p:graphicFrame>
    </p:spTree>
    <p:extLst>
      <p:ext uri="{BB962C8B-B14F-4D97-AF65-F5344CB8AC3E}">
        <p14:creationId xmlns:p14="http://schemas.microsoft.com/office/powerpoint/2010/main" val="170140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algn="r" rtl="1">
              <a:buFont typeface="Wingdings" panose="05000000000000000000" pitchFamily="2" charset="2"/>
              <a:buChar char="§"/>
            </a:pPr>
            <a:r>
              <a:rPr lang="fa-IR" sz="2800" dirty="0" smtClean="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a:p>
            <a:pPr algn="r" rtl="1"/>
            <a:r>
              <a:rPr lang="fa-IR" sz="2000" dirty="0" smtClean="0">
                <a:cs typeface="B Nazanin" panose="00000400000000000000" pitchFamily="2" charset="-78"/>
              </a:rPr>
              <a:t>يك كاربر مي‌تواند همزمان عضوي از كلاس هاي كاربري متفاوت باشد .</a:t>
            </a:r>
          </a:p>
          <a:p>
            <a:pPr algn="r" rtl="1"/>
            <a:r>
              <a:rPr lang="fa-IR" sz="2000" dirty="0" smtClean="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a:t>
            </a:r>
            <a:r>
              <a:rPr lang="fa-IR" dirty="0" smtClean="0">
                <a:solidFill>
                  <a:prstClr val="black"/>
                </a:solidFill>
                <a:cs typeface="B Nazanin" panose="00000400000000000000" pitchFamily="2" charset="-78"/>
              </a:rPr>
              <a:t>ارتباط آنها  </a:t>
            </a:r>
            <a:r>
              <a:rPr lang="fa-IR" dirty="0">
                <a:solidFill>
                  <a:prstClr val="black"/>
                </a:solidFill>
                <a:cs typeface="B Nazanin" panose="00000400000000000000" pitchFamily="2" charset="-78"/>
              </a:rPr>
              <a:t>با سيستم </a:t>
            </a:r>
            <a:r>
              <a:rPr lang="fa-IR" dirty="0" smtClean="0">
                <a:solidFill>
                  <a:prstClr val="black"/>
                </a:solidFill>
                <a:cs typeface="B Nazanin" panose="00000400000000000000" pitchFamily="2" charset="-78"/>
              </a:rPr>
              <a:t>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5" name="Left Arrow 4"/>
          <p:cNvSpPr/>
          <p:nvPr/>
        </p:nvSpPr>
        <p:spPr>
          <a:xfrm>
            <a:off x="10544175" y="3438525"/>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44175" y="3735694"/>
            <a:ext cx="560881" cy="243861"/>
          </a:xfrm>
          <a:prstGeom prst="rect">
            <a:avLst/>
          </a:prstGeom>
        </p:spPr>
      </p:pic>
      <p:pic>
        <p:nvPicPr>
          <p:cNvPr id="7" name="Picture 6"/>
          <p:cNvPicPr>
            <a:picLocks noChangeAspect="1"/>
          </p:cNvPicPr>
          <p:nvPr/>
        </p:nvPicPr>
        <p:blipFill>
          <a:blip r:embed="rId2"/>
          <a:stretch>
            <a:fillRect/>
          </a:stretch>
        </p:blipFill>
        <p:spPr>
          <a:xfrm>
            <a:off x="10544175" y="4067174"/>
            <a:ext cx="560881" cy="243861"/>
          </a:xfrm>
          <a:prstGeom prst="rect">
            <a:avLst/>
          </a:prstGeom>
        </p:spPr>
      </p:pic>
      <p:pic>
        <p:nvPicPr>
          <p:cNvPr id="8" name="Picture 7"/>
          <p:cNvPicPr>
            <a:picLocks noChangeAspect="1"/>
          </p:cNvPicPr>
          <p:nvPr/>
        </p:nvPicPr>
        <p:blipFill>
          <a:blip r:embed="rId2"/>
          <a:stretch>
            <a:fillRect/>
          </a:stretch>
        </p:blipFill>
        <p:spPr>
          <a:xfrm>
            <a:off x="10526219" y="4398654"/>
            <a:ext cx="560881" cy="243861"/>
          </a:xfrm>
          <a:prstGeom prst="rect">
            <a:avLst/>
          </a:prstGeom>
        </p:spPr>
      </p:pic>
      <p:pic>
        <p:nvPicPr>
          <p:cNvPr id="9" name="Picture 8"/>
          <p:cNvPicPr>
            <a:picLocks noChangeAspect="1"/>
          </p:cNvPicPr>
          <p:nvPr/>
        </p:nvPicPr>
        <p:blipFill>
          <a:blip r:embed="rId2"/>
          <a:stretch>
            <a:fillRect/>
          </a:stretch>
        </p:blipFill>
        <p:spPr>
          <a:xfrm>
            <a:off x="10526218" y="4794863"/>
            <a:ext cx="560881" cy="243861"/>
          </a:xfrm>
          <a:prstGeom prst="rect">
            <a:avLst/>
          </a:prstGeom>
        </p:spPr>
      </p:pic>
      <p:pic>
        <p:nvPicPr>
          <p:cNvPr id="10" name="Picture 9"/>
          <p:cNvPicPr>
            <a:picLocks noChangeAspect="1"/>
          </p:cNvPicPr>
          <p:nvPr/>
        </p:nvPicPr>
        <p:blipFill>
          <a:blip r:embed="rId2"/>
          <a:stretch>
            <a:fillRect/>
          </a:stretch>
        </p:blipFill>
        <p:spPr>
          <a:xfrm>
            <a:off x="10544175" y="5149233"/>
            <a:ext cx="560881" cy="243861"/>
          </a:xfrm>
          <a:prstGeom prst="rect">
            <a:avLst/>
          </a:prstGeom>
        </p:spPr>
      </p:pic>
      <p:pic>
        <p:nvPicPr>
          <p:cNvPr id="11" name="Picture 10"/>
          <p:cNvPicPr>
            <a:picLocks noChangeAspect="1"/>
          </p:cNvPicPr>
          <p:nvPr/>
        </p:nvPicPr>
        <p:blipFill>
          <a:blip r:embed="rId2"/>
          <a:stretch>
            <a:fillRect/>
          </a:stretch>
        </p:blipFill>
        <p:spPr>
          <a:xfrm>
            <a:off x="10544175" y="5440719"/>
            <a:ext cx="560881" cy="243861"/>
          </a:xfrm>
          <a:prstGeom prst="rect">
            <a:avLst/>
          </a:prstGeom>
        </p:spPr>
      </p:pic>
      <p:pic>
        <p:nvPicPr>
          <p:cNvPr id="12" name="Picture 11"/>
          <p:cNvPicPr>
            <a:picLocks noChangeAspect="1"/>
          </p:cNvPicPr>
          <p:nvPr/>
        </p:nvPicPr>
        <p:blipFill>
          <a:blip r:embed="rId2"/>
          <a:stretch>
            <a:fillRect/>
          </a:stretch>
        </p:blipFill>
        <p:spPr>
          <a:xfrm>
            <a:off x="10544175" y="5813116"/>
            <a:ext cx="560881" cy="243861"/>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1594</TotalTime>
  <Words>2114</Words>
  <Application>Microsoft Office PowerPoint</Application>
  <PresentationFormat>Widescreen</PresentationFormat>
  <Paragraphs>197</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پرسوناهای کاربری</vt:lpstr>
      <vt:lpstr>ارتباط با نمایندگان کاربران </vt:lpstr>
      <vt:lpstr>ارتباط با نمايندگان كاربران (ادامه )</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فروش ایده قهرمان محصول </vt:lpstr>
      <vt:lpstr>نماینده کاربر در پروژه های چابک</vt:lpstr>
      <vt:lpstr>حل و فصل الزامات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98</cp:revision>
  <dcterms:created xsi:type="dcterms:W3CDTF">2021-12-20T22:05:28Z</dcterms:created>
  <dcterms:modified xsi:type="dcterms:W3CDTF">2022-01-10T19:59:47Z</dcterms:modified>
</cp:coreProperties>
</file>