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1"/>
  </p:notesMasterIdLst>
  <p:sldIdLst>
    <p:sldId id="256" r:id="rId2"/>
    <p:sldId id="260" r:id="rId3"/>
    <p:sldId id="261" r:id="rId4"/>
    <p:sldId id="301" r:id="rId5"/>
    <p:sldId id="262" r:id="rId6"/>
    <p:sldId id="274" r:id="rId7"/>
    <p:sldId id="259" r:id="rId8"/>
    <p:sldId id="300" r:id="rId9"/>
    <p:sldId id="263" r:id="rId10"/>
    <p:sldId id="302" r:id="rId11"/>
    <p:sldId id="303" r:id="rId12"/>
    <p:sldId id="258" r:id="rId13"/>
    <p:sldId id="304" r:id="rId14"/>
    <p:sldId id="305" r:id="rId15"/>
    <p:sldId id="306" r:id="rId16"/>
    <p:sldId id="307" r:id="rId17"/>
    <p:sldId id="308" r:id="rId18"/>
    <p:sldId id="265" r:id="rId19"/>
    <p:sldId id="310" r:id="rId20"/>
  </p:sldIdLst>
  <p:sldSz cx="9144000" cy="5143500" type="screen16x9"/>
  <p:notesSz cx="6858000" cy="9144000"/>
  <p:embeddedFontLst>
    <p:embeddedFont>
      <p:font typeface="Anaheim" panose="020B0604020202020204" charset="0"/>
      <p:regular r:id="rId22"/>
      <p:bold r:id="rId23"/>
    </p:embeddedFont>
    <p:embeddedFont>
      <p:font typeface="Paytone One" panose="020B0604020202020204" charset="0"/>
      <p:regular r:id="rId24"/>
    </p:embeddedFont>
    <p:embeddedFont>
      <p:font typeface="Questrial" pitchFamily="2" charset="0"/>
      <p:regular r:id="rId25"/>
    </p:embeddedFont>
    <p:embeddedFont>
      <p:font typeface="Roboto Slab Light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DE2602-9DBA-4400-9C67-35FF4D7B99EF}">
  <a:tblStyle styleId="{31DE2602-9DBA-4400-9C67-35FF4D7B9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92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9FA544EE-2404-5363-51DB-B67C50B09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b924c6c1c1_1_1519:notes">
            <a:extLst>
              <a:ext uri="{FF2B5EF4-FFF2-40B4-BE49-F238E27FC236}">
                <a16:creationId xmlns:a16="http://schemas.microsoft.com/office/drawing/2014/main" id="{A7BC49C2-0EBA-0689-6FA9-D350FCE84B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b924c6c1c1_1_1519:notes">
            <a:extLst>
              <a:ext uri="{FF2B5EF4-FFF2-40B4-BE49-F238E27FC236}">
                <a16:creationId xmlns:a16="http://schemas.microsoft.com/office/drawing/2014/main" id="{CAC2D9C7-51A2-E114-0FF9-08548F126C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347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>
          <a:extLst>
            <a:ext uri="{FF2B5EF4-FFF2-40B4-BE49-F238E27FC236}">
              <a16:creationId xmlns:a16="http://schemas.microsoft.com/office/drawing/2014/main" id="{E797C342-0D1D-7B4C-7C81-7C24B163E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b8ad8aa3d3_0_123:notes">
            <a:extLst>
              <a:ext uri="{FF2B5EF4-FFF2-40B4-BE49-F238E27FC236}">
                <a16:creationId xmlns:a16="http://schemas.microsoft.com/office/drawing/2014/main" id="{212E5166-95DF-440F-00BF-54DA3E6C6C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b8ad8aa3d3_0_123:notes">
            <a:extLst>
              <a:ext uri="{FF2B5EF4-FFF2-40B4-BE49-F238E27FC236}">
                <a16:creationId xmlns:a16="http://schemas.microsoft.com/office/drawing/2014/main" id="{17D3844C-F7C7-CF81-1CEE-816F3700C2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69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>
          <a:extLst>
            <a:ext uri="{FF2B5EF4-FFF2-40B4-BE49-F238E27FC236}">
              <a16:creationId xmlns:a16="http://schemas.microsoft.com/office/drawing/2014/main" id="{38EEC5F9-5803-3A33-EDC1-018F1D36D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>
            <a:extLst>
              <a:ext uri="{FF2B5EF4-FFF2-40B4-BE49-F238E27FC236}">
                <a16:creationId xmlns:a16="http://schemas.microsoft.com/office/drawing/2014/main" id="{0CC8B2B6-E64D-0434-D60E-16853B02E5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>
            <a:extLst>
              <a:ext uri="{FF2B5EF4-FFF2-40B4-BE49-F238E27FC236}">
                <a16:creationId xmlns:a16="http://schemas.microsoft.com/office/drawing/2014/main" id="{6F3A4935-CA9E-FEEA-D3BE-FEA3F300B6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941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>
          <a:extLst>
            <a:ext uri="{FF2B5EF4-FFF2-40B4-BE49-F238E27FC236}">
              <a16:creationId xmlns:a16="http://schemas.microsoft.com/office/drawing/2014/main" id="{D3B4D6EE-537A-B77E-A8A1-864F4C913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b8ad8aa3d3_0_49:notes">
            <a:extLst>
              <a:ext uri="{FF2B5EF4-FFF2-40B4-BE49-F238E27FC236}">
                <a16:creationId xmlns:a16="http://schemas.microsoft.com/office/drawing/2014/main" id="{4CEE309C-FDA7-64A2-BDE9-B04DE06A1F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b8ad8aa3d3_0_49:notes">
            <a:extLst>
              <a:ext uri="{FF2B5EF4-FFF2-40B4-BE49-F238E27FC236}">
                <a16:creationId xmlns:a16="http://schemas.microsoft.com/office/drawing/2014/main" id="{C5C32907-E4EA-EA6A-935B-C11DA1D5AE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663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91F31FCB-5321-9DDB-3165-192A0220C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b924c6c1c1_1_1519:notes">
            <a:extLst>
              <a:ext uri="{FF2B5EF4-FFF2-40B4-BE49-F238E27FC236}">
                <a16:creationId xmlns:a16="http://schemas.microsoft.com/office/drawing/2014/main" id="{800A8A33-A6EE-B382-FBA5-C6A5CE51A1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b924c6c1c1_1_1519:notes">
            <a:extLst>
              <a:ext uri="{FF2B5EF4-FFF2-40B4-BE49-F238E27FC236}">
                <a16:creationId xmlns:a16="http://schemas.microsoft.com/office/drawing/2014/main" id="{AC0D02D7-6EB7-6D83-D1E4-B7D150ACED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929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>
          <a:extLst>
            <a:ext uri="{FF2B5EF4-FFF2-40B4-BE49-F238E27FC236}">
              <a16:creationId xmlns:a16="http://schemas.microsoft.com/office/drawing/2014/main" id="{61D0E668-882B-5745-A105-3465A45DF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b8ad8aa3d3_0_123:notes">
            <a:extLst>
              <a:ext uri="{FF2B5EF4-FFF2-40B4-BE49-F238E27FC236}">
                <a16:creationId xmlns:a16="http://schemas.microsoft.com/office/drawing/2014/main" id="{38D5AEB0-BAD0-B6A4-A50D-5A2726E4D3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b8ad8aa3d3_0_123:notes">
            <a:extLst>
              <a:ext uri="{FF2B5EF4-FFF2-40B4-BE49-F238E27FC236}">
                <a16:creationId xmlns:a16="http://schemas.microsoft.com/office/drawing/2014/main" id="{7EE3FAE3-7485-EA9F-BF90-38AC14DB27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06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1AB9616B-BB5A-2CB1-0C7B-8C7673034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b924c6c1c1_1_1519:notes">
            <a:extLst>
              <a:ext uri="{FF2B5EF4-FFF2-40B4-BE49-F238E27FC236}">
                <a16:creationId xmlns:a16="http://schemas.microsoft.com/office/drawing/2014/main" id="{09372FFA-AE08-8B9F-3B34-19FDA7252E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b924c6c1c1_1_1519:notes">
            <a:extLst>
              <a:ext uri="{FF2B5EF4-FFF2-40B4-BE49-F238E27FC236}">
                <a16:creationId xmlns:a16="http://schemas.microsoft.com/office/drawing/2014/main" id="{7273C683-E5B3-FE56-BC17-B290C79AF0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988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b8ad8aa3d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b8ad8aa3d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>
          <a:extLst>
            <a:ext uri="{FF2B5EF4-FFF2-40B4-BE49-F238E27FC236}">
              <a16:creationId xmlns:a16="http://schemas.microsoft.com/office/drawing/2014/main" id="{6ABBF1B4-037E-6998-C1BC-E0FCCE871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b8ad8aa3d3_0_23:notes">
            <a:extLst>
              <a:ext uri="{FF2B5EF4-FFF2-40B4-BE49-F238E27FC236}">
                <a16:creationId xmlns:a16="http://schemas.microsoft.com/office/drawing/2014/main" id="{8489994F-51A2-9DD0-0F05-3284500DC9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b8ad8aa3d3_0_23:notes">
            <a:extLst>
              <a:ext uri="{FF2B5EF4-FFF2-40B4-BE49-F238E27FC236}">
                <a16:creationId xmlns:a16="http://schemas.microsoft.com/office/drawing/2014/main" id="{4274AF77-6280-8534-F6D7-922883AB6D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84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b8ad8aa3d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b8ad8aa3d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b8ad8aa3d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b8ad8aa3d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>
          <a:extLst>
            <a:ext uri="{FF2B5EF4-FFF2-40B4-BE49-F238E27FC236}">
              <a16:creationId xmlns:a16="http://schemas.microsoft.com/office/drawing/2014/main" id="{95253E07-874A-E68C-AF1D-C11952C81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b8ad8aa3d3_0_49:notes">
            <a:extLst>
              <a:ext uri="{FF2B5EF4-FFF2-40B4-BE49-F238E27FC236}">
                <a16:creationId xmlns:a16="http://schemas.microsoft.com/office/drawing/2014/main" id="{A9433C5E-147B-BEFE-41F6-DD2E27DB44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b8ad8aa3d3_0_49:notes">
            <a:extLst>
              <a:ext uri="{FF2B5EF4-FFF2-40B4-BE49-F238E27FC236}">
                <a16:creationId xmlns:a16="http://schemas.microsoft.com/office/drawing/2014/main" id="{878747EB-1435-B7C9-92E9-443EC3CF8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028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b924c6c1c1_1_1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b924c6c1c1_1_1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b8ad8aa3d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b8ad8aa3d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b8ad8aa3d3_0_1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b8ad8aa3d3_0_1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>
          <a:extLst>
            <a:ext uri="{FF2B5EF4-FFF2-40B4-BE49-F238E27FC236}">
              <a16:creationId xmlns:a16="http://schemas.microsoft.com/office/drawing/2014/main" id="{EF470B5E-D015-D432-3023-00F2F01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b8ad8aa3d3_0_123:notes">
            <a:extLst>
              <a:ext uri="{FF2B5EF4-FFF2-40B4-BE49-F238E27FC236}">
                <a16:creationId xmlns:a16="http://schemas.microsoft.com/office/drawing/2014/main" id="{5E040911-4323-2E25-6480-265A9D5C61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b8ad8aa3d3_0_123:notes">
            <a:extLst>
              <a:ext uri="{FF2B5EF4-FFF2-40B4-BE49-F238E27FC236}">
                <a16:creationId xmlns:a16="http://schemas.microsoft.com/office/drawing/2014/main" id="{9B91FB1A-357B-3B8E-05C7-15B8ED39FE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153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b8ad8aa3d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b8ad8aa3d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900" y="1386639"/>
            <a:ext cx="6196200" cy="19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900" y="3294939"/>
            <a:ext cx="61962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725761" y="1349068"/>
            <a:ext cx="1173854" cy="2461458"/>
            <a:chOff x="6725761" y="1349068"/>
            <a:chExt cx="1173854" cy="2461458"/>
          </a:xfrm>
        </p:grpSpPr>
        <p:grpSp>
          <p:nvGrpSpPr>
            <p:cNvPr id="13" name="Google Shape;13;p2"/>
            <p:cNvGrpSpPr/>
            <p:nvPr/>
          </p:nvGrpSpPr>
          <p:grpSpPr>
            <a:xfrm rot="-5400000">
              <a:off x="6747803" y="1327027"/>
              <a:ext cx="1129770" cy="1173854"/>
              <a:chOff x="11" y="583339"/>
              <a:chExt cx="1129770" cy="117385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-5400000">
              <a:off x="6747803" y="2658714"/>
              <a:ext cx="1129770" cy="1173854"/>
              <a:chOff x="11" y="583339"/>
              <a:chExt cx="1129770" cy="1173854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3"/>
          <p:cNvSpPr txBox="1">
            <a:spLocks noGrp="1"/>
          </p:cNvSpPr>
          <p:nvPr>
            <p:ph type="title"/>
          </p:nvPr>
        </p:nvSpPr>
        <p:spPr>
          <a:xfrm>
            <a:off x="2391900" y="3044542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74" name="Google Shape;674;p23"/>
          <p:cNvSpPr txBox="1">
            <a:spLocks noGrp="1"/>
          </p:cNvSpPr>
          <p:nvPr>
            <p:ph type="subTitle" idx="1"/>
          </p:nvPr>
        </p:nvSpPr>
        <p:spPr>
          <a:xfrm>
            <a:off x="1996200" y="1567050"/>
            <a:ext cx="5151600" cy="14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23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23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677" name="Google Shape;677;p2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24"/>
          <p:cNvSpPr txBox="1">
            <a:spLocks noGrp="1"/>
          </p:cNvSpPr>
          <p:nvPr>
            <p:ph type="title" idx="2"/>
          </p:nvPr>
        </p:nvSpPr>
        <p:spPr>
          <a:xfrm>
            <a:off x="720000" y="299448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5" name="Google Shape;705;p24"/>
          <p:cNvSpPr txBox="1">
            <a:spLocks noGrp="1"/>
          </p:cNvSpPr>
          <p:nvPr>
            <p:ph type="subTitle" idx="1"/>
          </p:nvPr>
        </p:nvSpPr>
        <p:spPr>
          <a:xfrm>
            <a:off x="720000" y="3534450"/>
            <a:ext cx="2336400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24"/>
          <p:cNvSpPr txBox="1">
            <a:spLocks noGrp="1"/>
          </p:cNvSpPr>
          <p:nvPr>
            <p:ph type="title" idx="3"/>
          </p:nvPr>
        </p:nvSpPr>
        <p:spPr>
          <a:xfrm>
            <a:off x="3403800" y="299448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4"/>
          </p:nvPr>
        </p:nvSpPr>
        <p:spPr>
          <a:xfrm>
            <a:off x="3403800" y="3534450"/>
            <a:ext cx="2336400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title" idx="5"/>
          </p:nvPr>
        </p:nvSpPr>
        <p:spPr>
          <a:xfrm>
            <a:off x="6087600" y="299448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6"/>
          </p:nvPr>
        </p:nvSpPr>
        <p:spPr>
          <a:xfrm>
            <a:off x="6087600" y="3534450"/>
            <a:ext cx="2336400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0" name="Google Shape;710;p24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711" name="Google Shape;711;p24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29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923" name="Google Shape;923;p2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948" name="Google Shape;948;p29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949" name="Google Shape;949;p2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0" y="3095775"/>
            <a:ext cx="6501300" cy="20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3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68" name="Google Shape;68;p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720500" y="2574469"/>
            <a:ext cx="38520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99269"/>
            <a:ext cx="38520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" name="Google Shape;95;p3"/>
          <p:cNvSpPr txBox="1">
            <a:spLocks noGrp="1"/>
          </p:cNvSpPr>
          <p:nvPr>
            <p:ph type="subTitle" idx="1"/>
          </p:nvPr>
        </p:nvSpPr>
        <p:spPr>
          <a:xfrm>
            <a:off x="5096513" y="2141500"/>
            <a:ext cx="3327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" name="Google Shape;162;p6"/>
          <p:cNvGrpSpPr/>
          <p:nvPr/>
        </p:nvGrpSpPr>
        <p:grpSpPr>
          <a:xfrm rot="-5400000">
            <a:off x="332988" y="295378"/>
            <a:ext cx="1129770" cy="1173854"/>
            <a:chOff x="11" y="583339"/>
            <a:chExt cx="1129770" cy="1173854"/>
          </a:xfrm>
        </p:grpSpPr>
        <p:sp>
          <p:nvSpPr>
            <p:cNvPr id="163" name="Google Shape;163;p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717150" y="9351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" name="Google Shape;190;p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191" name="Google Shape;191;p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216" name="Google Shape;216;p7"/>
          <p:cNvSpPr txBox="1">
            <a:spLocks noGrp="1"/>
          </p:cNvSpPr>
          <p:nvPr>
            <p:ph type="title"/>
          </p:nvPr>
        </p:nvSpPr>
        <p:spPr>
          <a:xfrm>
            <a:off x="1602450" y="1456075"/>
            <a:ext cx="59391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subTitle" idx="1"/>
          </p:nvPr>
        </p:nvSpPr>
        <p:spPr>
          <a:xfrm>
            <a:off x="1602450" y="1999350"/>
            <a:ext cx="5939100" cy="17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/>
          <p:nvPr/>
        </p:nvSpPr>
        <p:spPr>
          <a:xfrm>
            <a:off x="717150" y="9351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21" name="Google Shape;221;p8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222" name="Google Shape;222;p8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247" name="Google Shape;247;p8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248" name="Google Shape;248;p8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>
            <a:spLocks noGrp="1"/>
          </p:cNvSpPr>
          <p:nvPr>
            <p:ph type="title"/>
          </p:nvPr>
        </p:nvSpPr>
        <p:spPr>
          <a:xfrm>
            <a:off x="1746945" y="1731425"/>
            <a:ext cx="27234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 idx="2" hasCustomPrompt="1"/>
          </p:nvPr>
        </p:nvSpPr>
        <p:spPr>
          <a:xfrm>
            <a:off x="797895" y="1725525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1"/>
          </p:nvPr>
        </p:nvSpPr>
        <p:spPr>
          <a:xfrm>
            <a:off x="1749195" y="2248419"/>
            <a:ext cx="27234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title" idx="3"/>
          </p:nvPr>
        </p:nvSpPr>
        <p:spPr>
          <a:xfrm>
            <a:off x="1746938" y="3388125"/>
            <a:ext cx="27234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4" hasCustomPrompt="1"/>
          </p:nvPr>
        </p:nvSpPr>
        <p:spPr>
          <a:xfrm>
            <a:off x="797895" y="3388125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5"/>
          </p:nvPr>
        </p:nvSpPr>
        <p:spPr>
          <a:xfrm>
            <a:off x="1746938" y="3897362"/>
            <a:ext cx="27234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6"/>
          </p:nvPr>
        </p:nvSpPr>
        <p:spPr>
          <a:xfrm>
            <a:off x="5602945" y="1728250"/>
            <a:ext cx="27312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7" hasCustomPrompt="1"/>
          </p:nvPr>
        </p:nvSpPr>
        <p:spPr>
          <a:xfrm>
            <a:off x="4659709" y="1731424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8"/>
          </p:nvPr>
        </p:nvSpPr>
        <p:spPr>
          <a:xfrm>
            <a:off x="5605195" y="2242520"/>
            <a:ext cx="27312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title" idx="9"/>
          </p:nvPr>
        </p:nvSpPr>
        <p:spPr>
          <a:xfrm>
            <a:off x="5602945" y="3388875"/>
            <a:ext cx="27312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title" idx="13" hasCustomPrompt="1"/>
          </p:nvPr>
        </p:nvSpPr>
        <p:spPr>
          <a:xfrm>
            <a:off x="4659709" y="3389163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4"/>
          </p:nvPr>
        </p:nvSpPr>
        <p:spPr>
          <a:xfrm>
            <a:off x="5602945" y="3897362"/>
            <a:ext cx="27312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15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0" name="Google Shape;350;p13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351" name="Google Shape;351;p1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7"/>
          <p:cNvSpPr/>
          <p:nvPr/>
        </p:nvSpPr>
        <p:spPr>
          <a:xfrm>
            <a:off x="717150" y="11637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17"/>
          <p:cNvSpPr txBox="1">
            <a:spLocks noGrp="1"/>
          </p:cNvSpPr>
          <p:nvPr>
            <p:ph type="body" idx="1"/>
          </p:nvPr>
        </p:nvSpPr>
        <p:spPr>
          <a:xfrm>
            <a:off x="1924350" y="1730850"/>
            <a:ext cx="5295300" cy="21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Slab Light"/>
              <a:buChar char="●"/>
              <a:defRPr sz="14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Slab Light"/>
              <a:buChar char="■"/>
              <a:defRPr/>
            </a:lvl9pPr>
          </a:lstStyle>
          <a:p>
            <a:endParaRPr/>
          </a:p>
        </p:txBody>
      </p:sp>
      <p:grpSp>
        <p:nvGrpSpPr>
          <p:cNvPr id="478" name="Google Shape;478;p17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479" name="Google Shape;479;p1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504" name="Google Shape;504;p1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505" name="Google Shape;505;p1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0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589" name="Google Shape;589;p20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614" name="Google Shape;61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07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●"/>
              <a:defRPr sz="18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3" r:id="rId8"/>
    <p:sldLayoutId id="2147483666" r:id="rId9"/>
    <p:sldLayoutId id="2147483669" r:id="rId10"/>
    <p:sldLayoutId id="2147483670" r:id="rId11"/>
    <p:sldLayoutId id="2147483674" r:id="rId12"/>
    <p:sldLayoutId id="214748367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2"/>
          <p:cNvSpPr txBox="1">
            <a:spLocks noGrp="1"/>
          </p:cNvSpPr>
          <p:nvPr>
            <p:ph type="ctrTitle"/>
          </p:nvPr>
        </p:nvSpPr>
        <p:spPr>
          <a:xfrm>
            <a:off x="602485" y="1425857"/>
            <a:ext cx="6196200" cy="19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kern="100" dirty="0">
                <a:effectLst/>
                <a:latin typeface="Paytone One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The Design of an AM Receiver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983" name="Google Shape;983;p32"/>
          <p:cNvSpPr txBox="1">
            <a:spLocks noGrp="1"/>
          </p:cNvSpPr>
          <p:nvPr>
            <p:ph type="subTitle" idx="1"/>
          </p:nvPr>
        </p:nvSpPr>
        <p:spPr>
          <a:xfrm>
            <a:off x="547777" y="2654078"/>
            <a:ext cx="61962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 402 -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Mr. Chadi T. Chamoun</a:t>
            </a:r>
            <a:endParaRPr dirty="0"/>
          </a:p>
        </p:txBody>
      </p:sp>
      <p:sp>
        <p:nvSpPr>
          <p:cNvPr id="2" name="Google Shape;983;p32">
            <a:extLst>
              <a:ext uri="{FF2B5EF4-FFF2-40B4-BE49-F238E27FC236}">
                <a16:creationId xmlns:a16="http://schemas.microsoft.com/office/drawing/2014/main" id="{15CE4172-B73F-FC09-80A4-085A5846FE2B}"/>
              </a:ext>
            </a:extLst>
          </p:cNvPr>
          <p:cNvSpPr txBox="1">
            <a:spLocks/>
          </p:cNvSpPr>
          <p:nvPr/>
        </p:nvSpPr>
        <p:spPr>
          <a:xfrm>
            <a:off x="3376246" y="4032738"/>
            <a:ext cx="5767754" cy="460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r"/>
            <a:r>
              <a:rPr lang="en-US" sz="1600" dirty="0"/>
              <a:t>Ali Awada</a:t>
            </a:r>
          </a:p>
          <a:p>
            <a:pPr marL="0" indent="0" algn="r"/>
            <a:r>
              <a:rPr lang="en-US" sz="1600" dirty="0"/>
              <a:t>Malak Darwish</a:t>
            </a:r>
          </a:p>
          <a:p>
            <a:pPr marL="0" indent="0" algn="r"/>
            <a:r>
              <a:rPr lang="en-US" sz="1600" dirty="0"/>
              <a:t>Dana Hachem</a:t>
            </a:r>
          </a:p>
          <a:p>
            <a:pPr marL="0" indent="0" algn="r"/>
            <a:r>
              <a:rPr lang="en-US" sz="1600" dirty="0"/>
              <a:t>Mahdi Zein Al Dine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F488861B-8F0B-B901-CE0B-2B08D6220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>
            <a:extLst>
              <a:ext uri="{FF2B5EF4-FFF2-40B4-BE49-F238E27FC236}">
                <a16:creationId xmlns:a16="http://schemas.microsoft.com/office/drawing/2014/main" id="{BDA1FCF4-C551-C879-2323-D9234BF064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6992" y="-295054"/>
            <a:ext cx="6583593" cy="16314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Connections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9D28F-4C75-4799-9C3C-8FBD675BD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8046"/>
            <a:ext cx="9144000" cy="37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0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67">
          <a:extLst>
            <a:ext uri="{FF2B5EF4-FFF2-40B4-BE49-F238E27FC236}">
              <a16:creationId xmlns:a16="http://schemas.microsoft.com/office/drawing/2014/main" id="{E9FAA112-3175-3143-C912-3DD4376D0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0">
            <a:extLst>
              <a:ext uri="{FF2B5EF4-FFF2-40B4-BE49-F238E27FC236}">
                <a16:creationId xmlns:a16="http://schemas.microsoft.com/office/drawing/2014/main" id="{BE091F5C-5672-BC1C-C8C9-180D78BFCD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 and voltage divider</a:t>
            </a:r>
            <a:endParaRPr dirty="0"/>
          </a:p>
        </p:txBody>
      </p:sp>
      <p:sp>
        <p:nvSpPr>
          <p:cNvPr id="1269" name="Google Shape;1269;p50">
            <a:extLst>
              <a:ext uri="{FF2B5EF4-FFF2-40B4-BE49-F238E27FC236}">
                <a16:creationId xmlns:a16="http://schemas.microsoft.com/office/drawing/2014/main" id="{0CA7602B-53CC-25E5-0E2A-1C79EC2D0C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39795" y="1957497"/>
            <a:ext cx="6679405" cy="21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25450" indent="-285750" algn="l">
              <a:buSzPts val="1400"/>
            </a:pPr>
            <a:r>
              <a:rPr lang="en-US" dirty="0">
                <a:solidFill>
                  <a:schemeClr val="accent2"/>
                </a:solidFill>
              </a:rPr>
              <a:t>The gain of the circuit needs to be 150k</a:t>
            </a:r>
          </a:p>
          <a:p>
            <a:pPr marL="139700" indent="0" algn="l">
              <a:buSzPts val="1400"/>
              <a:buNone/>
            </a:pPr>
            <a:r>
              <a:rPr lang="en-US" dirty="0">
                <a:solidFill>
                  <a:schemeClr val="accent2"/>
                </a:solidFill>
              </a:rPr>
              <a:t>However, output voltage from stage 1 was around 500mV</a:t>
            </a:r>
          </a:p>
          <a:p>
            <a:pPr marL="139700" indent="0" algn="l">
              <a:buSzPts val="1400"/>
              <a:buNone/>
            </a:pPr>
            <a:r>
              <a:rPr lang="en-US" dirty="0">
                <a:solidFill>
                  <a:schemeClr val="accent2"/>
                </a:solidFill>
              </a:rPr>
              <a:t>We build a voltage divider at the input of stage 2 followed by a coupling capacitor (</a:t>
            </a:r>
            <a:r>
              <a:rPr lang="en-US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470</a:t>
            </a:r>
            <a:r>
              <a:rPr lang="el-GR" dirty="0">
                <a:latin typeface="Questrial" pitchFamily="2" charset="0"/>
                <a:ea typeface="Questrial" pitchFamily="2" charset="0"/>
                <a:cs typeface="Questrial" pitchFamily="2" charset="0"/>
              </a:rPr>
              <a:t>Ω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 resistor 10k</a:t>
            </a:r>
            <a:r>
              <a:rPr lang="el-GR" dirty="0">
                <a:latin typeface="Questrial" pitchFamily="2" charset="0"/>
                <a:ea typeface="Questrial" pitchFamily="2" charset="0"/>
                <a:cs typeface="Questrial" pitchFamily="2" charset="0"/>
              </a:rPr>
              <a:t>Ω</a:t>
            </a:r>
            <a:r>
              <a:rPr lang="en-US" b="0" i="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resistor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425450" indent="-285750" algn="l">
              <a:buSzPts val="1400"/>
            </a:pPr>
            <a:endParaRPr lang="en-US" dirty="0">
              <a:solidFill>
                <a:schemeClr val="accent2"/>
              </a:solidFill>
            </a:endParaRPr>
          </a:p>
          <a:p>
            <a:pPr marL="425450" indent="-285750" algn="l">
              <a:buSzPts val="1400"/>
            </a:pPr>
            <a:r>
              <a:rPr lang="en-US" dirty="0">
                <a:solidFill>
                  <a:schemeClr val="accent2"/>
                </a:solidFill>
              </a:rPr>
              <a:t>Operational amplifier model: TL084</a:t>
            </a:r>
          </a:p>
          <a:p>
            <a:pPr marL="425450" indent="-285750" algn="l">
              <a:buSzPts val="1400"/>
            </a:pPr>
            <a:endParaRPr lang="en-US" dirty="0">
              <a:solidFill>
                <a:schemeClr val="accent2"/>
              </a:solidFill>
            </a:endParaRPr>
          </a:p>
          <a:p>
            <a:pPr marL="425450" indent="-285750" algn="l">
              <a:buSzPts val="1400"/>
            </a:pPr>
            <a:r>
              <a:rPr lang="en-US" dirty="0" err="1">
                <a:solidFill>
                  <a:schemeClr val="accent2"/>
                </a:solidFill>
              </a:rPr>
              <a:t>Vcc</a:t>
            </a:r>
            <a:r>
              <a:rPr lang="en-US" dirty="0">
                <a:solidFill>
                  <a:schemeClr val="accent2"/>
                </a:solidFill>
              </a:rPr>
              <a:t> +5</a:t>
            </a:r>
          </a:p>
          <a:p>
            <a:pPr marL="425450" indent="-285750" algn="l">
              <a:buSzPts val="1400"/>
            </a:pPr>
            <a:r>
              <a:rPr lang="en-US" dirty="0">
                <a:solidFill>
                  <a:schemeClr val="accent2"/>
                </a:solidFill>
              </a:rPr>
              <a:t>Vee -5</a:t>
            </a:r>
          </a:p>
          <a:p>
            <a:pPr marL="425450" indent="-285750" algn="l">
              <a:buSzPts val="1400"/>
            </a:pPr>
            <a:endParaRPr lang="en-US" dirty="0">
              <a:solidFill>
                <a:schemeClr val="accent2"/>
              </a:solidFill>
            </a:endParaRPr>
          </a:p>
          <a:p>
            <a:pPr marL="425450" indent="-285750" algn="l">
              <a:buSzPts val="1400"/>
            </a:pPr>
            <a:r>
              <a:rPr lang="en-US" dirty="0">
                <a:solidFill>
                  <a:schemeClr val="accent2"/>
                </a:solidFill>
              </a:rPr>
              <a:t>R1=150k</a:t>
            </a:r>
            <a:r>
              <a:rPr lang="el-GR" dirty="0"/>
              <a:t>Ω</a:t>
            </a:r>
            <a:endParaRPr lang="en-US" dirty="0">
              <a:solidFill>
                <a:schemeClr val="accent2"/>
              </a:solidFill>
            </a:endParaRPr>
          </a:p>
          <a:p>
            <a:pPr marL="425450" indent="-285750" algn="l">
              <a:buSzPts val="1400"/>
            </a:pPr>
            <a:r>
              <a:rPr lang="en-US" dirty="0">
                <a:solidFill>
                  <a:schemeClr val="accent2"/>
                </a:solidFill>
              </a:rPr>
              <a:t>C1=1uF</a:t>
            </a:r>
          </a:p>
          <a:p>
            <a:pPr marL="425450" indent="-285750" algn="l">
              <a:buSzPts val="1400"/>
            </a:pPr>
            <a:r>
              <a:rPr lang="en-US" dirty="0">
                <a:solidFill>
                  <a:schemeClr val="accent2"/>
                </a:solidFill>
              </a:rPr>
              <a:t>R2=150k</a:t>
            </a:r>
            <a:r>
              <a:rPr lang="el-GR" dirty="0"/>
              <a:t>Ω</a:t>
            </a:r>
            <a:endParaRPr lang="en-US" dirty="0">
              <a:solidFill>
                <a:schemeClr val="accent2"/>
              </a:solidFill>
            </a:endParaRPr>
          </a:p>
          <a:p>
            <a:pPr marL="425450" indent="-285750" algn="l">
              <a:buSzPts val="1400"/>
            </a:pPr>
            <a:r>
              <a:rPr lang="en-US" dirty="0" err="1">
                <a:solidFill>
                  <a:schemeClr val="accent2"/>
                </a:solidFill>
              </a:rPr>
              <a:t>Rpot</a:t>
            </a:r>
            <a:r>
              <a:rPr lang="en-US" dirty="0">
                <a:solidFill>
                  <a:schemeClr val="accent2"/>
                </a:solidFill>
              </a:rPr>
              <a:t>=1k</a:t>
            </a:r>
            <a:r>
              <a:rPr lang="el-GR" dirty="0"/>
              <a:t>Ω</a:t>
            </a:r>
            <a:endParaRPr lang="en-US" dirty="0">
              <a:solidFill>
                <a:schemeClr val="accent2"/>
              </a:solidFill>
            </a:endParaRPr>
          </a:p>
          <a:p>
            <a:pPr marL="425450" indent="-285750" algn="l">
              <a:buSzPts val="1400"/>
            </a:pPr>
            <a:endParaRPr lang="en-US" dirty="0">
              <a:solidFill>
                <a:schemeClr val="accent2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7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4"/>
          <p:cNvSpPr/>
          <p:nvPr/>
        </p:nvSpPr>
        <p:spPr>
          <a:xfrm>
            <a:off x="4853429" y="3274863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4"/>
          <p:cNvSpPr/>
          <p:nvPr/>
        </p:nvSpPr>
        <p:spPr>
          <a:xfrm>
            <a:off x="973161" y="3223881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4853429" y="1672934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4"/>
          <p:cNvSpPr/>
          <p:nvPr/>
        </p:nvSpPr>
        <p:spPr>
          <a:xfrm>
            <a:off x="973161" y="1667031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4"/>
          <p:cNvSpPr txBox="1">
            <a:spLocks noGrp="1"/>
          </p:cNvSpPr>
          <p:nvPr>
            <p:ph type="title" idx="2"/>
          </p:nvPr>
        </p:nvSpPr>
        <p:spPr>
          <a:xfrm>
            <a:off x="797895" y="1725525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000" name="Google Shape;1000;p34"/>
          <p:cNvSpPr txBox="1">
            <a:spLocks noGrp="1"/>
          </p:cNvSpPr>
          <p:nvPr>
            <p:ph type="subTitle" idx="1"/>
          </p:nvPr>
        </p:nvSpPr>
        <p:spPr>
          <a:xfrm>
            <a:off x="1749195" y="2248419"/>
            <a:ext cx="27234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001" name="Google Shape;1001;p34"/>
          <p:cNvSpPr txBox="1">
            <a:spLocks noGrp="1"/>
          </p:cNvSpPr>
          <p:nvPr>
            <p:ph type="title" idx="3"/>
          </p:nvPr>
        </p:nvSpPr>
        <p:spPr>
          <a:xfrm>
            <a:off x="1746938" y="3388125"/>
            <a:ext cx="27234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02" name="Google Shape;1002;p34"/>
          <p:cNvSpPr txBox="1">
            <a:spLocks noGrp="1"/>
          </p:cNvSpPr>
          <p:nvPr>
            <p:ph type="title" idx="4"/>
          </p:nvPr>
        </p:nvSpPr>
        <p:spPr>
          <a:xfrm>
            <a:off x="797895" y="3388125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003" name="Google Shape;1003;p34"/>
          <p:cNvSpPr txBox="1">
            <a:spLocks noGrp="1"/>
          </p:cNvSpPr>
          <p:nvPr>
            <p:ph type="subTitle" idx="5"/>
          </p:nvPr>
        </p:nvSpPr>
        <p:spPr>
          <a:xfrm>
            <a:off x="1746938" y="3897362"/>
            <a:ext cx="27234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004" name="Google Shape;1004;p34"/>
          <p:cNvSpPr txBox="1">
            <a:spLocks noGrp="1"/>
          </p:cNvSpPr>
          <p:nvPr>
            <p:ph type="title" idx="6"/>
          </p:nvPr>
        </p:nvSpPr>
        <p:spPr>
          <a:xfrm>
            <a:off x="5602945" y="1728250"/>
            <a:ext cx="27312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Analysis</a:t>
            </a:r>
            <a:endParaRPr/>
          </a:p>
        </p:txBody>
      </p:sp>
      <p:sp>
        <p:nvSpPr>
          <p:cNvPr id="1005" name="Google Shape;1005;p34"/>
          <p:cNvSpPr txBox="1">
            <a:spLocks noGrp="1"/>
          </p:cNvSpPr>
          <p:nvPr>
            <p:ph type="title" idx="7"/>
          </p:nvPr>
        </p:nvSpPr>
        <p:spPr>
          <a:xfrm>
            <a:off x="4659709" y="1731424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006" name="Google Shape;1006;p34"/>
          <p:cNvSpPr txBox="1">
            <a:spLocks noGrp="1"/>
          </p:cNvSpPr>
          <p:nvPr>
            <p:ph type="subTitle" idx="8"/>
          </p:nvPr>
        </p:nvSpPr>
        <p:spPr>
          <a:xfrm>
            <a:off x="5605195" y="2242520"/>
            <a:ext cx="27312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007" name="Google Shape;1007;p34"/>
          <p:cNvSpPr txBox="1">
            <a:spLocks noGrp="1"/>
          </p:cNvSpPr>
          <p:nvPr>
            <p:ph type="title" idx="9"/>
          </p:nvPr>
        </p:nvSpPr>
        <p:spPr>
          <a:xfrm>
            <a:off x="5602945" y="3388875"/>
            <a:ext cx="27312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08" name="Google Shape;1008;p34"/>
          <p:cNvSpPr txBox="1">
            <a:spLocks noGrp="1"/>
          </p:cNvSpPr>
          <p:nvPr>
            <p:ph type="title" idx="13"/>
          </p:nvPr>
        </p:nvSpPr>
        <p:spPr>
          <a:xfrm>
            <a:off x="4659709" y="3389163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009" name="Google Shape;1009;p34"/>
          <p:cNvSpPr txBox="1">
            <a:spLocks noGrp="1"/>
          </p:cNvSpPr>
          <p:nvPr>
            <p:ph type="subTitle" idx="14"/>
          </p:nvPr>
        </p:nvSpPr>
        <p:spPr>
          <a:xfrm>
            <a:off x="5602945" y="3897362"/>
            <a:ext cx="27312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8C69C-06D2-9B81-5057-3A12DCD46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015" y="-298058"/>
            <a:ext cx="9519137" cy="57114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93">
          <a:extLst>
            <a:ext uri="{FF2B5EF4-FFF2-40B4-BE49-F238E27FC236}">
              <a16:creationId xmlns:a16="http://schemas.microsoft.com/office/drawing/2014/main" id="{E60789C1-95D5-AA7F-2BD6-1C9F22A44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4">
            <a:extLst>
              <a:ext uri="{FF2B5EF4-FFF2-40B4-BE49-F238E27FC236}">
                <a16:creationId xmlns:a16="http://schemas.microsoft.com/office/drawing/2014/main" id="{1057B4DE-835C-8EF7-647C-E5125284FEF3}"/>
              </a:ext>
            </a:extLst>
          </p:cNvPr>
          <p:cNvSpPr/>
          <p:nvPr/>
        </p:nvSpPr>
        <p:spPr>
          <a:xfrm>
            <a:off x="4853429" y="3274863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4">
            <a:extLst>
              <a:ext uri="{FF2B5EF4-FFF2-40B4-BE49-F238E27FC236}">
                <a16:creationId xmlns:a16="http://schemas.microsoft.com/office/drawing/2014/main" id="{58C95DFB-3DD3-8A5C-3282-A67F8D133FDC}"/>
              </a:ext>
            </a:extLst>
          </p:cNvPr>
          <p:cNvSpPr/>
          <p:nvPr/>
        </p:nvSpPr>
        <p:spPr>
          <a:xfrm>
            <a:off x="973161" y="3223881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4">
            <a:extLst>
              <a:ext uri="{FF2B5EF4-FFF2-40B4-BE49-F238E27FC236}">
                <a16:creationId xmlns:a16="http://schemas.microsoft.com/office/drawing/2014/main" id="{6F7C3656-4646-8373-2493-FB9A81AAE712}"/>
              </a:ext>
            </a:extLst>
          </p:cNvPr>
          <p:cNvSpPr/>
          <p:nvPr/>
        </p:nvSpPr>
        <p:spPr>
          <a:xfrm>
            <a:off x="4853429" y="1672934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4">
            <a:extLst>
              <a:ext uri="{FF2B5EF4-FFF2-40B4-BE49-F238E27FC236}">
                <a16:creationId xmlns:a16="http://schemas.microsoft.com/office/drawing/2014/main" id="{FDDEBC0D-AB88-B305-CEE7-26444580A893}"/>
              </a:ext>
            </a:extLst>
          </p:cNvPr>
          <p:cNvSpPr/>
          <p:nvPr/>
        </p:nvSpPr>
        <p:spPr>
          <a:xfrm>
            <a:off x="973161" y="1667031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4">
            <a:extLst>
              <a:ext uri="{FF2B5EF4-FFF2-40B4-BE49-F238E27FC236}">
                <a16:creationId xmlns:a16="http://schemas.microsoft.com/office/drawing/2014/main" id="{CC35B510-4AB2-55CE-A524-0611B1A884C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97895" y="1725525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000" name="Google Shape;1000;p34">
            <a:extLst>
              <a:ext uri="{FF2B5EF4-FFF2-40B4-BE49-F238E27FC236}">
                <a16:creationId xmlns:a16="http://schemas.microsoft.com/office/drawing/2014/main" id="{223D706F-46CD-15E5-DA7A-76FCD491E7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49195" y="2248419"/>
            <a:ext cx="27234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001" name="Google Shape;1001;p34">
            <a:extLst>
              <a:ext uri="{FF2B5EF4-FFF2-40B4-BE49-F238E27FC236}">
                <a16:creationId xmlns:a16="http://schemas.microsoft.com/office/drawing/2014/main" id="{AC941DBB-D523-ABA6-05E7-6EF67C35C00B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746938" y="3388125"/>
            <a:ext cx="27234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02" name="Google Shape;1002;p34">
            <a:extLst>
              <a:ext uri="{FF2B5EF4-FFF2-40B4-BE49-F238E27FC236}">
                <a16:creationId xmlns:a16="http://schemas.microsoft.com/office/drawing/2014/main" id="{5082C16B-BD11-DDA5-B727-C7E358246A5D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97895" y="3388125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003" name="Google Shape;1003;p34">
            <a:extLst>
              <a:ext uri="{FF2B5EF4-FFF2-40B4-BE49-F238E27FC236}">
                <a16:creationId xmlns:a16="http://schemas.microsoft.com/office/drawing/2014/main" id="{734C17A8-555A-42C5-F0B3-BE208097703A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746938" y="3897362"/>
            <a:ext cx="27234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004" name="Google Shape;1004;p34">
            <a:extLst>
              <a:ext uri="{FF2B5EF4-FFF2-40B4-BE49-F238E27FC236}">
                <a16:creationId xmlns:a16="http://schemas.microsoft.com/office/drawing/2014/main" id="{D15829AE-BEDC-B64E-D58D-854AC538A6D1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5602945" y="1728250"/>
            <a:ext cx="27312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Analysis</a:t>
            </a:r>
            <a:endParaRPr/>
          </a:p>
        </p:txBody>
      </p:sp>
      <p:sp>
        <p:nvSpPr>
          <p:cNvPr id="1005" name="Google Shape;1005;p34">
            <a:extLst>
              <a:ext uri="{FF2B5EF4-FFF2-40B4-BE49-F238E27FC236}">
                <a16:creationId xmlns:a16="http://schemas.microsoft.com/office/drawing/2014/main" id="{DA011082-E9EB-730D-B5D2-2B5DD748415A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4659709" y="1731424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006" name="Google Shape;1006;p34">
            <a:extLst>
              <a:ext uri="{FF2B5EF4-FFF2-40B4-BE49-F238E27FC236}">
                <a16:creationId xmlns:a16="http://schemas.microsoft.com/office/drawing/2014/main" id="{7FA90A28-AB51-8078-4856-1CFB2F1B69BF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5605195" y="2242520"/>
            <a:ext cx="27312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007" name="Google Shape;1007;p34">
            <a:extLst>
              <a:ext uri="{FF2B5EF4-FFF2-40B4-BE49-F238E27FC236}">
                <a16:creationId xmlns:a16="http://schemas.microsoft.com/office/drawing/2014/main" id="{02B89AD1-EDB4-3F11-3368-073B31A91BE7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5602945" y="3388875"/>
            <a:ext cx="27312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08" name="Google Shape;1008;p34">
            <a:extLst>
              <a:ext uri="{FF2B5EF4-FFF2-40B4-BE49-F238E27FC236}">
                <a16:creationId xmlns:a16="http://schemas.microsoft.com/office/drawing/2014/main" id="{EF1EED10-AFEE-C90F-C090-7B121E51F89B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4659709" y="3389163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009" name="Google Shape;1009;p34">
            <a:extLst>
              <a:ext uri="{FF2B5EF4-FFF2-40B4-BE49-F238E27FC236}">
                <a16:creationId xmlns:a16="http://schemas.microsoft.com/office/drawing/2014/main" id="{C0D52E03-EE89-0EE1-2CBA-07C81777A657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5602945" y="3897362"/>
            <a:ext cx="27312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A8698-710D-F6A0-44A9-EBDFAA866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992" y="-226645"/>
            <a:ext cx="9392300" cy="563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4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40">
          <a:extLst>
            <a:ext uri="{FF2B5EF4-FFF2-40B4-BE49-F238E27FC236}">
              <a16:creationId xmlns:a16="http://schemas.microsoft.com/office/drawing/2014/main" id="{0DA7D550-8C81-7057-1E73-61FB5E711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9">
            <a:extLst>
              <a:ext uri="{FF2B5EF4-FFF2-40B4-BE49-F238E27FC236}">
                <a16:creationId xmlns:a16="http://schemas.microsoft.com/office/drawing/2014/main" id="{9DBF5BC0-2EE3-FBA8-FC46-3F01257F5F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A Output Stage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8A567-AEF0-B992-A307-8B6EF17D0D7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09258" y="1180480"/>
            <a:ext cx="752548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Speakers consist of a coil with a magnetic core, attached to a diaphragm.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They are low impedance devices (typically 8–32 Ω).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AC current through the coil creates a magnetic field, moving the coil back and forth.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This motion drives the diaphragm to produce sound waves.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High output power (large current) is needed to drive the speaker.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A power amplifier is used between the baseband amplifier and the speaker.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A simple emitter follower (biased at high current) can serve this purpose.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It lowers output impedance, minimizing the speaker's leading effect.</a:t>
            </a:r>
          </a:p>
        </p:txBody>
      </p:sp>
    </p:spTree>
    <p:extLst>
      <p:ext uri="{BB962C8B-B14F-4D97-AF65-F5344CB8AC3E}">
        <p14:creationId xmlns:p14="http://schemas.microsoft.com/office/powerpoint/2010/main" val="84462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96D905B2-96B2-54A1-B71A-BD25092CE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>
            <a:extLst>
              <a:ext uri="{FF2B5EF4-FFF2-40B4-BE49-F238E27FC236}">
                <a16:creationId xmlns:a16="http://schemas.microsoft.com/office/drawing/2014/main" id="{C10C0A88-835A-F5A4-6AF2-D43EDCBF72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6992" y="-295054"/>
            <a:ext cx="6583593" cy="16314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Connections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1C80C8-F212-6F21-79B6-569707B4A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0432"/>
            <a:ext cx="9144000" cy="384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67">
          <a:extLst>
            <a:ext uri="{FF2B5EF4-FFF2-40B4-BE49-F238E27FC236}">
              <a16:creationId xmlns:a16="http://schemas.microsoft.com/office/drawing/2014/main" id="{41369B4C-3532-94D1-0C38-F7F1FD711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0">
            <a:extLst>
              <a:ext uri="{FF2B5EF4-FFF2-40B4-BE49-F238E27FC236}">
                <a16:creationId xmlns:a16="http://schemas.microsoft.com/office/drawing/2014/main" id="{474FA337-A665-78B3-FF70-BC8021FB98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</a:t>
            </a:r>
            <a:endParaRPr dirty="0"/>
          </a:p>
        </p:txBody>
      </p:sp>
      <p:sp>
        <p:nvSpPr>
          <p:cNvPr id="1269" name="Google Shape;1269;p50">
            <a:extLst>
              <a:ext uri="{FF2B5EF4-FFF2-40B4-BE49-F238E27FC236}">
                <a16:creationId xmlns:a16="http://schemas.microsoft.com/office/drawing/2014/main" id="{47B71866-4373-C710-F589-1FECEBF664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31912" y="1799841"/>
            <a:ext cx="6679405" cy="21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25450" indent="-285750" algn="l">
              <a:buSzPts val="1400"/>
            </a:pPr>
            <a:r>
              <a:rPr lang="en-US" dirty="0"/>
              <a:t>NPN transistor model: MPS3704</a:t>
            </a:r>
            <a:endParaRPr lang="en-US" dirty="0">
              <a:solidFill>
                <a:schemeClr val="accent2"/>
              </a:solidFill>
            </a:endParaRPr>
          </a:p>
          <a:p>
            <a:pPr marL="425450" indent="-285750" algn="l">
              <a:buSzPts val="1400"/>
            </a:pPr>
            <a:r>
              <a:rPr lang="en-US" dirty="0" err="1">
                <a:solidFill>
                  <a:schemeClr val="accent2"/>
                </a:solidFill>
              </a:rPr>
              <a:t>Vcc</a:t>
            </a:r>
            <a:r>
              <a:rPr lang="en-US" dirty="0">
                <a:solidFill>
                  <a:schemeClr val="accent2"/>
                </a:solidFill>
              </a:rPr>
              <a:t> +5</a:t>
            </a:r>
          </a:p>
          <a:p>
            <a:pPr marL="425450" indent="-285750" algn="l">
              <a:buSzPts val="1400"/>
            </a:pPr>
            <a:r>
              <a:rPr lang="en-US" dirty="0">
                <a:solidFill>
                  <a:schemeClr val="accent2"/>
                </a:solidFill>
              </a:rPr>
              <a:t>Vee -5</a:t>
            </a:r>
          </a:p>
          <a:p>
            <a:pPr marL="425450" indent="-285750" algn="l">
              <a:buSzPts val="1400"/>
            </a:pPr>
            <a:endParaRPr lang="en-US" dirty="0">
              <a:solidFill>
                <a:schemeClr val="accent2"/>
              </a:solidFill>
            </a:endParaRPr>
          </a:p>
          <a:p>
            <a:pPr marL="425450" indent="-285750" algn="l">
              <a:buSzPts val="1400"/>
            </a:pPr>
            <a:r>
              <a:rPr lang="en-US" dirty="0"/>
              <a:t>𝐶4 = 𝐶5 = 𝐶𝑃 = 𝐶𝐿 = 22𝜇F </a:t>
            </a:r>
          </a:p>
          <a:p>
            <a:pPr marL="425450" indent="-285750" algn="l">
              <a:buSzPts val="1400"/>
            </a:pPr>
            <a:r>
              <a:rPr lang="en-US" dirty="0"/>
              <a:t>R10= 200</a:t>
            </a:r>
            <a:r>
              <a:rPr lang="el-GR" dirty="0"/>
              <a:t>Ω</a:t>
            </a:r>
            <a:endParaRPr lang="en-US" dirty="0"/>
          </a:p>
          <a:p>
            <a:pPr marL="425450" indent="-285750" algn="l">
              <a:buSzPts val="1400"/>
            </a:pPr>
            <a:r>
              <a:rPr lang="en-US" dirty="0"/>
              <a:t>R11= </a:t>
            </a:r>
            <a:r>
              <a:rPr lang="el-GR" dirty="0"/>
              <a:t>127Ω</a:t>
            </a:r>
            <a:endParaRPr lang="en-US" dirty="0"/>
          </a:p>
          <a:p>
            <a:pPr marL="425450" indent="-285750" algn="l">
              <a:buSzPts val="1400"/>
            </a:pPr>
            <a:r>
              <a:rPr lang="el-GR" dirty="0"/>
              <a:t>𝑅12 = 127Ω </a:t>
            </a:r>
            <a:endParaRPr lang="en-US" dirty="0"/>
          </a:p>
          <a:p>
            <a:pPr marL="425450" indent="-285750" algn="l">
              <a:buSzPts val="1400"/>
            </a:pPr>
            <a:r>
              <a:rPr lang="el-GR" dirty="0"/>
              <a:t>𝑅𝑙𝑜𝑎𝑑 = 8Ω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94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3802D280-F084-5C1E-FDFE-D0413C840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>
            <a:extLst>
              <a:ext uri="{FF2B5EF4-FFF2-40B4-BE49-F238E27FC236}">
                <a16:creationId xmlns:a16="http://schemas.microsoft.com/office/drawing/2014/main" id="{3CA74970-D1E4-F0ED-9BE1-E7E8F8C518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6992" y="-295054"/>
            <a:ext cx="6583593" cy="16314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Final circuit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A9303-514B-0943-AB55-B7C09018D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9805"/>
            <a:ext cx="9144000" cy="39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6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graphicFrame>
        <p:nvGraphicFramePr>
          <p:cNvPr id="1076" name="Google Shape;1076;p41"/>
          <p:cNvGraphicFramePr/>
          <p:nvPr/>
        </p:nvGraphicFramePr>
        <p:xfrm>
          <a:off x="719050" y="1428750"/>
          <a:ext cx="7703975" cy="3179550"/>
        </p:xfrm>
        <a:graphic>
          <a:graphicData uri="http://schemas.openxmlformats.org/drawingml/2006/table">
            <a:tbl>
              <a:tblPr>
                <a:noFill/>
                <a:tableStyleId>{31DE2602-9DBA-4400-9C67-35FF4D7B99EF}</a:tableStyleId>
              </a:tblPr>
              <a:tblGrid>
                <a:gridCol w="93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1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1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solidFill>
                          <a:schemeClr val="accent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Mon</a:t>
                      </a:r>
                      <a:endParaRPr sz="1800">
                        <a:solidFill>
                          <a:schemeClr val="accent2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Tue</a:t>
                      </a:r>
                      <a:endParaRPr sz="1800">
                        <a:solidFill>
                          <a:schemeClr val="accent2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Wed</a:t>
                      </a:r>
                      <a:endParaRPr sz="1800">
                        <a:solidFill>
                          <a:schemeClr val="accent2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Thu</a:t>
                      </a:r>
                      <a:endParaRPr sz="1800">
                        <a:solidFill>
                          <a:schemeClr val="accent2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Fri</a:t>
                      </a:r>
                      <a:endParaRPr sz="1800">
                        <a:solidFill>
                          <a:schemeClr val="accent2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Sat</a:t>
                      </a:r>
                      <a:endParaRPr sz="1800">
                        <a:solidFill>
                          <a:schemeClr val="accent2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Sun</a:t>
                      </a:r>
                      <a:endParaRPr sz="1800">
                        <a:solidFill>
                          <a:schemeClr val="accent2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Week 1</a:t>
                      </a:r>
                      <a:endParaRPr b="1"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2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3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4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Week 2</a:t>
                      </a:r>
                      <a:endParaRPr b="1"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5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6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7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8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9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10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11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Week 3</a:t>
                      </a:r>
                      <a:endParaRPr b="1"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12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13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14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15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16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17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18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Week 4</a:t>
                      </a:r>
                      <a:endParaRPr b="1"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19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20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21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22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23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24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25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Week 5</a:t>
                      </a:r>
                      <a:endParaRPr b="1"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26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27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28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29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30</a:t>
                      </a: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77" name="Google Shape;1077;p41"/>
          <p:cNvSpPr/>
          <p:nvPr/>
        </p:nvSpPr>
        <p:spPr>
          <a:xfrm rot="5400000">
            <a:off x="5919575" y="973750"/>
            <a:ext cx="162300" cy="2867400"/>
          </a:xfrm>
          <a:prstGeom prst="rect">
            <a:avLst/>
          </a:prstGeom>
          <a:solidFill>
            <a:srgbClr val="FFFFFF">
              <a:alpha val="27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1"/>
          <p:cNvSpPr/>
          <p:nvPr/>
        </p:nvSpPr>
        <p:spPr>
          <a:xfrm rot="5400000">
            <a:off x="4489888" y="692300"/>
            <a:ext cx="162300" cy="5550000"/>
          </a:xfrm>
          <a:prstGeom prst="rect">
            <a:avLst/>
          </a:prstGeom>
          <a:solidFill>
            <a:srgbClr val="FFFFFF">
              <a:alpha val="27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1"/>
          <p:cNvSpPr/>
          <p:nvPr/>
        </p:nvSpPr>
        <p:spPr>
          <a:xfrm rot="5400000">
            <a:off x="4490875" y="2788050"/>
            <a:ext cx="162300" cy="3478200"/>
          </a:xfrm>
          <a:prstGeom prst="rect">
            <a:avLst/>
          </a:prstGeom>
          <a:solidFill>
            <a:srgbClr val="FFFFFF">
              <a:alpha val="27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41"/>
          <p:cNvSpPr/>
          <p:nvPr/>
        </p:nvSpPr>
        <p:spPr>
          <a:xfrm rot="5400000">
            <a:off x="4489888" y="162375"/>
            <a:ext cx="162300" cy="5550000"/>
          </a:xfrm>
          <a:prstGeom prst="rect">
            <a:avLst/>
          </a:prstGeom>
          <a:solidFill>
            <a:schemeClr val="accent2">
              <a:alpha val="402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1"/>
          <p:cNvSpPr/>
          <p:nvPr/>
        </p:nvSpPr>
        <p:spPr>
          <a:xfrm rot="5400000">
            <a:off x="5975550" y="2512525"/>
            <a:ext cx="162300" cy="2969400"/>
          </a:xfrm>
          <a:prstGeom prst="rect">
            <a:avLst/>
          </a:prstGeom>
          <a:solidFill>
            <a:schemeClr val="accent2">
              <a:alpha val="402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EE6EE4-E79F-6719-3259-35362362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523" y="-208964"/>
            <a:ext cx="9206523" cy="55239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23">
          <a:extLst>
            <a:ext uri="{FF2B5EF4-FFF2-40B4-BE49-F238E27FC236}">
              <a16:creationId xmlns:a16="http://schemas.microsoft.com/office/drawing/2014/main" id="{095F59DF-EFB5-5B77-6830-D822E1483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6">
            <a:extLst>
              <a:ext uri="{FF2B5EF4-FFF2-40B4-BE49-F238E27FC236}">
                <a16:creationId xmlns:a16="http://schemas.microsoft.com/office/drawing/2014/main" id="{B74795DF-AFCF-23EE-5096-643A7B11515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60559" y="1802282"/>
            <a:ext cx="6737509" cy="17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our AM receiver design, we implemented a demodulator to extract the audio signal from the modulated carrier. This signal was then passed through a baseband amplifier to boost its strength for further processing. Finally, a Class A output stage was used to drive the speaker to ensure linear amplification and clear sound reproduction. </a:t>
            </a:r>
          </a:p>
        </p:txBody>
      </p:sp>
    </p:spTree>
    <p:extLst>
      <p:ext uri="{BB962C8B-B14F-4D97-AF65-F5344CB8AC3E}">
        <p14:creationId xmlns:p14="http://schemas.microsoft.com/office/powerpoint/2010/main" val="151778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6"/>
          <p:cNvSpPr txBox="1">
            <a:spLocks noGrp="1"/>
          </p:cNvSpPr>
          <p:nvPr>
            <p:ph type="title"/>
          </p:nvPr>
        </p:nvSpPr>
        <p:spPr>
          <a:xfrm>
            <a:off x="1602450" y="1456075"/>
            <a:ext cx="59391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025" name="Google Shape;1025;p36"/>
          <p:cNvSpPr txBox="1">
            <a:spLocks noGrp="1"/>
          </p:cNvSpPr>
          <p:nvPr>
            <p:ph type="subTitle" idx="1"/>
          </p:nvPr>
        </p:nvSpPr>
        <p:spPr>
          <a:xfrm>
            <a:off x="1602450" y="1999350"/>
            <a:ext cx="5939100" cy="17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and analyze an AM receiver circuit to recover audio signals from modulated RF input.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D883B6-2652-554E-1200-B49EE801985B}"/>
              </a:ext>
            </a:extLst>
          </p:cNvPr>
          <p:cNvSpPr txBox="1"/>
          <p:nvPr/>
        </p:nvSpPr>
        <p:spPr>
          <a:xfrm>
            <a:off x="2246586" y="448091"/>
            <a:ext cx="64828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Wireless systems like Wi-Fi, mobile phones, and radios rely on analog circuits.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endParaRPr lang="en-US" sz="1800" dirty="0">
              <a:solidFill>
                <a:schemeClr val="accent2"/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Real-world signals (e.g., audio) are low-frequency baseband signals (0–20 kHz).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2"/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These signals cannot be transmitted efficiently on their own due to antenna limitations.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2"/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They are modulated onto a high-frequency radio frequency carrier for transmission: a process called modulation.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2"/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This project focuses on Amplitude Modulation (AM), where the carrier’s amplitude varies with the baseband signal.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40">
          <a:extLst>
            <a:ext uri="{FF2B5EF4-FFF2-40B4-BE49-F238E27FC236}">
              <a16:creationId xmlns:a16="http://schemas.microsoft.com/office/drawing/2014/main" id="{3D743CBA-1671-3999-277A-36698F605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9">
            <a:extLst>
              <a:ext uri="{FF2B5EF4-FFF2-40B4-BE49-F238E27FC236}">
                <a16:creationId xmlns:a16="http://schemas.microsoft.com/office/drawing/2014/main" id="{C5256F76-014A-0226-EED3-541D684E76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Demodulator</a:t>
            </a:r>
            <a:endParaRPr dirty="0"/>
          </a:p>
        </p:txBody>
      </p:sp>
      <p:sp>
        <p:nvSpPr>
          <p:cNvPr id="1046" name="Google Shape;1046;p39">
            <a:extLst>
              <a:ext uri="{FF2B5EF4-FFF2-40B4-BE49-F238E27FC236}">
                <a16:creationId xmlns:a16="http://schemas.microsoft.com/office/drawing/2014/main" id="{07097C60-6F15-9554-0C27-C592C4591E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9370" y="2571750"/>
            <a:ext cx="8155313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To recover a baseband signal, the received RF signal is typically: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	- Multiplied by a carrier wave.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	- Passed through a low-pass filter to extract the original low-	frequency content.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However, for AM signals, a simpler amplitude detection method can be used.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 demodulator circuit is used to extract the original baseband signal from a modulated carrier wave.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It performs the reverse process of modulation.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3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926992" y="-295054"/>
            <a:ext cx="6583593" cy="16314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Connections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1AA8D3-93FA-76B1-682E-B89A57009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83" y="876063"/>
            <a:ext cx="8659433" cy="33913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</a:t>
            </a:r>
            <a:endParaRPr dirty="0"/>
          </a:p>
        </p:txBody>
      </p:sp>
      <p:sp>
        <p:nvSpPr>
          <p:cNvPr id="1269" name="Google Shape;1269;p50"/>
          <p:cNvSpPr txBox="1">
            <a:spLocks noGrp="1"/>
          </p:cNvSpPr>
          <p:nvPr>
            <p:ph type="body" idx="1"/>
          </p:nvPr>
        </p:nvSpPr>
        <p:spPr>
          <a:xfrm>
            <a:off x="1627364" y="2051281"/>
            <a:ext cx="6164573" cy="21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25450" indent="-285750" algn="l">
              <a:buSzPts val="1400"/>
            </a:pPr>
            <a:r>
              <a:rPr lang="en-US" dirty="0" err="1">
                <a:solidFill>
                  <a:schemeClr val="accent2"/>
                </a:solidFill>
              </a:rPr>
              <a:t>Rdem</a:t>
            </a:r>
            <a:r>
              <a:rPr lang="en-US" dirty="0">
                <a:solidFill>
                  <a:schemeClr val="accent2"/>
                </a:solidFill>
              </a:rPr>
              <a:t>=1k</a:t>
            </a:r>
            <a:r>
              <a:rPr lang="el-GR" dirty="0"/>
              <a:t>Ω</a:t>
            </a:r>
            <a:endParaRPr lang="en-US" dirty="0">
              <a:solidFill>
                <a:schemeClr val="accent2"/>
              </a:solidFill>
            </a:endParaRPr>
          </a:p>
          <a:p>
            <a:pPr marL="425450" indent="-285750" algn="l">
              <a:buSzPts val="1400"/>
            </a:pPr>
            <a:r>
              <a:rPr lang="en-US" dirty="0" err="1">
                <a:solidFill>
                  <a:schemeClr val="accent2"/>
                </a:solidFill>
              </a:rPr>
              <a:t>Cdem</a:t>
            </a:r>
            <a:r>
              <a:rPr lang="en-US" dirty="0">
                <a:solidFill>
                  <a:schemeClr val="accent2"/>
                </a:solidFill>
              </a:rPr>
              <a:t>=2nF</a:t>
            </a:r>
          </a:p>
          <a:p>
            <a:pPr marL="425450" indent="-285750" algn="l">
              <a:buSzPts val="1400"/>
            </a:pPr>
            <a:r>
              <a:rPr lang="en-US" dirty="0">
                <a:solidFill>
                  <a:schemeClr val="accent2"/>
                </a:solidFill>
              </a:rPr>
              <a:t>Germanium diode</a:t>
            </a:r>
          </a:p>
          <a:p>
            <a:pPr marL="425450" indent="-285750" algn="l">
              <a:buSzPts val="1400"/>
            </a:pPr>
            <a:r>
              <a:rPr lang="en-US" dirty="0">
                <a:solidFill>
                  <a:schemeClr val="accent2"/>
                </a:solidFill>
              </a:rPr>
              <a:t>Using CH1 of the FG, we generate a signal with carrier frequency of 800kHz and 2Vpp amplitude</a:t>
            </a:r>
          </a:p>
          <a:p>
            <a:pPr marL="425450" indent="-285750" algn="l">
              <a:buSzPts val="1400"/>
            </a:pPr>
            <a:r>
              <a:rPr lang="en-US" dirty="0">
                <a:solidFill>
                  <a:schemeClr val="accent2"/>
                </a:solidFill>
              </a:rPr>
              <a:t>Using CH2 of the FG we generate a signal with frequency 0-20kHz and 2Vpp amplitude</a:t>
            </a:r>
          </a:p>
          <a:p>
            <a:pPr marL="425450" indent="-285750" algn="l">
              <a:buSzPts val="1400"/>
            </a:pPr>
            <a:endParaRPr lang="en-US" dirty="0">
              <a:solidFill>
                <a:schemeClr val="accent2"/>
              </a:solidFill>
            </a:endParaRPr>
          </a:p>
          <a:p>
            <a:pPr marL="425450" indent="-285750" algn="l">
              <a:buSzPts val="1400"/>
            </a:pPr>
            <a:r>
              <a:rPr lang="en-US" dirty="0">
                <a:solidFill>
                  <a:schemeClr val="accent2"/>
                </a:solidFill>
              </a:rPr>
              <a:t>We modulate the signal with a 100% modulation index</a:t>
            </a:r>
          </a:p>
          <a:p>
            <a:pPr marL="139700" indent="0" algn="l">
              <a:buSzPts val="1400"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25450" indent="-285750" algn="l">
              <a:buSzPts val="1400"/>
            </a:pPr>
            <a:r>
              <a:rPr lang="en-US" dirty="0">
                <a:solidFill>
                  <a:schemeClr val="accent2"/>
                </a:solidFill>
              </a:rPr>
              <a:t>For smoother output, we add a low pass filter</a:t>
            </a:r>
          </a:p>
          <a:p>
            <a:pPr marL="139700" indent="0" algn="l">
              <a:buSzPts val="1400"/>
              <a:buNone/>
            </a:pPr>
            <a:r>
              <a:rPr lang="en-US" dirty="0">
                <a:solidFill>
                  <a:schemeClr val="accent2"/>
                </a:solidFill>
              </a:rPr>
              <a:t>	components:</a:t>
            </a:r>
          </a:p>
          <a:p>
            <a:pPr marL="139700" indent="0" algn="l">
              <a:buSzPts val="1400"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R=510</a:t>
            </a:r>
            <a:r>
              <a:rPr lang="el-GR" dirty="0"/>
              <a:t>Ω</a:t>
            </a:r>
            <a:endParaRPr lang="en-US" dirty="0">
              <a:solidFill>
                <a:schemeClr val="accent2"/>
              </a:solidFill>
            </a:endParaRPr>
          </a:p>
          <a:p>
            <a:pPr marL="139700" indent="0" algn="l">
              <a:buSzPts val="1400"/>
              <a:buNone/>
            </a:pPr>
            <a:r>
              <a:rPr lang="en-US" dirty="0">
                <a:solidFill>
                  <a:schemeClr val="accent2"/>
                </a:solidFill>
              </a:rPr>
              <a:t>	C=1nF</a:t>
            </a:r>
          </a:p>
          <a:p>
            <a:pPr marL="425450" indent="-285750" algn="l">
              <a:buSzPts val="1400"/>
            </a:pPr>
            <a:endParaRPr lang="en-US" dirty="0">
              <a:solidFill>
                <a:schemeClr val="accent2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35"/>
          <p:cNvSpPr/>
          <p:nvPr/>
        </p:nvSpPr>
        <p:spPr>
          <a:xfrm>
            <a:off x="35240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5"/>
          <p:cNvSpPr txBox="1">
            <a:spLocks noGrp="1"/>
          </p:cNvSpPr>
          <p:nvPr>
            <p:ph type="title"/>
          </p:nvPr>
        </p:nvSpPr>
        <p:spPr>
          <a:xfrm>
            <a:off x="720500" y="2574469"/>
            <a:ext cx="38520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017" name="Google Shape;1017;p35"/>
          <p:cNvSpPr txBox="1">
            <a:spLocks noGrp="1"/>
          </p:cNvSpPr>
          <p:nvPr>
            <p:ph type="title" idx="2"/>
          </p:nvPr>
        </p:nvSpPr>
        <p:spPr>
          <a:xfrm>
            <a:off x="720000" y="1799269"/>
            <a:ext cx="38520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018" name="Google Shape;1018;p35"/>
          <p:cNvSpPr txBox="1">
            <a:spLocks noGrp="1"/>
          </p:cNvSpPr>
          <p:nvPr>
            <p:ph type="subTitle" idx="1"/>
          </p:nvPr>
        </p:nvSpPr>
        <p:spPr>
          <a:xfrm>
            <a:off x="5096513" y="2141500"/>
            <a:ext cx="3327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You can enter a subtitle here if you need it</a:t>
            </a:r>
            <a:endParaRPr dirty="0"/>
          </a:p>
        </p:txBody>
      </p:sp>
      <p:cxnSp>
        <p:nvCxnSpPr>
          <p:cNvPr id="1019" name="Google Shape;1019;p35"/>
          <p:cNvCxnSpPr/>
          <p:nvPr/>
        </p:nvCxnSpPr>
        <p:spPr>
          <a:xfrm>
            <a:off x="4834500" y="1800518"/>
            <a:ext cx="2700" cy="1507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4229C14-7FF5-DE2D-7720-5BC6EF21C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070" y="-250092"/>
            <a:ext cx="9275070" cy="55650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67">
          <a:extLst>
            <a:ext uri="{FF2B5EF4-FFF2-40B4-BE49-F238E27FC236}">
              <a16:creationId xmlns:a16="http://schemas.microsoft.com/office/drawing/2014/main" id="{F9455420-BDCD-9CB3-51AF-B7D0026E2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50">
            <a:extLst>
              <a:ext uri="{FF2B5EF4-FFF2-40B4-BE49-F238E27FC236}">
                <a16:creationId xmlns:a16="http://schemas.microsoft.com/office/drawing/2014/main" id="{84DBF926-E01D-E511-E173-FCFC297128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9888" y="1621435"/>
            <a:ext cx="5295300" cy="21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r>
              <a:rPr lang="en-US" dirty="0">
                <a:solidFill>
                  <a:schemeClr val="accent2"/>
                </a:solidFill>
              </a:rPr>
              <a:t>For smoother output, we add a low pass filter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r>
              <a:rPr lang="en-US" dirty="0">
                <a:solidFill>
                  <a:schemeClr val="accent2"/>
                </a:solidFill>
              </a:rPr>
              <a:t>components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r>
              <a:rPr lang="en-US" dirty="0">
                <a:solidFill>
                  <a:schemeClr val="accent2"/>
                </a:solidFill>
              </a:rPr>
              <a:t>R=510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r>
              <a:rPr lang="en-US" dirty="0">
                <a:solidFill>
                  <a:schemeClr val="accent2"/>
                </a:solidFill>
              </a:rPr>
              <a:t>C=1nF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7451D-76D2-0206-74E8-754FB4F53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123" y="-269925"/>
            <a:ext cx="9558215" cy="573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2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Baseband Amplifier</a:t>
            </a:r>
            <a:endParaRPr dirty="0"/>
          </a:p>
        </p:txBody>
      </p:sp>
      <p:sp>
        <p:nvSpPr>
          <p:cNvPr id="1046" name="Google Shape;1046;p39"/>
          <p:cNvSpPr txBox="1">
            <a:spLocks noGrp="1"/>
          </p:cNvSpPr>
          <p:nvPr>
            <p:ph type="subTitle" idx="1"/>
          </p:nvPr>
        </p:nvSpPr>
        <p:spPr>
          <a:xfrm>
            <a:off x="454277" y="2571750"/>
            <a:ext cx="9174278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After pre-amplification and demodulation, the extracted audio signal is typically weak.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An amplifier circuit is used to boost the audio signal to a usable level.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This design uses a non-inverting amplifier topology and allows for manual gain control using a potentiometer.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Thesis Defense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F9D4D0"/>
      </a:accent1>
      <a:accent2>
        <a:srgbClr val="EA5458"/>
      </a:accent2>
      <a:accent3>
        <a:srgbClr val="FEF2F0"/>
      </a:accent3>
      <a:accent4>
        <a:srgbClr val="FFFFFF"/>
      </a:accent4>
      <a:accent5>
        <a:srgbClr val="F9D4D0"/>
      </a:accent5>
      <a:accent6>
        <a:srgbClr val="EA5458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779</Words>
  <Application>Microsoft Office PowerPoint</Application>
  <PresentationFormat>On-screen Show (16:9)</PresentationFormat>
  <Paragraphs>153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Roboto Slab Light</vt:lpstr>
      <vt:lpstr>Anaheim</vt:lpstr>
      <vt:lpstr>Paytone One</vt:lpstr>
      <vt:lpstr>Arial</vt:lpstr>
      <vt:lpstr>Calibri</vt:lpstr>
      <vt:lpstr>Questrial</vt:lpstr>
      <vt:lpstr>Minimalist Thesis Defense by Slidesgo</vt:lpstr>
      <vt:lpstr>The Design of an AM Receiver </vt:lpstr>
      <vt:lpstr>Objective</vt:lpstr>
      <vt:lpstr>PowerPoint Presentation</vt:lpstr>
      <vt:lpstr>Demodulator</vt:lpstr>
      <vt:lpstr>Connections</vt:lpstr>
      <vt:lpstr>Components</vt:lpstr>
      <vt:lpstr>Objectives</vt:lpstr>
      <vt:lpstr>PowerPoint Presentation</vt:lpstr>
      <vt:lpstr>Baseband Amplifier</vt:lpstr>
      <vt:lpstr>Connections</vt:lpstr>
      <vt:lpstr>Components and voltage divider</vt:lpstr>
      <vt:lpstr>01.</vt:lpstr>
      <vt:lpstr>01.</vt:lpstr>
      <vt:lpstr>Class A Output Stage</vt:lpstr>
      <vt:lpstr>Connections</vt:lpstr>
      <vt:lpstr>Components</vt:lpstr>
      <vt:lpstr>Final circuit</vt:lpstr>
      <vt:lpstr>Schedule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malak darwish</dc:creator>
  <cp:lastModifiedBy>Malak Darwish</cp:lastModifiedBy>
  <cp:revision>5</cp:revision>
  <dcterms:modified xsi:type="dcterms:W3CDTF">2025-04-29T21:07:08Z</dcterms:modified>
</cp:coreProperties>
</file>