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35" d="100"/>
          <a:sy n="35" d="100"/>
        </p:scale>
        <p:origin x="8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microsoft.com/office/2007/relationships/hdphoto" Target="../media/hdphoto2.wdp"/><Relationship Id="rId4" Type="http://schemas.openxmlformats.org/officeDocument/2006/relationships/image" Target="../media/image8.sv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microsoft.com/office/2007/relationships/hdphoto" Target="../media/hdphoto4.wdp"/><Relationship Id="rId4" Type="http://schemas.openxmlformats.org/officeDocument/2006/relationships/image" Target="../media/image8.sv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211330" y="2181010"/>
            <a:ext cx="5482998" cy="5561459"/>
          </a:xfrm>
          <a:prstGeom prst="rect">
            <a:avLst/>
          </a:prstGeom>
        </p:spPr>
        <p:txBody>
          <a:bodyPr lIns="0" tIns="0" rIns="0" bIns="0" rtlCol="0" anchor="t">
            <a:spAutoFit/>
          </a:bodyPr>
          <a:lstStyle/>
          <a:p>
            <a:pPr algn="ctr">
              <a:lnSpc>
                <a:spcPts val="11059"/>
              </a:lnSpc>
            </a:pPr>
            <a:r>
              <a:rPr lang="en-US" sz="6600" spc="-105" dirty="0">
                <a:solidFill>
                  <a:srgbClr val="FFFFFF"/>
                </a:solidFill>
                <a:latin typeface="Graphik Regular" panose="020B0503030202060203" pitchFamily="34" charset="0"/>
              </a:rPr>
              <a:t>Social Buzz’s</a:t>
            </a:r>
          </a:p>
          <a:p>
            <a:pPr algn="ctr">
              <a:lnSpc>
                <a:spcPts val="11059"/>
              </a:lnSpc>
            </a:pPr>
            <a:r>
              <a:rPr lang="en-US" sz="6600" spc="-105" dirty="0">
                <a:solidFill>
                  <a:srgbClr val="FFFFFF"/>
                </a:solidFill>
                <a:latin typeface="Graphik Regular" panose="020B0503030202060203" pitchFamily="34" charset="0"/>
              </a:rPr>
              <a:t>Content Categories Analysis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309065" y="3912394"/>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69641" y="7442569"/>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04054C7B-E841-4B29-855E-1374DE653FCC}"/>
              </a:ext>
            </a:extLst>
          </p:cNvPr>
          <p:cNvSpPr txBox="1"/>
          <p:nvPr/>
        </p:nvSpPr>
        <p:spPr>
          <a:xfrm>
            <a:off x="11125200" y="1976814"/>
            <a:ext cx="6705600"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a:t>Animals and Science are the two most popular content categories indicating an innate tendency to seek connections with nature and facts</a:t>
            </a:r>
            <a:endParaRPr lang="en-IN" sz="2400" b="1" dirty="0"/>
          </a:p>
        </p:txBody>
      </p:sp>
      <p:sp>
        <p:nvSpPr>
          <p:cNvPr id="18" name="TextBox 17">
            <a:extLst>
              <a:ext uri="{FF2B5EF4-FFF2-40B4-BE49-F238E27FC236}">
                <a16:creationId xmlns:a16="http://schemas.microsoft.com/office/drawing/2014/main" id="{B0EAF150-3D40-4E94-8C30-D238ADAF2730}"/>
              </a:ext>
            </a:extLst>
          </p:cNvPr>
          <p:cNvSpPr txBox="1"/>
          <p:nvPr/>
        </p:nvSpPr>
        <p:spPr>
          <a:xfrm>
            <a:off x="11128248" y="4101509"/>
            <a:ext cx="6705600"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a:t>Healthy eating and food fall in the top 5 category with healthy eating outperforming food by 0.76%. This is a broad indication of an audience within Social Buzz’s user base. Creating campaigns, working with influencers and brands that support healthy eating and healthy lifestyle can help to boost growth in these 2 categories.</a:t>
            </a:r>
            <a:endParaRPr lang="en-IN" sz="2400" b="1" dirty="0"/>
          </a:p>
        </p:txBody>
      </p:sp>
      <p:sp>
        <p:nvSpPr>
          <p:cNvPr id="26" name="TextBox 25">
            <a:extLst>
              <a:ext uri="{FF2B5EF4-FFF2-40B4-BE49-F238E27FC236}">
                <a16:creationId xmlns:a16="http://schemas.microsoft.com/office/drawing/2014/main" id="{A9C742A8-C2EC-4CAD-BC92-389E4A4A2046}"/>
              </a:ext>
            </a:extLst>
          </p:cNvPr>
          <p:cNvSpPr txBox="1"/>
          <p:nvPr/>
        </p:nvSpPr>
        <p:spPr>
          <a:xfrm>
            <a:off x="11125200" y="7109858"/>
            <a:ext cx="6705600" cy="1569660"/>
          </a:xfrm>
          <a:prstGeom prst="rect">
            <a:avLst/>
          </a:prstGeom>
          <a:noFill/>
        </p:spPr>
        <p:txBody>
          <a:bodyPr wrap="square">
            <a:spAutoFit/>
          </a:bodyPr>
          <a:lstStyle/>
          <a:p>
            <a:pPr marL="342900" indent="-342900">
              <a:buFont typeface="Arial" panose="020B0604020202020204" pitchFamily="34" charset="0"/>
              <a:buChar char="•"/>
            </a:pPr>
            <a:r>
              <a:rPr lang="en-US" sz="2400" b="1" dirty="0"/>
              <a:t>Social Buzz can leverage holiday seasons to boost growth and user engagement with the food content category via relevant social media strategies. </a:t>
            </a: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19622AF9-93FE-472F-B9BD-3F4E70B9C7D4}"/>
              </a:ext>
            </a:extLst>
          </p:cNvPr>
          <p:cNvSpPr txBox="1"/>
          <p:nvPr/>
        </p:nvSpPr>
        <p:spPr>
          <a:xfrm>
            <a:off x="8403424" y="2142738"/>
            <a:ext cx="7805755" cy="5693866"/>
          </a:xfrm>
          <a:prstGeom prst="rect">
            <a:avLst/>
          </a:prstGeom>
          <a:noFill/>
        </p:spPr>
        <p:txBody>
          <a:bodyPr wrap="square" rtlCol="0">
            <a:spAutoFit/>
          </a:bodyPr>
          <a:lstStyle/>
          <a:p>
            <a:r>
              <a:rPr lang="en-US" sz="2800" b="1" dirty="0"/>
              <a:t>Social Buzz </a:t>
            </a:r>
            <a:r>
              <a:rPr lang="en-US" sz="2800" dirty="0"/>
              <a:t>is experiencing rapid growth in terms of number of users and available data. To help manage this huge scale, Accenture has embarked on a 3-month pilot with Social Buzz to: </a:t>
            </a:r>
          </a:p>
          <a:p>
            <a:endParaRPr lang="en-US" sz="2800" b="1" dirty="0"/>
          </a:p>
          <a:p>
            <a:r>
              <a:rPr lang="en-US" sz="2800" b="1" dirty="0"/>
              <a:t>• Carry out an audit of their big data practice </a:t>
            </a:r>
          </a:p>
          <a:p>
            <a:endParaRPr lang="en-US" sz="2800" b="1" dirty="0"/>
          </a:p>
          <a:p>
            <a:r>
              <a:rPr lang="en-US" sz="2800" b="1" dirty="0"/>
              <a:t>• Proffer recommendations to ensure success of the forthcoming IPO </a:t>
            </a:r>
          </a:p>
          <a:p>
            <a:endParaRPr lang="en-US" sz="2800" b="1" dirty="0"/>
          </a:p>
          <a:p>
            <a:r>
              <a:rPr lang="en-US" sz="2800" b="1" dirty="0"/>
              <a:t>• Carry out an analysis of Social Buzz’s content categories in order to highlight the top 5 categories with the largest aggregate popularity</a:t>
            </a:r>
            <a:endParaRPr lang="en-IN"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5F2EA347-358B-454B-A6EA-7614E2D7B0BC}"/>
              </a:ext>
            </a:extLst>
          </p:cNvPr>
          <p:cNvSpPr txBox="1"/>
          <p:nvPr/>
        </p:nvSpPr>
        <p:spPr>
          <a:xfrm>
            <a:off x="2679192" y="4891114"/>
            <a:ext cx="6960054" cy="5262979"/>
          </a:xfrm>
          <a:prstGeom prst="rect">
            <a:avLst/>
          </a:prstGeom>
          <a:solidFill>
            <a:srgbClr val="FFC000"/>
          </a:solidFill>
        </p:spPr>
        <p:txBody>
          <a:bodyPr wrap="square" rtlCol="0">
            <a:spAutoFit/>
          </a:bodyPr>
          <a:lstStyle/>
          <a:p>
            <a:r>
              <a:rPr lang="en-US" sz="2800" b="1" dirty="0"/>
              <a:t>Due to the rapid growth and digital nature of Social Buzz’s core product, the amount of data that they create, collect and must analyze is huge. Every day over 100,000 pieces of content, ranging from text, images, videos and GIFs are posted. All of these constitute highly unstructured data that requires expertise in handling. Social Buzz’s biggest challenge is how to capitalize on this data to gain a deeper understanding of its audience and therefore provide a more personalized and enjoyable experience.</a:t>
            </a: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17781277"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098685" y="1946542"/>
            <a:ext cx="6750815" cy="6635945"/>
          </a:xfrm>
          <a:prstGeom prst="rect">
            <a:avLst/>
          </a:prstGeom>
          <a:solidFill>
            <a:srgbClr val="FFFFFF"/>
          </a:solidFill>
        </p:spPr>
      </p:sp>
      <p:sp>
        <p:nvSpPr>
          <p:cNvPr id="31" name="TextBox 31"/>
          <p:cNvSpPr txBox="1"/>
          <p:nvPr/>
        </p:nvSpPr>
        <p:spPr>
          <a:xfrm>
            <a:off x="4829189" y="2695441"/>
            <a:ext cx="5612273" cy="1106137"/>
          </a:xfrm>
          <a:prstGeom prst="rect">
            <a:avLst/>
          </a:prstGeom>
        </p:spPr>
        <p:txBody>
          <a:bodyPr lIns="0" tIns="0" rIns="0" bIns="0" rtlCol="0" anchor="t">
            <a:spAutoFit/>
          </a:bodyPr>
          <a:lstStyle/>
          <a:p>
            <a:pPr algn="ctr">
              <a:lnSpc>
                <a:spcPts val="9600"/>
              </a:lnSpc>
            </a:pPr>
            <a:r>
              <a:rPr lang="en-US" sz="48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4C3B36-4E00-44EF-B1FF-B4BD33939E8F}"/>
              </a:ext>
            </a:extLst>
          </p:cNvPr>
          <p:cNvSpPr txBox="1"/>
          <p:nvPr/>
        </p:nvSpPr>
        <p:spPr>
          <a:xfrm>
            <a:off x="2484614" y="3801578"/>
            <a:ext cx="11603603" cy="3785652"/>
          </a:xfrm>
          <a:prstGeom prst="rect">
            <a:avLst/>
          </a:prstGeom>
          <a:noFill/>
        </p:spPr>
        <p:txBody>
          <a:bodyPr wrap="square" rtlCol="0">
            <a:spAutoFit/>
          </a:bodyPr>
          <a:lstStyle/>
          <a:p>
            <a:pPr marL="285750" indent="-285750">
              <a:buFont typeface="Arial" panose="020B0604020202020204" pitchFamily="34" charset="0"/>
              <a:buChar char="•"/>
            </a:pPr>
            <a:r>
              <a:rPr lang="en-US" sz="4000" dirty="0"/>
              <a:t>Andrew Fleming – Chief Technical Architect, Accenture</a:t>
            </a:r>
          </a:p>
          <a:p>
            <a:endParaRPr lang="en-US" sz="4000" dirty="0"/>
          </a:p>
          <a:p>
            <a:pPr marL="285750" indent="-285750">
              <a:buFont typeface="Arial" panose="020B0604020202020204" pitchFamily="34" charset="0"/>
              <a:buChar char="•"/>
            </a:pPr>
            <a:r>
              <a:rPr lang="en-IN" sz="4000" dirty="0"/>
              <a:t>Marcus </a:t>
            </a:r>
            <a:r>
              <a:rPr lang="en-IN" sz="4000" dirty="0" err="1"/>
              <a:t>Rompton</a:t>
            </a:r>
            <a:r>
              <a:rPr lang="en-IN" sz="4000" dirty="0"/>
              <a:t> – Senior Data Expert, Accenture</a:t>
            </a:r>
          </a:p>
          <a:p>
            <a:endParaRPr lang="en-US" sz="4000" dirty="0"/>
          </a:p>
          <a:p>
            <a:pPr marL="285750" indent="-285750">
              <a:buFont typeface="Arial" panose="020B0604020202020204" pitchFamily="34" charset="0"/>
              <a:buChar char="•"/>
            </a:pPr>
            <a:r>
              <a:rPr lang="en-US" sz="4000" dirty="0"/>
              <a:t>Mahendran B –Data Analyst, Accenture</a:t>
            </a:r>
            <a:endParaRPr lang="en-IN"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BA61E48-12EE-4014-9858-C766327F977C}"/>
              </a:ext>
            </a:extLst>
          </p:cNvPr>
          <p:cNvSpPr txBox="1"/>
          <p:nvPr/>
        </p:nvSpPr>
        <p:spPr>
          <a:xfrm>
            <a:off x="3860431" y="1283470"/>
            <a:ext cx="9398369" cy="1077218"/>
          </a:xfrm>
          <a:prstGeom prst="rect">
            <a:avLst/>
          </a:prstGeom>
          <a:noFill/>
        </p:spPr>
        <p:txBody>
          <a:bodyPr wrap="square" rtlCol="0">
            <a:spAutoFit/>
          </a:bodyPr>
          <a:lstStyle/>
          <a:p>
            <a:r>
              <a:rPr lang="en-US" sz="3200" dirty="0"/>
              <a:t>Data Understanding: Understand the data model and domain of your business</a:t>
            </a:r>
            <a:endParaRPr lang="en-IN" sz="3200" dirty="0"/>
          </a:p>
        </p:txBody>
      </p:sp>
      <p:sp>
        <p:nvSpPr>
          <p:cNvPr id="40" name="TextBox 39">
            <a:extLst>
              <a:ext uri="{FF2B5EF4-FFF2-40B4-BE49-F238E27FC236}">
                <a16:creationId xmlns:a16="http://schemas.microsoft.com/office/drawing/2014/main" id="{A070C4A1-8643-44C4-9915-FFB587ED27C1}"/>
              </a:ext>
            </a:extLst>
          </p:cNvPr>
          <p:cNvSpPr txBox="1"/>
          <p:nvPr/>
        </p:nvSpPr>
        <p:spPr>
          <a:xfrm>
            <a:off x="5764132" y="2544778"/>
            <a:ext cx="9398369" cy="1569660"/>
          </a:xfrm>
          <a:prstGeom prst="rect">
            <a:avLst/>
          </a:prstGeom>
          <a:noFill/>
        </p:spPr>
        <p:txBody>
          <a:bodyPr wrap="square" rtlCol="0">
            <a:spAutoFit/>
          </a:bodyPr>
          <a:lstStyle/>
          <a:p>
            <a:r>
              <a:rPr lang="en-US" sz="3200" dirty="0"/>
              <a:t>Data Extraction: Architected what an ideal dataset should look like for this problem and extracted it from the relevant data sources</a:t>
            </a:r>
            <a:endParaRPr lang="en-IN" sz="3200" dirty="0"/>
          </a:p>
        </p:txBody>
      </p:sp>
      <p:sp>
        <p:nvSpPr>
          <p:cNvPr id="41" name="TextBox 40">
            <a:extLst>
              <a:ext uri="{FF2B5EF4-FFF2-40B4-BE49-F238E27FC236}">
                <a16:creationId xmlns:a16="http://schemas.microsoft.com/office/drawing/2014/main" id="{662F36FB-542D-485C-B51B-7FE6AFE7012A}"/>
              </a:ext>
            </a:extLst>
          </p:cNvPr>
          <p:cNvSpPr txBox="1"/>
          <p:nvPr/>
        </p:nvSpPr>
        <p:spPr>
          <a:xfrm>
            <a:off x="7626237" y="4210096"/>
            <a:ext cx="9899763" cy="1569660"/>
          </a:xfrm>
          <a:prstGeom prst="rect">
            <a:avLst/>
          </a:prstGeom>
          <a:noFill/>
        </p:spPr>
        <p:txBody>
          <a:bodyPr wrap="square" rtlCol="0">
            <a:spAutoFit/>
          </a:bodyPr>
          <a:lstStyle/>
          <a:p>
            <a:r>
              <a:rPr lang="en-US" sz="3200" dirty="0"/>
              <a:t>Data Modelling: Process and model the data into a dataset that can precisely answer the business questions and produce analytics.</a:t>
            </a:r>
            <a:endParaRPr lang="en-IN" sz="3200" dirty="0"/>
          </a:p>
        </p:txBody>
      </p:sp>
      <p:sp>
        <p:nvSpPr>
          <p:cNvPr id="42" name="TextBox 41">
            <a:extLst>
              <a:ext uri="{FF2B5EF4-FFF2-40B4-BE49-F238E27FC236}">
                <a16:creationId xmlns:a16="http://schemas.microsoft.com/office/drawing/2014/main" id="{AAF74CEB-ACFD-41F0-8DE4-C6E142A15A41}"/>
              </a:ext>
            </a:extLst>
          </p:cNvPr>
          <p:cNvSpPr txBox="1"/>
          <p:nvPr/>
        </p:nvSpPr>
        <p:spPr>
          <a:xfrm>
            <a:off x="9360930" y="5831402"/>
            <a:ext cx="8317470" cy="1569660"/>
          </a:xfrm>
          <a:prstGeom prst="rect">
            <a:avLst/>
          </a:prstGeom>
          <a:noFill/>
        </p:spPr>
        <p:txBody>
          <a:bodyPr wrap="square" rtlCol="0">
            <a:spAutoFit/>
          </a:bodyPr>
          <a:lstStyle/>
          <a:p>
            <a:r>
              <a:rPr lang="en-US" sz="3200" dirty="0"/>
              <a:t>Data Analysis: Use analytical expertise to uncover insights from the dataset and to produce visualizations to describe the insights.</a:t>
            </a:r>
            <a:endParaRPr lang="en-IN" sz="3200" dirty="0"/>
          </a:p>
        </p:txBody>
      </p:sp>
      <p:sp>
        <p:nvSpPr>
          <p:cNvPr id="43" name="TextBox 42">
            <a:extLst>
              <a:ext uri="{FF2B5EF4-FFF2-40B4-BE49-F238E27FC236}">
                <a16:creationId xmlns:a16="http://schemas.microsoft.com/office/drawing/2014/main" id="{D674C2EE-3337-4A5B-9A37-D3D50AD9A064}"/>
              </a:ext>
            </a:extLst>
          </p:cNvPr>
          <p:cNvSpPr txBox="1"/>
          <p:nvPr/>
        </p:nvSpPr>
        <p:spPr>
          <a:xfrm>
            <a:off x="11133960" y="7573608"/>
            <a:ext cx="6642545" cy="1631216"/>
          </a:xfrm>
          <a:prstGeom prst="rect">
            <a:avLst/>
          </a:prstGeom>
          <a:noFill/>
        </p:spPr>
        <p:txBody>
          <a:bodyPr wrap="square" rtlCol="0">
            <a:spAutoFit/>
          </a:bodyPr>
          <a:lstStyle/>
          <a:p>
            <a:r>
              <a:rPr lang="en-US" sz="3200" dirty="0"/>
              <a:t>Recommendations: Use insights to unlock business decisions and make recommendations on next steps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3B5DA6DC-5648-4D2E-B211-66010048BB64}"/>
              </a:ext>
            </a:extLst>
          </p:cNvPr>
          <p:cNvSpPr txBox="1"/>
          <p:nvPr/>
        </p:nvSpPr>
        <p:spPr>
          <a:xfrm>
            <a:off x="2686015" y="5676900"/>
            <a:ext cx="1885985" cy="646331"/>
          </a:xfrm>
          <a:prstGeom prst="rect">
            <a:avLst/>
          </a:prstGeom>
          <a:noFill/>
        </p:spPr>
        <p:txBody>
          <a:bodyPr wrap="square" rtlCol="0">
            <a:spAutoFit/>
          </a:bodyPr>
          <a:lstStyle/>
          <a:p>
            <a:pPr algn="ctr"/>
            <a:r>
              <a:rPr lang="en-US" dirty="0"/>
              <a:t>Highest Count for  Content Type</a:t>
            </a:r>
            <a:endParaRPr lang="en-IN" dirty="0"/>
          </a:p>
        </p:txBody>
      </p:sp>
      <p:sp>
        <p:nvSpPr>
          <p:cNvPr id="15" name="TextBox 14">
            <a:extLst>
              <a:ext uri="{FF2B5EF4-FFF2-40B4-BE49-F238E27FC236}">
                <a16:creationId xmlns:a16="http://schemas.microsoft.com/office/drawing/2014/main" id="{1A67C5CB-6460-497C-B4CF-E5F6028206B4}"/>
              </a:ext>
            </a:extLst>
          </p:cNvPr>
          <p:cNvSpPr txBox="1"/>
          <p:nvPr/>
        </p:nvSpPr>
        <p:spPr>
          <a:xfrm>
            <a:off x="7815299" y="5676900"/>
            <a:ext cx="1885985" cy="646331"/>
          </a:xfrm>
          <a:prstGeom prst="rect">
            <a:avLst/>
          </a:prstGeom>
          <a:noFill/>
        </p:spPr>
        <p:txBody>
          <a:bodyPr wrap="square" rtlCol="0">
            <a:spAutoFit/>
          </a:bodyPr>
          <a:lstStyle/>
          <a:p>
            <a:pPr algn="ctr"/>
            <a:r>
              <a:rPr lang="en-US" dirty="0"/>
              <a:t>Highest Count for  Category Type</a:t>
            </a:r>
            <a:endParaRPr lang="en-IN" dirty="0"/>
          </a:p>
        </p:txBody>
      </p:sp>
      <p:sp>
        <p:nvSpPr>
          <p:cNvPr id="16" name="TextBox 15">
            <a:extLst>
              <a:ext uri="{FF2B5EF4-FFF2-40B4-BE49-F238E27FC236}">
                <a16:creationId xmlns:a16="http://schemas.microsoft.com/office/drawing/2014/main" id="{42338022-AF56-4769-9A95-542236004B1B}"/>
              </a:ext>
            </a:extLst>
          </p:cNvPr>
          <p:cNvSpPr txBox="1"/>
          <p:nvPr/>
        </p:nvSpPr>
        <p:spPr>
          <a:xfrm>
            <a:off x="13213458" y="5609761"/>
            <a:ext cx="1885985" cy="646331"/>
          </a:xfrm>
          <a:prstGeom prst="rect">
            <a:avLst/>
          </a:prstGeom>
          <a:noFill/>
        </p:spPr>
        <p:txBody>
          <a:bodyPr wrap="square" rtlCol="0">
            <a:spAutoFit/>
          </a:bodyPr>
          <a:lstStyle/>
          <a:p>
            <a:pPr algn="ctr"/>
            <a:r>
              <a:rPr lang="en-US" dirty="0"/>
              <a:t>Highest Count for  Reaction Type</a:t>
            </a:r>
            <a:endParaRPr lang="en-IN" dirty="0"/>
          </a:p>
        </p:txBody>
      </p:sp>
      <p:sp>
        <p:nvSpPr>
          <p:cNvPr id="17" name="TextBox 16">
            <a:extLst>
              <a:ext uri="{FF2B5EF4-FFF2-40B4-BE49-F238E27FC236}">
                <a16:creationId xmlns:a16="http://schemas.microsoft.com/office/drawing/2014/main" id="{5743BE00-B5E8-4290-8A40-6DAF8AA4411B}"/>
              </a:ext>
            </a:extLst>
          </p:cNvPr>
          <p:cNvSpPr txBox="1"/>
          <p:nvPr/>
        </p:nvSpPr>
        <p:spPr>
          <a:xfrm>
            <a:off x="2508368" y="4076700"/>
            <a:ext cx="2209800" cy="1200329"/>
          </a:xfrm>
          <a:prstGeom prst="rect">
            <a:avLst/>
          </a:prstGeom>
          <a:solidFill>
            <a:srgbClr val="FFC000"/>
          </a:solidFill>
          <a:effectLst>
            <a:glow rad="228600">
              <a:schemeClr val="accent6">
                <a:satMod val="175000"/>
                <a:alpha val="40000"/>
              </a:schemeClr>
            </a:glow>
          </a:effectLst>
        </p:spPr>
        <p:txBody>
          <a:bodyPr wrap="square" rtlCol="0">
            <a:spAutoFit/>
          </a:bodyPr>
          <a:lstStyle/>
          <a:p>
            <a:pPr algn="ctr"/>
            <a:r>
              <a:rPr lang="en-US" sz="2400" b="1" dirty="0"/>
              <a:t>Photo </a:t>
            </a:r>
          </a:p>
          <a:p>
            <a:pPr algn="ctr"/>
            <a:r>
              <a:rPr lang="en-US" sz="2400" b="1" dirty="0"/>
              <a:t>6589</a:t>
            </a:r>
          </a:p>
          <a:p>
            <a:pPr algn="ctr"/>
            <a:r>
              <a:rPr lang="en-US" sz="2400" b="1" dirty="0"/>
              <a:t>25.4%</a:t>
            </a:r>
            <a:endParaRPr lang="en-IN" sz="2400" b="1" dirty="0"/>
          </a:p>
        </p:txBody>
      </p:sp>
      <p:sp>
        <p:nvSpPr>
          <p:cNvPr id="18" name="TextBox 17">
            <a:extLst>
              <a:ext uri="{FF2B5EF4-FFF2-40B4-BE49-F238E27FC236}">
                <a16:creationId xmlns:a16="http://schemas.microsoft.com/office/drawing/2014/main" id="{BE8D4E92-4769-4975-8DE9-BDF8F6484BE9}"/>
              </a:ext>
            </a:extLst>
          </p:cNvPr>
          <p:cNvSpPr txBox="1"/>
          <p:nvPr/>
        </p:nvSpPr>
        <p:spPr>
          <a:xfrm>
            <a:off x="7653391" y="4076700"/>
            <a:ext cx="2209800" cy="1200329"/>
          </a:xfrm>
          <a:prstGeom prst="rect">
            <a:avLst/>
          </a:prstGeom>
          <a:solidFill>
            <a:srgbClr val="FFC000"/>
          </a:solidFill>
          <a:effectLst>
            <a:glow rad="228600">
              <a:schemeClr val="accent6">
                <a:satMod val="175000"/>
                <a:alpha val="40000"/>
              </a:schemeClr>
            </a:glow>
          </a:effectLst>
        </p:spPr>
        <p:txBody>
          <a:bodyPr wrap="square" rtlCol="0">
            <a:spAutoFit/>
          </a:bodyPr>
          <a:lstStyle/>
          <a:p>
            <a:pPr algn="ctr"/>
            <a:r>
              <a:rPr lang="en-US" sz="2400" b="1" dirty="0"/>
              <a:t>animals </a:t>
            </a:r>
          </a:p>
          <a:p>
            <a:pPr algn="ctr"/>
            <a:r>
              <a:rPr lang="en-US" sz="2400" b="1" dirty="0"/>
              <a:t>1897</a:t>
            </a:r>
          </a:p>
          <a:p>
            <a:pPr algn="ctr"/>
            <a:r>
              <a:rPr lang="en-US" sz="2400" b="1" dirty="0"/>
              <a:t>7.72%</a:t>
            </a:r>
            <a:endParaRPr lang="en-IN" sz="2400" b="1" dirty="0"/>
          </a:p>
        </p:txBody>
      </p:sp>
      <p:sp>
        <p:nvSpPr>
          <p:cNvPr id="19" name="TextBox 18">
            <a:extLst>
              <a:ext uri="{FF2B5EF4-FFF2-40B4-BE49-F238E27FC236}">
                <a16:creationId xmlns:a16="http://schemas.microsoft.com/office/drawing/2014/main" id="{0AF35AD9-7EF1-4B8F-9AC7-BD6EFC27A4C1}"/>
              </a:ext>
            </a:extLst>
          </p:cNvPr>
          <p:cNvSpPr txBox="1"/>
          <p:nvPr/>
        </p:nvSpPr>
        <p:spPr>
          <a:xfrm>
            <a:off x="13067390" y="4076700"/>
            <a:ext cx="2209800" cy="1200329"/>
          </a:xfrm>
          <a:prstGeom prst="rect">
            <a:avLst/>
          </a:prstGeom>
          <a:solidFill>
            <a:srgbClr val="FFC000"/>
          </a:solidFill>
          <a:effectLst>
            <a:glow rad="228600">
              <a:schemeClr val="accent6">
                <a:satMod val="175000"/>
                <a:alpha val="40000"/>
              </a:schemeClr>
            </a:glow>
          </a:effectLst>
        </p:spPr>
        <p:txBody>
          <a:bodyPr wrap="square" rtlCol="0">
            <a:spAutoFit/>
          </a:bodyPr>
          <a:lstStyle/>
          <a:p>
            <a:pPr algn="ctr"/>
            <a:r>
              <a:rPr lang="en-US" sz="2400" b="1" dirty="0"/>
              <a:t>heart </a:t>
            </a:r>
          </a:p>
          <a:p>
            <a:pPr algn="ctr"/>
            <a:r>
              <a:rPr lang="en-US" sz="2400" b="1" dirty="0"/>
              <a:t>1622</a:t>
            </a:r>
          </a:p>
          <a:p>
            <a:pPr algn="ctr"/>
            <a:r>
              <a:rPr lang="en-US" sz="2400" b="1" dirty="0"/>
              <a:t>6.6%</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D5A785A0-7655-4599-B140-4CD5CF65E7E9}"/>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tretch>
            <a:fillRect/>
          </a:stretch>
        </p:blipFill>
        <p:spPr>
          <a:xfrm>
            <a:off x="2424184" y="1360973"/>
            <a:ext cx="8517744" cy="4544528"/>
          </a:xfrm>
          <a:prstGeom prst="rect">
            <a:avLst/>
          </a:prstGeom>
        </p:spPr>
      </p:pic>
      <p:pic>
        <p:nvPicPr>
          <p:cNvPr id="30" name="Picture 29">
            <a:extLst>
              <a:ext uri="{FF2B5EF4-FFF2-40B4-BE49-F238E27FC236}">
                <a16:creationId xmlns:a16="http://schemas.microsoft.com/office/drawing/2014/main" id="{D99D2BC6-A9B1-4B76-90C3-C50625A70337}"/>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val="0"/>
              </a:ext>
            </a:extLst>
          </a:blip>
          <a:stretch>
            <a:fillRect/>
          </a:stretch>
        </p:blipFill>
        <p:spPr>
          <a:xfrm>
            <a:off x="10266553" y="5143500"/>
            <a:ext cx="7398828" cy="3969175"/>
          </a:xfrm>
          <a:prstGeom prst="rect">
            <a:avLst/>
          </a:prstGeom>
        </p:spPr>
      </p:pic>
      <p:sp>
        <p:nvSpPr>
          <p:cNvPr id="31" name="TextBox 30">
            <a:extLst>
              <a:ext uri="{FF2B5EF4-FFF2-40B4-BE49-F238E27FC236}">
                <a16:creationId xmlns:a16="http://schemas.microsoft.com/office/drawing/2014/main" id="{310E452C-C677-4FF0-BBDA-C6FB4070297E}"/>
              </a:ext>
            </a:extLst>
          </p:cNvPr>
          <p:cNvSpPr txBox="1"/>
          <p:nvPr/>
        </p:nvSpPr>
        <p:spPr>
          <a:xfrm>
            <a:off x="3069359" y="6340343"/>
            <a:ext cx="7159492" cy="1384995"/>
          </a:xfrm>
          <a:prstGeom prst="rect">
            <a:avLst/>
          </a:prstGeom>
          <a:solidFill>
            <a:srgbClr val="FFC000"/>
          </a:solidFill>
          <a:effectLst>
            <a:glow rad="228600">
              <a:schemeClr val="accent6">
                <a:satMod val="175000"/>
                <a:alpha val="40000"/>
              </a:schemeClr>
            </a:glow>
          </a:effectLst>
        </p:spPr>
        <p:txBody>
          <a:bodyPr wrap="square" rtlCol="0">
            <a:spAutoFit/>
          </a:bodyPr>
          <a:lstStyle/>
          <a:p>
            <a:r>
              <a:rPr lang="en-US" sz="2800" b="1" dirty="0"/>
              <a:t>According to our analysis, the top 5 content categories are Animals, Science, Health Eating, Food, and Technology in descending order.</a:t>
            </a:r>
            <a:endParaRPr lang="en-IN"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1" name="TextBox 30">
            <a:extLst>
              <a:ext uri="{FF2B5EF4-FFF2-40B4-BE49-F238E27FC236}">
                <a16:creationId xmlns:a16="http://schemas.microsoft.com/office/drawing/2014/main" id="{D2831910-F7EC-4936-B0E5-81562AA1DBFB}"/>
              </a:ext>
            </a:extLst>
          </p:cNvPr>
          <p:cNvSpPr txBox="1"/>
          <p:nvPr/>
        </p:nvSpPr>
        <p:spPr>
          <a:xfrm>
            <a:off x="3169898" y="5829300"/>
            <a:ext cx="7197194" cy="1384995"/>
          </a:xfrm>
          <a:prstGeom prst="rect">
            <a:avLst/>
          </a:prstGeom>
          <a:solidFill>
            <a:srgbClr val="FFC000"/>
          </a:solidFill>
          <a:effectLst>
            <a:glow rad="228600">
              <a:schemeClr val="accent6">
                <a:satMod val="175000"/>
                <a:alpha val="40000"/>
              </a:schemeClr>
            </a:glow>
          </a:effectLst>
        </p:spPr>
        <p:txBody>
          <a:bodyPr wrap="square" rtlCol="0">
            <a:spAutoFit/>
          </a:bodyPr>
          <a:lstStyle/>
          <a:p>
            <a:r>
              <a:rPr lang="en-US" sz="2800" b="1" dirty="0"/>
              <a:t>According to our analysis, the most reacted content type is photo followed by videos which is in turn followed by GIF and then audio</a:t>
            </a:r>
            <a:endParaRPr lang="en-IN" sz="2800" dirty="0"/>
          </a:p>
        </p:txBody>
      </p:sp>
      <p:pic>
        <p:nvPicPr>
          <p:cNvPr id="33" name="Picture 32">
            <a:extLst>
              <a:ext uri="{FF2B5EF4-FFF2-40B4-BE49-F238E27FC236}">
                <a16:creationId xmlns:a16="http://schemas.microsoft.com/office/drawing/2014/main" id="{FDA75445-9C3B-472F-A96D-FBDAF1133CA1}"/>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tretch>
            <a:fillRect/>
          </a:stretch>
        </p:blipFill>
        <p:spPr>
          <a:xfrm>
            <a:off x="2573769" y="915059"/>
            <a:ext cx="9372600" cy="5000625"/>
          </a:xfrm>
          <a:prstGeom prst="rect">
            <a:avLst/>
          </a:prstGeom>
        </p:spPr>
      </p:pic>
      <p:pic>
        <p:nvPicPr>
          <p:cNvPr id="35" name="Picture 34">
            <a:extLst>
              <a:ext uri="{FF2B5EF4-FFF2-40B4-BE49-F238E27FC236}">
                <a16:creationId xmlns:a16="http://schemas.microsoft.com/office/drawing/2014/main" id="{3DBA8222-8D66-4AA5-B612-1AD70783E1FF}"/>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val="0"/>
              </a:ext>
            </a:extLst>
          </a:blip>
          <a:stretch>
            <a:fillRect/>
          </a:stretch>
        </p:blipFill>
        <p:spPr>
          <a:xfrm>
            <a:off x="10963221" y="4959133"/>
            <a:ext cx="7324779" cy="3744546"/>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520</Words>
  <Application>Microsoft Office PowerPoint</Application>
  <PresentationFormat>Custom</PresentationFormat>
  <Paragraphs>79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Arial</vt:lpstr>
      <vt:lpstr>Calibri</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Mahen</cp:lastModifiedBy>
  <cp:revision>11</cp:revision>
  <dcterms:created xsi:type="dcterms:W3CDTF">2006-08-16T00:00:00Z</dcterms:created>
  <dcterms:modified xsi:type="dcterms:W3CDTF">2024-07-13T08:04:26Z</dcterms:modified>
  <dc:identifier>DAEhDyfaYKE</dc:identifier>
</cp:coreProperties>
</file>