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0.xml" ContentType="application/vnd.openxmlformats-officedocument.presentationml.notesSlide+xml"/>
  <Override PartName="/ppt/charts/chart3.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 id="2147484211" r:id="rId35"/>
  </p:sldMasterIdLst>
  <p:notesMasterIdLst>
    <p:notesMasterId r:id="rId71"/>
  </p:notesMasterIdLst>
  <p:handoutMasterIdLst>
    <p:handoutMasterId r:id="rId72"/>
  </p:handoutMasterIdLst>
  <p:sldIdLst>
    <p:sldId id="367" r:id="rId36"/>
    <p:sldId id="291" r:id="rId37"/>
    <p:sldId id="368" r:id="rId38"/>
    <p:sldId id="356" r:id="rId39"/>
    <p:sldId id="361" r:id="rId40"/>
    <p:sldId id="357" r:id="rId41"/>
    <p:sldId id="353" r:id="rId42"/>
    <p:sldId id="360" r:id="rId43"/>
    <p:sldId id="332" r:id="rId44"/>
    <p:sldId id="354" r:id="rId45"/>
    <p:sldId id="355" r:id="rId46"/>
    <p:sldId id="334" r:id="rId47"/>
    <p:sldId id="333" r:id="rId48"/>
    <p:sldId id="335" r:id="rId49"/>
    <p:sldId id="343" r:id="rId50"/>
    <p:sldId id="339" r:id="rId51"/>
    <p:sldId id="365" r:id="rId52"/>
    <p:sldId id="341" r:id="rId53"/>
    <p:sldId id="363" r:id="rId54"/>
    <p:sldId id="342" r:id="rId55"/>
    <p:sldId id="362" r:id="rId56"/>
    <p:sldId id="364" r:id="rId57"/>
    <p:sldId id="369" r:id="rId58"/>
    <p:sldId id="370" r:id="rId59"/>
    <p:sldId id="371" r:id="rId60"/>
    <p:sldId id="372" r:id="rId61"/>
    <p:sldId id="373" r:id="rId62"/>
    <p:sldId id="374" r:id="rId63"/>
    <p:sldId id="375" r:id="rId64"/>
    <p:sldId id="376" r:id="rId65"/>
    <p:sldId id="377" r:id="rId66"/>
    <p:sldId id="378" r:id="rId67"/>
    <p:sldId id="379" r:id="rId68"/>
    <p:sldId id="380" r:id="rId69"/>
    <p:sldId id="257" r:id="rId7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72726"/>
    <a:srgbClr val="0072C6"/>
    <a:srgbClr val="F2F2F2"/>
    <a:srgbClr val="333333"/>
    <a:srgbClr val="002050"/>
    <a:srgbClr val="737373"/>
    <a:srgbClr val="DC3C00"/>
    <a:srgbClr val="EEEEEE"/>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18" autoAdjust="0"/>
    <p:restoredTop sz="70541" autoAdjust="0"/>
  </p:normalViewPr>
  <p:slideViewPr>
    <p:cSldViewPr>
      <p:cViewPr varScale="1">
        <p:scale>
          <a:sx n="72" d="100"/>
          <a:sy n="72" d="100"/>
        </p:scale>
        <p:origin x="831" y="4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slide" Target="slides/slide7.xml"/><Relationship Id="rId47" Type="http://schemas.openxmlformats.org/officeDocument/2006/relationships/slide" Target="slides/slide12.xml"/><Relationship Id="rId63" Type="http://schemas.openxmlformats.org/officeDocument/2006/relationships/slide" Target="slides/slide28.xml"/><Relationship Id="rId68" Type="http://schemas.openxmlformats.org/officeDocument/2006/relationships/slide" Target="slides/slide33.xml"/><Relationship Id="rId16" Type="http://schemas.openxmlformats.org/officeDocument/2006/relationships/customXml" Target="../customXml/item1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2.xml"/><Relationship Id="rId40" Type="http://schemas.openxmlformats.org/officeDocument/2006/relationships/slide" Target="slides/slide5.xml"/><Relationship Id="rId45" Type="http://schemas.openxmlformats.org/officeDocument/2006/relationships/slide" Target="slides/slide10.xml"/><Relationship Id="rId53" Type="http://schemas.openxmlformats.org/officeDocument/2006/relationships/slide" Target="slides/slide18.xml"/><Relationship Id="rId58" Type="http://schemas.openxmlformats.org/officeDocument/2006/relationships/slide" Target="slides/slide23.xml"/><Relationship Id="rId66" Type="http://schemas.openxmlformats.org/officeDocument/2006/relationships/slide" Target="slides/slide31.xml"/><Relationship Id="rId74"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slide" Target="slides/slide26.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Master" Target="slideMasters/slideMaster2.xml"/><Relationship Id="rId43" Type="http://schemas.openxmlformats.org/officeDocument/2006/relationships/slide" Target="slides/slide8.xml"/><Relationship Id="rId48" Type="http://schemas.openxmlformats.org/officeDocument/2006/relationships/slide" Target="slides/slide13.xml"/><Relationship Id="rId56" Type="http://schemas.openxmlformats.org/officeDocument/2006/relationships/slide" Target="slides/slide21.xml"/><Relationship Id="rId64" Type="http://schemas.openxmlformats.org/officeDocument/2006/relationships/slide" Target="slides/slide29.xml"/><Relationship Id="rId69" Type="http://schemas.openxmlformats.org/officeDocument/2006/relationships/slide" Target="slides/slide34.xml"/><Relationship Id="rId77"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6.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3.xml"/><Relationship Id="rId46" Type="http://schemas.openxmlformats.org/officeDocument/2006/relationships/slide" Target="slides/slide11.xml"/><Relationship Id="rId59" Type="http://schemas.openxmlformats.org/officeDocument/2006/relationships/slide" Target="slides/slide24.xml"/><Relationship Id="rId67" Type="http://schemas.openxmlformats.org/officeDocument/2006/relationships/slide" Target="slides/slide32.xml"/><Relationship Id="rId20" Type="http://schemas.openxmlformats.org/officeDocument/2006/relationships/customXml" Target="../customXml/item20.xml"/><Relationship Id="rId41" Type="http://schemas.openxmlformats.org/officeDocument/2006/relationships/slide" Target="slides/slide6.xml"/><Relationship Id="rId54" Type="http://schemas.openxmlformats.org/officeDocument/2006/relationships/slide" Target="slides/slide19.xml"/><Relationship Id="rId62" Type="http://schemas.openxmlformats.org/officeDocument/2006/relationships/slide" Target="slides/slide27.xml"/><Relationship Id="rId70" Type="http://schemas.openxmlformats.org/officeDocument/2006/relationships/slide" Target="slides/slide35.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1.xml"/><Relationship Id="rId49" Type="http://schemas.openxmlformats.org/officeDocument/2006/relationships/slide" Target="slides/slide14.xml"/><Relationship Id="rId57" Type="http://schemas.openxmlformats.org/officeDocument/2006/relationships/slide" Target="slides/slide22.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9.xml"/><Relationship Id="rId52" Type="http://schemas.openxmlformats.org/officeDocument/2006/relationships/slide" Target="slides/slide17.xml"/><Relationship Id="rId60" Type="http://schemas.openxmlformats.org/officeDocument/2006/relationships/slide" Target="slides/slide25.xml"/><Relationship Id="rId65" Type="http://schemas.openxmlformats.org/officeDocument/2006/relationships/slide" Target="slides/slide30.xml"/><Relationship Id="rId73"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4.xml"/><Relationship Id="rId34" Type="http://schemas.openxmlformats.org/officeDocument/2006/relationships/slideMaster" Target="slideMasters/slideMaster1.xml"/><Relationship Id="rId50" Type="http://schemas.openxmlformats.org/officeDocument/2006/relationships/slide" Target="slides/slide15.xml"/><Relationship Id="rId55" Type="http://schemas.openxmlformats.org/officeDocument/2006/relationships/slide" Target="slides/slide20.xml"/><Relationship Id="rId76" Type="http://schemas.openxmlformats.org/officeDocument/2006/relationships/theme" Target="theme/theme1.xml"/><Relationship Id="rId7" Type="http://schemas.openxmlformats.org/officeDocument/2006/relationships/customXml" Target="../customXml/item7.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customXml" Target="../customXml/item29.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1.bin"/></Relationships>
</file>

<file path=ppt/charts/_rels/chart2.xml.rels><?xml version="1.0" encoding="UTF-8" standalone="yes"?>
<Relationships xmlns="http://schemas.openxmlformats.org/package/2006/relationships"><Relationship Id="rId1" Type="http://schemas.openxmlformats.org/officeDocument/2006/relationships/oleObject" Target="file:///C:\Sanjay\Azure\IaaS\WAVM\Technical_Docs\perf_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Sanjay\Azure\IaaS\WAVM\Technical_Docs\perf_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Query Performance with Data Compression</a:t>
            </a:r>
          </a:p>
        </c:rich>
      </c:tx>
      <c:layout/>
      <c:overlay val="0"/>
    </c:title>
    <c:autoTitleDeleted val="0"/>
    <c:plotArea>
      <c:layout/>
      <c:barChart>
        <c:barDir val="col"/>
        <c:grouping val="clustered"/>
        <c:varyColors val="0"/>
        <c:ser>
          <c:idx val="2"/>
          <c:order val="2"/>
          <c:tx>
            <c:strRef>
              <c:f>'MAXDOP 0 NONE and PAGE'!$D$1</c:f>
              <c:strCache>
                <c:ptCount val="1"/>
                <c:pt idx="0">
                  <c:v>CPU Time</c:v>
                </c:pt>
              </c:strCache>
            </c:strRef>
          </c:tx>
          <c:spPr>
            <a:solidFill>
              <a:srgbClr val="00B050"/>
            </a:solidFill>
          </c:spPr>
          <c:invertIfNegative val="0"/>
          <c:cat>
            <c:strRef>
              <c:f>'MAXDOP 0 NONE and PAGE'!$A$2:$A$3</c:f>
              <c:strCache>
                <c:ptCount val="2"/>
                <c:pt idx="0">
                  <c:v>NONE</c:v>
                </c:pt>
                <c:pt idx="1">
                  <c:v>PAGE</c:v>
                </c:pt>
              </c:strCache>
            </c:strRef>
          </c:cat>
          <c:val>
            <c:numRef>
              <c:f>'MAXDOP 0 NONE and PAGE'!$D$2:$D$3</c:f>
              <c:numCache>
                <c:formatCode>General</c:formatCode>
                <c:ptCount val="2"/>
                <c:pt idx="0">
                  <c:v>163952</c:v>
                </c:pt>
                <c:pt idx="1">
                  <c:v>221158</c:v>
                </c:pt>
              </c:numCache>
            </c:numRef>
          </c:val>
          <c:extLst>
            <c:ext xmlns:c16="http://schemas.microsoft.com/office/drawing/2014/chart" uri="{C3380CC4-5D6E-409C-BE32-E72D297353CC}">
              <c16:uniqueId val="{00000000-9A5C-48F5-8080-A4A03C6F5E48}"/>
            </c:ext>
          </c:extLst>
        </c:ser>
        <c:ser>
          <c:idx val="3"/>
          <c:order val="3"/>
          <c:tx>
            <c:strRef>
              <c:f>'MAXDOP 0 NONE and PAGE'!$E$1</c:f>
              <c:strCache>
                <c:ptCount val="1"/>
                <c:pt idx="0">
                  <c:v>Elapsed Time</c:v>
                </c:pt>
              </c:strCache>
            </c:strRef>
          </c:tx>
          <c:spPr>
            <a:solidFill>
              <a:schemeClr val="accent3">
                <a:lumMod val="60000"/>
                <a:lumOff val="40000"/>
              </a:schemeClr>
            </a:solidFill>
          </c:spPr>
          <c:invertIfNegative val="0"/>
          <c:cat>
            <c:strRef>
              <c:f>'MAXDOP 0 NONE and PAGE'!$A$2:$A$3</c:f>
              <c:strCache>
                <c:ptCount val="2"/>
                <c:pt idx="0">
                  <c:v>NONE</c:v>
                </c:pt>
                <c:pt idx="1">
                  <c:v>PAGE</c:v>
                </c:pt>
              </c:strCache>
            </c:strRef>
          </c:cat>
          <c:val>
            <c:numRef>
              <c:f>'MAXDOP 0 NONE and PAGE'!$E$2:$E$3</c:f>
              <c:numCache>
                <c:formatCode>General</c:formatCode>
                <c:ptCount val="2"/>
                <c:pt idx="0">
                  <c:v>210325</c:v>
                </c:pt>
                <c:pt idx="1">
                  <c:v>138120</c:v>
                </c:pt>
              </c:numCache>
            </c:numRef>
          </c:val>
          <c:extLst>
            <c:ext xmlns:c16="http://schemas.microsoft.com/office/drawing/2014/chart" uri="{C3380CC4-5D6E-409C-BE32-E72D297353CC}">
              <c16:uniqueId val="{00000001-9A5C-48F5-8080-A4A03C6F5E48}"/>
            </c:ext>
          </c:extLst>
        </c:ser>
        <c:dLbls>
          <c:showLegendKey val="0"/>
          <c:showVal val="0"/>
          <c:showCatName val="0"/>
          <c:showSerName val="0"/>
          <c:showPercent val="0"/>
          <c:showBubbleSize val="0"/>
        </c:dLbls>
        <c:gapWidth val="150"/>
        <c:axId val="649358408"/>
        <c:axId val="649354096"/>
      </c:barChart>
      <c:lineChart>
        <c:grouping val="standard"/>
        <c:varyColors val="0"/>
        <c:ser>
          <c:idx val="0"/>
          <c:order val="0"/>
          <c:tx>
            <c:strRef>
              <c:f>'MAXDOP 0 NONE and PAGE'!$B$1</c:f>
              <c:strCache>
                <c:ptCount val="1"/>
                <c:pt idx="0">
                  <c:v>Logical Reads</c:v>
                </c:pt>
              </c:strCache>
            </c:strRef>
          </c:tx>
          <c:cat>
            <c:strRef>
              <c:f>'MAXDOP 0 NONE and PAGE'!$A$2:$A$3</c:f>
              <c:strCache>
                <c:ptCount val="2"/>
                <c:pt idx="0">
                  <c:v>NONE</c:v>
                </c:pt>
                <c:pt idx="1">
                  <c:v>PAGE</c:v>
                </c:pt>
              </c:strCache>
            </c:strRef>
          </c:cat>
          <c:val>
            <c:numRef>
              <c:f>'MAXDOP 0 NONE and PAGE'!$B$2:$B$3</c:f>
              <c:numCache>
                <c:formatCode>General</c:formatCode>
                <c:ptCount val="2"/>
                <c:pt idx="0">
                  <c:v>916934</c:v>
                </c:pt>
                <c:pt idx="1">
                  <c:v>494080</c:v>
                </c:pt>
              </c:numCache>
            </c:numRef>
          </c:val>
          <c:smooth val="0"/>
          <c:extLst>
            <c:ext xmlns:c16="http://schemas.microsoft.com/office/drawing/2014/chart" uri="{C3380CC4-5D6E-409C-BE32-E72D297353CC}">
              <c16:uniqueId val="{00000002-9A5C-48F5-8080-A4A03C6F5E48}"/>
            </c:ext>
          </c:extLst>
        </c:ser>
        <c:ser>
          <c:idx val="1"/>
          <c:order val="1"/>
          <c:tx>
            <c:strRef>
              <c:f>'MAXDOP 0 NONE and PAGE'!$C$1</c:f>
              <c:strCache>
                <c:ptCount val="1"/>
                <c:pt idx="0">
                  <c:v>Physical Reads (+RA)</c:v>
                </c:pt>
              </c:strCache>
            </c:strRef>
          </c:tx>
          <c:cat>
            <c:strRef>
              <c:f>'MAXDOP 0 NONE and PAGE'!$A$2:$A$3</c:f>
              <c:strCache>
                <c:ptCount val="2"/>
                <c:pt idx="0">
                  <c:v>NONE</c:v>
                </c:pt>
                <c:pt idx="1">
                  <c:v>PAGE</c:v>
                </c:pt>
              </c:strCache>
            </c:strRef>
          </c:cat>
          <c:val>
            <c:numRef>
              <c:f>'MAXDOP 0 NONE and PAGE'!$C$2:$C$3</c:f>
              <c:numCache>
                <c:formatCode>General</c:formatCode>
                <c:ptCount val="2"/>
                <c:pt idx="0">
                  <c:v>908091</c:v>
                </c:pt>
                <c:pt idx="1">
                  <c:v>488996</c:v>
                </c:pt>
              </c:numCache>
            </c:numRef>
          </c:val>
          <c:smooth val="0"/>
          <c:extLst>
            <c:ext xmlns:c16="http://schemas.microsoft.com/office/drawing/2014/chart" uri="{C3380CC4-5D6E-409C-BE32-E72D297353CC}">
              <c16:uniqueId val="{00000003-9A5C-48F5-8080-A4A03C6F5E48}"/>
            </c:ext>
          </c:extLst>
        </c:ser>
        <c:dLbls>
          <c:showLegendKey val="0"/>
          <c:showVal val="0"/>
          <c:showCatName val="0"/>
          <c:showSerName val="0"/>
          <c:showPercent val="0"/>
          <c:showBubbleSize val="0"/>
        </c:dLbls>
        <c:marker val="1"/>
        <c:smooth val="0"/>
        <c:axId val="649361936"/>
        <c:axId val="649354880"/>
      </c:lineChart>
      <c:catAx>
        <c:axId val="649358408"/>
        <c:scaling>
          <c:orientation val="minMax"/>
        </c:scaling>
        <c:delete val="0"/>
        <c:axPos val="b"/>
        <c:numFmt formatCode="General" sourceLinked="0"/>
        <c:majorTickMark val="out"/>
        <c:minorTickMark val="none"/>
        <c:tickLblPos val="nextTo"/>
        <c:txPr>
          <a:bodyPr/>
          <a:lstStyle/>
          <a:p>
            <a:pPr>
              <a:defRPr sz="1200" b="1"/>
            </a:pPr>
            <a:endParaRPr lang="en-US"/>
          </a:p>
        </c:txPr>
        <c:crossAx val="649354096"/>
        <c:crosses val="autoZero"/>
        <c:auto val="1"/>
        <c:lblAlgn val="ctr"/>
        <c:lblOffset val="100"/>
        <c:noMultiLvlLbl val="0"/>
      </c:catAx>
      <c:valAx>
        <c:axId val="649354096"/>
        <c:scaling>
          <c:orientation val="minMax"/>
          <c:max val="250000"/>
          <c:min val="100000"/>
        </c:scaling>
        <c:delete val="0"/>
        <c:axPos val="l"/>
        <c:majorGridlines/>
        <c:title>
          <c:tx>
            <c:rich>
              <a:bodyPr rot="-5400000" vert="horz"/>
              <a:lstStyle/>
              <a:p>
                <a:pPr>
                  <a:defRPr sz="1200"/>
                </a:pPr>
                <a:r>
                  <a:rPr lang="en-US" sz="1200"/>
                  <a:t>Time (ms)</a:t>
                </a:r>
              </a:p>
            </c:rich>
          </c:tx>
          <c:layout/>
          <c:overlay val="0"/>
        </c:title>
        <c:numFmt formatCode="General" sourceLinked="1"/>
        <c:majorTickMark val="out"/>
        <c:minorTickMark val="none"/>
        <c:tickLblPos val="nextTo"/>
        <c:txPr>
          <a:bodyPr/>
          <a:lstStyle/>
          <a:p>
            <a:pPr>
              <a:defRPr sz="1200" b="1"/>
            </a:pPr>
            <a:endParaRPr lang="en-US"/>
          </a:p>
        </c:txPr>
        <c:crossAx val="649358408"/>
        <c:crosses val="autoZero"/>
        <c:crossBetween val="between"/>
        <c:majorUnit val="50000"/>
      </c:valAx>
      <c:valAx>
        <c:axId val="649354880"/>
        <c:scaling>
          <c:orientation val="minMax"/>
          <c:max val="1000000"/>
          <c:min val="400000"/>
        </c:scaling>
        <c:delete val="0"/>
        <c:axPos val="r"/>
        <c:title>
          <c:tx>
            <c:rich>
              <a:bodyPr rot="-5400000" vert="horz"/>
              <a:lstStyle/>
              <a:p>
                <a:pPr>
                  <a:defRPr sz="1200"/>
                </a:pPr>
                <a:r>
                  <a:rPr lang="en-US" sz="1200"/>
                  <a:t>Reads</a:t>
                </a:r>
              </a:p>
            </c:rich>
          </c:tx>
          <c:layout/>
          <c:overlay val="0"/>
        </c:title>
        <c:numFmt formatCode="General" sourceLinked="1"/>
        <c:majorTickMark val="out"/>
        <c:minorTickMark val="none"/>
        <c:tickLblPos val="nextTo"/>
        <c:txPr>
          <a:bodyPr/>
          <a:lstStyle/>
          <a:p>
            <a:pPr>
              <a:defRPr sz="1200"/>
            </a:pPr>
            <a:endParaRPr lang="en-US"/>
          </a:p>
        </c:txPr>
        <c:crossAx val="649361936"/>
        <c:crosses val="max"/>
        <c:crossBetween val="between"/>
      </c:valAx>
      <c:catAx>
        <c:axId val="649361936"/>
        <c:scaling>
          <c:orientation val="minMax"/>
        </c:scaling>
        <c:delete val="1"/>
        <c:axPos val="b"/>
        <c:numFmt formatCode="General" sourceLinked="1"/>
        <c:majorTickMark val="out"/>
        <c:minorTickMark val="none"/>
        <c:tickLblPos val="nextTo"/>
        <c:crossAx val="649354880"/>
        <c:crosses val="autoZero"/>
        <c:auto val="1"/>
        <c:lblAlgn val="ctr"/>
        <c:lblOffset val="100"/>
        <c:noMultiLvlLbl val="0"/>
      </c:catAx>
    </c:plotArea>
    <c:legend>
      <c:legendPos val="b"/>
      <c:layout/>
      <c:overlay val="0"/>
      <c:txPr>
        <a:bodyPr/>
        <a:lstStyle/>
        <a:p>
          <a:pPr>
            <a:defRPr sz="1200" b="1"/>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OLTP Throughput and CPU Usage with Data Compression</a:t>
            </a:r>
          </a:p>
        </c:rich>
      </c:tx>
      <c:layout/>
      <c:overlay val="0"/>
    </c:title>
    <c:autoTitleDeleted val="0"/>
    <c:plotArea>
      <c:layout/>
      <c:barChart>
        <c:barDir val="col"/>
        <c:grouping val="clustered"/>
        <c:varyColors val="0"/>
        <c:ser>
          <c:idx val="0"/>
          <c:order val="0"/>
          <c:tx>
            <c:strRef>
              <c:f>TPCE!$F$3</c:f>
              <c:strCache>
                <c:ptCount val="1"/>
                <c:pt idx="0">
                  <c:v>Throughput</c:v>
                </c:pt>
              </c:strCache>
            </c:strRef>
          </c:tx>
          <c:invertIfNegative val="0"/>
          <c:cat>
            <c:strRef>
              <c:f>TPCE!$E$4:$E$5</c:f>
              <c:strCache>
                <c:ptCount val="2"/>
                <c:pt idx="0">
                  <c:v>NONE</c:v>
                </c:pt>
                <c:pt idx="1">
                  <c:v>PAGE</c:v>
                </c:pt>
              </c:strCache>
            </c:strRef>
          </c:cat>
          <c:val>
            <c:numRef>
              <c:f>TPCE!$F$4:$F$5</c:f>
              <c:numCache>
                <c:formatCode>General</c:formatCode>
                <c:ptCount val="2"/>
                <c:pt idx="0">
                  <c:v>30.89</c:v>
                </c:pt>
                <c:pt idx="1">
                  <c:v>58.17</c:v>
                </c:pt>
              </c:numCache>
            </c:numRef>
          </c:val>
          <c:extLst>
            <c:ext xmlns:c16="http://schemas.microsoft.com/office/drawing/2014/chart" uri="{C3380CC4-5D6E-409C-BE32-E72D297353CC}">
              <c16:uniqueId val="{00000000-CA3E-4897-AE94-A94D972F8819}"/>
            </c:ext>
          </c:extLst>
        </c:ser>
        <c:ser>
          <c:idx val="1"/>
          <c:order val="1"/>
          <c:tx>
            <c:strRef>
              <c:f>TPCE!$G$3</c:f>
              <c:strCache>
                <c:ptCount val="1"/>
                <c:pt idx="0">
                  <c:v>CPU Time (%)</c:v>
                </c:pt>
              </c:strCache>
            </c:strRef>
          </c:tx>
          <c:invertIfNegative val="0"/>
          <c:cat>
            <c:strRef>
              <c:f>TPCE!$E$4:$E$5</c:f>
              <c:strCache>
                <c:ptCount val="2"/>
                <c:pt idx="0">
                  <c:v>NONE</c:v>
                </c:pt>
                <c:pt idx="1">
                  <c:v>PAGE</c:v>
                </c:pt>
              </c:strCache>
            </c:strRef>
          </c:cat>
          <c:val>
            <c:numRef>
              <c:f>TPCE!$G$4:$G$5</c:f>
              <c:numCache>
                <c:formatCode>General</c:formatCode>
                <c:ptCount val="2"/>
                <c:pt idx="0">
                  <c:v>25.86</c:v>
                </c:pt>
                <c:pt idx="1">
                  <c:v>47.71</c:v>
                </c:pt>
              </c:numCache>
            </c:numRef>
          </c:val>
          <c:extLst>
            <c:ext xmlns:c16="http://schemas.microsoft.com/office/drawing/2014/chart" uri="{C3380CC4-5D6E-409C-BE32-E72D297353CC}">
              <c16:uniqueId val="{00000001-CA3E-4897-AE94-A94D972F8819}"/>
            </c:ext>
          </c:extLst>
        </c:ser>
        <c:dLbls>
          <c:showLegendKey val="0"/>
          <c:showVal val="0"/>
          <c:showCatName val="0"/>
          <c:showSerName val="0"/>
          <c:showPercent val="0"/>
          <c:showBubbleSize val="0"/>
        </c:dLbls>
        <c:gapWidth val="150"/>
        <c:axId val="649355272"/>
        <c:axId val="649359584"/>
      </c:barChart>
      <c:catAx>
        <c:axId val="649355272"/>
        <c:scaling>
          <c:orientation val="minMax"/>
        </c:scaling>
        <c:delete val="0"/>
        <c:axPos val="b"/>
        <c:numFmt formatCode="General" sourceLinked="0"/>
        <c:majorTickMark val="out"/>
        <c:minorTickMark val="none"/>
        <c:tickLblPos val="nextTo"/>
        <c:txPr>
          <a:bodyPr/>
          <a:lstStyle/>
          <a:p>
            <a:pPr>
              <a:defRPr sz="1200" b="1"/>
            </a:pPr>
            <a:endParaRPr lang="en-US"/>
          </a:p>
        </c:txPr>
        <c:crossAx val="649359584"/>
        <c:crosses val="autoZero"/>
        <c:auto val="1"/>
        <c:lblAlgn val="ctr"/>
        <c:lblOffset val="100"/>
        <c:noMultiLvlLbl val="0"/>
      </c:catAx>
      <c:valAx>
        <c:axId val="649359584"/>
        <c:scaling>
          <c:orientation val="minMax"/>
        </c:scaling>
        <c:delete val="0"/>
        <c:axPos val="l"/>
        <c:majorGridlines/>
        <c:title>
          <c:tx>
            <c:rich>
              <a:bodyPr rot="-5400000" vert="horz"/>
              <a:lstStyle/>
              <a:p>
                <a:pPr>
                  <a:defRPr sz="1200"/>
                </a:pPr>
                <a:r>
                  <a:rPr lang="en-US" sz="1200"/>
                  <a:t>CPU Time (%), Throughput (Business Transactions/sec)</a:t>
                </a:r>
              </a:p>
            </c:rich>
          </c:tx>
          <c:layout/>
          <c:overlay val="0"/>
        </c:title>
        <c:numFmt formatCode="General" sourceLinked="1"/>
        <c:majorTickMark val="out"/>
        <c:minorTickMark val="none"/>
        <c:tickLblPos val="nextTo"/>
        <c:txPr>
          <a:bodyPr/>
          <a:lstStyle/>
          <a:p>
            <a:pPr>
              <a:defRPr sz="1200" b="1"/>
            </a:pPr>
            <a:endParaRPr lang="en-US"/>
          </a:p>
        </c:txPr>
        <c:crossAx val="649355272"/>
        <c:crosses val="autoZero"/>
        <c:crossBetween val="between"/>
      </c:valAx>
    </c:plotArea>
    <c:legend>
      <c:legendPos val="b"/>
      <c:layout/>
      <c:overlay val="0"/>
      <c:txPr>
        <a:bodyPr/>
        <a:lstStyle/>
        <a:p>
          <a:pPr>
            <a:defRPr sz="1200" b="1"/>
          </a:pPr>
          <a:endParaRPr lang="en-US"/>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Impact of Instant File Initialization</a:t>
            </a:r>
          </a:p>
        </c:rich>
      </c:tx>
      <c:layout/>
      <c:overlay val="0"/>
    </c:title>
    <c:autoTitleDeleted val="0"/>
    <c:plotArea>
      <c:layout/>
      <c:barChart>
        <c:barDir val="col"/>
        <c:grouping val="clustered"/>
        <c:varyColors val="0"/>
        <c:ser>
          <c:idx val="0"/>
          <c:order val="0"/>
          <c:tx>
            <c:strRef>
              <c:f>IFI!$B$9</c:f>
              <c:strCache>
                <c:ptCount val="1"/>
                <c:pt idx="0">
                  <c:v>Without Instant File Initialization</c:v>
                </c:pt>
              </c:strCache>
            </c:strRef>
          </c:tx>
          <c:spPr>
            <a:solidFill>
              <a:srgbClr val="C00000"/>
            </a:solidFill>
          </c:spPr>
          <c:invertIfNegative val="0"/>
          <c:cat>
            <c:strRef>
              <c:f>IFI!$A$10:$A$11</c:f>
              <c:strCache>
                <c:ptCount val="2"/>
                <c:pt idx="0">
                  <c:v>Create 100 GB database</c:v>
                </c:pt>
                <c:pt idx="1">
                  <c:v>Restore 100 GB database</c:v>
                </c:pt>
              </c:strCache>
            </c:strRef>
          </c:cat>
          <c:val>
            <c:numRef>
              <c:f>IFI!$B$10:$B$11</c:f>
              <c:numCache>
                <c:formatCode>General</c:formatCode>
                <c:ptCount val="2"/>
                <c:pt idx="0">
                  <c:v>49</c:v>
                </c:pt>
                <c:pt idx="1">
                  <c:v>39.5</c:v>
                </c:pt>
              </c:numCache>
            </c:numRef>
          </c:val>
          <c:extLst>
            <c:ext xmlns:c16="http://schemas.microsoft.com/office/drawing/2014/chart" uri="{C3380CC4-5D6E-409C-BE32-E72D297353CC}">
              <c16:uniqueId val="{00000000-CA7B-4874-A463-96738C6FF909}"/>
            </c:ext>
          </c:extLst>
        </c:ser>
        <c:ser>
          <c:idx val="1"/>
          <c:order val="1"/>
          <c:tx>
            <c:strRef>
              <c:f>IFI!$C$9</c:f>
              <c:strCache>
                <c:ptCount val="1"/>
                <c:pt idx="0">
                  <c:v>With Instant File Initialization</c:v>
                </c:pt>
              </c:strCache>
            </c:strRef>
          </c:tx>
          <c:spPr>
            <a:solidFill>
              <a:srgbClr val="00B050"/>
            </a:solidFill>
          </c:spPr>
          <c:invertIfNegative val="0"/>
          <c:cat>
            <c:strRef>
              <c:f>IFI!$A$10:$A$11</c:f>
              <c:strCache>
                <c:ptCount val="2"/>
                <c:pt idx="0">
                  <c:v>Create 100 GB database</c:v>
                </c:pt>
                <c:pt idx="1">
                  <c:v>Restore 100 GB database</c:v>
                </c:pt>
              </c:strCache>
            </c:strRef>
          </c:cat>
          <c:val>
            <c:numRef>
              <c:f>IFI!$C$10:$C$11</c:f>
              <c:numCache>
                <c:formatCode>General</c:formatCode>
                <c:ptCount val="2"/>
                <c:pt idx="0">
                  <c:v>10</c:v>
                </c:pt>
                <c:pt idx="1">
                  <c:v>9.75</c:v>
                </c:pt>
              </c:numCache>
            </c:numRef>
          </c:val>
          <c:extLst>
            <c:ext xmlns:c16="http://schemas.microsoft.com/office/drawing/2014/chart" uri="{C3380CC4-5D6E-409C-BE32-E72D297353CC}">
              <c16:uniqueId val="{00000001-CA7B-4874-A463-96738C6FF909}"/>
            </c:ext>
          </c:extLst>
        </c:ser>
        <c:dLbls>
          <c:showLegendKey val="0"/>
          <c:showVal val="0"/>
          <c:showCatName val="0"/>
          <c:showSerName val="0"/>
          <c:showPercent val="0"/>
          <c:showBubbleSize val="0"/>
        </c:dLbls>
        <c:gapWidth val="150"/>
        <c:axId val="649356056"/>
        <c:axId val="649362720"/>
      </c:barChart>
      <c:catAx>
        <c:axId val="649356056"/>
        <c:scaling>
          <c:orientation val="minMax"/>
        </c:scaling>
        <c:delete val="0"/>
        <c:axPos val="b"/>
        <c:numFmt formatCode="General" sourceLinked="0"/>
        <c:majorTickMark val="out"/>
        <c:minorTickMark val="none"/>
        <c:tickLblPos val="nextTo"/>
        <c:txPr>
          <a:bodyPr/>
          <a:lstStyle/>
          <a:p>
            <a:pPr>
              <a:defRPr sz="1200" b="1"/>
            </a:pPr>
            <a:endParaRPr lang="en-US"/>
          </a:p>
        </c:txPr>
        <c:crossAx val="649362720"/>
        <c:crosses val="autoZero"/>
        <c:auto val="1"/>
        <c:lblAlgn val="ctr"/>
        <c:lblOffset val="100"/>
        <c:noMultiLvlLbl val="0"/>
      </c:catAx>
      <c:valAx>
        <c:axId val="649362720"/>
        <c:scaling>
          <c:orientation val="minMax"/>
        </c:scaling>
        <c:delete val="0"/>
        <c:axPos val="l"/>
        <c:majorGridlines/>
        <c:title>
          <c:tx>
            <c:rich>
              <a:bodyPr rot="-5400000" vert="horz"/>
              <a:lstStyle/>
              <a:p>
                <a:pPr>
                  <a:defRPr sz="1200"/>
                </a:pPr>
                <a:r>
                  <a:rPr lang="en-US" sz="1200"/>
                  <a:t>Time (minutes)</a:t>
                </a:r>
              </a:p>
            </c:rich>
          </c:tx>
          <c:layout/>
          <c:overlay val="0"/>
        </c:title>
        <c:numFmt formatCode="General" sourceLinked="1"/>
        <c:majorTickMark val="out"/>
        <c:minorTickMark val="none"/>
        <c:tickLblPos val="nextTo"/>
        <c:txPr>
          <a:bodyPr/>
          <a:lstStyle/>
          <a:p>
            <a:pPr>
              <a:defRPr sz="1200" b="1"/>
            </a:pPr>
            <a:endParaRPr lang="en-US"/>
          </a:p>
        </c:txPr>
        <c:crossAx val="649356056"/>
        <c:crosses val="autoZero"/>
        <c:crossBetween val="between"/>
      </c:valAx>
    </c:plotArea>
    <c:legend>
      <c:legendPos val="b"/>
      <c:layout/>
      <c:overlay val="0"/>
      <c:txPr>
        <a:bodyPr/>
        <a:lstStyle/>
        <a:p>
          <a:pPr>
            <a:defRPr sz="1200" b="1"/>
          </a:pPr>
          <a:endParaRPr lang="en-US"/>
        </a:p>
      </c:txPr>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7C78C0-2B87-4EA0-B0B3-64B0D1938C5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C9E91A8-95E7-4746-A408-8BE2E0491F36}">
      <dgm:prSet phldrT="[Text]"/>
      <dgm:spPr/>
      <dgm:t>
        <a:bodyPr/>
        <a:lstStyle/>
        <a:p>
          <a:pPr>
            <a:spcAft>
              <a:spcPts val="0"/>
            </a:spcAft>
          </a:pPr>
          <a:r>
            <a:rPr lang="en-US" dirty="0" smtClean="0"/>
            <a:t>Plan change/</a:t>
          </a:r>
        </a:p>
        <a:p>
          <a:pPr>
            <a:spcAft>
              <a:spcPts val="0"/>
            </a:spcAft>
          </a:pPr>
          <a:r>
            <a:rPr lang="en-US" dirty="0" smtClean="0"/>
            <a:t>choice issues</a:t>
          </a:r>
          <a:endParaRPr lang="en-US" dirty="0"/>
        </a:p>
      </dgm:t>
    </dgm:pt>
    <dgm:pt modelId="{6A3BD2AC-2B9C-4919-8564-1D8D9040C5D6}" type="parTrans" cxnId="{3B42127C-E608-4CB1-BB94-CD84B9388AD5}">
      <dgm:prSet/>
      <dgm:spPr/>
      <dgm:t>
        <a:bodyPr/>
        <a:lstStyle/>
        <a:p>
          <a:endParaRPr lang="en-US"/>
        </a:p>
      </dgm:t>
    </dgm:pt>
    <dgm:pt modelId="{32DC6B9C-7561-418F-A2B5-915E175CCEBC}" type="sibTrans" cxnId="{3B42127C-E608-4CB1-BB94-CD84B9388AD5}">
      <dgm:prSet/>
      <dgm:spPr/>
      <dgm:t>
        <a:bodyPr/>
        <a:lstStyle/>
        <a:p>
          <a:endParaRPr lang="en-US"/>
        </a:p>
      </dgm:t>
    </dgm:pt>
    <dgm:pt modelId="{7FBDAC5A-E7E0-4543-881C-BDFC571A4CAC}">
      <dgm:prSet phldrT="[Text]"/>
      <dgm:spPr/>
      <dgm:t>
        <a:bodyPr/>
        <a:lstStyle/>
        <a:p>
          <a:r>
            <a:rPr lang="en-US" dirty="0" smtClean="0"/>
            <a:t>Software/hardware configuration</a:t>
          </a:r>
          <a:endParaRPr lang="en-US" dirty="0"/>
        </a:p>
      </dgm:t>
    </dgm:pt>
    <dgm:pt modelId="{42C33056-9DDC-4BAC-8A72-E39678666BDB}" type="parTrans" cxnId="{F1687A70-6B7A-4461-BA8B-CF974B247DAF}">
      <dgm:prSet/>
      <dgm:spPr/>
      <dgm:t>
        <a:bodyPr/>
        <a:lstStyle/>
        <a:p>
          <a:endParaRPr lang="en-US"/>
        </a:p>
      </dgm:t>
    </dgm:pt>
    <dgm:pt modelId="{8DCAD8AC-6E46-4050-900F-D6934CD00BF9}" type="sibTrans" cxnId="{F1687A70-6B7A-4461-BA8B-CF974B247DAF}">
      <dgm:prSet/>
      <dgm:spPr/>
      <dgm:t>
        <a:bodyPr/>
        <a:lstStyle/>
        <a:p>
          <a:endParaRPr lang="en-US"/>
        </a:p>
      </dgm:t>
    </dgm:pt>
    <dgm:pt modelId="{22179CD9-D0E6-4F43-97E6-FF4BC298ED3F}">
      <dgm:prSet phldrT="[Text]"/>
      <dgm:spPr/>
      <dgm:t>
        <a:bodyPr/>
        <a:lstStyle/>
        <a:p>
          <a:pPr>
            <a:spcAft>
              <a:spcPts val="0"/>
            </a:spcAft>
          </a:pPr>
          <a:r>
            <a:rPr lang="en-US" dirty="0" smtClean="0"/>
            <a:t>Locking &amp; </a:t>
          </a:r>
        </a:p>
        <a:p>
          <a:pPr>
            <a:spcAft>
              <a:spcPts val="0"/>
            </a:spcAft>
          </a:pPr>
          <a:r>
            <a:rPr lang="en-US" dirty="0" smtClean="0"/>
            <a:t>latching</a:t>
          </a:r>
          <a:endParaRPr lang="en-US" dirty="0"/>
        </a:p>
      </dgm:t>
    </dgm:pt>
    <dgm:pt modelId="{2EB6F0BB-D3BC-49C9-BA2A-47BE704A430B}" type="parTrans" cxnId="{73225C5B-665D-448A-98E0-CEB507A596A3}">
      <dgm:prSet/>
      <dgm:spPr/>
      <dgm:t>
        <a:bodyPr/>
        <a:lstStyle/>
        <a:p>
          <a:endParaRPr lang="en-US"/>
        </a:p>
      </dgm:t>
    </dgm:pt>
    <dgm:pt modelId="{F2998452-3201-47D6-955B-DE1236B9EB49}" type="sibTrans" cxnId="{73225C5B-665D-448A-98E0-CEB507A596A3}">
      <dgm:prSet/>
      <dgm:spPr/>
      <dgm:t>
        <a:bodyPr/>
        <a:lstStyle/>
        <a:p>
          <a:endParaRPr lang="en-US"/>
        </a:p>
      </dgm:t>
    </dgm:pt>
    <dgm:pt modelId="{17488178-6CAF-457D-A281-E2742CB434EF}">
      <dgm:prSet phldrT="[Text]"/>
      <dgm:spPr/>
      <dgm:t>
        <a:bodyPr/>
        <a:lstStyle/>
        <a:p>
          <a:r>
            <a:rPr lang="en-US" dirty="0" smtClean="0"/>
            <a:t>Multi-user operations and blocking</a:t>
          </a:r>
          <a:endParaRPr lang="en-US" dirty="0"/>
        </a:p>
      </dgm:t>
    </dgm:pt>
    <dgm:pt modelId="{8E7D732F-00B8-482F-9244-F8C0B546F42B}" type="parTrans" cxnId="{88C0CC1F-9D31-4DD9-B7F1-879124915EFE}">
      <dgm:prSet/>
      <dgm:spPr/>
      <dgm:t>
        <a:bodyPr/>
        <a:lstStyle/>
        <a:p>
          <a:endParaRPr lang="en-US"/>
        </a:p>
      </dgm:t>
    </dgm:pt>
    <dgm:pt modelId="{51401474-4FAB-4A2A-AACB-8F6A1095067F}" type="sibTrans" cxnId="{88C0CC1F-9D31-4DD9-B7F1-879124915EFE}">
      <dgm:prSet/>
      <dgm:spPr/>
      <dgm:t>
        <a:bodyPr/>
        <a:lstStyle/>
        <a:p>
          <a:endParaRPr lang="en-US"/>
        </a:p>
      </dgm:t>
    </dgm:pt>
    <dgm:pt modelId="{A425EE82-FD40-491E-8641-B750AC1C74E1}">
      <dgm:prSet phldrT="[Text]"/>
      <dgm:spPr/>
      <dgm:t>
        <a:bodyPr/>
        <a:lstStyle/>
        <a:p>
          <a:r>
            <a:rPr lang="en-US" dirty="0" smtClean="0"/>
            <a:t>Checkpoint &amp; system operations</a:t>
          </a:r>
          <a:endParaRPr lang="en-US" dirty="0"/>
        </a:p>
      </dgm:t>
    </dgm:pt>
    <dgm:pt modelId="{2D15918A-4E5F-414F-956A-3731FE75A1F5}" type="parTrans" cxnId="{C7066B66-9405-47EB-9555-26B1EB547F6D}">
      <dgm:prSet/>
      <dgm:spPr/>
      <dgm:t>
        <a:bodyPr/>
        <a:lstStyle/>
        <a:p>
          <a:endParaRPr lang="en-US"/>
        </a:p>
      </dgm:t>
    </dgm:pt>
    <dgm:pt modelId="{041090F0-1135-45F7-B28E-5885844F7F91}" type="sibTrans" cxnId="{C7066B66-9405-47EB-9555-26B1EB547F6D}">
      <dgm:prSet/>
      <dgm:spPr/>
      <dgm:t>
        <a:bodyPr/>
        <a:lstStyle/>
        <a:p>
          <a:endParaRPr lang="en-US"/>
        </a:p>
      </dgm:t>
    </dgm:pt>
    <dgm:pt modelId="{97F0B70C-22AB-457D-8A58-2CA9E5A7B288}" type="pres">
      <dgm:prSet presAssocID="{7D7C78C0-2B87-4EA0-B0B3-64B0D1938C5F}" presName="diagram" presStyleCnt="0">
        <dgm:presLayoutVars>
          <dgm:dir/>
          <dgm:resizeHandles val="exact"/>
        </dgm:presLayoutVars>
      </dgm:prSet>
      <dgm:spPr/>
      <dgm:t>
        <a:bodyPr/>
        <a:lstStyle/>
        <a:p>
          <a:endParaRPr lang="en-US"/>
        </a:p>
      </dgm:t>
    </dgm:pt>
    <dgm:pt modelId="{A05C517B-9F08-4BDD-8F16-74C8ADBE1B70}" type="pres">
      <dgm:prSet presAssocID="{CC9E91A8-95E7-4746-A408-8BE2E0491F36}" presName="node" presStyleLbl="node1" presStyleIdx="0" presStyleCnt="5">
        <dgm:presLayoutVars>
          <dgm:bulletEnabled val="1"/>
        </dgm:presLayoutVars>
      </dgm:prSet>
      <dgm:spPr/>
      <dgm:t>
        <a:bodyPr/>
        <a:lstStyle/>
        <a:p>
          <a:endParaRPr lang="en-US"/>
        </a:p>
      </dgm:t>
    </dgm:pt>
    <dgm:pt modelId="{146889FF-3733-4284-B64F-730967E7DA85}" type="pres">
      <dgm:prSet presAssocID="{32DC6B9C-7561-418F-A2B5-915E175CCEBC}" presName="sibTrans" presStyleCnt="0"/>
      <dgm:spPr/>
    </dgm:pt>
    <dgm:pt modelId="{EC9FB792-CDD3-4AB4-829F-47095F6E951D}" type="pres">
      <dgm:prSet presAssocID="{7FBDAC5A-E7E0-4543-881C-BDFC571A4CAC}" presName="node" presStyleLbl="node1" presStyleIdx="1" presStyleCnt="5">
        <dgm:presLayoutVars>
          <dgm:bulletEnabled val="1"/>
        </dgm:presLayoutVars>
      </dgm:prSet>
      <dgm:spPr/>
      <dgm:t>
        <a:bodyPr/>
        <a:lstStyle/>
        <a:p>
          <a:endParaRPr lang="en-US"/>
        </a:p>
      </dgm:t>
    </dgm:pt>
    <dgm:pt modelId="{B1A0B388-06D7-4262-B29C-EE573A00CC0E}" type="pres">
      <dgm:prSet presAssocID="{8DCAD8AC-6E46-4050-900F-D6934CD00BF9}" presName="sibTrans" presStyleCnt="0"/>
      <dgm:spPr/>
    </dgm:pt>
    <dgm:pt modelId="{0FE60F49-614E-40BD-B9DC-56AD8D6CD28A}" type="pres">
      <dgm:prSet presAssocID="{22179CD9-D0E6-4F43-97E6-FF4BC298ED3F}" presName="node" presStyleLbl="node1" presStyleIdx="2" presStyleCnt="5">
        <dgm:presLayoutVars>
          <dgm:bulletEnabled val="1"/>
        </dgm:presLayoutVars>
      </dgm:prSet>
      <dgm:spPr/>
      <dgm:t>
        <a:bodyPr/>
        <a:lstStyle/>
        <a:p>
          <a:endParaRPr lang="en-US"/>
        </a:p>
      </dgm:t>
    </dgm:pt>
    <dgm:pt modelId="{F632FA99-3B59-4401-9D59-83F95AC17EAA}" type="pres">
      <dgm:prSet presAssocID="{F2998452-3201-47D6-955B-DE1236B9EB49}" presName="sibTrans" presStyleCnt="0"/>
      <dgm:spPr/>
    </dgm:pt>
    <dgm:pt modelId="{08CA493A-32CC-459D-92D9-CE849B5548C7}" type="pres">
      <dgm:prSet presAssocID="{17488178-6CAF-457D-A281-E2742CB434EF}" presName="node" presStyleLbl="node1" presStyleIdx="3" presStyleCnt="5">
        <dgm:presLayoutVars>
          <dgm:bulletEnabled val="1"/>
        </dgm:presLayoutVars>
      </dgm:prSet>
      <dgm:spPr/>
      <dgm:t>
        <a:bodyPr/>
        <a:lstStyle/>
        <a:p>
          <a:endParaRPr lang="en-US"/>
        </a:p>
      </dgm:t>
    </dgm:pt>
    <dgm:pt modelId="{724578E2-99C4-4E38-91A8-E05EF2E7E0BA}" type="pres">
      <dgm:prSet presAssocID="{51401474-4FAB-4A2A-AACB-8F6A1095067F}" presName="sibTrans" presStyleCnt="0"/>
      <dgm:spPr/>
    </dgm:pt>
    <dgm:pt modelId="{BEE8B450-8D02-4564-B1B6-F5FB0B538C61}" type="pres">
      <dgm:prSet presAssocID="{A425EE82-FD40-491E-8641-B750AC1C74E1}" presName="node" presStyleLbl="node1" presStyleIdx="4" presStyleCnt="5">
        <dgm:presLayoutVars>
          <dgm:bulletEnabled val="1"/>
        </dgm:presLayoutVars>
      </dgm:prSet>
      <dgm:spPr/>
      <dgm:t>
        <a:bodyPr/>
        <a:lstStyle/>
        <a:p>
          <a:endParaRPr lang="en-US"/>
        </a:p>
      </dgm:t>
    </dgm:pt>
  </dgm:ptLst>
  <dgm:cxnLst>
    <dgm:cxn modelId="{3B42127C-E608-4CB1-BB94-CD84B9388AD5}" srcId="{7D7C78C0-2B87-4EA0-B0B3-64B0D1938C5F}" destId="{CC9E91A8-95E7-4746-A408-8BE2E0491F36}" srcOrd="0" destOrd="0" parTransId="{6A3BD2AC-2B9C-4919-8564-1D8D9040C5D6}" sibTransId="{32DC6B9C-7561-418F-A2B5-915E175CCEBC}"/>
    <dgm:cxn modelId="{4583C864-5BE0-42EB-A795-352111CFF6A7}" type="presOf" srcId="{22179CD9-D0E6-4F43-97E6-FF4BC298ED3F}" destId="{0FE60F49-614E-40BD-B9DC-56AD8D6CD28A}" srcOrd="0" destOrd="0" presId="urn:microsoft.com/office/officeart/2005/8/layout/default"/>
    <dgm:cxn modelId="{70368AA1-CD71-4760-858C-A6C1D296CB02}" type="presOf" srcId="{A425EE82-FD40-491E-8641-B750AC1C74E1}" destId="{BEE8B450-8D02-4564-B1B6-F5FB0B538C61}" srcOrd="0" destOrd="0" presId="urn:microsoft.com/office/officeart/2005/8/layout/default"/>
    <dgm:cxn modelId="{75925448-7CAE-40BC-80CD-6D50C0F200D7}" type="presOf" srcId="{7D7C78C0-2B87-4EA0-B0B3-64B0D1938C5F}" destId="{97F0B70C-22AB-457D-8A58-2CA9E5A7B288}" srcOrd="0" destOrd="0" presId="urn:microsoft.com/office/officeart/2005/8/layout/default"/>
    <dgm:cxn modelId="{73225C5B-665D-448A-98E0-CEB507A596A3}" srcId="{7D7C78C0-2B87-4EA0-B0B3-64B0D1938C5F}" destId="{22179CD9-D0E6-4F43-97E6-FF4BC298ED3F}" srcOrd="2" destOrd="0" parTransId="{2EB6F0BB-D3BC-49C9-BA2A-47BE704A430B}" sibTransId="{F2998452-3201-47D6-955B-DE1236B9EB49}"/>
    <dgm:cxn modelId="{7645A4A4-B48D-4208-907B-523EB8F5499D}" type="presOf" srcId="{CC9E91A8-95E7-4746-A408-8BE2E0491F36}" destId="{A05C517B-9F08-4BDD-8F16-74C8ADBE1B70}" srcOrd="0" destOrd="0" presId="urn:microsoft.com/office/officeart/2005/8/layout/default"/>
    <dgm:cxn modelId="{DF30154A-F5DC-4EB2-B109-D2F8FA75C05A}" type="presOf" srcId="{7FBDAC5A-E7E0-4543-881C-BDFC571A4CAC}" destId="{EC9FB792-CDD3-4AB4-829F-47095F6E951D}" srcOrd="0" destOrd="0" presId="urn:microsoft.com/office/officeart/2005/8/layout/default"/>
    <dgm:cxn modelId="{F1687A70-6B7A-4461-BA8B-CF974B247DAF}" srcId="{7D7C78C0-2B87-4EA0-B0B3-64B0D1938C5F}" destId="{7FBDAC5A-E7E0-4543-881C-BDFC571A4CAC}" srcOrd="1" destOrd="0" parTransId="{42C33056-9DDC-4BAC-8A72-E39678666BDB}" sibTransId="{8DCAD8AC-6E46-4050-900F-D6934CD00BF9}"/>
    <dgm:cxn modelId="{88C0CC1F-9D31-4DD9-B7F1-879124915EFE}" srcId="{7D7C78C0-2B87-4EA0-B0B3-64B0D1938C5F}" destId="{17488178-6CAF-457D-A281-E2742CB434EF}" srcOrd="3" destOrd="0" parTransId="{8E7D732F-00B8-482F-9244-F8C0B546F42B}" sibTransId="{51401474-4FAB-4A2A-AACB-8F6A1095067F}"/>
    <dgm:cxn modelId="{2D29A457-6AC1-4D2A-8BCB-0FF6CC27130F}" type="presOf" srcId="{17488178-6CAF-457D-A281-E2742CB434EF}" destId="{08CA493A-32CC-459D-92D9-CE849B5548C7}" srcOrd="0" destOrd="0" presId="urn:microsoft.com/office/officeart/2005/8/layout/default"/>
    <dgm:cxn modelId="{C7066B66-9405-47EB-9555-26B1EB547F6D}" srcId="{7D7C78C0-2B87-4EA0-B0B3-64B0D1938C5F}" destId="{A425EE82-FD40-491E-8641-B750AC1C74E1}" srcOrd="4" destOrd="0" parTransId="{2D15918A-4E5F-414F-956A-3731FE75A1F5}" sibTransId="{041090F0-1135-45F7-B28E-5885844F7F91}"/>
    <dgm:cxn modelId="{51CE6709-E38C-46B7-8D6D-F1347C5A7CDD}" type="presParOf" srcId="{97F0B70C-22AB-457D-8A58-2CA9E5A7B288}" destId="{A05C517B-9F08-4BDD-8F16-74C8ADBE1B70}" srcOrd="0" destOrd="0" presId="urn:microsoft.com/office/officeart/2005/8/layout/default"/>
    <dgm:cxn modelId="{0AD94269-C723-48B7-9B03-D7492DBE50AD}" type="presParOf" srcId="{97F0B70C-22AB-457D-8A58-2CA9E5A7B288}" destId="{146889FF-3733-4284-B64F-730967E7DA85}" srcOrd="1" destOrd="0" presId="urn:microsoft.com/office/officeart/2005/8/layout/default"/>
    <dgm:cxn modelId="{90D9E858-4DF2-476D-B1FB-0C4295FE94B2}" type="presParOf" srcId="{97F0B70C-22AB-457D-8A58-2CA9E5A7B288}" destId="{EC9FB792-CDD3-4AB4-829F-47095F6E951D}" srcOrd="2" destOrd="0" presId="urn:microsoft.com/office/officeart/2005/8/layout/default"/>
    <dgm:cxn modelId="{C5FF3125-B6FB-466C-A40A-506D5BB76C92}" type="presParOf" srcId="{97F0B70C-22AB-457D-8A58-2CA9E5A7B288}" destId="{B1A0B388-06D7-4262-B29C-EE573A00CC0E}" srcOrd="3" destOrd="0" presId="urn:microsoft.com/office/officeart/2005/8/layout/default"/>
    <dgm:cxn modelId="{1CF3B6F1-BF2E-4868-BFE6-EDD7BE0C3225}" type="presParOf" srcId="{97F0B70C-22AB-457D-8A58-2CA9E5A7B288}" destId="{0FE60F49-614E-40BD-B9DC-56AD8D6CD28A}" srcOrd="4" destOrd="0" presId="urn:microsoft.com/office/officeart/2005/8/layout/default"/>
    <dgm:cxn modelId="{DD9940C0-BD55-46E0-9B12-D7C999C24AFF}" type="presParOf" srcId="{97F0B70C-22AB-457D-8A58-2CA9E5A7B288}" destId="{F632FA99-3B59-4401-9D59-83F95AC17EAA}" srcOrd="5" destOrd="0" presId="urn:microsoft.com/office/officeart/2005/8/layout/default"/>
    <dgm:cxn modelId="{5D8CA4C0-6ACC-4DED-9724-3139C04DB0EC}" type="presParOf" srcId="{97F0B70C-22AB-457D-8A58-2CA9E5A7B288}" destId="{08CA493A-32CC-459D-92D9-CE849B5548C7}" srcOrd="6" destOrd="0" presId="urn:microsoft.com/office/officeart/2005/8/layout/default"/>
    <dgm:cxn modelId="{60DF2570-8069-4FA2-9BD4-311CD7923AA8}" type="presParOf" srcId="{97F0B70C-22AB-457D-8A58-2CA9E5A7B288}" destId="{724578E2-99C4-4E38-91A8-E05EF2E7E0BA}" srcOrd="7" destOrd="0" presId="urn:microsoft.com/office/officeart/2005/8/layout/default"/>
    <dgm:cxn modelId="{9D1E351F-5FA9-49AE-864B-EEEE80FD7E45}" type="presParOf" srcId="{97F0B70C-22AB-457D-8A58-2CA9E5A7B288}" destId="{BEE8B450-8D02-4564-B1B6-F5FB0B538C61}"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C517B-9F08-4BDD-8F16-74C8ADBE1B70}">
      <dsp:nvSpPr>
        <dsp:cNvPr id="0" name=""/>
        <dsp:cNvSpPr/>
      </dsp:nvSpPr>
      <dsp:spPr>
        <a:xfrm>
          <a:off x="0" y="845408"/>
          <a:ext cx="2949952" cy="176997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ts val="0"/>
            </a:spcAft>
          </a:pPr>
          <a:r>
            <a:rPr lang="en-US" sz="2500" kern="1200" dirty="0" smtClean="0"/>
            <a:t>Plan change/</a:t>
          </a:r>
        </a:p>
        <a:p>
          <a:pPr lvl="0" algn="ctr" defTabSz="1111250">
            <a:lnSpc>
              <a:spcPct val="90000"/>
            </a:lnSpc>
            <a:spcBef>
              <a:spcPct val="0"/>
            </a:spcBef>
            <a:spcAft>
              <a:spcPts val="0"/>
            </a:spcAft>
          </a:pPr>
          <a:r>
            <a:rPr lang="en-US" sz="2500" kern="1200" dirty="0" smtClean="0"/>
            <a:t>choice issues</a:t>
          </a:r>
          <a:endParaRPr lang="en-US" sz="2500" kern="1200" dirty="0"/>
        </a:p>
      </dsp:txBody>
      <dsp:txXfrm>
        <a:off x="0" y="845408"/>
        <a:ext cx="2949952" cy="1769971"/>
      </dsp:txXfrm>
    </dsp:sp>
    <dsp:sp modelId="{EC9FB792-CDD3-4AB4-829F-47095F6E951D}">
      <dsp:nvSpPr>
        <dsp:cNvPr id="0" name=""/>
        <dsp:cNvSpPr/>
      </dsp:nvSpPr>
      <dsp:spPr>
        <a:xfrm>
          <a:off x="3244947" y="845408"/>
          <a:ext cx="2949952" cy="176997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Software/hardware configuration</a:t>
          </a:r>
          <a:endParaRPr lang="en-US" sz="2500" kern="1200" dirty="0"/>
        </a:p>
      </dsp:txBody>
      <dsp:txXfrm>
        <a:off x="3244947" y="845408"/>
        <a:ext cx="2949952" cy="1769971"/>
      </dsp:txXfrm>
    </dsp:sp>
    <dsp:sp modelId="{0FE60F49-614E-40BD-B9DC-56AD8D6CD28A}">
      <dsp:nvSpPr>
        <dsp:cNvPr id="0" name=""/>
        <dsp:cNvSpPr/>
      </dsp:nvSpPr>
      <dsp:spPr>
        <a:xfrm>
          <a:off x="6489894" y="845408"/>
          <a:ext cx="2949952" cy="176997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ts val="0"/>
            </a:spcAft>
          </a:pPr>
          <a:r>
            <a:rPr lang="en-US" sz="2500" kern="1200" dirty="0" smtClean="0"/>
            <a:t>Locking &amp; </a:t>
          </a:r>
        </a:p>
        <a:p>
          <a:pPr lvl="0" algn="ctr" defTabSz="1111250">
            <a:lnSpc>
              <a:spcPct val="90000"/>
            </a:lnSpc>
            <a:spcBef>
              <a:spcPct val="0"/>
            </a:spcBef>
            <a:spcAft>
              <a:spcPts val="0"/>
            </a:spcAft>
          </a:pPr>
          <a:r>
            <a:rPr lang="en-US" sz="2500" kern="1200" dirty="0" smtClean="0"/>
            <a:t>latching</a:t>
          </a:r>
          <a:endParaRPr lang="en-US" sz="2500" kern="1200" dirty="0"/>
        </a:p>
      </dsp:txBody>
      <dsp:txXfrm>
        <a:off x="6489894" y="845408"/>
        <a:ext cx="2949952" cy="1769971"/>
      </dsp:txXfrm>
    </dsp:sp>
    <dsp:sp modelId="{08CA493A-32CC-459D-92D9-CE849B5548C7}">
      <dsp:nvSpPr>
        <dsp:cNvPr id="0" name=""/>
        <dsp:cNvSpPr/>
      </dsp:nvSpPr>
      <dsp:spPr>
        <a:xfrm>
          <a:off x="1622473" y="2910375"/>
          <a:ext cx="2949952" cy="176997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Multi-user operations and blocking</a:t>
          </a:r>
          <a:endParaRPr lang="en-US" sz="2500" kern="1200" dirty="0"/>
        </a:p>
      </dsp:txBody>
      <dsp:txXfrm>
        <a:off x="1622473" y="2910375"/>
        <a:ext cx="2949952" cy="1769971"/>
      </dsp:txXfrm>
    </dsp:sp>
    <dsp:sp modelId="{BEE8B450-8D02-4564-B1B6-F5FB0B538C61}">
      <dsp:nvSpPr>
        <dsp:cNvPr id="0" name=""/>
        <dsp:cNvSpPr/>
      </dsp:nvSpPr>
      <dsp:spPr>
        <a:xfrm>
          <a:off x="4867421" y="2910375"/>
          <a:ext cx="2949952" cy="176997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Checkpoint &amp; system operations</a:t>
          </a:r>
          <a:endParaRPr lang="en-US" sz="2500" kern="1200" dirty="0"/>
        </a:p>
      </dsp:txBody>
      <dsp:txXfrm>
        <a:off x="4867421" y="2910375"/>
        <a:ext cx="2949952" cy="176997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2/29/2016 4:42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2/29/2016 4:42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6A8731A-EBC6-4AEB-8A04-30922D0B894B}" type="datetime1">
              <a:rPr lang="en-US" smtClean="0">
                <a:solidFill>
                  <a:prstClr val="black"/>
                </a:solidFill>
              </a:rPr>
              <a:t>2/29/2016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445452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14</a:t>
            </a:fld>
            <a:endParaRPr lang="en-US" dirty="0">
              <a:solidFill>
                <a:prstClr val="black"/>
              </a:solidFill>
              <a:latin typeface="Segoe UI"/>
            </a:endParaRPr>
          </a:p>
        </p:txBody>
      </p:sp>
    </p:spTree>
    <p:extLst>
      <p:ext uri="{BB962C8B-B14F-4D97-AF65-F5344CB8AC3E}">
        <p14:creationId xmlns:p14="http://schemas.microsoft.com/office/powerpoint/2010/main" val="3336540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latin typeface="Segoe UI"/>
              </a:rPr>
              <a:t>15</a:t>
            </a:fld>
            <a:endParaRPr lang="en-US" dirty="0">
              <a:latin typeface="Segoe UI"/>
            </a:endParaRPr>
          </a:p>
        </p:txBody>
      </p:sp>
    </p:spTree>
    <p:extLst>
      <p:ext uri="{BB962C8B-B14F-4D97-AF65-F5344CB8AC3E}">
        <p14:creationId xmlns:p14="http://schemas.microsoft.com/office/powerpoint/2010/main" val="984301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latin typeface="Segoe UI"/>
              </a:rPr>
              <a:t>18</a:t>
            </a:fld>
            <a:endParaRPr lang="en-US" dirty="0">
              <a:latin typeface="Segoe UI"/>
            </a:endParaRPr>
          </a:p>
        </p:txBody>
      </p:sp>
    </p:spTree>
    <p:extLst>
      <p:ext uri="{BB962C8B-B14F-4D97-AF65-F5344CB8AC3E}">
        <p14:creationId xmlns:p14="http://schemas.microsoft.com/office/powerpoint/2010/main" val="2430461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latin typeface="Segoe UI"/>
              </a:rPr>
              <a:t>20</a:t>
            </a:fld>
            <a:endParaRPr lang="en-US" dirty="0">
              <a:latin typeface="Segoe UI"/>
            </a:endParaRPr>
          </a:p>
        </p:txBody>
      </p:sp>
    </p:spTree>
    <p:extLst>
      <p:ext uri="{BB962C8B-B14F-4D97-AF65-F5344CB8AC3E}">
        <p14:creationId xmlns:p14="http://schemas.microsoft.com/office/powerpoint/2010/main" val="1950954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65" dirty="0">
                <a:solidFill>
                  <a:schemeClr val="tx1"/>
                </a:solidFill>
              </a:rPr>
              <a:t/>
            </a:r>
            <a:br>
              <a:rPr lang="en-US" sz="1765" dirty="0">
                <a:solidFill>
                  <a:schemeClr val="tx1"/>
                </a:solidFill>
              </a:rPr>
            </a:b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8BFAE5C-D8AA-4FFE-A03B-911F75A78FE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58376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8BFAE5C-D8AA-4FFE-A03B-911F75A78FE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2586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8BFAE5C-D8AA-4FFE-A03B-911F75A78FE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2729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8BFAE5C-D8AA-4FFE-A03B-911F75A78FE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2538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8BFAE5C-D8AA-4FFE-A03B-911F75A78FE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53524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8BFAE5C-D8AA-4FFE-A03B-911F75A78FE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5876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5400"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2/29/2016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79003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n-lt"/>
              </a:rPr>
              <a:t/>
            </a:r>
            <a:br>
              <a:rPr lang="en-US" sz="1200" dirty="0">
                <a:latin typeface="+mn-lt"/>
              </a:rPr>
            </a:b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51773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8BFAE5C-D8AA-4FFE-A03B-911F75A78FE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7071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98502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8BFAE5C-D8AA-4FFE-A03B-911F75A78FE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65893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5400"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2/29/2016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14082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latin typeface="Segoe UI"/>
              </a:rPr>
              <a:t>7</a:t>
            </a:fld>
            <a:endParaRPr lang="en-US" dirty="0">
              <a:latin typeface="Segoe UI"/>
            </a:endParaRPr>
          </a:p>
        </p:txBody>
      </p:sp>
    </p:spTree>
    <p:extLst>
      <p:ext uri="{BB962C8B-B14F-4D97-AF65-F5344CB8AC3E}">
        <p14:creationId xmlns:p14="http://schemas.microsoft.com/office/powerpoint/2010/main" val="3584928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latin typeface="Segoe UI"/>
              </a:rPr>
              <a:t>8</a:t>
            </a:fld>
            <a:endParaRPr lang="en-US" dirty="0">
              <a:latin typeface="Segoe UI"/>
            </a:endParaRPr>
          </a:p>
        </p:txBody>
      </p:sp>
    </p:spTree>
    <p:extLst>
      <p:ext uri="{BB962C8B-B14F-4D97-AF65-F5344CB8AC3E}">
        <p14:creationId xmlns:p14="http://schemas.microsoft.com/office/powerpoint/2010/main" val="544144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D5A5AB-9D22-4354-8089-2AE811D4E282}" type="slidenum">
              <a:rPr lang="en-US" smtClean="0">
                <a:latin typeface="Segoe UI"/>
              </a:rPr>
              <a:t>9</a:t>
            </a:fld>
            <a:endParaRPr lang="en-US" dirty="0">
              <a:latin typeface="Segoe UI"/>
            </a:endParaRPr>
          </a:p>
        </p:txBody>
      </p:sp>
    </p:spTree>
    <p:extLst>
      <p:ext uri="{BB962C8B-B14F-4D97-AF65-F5344CB8AC3E}">
        <p14:creationId xmlns:p14="http://schemas.microsoft.com/office/powerpoint/2010/main" val="1757623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D5A5AB-9D22-4354-8089-2AE811D4E282}" type="slidenum">
              <a:rPr lang="en-US" smtClean="0">
                <a:latin typeface="Segoe UI"/>
              </a:rPr>
              <a:t>10</a:t>
            </a:fld>
            <a:endParaRPr lang="en-US" dirty="0">
              <a:latin typeface="Segoe UI"/>
            </a:endParaRPr>
          </a:p>
        </p:txBody>
      </p:sp>
    </p:spTree>
    <p:extLst>
      <p:ext uri="{BB962C8B-B14F-4D97-AF65-F5344CB8AC3E}">
        <p14:creationId xmlns:p14="http://schemas.microsoft.com/office/powerpoint/2010/main" val="3412295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latin typeface="Segoe UI"/>
              </a:rPr>
              <a:t>11</a:t>
            </a:fld>
            <a:endParaRPr lang="en-US" dirty="0">
              <a:latin typeface="Segoe UI"/>
            </a:endParaRPr>
          </a:p>
        </p:txBody>
      </p:sp>
    </p:spTree>
    <p:extLst>
      <p:ext uri="{BB962C8B-B14F-4D97-AF65-F5344CB8AC3E}">
        <p14:creationId xmlns:p14="http://schemas.microsoft.com/office/powerpoint/2010/main" val="1207680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12</a:t>
            </a:fld>
            <a:endParaRPr lang="en-US" dirty="0">
              <a:solidFill>
                <a:prstClr val="black"/>
              </a:solidFill>
              <a:latin typeface="Segoe UI"/>
            </a:endParaRPr>
          </a:p>
        </p:txBody>
      </p:sp>
    </p:spTree>
    <p:extLst>
      <p:ext uri="{BB962C8B-B14F-4D97-AF65-F5344CB8AC3E}">
        <p14:creationId xmlns:p14="http://schemas.microsoft.com/office/powerpoint/2010/main" val="32737977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18.xml"/><Relationship Id="rId4" Type="http://schemas.openxmlformats.org/officeDocument/2006/relationships/customXml" Target="../../customXml/item2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1.xml"/><Relationship Id="rId6" Type="http://schemas.openxmlformats.org/officeDocument/2006/relationships/slideMaster" Target="../slideMasters/slideMaster1.xml"/><Relationship Id="rId5" Type="http://schemas.openxmlformats.org/officeDocument/2006/relationships/customXml" Target="../../customXml/item22.xml"/><Relationship Id="rId4" Type="http://schemas.openxmlformats.org/officeDocument/2006/relationships/customXml" Target="../../customXml/item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1.png"/><Relationship Id="rId2" Type="http://schemas.openxmlformats.org/officeDocument/2006/relationships/customXml" Target="../../customXml/item11.xml"/><Relationship Id="rId1" Type="http://schemas.openxmlformats.org/officeDocument/2006/relationships/customXml" Target="../../customXml/item14.xml"/><Relationship Id="rId6" Type="http://schemas.openxmlformats.org/officeDocument/2006/relationships/slideMaster" Target="../slideMasters/slideMaster1.xml"/><Relationship Id="rId5" Type="http://schemas.openxmlformats.org/officeDocument/2006/relationships/customXml" Target="../../customXml/item29.xml"/><Relationship Id="rId4" Type="http://schemas.openxmlformats.org/officeDocument/2006/relationships/customXml" Target="../../customXml/item7.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12.xml"/><Relationship Id="rId7" Type="http://schemas.openxmlformats.org/officeDocument/2006/relationships/image" Target="../media/image1.png"/><Relationship Id="rId2" Type="http://schemas.openxmlformats.org/officeDocument/2006/relationships/customXml" Target="../../customXml/item19.xml"/><Relationship Id="rId1" Type="http://schemas.openxmlformats.org/officeDocument/2006/relationships/customXml" Target="../../customXml/item21.xml"/><Relationship Id="rId6" Type="http://schemas.openxmlformats.org/officeDocument/2006/relationships/slideMaster" Target="../slideMasters/slideMaster1.xml"/><Relationship Id="rId5" Type="http://schemas.openxmlformats.org/officeDocument/2006/relationships/customXml" Target="../../customXml/item23.xml"/><Relationship Id="rId4" Type="http://schemas.openxmlformats.org/officeDocument/2006/relationships/customXml" Target="../../customXml/item4.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image" Target="../media/image2.png"/><Relationship Id="rId2" Type="http://schemas.openxmlformats.org/officeDocument/2006/relationships/customXml" Target="../../customXml/item2.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17.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2.png"/><Relationship Id="rId2" Type="http://schemas.openxmlformats.org/officeDocument/2006/relationships/customXml" Target="../../customXml/item8.xml"/><Relationship Id="rId1" Type="http://schemas.openxmlformats.org/officeDocument/2006/relationships/customXml" Target="../../customXml/item28.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2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65760" y="6292888"/>
            <a:ext cx="11704320" cy="338554"/>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a:t>
            </a:r>
            <a:r>
              <a:rPr lang="en-US" sz="1000" baseline="0" dirty="0" smtClean="0">
                <a:solidFill>
                  <a:schemeClr val="bg1"/>
                </a:solidFill>
                <a:cs typeface="Segoe UI" pitchFamily="34" charset="0"/>
              </a:rPr>
              <a:t>2016 Microsoft </a:t>
            </a:r>
            <a:r>
              <a:rPr lang="en-US" sz="1000" baseline="0" dirty="0">
                <a:solidFill>
                  <a:schemeClr val="bg1"/>
                </a:solidFill>
                <a:cs typeface="Segoe UI" pitchFamily="34" charset="0"/>
              </a:rPr>
              <a:t>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1_People-centric IT Title">
    <p:bg>
      <p:bgPr>
        <a:solidFill>
          <a:schemeClr val="accent5"/>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85" t="8886" b="15352"/>
          <a:stretch/>
        </p:blipFill>
        <p:spPr>
          <a:xfrm>
            <a:off x="-48127" y="-16044"/>
            <a:ext cx="12490704" cy="7029878"/>
          </a:xfrm>
          <a:prstGeom prst="rect">
            <a:avLst/>
          </a:prstGeom>
        </p:spPr>
      </p:pic>
      <p:sp>
        <p:nvSpPr>
          <p:cNvPr id="7" name="Rectangle 6"/>
          <p:cNvSpPr/>
          <p:nvPr userDrawn="1"/>
        </p:nvSpPr>
        <p:spPr bwMode="auto">
          <a:xfrm>
            <a:off x="4307802" y="737352"/>
            <a:ext cx="8128673" cy="5486400"/>
          </a:xfrm>
          <a:prstGeom prst="rect">
            <a:avLst/>
          </a:prstGeom>
          <a:solidFill>
            <a:schemeClr val="accent2">
              <a:alpha val="9098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4395876" y="2583125"/>
            <a:ext cx="7857726" cy="1720381"/>
          </a:xfrm>
          <a:prstGeom prst="rect">
            <a:avLst/>
          </a:prstGeom>
        </p:spPr>
        <p:txBody>
          <a:bodyPr lIns="146304" tIns="91440" rIns="146304" bIns="91440"/>
          <a:lstStyle>
            <a:lvl1pPr algn="l">
              <a:lnSpc>
                <a:spcPct val="90000"/>
              </a:lnSpc>
              <a:defRPr sz="6000" baseline="0">
                <a:solidFill>
                  <a:schemeClr val="bg1"/>
                </a:solidFill>
              </a:defRPr>
            </a:lvl1pPr>
          </a:lstStyle>
          <a:p>
            <a:r>
              <a:rPr lang="en-US" smtClean="0"/>
              <a:t>SQL Server headline</a:t>
            </a:r>
            <a:endParaRPr lang="en-US"/>
          </a:p>
        </p:txBody>
      </p:sp>
      <p:sp>
        <p:nvSpPr>
          <p:cNvPr id="3" name="Subtitle 2"/>
          <p:cNvSpPr>
            <a:spLocks noGrp="1"/>
          </p:cNvSpPr>
          <p:nvPr>
            <p:ph type="subTitle" idx="1" hasCustomPrompt="1"/>
          </p:nvPr>
        </p:nvSpPr>
        <p:spPr>
          <a:xfrm>
            <a:off x="4395970" y="4394952"/>
            <a:ext cx="7857631" cy="1055382"/>
          </a:xfrm>
          <a:prstGeom prst="rect">
            <a:avLst/>
          </a:prstGeom>
        </p:spPr>
        <p:txBody>
          <a:bodyPr lIns="182880" tIns="146304" rIns="182880" bIns="146304"/>
          <a:lstStyle>
            <a:lvl1pPr marL="0" indent="0" algn="l">
              <a:lnSpc>
                <a:spcPct val="90000"/>
              </a:lnSpc>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Speaker Name</a:t>
            </a:r>
            <a:br>
              <a:rPr lang="en-US" smtClean="0"/>
            </a:br>
            <a:r>
              <a:rPr lang="en-US" smtClean="0"/>
              <a:t>Date</a:t>
            </a: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7290" y="904777"/>
            <a:ext cx="1304123" cy="285764"/>
          </a:xfrm>
          <a:prstGeom prst="rect">
            <a:avLst/>
          </a:prstGeom>
        </p:spPr>
      </p:pic>
    </p:spTree>
    <p:extLst>
      <p:ext uri="{BB962C8B-B14F-4D97-AF65-F5344CB8AC3E}">
        <p14:creationId xmlns:p14="http://schemas.microsoft.com/office/powerpoint/2010/main" val="3001461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1"/>
        </a:solidFill>
        <a:effectLst/>
      </p:bgPr>
    </p:bg>
    <p:spTree>
      <p:nvGrpSpPr>
        <p:cNvPr id="1" name=""/>
        <p:cNvGrpSpPr/>
        <p:nvPr/>
      </p:nvGrpSpPr>
      <p:grpSpPr>
        <a:xfrm>
          <a:off x="0" y="0"/>
          <a:ext cx="0" cy="0"/>
          <a:chOff x="0" y="0"/>
          <a:chExt cx="0" cy="0"/>
        </a:xfrm>
      </p:grpSpPr>
      <p:sp>
        <p:nvSpPr>
          <p:cNvPr id="5" name="Isosceles Triangle 4"/>
          <p:cNvSpPr/>
          <p:nvPr userDrawn="1"/>
        </p:nvSpPr>
        <p:spPr bwMode="auto">
          <a:xfrm rot="10800000">
            <a:off x="-11376995" y="-251205"/>
            <a:ext cx="20270504" cy="9561744"/>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 name="Group 5"/>
          <p:cNvGrpSpPr/>
          <p:nvPr userDrawn="1"/>
        </p:nvGrpSpPr>
        <p:grpSpPr>
          <a:xfrm>
            <a:off x="2516675" y="3366945"/>
            <a:ext cx="9530796" cy="3237609"/>
            <a:chOff x="4567099" y="3930781"/>
            <a:chExt cx="7771523" cy="2640360"/>
          </a:xfrm>
        </p:grpSpPr>
        <p:sp>
          <p:nvSpPr>
            <p:cNvPr id="7" name="Freeform 13"/>
            <p:cNvSpPr>
              <a:spLocks/>
            </p:cNvSpPr>
            <p:nvPr/>
          </p:nvSpPr>
          <p:spPr bwMode="auto">
            <a:xfrm>
              <a:off x="6598033" y="5723324"/>
              <a:ext cx="103695"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8" name="Freeform 23"/>
            <p:cNvSpPr>
              <a:spLocks/>
            </p:cNvSpPr>
            <p:nvPr/>
          </p:nvSpPr>
          <p:spPr bwMode="auto">
            <a:xfrm>
              <a:off x="7112986" y="5723324"/>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9" name="Freeform 8"/>
            <p:cNvSpPr>
              <a:spLocks/>
            </p:cNvSpPr>
            <p:nvPr/>
          </p:nvSpPr>
          <p:spPr bwMode="auto">
            <a:xfrm>
              <a:off x="9306606" y="5710321"/>
              <a:ext cx="99706" cy="28117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0" name="Freeform 16"/>
            <p:cNvSpPr>
              <a:spLocks noEditPoints="1"/>
            </p:cNvSpPr>
            <p:nvPr/>
          </p:nvSpPr>
          <p:spPr bwMode="auto">
            <a:xfrm>
              <a:off x="9766844" y="5700351"/>
              <a:ext cx="193430" cy="29114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1" name="Freeform 29"/>
            <p:cNvSpPr>
              <a:spLocks/>
            </p:cNvSpPr>
            <p:nvPr/>
          </p:nvSpPr>
          <p:spPr bwMode="auto">
            <a:xfrm>
              <a:off x="10548385" y="5710321"/>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2" name="Freeform 7"/>
            <p:cNvSpPr>
              <a:spLocks/>
            </p:cNvSpPr>
            <p:nvPr/>
          </p:nvSpPr>
          <p:spPr bwMode="auto">
            <a:xfrm>
              <a:off x="6111081" y="5336886"/>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3" name="Freeform 12"/>
            <p:cNvSpPr>
              <a:spLocks/>
            </p:cNvSpPr>
            <p:nvPr/>
          </p:nvSpPr>
          <p:spPr bwMode="auto">
            <a:xfrm>
              <a:off x="6598033" y="5336886"/>
              <a:ext cx="103695"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4" name="Freeform 23"/>
            <p:cNvSpPr>
              <a:spLocks/>
            </p:cNvSpPr>
            <p:nvPr/>
          </p:nvSpPr>
          <p:spPr bwMode="auto">
            <a:xfrm>
              <a:off x="7112986" y="5336886"/>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5" name="Freeform 8"/>
            <p:cNvSpPr>
              <a:spLocks/>
            </p:cNvSpPr>
            <p:nvPr/>
          </p:nvSpPr>
          <p:spPr bwMode="auto">
            <a:xfrm>
              <a:off x="9306606" y="5323883"/>
              <a:ext cx="99706" cy="28117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6" name="Freeform 15"/>
            <p:cNvSpPr>
              <a:spLocks noEditPoints="1"/>
            </p:cNvSpPr>
            <p:nvPr/>
          </p:nvSpPr>
          <p:spPr bwMode="auto">
            <a:xfrm>
              <a:off x="9766844" y="5313913"/>
              <a:ext cx="193430" cy="29114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7" name="Freeform 29"/>
            <p:cNvSpPr>
              <a:spLocks/>
            </p:cNvSpPr>
            <p:nvPr/>
          </p:nvSpPr>
          <p:spPr bwMode="auto">
            <a:xfrm>
              <a:off x="10548385" y="5323883"/>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8" name="Freeform 7"/>
            <p:cNvSpPr>
              <a:spLocks/>
            </p:cNvSpPr>
            <p:nvPr/>
          </p:nvSpPr>
          <p:spPr bwMode="auto">
            <a:xfrm>
              <a:off x="6111081" y="5751586"/>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9" name="Freeform 21"/>
            <p:cNvSpPr>
              <a:spLocks noEditPoints="1"/>
            </p:cNvSpPr>
            <p:nvPr/>
          </p:nvSpPr>
          <p:spPr bwMode="auto">
            <a:xfrm>
              <a:off x="11282288" y="5218320"/>
              <a:ext cx="222402" cy="291997"/>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0" name="Freeform 21"/>
            <p:cNvSpPr>
              <a:spLocks noEditPoints="1"/>
            </p:cNvSpPr>
            <p:nvPr/>
          </p:nvSpPr>
          <p:spPr bwMode="auto">
            <a:xfrm>
              <a:off x="8886561" y="5723324"/>
              <a:ext cx="200865" cy="263721"/>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1" name="Freeform 16"/>
            <p:cNvSpPr>
              <a:spLocks noEditPoints="1"/>
            </p:cNvSpPr>
            <p:nvPr/>
          </p:nvSpPr>
          <p:spPr bwMode="auto">
            <a:xfrm>
              <a:off x="11612381" y="5219174"/>
              <a:ext cx="193430" cy="29114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2" name="Freeform 16"/>
            <p:cNvSpPr>
              <a:spLocks noEditPoints="1"/>
            </p:cNvSpPr>
            <p:nvPr/>
          </p:nvSpPr>
          <p:spPr bwMode="auto">
            <a:xfrm>
              <a:off x="12145192" y="5219174"/>
              <a:ext cx="193430" cy="29114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3" name="Freeform 5"/>
            <p:cNvSpPr>
              <a:spLocks/>
            </p:cNvSpPr>
            <p:nvPr/>
          </p:nvSpPr>
          <p:spPr bwMode="auto">
            <a:xfrm>
              <a:off x="11883858" y="5242985"/>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nvGrpSpPr>
            <p:cNvPr id="24" name="Group 746"/>
            <p:cNvGrpSpPr/>
            <p:nvPr/>
          </p:nvGrpSpPr>
          <p:grpSpPr>
            <a:xfrm>
              <a:off x="4567099" y="6184673"/>
              <a:ext cx="267226" cy="360869"/>
              <a:chOff x="7011958" y="-48945"/>
              <a:chExt cx="557213" cy="752475"/>
            </a:xfrm>
            <a:solidFill>
              <a:schemeClr val="tx1">
                <a:lumMod val="75000"/>
                <a:lumOff val="25000"/>
                <a:alpha val="5000"/>
              </a:schemeClr>
            </a:solidFill>
          </p:grpSpPr>
          <p:sp>
            <p:nvSpPr>
              <p:cNvPr id="80"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81"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sp>
          <p:nvSpPr>
            <p:cNvPr id="25" name="Freeform 19"/>
            <p:cNvSpPr>
              <a:spLocks/>
            </p:cNvSpPr>
            <p:nvPr/>
          </p:nvSpPr>
          <p:spPr bwMode="auto">
            <a:xfrm>
              <a:off x="4988356" y="6186833"/>
              <a:ext cx="131447"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chemeClr val="tx1">
                <a:lumMod val="75000"/>
                <a:lumOff val="25000"/>
                <a:alpha val="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6" name="Freeform 7"/>
            <p:cNvSpPr>
              <a:spLocks/>
            </p:cNvSpPr>
            <p:nvPr/>
          </p:nvSpPr>
          <p:spPr bwMode="auto">
            <a:xfrm>
              <a:off x="5468221" y="6186833"/>
              <a:ext cx="128919"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75000"/>
                <a:lumOff val="25000"/>
                <a:alpha val="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7" name="Freeform 8"/>
            <p:cNvSpPr>
              <a:spLocks/>
            </p:cNvSpPr>
            <p:nvPr/>
          </p:nvSpPr>
          <p:spPr bwMode="auto">
            <a:xfrm>
              <a:off x="5769216" y="6186831"/>
              <a:ext cx="126390" cy="35642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8" name="Freeform 23"/>
            <p:cNvSpPr>
              <a:spLocks/>
            </p:cNvSpPr>
            <p:nvPr/>
          </p:nvSpPr>
          <p:spPr bwMode="auto">
            <a:xfrm>
              <a:off x="6551364" y="6186833"/>
              <a:ext cx="131447" cy="356420"/>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9" name="Freeform 24"/>
            <p:cNvSpPr>
              <a:spLocks/>
            </p:cNvSpPr>
            <p:nvPr/>
          </p:nvSpPr>
          <p:spPr bwMode="auto">
            <a:xfrm>
              <a:off x="6856424" y="6186833"/>
              <a:ext cx="131447"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0" name="Freeform 17"/>
            <p:cNvSpPr>
              <a:spLocks/>
            </p:cNvSpPr>
            <p:nvPr/>
          </p:nvSpPr>
          <p:spPr bwMode="auto">
            <a:xfrm>
              <a:off x="7159946" y="6186831"/>
              <a:ext cx="126390" cy="35642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1" name="Freeform 18"/>
            <p:cNvSpPr>
              <a:spLocks noEditPoints="1"/>
            </p:cNvSpPr>
            <p:nvPr/>
          </p:nvSpPr>
          <p:spPr bwMode="auto">
            <a:xfrm>
              <a:off x="7494554" y="6180696"/>
              <a:ext cx="245196" cy="369059"/>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chemeClr val="tx1">
                <a:lumMod val="75000"/>
                <a:lumOff val="25000"/>
                <a:alpha val="1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2" name="Freeform 20"/>
            <p:cNvSpPr>
              <a:spLocks noEditPoints="1"/>
            </p:cNvSpPr>
            <p:nvPr/>
          </p:nvSpPr>
          <p:spPr bwMode="auto">
            <a:xfrm>
              <a:off x="7947969" y="6180696"/>
              <a:ext cx="245196" cy="369059"/>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chemeClr val="tx1">
                <a:lumMod val="75000"/>
                <a:lumOff val="25000"/>
                <a:alpha val="1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nvGrpSpPr>
            <p:cNvPr id="33" name="Group 740"/>
            <p:cNvGrpSpPr/>
            <p:nvPr/>
          </p:nvGrpSpPr>
          <p:grpSpPr>
            <a:xfrm>
              <a:off x="6110525" y="6184673"/>
              <a:ext cx="267226" cy="360869"/>
              <a:chOff x="7011958" y="-48945"/>
              <a:chExt cx="557213" cy="752475"/>
            </a:xfrm>
            <a:solidFill>
              <a:schemeClr val="tx1">
                <a:lumMod val="50000"/>
                <a:lumOff val="50000"/>
                <a:alpha val="10000"/>
              </a:schemeClr>
            </a:solidFill>
          </p:grpSpPr>
          <p:sp>
            <p:nvSpPr>
              <p:cNvPr id="78"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79"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sp>
          <p:nvSpPr>
            <p:cNvPr id="34" name="Freeform 21"/>
            <p:cNvSpPr>
              <a:spLocks noEditPoints="1"/>
            </p:cNvSpPr>
            <p:nvPr/>
          </p:nvSpPr>
          <p:spPr bwMode="auto">
            <a:xfrm>
              <a:off x="8698001" y="6184673"/>
              <a:ext cx="294356" cy="386468"/>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accent5">
                <a:alpha val="22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5" name="Freeform 16"/>
            <p:cNvSpPr>
              <a:spLocks noEditPoints="1"/>
            </p:cNvSpPr>
            <p:nvPr/>
          </p:nvSpPr>
          <p:spPr bwMode="auto">
            <a:xfrm>
              <a:off x="9132784" y="6180696"/>
              <a:ext cx="245196" cy="369059"/>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6" name="Freeform 16"/>
            <p:cNvSpPr>
              <a:spLocks noEditPoints="1"/>
            </p:cNvSpPr>
            <p:nvPr/>
          </p:nvSpPr>
          <p:spPr bwMode="auto">
            <a:xfrm>
              <a:off x="9751830" y="6180696"/>
              <a:ext cx="245196" cy="369059"/>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7" name="Freeform 5"/>
            <p:cNvSpPr>
              <a:spLocks/>
            </p:cNvSpPr>
            <p:nvPr/>
          </p:nvSpPr>
          <p:spPr bwMode="auto">
            <a:xfrm>
              <a:off x="9483028" y="6186834"/>
              <a:ext cx="128919"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8" name="Freeform 20"/>
            <p:cNvSpPr>
              <a:spLocks noEditPoints="1"/>
            </p:cNvSpPr>
            <p:nvPr/>
          </p:nvSpPr>
          <p:spPr bwMode="auto">
            <a:xfrm>
              <a:off x="10359794" y="6180696"/>
              <a:ext cx="245196" cy="369059"/>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nvGrpSpPr>
            <p:cNvPr id="39" name="Group 746"/>
            <p:cNvGrpSpPr/>
            <p:nvPr/>
          </p:nvGrpSpPr>
          <p:grpSpPr>
            <a:xfrm>
              <a:off x="10811151" y="6184673"/>
              <a:ext cx="267226" cy="360869"/>
              <a:chOff x="7011958" y="-48945"/>
              <a:chExt cx="557213" cy="752475"/>
            </a:xfrm>
            <a:solidFill>
              <a:schemeClr val="tx1">
                <a:lumMod val="75000"/>
                <a:lumOff val="25000"/>
                <a:alpha val="26000"/>
              </a:schemeClr>
            </a:solidFill>
          </p:grpSpPr>
          <p:sp>
            <p:nvSpPr>
              <p:cNvPr id="76"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77"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sp>
          <p:nvSpPr>
            <p:cNvPr id="40" name="Freeform 18"/>
            <p:cNvSpPr>
              <a:spLocks noEditPoints="1"/>
            </p:cNvSpPr>
            <p:nvPr/>
          </p:nvSpPr>
          <p:spPr bwMode="auto">
            <a:xfrm>
              <a:off x="11767763" y="6180696"/>
              <a:ext cx="245196" cy="369059"/>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chemeClr val="tx1">
                <a:lumMod val="75000"/>
                <a:lumOff val="25000"/>
                <a:alpha val="4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1" name="Freeform 19"/>
            <p:cNvSpPr>
              <a:spLocks/>
            </p:cNvSpPr>
            <p:nvPr/>
          </p:nvSpPr>
          <p:spPr bwMode="auto">
            <a:xfrm>
              <a:off x="12177814" y="6186833"/>
              <a:ext cx="131447"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chemeClr val="tx1">
                <a:lumMod val="75000"/>
                <a:lumOff val="25000"/>
                <a:alpha val="4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nvGrpSpPr>
            <p:cNvPr id="42" name="Group 740"/>
            <p:cNvGrpSpPr/>
            <p:nvPr/>
          </p:nvGrpSpPr>
          <p:grpSpPr>
            <a:xfrm>
              <a:off x="7466740" y="5821536"/>
              <a:ext cx="267226" cy="360869"/>
              <a:chOff x="7011958" y="-48945"/>
              <a:chExt cx="557213" cy="752475"/>
            </a:xfrm>
            <a:solidFill>
              <a:schemeClr val="tx1">
                <a:lumMod val="75000"/>
                <a:lumOff val="25000"/>
                <a:alpha val="15000"/>
              </a:schemeClr>
            </a:solidFill>
          </p:grpSpPr>
          <p:sp>
            <p:nvSpPr>
              <p:cNvPr id="74"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75"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sp>
          <p:nvSpPr>
            <p:cNvPr id="43" name="Freeform 21"/>
            <p:cNvSpPr>
              <a:spLocks noEditPoints="1"/>
            </p:cNvSpPr>
            <p:nvPr/>
          </p:nvSpPr>
          <p:spPr bwMode="auto">
            <a:xfrm>
              <a:off x="11300805" y="6198550"/>
              <a:ext cx="267498" cy="351205"/>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tx1">
                <a:lumMod val="75000"/>
                <a:lumOff val="25000"/>
                <a:alpha val="4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4" name="Freeform 7"/>
            <p:cNvSpPr>
              <a:spLocks/>
            </p:cNvSpPr>
            <p:nvPr/>
          </p:nvSpPr>
          <p:spPr bwMode="auto">
            <a:xfrm>
              <a:off x="5819099" y="5751586"/>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5" name="Freeform 7"/>
            <p:cNvSpPr>
              <a:spLocks/>
            </p:cNvSpPr>
            <p:nvPr/>
          </p:nvSpPr>
          <p:spPr bwMode="auto">
            <a:xfrm>
              <a:off x="5540329" y="5751586"/>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75000"/>
                <a:lumOff val="25000"/>
                <a:alpha val="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6" name="Freeform 8"/>
            <p:cNvSpPr>
              <a:spLocks/>
            </p:cNvSpPr>
            <p:nvPr/>
          </p:nvSpPr>
          <p:spPr bwMode="auto">
            <a:xfrm>
              <a:off x="8886887" y="5323883"/>
              <a:ext cx="99706" cy="28117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7" name="Freeform 13"/>
            <p:cNvSpPr>
              <a:spLocks/>
            </p:cNvSpPr>
            <p:nvPr/>
          </p:nvSpPr>
          <p:spPr bwMode="auto">
            <a:xfrm>
              <a:off x="11598428" y="4317219"/>
              <a:ext cx="103695"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8" name="Freeform 23"/>
            <p:cNvSpPr>
              <a:spLocks/>
            </p:cNvSpPr>
            <p:nvPr/>
          </p:nvSpPr>
          <p:spPr bwMode="auto">
            <a:xfrm>
              <a:off x="12113381" y="4317219"/>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9" name="Freeform 7"/>
            <p:cNvSpPr>
              <a:spLocks/>
            </p:cNvSpPr>
            <p:nvPr/>
          </p:nvSpPr>
          <p:spPr bwMode="auto">
            <a:xfrm>
              <a:off x="11111476" y="4345481"/>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0" name="Freeform 8"/>
            <p:cNvSpPr>
              <a:spLocks/>
            </p:cNvSpPr>
            <p:nvPr/>
          </p:nvSpPr>
          <p:spPr bwMode="auto">
            <a:xfrm>
              <a:off x="10769611" y="4780726"/>
              <a:ext cx="126390" cy="35642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1" name="Freeform 23"/>
            <p:cNvSpPr>
              <a:spLocks/>
            </p:cNvSpPr>
            <p:nvPr/>
          </p:nvSpPr>
          <p:spPr bwMode="auto">
            <a:xfrm>
              <a:off x="11551759" y="4780728"/>
              <a:ext cx="131447" cy="356420"/>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2" name="Freeform 24"/>
            <p:cNvSpPr>
              <a:spLocks/>
            </p:cNvSpPr>
            <p:nvPr/>
          </p:nvSpPr>
          <p:spPr bwMode="auto">
            <a:xfrm>
              <a:off x="11856819" y="4780728"/>
              <a:ext cx="131447"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3" name="Freeform 17"/>
            <p:cNvSpPr>
              <a:spLocks/>
            </p:cNvSpPr>
            <p:nvPr/>
          </p:nvSpPr>
          <p:spPr bwMode="auto">
            <a:xfrm>
              <a:off x="12160341" y="4780726"/>
              <a:ext cx="126390" cy="35642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nvGrpSpPr>
            <p:cNvPr id="54" name="Group 740"/>
            <p:cNvGrpSpPr/>
            <p:nvPr/>
          </p:nvGrpSpPr>
          <p:grpSpPr>
            <a:xfrm>
              <a:off x="11110920" y="4778568"/>
              <a:ext cx="267226" cy="360869"/>
              <a:chOff x="7011958" y="-48945"/>
              <a:chExt cx="557213" cy="752475"/>
            </a:xfrm>
            <a:solidFill>
              <a:schemeClr val="tx1">
                <a:lumMod val="50000"/>
                <a:lumOff val="50000"/>
                <a:alpha val="10000"/>
              </a:schemeClr>
            </a:solidFill>
          </p:grpSpPr>
          <p:sp>
            <p:nvSpPr>
              <p:cNvPr id="72"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73"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sp>
          <p:nvSpPr>
            <p:cNvPr id="55" name="Freeform 7"/>
            <p:cNvSpPr>
              <a:spLocks/>
            </p:cNvSpPr>
            <p:nvPr/>
          </p:nvSpPr>
          <p:spPr bwMode="auto">
            <a:xfrm>
              <a:off x="10819494" y="4345481"/>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6" name="Freeform 7"/>
            <p:cNvSpPr>
              <a:spLocks/>
            </p:cNvSpPr>
            <p:nvPr/>
          </p:nvSpPr>
          <p:spPr bwMode="auto">
            <a:xfrm>
              <a:off x="10540724" y="4345481"/>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75000"/>
                <a:lumOff val="25000"/>
                <a:alpha val="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7" name="Freeform 8"/>
            <p:cNvSpPr>
              <a:spLocks/>
            </p:cNvSpPr>
            <p:nvPr/>
          </p:nvSpPr>
          <p:spPr bwMode="auto">
            <a:xfrm>
              <a:off x="9758526" y="4416216"/>
              <a:ext cx="91785" cy="258833"/>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8" name="Freeform 16"/>
            <p:cNvSpPr>
              <a:spLocks noEditPoints="1"/>
            </p:cNvSpPr>
            <p:nvPr/>
          </p:nvSpPr>
          <p:spPr bwMode="auto">
            <a:xfrm>
              <a:off x="10182200" y="4407038"/>
              <a:ext cx="178063" cy="26801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9" name="Freeform 8"/>
            <p:cNvSpPr>
              <a:spLocks/>
            </p:cNvSpPr>
            <p:nvPr/>
          </p:nvSpPr>
          <p:spPr bwMode="auto">
            <a:xfrm>
              <a:off x="9758526" y="4060479"/>
              <a:ext cx="91785" cy="258833"/>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0" name="Freeform 16"/>
            <p:cNvSpPr>
              <a:spLocks noEditPoints="1"/>
            </p:cNvSpPr>
            <p:nvPr/>
          </p:nvSpPr>
          <p:spPr bwMode="auto">
            <a:xfrm>
              <a:off x="10182200" y="4051301"/>
              <a:ext cx="178063" cy="26801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1" name="Freeform 21"/>
            <p:cNvSpPr>
              <a:spLocks noEditPoints="1"/>
            </p:cNvSpPr>
            <p:nvPr/>
          </p:nvSpPr>
          <p:spPr bwMode="auto">
            <a:xfrm>
              <a:off x="9371852" y="4428186"/>
              <a:ext cx="184907" cy="242769"/>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2" name="Freeform 21"/>
            <p:cNvSpPr>
              <a:spLocks noEditPoints="1"/>
            </p:cNvSpPr>
            <p:nvPr/>
          </p:nvSpPr>
          <p:spPr bwMode="auto">
            <a:xfrm>
              <a:off x="9198272" y="4852882"/>
              <a:ext cx="270971" cy="355765"/>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3" name="Freeform 16"/>
            <p:cNvSpPr>
              <a:spLocks noEditPoints="1"/>
            </p:cNvSpPr>
            <p:nvPr/>
          </p:nvSpPr>
          <p:spPr bwMode="auto">
            <a:xfrm>
              <a:off x="9598514" y="4849221"/>
              <a:ext cx="225716" cy="339739"/>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4" name="Freeform 16"/>
            <p:cNvSpPr>
              <a:spLocks noEditPoints="1"/>
            </p:cNvSpPr>
            <p:nvPr/>
          </p:nvSpPr>
          <p:spPr bwMode="auto">
            <a:xfrm>
              <a:off x="10168379" y="4849221"/>
              <a:ext cx="225716" cy="339739"/>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5" name="Freeform 5"/>
            <p:cNvSpPr>
              <a:spLocks/>
            </p:cNvSpPr>
            <p:nvPr/>
          </p:nvSpPr>
          <p:spPr bwMode="auto">
            <a:xfrm>
              <a:off x="9920932" y="4854872"/>
              <a:ext cx="118677" cy="328104"/>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6" name="Freeform 8"/>
            <p:cNvSpPr>
              <a:spLocks/>
            </p:cNvSpPr>
            <p:nvPr/>
          </p:nvSpPr>
          <p:spPr bwMode="auto">
            <a:xfrm>
              <a:off x="9372152" y="4060479"/>
              <a:ext cx="91785" cy="258833"/>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7" name="Freeform 7"/>
            <p:cNvSpPr>
              <a:spLocks/>
            </p:cNvSpPr>
            <p:nvPr/>
          </p:nvSpPr>
          <p:spPr bwMode="auto">
            <a:xfrm>
              <a:off x="11111476" y="3930781"/>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8" name="Freeform 13"/>
            <p:cNvSpPr>
              <a:spLocks/>
            </p:cNvSpPr>
            <p:nvPr/>
          </p:nvSpPr>
          <p:spPr bwMode="auto">
            <a:xfrm>
              <a:off x="11598428" y="3930781"/>
              <a:ext cx="103695"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9" name="Freeform 23"/>
            <p:cNvSpPr>
              <a:spLocks/>
            </p:cNvSpPr>
            <p:nvPr/>
          </p:nvSpPr>
          <p:spPr bwMode="auto">
            <a:xfrm>
              <a:off x="12113381" y="3930781"/>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70" name="Freeform 69"/>
            <p:cNvSpPr>
              <a:spLocks/>
            </p:cNvSpPr>
            <p:nvPr/>
          </p:nvSpPr>
          <p:spPr bwMode="auto">
            <a:xfrm>
              <a:off x="8201024" y="5686425"/>
              <a:ext cx="647889" cy="491437"/>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tx1">
                <a:lumMod val="75000"/>
                <a:lumOff val="25000"/>
                <a:alpha val="1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71" name="Freeform 70"/>
            <p:cNvSpPr>
              <a:spLocks/>
            </p:cNvSpPr>
            <p:nvPr/>
          </p:nvSpPr>
          <p:spPr bwMode="auto">
            <a:xfrm>
              <a:off x="8656810" y="4300886"/>
              <a:ext cx="647889" cy="491437"/>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accent4">
                <a:lumMod val="20000"/>
                <a:lumOff val="80000"/>
                <a:alpha val="1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grpSp>
        <p:nvGrpSpPr>
          <p:cNvPr id="82" name="Group 81"/>
          <p:cNvGrpSpPr/>
          <p:nvPr userDrawn="1"/>
        </p:nvGrpSpPr>
        <p:grpSpPr>
          <a:xfrm>
            <a:off x="10167103" y="5499819"/>
            <a:ext cx="1925055" cy="466197"/>
            <a:chOff x="10167102" y="5705209"/>
            <a:chExt cx="1925055" cy="466263"/>
          </a:xfrm>
          <a:solidFill>
            <a:srgbClr val="0065B2"/>
          </a:solidFill>
        </p:grpSpPr>
        <p:sp>
          <p:nvSpPr>
            <p:cNvPr id="83" name="Freeform 18"/>
            <p:cNvSpPr>
              <a:spLocks/>
            </p:cNvSpPr>
            <p:nvPr/>
          </p:nvSpPr>
          <p:spPr bwMode="auto">
            <a:xfrm>
              <a:off x="10167102" y="5707322"/>
              <a:ext cx="149421" cy="459906"/>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sp>
          <p:nvSpPr>
            <p:cNvPr id="84" name="Freeform 19"/>
            <p:cNvSpPr>
              <a:spLocks/>
            </p:cNvSpPr>
            <p:nvPr/>
          </p:nvSpPr>
          <p:spPr bwMode="auto">
            <a:xfrm>
              <a:off x="10358244" y="5707324"/>
              <a:ext cx="149421" cy="45990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sp>
          <p:nvSpPr>
            <p:cNvPr id="85" name="Freeform 17"/>
            <p:cNvSpPr>
              <a:spLocks/>
            </p:cNvSpPr>
            <p:nvPr/>
          </p:nvSpPr>
          <p:spPr bwMode="auto">
            <a:xfrm>
              <a:off x="11206262" y="5710836"/>
              <a:ext cx="157563" cy="433300"/>
            </a:xfrm>
            <a:custGeom>
              <a:avLst/>
              <a:gdLst>
                <a:gd name="T0" fmla="*/ 140 w 140"/>
                <a:gd name="T1" fmla="*/ 0 h 385"/>
                <a:gd name="T2" fmla="*/ 140 w 140"/>
                <a:gd name="T3" fmla="*/ 0 h 385"/>
                <a:gd name="T4" fmla="*/ 140 w 140"/>
                <a:gd name="T5" fmla="*/ 385 h 385"/>
                <a:gd name="T6" fmla="*/ 79 w 140"/>
                <a:gd name="T7" fmla="*/ 385 h 385"/>
                <a:gd name="T8" fmla="*/ 79 w 140"/>
                <a:gd name="T9" fmla="*/ 74 h 385"/>
                <a:gd name="T10" fmla="*/ 43 w 140"/>
                <a:gd name="T11" fmla="*/ 95 h 385"/>
                <a:gd name="T12" fmla="*/ 0 w 140"/>
                <a:gd name="T13" fmla="*/ 109 h 385"/>
                <a:gd name="T14" fmla="*/ 0 w 140"/>
                <a:gd name="T15" fmla="*/ 57 h 385"/>
                <a:gd name="T16" fmla="*/ 29 w 140"/>
                <a:gd name="T17" fmla="*/ 47 h 385"/>
                <a:gd name="T18" fmla="*/ 57 w 140"/>
                <a:gd name="T19" fmla="*/ 34 h 385"/>
                <a:gd name="T20" fmla="*/ 85 w 140"/>
                <a:gd name="T21" fmla="*/ 19 h 385"/>
                <a:gd name="T22" fmla="*/ 114 w 140"/>
                <a:gd name="T23" fmla="*/ 0 h 385"/>
                <a:gd name="T24" fmla="*/ 140 w 140"/>
                <a:gd name="T25" fmla="*/ 0 h 385"/>
                <a:gd name="T26" fmla="*/ 140 w 140"/>
                <a:gd name="T2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385">
                  <a:moveTo>
                    <a:pt x="140" y="0"/>
                  </a:moveTo>
                  <a:cubicBezTo>
                    <a:pt x="140" y="0"/>
                    <a:pt x="140" y="0"/>
                    <a:pt x="140" y="0"/>
                  </a:cubicBezTo>
                  <a:cubicBezTo>
                    <a:pt x="140" y="385"/>
                    <a:pt x="140" y="385"/>
                    <a:pt x="140" y="385"/>
                  </a:cubicBezTo>
                  <a:cubicBezTo>
                    <a:pt x="79" y="385"/>
                    <a:pt x="79" y="385"/>
                    <a:pt x="79" y="385"/>
                  </a:cubicBezTo>
                  <a:cubicBezTo>
                    <a:pt x="79" y="74"/>
                    <a:pt x="79" y="74"/>
                    <a:pt x="79" y="74"/>
                  </a:cubicBezTo>
                  <a:cubicBezTo>
                    <a:pt x="68" y="82"/>
                    <a:pt x="56" y="89"/>
                    <a:pt x="43" y="95"/>
                  </a:cubicBezTo>
                  <a:cubicBezTo>
                    <a:pt x="31" y="100"/>
                    <a:pt x="16" y="105"/>
                    <a:pt x="0" y="109"/>
                  </a:cubicBezTo>
                  <a:cubicBezTo>
                    <a:pt x="0" y="57"/>
                    <a:pt x="0" y="57"/>
                    <a:pt x="0" y="57"/>
                  </a:cubicBezTo>
                  <a:cubicBezTo>
                    <a:pt x="10" y="54"/>
                    <a:pt x="20" y="50"/>
                    <a:pt x="29" y="47"/>
                  </a:cubicBezTo>
                  <a:cubicBezTo>
                    <a:pt x="39" y="43"/>
                    <a:pt x="48" y="39"/>
                    <a:pt x="57" y="34"/>
                  </a:cubicBezTo>
                  <a:cubicBezTo>
                    <a:pt x="67" y="30"/>
                    <a:pt x="76" y="25"/>
                    <a:pt x="85" y="19"/>
                  </a:cubicBezTo>
                  <a:cubicBezTo>
                    <a:pt x="95" y="13"/>
                    <a:pt x="104" y="7"/>
                    <a:pt x="114" y="0"/>
                  </a:cubicBezTo>
                  <a:cubicBezTo>
                    <a:pt x="140" y="0"/>
                    <a:pt x="140" y="0"/>
                    <a:pt x="140" y="0"/>
                  </a:cubicBezTo>
                  <a:cubicBezTo>
                    <a:pt x="140" y="0"/>
                    <a:pt x="140" y="0"/>
                    <a:pt x="14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sp>
          <p:nvSpPr>
            <p:cNvPr id="86" name="Freeform 18"/>
            <p:cNvSpPr>
              <a:spLocks noEditPoints="1"/>
            </p:cNvSpPr>
            <p:nvPr/>
          </p:nvSpPr>
          <p:spPr bwMode="auto">
            <a:xfrm>
              <a:off x="11405627" y="5705212"/>
              <a:ext cx="307892" cy="466260"/>
            </a:xfrm>
            <a:custGeom>
              <a:avLst/>
              <a:gdLst>
                <a:gd name="T0" fmla="*/ 139 w 274"/>
                <a:gd name="T1" fmla="*/ 52 h 414"/>
                <a:gd name="T2" fmla="*/ 139 w 274"/>
                <a:gd name="T3" fmla="*/ 52 h 414"/>
                <a:gd name="T4" fmla="*/ 66 w 274"/>
                <a:gd name="T5" fmla="*/ 212 h 414"/>
                <a:gd name="T6" fmla="*/ 137 w 274"/>
                <a:gd name="T7" fmla="*/ 363 h 414"/>
                <a:gd name="T8" fmla="*/ 208 w 274"/>
                <a:gd name="T9" fmla="*/ 210 h 414"/>
                <a:gd name="T10" fmla="*/ 139 w 274"/>
                <a:gd name="T11" fmla="*/ 52 h 414"/>
                <a:gd name="T12" fmla="*/ 132 w 274"/>
                <a:gd name="T13" fmla="*/ 414 h 414"/>
                <a:gd name="T14" fmla="*/ 132 w 274"/>
                <a:gd name="T15" fmla="*/ 414 h 414"/>
                <a:gd name="T16" fmla="*/ 35 w 274"/>
                <a:gd name="T17" fmla="*/ 363 h 414"/>
                <a:gd name="T18" fmla="*/ 0 w 274"/>
                <a:gd name="T19" fmla="*/ 215 h 414"/>
                <a:gd name="T20" fmla="*/ 36 w 274"/>
                <a:gd name="T21" fmla="*/ 55 h 414"/>
                <a:gd name="T22" fmla="*/ 142 w 274"/>
                <a:gd name="T23" fmla="*/ 0 h 414"/>
                <a:gd name="T24" fmla="*/ 274 w 274"/>
                <a:gd name="T25" fmla="*/ 205 h 414"/>
                <a:gd name="T26" fmla="*/ 237 w 274"/>
                <a:gd name="T27" fmla="*/ 361 h 414"/>
                <a:gd name="T28" fmla="*/ 132 w 274"/>
                <a:gd name="T2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414">
                  <a:moveTo>
                    <a:pt x="139" y="52"/>
                  </a:moveTo>
                  <a:cubicBezTo>
                    <a:pt x="139" y="52"/>
                    <a:pt x="139" y="52"/>
                    <a:pt x="139" y="52"/>
                  </a:cubicBezTo>
                  <a:cubicBezTo>
                    <a:pt x="90" y="52"/>
                    <a:pt x="66" y="105"/>
                    <a:pt x="66" y="212"/>
                  </a:cubicBezTo>
                  <a:cubicBezTo>
                    <a:pt x="66" y="313"/>
                    <a:pt x="90" y="363"/>
                    <a:pt x="137" y="363"/>
                  </a:cubicBezTo>
                  <a:cubicBezTo>
                    <a:pt x="184" y="363"/>
                    <a:pt x="208" y="312"/>
                    <a:pt x="208" y="210"/>
                  </a:cubicBezTo>
                  <a:cubicBezTo>
                    <a:pt x="208" y="104"/>
                    <a:pt x="185" y="52"/>
                    <a:pt x="139" y="52"/>
                  </a:cubicBezTo>
                  <a:close/>
                  <a:moveTo>
                    <a:pt x="132" y="414"/>
                  </a:moveTo>
                  <a:cubicBezTo>
                    <a:pt x="132" y="414"/>
                    <a:pt x="132" y="414"/>
                    <a:pt x="132" y="414"/>
                  </a:cubicBezTo>
                  <a:cubicBezTo>
                    <a:pt x="91" y="414"/>
                    <a:pt x="58" y="397"/>
                    <a:pt x="35" y="363"/>
                  </a:cubicBezTo>
                  <a:cubicBezTo>
                    <a:pt x="11" y="329"/>
                    <a:pt x="0" y="280"/>
                    <a:pt x="0" y="215"/>
                  </a:cubicBezTo>
                  <a:cubicBezTo>
                    <a:pt x="0" y="144"/>
                    <a:pt x="12" y="91"/>
                    <a:pt x="36" y="55"/>
                  </a:cubicBezTo>
                  <a:cubicBezTo>
                    <a:pt x="61" y="18"/>
                    <a:pt x="96" y="0"/>
                    <a:pt x="142" y="0"/>
                  </a:cubicBezTo>
                  <a:cubicBezTo>
                    <a:pt x="230" y="0"/>
                    <a:pt x="274" y="68"/>
                    <a:pt x="274" y="205"/>
                  </a:cubicBezTo>
                  <a:cubicBezTo>
                    <a:pt x="274" y="273"/>
                    <a:pt x="262" y="325"/>
                    <a:pt x="237" y="361"/>
                  </a:cubicBezTo>
                  <a:cubicBezTo>
                    <a:pt x="212" y="396"/>
                    <a:pt x="177" y="414"/>
                    <a:pt x="132" y="41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sp>
          <p:nvSpPr>
            <p:cNvPr id="87" name="Freeform 18"/>
            <p:cNvSpPr>
              <a:spLocks noEditPoints="1"/>
            </p:cNvSpPr>
            <p:nvPr/>
          </p:nvSpPr>
          <p:spPr bwMode="auto">
            <a:xfrm>
              <a:off x="10871339" y="5705209"/>
              <a:ext cx="307892" cy="466260"/>
            </a:xfrm>
            <a:custGeom>
              <a:avLst/>
              <a:gdLst>
                <a:gd name="T0" fmla="*/ 139 w 274"/>
                <a:gd name="T1" fmla="*/ 52 h 414"/>
                <a:gd name="T2" fmla="*/ 139 w 274"/>
                <a:gd name="T3" fmla="*/ 52 h 414"/>
                <a:gd name="T4" fmla="*/ 66 w 274"/>
                <a:gd name="T5" fmla="*/ 212 h 414"/>
                <a:gd name="T6" fmla="*/ 137 w 274"/>
                <a:gd name="T7" fmla="*/ 363 h 414"/>
                <a:gd name="T8" fmla="*/ 208 w 274"/>
                <a:gd name="T9" fmla="*/ 210 h 414"/>
                <a:gd name="T10" fmla="*/ 139 w 274"/>
                <a:gd name="T11" fmla="*/ 52 h 414"/>
                <a:gd name="T12" fmla="*/ 132 w 274"/>
                <a:gd name="T13" fmla="*/ 414 h 414"/>
                <a:gd name="T14" fmla="*/ 132 w 274"/>
                <a:gd name="T15" fmla="*/ 414 h 414"/>
                <a:gd name="T16" fmla="*/ 35 w 274"/>
                <a:gd name="T17" fmla="*/ 363 h 414"/>
                <a:gd name="T18" fmla="*/ 0 w 274"/>
                <a:gd name="T19" fmla="*/ 215 h 414"/>
                <a:gd name="T20" fmla="*/ 36 w 274"/>
                <a:gd name="T21" fmla="*/ 55 h 414"/>
                <a:gd name="T22" fmla="*/ 142 w 274"/>
                <a:gd name="T23" fmla="*/ 0 h 414"/>
                <a:gd name="T24" fmla="*/ 274 w 274"/>
                <a:gd name="T25" fmla="*/ 205 h 414"/>
                <a:gd name="T26" fmla="*/ 237 w 274"/>
                <a:gd name="T27" fmla="*/ 361 h 414"/>
                <a:gd name="T28" fmla="*/ 132 w 274"/>
                <a:gd name="T2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414">
                  <a:moveTo>
                    <a:pt x="139" y="52"/>
                  </a:moveTo>
                  <a:cubicBezTo>
                    <a:pt x="139" y="52"/>
                    <a:pt x="139" y="52"/>
                    <a:pt x="139" y="52"/>
                  </a:cubicBezTo>
                  <a:cubicBezTo>
                    <a:pt x="90" y="52"/>
                    <a:pt x="66" y="105"/>
                    <a:pt x="66" y="212"/>
                  </a:cubicBezTo>
                  <a:cubicBezTo>
                    <a:pt x="66" y="313"/>
                    <a:pt x="90" y="363"/>
                    <a:pt x="137" y="363"/>
                  </a:cubicBezTo>
                  <a:cubicBezTo>
                    <a:pt x="184" y="363"/>
                    <a:pt x="208" y="312"/>
                    <a:pt x="208" y="210"/>
                  </a:cubicBezTo>
                  <a:cubicBezTo>
                    <a:pt x="208" y="104"/>
                    <a:pt x="185" y="52"/>
                    <a:pt x="139" y="52"/>
                  </a:cubicBezTo>
                  <a:close/>
                  <a:moveTo>
                    <a:pt x="132" y="414"/>
                  </a:moveTo>
                  <a:cubicBezTo>
                    <a:pt x="132" y="414"/>
                    <a:pt x="132" y="414"/>
                    <a:pt x="132" y="414"/>
                  </a:cubicBezTo>
                  <a:cubicBezTo>
                    <a:pt x="91" y="414"/>
                    <a:pt x="58" y="397"/>
                    <a:pt x="35" y="363"/>
                  </a:cubicBezTo>
                  <a:cubicBezTo>
                    <a:pt x="11" y="329"/>
                    <a:pt x="0" y="280"/>
                    <a:pt x="0" y="215"/>
                  </a:cubicBezTo>
                  <a:cubicBezTo>
                    <a:pt x="0" y="144"/>
                    <a:pt x="12" y="91"/>
                    <a:pt x="36" y="55"/>
                  </a:cubicBezTo>
                  <a:cubicBezTo>
                    <a:pt x="61" y="18"/>
                    <a:pt x="96" y="0"/>
                    <a:pt x="142" y="0"/>
                  </a:cubicBezTo>
                  <a:cubicBezTo>
                    <a:pt x="230" y="0"/>
                    <a:pt x="274" y="68"/>
                    <a:pt x="274" y="205"/>
                  </a:cubicBezTo>
                  <a:cubicBezTo>
                    <a:pt x="274" y="273"/>
                    <a:pt x="262" y="325"/>
                    <a:pt x="237" y="361"/>
                  </a:cubicBezTo>
                  <a:cubicBezTo>
                    <a:pt x="212" y="396"/>
                    <a:pt x="177" y="414"/>
                    <a:pt x="132" y="41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sp>
          <p:nvSpPr>
            <p:cNvPr id="88" name="Freeform 18"/>
            <p:cNvSpPr>
              <a:spLocks noEditPoints="1"/>
            </p:cNvSpPr>
            <p:nvPr/>
          </p:nvSpPr>
          <p:spPr bwMode="auto">
            <a:xfrm>
              <a:off x="10544087" y="5705210"/>
              <a:ext cx="307892" cy="466261"/>
            </a:xfrm>
            <a:custGeom>
              <a:avLst/>
              <a:gdLst>
                <a:gd name="T0" fmla="*/ 139 w 274"/>
                <a:gd name="T1" fmla="*/ 52 h 414"/>
                <a:gd name="T2" fmla="*/ 139 w 274"/>
                <a:gd name="T3" fmla="*/ 52 h 414"/>
                <a:gd name="T4" fmla="*/ 66 w 274"/>
                <a:gd name="T5" fmla="*/ 212 h 414"/>
                <a:gd name="T6" fmla="*/ 137 w 274"/>
                <a:gd name="T7" fmla="*/ 363 h 414"/>
                <a:gd name="T8" fmla="*/ 208 w 274"/>
                <a:gd name="T9" fmla="*/ 210 h 414"/>
                <a:gd name="T10" fmla="*/ 139 w 274"/>
                <a:gd name="T11" fmla="*/ 52 h 414"/>
                <a:gd name="T12" fmla="*/ 132 w 274"/>
                <a:gd name="T13" fmla="*/ 414 h 414"/>
                <a:gd name="T14" fmla="*/ 132 w 274"/>
                <a:gd name="T15" fmla="*/ 414 h 414"/>
                <a:gd name="T16" fmla="*/ 35 w 274"/>
                <a:gd name="T17" fmla="*/ 363 h 414"/>
                <a:gd name="T18" fmla="*/ 0 w 274"/>
                <a:gd name="T19" fmla="*/ 215 h 414"/>
                <a:gd name="T20" fmla="*/ 36 w 274"/>
                <a:gd name="T21" fmla="*/ 55 h 414"/>
                <a:gd name="T22" fmla="*/ 142 w 274"/>
                <a:gd name="T23" fmla="*/ 0 h 414"/>
                <a:gd name="T24" fmla="*/ 274 w 274"/>
                <a:gd name="T25" fmla="*/ 205 h 414"/>
                <a:gd name="T26" fmla="*/ 237 w 274"/>
                <a:gd name="T27" fmla="*/ 361 h 414"/>
                <a:gd name="T28" fmla="*/ 132 w 274"/>
                <a:gd name="T2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414">
                  <a:moveTo>
                    <a:pt x="139" y="52"/>
                  </a:moveTo>
                  <a:cubicBezTo>
                    <a:pt x="139" y="52"/>
                    <a:pt x="139" y="52"/>
                    <a:pt x="139" y="52"/>
                  </a:cubicBezTo>
                  <a:cubicBezTo>
                    <a:pt x="90" y="52"/>
                    <a:pt x="66" y="105"/>
                    <a:pt x="66" y="212"/>
                  </a:cubicBezTo>
                  <a:cubicBezTo>
                    <a:pt x="66" y="313"/>
                    <a:pt x="90" y="363"/>
                    <a:pt x="137" y="363"/>
                  </a:cubicBezTo>
                  <a:cubicBezTo>
                    <a:pt x="184" y="363"/>
                    <a:pt x="208" y="312"/>
                    <a:pt x="208" y="210"/>
                  </a:cubicBezTo>
                  <a:cubicBezTo>
                    <a:pt x="208" y="104"/>
                    <a:pt x="185" y="52"/>
                    <a:pt x="139" y="52"/>
                  </a:cubicBezTo>
                  <a:close/>
                  <a:moveTo>
                    <a:pt x="132" y="414"/>
                  </a:moveTo>
                  <a:cubicBezTo>
                    <a:pt x="132" y="414"/>
                    <a:pt x="132" y="414"/>
                    <a:pt x="132" y="414"/>
                  </a:cubicBezTo>
                  <a:cubicBezTo>
                    <a:pt x="91" y="414"/>
                    <a:pt x="58" y="397"/>
                    <a:pt x="35" y="363"/>
                  </a:cubicBezTo>
                  <a:cubicBezTo>
                    <a:pt x="11" y="329"/>
                    <a:pt x="0" y="280"/>
                    <a:pt x="0" y="215"/>
                  </a:cubicBezTo>
                  <a:cubicBezTo>
                    <a:pt x="0" y="144"/>
                    <a:pt x="12" y="91"/>
                    <a:pt x="36" y="55"/>
                  </a:cubicBezTo>
                  <a:cubicBezTo>
                    <a:pt x="61" y="18"/>
                    <a:pt x="96" y="0"/>
                    <a:pt x="142" y="0"/>
                  </a:cubicBezTo>
                  <a:cubicBezTo>
                    <a:pt x="230" y="0"/>
                    <a:pt x="274" y="68"/>
                    <a:pt x="274" y="205"/>
                  </a:cubicBezTo>
                  <a:cubicBezTo>
                    <a:pt x="274" y="273"/>
                    <a:pt x="262" y="325"/>
                    <a:pt x="237" y="361"/>
                  </a:cubicBezTo>
                  <a:cubicBezTo>
                    <a:pt x="212" y="396"/>
                    <a:pt x="177" y="414"/>
                    <a:pt x="132" y="41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sp>
          <p:nvSpPr>
            <p:cNvPr id="89" name="Freeform 21"/>
            <p:cNvSpPr>
              <a:spLocks noEditPoints="1"/>
            </p:cNvSpPr>
            <p:nvPr/>
          </p:nvSpPr>
          <p:spPr bwMode="auto">
            <a:xfrm>
              <a:off x="11746289" y="5708556"/>
              <a:ext cx="345868" cy="454099"/>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grp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grpSp>
      <p:sp>
        <p:nvSpPr>
          <p:cNvPr id="90" name="Title 1"/>
          <p:cNvSpPr txBox="1">
            <a:spLocks/>
          </p:cNvSpPr>
          <p:nvPr userDrawn="1"/>
        </p:nvSpPr>
        <p:spPr>
          <a:xfrm>
            <a:off x="309896" y="340565"/>
            <a:ext cx="5244464" cy="3474545"/>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pPr marL="0" marR="0" lvl="0" indent="0" algn="l" defTabSz="951304" rtl="0" eaLnBrk="1" fontAlgn="auto" latinLnBrk="0" hangingPunct="1">
              <a:lnSpc>
                <a:spcPct val="90000"/>
              </a:lnSpc>
              <a:spcBef>
                <a:spcPct val="0"/>
              </a:spcBef>
              <a:spcAft>
                <a:spcPts val="0"/>
              </a:spcAft>
              <a:buClrTx/>
              <a:buSzTx/>
              <a:buFontTx/>
              <a:buNone/>
              <a:tabLst/>
              <a:defRPr/>
            </a:pPr>
            <a:endParaRPr kumimoji="0" lang="en-US" sz="5399" b="0" i="0" u="none" strike="noStrike" kern="1200" cap="none" spc="-104" normalizeH="0" baseline="0" noProof="0" dirty="0">
              <a:ln w="3175">
                <a:noFill/>
              </a:ln>
              <a:solidFill>
                <a:srgbClr val="0072C6"/>
              </a:solidFill>
              <a:effectLst/>
              <a:uLnTx/>
              <a:uFillTx/>
              <a:latin typeface="Segoe UI Light"/>
              <a:ea typeface="+mn-ea"/>
              <a:cs typeface="Segoe UI" pitchFamily="34" charset="0"/>
            </a:endParaRPr>
          </a:p>
        </p:txBody>
      </p:sp>
      <p:sp>
        <p:nvSpPr>
          <p:cNvPr id="91" name="Freeform 90"/>
          <p:cNvSpPr/>
          <p:nvPr userDrawn="1"/>
        </p:nvSpPr>
        <p:spPr bwMode="auto">
          <a:xfrm>
            <a:off x="517790" y="2775167"/>
            <a:ext cx="2862475" cy="179576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65B2">
              <a:alpha val="2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IN"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92" name="Freeform 91"/>
          <p:cNvSpPr>
            <a:spLocks noChangeAspect="1"/>
          </p:cNvSpPr>
          <p:nvPr userDrawn="1"/>
        </p:nvSpPr>
        <p:spPr bwMode="auto">
          <a:xfrm>
            <a:off x="940381" y="3107853"/>
            <a:ext cx="2013729" cy="127502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65B2">
              <a:alpha val="4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IN"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93" name="Freeform 92"/>
          <p:cNvSpPr>
            <a:spLocks noChangeAspect="1"/>
          </p:cNvSpPr>
          <p:nvPr userDrawn="1"/>
        </p:nvSpPr>
        <p:spPr bwMode="auto">
          <a:xfrm>
            <a:off x="1312097" y="3379499"/>
            <a:ext cx="1273865" cy="80657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65B2">
              <a:alpha val="3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IN"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94" name="Freeform 93"/>
          <p:cNvSpPr>
            <a:spLocks noChangeAspect="1"/>
          </p:cNvSpPr>
          <p:nvPr userDrawn="1"/>
        </p:nvSpPr>
        <p:spPr bwMode="auto">
          <a:xfrm>
            <a:off x="1584147" y="3587566"/>
            <a:ext cx="729764" cy="46206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65B2">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IN"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2" name="Title 1"/>
          <p:cNvSpPr>
            <a:spLocks noGrp="1"/>
          </p:cNvSpPr>
          <p:nvPr>
            <p:ph type="title"/>
          </p:nvPr>
        </p:nvSpPr>
        <p:spPr>
          <a:xfrm>
            <a:off x="365760" y="365760"/>
            <a:ext cx="5364246" cy="2433673"/>
          </a:xfrm>
        </p:spPr>
        <p:txBody>
          <a:bodyPr/>
          <a:lstStyle>
            <a:lvl1pPr>
              <a:defRPr>
                <a:solidFill>
                  <a:schemeClr val="accent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576703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2"/>
          <p:cNvSpPr>
            <a:spLocks noGrp="1"/>
          </p:cNvSpPr>
          <p:nvPr>
            <p:ph type="title"/>
          </p:nvPr>
        </p:nvSpPr>
        <p:spPr>
          <a:xfrm>
            <a:off x="365760" y="365760"/>
            <a:ext cx="11889564" cy="917575"/>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1075083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gradFill>
                  <a:gsLst>
                    <a:gs pos="2920">
                      <a:schemeClr val="tx2"/>
                    </a:gs>
                    <a:gs pos="39000">
                      <a:schemeClr val="tx2"/>
                    </a:gs>
                  </a:gsLst>
                  <a:lin ang="5400000" scaled="0"/>
                </a:gradFill>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622379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375536" cy="517941"/>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32756" y="1480112"/>
            <a:ext cx="11607130" cy="121166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55008" y="6482891"/>
            <a:ext cx="2798207" cy="372394"/>
          </a:xfrm>
          <a:prstGeom prst="rect">
            <a:avLst/>
          </a:prstGeom>
        </p:spPr>
        <p:txBody>
          <a:bodyPr/>
          <a:lstStyle/>
          <a:p>
            <a:pPr marL="0" marR="0" lvl="0" indent="0" algn="l" defTabSz="699699" rtl="0" eaLnBrk="1" fontAlgn="auto" latinLnBrk="0" hangingPunct="1">
              <a:lnSpc>
                <a:spcPct val="100000"/>
              </a:lnSpc>
              <a:spcBef>
                <a:spcPts val="0"/>
              </a:spcBef>
              <a:spcAft>
                <a:spcPts val="0"/>
              </a:spcAft>
              <a:buClrTx/>
              <a:buSzTx/>
              <a:buFontTx/>
              <a:buNone/>
              <a:tabLst/>
              <a:defRPr/>
            </a:pPr>
            <a:fld id="{55CDD7E1-A646-4088-BE0C-DB49A80F5376}" type="datetimeFigureOut">
              <a:rPr kumimoji="0" lang="en-US" sz="1428" b="0" i="0" u="none" strike="noStrike" kern="1200" cap="none" spc="0" normalizeH="0" baseline="0" noProof="0" smtClean="0">
                <a:ln>
                  <a:noFill/>
                </a:ln>
                <a:solidFill>
                  <a:srgbClr val="FFFFFF"/>
                </a:solidFill>
                <a:effectLst/>
                <a:uLnTx/>
                <a:uFillTx/>
                <a:latin typeface="Segoe UI"/>
                <a:ea typeface="+mn-ea"/>
                <a:cs typeface="+mn-cs"/>
              </a:rPr>
              <a:pPr marL="0" marR="0" lvl="0" indent="0" algn="l" defTabSz="699699" rtl="0" eaLnBrk="1" fontAlgn="auto" latinLnBrk="0" hangingPunct="1">
                <a:lnSpc>
                  <a:spcPct val="100000"/>
                </a:lnSpc>
                <a:spcBef>
                  <a:spcPts val="0"/>
                </a:spcBef>
                <a:spcAft>
                  <a:spcPts val="0"/>
                </a:spcAft>
                <a:buClrTx/>
                <a:buSzTx/>
                <a:buFontTx/>
                <a:buNone/>
                <a:tabLst/>
                <a:defRPr/>
              </a:pPr>
              <a:t>2/29/2016</a:t>
            </a:fld>
            <a:endParaRPr kumimoji="0" lang="en-US" sz="1428"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Footer Placeholder 4"/>
          <p:cNvSpPr>
            <a:spLocks noGrp="1"/>
          </p:cNvSpPr>
          <p:nvPr>
            <p:ph type="ftr" sz="quarter" idx="11"/>
          </p:nvPr>
        </p:nvSpPr>
        <p:spPr>
          <a:xfrm>
            <a:off x="4119584" y="6482891"/>
            <a:ext cx="4197310" cy="372394"/>
          </a:xfrm>
          <a:prstGeom prst="rect">
            <a:avLst/>
          </a:prstGeom>
        </p:spPr>
        <p:txBody>
          <a:bodyPr/>
          <a:lstStyle/>
          <a:p>
            <a:pPr marL="0" marR="0" lvl="0" indent="0" algn="l" defTabSz="699699"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Slide Number Placeholder 5"/>
          <p:cNvSpPr>
            <a:spLocks noGrp="1"/>
          </p:cNvSpPr>
          <p:nvPr>
            <p:ph type="sldNum" sz="quarter" idx="12"/>
          </p:nvPr>
        </p:nvSpPr>
        <p:spPr>
          <a:xfrm>
            <a:off x="8783260" y="6482891"/>
            <a:ext cx="2798207" cy="372394"/>
          </a:xfrm>
          <a:prstGeom prst="rect">
            <a:avLst/>
          </a:prstGeom>
        </p:spPr>
        <p:txBody>
          <a:bodyPr/>
          <a:lstStyle/>
          <a:p>
            <a:pPr marL="0" marR="0" lvl="0" indent="0" algn="r" defTabSz="699699" rtl="0" eaLnBrk="1" fontAlgn="auto" latinLnBrk="0" hangingPunct="1">
              <a:lnSpc>
                <a:spcPct val="100000"/>
              </a:lnSpc>
              <a:spcBef>
                <a:spcPts val="0"/>
              </a:spcBef>
              <a:spcAft>
                <a:spcPts val="0"/>
              </a:spcAft>
              <a:buClrTx/>
              <a:buSzTx/>
              <a:buFontTx/>
              <a:buNone/>
              <a:tabLst/>
              <a:defRPr/>
            </a:pPr>
            <a:fld id="{F920C200-3845-4249-9FA3-EA0449FF460B}" type="slidenum">
              <a:rPr kumimoji="0" lang="en-US" sz="1428"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699699" rtl="0" eaLnBrk="1" fontAlgn="auto" latinLnBrk="0" hangingPunct="1">
                <a:lnSpc>
                  <a:spcPct val="100000"/>
                </a:lnSpc>
                <a:spcBef>
                  <a:spcPts val="0"/>
                </a:spcBef>
                <a:spcAft>
                  <a:spcPts val="0"/>
                </a:spcAft>
                <a:buClrTx/>
                <a:buSzTx/>
                <a:buFontTx/>
                <a:buNone/>
                <a:tabLst/>
                <a:defRPr/>
              </a:pPr>
              <a:t>‹#›</a:t>
            </a:fld>
            <a:endParaRPr kumimoji="0" lang="en-US" sz="1428"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61983971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Tree>
    <p:extLst>
      <p:ext uri="{BB962C8B-B14F-4D97-AF65-F5344CB8AC3E}">
        <p14:creationId xmlns:p14="http://schemas.microsoft.com/office/powerpoint/2010/main" val="240463133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0" baseline="0">
                <a:solidFill>
                  <a:srgbClr val="0072C6"/>
                </a:solidFill>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theme" Target="../theme/theme2.xml"/><Relationship Id="rId5" Type="http://schemas.openxmlformats.org/officeDocument/2006/relationships/slideLayout" Target="../slideLayouts/slideLayout33.xml"/><Relationship Id="rId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 id="2147484210" r:id="rId28"/>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889564" cy="917575"/>
          </a:xfrm>
          <a:prstGeom prst="rect">
            <a:avLst/>
          </a:prstGeom>
        </p:spPr>
        <p:txBody>
          <a:bodyPr vert="horz" wrap="square" lIns="91440" tIns="91440" rIns="91440"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3"/>
          </p:nvPr>
        </p:nvSpPr>
        <p:spPr>
          <a:xfrm>
            <a:off x="457200" y="6565392"/>
            <a:ext cx="3937000" cy="137160"/>
          </a:xfrm>
          <a:prstGeom prst="rect">
            <a:avLst/>
          </a:prstGeom>
        </p:spPr>
        <p:txBody>
          <a:bodyPr vert="horz" lIns="0" tIns="0" rIns="91440" bIns="0" rtlCol="0" anchor="ctr"/>
          <a:lstStyle>
            <a:lvl1pPr marL="0" algn="l" defTabSz="932563" rtl="0" eaLnBrk="1" latinLnBrk="0" hangingPunct="1">
              <a:defRPr lang="en-US" sz="900" kern="1200">
                <a:solidFill>
                  <a:schemeClr val="tx2"/>
                </a:solidFill>
                <a:latin typeface="+mn-lt"/>
                <a:ea typeface="+mn-ea"/>
                <a:cs typeface="+mn-cs"/>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5" name="Slide Number Placeholder 4"/>
          <p:cNvSpPr>
            <a:spLocks noGrp="1"/>
          </p:cNvSpPr>
          <p:nvPr>
            <p:ph type="sldNum" sz="quarter" idx="4"/>
          </p:nvPr>
        </p:nvSpPr>
        <p:spPr>
          <a:xfrm>
            <a:off x="11595101" y="6565392"/>
            <a:ext cx="566737" cy="137160"/>
          </a:xfrm>
          <a:prstGeom prst="rect">
            <a:avLst/>
          </a:prstGeom>
        </p:spPr>
        <p:txBody>
          <a:bodyPr vert="horz" lIns="91440" tIns="0" rIns="0" bIns="0" rtlCol="0" anchor="ctr"/>
          <a:lstStyle>
            <a:lvl1pPr algn="r">
              <a:defRPr lang="en-US" sz="900" b="0" kern="1200" smtClean="0">
                <a:solidFill>
                  <a:schemeClr val="tx2"/>
                </a:solidFill>
                <a:latin typeface="+mn-lt"/>
                <a:ea typeface="+mn-ea"/>
                <a:cs typeface="+mn-cs"/>
              </a:defRPr>
            </a:lvl1pPr>
          </a:lstStyle>
          <a:p>
            <a:pPr marL="0" marR="0" lvl="0" indent="0" algn="r" defTabSz="932563"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63"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3232317812"/>
      </p:ext>
    </p:extLst>
  </p:cSld>
  <p:clrMap bg1="lt1" tx1="dk1" bg2="lt2" tx2="dk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Lst>
  <p:transition>
    <p:fade/>
  </p:transition>
  <p:timing>
    <p:tnLst>
      <p:par>
        <p:cTn id="1" dur="indefinite" restart="never" nodeType="tmRoot"/>
      </p:par>
    </p:tnLst>
  </p:timing>
  <p:txStyles>
    <p:titleStyle>
      <a:lvl1pPr algn="l" defTabSz="932563" rtl="0" eaLnBrk="1" latinLnBrk="0" hangingPunct="1">
        <a:lnSpc>
          <a:spcPct val="90000"/>
        </a:lnSpc>
        <a:spcBef>
          <a:spcPct val="0"/>
        </a:spcBef>
        <a:buNone/>
        <a:defRPr lang="en-US" sz="4800" b="0" kern="1200" cap="none" spc="-102" baseline="0" dirty="0" smtClean="0">
          <a:ln w="3175">
            <a:noFill/>
          </a:ln>
          <a:solidFill>
            <a:srgbClr val="0072C6"/>
          </a:soli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solidFill>
            <a:schemeClr val="tx1"/>
          </a:soli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1"/>
          </a:soli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1"/>
          </a:soli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8.xml"/><Relationship Id="rId7" Type="http://schemas.openxmlformats.org/officeDocument/2006/relationships/image" Target="../media/image13.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7.xml"/><Relationship Id="rId4" Type="http://schemas.openxmlformats.org/officeDocument/2006/relationships/slideLayout" Target="../slideLayouts/slideLayout13.xml"/><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13.emf"/><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8.xml"/><Relationship Id="rId4"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21.png"/><Relationship Id="rId3" Type="http://schemas.openxmlformats.org/officeDocument/2006/relationships/tags" Target="../tags/tag12.xml"/><Relationship Id="rId7" Type="http://schemas.openxmlformats.org/officeDocument/2006/relationships/oleObject" Target="../embeddings/oleObject6.bin"/><Relationship Id="rId12" Type="http://schemas.openxmlformats.org/officeDocument/2006/relationships/image" Target="../media/image20.png"/><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notesSlide" Target="../notesSlides/notesSlide9.xml"/><Relationship Id="rId11" Type="http://schemas.openxmlformats.org/officeDocument/2006/relationships/image" Target="../media/image19.png"/><Relationship Id="rId5" Type="http://schemas.openxmlformats.org/officeDocument/2006/relationships/slideLayout" Target="../slideLayouts/slideLayout13.xml"/><Relationship Id="rId10" Type="http://schemas.openxmlformats.org/officeDocument/2006/relationships/image" Target="../media/image18.png"/><Relationship Id="rId4" Type="http://schemas.openxmlformats.org/officeDocument/2006/relationships/tags" Target="../tags/tag13.xml"/><Relationship Id="rId9" Type="http://schemas.openxmlformats.org/officeDocument/2006/relationships/image" Target="../media/image17.png"/><Relationship Id="rId1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21.png"/><Relationship Id="rId3" Type="http://schemas.openxmlformats.org/officeDocument/2006/relationships/tags" Target="../tags/tag15.xml"/><Relationship Id="rId7" Type="http://schemas.openxmlformats.org/officeDocument/2006/relationships/oleObject" Target="../embeddings/oleObject7.bin"/><Relationship Id="rId12" Type="http://schemas.openxmlformats.org/officeDocument/2006/relationships/image" Target="../media/image17.png"/><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notesSlide" Target="../notesSlides/notesSlide10.xml"/><Relationship Id="rId11" Type="http://schemas.openxmlformats.org/officeDocument/2006/relationships/image" Target="../media/image26.png"/><Relationship Id="rId5" Type="http://schemas.openxmlformats.org/officeDocument/2006/relationships/slideLayout" Target="../slideLayouts/slideLayout13.xml"/><Relationship Id="rId15" Type="http://schemas.openxmlformats.org/officeDocument/2006/relationships/image" Target="../media/image19.png"/><Relationship Id="rId10" Type="http://schemas.openxmlformats.org/officeDocument/2006/relationships/image" Target="../media/image25.png"/><Relationship Id="rId4" Type="http://schemas.openxmlformats.org/officeDocument/2006/relationships/tags" Target="../tags/tag16.xml"/><Relationship Id="rId9" Type="http://schemas.openxmlformats.org/officeDocument/2006/relationships/image" Target="../media/image24.png"/><Relationship Id="rId1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18.xml"/><Relationship Id="rId7" Type="http://schemas.openxmlformats.org/officeDocument/2006/relationships/image" Target="../media/image13.emf"/><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11.xml"/><Relationship Id="rId4"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20.xml"/><Relationship Id="rId7" Type="http://schemas.openxmlformats.org/officeDocument/2006/relationships/image" Target="../media/image13.emf"/><Relationship Id="rId2" Type="http://schemas.openxmlformats.org/officeDocument/2006/relationships/tags" Target="../tags/tag19.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12.xml"/><Relationship Id="rId4" Type="http://schemas.openxmlformats.org/officeDocument/2006/relationships/slideLayout" Target="../slideLayouts/slideLayout13.xml"/><Relationship Id="rId9"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35.png"/><Relationship Id="rId3" Type="http://schemas.openxmlformats.org/officeDocument/2006/relationships/tags" Target="../tags/tag22.xml"/><Relationship Id="rId7" Type="http://schemas.openxmlformats.org/officeDocument/2006/relationships/oleObject" Target="../embeddings/oleObject10.bin"/><Relationship Id="rId12" Type="http://schemas.openxmlformats.org/officeDocument/2006/relationships/image" Target="../media/image34.png"/><Relationship Id="rId2" Type="http://schemas.openxmlformats.org/officeDocument/2006/relationships/tags" Target="../tags/tag21.xml"/><Relationship Id="rId1" Type="http://schemas.openxmlformats.org/officeDocument/2006/relationships/vmlDrawing" Target="../drawings/vmlDrawing10.vml"/><Relationship Id="rId6" Type="http://schemas.openxmlformats.org/officeDocument/2006/relationships/notesSlide" Target="../notesSlides/notesSlide13.xml"/><Relationship Id="rId11" Type="http://schemas.openxmlformats.org/officeDocument/2006/relationships/image" Target="../media/image33.png"/><Relationship Id="rId5" Type="http://schemas.openxmlformats.org/officeDocument/2006/relationships/slideLayout" Target="../slideLayouts/slideLayout13.xml"/><Relationship Id="rId10" Type="http://schemas.microsoft.com/office/2007/relationships/hdphoto" Target="../media/hdphoto1.wdp"/><Relationship Id="rId4" Type="http://schemas.openxmlformats.org/officeDocument/2006/relationships/tags" Target="../tags/tag23.xml"/><Relationship Id="rId9" Type="http://schemas.openxmlformats.org/officeDocument/2006/relationships/image" Target="../media/image32.png"/><Relationship Id="rId1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3" Type="http://schemas.openxmlformats.org/officeDocument/2006/relationships/hyperlink" Target="http://blogs.msdn.com/b/cindygross/archive/2009/11/20/compilation-of-sql-server-tempdb-io-best-practices.aspx" TargetMode="External"/><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32.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3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13.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4.xml"/><Relationship Id="rId4"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3.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5.xml"/><Relationship Id="rId4"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6.xml"/><Relationship Id="rId7" Type="http://schemas.openxmlformats.org/officeDocument/2006/relationships/image" Target="../media/image13.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6.xml"/><Relationship Id="rId4" Type="http://schemas.openxmlformats.org/officeDocument/2006/relationships/slideLayout" Target="../slideLayouts/slideLayout13.xm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01168" y="3886200"/>
            <a:ext cx="8436348" cy="914400"/>
          </a:xfrm>
        </p:spPr>
        <p:txBody>
          <a:bodyPr/>
          <a:lstStyle/>
          <a:p>
            <a:endParaRPr lang="en-US" dirty="0"/>
          </a:p>
        </p:txBody>
      </p:sp>
      <p:sp>
        <p:nvSpPr>
          <p:cNvPr id="4" name="Title 3"/>
          <p:cNvSpPr>
            <a:spLocks noGrp="1"/>
          </p:cNvSpPr>
          <p:nvPr>
            <p:ph type="title"/>
          </p:nvPr>
        </p:nvSpPr>
        <p:spPr>
          <a:xfrm>
            <a:off x="201168" y="2359152"/>
            <a:ext cx="8436348" cy="1097280"/>
          </a:xfrm>
        </p:spPr>
        <p:txBody>
          <a:bodyPr/>
          <a:lstStyle/>
          <a:p>
            <a:r>
              <a:rPr lang="en-US" sz="4800" spc="0" dirty="0" smtClean="0"/>
              <a:t>Design and Implement </a:t>
            </a:r>
            <a:br>
              <a:rPr lang="en-US" sz="4800" spc="0" dirty="0" smtClean="0"/>
            </a:br>
            <a:r>
              <a:rPr lang="en-US" sz="4800" spc="0" dirty="0" smtClean="0"/>
              <a:t>Cloud Data Platform Solutions</a:t>
            </a:r>
            <a:endParaRPr lang="en-US" sz="3600" spc="0" dirty="0"/>
          </a:p>
        </p:txBody>
      </p:sp>
    </p:spTree>
    <p:extLst>
      <p:ext uri="{BB962C8B-B14F-4D97-AF65-F5344CB8AC3E}">
        <p14:creationId xmlns:p14="http://schemas.microsoft.com/office/powerpoint/2010/main" val="23216341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883" y="10"/>
          <a:ext cx="161953" cy="161911"/>
        </p:xfrm>
        <a:graphic>
          <a:graphicData uri="http://schemas.openxmlformats.org/presentationml/2006/ole">
            <mc:AlternateContent xmlns:mc="http://schemas.openxmlformats.org/markup-compatibility/2006">
              <mc:Choice xmlns:v="urn:schemas-microsoft-com:vml" Requires="v">
                <p:oleObj spid="_x0000_s44068" name="think-cell Slide" r:id="rId6" imgW="270" imgH="270" progId="TCLayout.ActiveDocument.1">
                  <p:embed/>
                </p:oleObj>
              </mc:Choice>
              <mc:Fallback>
                <p:oleObj name="think-cell Slide" r:id="rId6" imgW="270" imgH="270" progId="TCLayout.ActiveDocument.1">
                  <p:embed/>
                  <p:pic>
                    <p:nvPicPr>
                      <p:cNvPr id="2" name="Object 1" hidden="1"/>
                      <p:cNvPicPr/>
                      <p:nvPr/>
                    </p:nvPicPr>
                    <p:blipFill>
                      <a:blip r:embed="rId7"/>
                      <a:stretch>
                        <a:fillRect/>
                      </a:stretch>
                    </p:blipFill>
                    <p:spPr>
                      <a:xfrm>
                        <a:off x="883" y="10"/>
                        <a:ext cx="161953" cy="161911"/>
                      </a:xfrm>
                      <a:prstGeom prst="rect">
                        <a:avLst/>
                      </a:prstGeom>
                    </p:spPr>
                  </p:pic>
                </p:oleObj>
              </mc:Fallback>
            </mc:AlternateContent>
          </a:graphicData>
        </a:graphic>
      </p:graphicFrame>
      <p:sp>
        <p:nvSpPr>
          <p:cNvPr id="5" name="Title 4"/>
          <p:cNvSpPr>
            <a:spLocks noGrp="1"/>
          </p:cNvSpPr>
          <p:nvPr>
            <p:ph type="title"/>
            <p:custDataLst>
              <p:tags r:id="rId3"/>
            </p:custDataLst>
          </p:nvPr>
        </p:nvSpPr>
        <p:spPr>
          <a:xfrm>
            <a:off x="530467" y="233153"/>
            <a:ext cx="11373923" cy="753369"/>
          </a:xfrm>
        </p:spPr>
        <p:txBody>
          <a:bodyPr>
            <a:normAutofit fontScale="90000"/>
          </a:bodyPr>
          <a:lstStyle/>
          <a:p>
            <a:r>
              <a:rPr lang="en-US" sz="5439" dirty="0" smtClean="0">
                <a:latin typeface="Segoe UI Light"/>
                <a:sym typeface="Segoe UI Light"/>
              </a:rPr>
              <a:t>Resource manager deployment model</a:t>
            </a:r>
            <a:endParaRPr lang="en-US" sz="5439" dirty="0">
              <a:latin typeface="Segoe UI Light"/>
              <a:sym typeface="Segoe UI Light"/>
            </a:endParaRPr>
          </a:p>
        </p:txBody>
      </p:sp>
      <p:sp>
        <p:nvSpPr>
          <p:cNvPr id="3" name="TextBox 2"/>
          <p:cNvSpPr txBox="1"/>
          <p:nvPr/>
        </p:nvSpPr>
        <p:spPr>
          <a:xfrm>
            <a:off x="427037" y="6532860"/>
            <a:ext cx="11368867"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https://azure.microsoft.com/en-us/documentation/articles/resource-manager-deployment-model/</a:t>
            </a:r>
            <a:endParaRPr lang="en-US" sz="1200" dirty="0" smtClean="0">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8"/>
          <a:stretch>
            <a:fillRect/>
          </a:stretch>
        </p:blipFill>
        <p:spPr>
          <a:xfrm>
            <a:off x="3779837" y="1137025"/>
            <a:ext cx="8458200" cy="5265644"/>
          </a:xfrm>
          <a:prstGeom prst="rect">
            <a:avLst/>
          </a:prstGeom>
        </p:spPr>
      </p:pic>
      <p:sp>
        <p:nvSpPr>
          <p:cNvPr id="17" name="Rectangle 16"/>
          <p:cNvSpPr/>
          <p:nvPr/>
        </p:nvSpPr>
        <p:spPr bwMode="auto">
          <a:xfrm>
            <a:off x="427037" y="986522"/>
            <a:ext cx="11579946" cy="5406340"/>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865916" y="4152126"/>
            <a:ext cx="2438400" cy="6858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Compute </a:t>
            </a:r>
            <a:r>
              <a:rPr lang="en-US" sz="1600" dirty="0">
                <a:gradFill>
                  <a:gsLst>
                    <a:gs pos="0">
                      <a:srgbClr val="FFFFFF"/>
                    </a:gs>
                    <a:gs pos="100000">
                      <a:srgbClr val="FFFFFF"/>
                    </a:gs>
                  </a:gsLst>
                  <a:lin ang="5400000" scaled="0"/>
                </a:gradFill>
                <a:ea typeface="Segoe UI" pitchFamily="34" charset="0"/>
                <a:cs typeface="Segoe UI" pitchFamily="34" charset="0"/>
              </a:rPr>
              <a:t>resource provider</a:t>
            </a: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865916" y="3346792"/>
            <a:ext cx="2438400" cy="6858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Storage resource </a:t>
            </a:r>
            <a:r>
              <a:rPr lang="en-US" sz="1600" dirty="0">
                <a:gradFill>
                  <a:gsLst>
                    <a:gs pos="0">
                      <a:srgbClr val="FFFFFF"/>
                    </a:gs>
                    <a:gs pos="100000">
                      <a:srgbClr val="FFFFFF"/>
                    </a:gs>
                  </a:gsLst>
                  <a:lin ang="5400000" scaled="0"/>
                </a:gradFill>
                <a:ea typeface="Segoe UI" pitchFamily="34" charset="0"/>
                <a:cs typeface="Segoe UI" pitchFamily="34" charset="0"/>
              </a:rPr>
              <a:t>provider</a:t>
            </a: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884237" y="4929594"/>
            <a:ext cx="2438400" cy="6858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Network </a:t>
            </a:r>
            <a:r>
              <a:rPr lang="en-US" sz="1600" dirty="0">
                <a:gradFill>
                  <a:gsLst>
                    <a:gs pos="0">
                      <a:srgbClr val="FFFFFF"/>
                    </a:gs>
                    <a:gs pos="100000">
                      <a:srgbClr val="FFFFFF"/>
                    </a:gs>
                  </a:gsLst>
                  <a:lin ang="5400000" scaled="0"/>
                </a:gradFill>
                <a:ea typeface="Segoe UI" pitchFamily="34" charset="0"/>
                <a:cs typeface="Segoe UI" pitchFamily="34" charset="0"/>
              </a:rPr>
              <a:t>resource </a:t>
            </a:r>
            <a:r>
              <a:rPr lang="en-US" sz="1600" dirty="0" smtClean="0">
                <a:gradFill>
                  <a:gsLst>
                    <a:gs pos="0">
                      <a:srgbClr val="FFFFFF"/>
                    </a:gs>
                    <a:gs pos="100000">
                      <a:srgbClr val="FFFFFF"/>
                    </a:gs>
                  </a:gsLst>
                  <a:lin ang="5400000" scaled="0"/>
                </a:gradFill>
                <a:ea typeface="Segoe UI" pitchFamily="34" charset="0"/>
                <a:cs typeface="Segoe UI" pitchFamily="34" charset="0"/>
              </a:rPr>
              <a:t>provider</a:t>
            </a:r>
          </a:p>
        </p:txBody>
      </p:sp>
      <p:pic>
        <p:nvPicPr>
          <p:cNvPr id="7" name="Picture 6"/>
          <p:cNvPicPr>
            <a:picLocks noChangeAspect="1"/>
          </p:cNvPicPr>
          <p:nvPr/>
        </p:nvPicPr>
        <p:blipFill>
          <a:blip r:embed="rId9"/>
          <a:stretch>
            <a:fillRect/>
          </a:stretch>
        </p:blipFill>
        <p:spPr>
          <a:xfrm>
            <a:off x="11188636" y="5723788"/>
            <a:ext cx="715754" cy="669074"/>
          </a:xfrm>
          <a:prstGeom prst="rect">
            <a:avLst/>
          </a:prstGeom>
        </p:spPr>
      </p:pic>
    </p:spTree>
    <p:extLst>
      <p:ext uri="{BB962C8B-B14F-4D97-AF65-F5344CB8AC3E}">
        <p14:creationId xmlns:p14="http://schemas.microsoft.com/office/powerpoint/2010/main" val="425274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883" y="10"/>
          <a:ext cx="161953" cy="161911"/>
        </p:xfrm>
        <a:graphic>
          <a:graphicData uri="http://schemas.openxmlformats.org/presentationml/2006/ole">
            <mc:AlternateContent xmlns:mc="http://schemas.openxmlformats.org/markup-compatibility/2006">
              <mc:Choice xmlns:v="urn:schemas-microsoft-com:vml" Requires="v">
                <p:oleObj spid="_x0000_s45089" name="think-cell Slide" r:id="rId6" imgW="270" imgH="270" progId="TCLayout.ActiveDocument.1">
                  <p:embed/>
                </p:oleObj>
              </mc:Choice>
              <mc:Fallback>
                <p:oleObj name="think-cell Slide" r:id="rId6" imgW="270" imgH="270" progId="TCLayout.ActiveDocument.1">
                  <p:embed/>
                  <p:pic>
                    <p:nvPicPr>
                      <p:cNvPr id="2" name="Object 1" hidden="1"/>
                      <p:cNvPicPr/>
                      <p:nvPr/>
                    </p:nvPicPr>
                    <p:blipFill>
                      <a:blip r:embed="rId7"/>
                      <a:stretch>
                        <a:fillRect/>
                      </a:stretch>
                    </p:blipFill>
                    <p:spPr>
                      <a:xfrm>
                        <a:off x="883" y="10"/>
                        <a:ext cx="161953" cy="161911"/>
                      </a:xfrm>
                      <a:prstGeom prst="rect">
                        <a:avLst/>
                      </a:prstGeom>
                    </p:spPr>
                  </p:pic>
                </p:oleObj>
              </mc:Fallback>
            </mc:AlternateContent>
          </a:graphicData>
        </a:graphic>
      </p:graphicFrame>
      <p:sp>
        <p:nvSpPr>
          <p:cNvPr id="5" name="Title 4"/>
          <p:cNvSpPr>
            <a:spLocks noGrp="1"/>
          </p:cNvSpPr>
          <p:nvPr>
            <p:ph type="title"/>
            <p:custDataLst>
              <p:tags r:id="rId3"/>
            </p:custDataLst>
          </p:nvPr>
        </p:nvSpPr>
        <p:spPr>
          <a:xfrm>
            <a:off x="530467" y="233153"/>
            <a:ext cx="11373923" cy="753369"/>
          </a:xfrm>
        </p:spPr>
        <p:txBody>
          <a:bodyPr>
            <a:normAutofit fontScale="90000"/>
          </a:bodyPr>
          <a:lstStyle/>
          <a:p>
            <a:r>
              <a:rPr lang="en-US" sz="5439" dirty="0">
                <a:latin typeface="Segoe UI Light"/>
                <a:sym typeface="Segoe UI Light"/>
              </a:rPr>
              <a:t>Windows Azure </a:t>
            </a:r>
            <a:r>
              <a:rPr lang="en-US" sz="5439" dirty="0" smtClean="0">
                <a:latin typeface="Segoe UI Light"/>
                <a:sym typeface="Segoe UI Light"/>
              </a:rPr>
              <a:t>virtual machine tiers</a:t>
            </a:r>
            <a:endParaRPr lang="en-US" sz="5439" dirty="0">
              <a:latin typeface="Segoe UI Light"/>
              <a:sym typeface="Segoe UI Light"/>
            </a:endParaRPr>
          </a:p>
        </p:txBody>
      </p:sp>
      <p:sp>
        <p:nvSpPr>
          <p:cNvPr id="7" name="Rectangle 6"/>
          <p:cNvSpPr/>
          <p:nvPr/>
        </p:nvSpPr>
        <p:spPr>
          <a:xfrm>
            <a:off x="187405" y="1456636"/>
            <a:ext cx="3437310" cy="683912"/>
          </a:xfrm>
          <a:prstGeom prst="rect">
            <a:avLst/>
          </a:prstGeom>
          <a:solidFill>
            <a:srgbClr val="0072C6"/>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36" dirty="0"/>
              <a:t>Basic</a:t>
            </a:r>
          </a:p>
        </p:txBody>
      </p:sp>
      <p:sp>
        <p:nvSpPr>
          <p:cNvPr id="38" name="Rectangle 37"/>
          <p:cNvSpPr/>
          <p:nvPr/>
        </p:nvSpPr>
        <p:spPr>
          <a:xfrm>
            <a:off x="3806792" y="1456636"/>
            <a:ext cx="8335696" cy="683912"/>
          </a:xfrm>
          <a:prstGeom prst="rect">
            <a:avLst/>
          </a:prstGeom>
          <a:solidFill>
            <a:srgbClr val="0072C6"/>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36" dirty="0"/>
              <a:t>Standard</a:t>
            </a:r>
          </a:p>
        </p:txBody>
      </p:sp>
      <p:sp>
        <p:nvSpPr>
          <p:cNvPr id="12" name="TextBox 11"/>
          <p:cNvSpPr txBox="1"/>
          <p:nvPr/>
        </p:nvSpPr>
        <p:spPr>
          <a:xfrm>
            <a:off x="294883" y="2265691"/>
            <a:ext cx="3511908" cy="1348126"/>
          </a:xfrm>
          <a:prstGeom prst="rect">
            <a:avLst/>
          </a:prstGeom>
          <a:noFill/>
        </p:spPr>
        <p:txBody>
          <a:bodyPr wrap="square" rtlCol="0">
            <a:spAutoFit/>
          </a:bodyPr>
          <a:lstStyle/>
          <a:p>
            <a:r>
              <a:rPr lang="en-US" sz="1632" dirty="0">
                <a:latin typeface="Segoe UI Light" panose="020B0502040204020203" pitchFamily="34" charset="0"/>
                <a:cs typeface="Segoe UI Light" panose="020B0502040204020203" pitchFamily="34" charset="0"/>
              </a:rPr>
              <a:t>A0 – A4</a:t>
            </a:r>
          </a:p>
          <a:p>
            <a:r>
              <a:rPr lang="en-US" sz="1632" dirty="0">
                <a:latin typeface="Segoe UI Light" panose="020B0502040204020203" pitchFamily="34" charset="0"/>
                <a:cs typeface="Segoe UI Light" panose="020B0502040204020203" pitchFamily="34" charset="0"/>
              </a:rPr>
              <a:t>1 – 8 CPU cores</a:t>
            </a:r>
          </a:p>
          <a:p>
            <a:r>
              <a:rPr lang="en-US" sz="1632" dirty="0">
                <a:latin typeface="Segoe UI Light" panose="020B0502040204020203" pitchFamily="34" charset="0"/>
                <a:cs typeface="Segoe UI Light" panose="020B0502040204020203" pitchFamily="34" charset="0"/>
              </a:rPr>
              <a:t>768 </a:t>
            </a:r>
            <a:r>
              <a:rPr lang="en-US" sz="1632" dirty="0" smtClean="0">
                <a:latin typeface="Segoe UI Light" panose="020B0502040204020203" pitchFamily="34" charset="0"/>
                <a:cs typeface="Segoe UI Light" panose="020B0502040204020203" pitchFamily="34" charset="0"/>
              </a:rPr>
              <a:t>MB </a:t>
            </a:r>
            <a:r>
              <a:rPr lang="en-US" sz="1632" dirty="0">
                <a:latin typeface="Segoe UI Light" panose="020B0502040204020203" pitchFamily="34" charset="0"/>
                <a:cs typeface="Segoe UI Light" panose="020B0502040204020203" pitchFamily="34" charset="0"/>
              </a:rPr>
              <a:t>– 14 </a:t>
            </a:r>
            <a:r>
              <a:rPr lang="en-US" sz="1632" dirty="0" smtClean="0">
                <a:latin typeface="Segoe UI Light" panose="020B0502040204020203" pitchFamily="34" charset="0"/>
                <a:cs typeface="Segoe UI Light" panose="020B0502040204020203" pitchFamily="34" charset="0"/>
              </a:rPr>
              <a:t>GB </a:t>
            </a:r>
            <a:r>
              <a:rPr lang="en-US" sz="1632" dirty="0">
                <a:latin typeface="Segoe UI Light" panose="020B0502040204020203" pitchFamily="34" charset="0"/>
                <a:cs typeface="Segoe UI Light" panose="020B0502040204020203" pitchFamily="34" charset="0"/>
              </a:rPr>
              <a:t>RAM</a:t>
            </a:r>
          </a:p>
          <a:p>
            <a:r>
              <a:rPr lang="en-US" sz="1632" dirty="0">
                <a:latin typeface="Segoe UI Light" panose="020B0502040204020203" pitchFamily="34" charset="0"/>
                <a:cs typeface="Segoe UI Light" panose="020B0502040204020203" pitchFamily="34" charset="0"/>
              </a:rPr>
              <a:t>Max 16 </a:t>
            </a:r>
            <a:r>
              <a:rPr lang="en-US" sz="1632" dirty="0" err="1">
                <a:latin typeface="Segoe UI Light" panose="020B0502040204020203" pitchFamily="34" charset="0"/>
                <a:cs typeface="Segoe UI Light" panose="020B0502040204020203" pitchFamily="34" charset="0"/>
              </a:rPr>
              <a:t>datadisks</a:t>
            </a:r>
            <a:r>
              <a:rPr lang="en-US" sz="1632" dirty="0">
                <a:latin typeface="Segoe UI Light" panose="020B0502040204020203" pitchFamily="34" charset="0"/>
                <a:cs typeface="Segoe UI Light" panose="020B0502040204020203" pitchFamily="34" charset="0"/>
              </a:rPr>
              <a:t> w/300 IOPS per disk</a:t>
            </a:r>
          </a:p>
          <a:p>
            <a:endParaRPr lang="en-US" sz="1632" dirty="0">
              <a:latin typeface="Segoe UI Light" panose="020B0502040204020203" pitchFamily="34" charset="0"/>
              <a:cs typeface="Segoe UI Light" panose="020B0502040204020203" pitchFamily="34" charset="0"/>
            </a:endParaRPr>
          </a:p>
        </p:txBody>
      </p:sp>
      <p:sp>
        <p:nvSpPr>
          <p:cNvPr id="46" name="TextBox 45"/>
          <p:cNvSpPr txBox="1"/>
          <p:nvPr/>
        </p:nvSpPr>
        <p:spPr>
          <a:xfrm>
            <a:off x="7665994" y="2265691"/>
            <a:ext cx="6026395" cy="2655755"/>
          </a:xfrm>
          <a:prstGeom prst="rect">
            <a:avLst/>
          </a:prstGeom>
          <a:noFill/>
        </p:spPr>
        <p:txBody>
          <a:bodyPr wrap="square" rtlCol="0">
            <a:spAutoFit/>
          </a:bodyPr>
          <a:lstStyle/>
          <a:p>
            <a:r>
              <a:rPr lang="en-US" sz="1632" dirty="0">
                <a:latin typeface="Segoe UI Light" panose="020B0502040204020203" pitchFamily="34" charset="0"/>
                <a:cs typeface="Segoe UI Light" panose="020B0502040204020203" pitchFamily="34" charset="0"/>
              </a:rPr>
              <a:t>G series</a:t>
            </a:r>
          </a:p>
          <a:p>
            <a:r>
              <a:rPr lang="en-US" sz="1632" dirty="0">
                <a:latin typeface="Segoe UI Light" panose="020B0502040204020203" pitchFamily="34" charset="0"/>
                <a:cs typeface="Segoe UI Light" panose="020B0502040204020203" pitchFamily="34" charset="0"/>
              </a:rPr>
              <a:t>2 – 32 CPU cores</a:t>
            </a:r>
          </a:p>
          <a:p>
            <a:r>
              <a:rPr lang="en-US" sz="1632" dirty="0">
                <a:latin typeface="Segoe UI Light" panose="020B0502040204020203" pitchFamily="34" charset="0"/>
                <a:cs typeface="Segoe UI Light" panose="020B0502040204020203" pitchFamily="34" charset="0"/>
              </a:rPr>
              <a:t>28 GB – 448 GB RAM</a:t>
            </a:r>
          </a:p>
          <a:p>
            <a:r>
              <a:rPr lang="en-US" sz="1632" dirty="0">
                <a:latin typeface="Segoe UI Light" panose="020B0502040204020203" pitchFamily="34" charset="0"/>
                <a:cs typeface="Segoe UI Light" panose="020B0502040204020203" pitchFamily="34" charset="0"/>
              </a:rPr>
              <a:t>Up to 64 </a:t>
            </a:r>
            <a:r>
              <a:rPr lang="en-US" sz="1632" dirty="0" err="1">
                <a:latin typeface="Segoe UI Light" panose="020B0502040204020203" pitchFamily="34" charset="0"/>
                <a:cs typeface="Segoe UI Light" panose="020B0502040204020203" pitchFamily="34" charset="0"/>
              </a:rPr>
              <a:t>datadisks</a:t>
            </a:r>
            <a:r>
              <a:rPr lang="en-US" sz="1632" dirty="0">
                <a:latin typeface="Segoe UI Light" panose="020B0502040204020203" pitchFamily="34" charset="0"/>
                <a:cs typeface="Segoe UI Light" panose="020B0502040204020203" pitchFamily="34" charset="0"/>
              </a:rPr>
              <a:t> with 500 </a:t>
            </a:r>
            <a:r>
              <a:rPr lang="en-US" sz="1632" dirty="0" smtClean="0">
                <a:latin typeface="Segoe UI Light" panose="020B0502040204020203" pitchFamily="34" charset="0"/>
                <a:cs typeface="Segoe UI Light" panose="020B0502040204020203" pitchFamily="34" charset="0"/>
              </a:rPr>
              <a:t>IOPS/disk</a:t>
            </a:r>
            <a:endParaRPr lang="en-US" sz="1632" dirty="0">
              <a:latin typeface="Segoe UI Light" panose="020B0502040204020203" pitchFamily="34" charset="0"/>
              <a:cs typeface="Segoe UI Light" panose="020B0502040204020203" pitchFamily="34" charset="0"/>
            </a:endParaRPr>
          </a:p>
          <a:p>
            <a:endParaRPr lang="en-US" sz="1632" dirty="0">
              <a:latin typeface="Segoe UI Light" panose="020B0502040204020203" pitchFamily="34" charset="0"/>
              <a:cs typeface="Segoe UI Light" panose="020B0502040204020203" pitchFamily="34" charset="0"/>
            </a:endParaRPr>
          </a:p>
          <a:p>
            <a:r>
              <a:rPr lang="en-US" sz="1632" dirty="0">
                <a:latin typeface="Segoe UI Light" panose="020B0502040204020203" pitchFamily="34" charset="0"/>
                <a:cs typeface="Segoe UI Light" panose="020B0502040204020203" pitchFamily="34" charset="0"/>
              </a:rPr>
              <a:t>GS Series</a:t>
            </a:r>
          </a:p>
          <a:p>
            <a:r>
              <a:rPr lang="en-US" sz="1632" dirty="0">
                <a:latin typeface="Segoe UI Light" panose="020B0502040204020203" pitchFamily="34" charset="0"/>
                <a:cs typeface="Segoe UI Light" panose="020B0502040204020203" pitchFamily="34" charset="0"/>
              </a:rPr>
              <a:t>2 – 32 CPU cores</a:t>
            </a:r>
          </a:p>
          <a:p>
            <a:r>
              <a:rPr lang="en-US" sz="1632" dirty="0">
                <a:latin typeface="Segoe UI Light" panose="020B0502040204020203" pitchFamily="34" charset="0"/>
                <a:cs typeface="Segoe UI Light" panose="020B0502040204020203" pitchFamily="34" charset="0"/>
              </a:rPr>
              <a:t>28 GB – 448 </a:t>
            </a:r>
            <a:r>
              <a:rPr lang="en-US" sz="1632" dirty="0" smtClean="0">
                <a:latin typeface="Segoe UI Light" panose="020B0502040204020203" pitchFamily="34" charset="0"/>
                <a:cs typeface="Segoe UI Light" panose="020B0502040204020203" pitchFamily="34" charset="0"/>
              </a:rPr>
              <a:t>GB RAM</a:t>
            </a:r>
            <a:endParaRPr lang="en-US" sz="1632" dirty="0">
              <a:latin typeface="Segoe UI Light" panose="020B0502040204020203" pitchFamily="34" charset="0"/>
              <a:cs typeface="Segoe UI Light" panose="020B0502040204020203" pitchFamily="34" charset="0"/>
            </a:endParaRPr>
          </a:p>
          <a:p>
            <a:r>
              <a:rPr lang="en-US" sz="1632" dirty="0">
                <a:latin typeface="Segoe UI Light" panose="020B0502040204020203" pitchFamily="34" charset="0"/>
                <a:cs typeface="Segoe UI Light" panose="020B0502040204020203" pitchFamily="34" charset="0"/>
              </a:rPr>
              <a:t>Up to 64 </a:t>
            </a:r>
            <a:r>
              <a:rPr lang="en-US" sz="1632" dirty="0" err="1">
                <a:latin typeface="Segoe UI Light" panose="020B0502040204020203" pitchFamily="34" charset="0"/>
                <a:cs typeface="Segoe UI Light" panose="020B0502040204020203" pitchFamily="34" charset="0"/>
              </a:rPr>
              <a:t>datadisks</a:t>
            </a:r>
            <a:r>
              <a:rPr lang="en-US" sz="1632" dirty="0">
                <a:latin typeface="Segoe UI Light" panose="020B0502040204020203" pitchFamily="34" charset="0"/>
                <a:cs typeface="Segoe UI Light" panose="020B0502040204020203" pitchFamily="34" charset="0"/>
              </a:rPr>
              <a:t> with 5000 – 80000 </a:t>
            </a:r>
            <a:r>
              <a:rPr lang="en-US" sz="1632" dirty="0" smtClean="0">
                <a:latin typeface="Segoe UI Light" panose="020B0502040204020203" pitchFamily="34" charset="0"/>
                <a:cs typeface="Segoe UI Light" panose="020B0502040204020203" pitchFamily="34" charset="0"/>
              </a:rPr>
              <a:t>IOPS/disk</a:t>
            </a:r>
            <a:endParaRPr lang="en-US" sz="1632" dirty="0">
              <a:latin typeface="Segoe UI Light" panose="020B0502040204020203" pitchFamily="34" charset="0"/>
              <a:cs typeface="Segoe UI Light" panose="020B0502040204020203" pitchFamily="34" charset="0"/>
            </a:endParaRPr>
          </a:p>
          <a:p>
            <a:endParaRPr lang="en-US" sz="1632" dirty="0">
              <a:latin typeface="Segoe UI Light" panose="020B0502040204020203" pitchFamily="34" charset="0"/>
              <a:cs typeface="Segoe UI Light" panose="020B0502040204020203" pitchFamily="34" charset="0"/>
            </a:endParaRPr>
          </a:p>
        </p:txBody>
      </p:sp>
      <p:sp>
        <p:nvSpPr>
          <p:cNvPr id="33" name="Rectangle 32"/>
          <p:cNvSpPr/>
          <p:nvPr/>
        </p:nvSpPr>
        <p:spPr>
          <a:xfrm>
            <a:off x="162836" y="6470075"/>
            <a:ext cx="11084657" cy="382308"/>
          </a:xfrm>
          <a:prstGeom prst="rect">
            <a:avLst/>
          </a:prstGeom>
        </p:spPr>
        <p:txBody>
          <a:bodyPr wrap="square">
            <a:spAutoFit/>
          </a:bodyPr>
          <a:lstStyle/>
          <a:p>
            <a:r>
              <a:rPr lang="en-US" sz="1836" dirty="0"/>
              <a:t>https://azure.microsoft.com/en-us/documentation/articles/virtual-machines-size-specs/</a:t>
            </a:r>
          </a:p>
        </p:txBody>
      </p:sp>
      <p:sp>
        <p:nvSpPr>
          <p:cNvPr id="34" name="Rectangle 33"/>
          <p:cNvSpPr/>
          <p:nvPr/>
        </p:nvSpPr>
        <p:spPr>
          <a:xfrm>
            <a:off x="3806792" y="2265691"/>
            <a:ext cx="3859202" cy="3680389"/>
          </a:xfrm>
          <a:prstGeom prst="rect">
            <a:avLst/>
          </a:prstGeom>
        </p:spPr>
        <p:txBody>
          <a:bodyPr wrap="square">
            <a:spAutoFit/>
          </a:bodyPr>
          <a:lstStyle/>
          <a:p>
            <a:r>
              <a:rPr lang="en-US" sz="1632" dirty="0">
                <a:latin typeface="Segoe UI Light" panose="020B0502040204020203" pitchFamily="34" charset="0"/>
                <a:cs typeface="Segoe UI Light" panose="020B0502040204020203" pitchFamily="34" charset="0"/>
              </a:rPr>
              <a:t>A0 – A11</a:t>
            </a:r>
          </a:p>
          <a:p>
            <a:r>
              <a:rPr lang="en-US" sz="1632" dirty="0">
                <a:latin typeface="Segoe UI Light" panose="020B0502040204020203" pitchFamily="34" charset="0"/>
                <a:cs typeface="Segoe UI Light" panose="020B0502040204020203" pitchFamily="34" charset="0"/>
              </a:rPr>
              <a:t>1 – 16 CPU cores</a:t>
            </a:r>
          </a:p>
          <a:p>
            <a:r>
              <a:rPr lang="en-US" sz="1632" dirty="0">
                <a:latin typeface="Segoe UI Light" panose="020B0502040204020203" pitchFamily="34" charset="0"/>
                <a:cs typeface="Segoe UI Light" panose="020B0502040204020203" pitchFamily="34" charset="0"/>
              </a:rPr>
              <a:t>768 MB – 112 GB RAM</a:t>
            </a:r>
          </a:p>
          <a:p>
            <a:r>
              <a:rPr lang="en-US" sz="1632" dirty="0">
                <a:latin typeface="Segoe UI Light" panose="020B0502040204020203" pitchFamily="34" charset="0"/>
                <a:cs typeface="Segoe UI Light" panose="020B0502040204020203" pitchFamily="34" charset="0"/>
              </a:rPr>
              <a:t>Max 16 </a:t>
            </a:r>
            <a:r>
              <a:rPr lang="en-US" sz="1632" dirty="0" err="1">
                <a:latin typeface="Segoe UI Light" panose="020B0502040204020203" pitchFamily="34" charset="0"/>
                <a:cs typeface="Segoe UI Light" panose="020B0502040204020203" pitchFamily="34" charset="0"/>
              </a:rPr>
              <a:t>datadisks</a:t>
            </a:r>
            <a:r>
              <a:rPr lang="en-US" sz="1632" dirty="0">
                <a:latin typeface="Segoe UI Light" panose="020B0502040204020203" pitchFamily="34" charset="0"/>
                <a:cs typeface="Segoe UI Light" panose="020B0502040204020203" pitchFamily="34" charset="0"/>
              </a:rPr>
              <a:t> with 500 </a:t>
            </a:r>
            <a:r>
              <a:rPr lang="en-US" sz="1632" dirty="0" smtClean="0">
                <a:latin typeface="Segoe UI Light" panose="020B0502040204020203" pitchFamily="34" charset="0"/>
                <a:cs typeface="Segoe UI Light" panose="020B0502040204020203" pitchFamily="34" charset="0"/>
              </a:rPr>
              <a:t>IOPS/disk</a:t>
            </a:r>
            <a:endParaRPr lang="en-US" sz="1632" dirty="0">
              <a:latin typeface="Segoe UI Light" panose="020B0502040204020203" pitchFamily="34" charset="0"/>
              <a:cs typeface="Segoe UI Light" panose="020B0502040204020203" pitchFamily="34" charset="0"/>
            </a:endParaRPr>
          </a:p>
          <a:p>
            <a:endParaRPr lang="en-US" sz="1632" dirty="0">
              <a:latin typeface="Segoe UI Light" panose="020B0502040204020203" pitchFamily="34" charset="0"/>
              <a:cs typeface="Segoe UI Light" panose="020B0502040204020203" pitchFamily="34" charset="0"/>
            </a:endParaRPr>
          </a:p>
          <a:p>
            <a:r>
              <a:rPr lang="en-US" sz="1632" dirty="0">
                <a:latin typeface="Segoe UI Light" panose="020B0502040204020203" pitchFamily="34" charset="0"/>
                <a:cs typeface="Segoe UI Light" panose="020B0502040204020203" pitchFamily="34" charset="0"/>
              </a:rPr>
              <a:t>D1 – D14</a:t>
            </a:r>
          </a:p>
          <a:p>
            <a:r>
              <a:rPr lang="en-US" sz="1632" dirty="0">
                <a:latin typeface="Segoe UI Light" panose="020B0502040204020203" pitchFamily="34" charset="0"/>
                <a:cs typeface="Segoe UI Light" panose="020B0502040204020203" pitchFamily="34" charset="0"/>
              </a:rPr>
              <a:t>1 – 16 CPU cores</a:t>
            </a:r>
          </a:p>
          <a:p>
            <a:r>
              <a:rPr lang="en-US" sz="1632" dirty="0">
                <a:latin typeface="Segoe UI Light" panose="020B0502040204020203" pitchFamily="34" charset="0"/>
                <a:cs typeface="Segoe UI Light" panose="020B0502040204020203" pitchFamily="34" charset="0"/>
              </a:rPr>
              <a:t>768 MB – 112 GB RAM</a:t>
            </a:r>
          </a:p>
          <a:p>
            <a:r>
              <a:rPr lang="en-US" sz="1632" dirty="0">
                <a:latin typeface="Segoe UI Light" panose="020B0502040204020203" pitchFamily="34" charset="0"/>
                <a:cs typeface="Segoe UI Light" panose="020B0502040204020203" pitchFamily="34" charset="0"/>
              </a:rPr>
              <a:t>Max 16 </a:t>
            </a:r>
            <a:r>
              <a:rPr lang="en-US" sz="1632" dirty="0" err="1">
                <a:latin typeface="Segoe UI Light" panose="020B0502040204020203" pitchFamily="34" charset="0"/>
                <a:cs typeface="Segoe UI Light" panose="020B0502040204020203" pitchFamily="34" charset="0"/>
              </a:rPr>
              <a:t>datadisks</a:t>
            </a:r>
            <a:r>
              <a:rPr lang="en-US" sz="1632" dirty="0">
                <a:latin typeface="Segoe UI Light" panose="020B0502040204020203" pitchFamily="34" charset="0"/>
                <a:cs typeface="Segoe UI Light" panose="020B0502040204020203" pitchFamily="34" charset="0"/>
              </a:rPr>
              <a:t> with 500 </a:t>
            </a:r>
            <a:r>
              <a:rPr lang="en-US" sz="1632" dirty="0" smtClean="0">
                <a:latin typeface="Segoe UI Light" panose="020B0502040204020203" pitchFamily="34" charset="0"/>
                <a:cs typeface="Segoe UI Light" panose="020B0502040204020203" pitchFamily="34" charset="0"/>
              </a:rPr>
              <a:t>IOPS/disk</a:t>
            </a:r>
            <a:endParaRPr lang="en-US" sz="1632" dirty="0">
              <a:latin typeface="Segoe UI Light" panose="020B0502040204020203" pitchFamily="34" charset="0"/>
              <a:cs typeface="Segoe UI Light" panose="020B0502040204020203" pitchFamily="34" charset="0"/>
            </a:endParaRPr>
          </a:p>
          <a:p>
            <a:endParaRPr lang="en-US" sz="1632" dirty="0">
              <a:latin typeface="Segoe UI Light" panose="020B0502040204020203" pitchFamily="34" charset="0"/>
              <a:cs typeface="Segoe UI Light" panose="020B0502040204020203" pitchFamily="34" charset="0"/>
            </a:endParaRPr>
          </a:p>
          <a:p>
            <a:r>
              <a:rPr lang="en-US" sz="1632" dirty="0">
                <a:latin typeface="Segoe UI Light" panose="020B0502040204020203" pitchFamily="34" charset="0"/>
                <a:cs typeface="Segoe UI Light" panose="020B0502040204020203" pitchFamily="34" charset="0"/>
              </a:rPr>
              <a:t>DS1 – DS14</a:t>
            </a:r>
          </a:p>
          <a:p>
            <a:r>
              <a:rPr lang="en-US" sz="1632" dirty="0">
                <a:latin typeface="Segoe UI Light" panose="020B0502040204020203" pitchFamily="34" charset="0"/>
                <a:cs typeface="Segoe UI Light" panose="020B0502040204020203" pitchFamily="34" charset="0"/>
              </a:rPr>
              <a:t>Up to 50,000 IOPS</a:t>
            </a:r>
          </a:p>
          <a:p>
            <a:r>
              <a:rPr lang="en-US" sz="1632" dirty="0">
                <a:latin typeface="Segoe UI Light" panose="020B0502040204020203" pitchFamily="34" charset="0"/>
                <a:cs typeface="Segoe UI Light" panose="020B0502040204020203" pitchFamily="34" charset="0"/>
              </a:rPr>
              <a:t>32 – 512 MB second</a:t>
            </a:r>
          </a:p>
          <a:p>
            <a:endParaRPr lang="en-US" sz="1632"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634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882" y="5763496"/>
            <a:ext cx="12434711" cy="1248793"/>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36"/>
          </a:p>
        </p:txBody>
      </p:sp>
      <p:graphicFrame>
        <p:nvGraphicFramePr>
          <p:cNvPr id="12" name="Object 11" hidden="1"/>
          <p:cNvGraphicFramePr>
            <a:graphicFrameLocks noChangeAspect="1"/>
          </p:cNvGraphicFramePr>
          <p:nvPr>
            <p:custDataLst>
              <p:tags r:id="rId2"/>
            </p:custDataLst>
            <p:extLst/>
          </p:nvPr>
        </p:nvGraphicFramePr>
        <p:xfrm>
          <a:off x="883" y="18"/>
          <a:ext cx="161953" cy="161911"/>
        </p:xfrm>
        <a:graphic>
          <a:graphicData uri="http://schemas.openxmlformats.org/presentationml/2006/ole">
            <mc:AlternateContent xmlns:mc="http://schemas.openxmlformats.org/markup-compatibility/2006">
              <mc:Choice xmlns:v="urn:schemas-microsoft-com:vml" Requires="v">
                <p:oleObj spid="_x0000_s19512" name="think-cell Slide" r:id="rId7" imgW="270" imgH="270" progId="TCLayout.ActiveDocument.1">
                  <p:embed/>
                </p:oleObj>
              </mc:Choice>
              <mc:Fallback>
                <p:oleObj name="think-cell Slide" r:id="rId7" imgW="270" imgH="270" progId="TCLayout.ActiveDocument.1">
                  <p:embed/>
                  <p:pic>
                    <p:nvPicPr>
                      <p:cNvPr id="12" name="Object 11" hidden="1"/>
                      <p:cNvPicPr/>
                      <p:nvPr/>
                    </p:nvPicPr>
                    <p:blipFill>
                      <a:blip r:embed="rId8"/>
                      <a:stretch>
                        <a:fillRect/>
                      </a:stretch>
                    </p:blipFill>
                    <p:spPr>
                      <a:xfrm>
                        <a:off x="883" y="18"/>
                        <a:ext cx="161953" cy="161911"/>
                      </a:xfrm>
                      <a:prstGeom prst="rect">
                        <a:avLst/>
                      </a:prstGeom>
                    </p:spPr>
                  </p:pic>
                </p:oleObj>
              </mc:Fallback>
            </mc:AlternateContent>
          </a:graphicData>
        </a:graphic>
      </p:graphicFrame>
      <p:sp>
        <p:nvSpPr>
          <p:cNvPr id="21" name="Title 20"/>
          <p:cNvSpPr>
            <a:spLocks noGrp="1"/>
          </p:cNvSpPr>
          <p:nvPr>
            <p:ph type="title"/>
            <p:custDataLst>
              <p:tags r:id="rId3"/>
            </p:custDataLst>
          </p:nvPr>
        </p:nvSpPr>
        <p:spPr>
          <a:xfrm>
            <a:off x="167956" y="161918"/>
            <a:ext cx="11665174" cy="828706"/>
          </a:xfrm>
        </p:spPr>
        <p:txBody>
          <a:bodyPr>
            <a:normAutofit/>
          </a:bodyPr>
          <a:lstStyle/>
          <a:p>
            <a:r>
              <a:rPr lang="en-US" sz="3536" dirty="0" smtClean="0">
                <a:sym typeface="Segoe UI Light"/>
              </a:rPr>
              <a:t>Application development deployment scenario</a:t>
            </a:r>
            <a:endParaRPr lang="en-US" dirty="0">
              <a:solidFill>
                <a:schemeClr val="tx1"/>
              </a:solidFill>
              <a:latin typeface="Segoe UI Light"/>
              <a:sym typeface="Segoe UI Light"/>
            </a:endParaRPr>
          </a:p>
        </p:txBody>
      </p:sp>
      <p:sp>
        <p:nvSpPr>
          <p:cNvPr id="11" name="Title 3"/>
          <p:cNvSpPr txBox="1">
            <a:spLocks/>
          </p:cNvSpPr>
          <p:nvPr>
            <p:custDataLst>
              <p:tags r:id="rId4"/>
            </p:custDataLst>
          </p:nvPr>
        </p:nvSpPr>
        <p:spPr>
          <a:xfrm>
            <a:off x="3886121" y="96783"/>
            <a:ext cx="8604929" cy="862634"/>
          </a:xfrm>
          <a:prstGeom prst="rect">
            <a:avLst/>
          </a:prstGeom>
        </p:spPr>
        <p:txBody>
          <a:bodyPr vert="horz" lIns="124298" tIns="62149" rIns="124298" bIns="62149" rtlCol="0" anchor="ctr" anchorCtr="0">
            <a:noAutofit/>
          </a:bodyPr>
          <a:lstStyle>
            <a:lvl1pPr algn="l" defTabSz="1218987" rtl="0" eaLnBrk="1" latinLnBrk="0" hangingPunct="1">
              <a:spcBef>
                <a:spcPct val="0"/>
              </a:spcBef>
              <a:buNone/>
              <a:defRPr sz="3700" kern="1200" cap="all" baseline="0">
                <a:solidFill>
                  <a:srgbClr val="E8E8E8">
                    <a:alpha val="99000"/>
                  </a:srgbClr>
                </a:solidFill>
                <a:latin typeface="Segoe Light" pitchFamily="34" charset="0"/>
                <a:ea typeface="+mj-ea"/>
                <a:cs typeface="+mj-cs"/>
              </a:defRPr>
            </a:lvl1pPr>
          </a:lstStyle>
          <a:p>
            <a:endParaRPr lang="en-US" sz="2856" i="1" cap="none" dirty="0">
              <a:latin typeface="Segoe UI Light"/>
              <a:sym typeface="Segoe UI Light"/>
            </a:endParaRPr>
          </a:p>
        </p:txBody>
      </p:sp>
      <p:sp>
        <p:nvSpPr>
          <p:cNvPr id="33" name="Rectangle 32"/>
          <p:cNvSpPr/>
          <p:nvPr/>
        </p:nvSpPr>
        <p:spPr>
          <a:xfrm>
            <a:off x="167956" y="1201717"/>
            <a:ext cx="2931491" cy="6356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52" tIns="46627" rIns="93252" bIns="46627" rtlCol="0" anchor="ctr"/>
          <a:lstStyle/>
          <a:p>
            <a:pPr algn="ctr" defTabSz="1242966"/>
            <a:endParaRPr lang="en-US" sz="2448">
              <a:solidFill>
                <a:srgbClr val="FFFFFF"/>
              </a:solidFill>
            </a:endParaRPr>
          </a:p>
        </p:txBody>
      </p:sp>
      <p:sp>
        <p:nvSpPr>
          <p:cNvPr id="34" name="Rectangle 33"/>
          <p:cNvSpPr/>
          <p:nvPr/>
        </p:nvSpPr>
        <p:spPr>
          <a:xfrm>
            <a:off x="676830" y="1331207"/>
            <a:ext cx="2004923" cy="382302"/>
          </a:xfrm>
          <a:prstGeom prst="rect">
            <a:avLst/>
          </a:prstGeom>
        </p:spPr>
        <p:txBody>
          <a:bodyPr wrap="square" lIns="93252" tIns="46627" rIns="93252" bIns="46627">
            <a:spAutoFit/>
          </a:bodyPr>
          <a:lstStyle/>
          <a:p>
            <a:pPr algn="ctr" defTabSz="1242587" fontAlgn="base">
              <a:lnSpc>
                <a:spcPct val="90000"/>
              </a:lnSpc>
              <a:spcBef>
                <a:spcPts val="857"/>
              </a:spcBef>
              <a:spcAft>
                <a:spcPct val="0"/>
              </a:spcAft>
              <a:buClr>
                <a:srgbClr val="C2C2C2">
                  <a:lumMod val="75000"/>
                </a:srgbClr>
              </a:buClr>
              <a:buSzPct val="100000"/>
            </a:pPr>
            <a:r>
              <a:rPr lang="en-US" sz="2040" dirty="0">
                <a:solidFill>
                  <a:srgbClr val="FFFFFF">
                    <a:alpha val="99000"/>
                  </a:srgbClr>
                </a:solidFill>
                <a:cs typeface="Segoe UI" pitchFamily="34" charset="0"/>
              </a:rPr>
              <a:t>PROVISION</a:t>
            </a:r>
          </a:p>
        </p:txBody>
      </p:sp>
      <p:sp>
        <p:nvSpPr>
          <p:cNvPr id="35" name="Rectangle 34"/>
          <p:cNvSpPr/>
          <p:nvPr/>
        </p:nvSpPr>
        <p:spPr>
          <a:xfrm>
            <a:off x="3217113" y="1201717"/>
            <a:ext cx="2951694" cy="6356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52" tIns="46627" rIns="93252" bIns="46627" rtlCol="0" anchor="ctr"/>
          <a:lstStyle/>
          <a:p>
            <a:pPr algn="ctr" defTabSz="1242966"/>
            <a:endParaRPr lang="en-US" sz="2448">
              <a:solidFill>
                <a:srgbClr val="FFFFFF"/>
              </a:solidFill>
            </a:endParaRPr>
          </a:p>
        </p:txBody>
      </p:sp>
      <p:sp>
        <p:nvSpPr>
          <p:cNvPr id="36" name="Rectangle 35"/>
          <p:cNvSpPr/>
          <p:nvPr/>
        </p:nvSpPr>
        <p:spPr>
          <a:xfrm>
            <a:off x="6268587" y="1201717"/>
            <a:ext cx="2935449" cy="6356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52" tIns="46627" rIns="93252" bIns="46627" rtlCol="0" anchor="ctr"/>
          <a:lstStyle/>
          <a:p>
            <a:pPr algn="ctr" defTabSz="1242966"/>
            <a:endParaRPr lang="en-US" sz="2448">
              <a:solidFill>
                <a:srgbClr val="FFFFFF"/>
              </a:solidFill>
            </a:endParaRPr>
          </a:p>
        </p:txBody>
      </p:sp>
      <p:sp>
        <p:nvSpPr>
          <p:cNvPr id="45" name="Rectangle 44"/>
          <p:cNvSpPr/>
          <p:nvPr/>
        </p:nvSpPr>
        <p:spPr>
          <a:xfrm>
            <a:off x="9324031" y="1201717"/>
            <a:ext cx="2929170" cy="6356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52" tIns="46627" rIns="93252" bIns="46627" rtlCol="0" anchor="ctr"/>
          <a:lstStyle/>
          <a:p>
            <a:pPr algn="ctr" defTabSz="1242966"/>
            <a:endParaRPr lang="en-US" sz="2448">
              <a:solidFill>
                <a:srgbClr val="FFFFFF"/>
              </a:solidFill>
            </a:endParaRPr>
          </a:p>
        </p:txBody>
      </p:sp>
      <p:sp>
        <p:nvSpPr>
          <p:cNvPr id="46" name="Rectangle 45"/>
          <p:cNvSpPr/>
          <p:nvPr/>
        </p:nvSpPr>
        <p:spPr>
          <a:xfrm>
            <a:off x="3746190" y="1331208"/>
            <a:ext cx="2004923" cy="382302"/>
          </a:xfrm>
          <a:prstGeom prst="rect">
            <a:avLst/>
          </a:prstGeom>
        </p:spPr>
        <p:txBody>
          <a:bodyPr wrap="square" lIns="93252" tIns="46627" rIns="93252" bIns="46627">
            <a:spAutoFit/>
          </a:bodyPr>
          <a:lstStyle/>
          <a:p>
            <a:pPr algn="ctr" defTabSz="1242587" fontAlgn="base">
              <a:lnSpc>
                <a:spcPct val="90000"/>
              </a:lnSpc>
              <a:spcBef>
                <a:spcPts val="857"/>
              </a:spcBef>
              <a:spcAft>
                <a:spcPct val="0"/>
              </a:spcAft>
              <a:buClr>
                <a:srgbClr val="C2C2C2">
                  <a:lumMod val="75000"/>
                </a:srgbClr>
              </a:buClr>
              <a:buSzPct val="100000"/>
            </a:pPr>
            <a:r>
              <a:rPr lang="en-US" sz="2040" dirty="0">
                <a:solidFill>
                  <a:srgbClr val="FFFFFF">
                    <a:alpha val="99000"/>
                  </a:srgbClr>
                </a:solidFill>
                <a:cs typeface="Segoe UI" pitchFamily="34" charset="0"/>
              </a:rPr>
              <a:t>DEVELOP</a:t>
            </a:r>
          </a:p>
        </p:txBody>
      </p:sp>
      <p:sp>
        <p:nvSpPr>
          <p:cNvPr id="48" name="Rectangle 47"/>
          <p:cNvSpPr/>
          <p:nvPr/>
        </p:nvSpPr>
        <p:spPr>
          <a:xfrm>
            <a:off x="6714129" y="1331208"/>
            <a:ext cx="2004923" cy="382302"/>
          </a:xfrm>
          <a:prstGeom prst="rect">
            <a:avLst/>
          </a:prstGeom>
        </p:spPr>
        <p:txBody>
          <a:bodyPr wrap="square" lIns="93252" tIns="46627" rIns="93252" bIns="46627">
            <a:spAutoFit/>
          </a:bodyPr>
          <a:lstStyle/>
          <a:p>
            <a:pPr algn="ctr" defTabSz="1242587" fontAlgn="base">
              <a:lnSpc>
                <a:spcPct val="90000"/>
              </a:lnSpc>
              <a:spcBef>
                <a:spcPts val="857"/>
              </a:spcBef>
              <a:spcAft>
                <a:spcPct val="0"/>
              </a:spcAft>
              <a:buClr>
                <a:srgbClr val="C2C2C2">
                  <a:lumMod val="75000"/>
                </a:srgbClr>
              </a:buClr>
              <a:buSzPct val="100000"/>
            </a:pPr>
            <a:r>
              <a:rPr lang="en-US" sz="2040" dirty="0">
                <a:solidFill>
                  <a:srgbClr val="FFFFFF">
                    <a:alpha val="99000"/>
                  </a:srgbClr>
                </a:solidFill>
                <a:cs typeface="Segoe UI" pitchFamily="34" charset="0"/>
              </a:rPr>
              <a:t>DEPLOY</a:t>
            </a:r>
          </a:p>
        </p:txBody>
      </p:sp>
      <p:sp>
        <p:nvSpPr>
          <p:cNvPr id="57" name="Rectangle 56"/>
          <p:cNvSpPr/>
          <p:nvPr/>
        </p:nvSpPr>
        <p:spPr>
          <a:xfrm>
            <a:off x="9755642" y="1331208"/>
            <a:ext cx="2004923" cy="382302"/>
          </a:xfrm>
          <a:prstGeom prst="rect">
            <a:avLst/>
          </a:prstGeom>
        </p:spPr>
        <p:txBody>
          <a:bodyPr wrap="square" lIns="93252" tIns="46627" rIns="93252" bIns="46627">
            <a:spAutoFit/>
          </a:bodyPr>
          <a:lstStyle/>
          <a:p>
            <a:pPr algn="ctr" defTabSz="1242587" fontAlgn="base">
              <a:lnSpc>
                <a:spcPct val="90000"/>
              </a:lnSpc>
              <a:spcBef>
                <a:spcPts val="857"/>
              </a:spcBef>
              <a:spcAft>
                <a:spcPct val="0"/>
              </a:spcAft>
              <a:buClr>
                <a:srgbClr val="C2C2C2">
                  <a:lumMod val="75000"/>
                </a:srgbClr>
              </a:buClr>
              <a:buSzPct val="100000"/>
            </a:pPr>
            <a:r>
              <a:rPr lang="en-US" sz="2040" dirty="0">
                <a:solidFill>
                  <a:srgbClr val="FFFFFF">
                    <a:alpha val="99000"/>
                  </a:srgbClr>
                </a:solidFill>
                <a:cs typeface="Segoe UI" pitchFamily="34" charset="0"/>
              </a:rPr>
              <a:t>MANAGE</a:t>
            </a:r>
          </a:p>
        </p:txBody>
      </p:sp>
      <p:sp>
        <p:nvSpPr>
          <p:cNvPr id="58" name="Rectangle 57"/>
          <p:cNvSpPr/>
          <p:nvPr/>
        </p:nvSpPr>
        <p:spPr>
          <a:xfrm>
            <a:off x="167956" y="1837944"/>
            <a:ext cx="2931491" cy="4928616"/>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93252" tIns="46627" rIns="93252" bIns="46627" rtlCol="0" anchor="ctr"/>
          <a:lstStyle/>
          <a:p>
            <a:pPr algn="ctr" defTabSz="1242966"/>
            <a:endParaRPr lang="en-US" sz="2448">
              <a:solidFill>
                <a:srgbClr val="FFFFFF"/>
              </a:solidFill>
            </a:endParaRPr>
          </a:p>
        </p:txBody>
      </p:sp>
      <p:sp>
        <p:nvSpPr>
          <p:cNvPr id="59" name="Rectangle 58"/>
          <p:cNvSpPr/>
          <p:nvPr/>
        </p:nvSpPr>
        <p:spPr>
          <a:xfrm>
            <a:off x="3217128" y="1837370"/>
            <a:ext cx="2951693" cy="492748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93252" tIns="46627" rIns="93252" bIns="46627" rtlCol="0" anchor="ctr"/>
          <a:lstStyle/>
          <a:p>
            <a:pPr algn="ctr" defTabSz="1242966"/>
            <a:endParaRPr lang="en-US" sz="2448">
              <a:solidFill>
                <a:srgbClr val="FFFFFF"/>
              </a:solidFill>
            </a:endParaRPr>
          </a:p>
        </p:txBody>
      </p:sp>
      <p:sp>
        <p:nvSpPr>
          <p:cNvPr id="60" name="Rectangle 59"/>
          <p:cNvSpPr/>
          <p:nvPr/>
        </p:nvSpPr>
        <p:spPr>
          <a:xfrm>
            <a:off x="6268587" y="1837370"/>
            <a:ext cx="2935449" cy="492748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93252" tIns="46627" rIns="93252" bIns="46627" rtlCol="0" anchor="ctr"/>
          <a:lstStyle/>
          <a:p>
            <a:pPr algn="ctr" defTabSz="1242966"/>
            <a:endParaRPr lang="en-US" sz="2448">
              <a:solidFill>
                <a:srgbClr val="FFFFFF"/>
              </a:solidFill>
            </a:endParaRPr>
          </a:p>
        </p:txBody>
      </p:sp>
      <p:sp>
        <p:nvSpPr>
          <p:cNvPr id="61" name="Rectangle 60"/>
          <p:cNvSpPr/>
          <p:nvPr/>
        </p:nvSpPr>
        <p:spPr>
          <a:xfrm>
            <a:off x="9324031" y="1837370"/>
            <a:ext cx="2929170" cy="492748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93252" tIns="46627" rIns="93252" bIns="46627" rtlCol="0" anchor="ctr"/>
          <a:lstStyle/>
          <a:p>
            <a:pPr algn="ctr" defTabSz="1242966"/>
            <a:endParaRPr lang="en-US" sz="2448">
              <a:solidFill>
                <a:srgbClr val="FFFFFF"/>
              </a:solidFill>
            </a:endParaRPr>
          </a:p>
        </p:txBody>
      </p:sp>
      <p:sp>
        <p:nvSpPr>
          <p:cNvPr id="76" name="Right Arrow 75"/>
          <p:cNvSpPr/>
          <p:nvPr/>
        </p:nvSpPr>
        <p:spPr>
          <a:xfrm>
            <a:off x="2813356" y="1331202"/>
            <a:ext cx="779695" cy="376684"/>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52" tIns="46627" rIns="93252" bIns="46627" rtlCol="0" anchor="ctr"/>
          <a:lstStyle/>
          <a:p>
            <a:pPr algn="ctr" defTabSz="1242966"/>
            <a:endParaRPr lang="en-US" sz="2448">
              <a:solidFill>
                <a:srgbClr val="FFFFFF"/>
              </a:solidFill>
            </a:endParaRPr>
          </a:p>
        </p:txBody>
      </p:sp>
      <p:sp>
        <p:nvSpPr>
          <p:cNvPr id="77" name="Right Arrow 76"/>
          <p:cNvSpPr/>
          <p:nvPr/>
        </p:nvSpPr>
        <p:spPr>
          <a:xfrm>
            <a:off x="5878757" y="1349760"/>
            <a:ext cx="779695" cy="376684"/>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52" tIns="46627" rIns="93252" bIns="46627" rtlCol="0" anchor="ctr"/>
          <a:lstStyle/>
          <a:p>
            <a:pPr algn="ctr" defTabSz="1242966"/>
            <a:endParaRPr lang="en-US" sz="2448">
              <a:solidFill>
                <a:srgbClr val="FFFFFF"/>
              </a:solidFill>
            </a:endParaRPr>
          </a:p>
        </p:txBody>
      </p:sp>
      <p:sp>
        <p:nvSpPr>
          <p:cNvPr id="78" name="Right Arrow 77"/>
          <p:cNvSpPr/>
          <p:nvPr/>
        </p:nvSpPr>
        <p:spPr>
          <a:xfrm>
            <a:off x="8934195" y="1349760"/>
            <a:ext cx="779695" cy="376684"/>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52" tIns="46627" rIns="93252" bIns="46627" rtlCol="0" anchor="ctr"/>
          <a:lstStyle/>
          <a:p>
            <a:pPr algn="ctr" defTabSz="1242966"/>
            <a:endParaRPr lang="en-US" sz="2448">
              <a:solidFill>
                <a:srgbClr val="FFFFFF"/>
              </a:solidFill>
            </a:endParaRPr>
          </a:p>
        </p:txBody>
      </p:sp>
      <p:sp>
        <p:nvSpPr>
          <p:cNvPr id="83" name="Rectangle 82"/>
          <p:cNvSpPr/>
          <p:nvPr/>
        </p:nvSpPr>
        <p:spPr>
          <a:xfrm>
            <a:off x="164591" y="1837944"/>
            <a:ext cx="2929445" cy="546212"/>
          </a:xfrm>
          <a:prstGeom prst="rect">
            <a:avLst/>
          </a:prstGeom>
        </p:spPr>
        <p:txBody>
          <a:bodyPr wrap="square" lIns="93252" tIns="46627" rIns="93252" bIns="46627">
            <a:spAutoFit/>
          </a:bodyPr>
          <a:lstStyle/>
          <a:p>
            <a:pPr defTabSz="1242587" fontAlgn="base">
              <a:lnSpc>
                <a:spcPct val="90000"/>
              </a:lnSpc>
              <a:spcBef>
                <a:spcPts val="857"/>
              </a:spcBef>
              <a:spcAft>
                <a:spcPct val="0"/>
              </a:spcAft>
              <a:buClr>
                <a:srgbClr val="C2C2C2">
                  <a:lumMod val="75000"/>
                </a:srgbClr>
              </a:buClr>
              <a:buSzPct val="100000"/>
            </a:pPr>
            <a:r>
              <a:rPr lang="en-US" sz="1632" dirty="0">
                <a:solidFill>
                  <a:srgbClr val="FFFFFF">
                    <a:alpha val="99000"/>
                  </a:srgbClr>
                </a:solidFill>
                <a:cs typeface="Segoe UI" pitchFamily="34" charset="0"/>
              </a:rPr>
              <a:t>Provision new </a:t>
            </a:r>
            <a:r>
              <a:rPr lang="en-US" sz="1632" dirty="0" smtClean="0">
                <a:solidFill>
                  <a:srgbClr val="FFFFFF">
                    <a:alpha val="99000"/>
                  </a:srgbClr>
                </a:solidFill>
                <a:cs typeface="Segoe UI" pitchFamily="34" charset="0"/>
              </a:rPr>
              <a:t>Azure </a:t>
            </a:r>
            <a:r>
              <a:rPr lang="en-US" sz="1632" dirty="0">
                <a:solidFill>
                  <a:srgbClr val="FFFFFF">
                    <a:alpha val="99000"/>
                  </a:srgbClr>
                </a:solidFill>
                <a:cs typeface="Segoe UI" pitchFamily="34" charset="0"/>
              </a:rPr>
              <a:t>VM </a:t>
            </a:r>
            <a:r>
              <a:rPr lang="en-US" sz="1632" dirty="0" smtClean="0">
                <a:solidFill>
                  <a:srgbClr val="FFFFFF">
                    <a:alpha val="99000"/>
                  </a:srgbClr>
                </a:solidFill>
                <a:cs typeface="Segoe UI" pitchFamily="34" charset="0"/>
              </a:rPr>
              <a:t>in Azure Portal</a:t>
            </a:r>
            <a:endParaRPr lang="en-US" sz="1632" dirty="0">
              <a:solidFill>
                <a:srgbClr val="FFFFFF">
                  <a:alpha val="99000"/>
                </a:srgbClr>
              </a:solidFill>
              <a:cs typeface="Segoe UI" pitchFamily="34" charset="0"/>
            </a:endParaRPr>
          </a:p>
        </p:txBody>
      </p:sp>
      <p:sp>
        <p:nvSpPr>
          <p:cNvPr id="88" name="Rectangle 87"/>
          <p:cNvSpPr/>
          <p:nvPr/>
        </p:nvSpPr>
        <p:spPr>
          <a:xfrm>
            <a:off x="3231037" y="1837944"/>
            <a:ext cx="2987200" cy="785735"/>
          </a:xfrm>
          <a:prstGeom prst="rect">
            <a:avLst/>
          </a:prstGeom>
        </p:spPr>
        <p:txBody>
          <a:bodyPr wrap="square" lIns="93252" tIns="46627" rIns="93252" bIns="46627">
            <a:spAutoFit/>
          </a:bodyPr>
          <a:lstStyle/>
          <a:p>
            <a:pPr defTabSz="1242587" fontAlgn="base">
              <a:lnSpc>
                <a:spcPct val="90000"/>
              </a:lnSpc>
              <a:spcBef>
                <a:spcPts val="857"/>
              </a:spcBef>
              <a:spcAft>
                <a:spcPct val="0"/>
              </a:spcAft>
              <a:buClr>
                <a:srgbClr val="C2C2C2">
                  <a:lumMod val="75000"/>
                </a:srgbClr>
              </a:buClr>
              <a:buSzPct val="100000"/>
            </a:pPr>
            <a:r>
              <a:rPr lang="en-US" sz="1632" dirty="0">
                <a:solidFill>
                  <a:srgbClr val="FFFFFF">
                    <a:alpha val="99000"/>
                  </a:srgbClr>
                </a:solidFill>
                <a:cs typeface="Segoe UI" pitchFamily="34" charset="0"/>
              </a:rPr>
              <a:t>Develop new applications using SQL Server Data Tools and Visual Studio</a:t>
            </a:r>
          </a:p>
        </p:txBody>
      </p:sp>
      <p:sp>
        <p:nvSpPr>
          <p:cNvPr id="89" name="Rectangle 88"/>
          <p:cNvSpPr/>
          <p:nvPr/>
        </p:nvSpPr>
        <p:spPr>
          <a:xfrm>
            <a:off x="6294438" y="1837944"/>
            <a:ext cx="2909610" cy="785735"/>
          </a:xfrm>
          <a:prstGeom prst="rect">
            <a:avLst/>
          </a:prstGeom>
        </p:spPr>
        <p:txBody>
          <a:bodyPr wrap="square" lIns="93252" tIns="46627" rIns="93252" bIns="46627">
            <a:spAutoFit/>
          </a:bodyPr>
          <a:lstStyle/>
          <a:p>
            <a:pPr defTabSz="1242587" fontAlgn="base">
              <a:lnSpc>
                <a:spcPct val="90000"/>
              </a:lnSpc>
              <a:spcBef>
                <a:spcPts val="857"/>
              </a:spcBef>
              <a:spcAft>
                <a:spcPct val="0"/>
              </a:spcAft>
              <a:buClr>
                <a:srgbClr val="C2C2C2">
                  <a:lumMod val="75000"/>
                </a:srgbClr>
              </a:buClr>
              <a:buSzPct val="100000"/>
            </a:pPr>
            <a:r>
              <a:rPr lang="en-US" sz="1632" dirty="0">
                <a:solidFill>
                  <a:srgbClr val="FFFFFF">
                    <a:alpha val="99000"/>
                  </a:srgbClr>
                </a:solidFill>
                <a:cs typeface="Segoe UI" pitchFamily="34" charset="0"/>
              </a:rPr>
              <a:t>Configure access using </a:t>
            </a:r>
            <a:r>
              <a:rPr lang="en-US" sz="1632" dirty="0" smtClean="0">
                <a:solidFill>
                  <a:srgbClr val="FFFFFF">
                    <a:alpha val="99000"/>
                  </a:srgbClr>
                </a:solidFill>
                <a:cs typeface="Segoe UI" pitchFamily="34" charset="0"/>
              </a:rPr>
              <a:t>Azure </a:t>
            </a:r>
            <a:r>
              <a:rPr lang="en-US" sz="1632" dirty="0">
                <a:solidFill>
                  <a:srgbClr val="FFFFFF">
                    <a:alpha val="99000"/>
                  </a:srgbClr>
                </a:solidFill>
                <a:cs typeface="Segoe UI" pitchFamily="34" charset="0"/>
              </a:rPr>
              <a:t>Portal and Windows Firewall in the VM</a:t>
            </a:r>
          </a:p>
        </p:txBody>
      </p:sp>
      <p:sp>
        <p:nvSpPr>
          <p:cNvPr id="92" name="Rectangle 91"/>
          <p:cNvSpPr/>
          <p:nvPr/>
        </p:nvSpPr>
        <p:spPr>
          <a:xfrm>
            <a:off x="9342438" y="1837944"/>
            <a:ext cx="2838480" cy="772235"/>
          </a:xfrm>
          <a:prstGeom prst="rect">
            <a:avLst/>
          </a:prstGeom>
        </p:spPr>
        <p:txBody>
          <a:bodyPr wrap="square" lIns="93252" tIns="46627" rIns="93252" bIns="46627">
            <a:spAutoFit/>
          </a:bodyPr>
          <a:lstStyle/>
          <a:p>
            <a:pPr defTabSz="1242587" fontAlgn="base">
              <a:lnSpc>
                <a:spcPct val="90000"/>
              </a:lnSpc>
              <a:spcBef>
                <a:spcPts val="857"/>
              </a:spcBef>
              <a:spcAft>
                <a:spcPct val="0"/>
              </a:spcAft>
              <a:buClr>
                <a:srgbClr val="C2C2C2">
                  <a:lumMod val="75000"/>
                </a:srgbClr>
              </a:buClr>
              <a:buSzPct val="100000"/>
            </a:pPr>
            <a:r>
              <a:rPr lang="en-US" sz="1632" dirty="0" smtClean="0">
                <a:solidFill>
                  <a:srgbClr val="FFFFFF">
                    <a:alpha val="99000"/>
                  </a:srgbClr>
                </a:solidFill>
                <a:cs typeface="Segoe UI" pitchFamily="34" charset="0"/>
              </a:rPr>
              <a:t>Manage and monitor</a:t>
            </a:r>
            <a:br>
              <a:rPr lang="en-US" sz="1632" dirty="0" smtClean="0">
                <a:solidFill>
                  <a:srgbClr val="FFFFFF">
                    <a:alpha val="99000"/>
                  </a:srgbClr>
                </a:solidFill>
                <a:cs typeface="Segoe UI" pitchFamily="34" charset="0"/>
              </a:rPr>
            </a:br>
            <a:r>
              <a:rPr lang="en-US" sz="1632" dirty="0" smtClean="0">
                <a:solidFill>
                  <a:srgbClr val="FFFFFF">
                    <a:alpha val="99000"/>
                  </a:srgbClr>
                </a:solidFill>
                <a:cs typeface="Segoe UI" pitchFamily="34" charset="0"/>
              </a:rPr>
              <a:t>using Azure </a:t>
            </a:r>
            <a:r>
              <a:rPr lang="en-US" sz="1632" dirty="0">
                <a:solidFill>
                  <a:srgbClr val="FFFFFF">
                    <a:alpha val="99000"/>
                  </a:srgbClr>
                </a:solidFill>
                <a:cs typeface="Segoe UI" pitchFamily="34" charset="0"/>
              </a:rPr>
              <a:t>Portal and SQL Server Management Studio</a:t>
            </a:r>
          </a:p>
        </p:txBody>
      </p:sp>
      <p:pic>
        <p:nvPicPr>
          <p:cNvPr id="2" name="Picture 1"/>
          <p:cNvPicPr>
            <a:picLocks noChangeAspect="1"/>
          </p:cNvPicPr>
          <p:nvPr/>
        </p:nvPicPr>
        <p:blipFill rotWithShape="1">
          <a:blip r:embed="rId9"/>
          <a:srcRect r="821"/>
          <a:stretch/>
        </p:blipFill>
        <p:spPr>
          <a:xfrm>
            <a:off x="435350" y="2759980"/>
            <a:ext cx="2382824" cy="1460181"/>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94393" y="2804906"/>
            <a:ext cx="1997133" cy="1386196"/>
          </a:xfrm>
          <a:prstGeom prst="rect">
            <a:avLst/>
          </a:prstGeom>
        </p:spPr>
      </p:pic>
      <p:pic>
        <p:nvPicPr>
          <p:cNvPr id="6" name="Picture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80603" y="2776959"/>
            <a:ext cx="2143311" cy="1414143"/>
          </a:xfrm>
          <a:prstGeom prst="rect">
            <a:avLst/>
          </a:prstGeom>
        </p:spPr>
      </p:pic>
      <p:pic>
        <p:nvPicPr>
          <p:cNvPr id="7" name="Picture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75507" y="4553329"/>
            <a:ext cx="2143545" cy="1294982"/>
          </a:xfrm>
          <a:prstGeom prst="rect">
            <a:avLst/>
          </a:prstGeom>
        </p:spPr>
      </p:pic>
      <p:pic>
        <p:nvPicPr>
          <p:cNvPr id="8" name="Picture 7"/>
          <p:cNvPicPr>
            <a:picLocks noChangeAspect="1"/>
          </p:cNvPicPr>
          <p:nvPr/>
        </p:nvPicPr>
        <p:blipFill>
          <a:blip r:embed="rId13"/>
          <a:stretch>
            <a:fillRect/>
          </a:stretch>
        </p:blipFill>
        <p:spPr>
          <a:xfrm>
            <a:off x="9481533" y="4494132"/>
            <a:ext cx="937873" cy="1398846"/>
          </a:xfrm>
          <a:prstGeom prst="rect">
            <a:avLst/>
          </a:prstGeom>
        </p:spPr>
      </p:pic>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580036" y="4511145"/>
            <a:ext cx="914665" cy="1381832"/>
          </a:xfrm>
          <a:prstGeom prst="rect">
            <a:avLst/>
          </a:prstGeom>
        </p:spPr>
      </p:pic>
    </p:spTree>
    <p:extLst>
      <p:ext uri="{BB962C8B-B14F-4D97-AF65-F5344CB8AC3E}">
        <p14:creationId xmlns:p14="http://schemas.microsoft.com/office/powerpoint/2010/main" val="3145401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7" y="3192462"/>
            <a:ext cx="11704320" cy="822960"/>
          </a:xfrm>
        </p:spPr>
        <p:txBody>
          <a:bodyPr/>
          <a:lstStyle/>
          <a:p>
            <a:r>
              <a:rPr lang="en-US" dirty="0" smtClean="0"/>
              <a:t>Demo</a:t>
            </a:r>
            <a:endParaRPr lang="en-US" dirty="0"/>
          </a:p>
        </p:txBody>
      </p:sp>
      <p:sp>
        <p:nvSpPr>
          <p:cNvPr id="3" name="Text Placeholder 2"/>
          <p:cNvSpPr>
            <a:spLocks noGrp="1"/>
          </p:cNvSpPr>
          <p:nvPr>
            <p:ph type="body" sz="quarter" idx="10"/>
          </p:nvPr>
        </p:nvSpPr>
        <p:spPr>
          <a:xfrm>
            <a:off x="503237" y="4015422"/>
            <a:ext cx="11704320" cy="822960"/>
          </a:xfrm>
        </p:spPr>
        <p:txBody>
          <a:bodyPr/>
          <a:lstStyle/>
          <a:p>
            <a:r>
              <a:rPr lang="en-US" sz="2400" dirty="0" smtClean="0"/>
              <a:t>Manual Provisioning Virtual Machines on Azure</a:t>
            </a:r>
            <a:endParaRPr lang="en-US" sz="2400" dirty="0"/>
          </a:p>
        </p:txBody>
      </p:sp>
      <p:pic>
        <p:nvPicPr>
          <p:cNvPr id="14" name="Picture 13"/>
          <p:cNvPicPr>
            <a:picLocks noChangeAspect="1"/>
          </p:cNvPicPr>
          <p:nvPr/>
        </p:nvPicPr>
        <p:blipFill>
          <a:blip r:embed="rId2"/>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268980495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882" y="5745732"/>
            <a:ext cx="12434711" cy="1248793"/>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36">
              <a:solidFill>
                <a:srgbClr val="FF0000"/>
              </a:solidFill>
            </a:endParaRPr>
          </a:p>
        </p:txBody>
      </p:sp>
      <p:graphicFrame>
        <p:nvGraphicFramePr>
          <p:cNvPr id="17" name="Object 16" hidden="1"/>
          <p:cNvGraphicFramePr>
            <a:graphicFrameLocks noChangeAspect="1"/>
          </p:cNvGraphicFramePr>
          <p:nvPr>
            <p:custDataLst>
              <p:tags r:id="rId2"/>
            </p:custDataLst>
            <p:extLst/>
          </p:nvPr>
        </p:nvGraphicFramePr>
        <p:xfrm>
          <a:off x="883" y="18"/>
          <a:ext cx="161953" cy="161911"/>
        </p:xfrm>
        <a:graphic>
          <a:graphicData uri="http://schemas.openxmlformats.org/presentationml/2006/ole">
            <mc:AlternateContent xmlns:mc="http://schemas.openxmlformats.org/markup-compatibility/2006">
              <mc:Choice xmlns:v="urn:schemas-microsoft-com:vml" Requires="v">
                <p:oleObj spid="_x0000_s20534" name="think-cell Slide" r:id="rId7" imgW="270" imgH="270" progId="TCLayout.ActiveDocument.1">
                  <p:embed/>
                </p:oleObj>
              </mc:Choice>
              <mc:Fallback>
                <p:oleObj name="think-cell Slide" r:id="rId7" imgW="270" imgH="270" progId="TCLayout.ActiveDocument.1">
                  <p:embed/>
                  <p:pic>
                    <p:nvPicPr>
                      <p:cNvPr id="17" name="Object 16" hidden="1"/>
                      <p:cNvPicPr/>
                      <p:nvPr/>
                    </p:nvPicPr>
                    <p:blipFill>
                      <a:blip r:embed="rId8"/>
                      <a:stretch>
                        <a:fillRect/>
                      </a:stretch>
                    </p:blipFill>
                    <p:spPr>
                      <a:xfrm>
                        <a:off x="883" y="18"/>
                        <a:ext cx="161953" cy="161911"/>
                      </a:xfrm>
                      <a:prstGeom prst="rect">
                        <a:avLst/>
                      </a:prstGeom>
                    </p:spPr>
                  </p:pic>
                </p:oleObj>
              </mc:Fallback>
            </mc:AlternateContent>
          </a:graphicData>
        </a:graphic>
      </p:graphicFrame>
      <p:sp>
        <p:nvSpPr>
          <p:cNvPr id="3" name="Title 2"/>
          <p:cNvSpPr>
            <a:spLocks noGrp="1"/>
          </p:cNvSpPr>
          <p:nvPr>
            <p:ph type="title"/>
            <p:custDataLst>
              <p:tags r:id="rId3"/>
            </p:custDataLst>
          </p:nvPr>
        </p:nvSpPr>
        <p:spPr>
          <a:xfrm>
            <a:off x="167956" y="77717"/>
            <a:ext cx="11665174" cy="828706"/>
          </a:xfrm>
        </p:spPr>
        <p:txBody>
          <a:bodyPr>
            <a:normAutofit/>
          </a:bodyPr>
          <a:lstStyle/>
          <a:p>
            <a:r>
              <a:rPr lang="en-IN" sz="3536" dirty="0"/>
              <a:t>Move existing </a:t>
            </a:r>
            <a:r>
              <a:rPr lang="en-IN" sz="3536" dirty="0" smtClean="0"/>
              <a:t>workloads to Azure VM</a:t>
            </a:r>
            <a:endParaRPr lang="en-US" sz="3536" dirty="0">
              <a:solidFill>
                <a:schemeClr val="tx1">
                  <a:alpha val="99000"/>
                </a:schemeClr>
              </a:solidFill>
            </a:endParaRPr>
          </a:p>
        </p:txBody>
      </p:sp>
      <p:sp>
        <p:nvSpPr>
          <p:cNvPr id="22" name="Slide Number Placeholder 21"/>
          <p:cNvSpPr>
            <a:spLocks noGrp="1"/>
          </p:cNvSpPr>
          <p:nvPr>
            <p:ph type="sldNum" sz="quarter" idx="4294967295"/>
            <p:custDataLst>
              <p:tags r:id="rId4"/>
            </p:custDataLst>
          </p:nvPr>
        </p:nvSpPr>
        <p:spPr>
          <a:xfrm>
            <a:off x="14139950" y="6502322"/>
            <a:ext cx="505490" cy="372394"/>
          </a:xfrm>
          <a:prstGeom prst="rect">
            <a:avLst/>
          </a:prstGeom>
        </p:spPr>
        <p:txBody>
          <a:bodyPr/>
          <a:lstStyle/>
          <a:p>
            <a:fld id="{BD271169-D5A2-4E26-9D3F-58E320BF9E89}" type="slidenum">
              <a:rPr lang="en-US" smtClean="0"/>
              <a:pPr/>
              <a:t>14</a:t>
            </a:fld>
            <a:endParaRPr lang="en-US" dirty="0"/>
          </a:p>
        </p:txBody>
      </p:sp>
      <p:sp>
        <p:nvSpPr>
          <p:cNvPr id="59" name="Rectangle 58"/>
          <p:cNvSpPr/>
          <p:nvPr/>
        </p:nvSpPr>
        <p:spPr>
          <a:xfrm>
            <a:off x="167956" y="891439"/>
            <a:ext cx="2931491" cy="6356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52" tIns="46627" rIns="93252" bIns="46627" rtlCol="0" anchor="ctr"/>
          <a:lstStyle/>
          <a:p>
            <a:pPr algn="ctr" defTabSz="1242966"/>
            <a:endParaRPr lang="en-US" sz="2448">
              <a:solidFill>
                <a:srgbClr val="FFFFFF"/>
              </a:solidFill>
            </a:endParaRPr>
          </a:p>
        </p:txBody>
      </p:sp>
      <p:sp>
        <p:nvSpPr>
          <p:cNvPr id="60" name="Rectangle 59"/>
          <p:cNvSpPr/>
          <p:nvPr/>
        </p:nvSpPr>
        <p:spPr>
          <a:xfrm>
            <a:off x="676830" y="1020928"/>
            <a:ext cx="2004923" cy="382302"/>
          </a:xfrm>
          <a:prstGeom prst="rect">
            <a:avLst/>
          </a:prstGeom>
        </p:spPr>
        <p:txBody>
          <a:bodyPr wrap="square" lIns="93252" tIns="46627" rIns="93252" bIns="46627">
            <a:spAutoFit/>
          </a:bodyPr>
          <a:lstStyle/>
          <a:p>
            <a:pPr algn="ctr" defTabSz="1242587" fontAlgn="base">
              <a:lnSpc>
                <a:spcPct val="90000"/>
              </a:lnSpc>
              <a:spcBef>
                <a:spcPts val="857"/>
              </a:spcBef>
              <a:spcAft>
                <a:spcPct val="0"/>
              </a:spcAft>
              <a:buClr>
                <a:srgbClr val="C2C2C2">
                  <a:lumMod val="75000"/>
                </a:srgbClr>
              </a:buClr>
              <a:buSzPct val="100000"/>
            </a:pPr>
            <a:r>
              <a:rPr lang="en-US" sz="2040" dirty="0">
                <a:solidFill>
                  <a:srgbClr val="FFFFFF">
                    <a:alpha val="99000"/>
                  </a:srgbClr>
                </a:solidFill>
                <a:cs typeface="Segoe UI" pitchFamily="34" charset="0"/>
              </a:rPr>
              <a:t>PROVISION</a:t>
            </a:r>
          </a:p>
        </p:txBody>
      </p:sp>
      <p:sp>
        <p:nvSpPr>
          <p:cNvPr id="61" name="Rectangle 60"/>
          <p:cNvSpPr/>
          <p:nvPr/>
        </p:nvSpPr>
        <p:spPr>
          <a:xfrm>
            <a:off x="3217113" y="891439"/>
            <a:ext cx="2951694" cy="6356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52" tIns="46627" rIns="93252" bIns="46627" rtlCol="0" anchor="ctr"/>
          <a:lstStyle/>
          <a:p>
            <a:pPr algn="ctr" defTabSz="1242966"/>
            <a:endParaRPr lang="en-US" sz="2448">
              <a:solidFill>
                <a:srgbClr val="FFFFFF"/>
              </a:solidFill>
            </a:endParaRPr>
          </a:p>
        </p:txBody>
      </p:sp>
      <p:sp>
        <p:nvSpPr>
          <p:cNvPr id="72" name="Rectangle 71"/>
          <p:cNvSpPr/>
          <p:nvPr/>
        </p:nvSpPr>
        <p:spPr>
          <a:xfrm>
            <a:off x="6268587" y="891439"/>
            <a:ext cx="2935449" cy="6356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52" tIns="46627" rIns="93252" bIns="46627" rtlCol="0" anchor="ctr"/>
          <a:lstStyle/>
          <a:p>
            <a:pPr algn="ctr" defTabSz="1242966"/>
            <a:endParaRPr lang="en-US" sz="2448">
              <a:solidFill>
                <a:srgbClr val="FFFFFF"/>
              </a:solidFill>
            </a:endParaRPr>
          </a:p>
        </p:txBody>
      </p:sp>
      <p:sp>
        <p:nvSpPr>
          <p:cNvPr id="73" name="Rectangle 72"/>
          <p:cNvSpPr/>
          <p:nvPr/>
        </p:nvSpPr>
        <p:spPr>
          <a:xfrm>
            <a:off x="9324031" y="891439"/>
            <a:ext cx="2929170" cy="6356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52" tIns="46627" rIns="93252" bIns="46627" rtlCol="0" anchor="ctr"/>
          <a:lstStyle/>
          <a:p>
            <a:pPr algn="ctr" defTabSz="1242966"/>
            <a:endParaRPr lang="en-US" sz="2448">
              <a:solidFill>
                <a:srgbClr val="FFFFFF"/>
              </a:solidFill>
            </a:endParaRPr>
          </a:p>
        </p:txBody>
      </p:sp>
      <p:sp>
        <p:nvSpPr>
          <p:cNvPr id="74" name="Rectangle 73"/>
          <p:cNvSpPr/>
          <p:nvPr/>
        </p:nvSpPr>
        <p:spPr>
          <a:xfrm>
            <a:off x="3746190" y="1020929"/>
            <a:ext cx="2004923" cy="382302"/>
          </a:xfrm>
          <a:prstGeom prst="rect">
            <a:avLst/>
          </a:prstGeom>
        </p:spPr>
        <p:txBody>
          <a:bodyPr wrap="square" lIns="93252" tIns="46627" rIns="93252" bIns="46627">
            <a:spAutoFit/>
          </a:bodyPr>
          <a:lstStyle/>
          <a:p>
            <a:pPr algn="ctr" defTabSz="1242587" fontAlgn="base">
              <a:lnSpc>
                <a:spcPct val="90000"/>
              </a:lnSpc>
              <a:spcBef>
                <a:spcPts val="857"/>
              </a:spcBef>
              <a:spcAft>
                <a:spcPct val="0"/>
              </a:spcAft>
              <a:buClr>
                <a:srgbClr val="C2C2C2">
                  <a:lumMod val="75000"/>
                </a:srgbClr>
              </a:buClr>
              <a:buSzPct val="100000"/>
            </a:pPr>
            <a:r>
              <a:rPr lang="en-US" sz="2040" dirty="0">
                <a:solidFill>
                  <a:srgbClr val="FFFFFF">
                    <a:alpha val="99000"/>
                  </a:srgbClr>
                </a:solidFill>
                <a:cs typeface="Segoe UI" pitchFamily="34" charset="0"/>
              </a:rPr>
              <a:t>DEVELOP</a:t>
            </a:r>
          </a:p>
        </p:txBody>
      </p:sp>
      <p:sp>
        <p:nvSpPr>
          <p:cNvPr id="75" name="Rectangle 74"/>
          <p:cNvSpPr/>
          <p:nvPr/>
        </p:nvSpPr>
        <p:spPr>
          <a:xfrm>
            <a:off x="6714129" y="1020929"/>
            <a:ext cx="2004923" cy="382302"/>
          </a:xfrm>
          <a:prstGeom prst="rect">
            <a:avLst/>
          </a:prstGeom>
        </p:spPr>
        <p:txBody>
          <a:bodyPr wrap="square" lIns="93252" tIns="46627" rIns="93252" bIns="46627">
            <a:spAutoFit/>
          </a:bodyPr>
          <a:lstStyle/>
          <a:p>
            <a:pPr algn="ctr" defTabSz="1242587" fontAlgn="base">
              <a:lnSpc>
                <a:spcPct val="90000"/>
              </a:lnSpc>
              <a:spcBef>
                <a:spcPts val="857"/>
              </a:spcBef>
              <a:spcAft>
                <a:spcPct val="0"/>
              </a:spcAft>
              <a:buClr>
                <a:srgbClr val="C2C2C2">
                  <a:lumMod val="75000"/>
                </a:srgbClr>
              </a:buClr>
              <a:buSzPct val="100000"/>
            </a:pPr>
            <a:r>
              <a:rPr lang="en-US" sz="2040" dirty="0">
                <a:solidFill>
                  <a:srgbClr val="FFFFFF">
                    <a:alpha val="99000"/>
                  </a:srgbClr>
                </a:solidFill>
                <a:cs typeface="Segoe UI" pitchFamily="34" charset="0"/>
              </a:rPr>
              <a:t>DEPLOY</a:t>
            </a:r>
          </a:p>
        </p:txBody>
      </p:sp>
      <p:sp>
        <p:nvSpPr>
          <p:cNvPr id="82" name="Rectangle 81"/>
          <p:cNvSpPr/>
          <p:nvPr/>
        </p:nvSpPr>
        <p:spPr>
          <a:xfrm>
            <a:off x="9755642" y="1020929"/>
            <a:ext cx="2004923" cy="382302"/>
          </a:xfrm>
          <a:prstGeom prst="rect">
            <a:avLst/>
          </a:prstGeom>
        </p:spPr>
        <p:txBody>
          <a:bodyPr wrap="square" lIns="93252" tIns="46627" rIns="93252" bIns="46627">
            <a:spAutoFit/>
          </a:bodyPr>
          <a:lstStyle/>
          <a:p>
            <a:pPr algn="ctr" defTabSz="1242587" fontAlgn="base">
              <a:lnSpc>
                <a:spcPct val="90000"/>
              </a:lnSpc>
              <a:spcBef>
                <a:spcPts val="857"/>
              </a:spcBef>
              <a:spcAft>
                <a:spcPct val="0"/>
              </a:spcAft>
              <a:buClr>
                <a:srgbClr val="C2C2C2">
                  <a:lumMod val="75000"/>
                </a:srgbClr>
              </a:buClr>
              <a:buSzPct val="100000"/>
            </a:pPr>
            <a:r>
              <a:rPr lang="en-US" sz="2040" dirty="0">
                <a:solidFill>
                  <a:srgbClr val="FFFFFF">
                    <a:alpha val="99000"/>
                  </a:srgbClr>
                </a:solidFill>
                <a:cs typeface="Segoe UI" pitchFamily="34" charset="0"/>
              </a:rPr>
              <a:t>MANAGE</a:t>
            </a:r>
          </a:p>
        </p:txBody>
      </p:sp>
      <p:sp>
        <p:nvSpPr>
          <p:cNvPr id="83" name="Rectangle 82"/>
          <p:cNvSpPr/>
          <p:nvPr/>
        </p:nvSpPr>
        <p:spPr>
          <a:xfrm>
            <a:off x="167956" y="1527091"/>
            <a:ext cx="2931491" cy="492748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93252" tIns="46627" rIns="93252" bIns="46627" rtlCol="0" anchor="ctr"/>
          <a:lstStyle/>
          <a:p>
            <a:pPr algn="ctr" defTabSz="1242966"/>
            <a:endParaRPr lang="en-US" sz="2448">
              <a:solidFill>
                <a:srgbClr val="FFFFFF"/>
              </a:solidFill>
            </a:endParaRPr>
          </a:p>
        </p:txBody>
      </p:sp>
      <p:sp>
        <p:nvSpPr>
          <p:cNvPr id="84" name="Rectangle 83"/>
          <p:cNvSpPr/>
          <p:nvPr/>
        </p:nvSpPr>
        <p:spPr>
          <a:xfrm>
            <a:off x="3217128" y="1527091"/>
            <a:ext cx="2951693" cy="492748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93252" tIns="46627" rIns="93252" bIns="46627" rtlCol="0" anchor="ctr"/>
          <a:lstStyle/>
          <a:p>
            <a:pPr algn="ctr" defTabSz="1242966"/>
            <a:endParaRPr lang="en-US" sz="2448">
              <a:solidFill>
                <a:srgbClr val="FFFFFF"/>
              </a:solidFill>
            </a:endParaRPr>
          </a:p>
        </p:txBody>
      </p:sp>
      <p:sp>
        <p:nvSpPr>
          <p:cNvPr id="85" name="Rectangle 84"/>
          <p:cNvSpPr/>
          <p:nvPr/>
        </p:nvSpPr>
        <p:spPr>
          <a:xfrm>
            <a:off x="6268587" y="1527091"/>
            <a:ext cx="2935449" cy="492748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93252" tIns="46627" rIns="93252" bIns="46627" rtlCol="0" anchor="ctr"/>
          <a:lstStyle/>
          <a:p>
            <a:pPr algn="ctr" defTabSz="1242966"/>
            <a:endParaRPr lang="en-US" sz="2448">
              <a:solidFill>
                <a:srgbClr val="FFFFFF"/>
              </a:solidFill>
            </a:endParaRPr>
          </a:p>
        </p:txBody>
      </p:sp>
      <p:sp>
        <p:nvSpPr>
          <p:cNvPr id="86" name="Rectangle 85"/>
          <p:cNvSpPr/>
          <p:nvPr/>
        </p:nvSpPr>
        <p:spPr>
          <a:xfrm>
            <a:off x="9324031" y="1527091"/>
            <a:ext cx="2929170" cy="492748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93252" tIns="46627" rIns="93252" bIns="46627" rtlCol="0" anchor="ctr"/>
          <a:lstStyle/>
          <a:p>
            <a:pPr algn="ctr" defTabSz="1242966"/>
            <a:endParaRPr lang="en-US" sz="2448">
              <a:solidFill>
                <a:srgbClr val="FFFFFF"/>
              </a:solidFill>
            </a:endParaRPr>
          </a:p>
        </p:txBody>
      </p:sp>
      <p:sp>
        <p:nvSpPr>
          <p:cNvPr id="87" name="Right Arrow 86"/>
          <p:cNvSpPr/>
          <p:nvPr/>
        </p:nvSpPr>
        <p:spPr>
          <a:xfrm>
            <a:off x="2813356" y="1020924"/>
            <a:ext cx="779695" cy="376684"/>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52" tIns="46627" rIns="93252" bIns="46627" rtlCol="0" anchor="ctr"/>
          <a:lstStyle/>
          <a:p>
            <a:pPr algn="ctr" defTabSz="1242966"/>
            <a:endParaRPr lang="en-US" sz="2448">
              <a:solidFill>
                <a:srgbClr val="FFFFFF"/>
              </a:solidFill>
            </a:endParaRPr>
          </a:p>
        </p:txBody>
      </p:sp>
      <p:sp>
        <p:nvSpPr>
          <p:cNvPr id="88" name="Right Arrow 87"/>
          <p:cNvSpPr/>
          <p:nvPr/>
        </p:nvSpPr>
        <p:spPr>
          <a:xfrm>
            <a:off x="5878757" y="1039482"/>
            <a:ext cx="779695" cy="376684"/>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52" tIns="46627" rIns="93252" bIns="46627" rtlCol="0" anchor="ctr"/>
          <a:lstStyle/>
          <a:p>
            <a:pPr algn="ctr" defTabSz="1242966"/>
            <a:endParaRPr lang="en-US" sz="2448">
              <a:solidFill>
                <a:srgbClr val="FFFFFF"/>
              </a:solidFill>
            </a:endParaRPr>
          </a:p>
        </p:txBody>
      </p:sp>
      <p:sp>
        <p:nvSpPr>
          <p:cNvPr id="89" name="Right Arrow 88"/>
          <p:cNvSpPr/>
          <p:nvPr/>
        </p:nvSpPr>
        <p:spPr>
          <a:xfrm>
            <a:off x="8934195" y="1039482"/>
            <a:ext cx="779695" cy="376684"/>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52" tIns="46627" rIns="93252" bIns="46627" rtlCol="0" anchor="ctr"/>
          <a:lstStyle/>
          <a:p>
            <a:pPr algn="ctr" defTabSz="1242966"/>
            <a:endParaRPr lang="en-US" sz="2448">
              <a:solidFill>
                <a:srgbClr val="FFFFFF"/>
              </a:solidFill>
            </a:endParaRPr>
          </a:p>
        </p:txBody>
      </p:sp>
      <p:sp>
        <p:nvSpPr>
          <p:cNvPr id="127" name="Rectangle 126"/>
          <p:cNvSpPr/>
          <p:nvPr/>
        </p:nvSpPr>
        <p:spPr>
          <a:xfrm>
            <a:off x="182880" y="1527048"/>
            <a:ext cx="2895600" cy="555211"/>
          </a:xfrm>
          <a:prstGeom prst="rect">
            <a:avLst/>
          </a:prstGeom>
        </p:spPr>
        <p:txBody>
          <a:bodyPr wrap="square" lIns="93252" tIns="46627" rIns="93252" bIns="46627">
            <a:spAutoFit/>
          </a:bodyPr>
          <a:lstStyle/>
          <a:p>
            <a:pPr defTabSz="1242587" fontAlgn="base">
              <a:lnSpc>
                <a:spcPct val="90000"/>
              </a:lnSpc>
              <a:spcBef>
                <a:spcPts val="857"/>
              </a:spcBef>
              <a:spcAft>
                <a:spcPct val="0"/>
              </a:spcAft>
              <a:buClr>
                <a:srgbClr val="C2C2C2">
                  <a:lumMod val="75000"/>
                </a:srgbClr>
              </a:buClr>
              <a:buSzPct val="100000"/>
            </a:pPr>
            <a:r>
              <a:rPr lang="en-US" sz="1632" dirty="0">
                <a:solidFill>
                  <a:srgbClr val="FFFFFF">
                    <a:alpha val="99000"/>
                  </a:srgbClr>
                </a:solidFill>
                <a:cs typeface="Segoe UI" pitchFamily="34" charset="0"/>
              </a:rPr>
              <a:t>Identify database(s) to move using MAP </a:t>
            </a:r>
            <a:r>
              <a:rPr lang="en-US" sz="1632" dirty="0" smtClean="0">
                <a:solidFill>
                  <a:srgbClr val="FFFFFF">
                    <a:alpha val="99000"/>
                  </a:srgbClr>
                </a:solidFill>
                <a:cs typeface="Segoe UI" pitchFamily="34" charset="0"/>
              </a:rPr>
              <a:t>toolkit</a:t>
            </a:r>
            <a:endParaRPr lang="en-US" sz="1632" dirty="0">
              <a:solidFill>
                <a:srgbClr val="FFFFFF">
                  <a:alpha val="99000"/>
                </a:srgbClr>
              </a:solidFill>
              <a:cs typeface="Segoe UI" pitchFamily="34" charset="0"/>
            </a:endParaRPr>
          </a:p>
        </p:txBody>
      </p:sp>
      <p:sp>
        <p:nvSpPr>
          <p:cNvPr id="134" name="Rectangle 133"/>
          <p:cNvSpPr/>
          <p:nvPr/>
        </p:nvSpPr>
        <p:spPr>
          <a:xfrm>
            <a:off x="3218688" y="1527048"/>
            <a:ext cx="2971800" cy="1016257"/>
          </a:xfrm>
          <a:prstGeom prst="rect">
            <a:avLst/>
          </a:prstGeom>
        </p:spPr>
        <p:txBody>
          <a:bodyPr wrap="square" lIns="93252" tIns="46627" rIns="93252" bIns="46627">
            <a:spAutoFit/>
          </a:bodyPr>
          <a:lstStyle/>
          <a:p>
            <a:pPr defTabSz="1242587" fontAlgn="base">
              <a:lnSpc>
                <a:spcPct val="90000"/>
              </a:lnSpc>
              <a:spcBef>
                <a:spcPts val="857"/>
              </a:spcBef>
              <a:spcAft>
                <a:spcPct val="0"/>
              </a:spcAft>
              <a:buClr>
                <a:srgbClr val="C2C2C2">
                  <a:lumMod val="75000"/>
                </a:srgbClr>
              </a:buClr>
              <a:buSzPct val="100000"/>
            </a:pPr>
            <a:r>
              <a:rPr lang="en-US" sz="1632" dirty="0">
                <a:solidFill>
                  <a:srgbClr val="FFFFFF">
                    <a:alpha val="99000"/>
                  </a:srgbClr>
                </a:solidFill>
                <a:cs typeface="Segoe UI" pitchFamily="34" charset="0"/>
              </a:rPr>
              <a:t>Convert existing physical or VM to VHD using System Center Virtual Machine </a:t>
            </a:r>
            <a:r>
              <a:rPr lang="en-US" sz="1632" dirty="0" smtClean="0">
                <a:solidFill>
                  <a:srgbClr val="FFFFFF">
                    <a:alpha val="99000"/>
                  </a:srgbClr>
                </a:solidFill>
                <a:cs typeface="Segoe UI" pitchFamily="34" charset="0"/>
              </a:rPr>
              <a:t>Manager</a:t>
            </a:r>
            <a:endParaRPr lang="en-US" sz="1632" dirty="0">
              <a:solidFill>
                <a:srgbClr val="FFFFFF">
                  <a:alpha val="99000"/>
                </a:srgbClr>
              </a:solidFill>
              <a:cs typeface="Segoe UI" pitchFamily="34" charset="0"/>
            </a:endParaRPr>
          </a:p>
        </p:txBody>
      </p:sp>
      <p:sp>
        <p:nvSpPr>
          <p:cNvPr id="135" name="Rectangle 134"/>
          <p:cNvSpPr/>
          <p:nvPr/>
        </p:nvSpPr>
        <p:spPr>
          <a:xfrm>
            <a:off x="6268603" y="1527048"/>
            <a:ext cx="2921434" cy="785735"/>
          </a:xfrm>
          <a:prstGeom prst="rect">
            <a:avLst/>
          </a:prstGeom>
        </p:spPr>
        <p:txBody>
          <a:bodyPr wrap="square" lIns="93252" tIns="46627" rIns="93252" bIns="46627">
            <a:spAutoFit/>
          </a:bodyPr>
          <a:lstStyle/>
          <a:p>
            <a:pPr defTabSz="1242587" fontAlgn="base">
              <a:lnSpc>
                <a:spcPct val="90000"/>
              </a:lnSpc>
              <a:spcBef>
                <a:spcPts val="857"/>
              </a:spcBef>
              <a:spcAft>
                <a:spcPct val="0"/>
              </a:spcAft>
              <a:buClr>
                <a:srgbClr val="C2C2C2">
                  <a:lumMod val="75000"/>
                </a:srgbClr>
              </a:buClr>
              <a:buSzPct val="100000"/>
            </a:pPr>
            <a:r>
              <a:rPr lang="en-US" sz="1632" dirty="0">
                <a:solidFill>
                  <a:srgbClr val="FFFFFF">
                    <a:alpha val="99000"/>
                  </a:srgbClr>
                </a:solidFill>
                <a:cs typeface="Segoe UI" pitchFamily="34" charset="0"/>
              </a:rPr>
              <a:t>Create VM based on the uploaded VHD using Windows Azure Portal </a:t>
            </a:r>
          </a:p>
        </p:txBody>
      </p:sp>
      <p:sp>
        <p:nvSpPr>
          <p:cNvPr id="136" name="Rectangle 135"/>
          <p:cNvSpPr/>
          <p:nvPr/>
        </p:nvSpPr>
        <p:spPr>
          <a:xfrm>
            <a:off x="9342438" y="1527048"/>
            <a:ext cx="2838480" cy="1016257"/>
          </a:xfrm>
          <a:prstGeom prst="rect">
            <a:avLst/>
          </a:prstGeom>
        </p:spPr>
        <p:txBody>
          <a:bodyPr wrap="square" lIns="93252" tIns="46627" rIns="93252" bIns="46627">
            <a:spAutoFit/>
          </a:bodyPr>
          <a:lstStyle/>
          <a:p>
            <a:pPr defTabSz="1242587" fontAlgn="base">
              <a:lnSpc>
                <a:spcPct val="90000"/>
              </a:lnSpc>
              <a:spcBef>
                <a:spcPts val="857"/>
              </a:spcBef>
              <a:spcAft>
                <a:spcPct val="0"/>
              </a:spcAft>
              <a:buClr>
                <a:srgbClr val="C2C2C2">
                  <a:lumMod val="75000"/>
                </a:srgbClr>
              </a:buClr>
              <a:buSzPct val="100000"/>
            </a:pPr>
            <a:r>
              <a:rPr lang="en-US" sz="1632" dirty="0">
                <a:solidFill>
                  <a:srgbClr val="FFFFFF">
                    <a:alpha val="99000"/>
                  </a:srgbClr>
                </a:solidFill>
                <a:cs typeface="Segoe UI" pitchFamily="34" charset="0"/>
              </a:rPr>
              <a:t>Monitor application over time using Windows Azure Portal and SQL Server Management Studio</a:t>
            </a:r>
          </a:p>
        </p:txBody>
      </p:sp>
      <p:sp>
        <p:nvSpPr>
          <p:cNvPr id="137" name="Rectangle 136"/>
          <p:cNvSpPr/>
          <p:nvPr/>
        </p:nvSpPr>
        <p:spPr>
          <a:xfrm>
            <a:off x="3217123" y="4014216"/>
            <a:ext cx="2951695" cy="772235"/>
          </a:xfrm>
          <a:prstGeom prst="rect">
            <a:avLst/>
          </a:prstGeom>
        </p:spPr>
        <p:txBody>
          <a:bodyPr wrap="square" lIns="93252" tIns="46627" rIns="93252" bIns="46627">
            <a:spAutoFit/>
          </a:bodyPr>
          <a:lstStyle/>
          <a:p>
            <a:pPr defTabSz="1242587" fontAlgn="base">
              <a:lnSpc>
                <a:spcPct val="90000"/>
              </a:lnSpc>
              <a:spcBef>
                <a:spcPts val="857"/>
              </a:spcBef>
              <a:spcAft>
                <a:spcPct val="0"/>
              </a:spcAft>
              <a:buClr>
                <a:srgbClr val="C2C2C2">
                  <a:lumMod val="75000"/>
                </a:srgbClr>
              </a:buClr>
              <a:buSzPct val="100000"/>
            </a:pPr>
            <a:r>
              <a:rPr lang="en-US" sz="1632" dirty="0">
                <a:solidFill>
                  <a:srgbClr val="FFFFFF">
                    <a:alpha val="99000"/>
                  </a:srgbClr>
                </a:solidFill>
                <a:cs typeface="Segoe UI" pitchFamily="34" charset="0"/>
              </a:rPr>
              <a:t>Upload VHD to Windows Azure Storage using Windows Azure Storage </a:t>
            </a:r>
            <a:r>
              <a:rPr lang="en-US" sz="1632" dirty="0" smtClean="0">
                <a:solidFill>
                  <a:srgbClr val="FFFFFF">
                    <a:alpha val="99000"/>
                  </a:srgbClr>
                </a:solidFill>
                <a:cs typeface="Segoe UI" pitchFamily="34" charset="0"/>
              </a:rPr>
              <a:t>Explorers</a:t>
            </a:r>
            <a:r>
              <a:rPr lang="en-US" sz="1632" baseline="30000" dirty="0" smtClean="0">
                <a:solidFill>
                  <a:srgbClr val="FFFFFF">
                    <a:alpha val="99000"/>
                  </a:srgbClr>
                </a:solidFill>
                <a:cs typeface="Segoe UI" pitchFamily="34" charset="0"/>
              </a:rPr>
              <a:t>1</a:t>
            </a:r>
            <a:endParaRPr lang="en-US" sz="1632" baseline="30000" dirty="0">
              <a:solidFill>
                <a:srgbClr val="FFFFFF">
                  <a:alpha val="99000"/>
                </a:srgbClr>
              </a:solidFill>
              <a:cs typeface="Segoe UI" pitchFamily="34" charset="0"/>
            </a:endParaRPr>
          </a:p>
        </p:txBody>
      </p:sp>
      <p:sp>
        <p:nvSpPr>
          <p:cNvPr id="31" name="Rectangle 30"/>
          <p:cNvSpPr/>
          <p:nvPr/>
        </p:nvSpPr>
        <p:spPr>
          <a:xfrm>
            <a:off x="6272784" y="4010199"/>
            <a:ext cx="2830134" cy="785735"/>
          </a:xfrm>
          <a:prstGeom prst="rect">
            <a:avLst/>
          </a:prstGeom>
        </p:spPr>
        <p:txBody>
          <a:bodyPr wrap="square" lIns="93252" tIns="46627" rIns="93252" bIns="46627">
            <a:spAutoFit/>
          </a:bodyPr>
          <a:lstStyle/>
          <a:p>
            <a:pPr defTabSz="1242587" fontAlgn="base">
              <a:lnSpc>
                <a:spcPct val="90000"/>
              </a:lnSpc>
              <a:spcBef>
                <a:spcPts val="857"/>
              </a:spcBef>
              <a:spcAft>
                <a:spcPct val="0"/>
              </a:spcAft>
              <a:buClr>
                <a:srgbClr val="C2C2C2">
                  <a:lumMod val="75000"/>
                </a:srgbClr>
              </a:buClr>
              <a:buSzPct val="100000"/>
            </a:pPr>
            <a:r>
              <a:rPr lang="en-US" sz="1632" dirty="0">
                <a:solidFill>
                  <a:srgbClr val="FFFFFF">
                    <a:alpha val="99000"/>
                  </a:srgbClr>
                </a:solidFill>
                <a:cs typeface="Segoe UI" pitchFamily="34" charset="0"/>
              </a:rPr>
              <a:t>Configure access using Windows Azure Portal and Windows Firewall in the VM</a:t>
            </a:r>
          </a:p>
        </p:txBody>
      </p:sp>
      <p:sp>
        <p:nvSpPr>
          <p:cNvPr id="32" name="Rectangle 31"/>
          <p:cNvSpPr/>
          <p:nvPr/>
        </p:nvSpPr>
        <p:spPr>
          <a:xfrm>
            <a:off x="116878" y="6510164"/>
            <a:ext cx="11904225" cy="263698"/>
          </a:xfrm>
          <a:prstGeom prst="rect">
            <a:avLst/>
          </a:prstGeom>
        </p:spPr>
        <p:txBody>
          <a:bodyPr wrap="square" lIns="93252" tIns="46627" rIns="93252" bIns="46627">
            <a:spAutoFit/>
          </a:bodyPr>
          <a:lstStyle/>
          <a:p>
            <a:pPr defTabSz="1242587" fontAlgn="base">
              <a:lnSpc>
                <a:spcPct val="90000"/>
              </a:lnSpc>
              <a:spcBef>
                <a:spcPts val="857"/>
              </a:spcBef>
              <a:spcAft>
                <a:spcPct val="0"/>
              </a:spcAft>
              <a:buClr>
                <a:srgbClr val="C2C2C2">
                  <a:lumMod val="75000"/>
                </a:srgbClr>
              </a:buClr>
              <a:buSzPct val="100000"/>
            </a:pPr>
            <a:r>
              <a:rPr lang="en-US" sz="1224" baseline="30000" dirty="0">
                <a:solidFill>
                  <a:schemeClr val="tx1">
                    <a:alpha val="99000"/>
                  </a:schemeClr>
                </a:solidFill>
                <a:cs typeface="Segoe UI" pitchFamily="34" charset="0"/>
              </a:rPr>
              <a:t>1 </a:t>
            </a:r>
            <a:r>
              <a:rPr lang="en-US" sz="1224" dirty="0">
                <a:solidFill>
                  <a:schemeClr val="tx1">
                    <a:alpha val="99000"/>
                  </a:schemeClr>
                </a:solidFill>
                <a:cs typeface="Segoe UI" pitchFamily="34" charset="0"/>
              </a:rPr>
              <a:t>There are multiple tools to manage Windows Azure Storage http://blogs.msdn.com/b/windowsazurestorage/archive/2010/04/17/windows-azure-storage-explorers.aspx</a:t>
            </a:r>
            <a:endParaRPr lang="en-US" sz="1224" baseline="30000" dirty="0">
              <a:solidFill>
                <a:schemeClr val="tx1">
                  <a:alpha val="99000"/>
                </a:schemeClr>
              </a:solidFill>
              <a:cs typeface="Segoe UI" pitchFamily="34" charset="0"/>
            </a:endParaRPr>
          </a:p>
        </p:txBody>
      </p:sp>
      <p:pic>
        <p:nvPicPr>
          <p:cNvPr id="33" name="Picture 3" descr="C:\Users\victor.melniciuc\Desktop\==Work\TechEd SQL deck\assets\Screen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6828" y="2468880"/>
            <a:ext cx="1909544" cy="1558579"/>
          </a:xfrm>
          <a:prstGeom prst="rect">
            <a:avLst/>
          </a:prstGeom>
          <a:noFill/>
          <a:effectLst>
            <a:outerShdw dist="50800" dir="3600000" algn="t"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206240" y="2468880"/>
            <a:ext cx="1808278" cy="13615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42121" y="4857861"/>
            <a:ext cx="2024462" cy="143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0"/>
          <p:cNvPicPr>
            <a:picLocks noChangeAspect="1"/>
          </p:cNvPicPr>
          <p:nvPr/>
        </p:nvPicPr>
        <p:blipFill rotWithShape="1">
          <a:blip r:embed="rId12"/>
          <a:srcRect r="821"/>
          <a:stretch/>
        </p:blipFill>
        <p:spPr>
          <a:xfrm>
            <a:off x="6583680" y="2468880"/>
            <a:ext cx="2382824" cy="1460181"/>
          </a:xfrm>
          <a:prstGeom prst="rect">
            <a:avLst/>
          </a:prstGeom>
          <a:ln>
            <a:noFill/>
          </a:ln>
          <a:effectLst>
            <a:outerShdw blurRad="292100" dist="139700" dir="2700000" algn="tl" rotWithShape="0">
              <a:srgbClr val="333333">
                <a:alpha val="65000"/>
              </a:srgbClr>
            </a:outerShdw>
          </a:effectLst>
        </p:spPr>
      </p:pic>
      <p:pic>
        <p:nvPicPr>
          <p:cNvPr id="42" name="Picture 41"/>
          <p:cNvPicPr>
            <a:picLocks noChangeAspect="1"/>
          </p:cNvPicPr>
          <p:nvPr/>
        </p:nvPicPr>
        <p:blipFill>
          <a:blip r:embed="rId13"/>
          <a:stretch>
            <a:fillRect/>
          </a:stretch>
        </p:blipFill>
        <p:spPr>
          <a:xfrm>
            <a:off x="9758603" y="4742146"/>
            <a:ext cx="937873" cy="1398846"/>
          </a:xfrm>
          <a:prstGeom prst="rect">
            <a:avLst/>
          </a:prstGeom>
        </p:spPr>
      </p:pic>
      <p:pic>
        <p:nvPicPr>
          <p:cNvPr id="43" name="Picture 4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857106" y="4759159"/>
            <a:ext cx="914665" cy="1381832"/>
          </a:xfrm>
          <a:prstGeom prst="rect">
            <a:avLst/>
          </a:prstGeom>
        </p:spPr>
      </p:pic>
      <p:pic>
        <p:nvPicPr>
          <p:cNvPr id="44" name="Picture 4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766560" y="4795934"/>
            <a:ext cx="2143311" cy="1414143"/>
          </a:xfrm>
          <a:prstGeom prst="rect">
            <a:avLst/>
          </a:prstGeom>
        </p:spPr>
      </p:pic>
    </p:spTree>
    <p:extLst>
      <p:ext uri="{BB962C8B-B14F-4D97-AF65-F5344CB8AC3E}">
        <p14:creationId xmlns:p14="http://schemas.microsoft.com/office/powerpoint/2010/main" val="422168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883" y="10"/>
          <a:ext cx="161953" cy="161911"/>
        </p:xfrm>
        <a:graphic>
          <a:graphicData uri="http://schemas.openxmlformats.org/presentationml/2006/ole">
            <mc:AlternateContent xmlns:mc="http://schemas.openxmlformats.org/markup-compatibility/2006">
              <mc:Choice xmlns:v="urn:schemas-microsoft-com:vml" Requires="v">
                <p:oleObj spid="_x0000_s38952" name="think-cell Slide" r:id="rId6" imgW="270" imgH="270" progId="TCLayout.ActiveDocument.1">
                  <p:embed/>
                </p:oleObj>
              </mc:Choice>
              <mc:Fallback>
                <p:oleObj name="think-cell Slide" r:id="rId6" imgW="270" imgH="270" progId="TCLayout.ActiveDocument.1">
                  <p:embed/>
                  <p:pic>
                    <p:nvPicPr>
                      <p:cNvPr id="2" name="Object 1" hidden="1"/>
                      <p:cNvPicPr/>
                      <p:nvPr/>
                    </p:nvPicPr>
                    <p:blipFill>
                      <a:blip r:embed="rId7"/>
                      <a:stretch>
                        <a:fillRect/>
                      </a:stretch>
                    </p:blipFill>
                    <p:spPr>
                      <a:xfrm>
                        <a:off x="883" y="10"/>
                        <a:ext cx="161953" cy="161911"/>
                      </a:xfrm>
                      <a:prstGeom prst="rect">
                        <a:avLst/>
                      </a:prstGeom>
                    </p:spPr>
                  </p:pic>
                </p:oleObj>
              </mc:Fallback>
            </mc:AlternateContent>
          </a:graphicData>
        </a:graphic>
      </p:graphicFrame>
      <p:sp>
        <p:nvSpPr>
          <p:cNvPr id="5" name="Title 4"/>
          <p:cNvSpPr>
            <a:spLocks noGrp="1"/>
          </p:cNvSpPr>
          <p:nvPr>
            <p:ph type="title"/>
            <p:custDataLst>
              <p:tags r:id="rId3"/>
            </p:custDataLst>
          </p:nvPr>
        </p:nvSpPr>
        <p:spPr>
          <a:xfrm>
            <a:off x="530467" y="233153"/>
            <a:ext cx="11373923" cy="753369"/>
          </a:xfrm>
        </p:spPr>
        <p:txBody>
          <a:bodyPr>
            <a:normAutofit fontScale="90000"/>
          </a:bodyPr>
          <a:lstStyle/>
          <a:p>
            <a:r>
              <a:rPr lang="en-US" sz="5439" dirty="0" smtClean="0">
                <a:latin typeface="Segoe UI Light"/>
                <a:sym typeface="Segoe UI Light"/>
              </a:rPr>
              <a:t>Licensing/bring your own license</a:t>
            </a:r>
            <a:endParaRPr lang="en-US" sz="5439" dirty="0">
              <a:latin typeface="Segoe UI Light"/>
              <a:sym typeface="Segoe UI Light"/>
            </a:endParaRPr>
          </a:p>
        </p:txBody>
      </p:sp>
      <p:sp>
        <p:nvSpPr>
          <p:cNvPr id="3" name="Rectangle 2"/>
          <p:cNvSpPr/>
          <p:nvPr/>
        </p:nvSpPr>
        <p:spPr bwMode="auto">
          <a:xfrm>
            <a:off x="1036637" y="1973262"/>
            <a:ext cx="1676400" cy="1600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Obtain SQL image from Azure VM gallery</a:t>
            </a:r>
            <a:br>
              <a:rPr lang="en-US" sz="1600" dirty="0" smtClean="0">
                <a:gradFill>
                  <a:gsLst>
                    <a:gs pos="0">
                      <a:srgbClr val="FFFFFF"/>
                    </a:gs>
                    <a:gs pos="100000">
                      <a:srgbClr val="FFFFFF"/>
                    </a:gs>
                  </a:gsLst>
                  <a:lin ang="5400000" scaled="0"/>
                </a:gradFill>
                <a:ea typeface="Segoe UI" pitchFamily="34" charset="0"/>
                <a:cs typeface="Segoe UI" pitchFamily="34" charset="0"/>
              </a:rPr>
            </a:br>
            <a:r>
              <a:rPr lang="en-US" sz="1600" dirty="0" smtClean="0">
                <a:gradFill>
                  <a:gsLst>
                    <a:gs pos="0">
                      <a:srgbClr val="FFFFFF"/>
                    </a:gs>
                    <a:gs pos="100000">
                      <a:srgbClr val="FFFFFF"/>
                    </a:gs>
                  </a:gsLst>
                  <a:lin ang="5400000" scaled="0"/>
                </a:gradFill>
                <a:ea typeface="Segoe UI" pitchFamily="34" charset="0"/>
                <a:cs typeface="Segoe UI" pitchFamily="34" charset="0"/>
              </a:rPr>
              <a:t/>
            </a:r>
            <a:br>
              <a:rPr lang="en-US" sz="1600" dirty="0" smtClean="0">
                <a:gradFill>
                  <a:gsLst>
                    <a:gs pos="0">
                      <a:srgbClr val="FFFFFF"/>
                    </a:gs>
                    <a:gs pos="100000">
                      <a:srgbClr val="FFFFFF"/>
                    </a:gs>
                  </a:gsLst>
                  <a:lin ang="5400000" scaled="0"/>
                </a:gradFill>
                <a:ea typeface="Segoe UI" pitchFamily="34" charset="0"/>
                <a:cs typeface="Segoe UI" pitchFamily="34" charset="0"/>
              </a:rPr>
            </a:br>
            <a:r>
              <a:rPr lang="en-US" sz="1600" dirty="0" smtClean="0">
                <a:gradFill>
                  <a:gsLst>
                    <a:gs pos="0">
                      <a:srgbClr val="FFFFFF"/>
                    </a:gs>
                    <a:gs pos="100000">
                      <a:srgbClr val="FFFFFF"/>
                    </a:gs>
                  </a:gsLst>
                  <a:lin ang="5400000" scaled="0"/>
                </a:gradFill>
                <a:ea typeface="Segoe UI" pitchFamily="34" charset="0"/>
                <a:cs typeface="Segoe UI" pitchFamily="34" charset="0"/>
              </a:rPr>
              <a:t>pay per use</a:t>
            </a:r>
          </a:p>
        </p:txBody>
      </p:sp>
      <p:sp>
        <p:nvSpPr>
          <p:cNvPr id="6" name="Rectangle 5"/>
          <p:cNvSpPr/>
          <p:nvPr/>
        </p:nvSpPr>
        <p:spPr bwMode="auto">
          <a:xfrm>
            <a:off x="1036637" y="4646625"/>
            <a:ext cx="1676400" cy="1600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Install or upload your own SQL Server Image</a:t>
            </a:r>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22637" y="1905678"/>
            <a:ext cx="6791933" cy="4376858"/>
          </a:xfrm>
          <a:prstGeom prst="rect">
            <a:avLst/>
          </a:prstGeom>
        </p:spPr>
      </p:pic>
    </p:spTree>
    <p:extLst>
      <p:ext uri="{BB962C8B-B14F-4D97-AF65-F5344CB8AC3E}">
        <p14:creationId xmlns:p14="http://schemas.microsoft.com/office/powerpoint/2010/main" val="2649693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7" y="3192462"/>
            <a:ext cx="11704320" cy="822960"/>
          </a:xfrm>
        </p:spPr>
        <p:txBody>
          <a:bodyPr/>
          <a:lstStyle/>
          <a:p>
            <a:r>
              <a:rPr lang="en-US" dirty="0" smtClean="0"/>
              <a:t>Demo</a:t>
            </a:r>
            <a:endParaRPr lang="en-US" dirty="0"/>
          </a:p>
        </p:txBody>
      </p:sp>
      <p:sp>
        <p:nvSpPr>
          <p:cNvPr id="3" name="Text Placeholder 2"/>
          <p:cNvSpPr>
            <a:spLocks noGrp="1"/>
          </p:cNvSpPr>
          <p:nvPr>
            <p:ph type="body" sz="quarter" idx="10"/>
          </p:nvPr>
        </p:nvSpPr>
        <p:spPr>
          <a:xfrm>
            <a:off x="503237" y="4015422"/>
            <a:ext cx="11704320" cy="822960"/>
          </a:xfrm>
        </p:spPr>
        <p:txBody>
          <a:bodyPr/>
          <a:lstStyle/>
          <a:p>
            <a:r>
              <a:rPr lang="en-US" sz="2400" dirty="0" smtClean="0"/>
              <a:t>Deploy VM using Azure Resource Manager (ARM)</a:t>
            </a:r>
            <a:endParaRPr lang="en-US" sz="2400" dirty="0"/>
          </a:p>
        </p:txBody>
      </p:sp>
      <p:pic>
        <p:nvPicPr>
          <p:cNvPr id="14" name="Picture 13"/>
          <p:cNvPicPr>
            <a:picLocks noChangeAspect="1"/>
          </p:cNvPicPr>
          <p:nvPr/>
        </p:nvPicPr>
        <p:blipFill>
          <a:blip r:embed="rId2"/>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34046386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7" y="3192462"/>
            <a:ext cx="11704320" cy="822960"/>
          </a:xfrm>
        </p:spPr>
        <p:txBody>
          <a:bodyPr/>
          <a:lstStyle/>
          <a:p>
            <a:r>
              <a:rPr lang="en-US" dirty="0" smtClean="0"/>
              <a:t>Hands-on Lab</a:t>
            </a:r>
            <a:endParaRPr lang="en-US" dirty="0"/>
          </a:p>
        </p:txBody>
      </p:sp>
      <p:sp>
        <p:nvSpPr>
          <p:cNvPr id="3" name="Text Placeholder 2"/>
          <p:cNvSpPr>
            <a:spLocks noGrp="1"/>
          </p:cNvSpPr>
          <p:nvPr>
            <p:ph type="body" sz="quarter" idx="10"/>
          </p:nvPr>
        </p:nvSpPr>
        <p:spPr>
          <a:xfrm>
            <a:off x="503237" y="4014311"/>
            <a:ext cx="11704320" cy="822960"/>
          </a:xfrm>
        </p:spPr>
        <p:txBody>
          <a:bodyPr/>
          <a:lstStyle/>
          <a:p>
            <a:r>
              <a:rPr lang="en-US" sz="2400" dirty="0" smtClean="0"/>
              <a:t>SQL Server in Azure VMs</a:t>
            </a:r>
            <a:endParaRPr lang="en-US" sz="2400" dirty="0"/>
          </a:p>
        </p:txBody>
      </p:sp>
      <p:sp>
        <p:nvSpPr>
          <p:cNvPr id="8" name="Rectangle 6"/>
          <p:cNvSpPr>
            <a:spLocks noChangeArrowheads="1"/>
          </p:cNvSpPr>
          <p:nvPr/>
        </p:nvSpPr>
        <p:spPr bwMode="auto">
          <a:xfrm>
            <a:off x="2179638" y="-1270000"/>
            <a:ext cx="4340225" cy="561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29" name="Group 128"/>
          <p:cNvGrpSpPr/>
          <p:nvPr/>
        </p:nvGrpSpPr>
        <p:grpSpPr>
          <a:xfrm>
            <a:off x="7894637" y="1135062"/>
            <a:ext cx="3741738" cy="4765674"/>
            <a:chOff x="7143749" y="1444070"/>
            <a:chExt cx="3741738" cy="4765674"/>
          </a:xfrm>
        </p:grpSpPr>
        <p:sp>
          <p:nvSpPr>
            <p:cNvPr id="89" name="Freeform 87"/>
            <p:cNvSpPr>
              <a:spLocks/>
            </p:cNvSpPr>
            <p:nvPr/>
          </p:nvSpPr>
          <p:spPr bwMode="auto">
            <a:xfrm>
              <a:off x="7143749" y="1444070"/>
              <a:ext cx="3741738" cy="3746500"/>
            </a:xfrm>
            <a:custGeom>
              <a:avLst/>
              <a:gdLst>
                <a:gd name="T0" fmla="*/ 2495 w 2495"/>
                <a:gd name="T1" fmla="*/ 1247 h 2495"/>
                <a:gd name="T2" fmla="*/ 2495 w 2495"/>
                <a:gd name="T3" fmla="*/ 1247 h 2495"/>
                <a:gd name="T4" fmla="*/ 1247 w 2495"/>
                <a:gd name="T5" fmla="*/ 2495 h 2495"/>
                <a:gd name="T6" fmla="*/ 0 w 2495"/>
                <a:gd name="T7" fmla="*/ 1247 h 2495"/>
                <a:gd name="T8" fmla="*/ 1247 w 2495"/>
                <a:gd name="T9" fmla="*/ 0 h 2495"/>
                <a:gd name="T10" fmla="*/ 2495 w 2495"/>
                <a:gd name="T11" fmla="*/ 1247 h 2495"/>
              </a:gdLst>
              <a:ahLst/>
              <a:cxnLst>
                <a:cxn ang="0">
                  <a:pos x="T0" y="T1"/>
                </a:cxn>
                <a:cxn ang="0">
                  <a:pos x="T2" y="T3"/>
                </a:cxn>
                <a:cxn ang="0">
                  <a:pos x="T4" y="T5"/>
                </a:cxn>
                <a:cxn ang="0">
                  <a:pos x="T6" y="T7"/>
                </a:cxn>
                <a:cxn ang="0">
                  <a:pos x="T8" y="T9"/>
                </a:cxn>
                <a:cxn ang="0">
                  <a:pos x="T10" y="T11"/>
                </a:cxn>
              </a:cxnLst>
              <a:rect l="0" t="0" r="r" b="b"/>
              <a:pathLst>
                <a:path w="2495" h="2495">
                  <a:moveTo>
                    <a:pt x="2495" y="1247"/>
                  </a:moveTo>
                  <a:lnTo>
                    <a:pt x="2495" y="1247"/>
                  </a:lnTo>
                  <a:cubicBezTo>
                    <a:pt x="2495" y="1937"/>
                    <a:pt x="1937" y="2495"/>
                    <a:pt x="1247" y="2495"/>
                  </a:cubicBezTo>
                  <a:cubicBezTo>
                    <a:pt x="558" y="2495"/>
                    <a:pt x="0" y="1937"/>
                    <a:pt x="0" y="1247"/>
                  </a:cubicBezTo>
                  <a:cubicBezTo>
                    <a:pt x="0" y="558"/>
                    <a:pt x="558" y="0"/>
                    <a:pt x="1247" y="0"/>
                  </a:cubicBezTo>
                  <a:cubicBezTo>
                    <a:pt x="1937" y="0"/>
                    <a:pt x="2495" y="558"/>
                    <a:pt x="2495" y="1247"/>
                  </a:cubicBezTo>
                  <a:close/>
                </a:path>
              </a:pathLst>
            </a:custGeom>
            <a:solidFill>
              <a:srgbClr val="00B0F0"/>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7751762" y="6028769"/>
              <a:ext cx="2525713" cy="180975"/>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E57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8248650" y="5058807"/>
              <a:ext cx="1804988" cy="1112838"/>
            </a:xfrm>
            <a:custGeom>
              <a:avLst/>
              <a:gdLst>
                <a:gd name="T0" fmla="*/ 0 w 1137"/>
                <a:gd name="T1" fmla="*/ 0 h 701"/>
                <a:gd name="T2" fmla="*/ 0 w 1137"/>
                <a:gd name="T3" fmla="*/ 87 h 701"/>
                <a:gd name="T4" fmla="*/ 676 w 1137"/>
                <a:gd name="T5" fmla="*/ 87 h 701"/>
                <a:gd name="T6" fmla="*/ 676 w 1137"/>
                <a:gd name="T7" fmla="*/ 701 h 701"/>
                <a:gd name="T8" fmla="*/ 752 w 1137"/>
                <a:gd name="T9" fmla="*/ 701 h 701"/>
                <a:gd name="T10" fmla="*/ 752 w 1137"/>
                <a:gd name="T11" fmla="*/ 87 h 701"/>
                <a:gd name="T12" fmla="*/ 1061 w 1137"/>
                <a:gd name="T13" fmla="*/ 87 h 701"/>
                <a:gd name="T14" fmla="*/ 1061 w 1137"/>
                <a:gd name="T15" fmla="*/ 701 h 701"/>
                <a:gd name="T16" fmla="*/ 1137 w 1137"/>
                <a:gd name="T17" fmla="*/ 701 h 701"/>
                <a:gd name="T18" fmla="*/ 1137 w 1137"/>
                <a:gd name="T19" fmla="*/ 87 h 701"/>
                <a:gd name="T20" fmla="*/ 1137 w 1137"/>
                <a:gd name="T21" fmla="*/ 81 h 701"/>
                <a:gd name="T22" fmla="*/ 1137 w 1137"/>
                <a:gd name="T23" fmla="*/ 0 h 701"/>
                <a:gd name="T24" fmla="*/ 0 w 1137"/>
                <a:gd name="T25" fmla="*/ 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7" h="701">
                  <a:moveTo>
                    <a:pt x="0" y="0"/>
                  </a:moveTo>
                  <a:lnTo>
                    <a:pt x="0" y="87"/>
                  </a:lnTo>
                  <a:lnTo>
                    <a:pt x="676" y="87"/>
                  </a:lnTo>
                  <a:lnTo>
                    <a:pt x="676" y="701"/>
                  </a:lnTo>
                  <a:lnTo>
                    <a:pt x="752" y="701"/>
                  </a:lnTo>
                  <a:lnTo>
                    <a:pt x="752" y="87"/>
                  </a:lnTo>
                  <a:lnTo>
                    <a:pt x="1061" y="87"/>
                  </a:lnTo>
                  <a:lnTo>
                    <a:pt x="1061" y="701"/>
                  </a:lnTo>
                  <a:lnTo>
                    <a:pt x="1137" y="701"/>
                  </a:lnTo>
                  <a:lnTo>
                    <a:pt x="1137" y="87"/>
                  </a:lnTo>
                  <a:lnTo>
                    <a:pt x="1137" y="81"/>
                  </a:lnTo>
                  <a:lnTo>
                    <a:pt x="1137"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8248650" y="5058807"/>
              <a:ext cx="1804988" cy="1112838"/>
            </a:xfrm>
            <a:custGeom>
              <a:avLst/>
              <a:gdLst>
                <a:gd name="T0" fmla="*/ 0 w 1137"/>
                <a:gd name="T1" fmla="*/ 0 h 701"/>
                <a:gd name="T2" fmla="*/ 0 w 1137"/>
                <a:gd name="T3" fmla="*/ 87 h 701"/>
                <a:gd name="T4" fmla="*/ 676 w 1137"/>
                <a:gd name="T5" fmla="*/ 87 h 701"/>
                <a:gd name="T6" fmla="*/ 676 w 1137"/>
                <a:gd name="T7" fmla="*/ 701 h 701"/>
                <a:gd name="T8" fmla="*/ 752 w 1137"/>
                <a:gd name="T9" fmla="*/ 701 h 701"/>
                <a:gd name="T10" fmla="*/ 752 w 1137"/>
                <a:gd name="T11" fmla="*/ 87 h 701"/>
                <a:gd name="T12" fmla="*/ 1061 w 1137"/>
                <a:gd name="T13" fmla="*/ 87 h 701"/>
                <a:gd name="T14" fmla="*/ 1061 w 1137"/>
                <a:gd name="T15" fmla="*/ 701 h 701"/>
                <a:gd name="T16" fmla="*/ 1137 w 1137"/>
                <a:gd name="T17" fmla="*/ 701 h 701"/>
                <a:gd name="T18" fmla="*/ 1137 w 1137"/>
                <a:gd name="T19" fmla="*/ 87 h 701"/>
                <a:gd name="T20" fmla="*/ 1137 w 1137"/>
                <a:gd name="T21" fmla="*/ 81 h 701"/>
                <a:gd name="T22" fmla="*/ 1137 w 1137"/>
                <a:gd name="T23" fmla="*/ 0 h 701"/>
                <a:gd name="T24" fmla="*/ 0 w 1137"/>
                <a:gd name="T25" fmla="*/ 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7" h="701">
                  <a:moveTo>
                    <a:pt x="0" y="0"/>
                  </a:moveTo>
                  <a:lnTo>
                    <a:pt x="0" y="87"/>
                  </a:lnTo>
                  <a:lnTo>
                    <a:pt x="676" y="87"/>
                  </a:lnTo>
                  <a:lnTo>
                    <a:pt x="676" y="701"/>
                  </a:lnTo>
                  <a:lnTo>
                    <a:pt x="752" y="701"/>
                  </a:lnTo>
                  <a:lnTo>
                    <a:pt x="752" y="87"/>
                  </a:lnTo>
                  <a:lnTo>
                    <a:pt x="1061" y="87"/>
                  </a:lnTo>
                  <a:lnTo>
                    <a:pt x="1061" y="701"/>
                  </a:lnTo>
                  <a:lnTo>
                    <a:pt x="1137" y="701"/>
                  </a:lnTo>
                  <a:lnTo>
                    <a:pt x="1137" y="87"/>
                  </a:lnTo>
                  <a:lnTo>
                    <a:pt x="1137" y="81"/>
                  </a:lnTo>
                  <a:lnTo>
                    <a:pt x="113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9382125" y="5058807"/>
              <a:ext cx="671513" cy="1112838"/>
            </a:xfrm>
            <a:custGeom>
              <a:avLst/>
              <a:gdLst>
                <a:gd name="T0" fmla="*/ 423 w 423"/>
                <a:gd name="T1" fmla="*/ 0 h 701"/>
                <a:gd name="T2" fmla="*/ 0 w 423"/>
                <a:gd name="T3" fmla="*/ 0 h 701"/>
                <a:gd name="T4" fmla="*/ 0 w 423"/>
                <a:gd name="T5" fmla="*/ 78 h 701"/>
                <a:gd name="T6" fmla="*/ 0 w 423"/>
                <a:gd name="T7" fmla="*/ 87 h 701"/>
                <a:gd name="T8" fmla="*/ 0 w 423"/>
                <a:gd name="T9" fmla="*/ 701 h 701"/>
                <a:gd name="T10" fmla="*/ 38 w 423"/>
                <a:gd name="T11" fmla="*/ 701 h 701"/>
                <a:gd name="T12" fmla="*/ 38 w 423"/>
                <a:gd name="T13" fmla="*/ 611 h 701"/>
                <a:gd name="T14" fmla="*/ 38 w 423"/>
                <a:gd name="T15" fmla="*/ 87 h 701"/>
                <a:gd name="T16" fmla="*/ 385 w 423"/>
                <a:gd name="T17" fmla="*/ 87 h 701"/>
                <a:gd name="T18" fmla="*/ 385 w 423"/>
                <a:gd name="T19" fmla="*/ 701 h 701"/>
                <a:gd name="T20" fmla="*/ 423 w 423"/>
                <a:gd name="T21" fmla="*/ 701 h 701"/>
                <a:gd name="T22" fmla="*/ 423 w 423"/>
                <a:gd name="T23" fmla="*/ 611 h 701"/>
                <a:gd name="T24" fmla="*/ 423 w 423"/>
                <a:gd name="T25" fmla="*/ 87 h 701"/>
                <a:gd name="T26" fmla="*/ 423 w 423"/>
                <a:gd name="T27" fmla="*/ 81 h 701"/>
                <a:gd name="T28" fmla="*/ 423 w 423"/>
                <a:gd name="T29" fmla="*/ 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3" h="701">
                  <a:moveTo>
                    <a:pt x="423" y="0"/>
                  </a:moveTo>
                  <a:lnTo>
                    <a:pt x="0" y="0"/>
                  </a:lnTo>
                  <a:lnTo>
                    <a:pt x="0" y="78"/>
                  </a:lnTo>
                  <a:lnTo>
                    <a:pt x="0" y="87"/>
                  </a:lnTo>
                  <a:lnTo>
                    <a:pt x="0" y="701"/>
                  </a:lnTo>
                  <a:lnTo>
                    <a:pt x="38" y="701"/>
                  </a:lnTo>
                  <a:lnTo>
                    <a:pt x="38" y="611"/>
                  </a:lnTo>
                  <a:lnTo>
                    <a:pt x="38" y="87"/>
                  </a:lnTo>
                  <a:lnTo>
                    <a:pt x="385" y="87"/>
                  </a:lnTo>
                  <a:lnTo>
                    <a:pt x="385" y="701"/>
                  </a:lnTo>
                  <a:lnTo>
                    <a:pt x="423" y="701"/>
                  </a:lnTo>
                  <a:lnTo>
                    <a:pt x="423" y="611"/>
                  </a:lnTo>
                  <a:lnTo>
                    <a:pt x="423" y="87"/>
                  </a:lnTo>
                  <a:lnTo>
                    <a:pt x="423" y="81"/>
                  </a:lnTo>
                  <a:lnTo>
                    <a:pt x="423"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9382125" y="5058807"/>
              <a:ext cx="671513" cy="1112838"/>
            </a:xfrm>
            <a:custGeom>
              <a:avLst/>
              <a:gdLst>
                <a:gd name="T0" fmla="*/ 423 w 423"/>
                <a:gd name="T1" fmla="*/ 0 h 701"/>
                <a:gd name="T2" fmla="*/ 0 w 423"/>
                <a:gd name="T3" fmla="*/ 0 h 701"/>
                <a:gd name="T4" fmla="*/ 0 w 423"/>
                <a:gd name="T5" fmla="*/ 78 h 701"/>
                <a:gd name="T6" fmla="*/ 0 w 423"/>
                <a:gd name="T7" fmla="*/ 87 h 701"/>
                <a:gd name="T8" fmla="*/ 0 w 423"/>
                <a:gd name="T9" fmla="*/ 701 h 701"/>
                <a:gd name="T10" fmla="*/ 38 w 423"/>
                <a:gd name="T11" fmla="*/ 701 h 701"/>
                <a:gd name="T12" fmla="*/ 38 w 423"/>
                <a:gd name="T13" fmla="*/ 611 h 701"/>
                <a:gd name="T14" fmla="*/ 38 w 423"/>
                <a:gd name="T15" fmla="*/ 87 h 701"/>
                <a:gd name="T16" fmla="*/ 385 w 423"/>
                <a:gd name="T17" fmla="*/ 87 h 701"/>
                <a:gd name="T18" fmla="*/ 385 w 423"/>
                <a:gd name="T19" fmla="*/ 701 h 701"/>
                <a:gd name="T20" fmla="*/ 423 w 423"/>
                <a:gd name="T21" fmla="*/ 701 h 701"/>
                <a:gd name="T22" fmla="*/ 423 w 423"/>
                <a:gd name="T23" fmla="*/ 611 h 701"/>
                <a:gd name="T24" fmla="*/ 423 w 423"/>
                <a:gd name="T25" fmla="*/ 87 h 701"/>
                <a:gd name="T26" fmla="*/ 423 w 423"/>
                <a:gd name="T27" fmla="*/ 81 h 701"/>
                <a:gd name="T28" fmla="*/ 423 w 423"/>
                <a:gd name="T29" fmla="*/ 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3" h="701">
                  <a:moveTo>
                    <a:pt x="423" y="0"/>
                  </a:moveTo>
                  <a:lnTo>
                    <a:pt x="0" y="0"/>
                  </a:lnTo>
                  <a:lnTo>
                    <a:pt x="0" y="78"/>
                  </a:lnTo>
                  <a:lnTo>
                    <a:pt x="0" y="87"/>
                  </a:lnTo>
                  <a:lnTo>
                    <a:pt x="0" y="701"/>
                  </a:lnTo>
                  <a:lnTo>
                    <a:pt x="38" y="701"/>
                  </a:lnTo>
                  <a:lnTo>
                    <a:pt x="38" y="611"/>
                  </a:lnTo>
                  <a:lnTo>
                    <a:pt x="38" y="87"/>
                  </a:lnTo>
                  <a:lnTo>
                    <a:pt x="385" y="87"/>
                  </a:lnTo>
                  <a:lnTo>
                    <a:pt x="385" y="701"/>
                  </a:lnTo>
                  <a:lnTo>
                    <a:pt x="423" y="701"/>
                  </a:lnTo>
                  <a:lnTo>
                    <a:pt x="423" y="611"/>
                  </a:lnTo>
                  <a:lnTo>
                    <a:pt x="423" y="87"/>
                  </a:lnTo>
                  <a:lnTo>
                    <a:pt x="423" y="81"/>
                  </a:lnTo>
                  <a:lnTo>
                    <a:pt x="4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8504237" y="1820862"/>
              <a:ext cx="1420813" cy="854075"/>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5"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8721725" y="4131707"/>
              <a:ext cx="985838" cy="80327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p:nvSpPr>
          <p:spPr bwMode="auto">
            <a:xfrm>
              <a:off x="8651875" y="4131707"/>
              <a:ext cx="1003300" cy="80327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8702675" y="4180919"/>
              <a:ext cx="903288" cy="603250"/>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8702675" y="4180919"/>
              <a:ext cx="90328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noEditPoints="1"/>
            </p:cNvSpPr>
            <p:nvPr/>
          </p:nvSpPr>
          <p:spPr bwMode="auto">
            <a:xfrm>
              <a:off x="8651875" y="4233307"/>
              <a:ext cx="1003300" cy="701675"/>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p:nvSpPr>
          <p:spPr bwMode="auto">
            <a:xfrm>
              <a:off x="8702675" y="4263469"/>
              <a:ext cx="869950" cy="520700"/>
            </a:xfrm>
            <a:custGeom>
              <a:avLst/>
              <a:gdLst>
                <a:gd name="T0" fmla="*/ 0 w 548"/>
                <a:gd name="T1" fmla="*/ 0 h 328"/>
                <a:gd name="T2" fmla="*/ 0 w 548"/>
                <a:gd name="T3" fmla="*/ 53 h 328"/>
                <a:gd name="T4" fmla="*/ 86 w 548"/>
                <a:gd name="T5" fmla="*/ 53 h 328"/>
                <a:gd name="T6" fmla="*/ 86 w 548"/>
                <a:gd name="T7" fmla="*/ 325 h 328"/>
                <a:gd name="T8" fmla="*/ 91 w 548"/>
                <a:gd name="T9" fmla="*/ 328 h 328"/>
                <a:gd name="T10" fmla="*/ 548 w 548"/>
                <a:gd name="T11" fmla="*/ 328 h 328"/>
                <a:gd name="T12" fmla="*/ 0 w 548"/>
                <a:gd name="T13" fmla="*/ 0 h 328"/>
              </a:gdLst>
              <a:ahLst/>
              <a:cxnLst>
                <a:cxn ang="0">
                  <a:pos x="T0" y="T1"/>
                </a:cxn>
                <a:cxn ang="0">
                  <a:pos x="T2" y="T3"/>
                </a:cxn>
                <a:cxn ang="0">
                  <a:pos x="T4" y="T5"/>
                </a:cxn>
                <a:cxn ang="0">
                  <a:pos x="T6" y="T7"/>
                </a:cxn>
                <a:cxn ang="0">
                  <a:pos x="T8" y="T9"/>
                </a:cxn>
                <a:cxn ang="0">
                  <a:pos x="T10" y="T11"/>
                </a:cxn>
                <a:cxn ang="0">
                  <a:pos x="T12" y="T13"/>
                </a:cxn>
              </a:cxnLst>
              <a:rect l="0" t="0" r="r" b="b"/>
              <a:pathLst>
                <a:path w="548" h="328">
                  <a:moveTo>
                    <a:pt x="0" y="0"/>
                  </a:moveTo>
                  <a:lnTo>
                    <a:pt x="0" y="53"/>
                  </a:lnTo>
                  <a:lnTo>
                    <a:pt x="86" y="53"/>
                  </a:lnTo>
                  <a:lnTo>
                    <a:pt x="86" y="325"/>
                  </a:lnTo>
                  <a:lnTo>
                    <a:pt x="91" y="328"/>
                  </a:lnTo>
                  <a:lnTo>
                    <a:pt x="548" y="328"/>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p:nvSpPr>
          <p:spPr bwMode="auto">
            <a:xfrm>
              <a:off x="8702675" y="4263469"/>
              <a:ext cx="869950" cy="520700"/>
            </a:xfrm>
            <a:custGeom>
              <a:avLst/>
              <a:gdLst>
                <a:gd name="T0" fmla="*/ 0 w 548"/>
                <a:gd name="T1" fmla="*/ 0 h 328"/>
                <a:gd name="T2" fmla="*/ 0 w 548"/>
                <a:gd name="T3" fmla="*/ 53 h 328"/>
                <a:gd name="T4" fmla="*/ 86 w 548"/>
                <a:gd name="T5" fmla="*/ 53 h 328"/>
                <a:gd name="T6" fmla="*/ 86 w 548"/>
                <a:gd name="T7" fmla="*/ 325 h 328"/>
                <a:gd name="T8" fmla="*/ 91 w 548"/>
                <a:gd name="T9" fmla="*/ 328 h 328"/>
                <a:gd name="T10" fmla="*/ 548 w 548"/>
                <a:gd name="T11" fmla="*/ 328 h 328"/>
                <a:gd name="T12" fmla="*/ 0 w 548"/>
                <a:gd name="T13" fmla="*/ 0 h 328"/>
              </a:gdLst>
              <a:ahLst/>
              <a:cxnLst>
                <a:cxn ang="0">
                  <a:pos x="T0" y="T1"/>
                </a:cxn>
                <a:cxn ang="0">
                  <a:pos x="T2" y="T3"/>
                </a:cxn>
                <a:cxn ang="0">
                  <a:pos x="T4" y="T5"/>
                </a:cxn>
                <a:cxn ang="0">
                  <a:pos x="T6" y="T7"/>
                </a:cxn>
                <a:cxn ang="0">
                  <a:pos x="T8" y="T9"/>
                </a:cxn>
                <a:cxn ang="0">
                  <a:pos x="T10" y="T11"/>
                </a:cxn>
                <a:cxn ang="0">
                  <a:pos x="T12" y="T13"/>
                </a:cxn>
              </a:cxnLst>
              <a:rect l="0" t="0" r="r" b="b"/>
              <a:pathLst>
                <a:path w="548" h="328">
                  <a:moveTo>
                    <a:pt x="0" y="0"/>
                  </a:moveTo>
                  <a:lnTo>
                    <a:pt x="0" y="53"/>
                  </a:lnTo>
                  <a:lnTo>
                    <a:pt x="86" y="53"/>
                  </a:lnTo>
                  <a:lnTo>
                    <a:pt x="86" y="325"/>
                  </a:lnTo>
                  <a:lnTo>
                    <a:pt x="91" y="328"/>
                  </a:lnTo>
                  <a:lnTo>
                    <a:pt x="548" y="32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p:cNvSpPr>
            <p:nvPr/>
          </p:nvSpPr>
          <p:spPr bwMode="auto">
            <a:xfrm>
              <a:off x="8775700" y="4776232"/>
              <a:ext cx="171450" cy="161925"/>
            </a:xfrm>
            <a:custGeom>
              <a:avLst/>
              <a:gdLst>
                <a:gd name="T0" fmla="*/ 73 w 108"/>
                <a:gd name="T1" fmla="*/ 102 h 102"/>
                <a:gd name="T2" fmla="*/ 0 w 108"/>
                <a:gd name="T3" fmla="*/ 62 h 102"/>
                <a:gd name="T4" fmla="*/ 35 w 108"/>
                <a:gd name="T5" fmla="*/ 0 h 102"/>
                <a:gd name="T6" fmla="*/ 108 w 108"/>
                <a:gd name="T7" fmla="*/ 40 h 102"/>
                <a:gd name="T8" fmla="*/ 73 w 108"/>
                <a:gd name="T9" fmla="*/ 102 h 102"/>
              </a:gdLst>
              <a:ahLst/>
              <a:cxnLst>
                <a:cxn ang="0">
                  <a:pos x="T0" y="T1"/>
                </a:cxn>
                <a:cxn ang="0">
                  <a:pos x="T2" y="T3"/>
                </a:cxn>
                <a:cxn ang="0">
                  <a:pos x="T4" y="T5"/>
                </a:cxn>
                <a:cxn ang="0">
                  <a:pos x="T6" y="T7"/>
                </a:cxn>
                <a:cxn ang="0">
                  <a:pos x="T8" y="T9"/>
                </a:cxn>
              </a:cxnLst>
              <a:rect l="0" t="0" r="r" b="b"/>
              <a:pathLst>
                <a:path w="108" h="102">
                  <a:moveTo>
                    <a:pt x="73" y="102"/>
                  </a:moveTo>
                  <a:lnTo>
                    <a:pt x="0" y="62"/>
                  </a:lnTo>
                  <a:lnTo>
                    <a:pt x="35" y="0"/>
                  </a:lnTo>
                  <a:lnTo>
                    <a:pt x="108" y="40"/>
                  </a:lnTo>
                  <a:lnTo>
                    <a:pt x="73" y="10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p:cNvSpPr>
            <p:nvPr/>
          </p:nvSpPr>
          <p:spPr bwMode="auto">
            <a:xfrm>
              <a:off x="8775700" y="4776232"/>
              <a:ext cx="171450" cy="161925"/>
            </a:xfrm>
            <a:custGeom>
              <a:avLst/>
              <a:gdLst>
                <a:gd name="T0" fmla="*/ 73 w 108"/>
                <a:gd name="T1" fmla="*/ 102 h 102"/>
                <a:gd name="T2" fmla="*/ 0 w 108"/>
                <a:gd name="T3" fmla="*/ 62 h 102"/>
                <a:gd name="T4" fmla="*/ 35 w 108"/>
                <a:gd name="T5" fmla="*/ 0 h 102"/>
                <a:gd name="T6" fmla="*/ 108 w 108"/>
                <a:gd name="T7" fmla="*/ 40 h 102"/>
                <a:gd name="T8" fmla="*/ 73 w 108"/>
                <a:gd name="T9" fmla="*/ 102 h 102"/>
              </a:gdLst>
              <a:ahLst/>
              <a:cxnLst>
                <a:cxn ang="0">
                  <a:pos x="T0" y="T1"/>
                </a:cxn>
                <a:cxn ang="0">
                  <a:pos x="T2" y="T3"/>
                </a:cxn>
                <a:cxn ang="0">
                  <a:pos x="T4" y="T5"/>
                </a:cxn>
                <a:cxn ang="0">
                  <a:pos x="T6" y="T7"/>
                </a:cxn>
                <a:cxn ang="0">
                  <a:pos x="T8" y="T9"/>
                </a:cxn>
              </a:cxnLst>
              <a:rect l="0" t="0" r="r" b="b"/>
              <a:pathLst>
                <a:path w="108" h="102">
                  <a:moveTo>
                    <a:pt x="73" y="102"/>
                  </a:moveTo>
                  <a:lnTo>
                    <a:pt x="0" y="62"/>
                  </a:lnTo>
                  <a:lnTo>
                    <a:pt x="35" y="0"/>
                  </a:lnTo>
                  <a:lnTo>
                    <a:pt x="108" y="40"/>
                  </a:lnTo>
                  <a:lnTo>
                    <a:pt x="73"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p:cNvSpPr>
            <p:nvPr/>
          </p:nvSpPr>
          <p:spPr bwMode="auto">
            <a:xfrm>
              <a:off x="8839200" y="4779407"/>
              <a:ext cx="107950" cy="158750"/>
            </a:xfrm>
            <a:custGeom>
              <a:avLst/>
              <a:gdLst>
                <a:gd name="T0" fmla="*/ 0 w 68"/>
                <a:gd name="T1" fmla="*/ 0 h 100"/>
                <a:gd name="T2" fmla="*/ 0 w 68"/>
                <a:gd name="T3" fmla="*/ 82 h 100"/>
                <a:gd name="T4" fmla="*/ 33 w 68"/>
                <a:gd name="T5" fmla="*/ 100 h 100"/>
                <a:gd name="T6" fmla="*/ 68 w 68"/>
                <a:gd name="T7" fmla="*/ 38 h 100"/>
                <a:gd name="T8" fmla="*/ 0 w 68"/>
                <a:gd name="T9" fmla="*/ 0 h 100"/>
              </a:gdLst>
              <a:ahLst/>
              <a:cxnLst>
                <a:cxn ang="0">
                  <a:pos x="T0" y="T1"/>
                </a:cxn>
                <a:cxn ang="0">
                  <a:pos x="T2" y="T3"/>
                </a:cxn>
                <a:cxn ang="0">
                  <a:pos x="T4" y="T5"/>
                </a:cxn>
                <a:cxn ang="0">
                  <a:pos x="T6" y="T7"/>
                </a:cxn>
                <a:cxn ang="0">
                  <a:pos x="T8" y="T9"/>
                </a:cxn>
              </a:cxnLst>
              <a:rect l="0" t="0" r="r" b="b"/>
              <a:pathLst>
                <a:path w="68" h="100">
                  <a:moveTo>
                    <a:pt x="0" y="0"/>
                  </a:moveTo>
                  <a:lnTo>
                    <a:pt x="0" y="82"/>
                  </a:lnTo>
                  <a:lnTo>
                    <a:pt x="33" y="100"/>
                  </a:lnTo>
                  <a:lnTo>
                    <a:pt x="68" y="38"/>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p:cNvSpPr>
            <p:nvPr/>
          </p:nvSpPr>
          <p:spPr bwMode="auto">
            <a:xfrm>
              <a:off x="8839200" y="4779407"/>
              <a:ext cx="107950" cy="158750"/>
            </a:xfrm>
            <a:custGeom>
              <a:avLst/>
              <a:gdLst>
                <a:gd name="T0" fmla="*/ 0 w 68"/>
                <a:gd name="T1" fmla="*/ 0 h 100"/>
                <a:gd name="T2" fmla="*/ 0 w 68"/>
                <a:gd name="T3" fmla="*/ 82 h 100"/>
                <a:gd name="T4" fmla="*/ 33 w 68"/>
                <a:gd name="T5" fmla="*/ 100 h 100"/>
                <a:gd name="T6" fmla="*/ 68 w 68"/>
                <a:gd name="T7" fmla="*/ 38 h 100"/>
                <a:gd name="T8" fmla="*/ 0 w 68"/>
                <a:gd name="T9" fmla="*/ 0 h 100"/>
              </a:gdLst>
              <a:ahLst/>
              <a:cxnLst>
                <a:cxn ang="0">
                  <a:pos x="T0" y="T1"/>
                </a:cxn>
                <a:cxn ang="0">
                  <a:pos x="T2" y="T3"/>
                </a:cxn>
                <a:cxn ang="0">
                  <a:pos x="T4" y="T5"/>
                </a:cxn>
                <a:cxn ang="0">
                  <a:pos x="T6" y="T7"/>
                </a:cxn>
                <a:cxn ang="0">
                  <a:pos x="T8" y="T9"/>
                </a:cxn>
              </a:cxnLst>
              <a:rect l="0" t="0" r="r" b="b"/>
              <a:pathLst>
                <a:path w="68" h="100">
                  <a:moveTo>
                    <a:pt x="0" y="0"/>
                  </a:moveTo>
                  <a:lnTo>
                    <a:pt x="0" y="82"/>
                  </a:lnTo>
                  <a:lnTo>
                    <a:pt x="33" y="100"/>
                  </a:lnTo>
                  <a:lnTo>
                    <a:pt x="68" y="3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8137525" y="4347607"/>
              <a:ext cx="701675" cy="1023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8137525" y="4347607"/>
              <a:ext cx="701675"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p:cNvSpPr>
              <a:spLocks noEditPoints="1"/>
            </p:cNvSpPr>
            <p:nvPr/>
          </p:nvSpPr>
          <p:spPr bwMode="auto">
            <a:xfrm>
              <a:off x="8137525" y="4433332"/>
              <a:ext cx="701675" cy="817563"/>
            </a:xfrm>
            <a:custGeom>
              <a:avLst/>
              <a:gdLst>
                <a:gd name="T0" fmla="*/ 397 w 442"/>
                <a:gd name="T1" fmla="*/ 313 h 515"/>
                <a:gd name="T2" fmla="*/ 397 w 442"/>
                <a:gd name="T3" fmla="*/ 515 h 515"/>
                <a:gd name="T4" fmla="*/ 442 w 442"/>
                <a:gd name="T5" fmla="*/ 515 h 515"/>
                <a:gd name="T6" fmla="*/ 442 w 442"/>
                <a:gd name="T7" fmla="*/ 481 h 515"/>
                <a:gd name="T8" fmla="*/ 442 w 442"/>
                <a:gd name="T9" fmla="*/ 394 h 515"/>
                <a:gd name="T10" fmla="*/ 442 w 442"/>
                <a:gd name="T11" fmla="*/ 348 h 515"/>
                <a:gd name="T12" fmla="*/ 397 w 442"/>
                <a:gd name="T13" fmla="*/ 313 h 515"/>
                <a:gd name="T14" fmla="*/ 0 w 442"/>
                <a:gd name="T15" fmla="*/ 0 h 515"/>
                <a:gd name="T16" fmla="*/ 0 w 442"/>
                <a:gd name="T17" fmla="*/ 88 h 515"/>
                <a:gd name="T18" fmla="*/ 112 w 442"/>
                <a:gd name="T19" fmla="*/ 88 h 515"/>
                <a:gd name="T20" fmla="*/ 0 w 442"/>
                <a:gd name="T21"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2" h="515">
                  <a:moveTo>
                    <a:pt x="397" y="313"/>
                  </a:moveTo>
                  <a:lnTo>
                    <a:pt x="397" y="515"/>
                  </a:lnTo>
                  <a:lnTo>
                    <a:pt x="442" y="515"/>
                  </a:lnTo>
                  <a:lnTo>
                    <a:pt x="442" y="481"/>
                  </a:lnTo>
                  <a:lnTo>
                    <a:pt x="442" y="394"/>
                  </a:lnTo>
                  <a:lnTo>
                    <a:pt x="442" y="348"/>
                  </a:lnTo>
                  <a:lnTo>
                    <a:pt x="397" y="313"/>
                  </a:lnTo>
                  <a:close/>
                  <a:moveTo>
                    <a:pt x="0" y="0"/>
                  </a:moveTo>
                  <a:lnTo>
                    <a:pt x="0" y="88"/>
                  </a:lnTo>
                  <a:lnTo>
                    <a:pt x="112" y="88"/>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p:cNvSpPr>
              <a:spLocks noEditPoints="1"/>
            </p:cNvSpPr>
            <p:nvPr/>
          </p:nvSpPr>
          <p:spPr bwMode="auto">
            <a:xfrm>
              <a:off x="8137525" y="4433332"/>
              <a:ext cx="701675" cy="817563"/>
            </a:xfrm>
            <a:custGeom>
              <a:avLst/>
              <a:gdLst>
                <a:gd name="T0" fmla="*/ 397 w 442"/>
                <a:gd name="T1" fmla="*/ 313 h 515"/>
                <a:gd name="T2" fmla="*/ 397 w 442"/>
                <a:gd name="T3" fmla="*/ 515 h 515"/>
                <a:gd name="T4" fmla="*/ 442 w 442"/>
                <a:gd name="T5" fmla="*/ 515 h 515"/>
                <a:gd name="T6" fmla="*/ 442 w 442"/>
                <a:gd name="T7" fmla="*/ 481 h 515"/>
                <a:gd name="T8" fmla="*/ 442 w 442"/>
                <a:gd name="T9" fmla="*/ 394 h 515"/>
                <a:gd name="T10" fmla="*/ 442 w 442"/>
                <a:gd name="T11" fmla="*/ 348 h 515"/>
                <a:gd name="T12" fmla="*/ 397 w 442"/>
                <a:gd name="T13" fmla="*/ 313 h 515"/>
                <a:gd name="T14" fmla="*/ 0 w 442"/>
                <a:gd name="T15" fmla="*/ 0 h 515"/>
                <a:gd name="T16" fmla="*/ 0 w 442"/>
                <a:gd name="T17" fmla="*/ 88 h 515"/>
                <a:gd name="T18" fmla="*/ 112 w 442"/>
                <a:gd name="T19" fmla="*/ 88 h 515"/>
                <a:gd name="T20" fmla="*/ 0 w 442"/>
                <a:gd name="T21"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2" h="515">
                  <a:moveTo>
                    <a:pt x="397" y="313"/>
                  </a:moveTo>
                  <a:lnTo>
                    <a:pt x="397" y="515"/>
                  </a:lnTo>
                  <a:lnTo>
                    <a:pt x="442" y="515"/>
                  </a:lnTo>
                  <a:lnTo>
                    <a:pt x="442" y="481"/>
                  </a:lnTo>
                  <a:lnTo>
                    <a:pt x="442" y="394"/>
                  </a:lnTo>
                  <a:lnTo>
                    <a:pt x="442" y="348"/>
                  </a:lnTo>
                  <a:lnTo>
                    <a:pt x="397" y="313"/>
                  </a:lnTo>
                  <a:moveTo>
                    <a:pt x="0" y="0"/>
                  </a:moveTo>
                  <a:lnTo>
                    <a:pt x="0" y="88"/>
                  </a:lnTo>
                  <a:lnTo>
                    <a:pt x="112" y="8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8"/>
            <p:cNvSpPr>
              <a:spLocks/>
            </p:cNvSpPr>
            <p:nvPr/>
          </p:nvSpPr>
          <p:spPr bwMode="auto">
            <a:xfrm>
              <a:off x="8437562" y="4149169"/>
              <a:ext cx="163513" cy="198438"/>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29"/>
            <p:cNvSpPr>
              <a:spLocks noChangeArrowheads="1"/>
            </p:cNvSpPr>
            <p:nvPr/>
          </p:nvSpPr>
          <p:spPr bwMode="auto">
            <a:xfrm>
              <a:off x="8432800" y="3976132"/>
              <a:ext cx="23813" cy="222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0"/>
            <p:cNvSpPr>
              <a:spLocks/>
            </p:cNvSpPr>
            <p:nvPr/>
          </p:nvSpPr>
          <p:spPr bwMode="auto">
            <a:xfrm>
              <a:off x="8402637" y="3839607"/>
              <a:ext cx="165100" cy="111125"/>
            </a:xfrm>
            <a:custGeom>
              <a:avLst/>
              <a:gdLst>
                <a:gd name="T0" fmla="*/ 0 w 104"/>
                <a:gd name="T1" fmla="*/ 42 h 70"/>
                <a:gd name="T2" fmla="*/ 86 w 104"/>
                <a:gd name="T3" fmla="*/ 0 h 70"/>
                <a:gd name="T4" fmla="*/ 104 w 104"/>
                <a:gd name="T5" fmla="*/ 70 h 70"/>
                <a:gd name="T6" fmla="*/ 0 w 104"/>
                <a:gd name="T7" fmla="*/ 42 h 70"/>
              </a:gdLst>
              <a:ahLst/>
              <a:cxnLst>
                <a:cxn ang="0">
                  <a:pos x="T0" y="T1"/>
                </a:cxn>
                <a:cxn ang="0">
                  <a:pos x="T2" y="T3"/>
                </a:cxn>
                <a:cxn ang="0">
                  <a:pos x="T4" y="T5"/>
                </a:cxn>
                <a:cxn ang="0">
                  <a:pos x="T6" y="T7"/>
                </a:cxn>
              </a:cxnLst>
              <a:rect l="0" t="0" r="r" b="b"/>
              <a:pathLst>
                <a:path w="104" h="70">
                  <a:moveTo>
                    <a:pt x="0" y="42"/>
                  </a:moveTo>
                  <a:lnTo>
                    <a:pt x="86" y="0"/>
                  </a:lnTo>
                  <a:lnTo>
                    <a:pt x="104" y="70"/>
                  </a:lnTo>
                  <a:lnTo>
                    <a:pt x="0" y="42"/>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1"/>
            <p:cNvSpPr>
              <a:spLocks/>
            </p:cNvSpPr>
            <p:nvPr/>
          </p:nvSpPr>
          <p:spPr bwMode="auto">
            <a:xfrm>
              <a:off x="8286750" y="3906282"/>
              <a:ext cx="412750" cy="2984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32"/>
            <p:cNvSpPr>
              <a:spLocks noChangeArrowheads="1"/>
            </p:cNvSpPr>
            <p:nvPr/>
          </p:nvSpPr>
          <p:spPr bwMode="auto">
            <a:xfrm>
              <a:off x="8432800" y="3976132"/>
              <a:ext cx="23813" cy="2222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4"/>
            <p:cNvSpPr>
              <a:spLocks/>
            </p:cNvSpPr>
            <p:nvPr/>
          </p:nvSpPr>
          <p:spPr bwMode="auto">
            <a:xfrm>
              <a:off x="8691562" y="2587069"/>
              <a:ext cx="620713" cy="1901825"/>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5"/>
            <p:cNvSpPr>
              <a:spLocks/>
            </p:cNvSpPr>
            <p:nvPr/>
          </p:nvSpPr>
          <p:spPr bwMode="auto">
            <a:xfrm>
              <a:off x="9144000" y="2471182"/>
              <a:ext cx="120650" cy="125413"/>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6"/>
            <p:cNvSpPr>
              <a:spLocks/>
            </p:cNvSpPr>
            <p:nvPr/>
          </p:nvSpPr>
          <p:spPr bwMode="auto">
            <a:xfrm>
              <a:off x="8539162" y="6004957"/>
              <a:ext cx="303213" cy="168275"/>
            </a:xfrm>
            <a:custGeom>
              <a:avLst/>
              <a:gdLst>
                <a:gd name="T0" fmla="*/ 191 w 191"/>
                <a:gd name="T1" fmla="*/ 82 h 106"/>
                <a:gd name="T2" fmla="*/ 108 w 191"/>
                <a:gd name="T3" fmla="*/ 0 h 106"/>
                <a:gd name="T4" fmla="*/ 0 w 191"/>
                <a:gd name="T5" fmla="*/ 0 h 106"/>
                <a:gd name="T6" fmla="*/ 0 w 191"/>
                <a:gd name="T7" fmla="*/ 106 h 106"/>
                <a:gd name="T8" fmla="*/ 191 w 191"/>
                <a:gd name="T9" fmla="*/ 106 h 106"/>
                <a:gd name="T10" fmla="*/ 191 w 191"/>
                <a:gd name="T11" fmla="*/ 82 h 106"/>
              </a:gdLst>
              <a:ahLst/>
              <a:cxnLst>
                <a:cxn ang="0">
                  <a:pos x="T0" y="T1"/>
                </a:cxn>
                <a:cxn ang="0">
                  <a:pos x="T2" y="T3"/>
                </a:cxn>
                <a:cxn ang="0">
                  <a:pos x="T4" y="T5"/>
                </a:cxn>
                <a:cxn ang="0">
                  <a:pos x="T6" y="T7"/>
                </a:cxn>
                <a:cxn ang="0">
                  <a:pos x="T8" y="T9"/>
                </a:cxn>
                <a:cxn ang="0">
                  <a:pos x="T10" y="T11"/>
                </a:cxn>
              </a:cxnLst>
              <a:rect l="0" t="0" r="r" b="b"/>
              <a:pathLst>
                <a:path w="191" h="106">
                  <a:moveTo>
                    <a:pt x="191" y="82"/>
                  </a:moveTo>
                  <a:lnTo>
                    <a:pt x="108" y="0"/>
                  </a:lnTo>
                  <a:lnTo>
                    <a:pt x="0" y="0"/>
                  </a:lnTo>
                  <a:lnTo>
                    <a:pt x="0" y="106"/>
                  </a:lnTo>
                  <a:lnTo>
                    <a:pt x="191" y="106"/>
                  </a:lnTo>
                  <a:lnTo>
                    <a:pt x="191" y="8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7"/>
            <p:cNvSpPr>
              <a:spLocks/>
            </p:cNvSpPr>
            <p:nvPr/>
          </p:nvSpPr>
          <p:spPr bwMode="auto">
            <a:xfrm>
              <a:off x="8539162" y="6004957"/>
              <a:ext cx="303213" cy="168275"/>
            </a:xfrm>
            <a:custGeom>
              <a:avLst/>
              <a:gdLst>
                <a:gd name="T0" fmla="*/ 191 w 191"/>
                <a:gd name="T1" fmla="*/ 82 h 106"/>
                <a:gd name="T2" fmla="*/ 108 w 191"/>
                <a:gd name="T3" fmla="*/ 0 h 106"/>
                <a:gd name="T4" fmla="*/ 0 w 191"/>
                <a:gd name="T5" fmla="*/ 0 h 106"/>
                <a:gd name="T6" fmla="*/ 0 w 191"/>
                <a:gd name="T7" fmla="*/ 106 h 106"/>
                <a:gd name="T8" fmla="*/ 191 w 191"/>
                <a:gd name="T9" fmla="*/ 106 h 106"/>
                <a:gd name="T10" fmla="*/ 191 w 191"/>
                <a:gd name="T11" fmla="*/ 82 h 106"/>
              </a:gdLst>
              <a:ahLst/>
              <a:cxnLst>
                <a:cxn ang="0">
                  <a:pos x="T0" y="T1"/>
                </a:cxn>
                <a:cxn ang="0">
                  <a:pos x="T2" y="T3"/>
                </a:cxn>
                <a:cxn ang="0">
                  <a:pos x="T4" y="T5"/>
                </a:cxn>
                <a:cxn ang="0">
                  <a:pos x="T6" y="T7"/>
                </a:cxn>
                <a:cxn ang="0">
                  <a:pos x="T8" y="T9"/>
                </a:cxn>
                <a:cxn ang="0">
                  <a:pos x="T10" y="T11"/>
                </a:cxn>
              </a:cxnLst>
              <a:rect l="0" t="0" r="r" b="b"/>
              <a:pathLst>
                <a:path w="191" h="106">
                  <a:moveTo>
                    <a:pt x="191" y="82"/>
                  </a:moveTo>
                  <a:lnTo>
                    <a:pt x="108" y="0"/>
                  </a:lnTo>
                  <a:lnTo>
                    <a:pt x="0" y="0"/>
                  </a:lnTo>
                  <a:lnTo>
                    <a:pt x="0" y="106"/>
                  </a:lnTo>
                  <a:lnTo>
                    <a:pt x="191" y="106"/>
                  </a:lnTo>
                  <a:lnTo>
                    <a:pt x="191" y="8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8"/>
            <p:cNvSpPr>
              <a:spLocks noChangeArrowheads="1"/>
            </p:cNvSpPr>
            <p:nvPr/>
          </p:nvSpPr>
          <p:spPr bwMode="auto">
            <a:xfrm>
              <a:off x="8928100" y="5279469"/>
              <a:ext cx="173038" cy="7254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39"/>
            <p:cNvSpPr>
              <a:spLocks noChangeArrowheads="1"/>
            </p:cNvSpPr>
            <p:nvPr/>
          </p:nvSpPr>
          <p:spPr bwMode="auto">
            <a:xfrm>
              <a:off x="8928100" y="5279469"/>
              <a:ext cx="173038"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40"/>
            <p:cNvSpPr>
              <a:spLocks noChangeArrowheads="1"/>
            </p:cNvSpPr>
            <p:nvPr/>
          </p:nvSpPr>
          <p:spPr bwMode="auto">
            <a:xfrm>
              <a:off x="8539162" y="5249307"/>
              <a:ext cx="169863" cy="75565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41"/>
            <p:cNvSpPr>
              <a:spLocks noChangeArrowheads="1"/>
            </p:cNvSpPr>
            <p:nvPr/>
          </p:nvSpPr>
          <p:spPr bwMode="auto">
            <a:xfrm>
              <a:off x="8539162" y="5249307"/>
              <a:ext cx="16986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2"/>
            <p:cNvSpPr>
              <a:spLocks noChangeArrowheads="1"/>
            </p:cNvSpPr>
            <p:nvPr/>
          </p:nvSpPr>
          <p:spPr bwMode="auto">
            <a:xfrm>
              <a:off x="8359775" y="5250894"/>
              <a:ext cx="741363" cy="16986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3"/>
            <p:cNvSpPr>
              <a:spLocks noChangeArrowheads="1"/>
            </p:cNvSpPr>
            <p:nvPr/>
          </p:nvSpPr>
          <p:spPr bwMode="auto">
            <a:xfrm>
              <a:off x="8359775" y="5250894"/>
              <a:ext cx="741363"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
            <p:cNvSpPr>
              <a:spLocks/>
            </p:cNvSpPr>
            <p:nvPr/>
          </p:nvSpPr>
          <p:spPr bwMode="auto">
            <a:xfrm>
              <a:off x="8280400" y="2780744"/>
              <a:ext cx="428625" cy="257175"/>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5"/>
            <p:cNvSpPr>
              <a:spLocks/>
            </p:cNvSpPr>
            <p:nvPr/>
          </p:nvSpPr>
          <p:spPr bwMode="auto">
            <a:xfrm>
              <a:off x="9974262" y="1977469"/>
              <a:ext cx="373063" cy="2159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6"/>
            <p:cNvSpPr>
              <a:spLocks/>
            </p:cNvSpPr>
            <p:nvPr/>
          </p:nvSpPr>
          <p:spPr bwMode="auto">
            <a:xfrm>
              <a:off x="8890000" y="4839732"/>
              <a:ext cx="147638" cy="144463"/>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7"/>
            <p:cNvSpPr>
              <a:spLocks noChangeArrowheads="1"/>
            </p:cNvSpPr>
            <p:nvPr/>
          </p:nvSpPr>
          <p:spPr bwMode="auto">
            <a:xfrm>
              <a:off x="8074025" y="4573032"/>
              <a:ext cx="693738" cy="9540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48"/>
            <p:cNvSpPr>
              <a:spLocks noChangeArrowheads="1"/>
            </p:cNvSpPr>
            <p:nvPr/>
          </p:nvSpPr>
          <p:spPr bwMode="auto">
            <a:xfrm>
              <a:off x="8074025" y="4573032"/>
              <a:ext cx="6937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49"/>
            <p:cNvSpPr>
              <a:spLocks noChangeArrowheads="1"/>
            </p:cNvSpPr>
            <p:nvPr/>
          </p:nvSpPr>
          <p:spPr bwMode="auto">
            <a:xfrm>
              <a:off x="8074025" y="5431869"/>
              <a:ext cx="122238" cy="74136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50"/>
            <p:cNvSpPr>
              <a:spLocks noChangeArrowheads="1"/>
            </p:cNvSpPr>
            <p:nvPr/>
          </p:nvSpPr>
          <p:spPr bwMode="auto">
            <a:xfrm>
              <a:off x="8074025" y="5431869"/>
              <a:ext cx="122238"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1"/>
            <p:cNvSpPr>
              <a:spLocks/>
            </p:cNvSpPr>
            <p:nvPr/>
          </p:nvSpPr>
          <p:spPr bwMode="auto">
            <a:xfrm>
              <a:off x="8928100" y="6004957"/>
              <a:ext cx="303213" cy="168275"/>
            </a:xfrm>
            <a:custGeom>
              <a:avLst/>
              <a:gdLst>
                <a:gd name="T0" fmla="*/ 191 w 191"/>
                <a:gd name="T1" fmla="*/ 82 h 106"/>
                <a:gd name="T2" fmla="*/ 110 w 191"/>
                <a:gd name="T3" fmla="*/ 0 h 106"/>
                <a:gd name="T4" fmla="*/ 0 w 191"/>
                <a:gd name="T5" fmla="*/ 0 h 106"/>
                <a:gd name="T6" fmla="*/ 0 w 191"/>
                <a:gd name="T7" fmla="*/ 106 h 106"/>
                <a:gd name="T8" fmla="*/ 191 w 191"/>
                <a:gd name="T9" fmla="*/ 106 h 106"/>
                <a:gd name="T10" fmla="*/ 191 w 191"/>
                <a:gd name="T11" fmla="*/ 82 h 106"/>
              </a:gdLst>
              <a:ahLst/>
              <a:cxnLst>
                <a:cxn ang="0">
                  <a:pos x="T0" y="T1"/>
                </a:cxn>
                <a:cxn ang="0">
                  <a:pos x="T2" y="T3"/>
                </a:cxn>
                <a:cxn ang="0">
                  <a:pos x="T4" y="T5"/>
                </a:cxn>
                <a:cxn ang="0">
                  <a:pos x="T6" y="T7"/>
                </a:cxn>
                <a:cxn ang="0">
                  <a:pos x="T8" y="T9"/>
                </a:cxn>
                <a:cxn ang="0">
                  <a:pos x="T10" y="T11"/>
                </a:cxn>
              </a:cxnLst>
              <a:rect l="0" t="0" r="r" b="b"/>
              <a:pathLst>
                <a:path w="191" h="106">
                  <a:moveTo>
                    <a:pt x="191" y="82"/>
                  </a:moveTo>
                  <a:lnTo>
                    <a:pt x="110" y="0"/>
                  </a:lnTo>
                  <a:lnTo>
                    <a:pt x="0" y="0"/>
                  </a:lnTo>
                  <a:lnTo>
                    <a:pt x="0" y="106"/>
                  </a:lnTo>
                  <a:lnTo>
                    <a:pt x="191" y="106"/>
                  </a:lnTo>
                  <a:lnTo>
                    <a:pt x="191" y="8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2"/>
            <p:cNvSpPr>
              <a:spLocks/>
            </p:cNvSpPr>
            <p:nvPr/>
          </p:nvSpPr>
          <p:spPr bwMode="auto">
            <a:xfrm>
              <a:off x="8928100" y="6004957"/>
              <a:ext cx="303213" cy="168275"/>
            </a:xfrm>
            <a:custGeom>
              <a:avLst/>
              <a:gdLst>
                <a:gd name="T0" fmla="*/ 191 w 191"/>
                <a:gd name="T1" fmla="*/ 82 h 106"/>
                <a:gd name="T2" fmla="*/ 110 w 191"/>
                <a:gd name="T3" fmla="*/ 0 h 106"/>
                <a:gd name="T4" fmla="*/ 0 w 191"/>
                <a:gd name="T5" fmla="*/ 0 h 106"/>
                <a:gd name="T6" fmla="*/ 0 w 191"/>
                <a:gd name="T7" fmla="*/ 106 h 106"/>
                <a:gd name="T8" fmla="*/ 191 w 191"/>
                <a:gd name="T9" fmla="*/ 106 h 106"/>
                <a:gd name="T10" fmla="*/ 191 w 191"/>
                <a:gd name="T11" fmla="*/ 82 h 106"/>
              </a:gdLst>
              <a:ahLst/>
              <a:cxnLst>
                <a:cxn ang="0">
                  <a:pos x="T0" y="T1"/>
                </a:cxn>
                <a:cxn ang="0">
                  <a:pos x="T2" y="T3"/>
                </a:cxn>
                <a:cxn ang="0">
                  <a:pos x="T4" y="T5"/>
                </a:cxn>
                <a:cxn ang="0">
                  <a:pos x="T6" y="T7"/>
                </a:cxn>
                <a:cxn ang="0">
                  <a:pos x="T8" y="T9"/>
                </a:cxn>
                <a:cxn ang="0">
                  <a:pos x="T10" y="T11"/>
                </a:cxn>
              </a:cxnLst>
              <a:rect l="0" t="0" r="r" b="b"/>
              <a:pathLst>
                <a:path w="191" h="106">
                  <a:moveTo>
                    <a:pt x="191" y="82"/>
                  </a:moveTo>
                  <a:lnTo>
                    <a:pt x="110" y="0"/>
                  </a:lnTo>
                  <a:lnTo>
                    <a:pt x="0" y="0"/>
                  </a:lnTo>
                  <a:lnTo>
                    <a:pt x="0" y="106"/>
                  </a:lnTo>
                  <a:lnTo>
                    <a:pt x="191" y="106"/>
                  </a:lnTo>
                  <a:lnTo>
                    <a:pt x="191" y="8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3"/>
            <p:cNvSpPr>
              <a:spLocks noChangeArrowheads="1"/>
            </p:cNvSpPr>
            <p:nvPr/>
          </p:nvSpPr>
          <p:spPr bwMode="auto">
            <a:xfrm>
              <a:off x="8647112" y="5431869"/>
              <a:ext cx="120650" cy="74136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4"/>
            <p:cNvSpPr>
              <a:spLocks noChangeArrowheads="1"/>
            </p:cNvSpPr>
            <p:nvPr/>
          </p:nvSpPr>
          <p:spPr bwMode="auto">
            <a:xfrm>
              <a:off x="8647112" y="5431869"/>
              <a:ext cx="12065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5"/>
            <p:cNvSpPr>
              <a:spLocks noChangeArrowheads="1"/>
            </p:cNvSpPr>
            <p:nvPr/>
          </p:nvSpPr>
          <p:spPr bwMode="auto">
            <a:xfrm>
              <a:off x="8348662" y="5431869"/>
              <a:ext cx="120650" cy="74136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6"/>
            <p:cNvSpPr>
              <a:spLocks noChangeArrowheads="1"/>
            </p:cNvSpPr>
            <p:nvPr/>
          </p:nvSpPr>
          <p:spPr bwMode="auto">
            <a:xfrm>
              <a:off x="8348662" y="5431869"/>
              <a:ext cx="12065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7"/>
            <p:cNvSpPr>
              <a:spLocks noChangeArrowheads="1"/>
            </p:cNvSpPr>
            <p:nvPr/>
          </p:nvSpPr>
          <p:spPr bwMode="auto">
            <a:xfrm>
              <a:off x="8920162" y="5431869"/>
              <a:ext cx="120650" cy="74136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58"/>
            <p:cNvSpPr>
              <a:spLocks noChangeArrowheads="1"/>
            </p:cNvSpPr>
            <p:nvPr/>
          </p:nvSpPr>
          <p:spPr bwMode="auto">
            <a:xfrm>
              <a:off x="8920162" y="5431869"/>
              <a:ext cx="12065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59"/>
            <p:cNvSpPr>
              <a:spLocks noChangeArrowheads="1"/>
            </p:cNvSpPr>
            <p:nvPr/>
          </p:nvSpPr>
          <p:spPr bwMode="auto">
            <a:xfrm>
              <a:off x="8567737" y="5417582"/>
              <a:ext cx="473075" cy="1095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60"/>
            <p:cNvSpPr>
              <a:spLocks noChangeArrowheads="1"/>
            </p:cNvSpPr>
            <p:nvPr/>
          </p:nvSpPr>
          <p:spPr bwMode="auto">
            <a:xfrm>
              <a:off x="8567737" y="5417582"/>
              <a:ext cx="473075" cy="10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1"/>
            <p:cNvSpPr>
              <a:spLocks/>
            </p:cNvSpPr>
            <p:nvPr/>
          </p:nvSpPr>
          <p:spPr bwMode="auto">
            <a:xfrm>
              <a:off x="8707437" y="4573032"/>
              <a:ext cx="60325" cy="844550"/>
            </a:xfrm>
            <a:custGeom>
              <a:avLst/>
              <a:gdLst>
                <a:gd name="T0" fmla="*/ 38 w 38"/>
                <a:gd name="T1" fmla="*/ 0 h 532"/>
                <a:gd name="T2" fmla="*/ 0 w 38"/>
                <a:gd name="T3" fmla="*/ 0 h 532"/>
                <a:gd name="T4" fmla="*/ 0 w 38"/>
                <a:gd name="T5" fmla="*/ 426 h 532"/>
                <a:gd name="T6" fmla="*/ 0 w 38"/>
                <a:gd name="T7" fmla="*/ 532 h 532"/>
                <a:gd name="T8" fmla="*/ 38 w 38"/>
                <a:gd name="T9" fmla="*/ 532 h 532"/>
                <a:gd name="T10" fmla="*/ 38 w 38"/>
                <a:gd name="T11" fmla="*/ 427 h 532"/>
                <a:gd name="T12" fmla="*/ 38 w 38"/>
                <a:gd name="T13" fmla="*/ 0 h 532"/>
              </a:gdLst>
              <a:ahLst/>
              <a:cxnLst>
                <a:cxn ang="0">
                  <a:pos x="T0" y="T1"/>
                </a:cxn>
                <a:cxn ang="0">
                  <a:pos x="T2" y="T3"/>
                </a:cxn>
                <a:cxn ang="0">
                  <a:pos x="T4" y="T5"/>
                </a:cxn>
                <a:cxn ang="0">
                  <a:pos x="T6" y="T7"/>
                </a:cxn>
                <a:cxn ang="0">
                  <a:pos x="T8" y="T9"/>
                </a:cxn>
                <a:cxn ang="0">
                  <a:pos x="T10" y="T11"/>
                </a:cxn>
                <a:cxn ang="0">
                  <a:pos x="T12" y="T13"/>
                </a:cxn>
              </a:cxnLst>
              <a:rect l="0" t="0" r="r" b="b"/>
              <a:pathLst>
                <a:path w="38" h="532">
                  <a:moveTo>
                    <a:pt x="38" y="0"/>
                  </a:moveTo>
                  <a:lnTo>
                    <a:pt x="0" y="0"/>
                  </a:lnTo>
                  <a:lnTo>
                    <a:pt x="0" y="426"/>
                  </a:lnTo>
                  <a:lnTo>
                    <a:pt x="0" y="532"/>
                  </a:lnTo>
                  <a:lnTo>
                    <a:pt x="38" y="532"/>
                  </a:lnTo>
                  <a:lnTo>
                    <a:pt x="38" y="427"/>
                  </a:lnTo>
                  <a:lnTo>
                    <a:pt x="38"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2"/>
            <p:cNvSpPr>
              <a:spLocks/>
            </p:cNvSpPr>
            <p:nvPr/>
          </p:nvSpPr>
          <p:spPr bwMode="auto">
            <a:xfrm>
              <a:off x="8707437" y="4573032"/>
              <a:ext cx="60325" cy="844550"/>
            </a:xfrm>
            <a:custGeom>
              <a:avLst/>
              <a:gdLst>
                <a:gd name="T0" fmla="*/ 38 w 38"/>
                <a:gd name="T1" fmla="*/ 0 h 532"/>
                <a:gd name="T2" fmla="*/ 0 w 38"/>
                <a:gd name="T3" fmla="*/ 0 h 532"/>
                <a:gd name="T4" fmla="*/ 0 w 38"/>
                <a:gd name="T5" fmla="*/ 426 h 532"/>
                <a:gd name="T6" fmla="*/ 0 w 38"/>
                <a:gd name="T7" fmla="*/ 532 h 532"/>
                <a:gd name="T8" fmla="*/ 38 w 38"/>
                <a:gd name="T9" fmla="*/ 532 h 532"/>
                <a:gd name="T10" fmla="*/ 38 w 38"/>
                <a:gd name="T11" fmla="*/ 427 h 532"/>
                <a:gd name="T12" fmla="*/ 38 w 38"/>
                <a:gd name="T13" fmla="*/ 0 h 532"/>
              </a:gdLst>
              <a:ahLst/>
              <a:cxnLst>
                <a:cxn ang="0">
                  <a:pos x="T0" y="T1"/>
                </a:cxn>
                <a:cxn ang="0">
                  <a:pos x="T2" y="T3"/>
                </a:cxn>
                <a:cxn ang="0">
                  <a:pos x="T4" y="T5"/>
                </a:cxn>
                <a:cxn ang="0">
                  <a:pos x="T6" y="T7"/>
                </a:cxn>
                <a:cxn ang="0">
                  <a:pos x="T8" y="T9"/>
                </a:cxn>
                <a:cxn ang="0">
                  <a:pos x="T10" y="T11"/>
                </a:cxn>
                <a:cxn ang="0">
                  <a:pos x="T12" y="T13"/>
                </a:cxn>
              </a:cxnLst>
              <a:rect l="0" t="0" r="r" b="b"/>
              <a:pathLst>
                <a:path w="38" h="532">
                  <a:moveTo>
                    <a:pt x="38" y="0"/>
                  </a:moveTo>
                  <a:lnTo>
                    <a:pt x="0" y="0"/>
                  </a:lnTo>
                  <a:lnTo>
                    <a:pt x="0" y="426"/>
                  </a:lnTo>
                  <a:lnTo>
                    <a:pt x="0" y="532"/>
                  </a:lnTo>
                  <a:lnTo>
                    <a:pt x="38" y="532"/>
                  </a:lnTo>
                  <a:lnTo>
                    <a:pt x="38" y="427"/>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8707437" y="5527119"/>
              <a:ext cx="60325" cy="646113"/>
            </a:xfrm>
            <a:custGeom>
              <a:avLst/>
              <a:gdLst>
                <a:gd name="T0" fmla="*/ 38 w 38"/>
                <a:gd name="T1" fmla="*/ 0 h 407"/>
                <a:gd name="T2" fmla="*/ 0 w 38"/>
                <a:gd name="T3" fmla="*/ 0 h 407"/>
                <a:gd name="T4" fmla="*/ 0 w 38"/>
                <a:gd name="T5" fmla="*/ 407 h 407"/>
                <a:gd name="T6" fmla="*/ 38 w 38"/>
                <a:gd name="T7" fmla="*/ 407 h 407"/>
                <a:gd name="T8" fmla="*/ 38 w 38"/>
                <a:gd name="T9" fmla="*/ 337 h 407"/>
                <a:gd name="T10" fmla="*/ 38 w 38"/>
                <a:gd name="T11" fmla="*/ 316 h 407"/>
                <a:gd name="T12" fmla="*/ 38 w 38"/>
                <a:gd name="T13" fmla="*/ 0 h 407"/>
              </a:gdLst>
              <a:ahLst/>
              <a:cxnLst>
                <a:cxn ang="0">
                  <a:pos x="T0" y="T1"/>
                </a:cxn>
                <a:cxn ang="0">
                  <a:pos x="T2" y="T3"/>
                </a:cxn>
                <a:cxn ang="0">
                  <a:pos x="T4" y="T5"/>
                </a:cxn>
                <a:cxn ang="0">
                  <a:pos x="T6" y="T7"/>
                </a:cxn>
                <a:cxn ang="0">
                  <a:pos x="T8" y="T9"/>
                </a:cxn>
                <a:cxn ang="0">
                  <a:pos x="T10" y="T11"/>
                </a:cxn>
                <a:cxn ang="0">
                  <a:pos x="T12" y="T13"/>
                </a:cxn>
              </a:cxnLst>
              <a:rect l="0" t="0" r="r" b="b"/>
              <a:pathLst>
                <a:path w="38" h="407">
                  <a:moveTo>
                    <a:pt x="38" y="0"/>
                  </a:moveTo>
                  <a:lnTo>
                    <a:pt x="0" y="0"/>
                  </a:lnTo>
                  <a:lnTo>
                    <a:pt x="0" y="407"/>
                  </a:lnTo>
                  <a:lnTo>
                    <a:pt x="38" y="407"/>
                  </a:lnTo>
                  <a:lnTo>
                    <a:pt x="38" y="337"/>
                  </a:lnTo>
                  <a:lnTo>
                    <a:pt x="38" y="316"/>
                  </a:lnTo>
                  <a:lnTo>
                    <a:pt x="38"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8707437" y="5527119"/>
              <a:ext cx="60325" cy="646113"/>
            </a:xfrm>
            <a:custGeom>
              <a:avLst/>
              <a:gdLst>
                <a:gd name="T0" fmla="*/ 38 w 38"/>
                <a:gd name="T1" fmla="*/ 0 h 407"/>
                <a:gd name="T2" fmla="*/ 0 w 38"/>
                <a:gd name="T3" fmla="*/ 0 h 407"/>
                <a:gd name="T4" fmla="*/ 0 w 38"/>
                <a:gd name="T5" fmla="*/ 407 h 407"/>
                <a:gd name="T6" fmla="*/ 38 w 38"/>
                <a:gd name="T7" fmla="*/ 407 h 407"/>
                <a:gd name="T8" fmla="*/ 38 w 38"/>
                <a:gd name="T9" fmla="*/ 337 h 407"/>
                <a:gd name="T10" fmla="*/ 38 w 38"/>
                <a:gd name="T11" fmla="*/ 316 h 407"/>
                <a:gd name="T12" fmla="*/ 38 w 38"/>
                <a:gd name="T13" fmla="*/ 0 h 407"/>
              </a:gdLst>
              <a:ahLst/>
              <a:cxnLst>
                <a:cxn ang="0">
                  <a:pos x="T0" y="T1"/>
                </a:cxn>
                <a:cxn ang="0">
                  <a:pos x="T2" y="T3"/>
                </a:cxn>
                <a:cxn ang="0">
                  <a:pos x="T4" y="T5"/>
                </a:cxn>
                <a:cxn ang="0">
                  <a:pos x="T6" y="T7"/>
                </a:cxn>
                <a:cxn ang="0">
                  <a:pos x="T8" y="T9"/>
                </a:cxn>
                <a:cxn ang="0">
                  <a:pos x="T10" y="T11"/>
                </a:cxn>
                <a:cxn ang="0">
                  <a:pos x="T12" y="T13"/>
                </a:cxn>
              </a:cxnLst>
              <a:rect l="0" t="0" r="r" b="b"/>
              <a:pathLst>
                <a:path w="38" h="407">
                  <a:moveTo>
                    <a:pt x="38" y="0"/>
                  </a:moveTo>
                  <a:lnTo>
                    <a:pt x="0" y="0"/>
                  </a:lnTo>
                  <a:lnTo>
                    <a:pt x="0" y="407"/>
                  </a:lnTo>
                  <a:lnTo>
                    <a:pt x="38" y="407"/>
                  </a:lnTo>
                  <a:lnTo>
                    <a:pt x="38" y="337"/>
                  </a:lnTo>
                  <a:lnTo>
                    <a:pt x="38" y="316"/>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5"/>
            <p:cNvSpPr>
              <a:spLocks/>
            </p:cNvSpPr>
            <p:nvPr/>
          </p:nvSpPr>
          <p:spPr bwMode="auto">
            <a:xfrm>
              <a:off x="8707437" y="5417582"/>
              <a:ext cx="60325" cy="109538"/>
            </a:xfrm>
            <a:custGeom>
              <a:avLst/>
              <a:gdLst>
                <a:gd name="T0" fmla="*/ 38 w 38"/>
                <a:gd name="T1" fmla="*/ 0 h 69"/>
                <a:gd name="T2" fmla="*/ 38 w 38"/>
                <a:gd name="T3" fmla="*/ 0 h 69"/>
                <a:gd name="T4" fmla="*/ 0 w 38"/>
                <a:gd name="T5" fmla="*/ 0 h 69"/>
                <a:gd name="T6" fmla="*/ 0 w 38"/>
                <a:gd name="T7" fmla="*/ 69 h 69"/>
                <a:gd name="T8" fmla="*/ 38 w 38"/>
                <a:gd name="T9" fmla="*/ 69 h 69"/>
                <a:gd name="T10" fmla="*/ 38 w 38"/>
                <a:gd name="T11" fmla="*/ 0 h 69"/>
              </a:gdLst>
              <a:ahLst/>
              <a:cxnLst>
                <a:cxn ang="0">
                  <a:pos x="T0" y="T1"/>
                </a:cxn>
                <a:cxn ang="0">
                  <a:pos x="T2" y="T3"/>
                </a:cxn>
                <a:cxn ang="0">
                  <a:pos x="T4" y="T5"/>
                </a:cxn>
                <a:cxn ang="0">
                  <a:pos x="T6" y="T7"/>
                </a:cxn>
                <a:cxn ang="0">
                  <a:pos x="T8" y="T9"/>
                </a:cxn>
                <a:cxn ang="0">
                  <a:pos x="T10" y="T11"/>
                </a:cxn>
              </a:cxnLst>
              <a:rect l="0" t="0" r="r" b="b"/>
              <a:pathLst>
                <a:path w="38" h="69">
                  <a:moveTo>
                    <a:pt x="38" y="0"/>
                  </a:moveTo>
                  <a:lnTo>
                    <a:pt x="38" y="0"/>
                  </a:lnTo>
                  <a:lnTo>
                    <a:pt x="0" y="0"/>
                  </a:lnTo>
                  <a:lnTo>
                    <a:pt x="0" y="69"/>
                  </a:lnTo>
                  <a:lnTo>
                    <a:pt x="38" y="69"/>
                  </a:lnTo>
                  <a:lnTo>
                    <a:pt x="38"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6"/>
            <p:cNvSpPr>
              <a:spLocks/>
            </p:cNvSpPr>
            <p:nvPr/>
          </p:nvSpPr>
          <p:spPr bwMode="auto">
            <a:xfrm>
              <a:off x="8707437" y="5417582"/>
              <a:ext cx="60325" cy="109538"/>
            </a:xfrm>
            <a:custGeom>
              <a:avLst/>
              <a:gdLst>
                <a:gd name="T0" fmla="*/ 38 w 38"/>
                <a:gd name="T1" fmla="*/ 0 h 69"/>
                <a:gd name="T2" fmla="*/ 38 w 38"/>
                <a:gd name="T3" fmla="*/ 0 h 69"/>
                <a:gd name="T4" fmla="*/ 0 w 38"/>
                <a:gd name="T5" fmla="*/ 0 h 69"/>
                <a:gd name="T6" fmla="*/ 0 w 38"/>
                <a:gd name="T7" fmla="*/ 69 h 69"/>
                <a:gd name="T8" fmla="*/ 38 w 38"/>
                <a:gd name="T9" fmla="*/ 69 h 69"/>
                <a:gd name="T10" fmla="*/ 38 w 38"/>
                <a:gd name="T11" fmla="*/ 0 h 69"/>
              </a:gdLst>
              <a:ahLst/>
              <a:cxnLst>
                <a:cxn ang="0">
                  <a:pos x="T0" y="T1"/>
                </a:cxn>
                <a:cxn ang="0">
                  <a:pos x="T2" y="T3"/>
                </a:cxn>
                <a:cxn ang="0">
                  <a:pos x="T4" y="T5"/>
                </a:cxn>
                <a:cxn ang="0">
                  <a:pos x="T6" y="T7"/>
                </a:cxn>
                <a:cxn ang="0">
                  <a:pos x="T8" y="T9"/>
                </a:cxn>
                <a:cxn ang="0">
                  <a:pos x="T10" y="T11"/>
                </a:cxn>
              </a:cxnLst>
              <a:rect l="0" t="0" r="r" b="b"/>
              <a:pathLst>
                <a:path w="38" h="69">
                  <a:moveTo>
                    <a:pt x="38" y="0"/>
                  </a:moveTo>
                  <a:lnTo>
                    <a:pt x="38" y="0"/>
                  </a:lnTo>
                  <a:lnTo>
                    <a:pt x="0" y="0"/>
                  </a:lnTo>
                  <a:lnTo>
                    <a:pt x="0" y="69"/>
                  </a:lnTo>
                  <a:lnTo>
                    <a:pt x="38" y="69"/>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67"/>
            <p:cNvSpPr>
              <a:spLocks noChangeArrowheads="1"/>
            </p:cNvSpPr>
            <p:nvPr/>
          </p:nvSpPr>
          <p:spPr bwMode="auto">
            <a:xfrm>
              <a:off x="8920162" y="5527119"/>
              <a:ext cx="60325" cy="646113"/>
            </a:xfrm>
            <a:prstGeom prst="rect">
              <a:avLst/>
            </a:prstGeom>
            <a:solidFill>
              <a:srgbClr val="591C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68"/>
            <p:cNvSpPr>
              <a:spLocks noChangeArrowheads="1"/>
            </p:cNvSpPr>
            <p:nvPr/>
          </p:nvSpPr>
          <p:spPr bwMode="auto">
            <a:xfrm>
              <a:off x="8920162" y="5527119"/>
              <a:ext cx="60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69"/>
            <p:cNvSpPr>
              <a:spLocks noChangeArrowheads="1"/>
            </p:cNvSpPr>
            <p:nvPr/>
          </p:nvSpPr>
          <p:spPr bwMode="auto">
            <a:xfrm>
              <a:off x="8839200" y="4977844"/>
              <a:ext cx="688975" cy="8096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70"/>
            <p:cNvSpPr>
              <a:spLocks noChangeArrowheads="1"/>
            </p:cNvSpPr>
            <p:nvPr/>
          </p:nvSpPr>
          <p:spPr bwMode="auto">
            <a:xfrm>
              <a:off x="8839200" y="4977844"/>
              <a:ext cx="68897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71"/>
            <p:cNvSpPr>
              <a:spLocks noChangeArrowheads="1"/>
            </p:cNvSpPr>
            <p:nvPr/>
          </p:nvSpPr>
          <p:spPr bwMode="auto">
            <a:xfrm>
              <a:off x="9236075" y="4977844"/>
              <a:ext cx="292100" cy="80963"/>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72"/>
            <p:cNvSpPr>
              <a:spLocks noChangeArrowheads="1"/>
            </p:cNvSpPr>
            <p:nvPr/>
          </p:nvSpPr>
          <p:spPr bwMode="auto">
            <a:xfrm>
              <a:off x="9236075" y="4977844"/>
              <a:ext cx="292100"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3"/>
            <p:cNvSpPr>
              <a:spLocks/>
            </p:cNvSpPr>
            <p:nvPr/>
          </p:nvSpPr>
          <p:spPr bwMode="auto">
            <a:xfrm>
              <a:off x="8074025" y="4839732"/>
              <a:ext cx="633413" cy="687388"/>
            </a:xfrm>
            <a:custGeom>
              <a:avLst/>
              <a:gdLst>
                <a:gd name="T0" fmla="*/ 0 w 399"/>
                <a:gd name="T1" fmla="*/ 0 h 433"/>
                <a:gd name="T2" fmla="*/ 0 w 399"/>
                <a:gd name="T3" fmla="*/ 373 h 433"/>
                <a:gd name="T4" fmla="*/ 77 w 399"/>
                <a:gd name="T5" fmla="*/ 373 h 433"/>
                <a:gd name="T6" fmla="*/ 77 w 399"/>
                <a:gd name="T7" fmla="*/ 433 h 433"/>
                <a:gd name="T8" fmla="*/ 173 w 399"/>
                <a:gd name="T9" fmla="*/ 433 h 433"/>
                <a:gd name="T10" fmla="*/ 173 w 399"/>
                <a:gd name="T11" fmla="*/ 373 h 433"/>
                <a:gd name="T12" fmla="*/ 249 w 399"/>
                <a:gd name="T13" fmla="*/ 373 h 433"/>
                <a:gd name="T14" fmla="*/ 249 w 399"/>
                <a:gd name="T15" fmla="*/ 433 h 433"/>
                <a:gd name="T16" fmla="*/ 311 w 399"/>
                <a:gd name="T17" fmla="*/ 433 h 433"/>
                <a:gd name="T18" fmla="*/ 311 w 399"/>
                <a:gd name="T19" fmla="*/ 364 h 433"/>
                <a:gd name="T20" fmla="*/ 399 w 399"/>
                <a:gd name="T21" fmla="*/ 364 h 433"/>
                <a:gd name="T22" fmla="*/ 399 w 399"/>
                <a:gd name="T23" fmla="*/ 258 h 433"/>
                <a:gd name="T24" fmla="*/ 0 w 399"/>
                <a:gd name="T2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3">
                  <a:moveTo>
                    <a:pt x="0" y="0"/>
                  </a:moveTo>
                  <a:lnTo>
                    <a:pt x="0" y="373"/>
                  </a:lnTo>
                  <a:lnTo>
                    <a:pt x="77" y="373"/>
                  </a:lnTo>
                  <a:lnTo>
                    <a:pt x="77" y="433"/>
                  </a:lnTo>
                  <a:lnTo>
                    <a:pt x="173" y="433"/>
                  </a:lnTo>
                  <a:lnTo>
                    <a:pt x="173" y="373"/>
                  </a:lnTo>
                  <a:lnTo>
                    <a:pt x="249" y="373"/>
                  </a:lnTo>
                  <a:lnTo>
                    <a:pt x="249" y="433"/>
                  </a:lnTo>
                  <a:lnTo>
                    <a:pt x="311" y="433"/>
                  </a:lnTo>
                  <a:lnTo>
                    <a:pt x="311" y="364"/>
                  </a:lnTo>
                  <a:lnTo>
                    <a:pt x="399" y="364"/>
                  </a:lnTo>
                  <a:lnTo>
                    <a:pt x="399" y="258"/>
                  </a:lnTo>
                  <a:lnTo>
                    <a:pt x="0"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4"/>
            <p:cNvSpPr>
              <a:spLocks/>
            </p:cNvSpPr>
            <p:nvPr/>
          </p:nvSpPr>
          <p:spPr bwMode="auto">
            <a:xfrm>
              <a:off x="8074025" y="4839732"/>
              <a:ext cx="633413" cy="687388"/>
            </a:xfrm>
            <a:custGeom>
              <a:avLst/>
              <a:gdLst>
                <a:gd name="T0" fmla="*/ 0 w 399"/>
                <a:gd name="T1" fmla="*/ 0 h 433"/>
                <a:gd name="T2" fmla="*/ 0 w 399"/>
                <a:gd name="T3" fmla="*/ 373 h 433"/>
                <a:gd name="T4" fmla="*/ 77 w 399"/>
                <a:gd name="T5" fmla="*/ 373 h 433"/>
                <a:gd name="T6" fmla="*/ 77 w 399"/>
                <a:gd name="T7" fmla="*/ 433 h 433"/>
                <a:gd name="T8" fmla="*/ 173 w 399"/>
                <a:gd name="T9" fmla="*/ 433 h 433"/>
                <a:gd name="T10" fmla="*/ 173 w 399"/>
                <a:gd name="T11" fmla="*/ 373 h 433"/>
                <a:gd name="T12" fmla="*/ 249 w 399"/>
                <a:gd name="T13" fmla="*/ 373 h 433"/>
                <a:gd name="T14" fmla="*/ 249 w 399"/>
                <a:gd name="T15" fmla="*/ 433 h 433"/>
                <a:gd name="T16" fmla="*/ 311 w 399"/>
                <a:gd name="T17" fmla="*/ 433 h 433"/>
                <a:gd name="T18" fmla="*/ 311 w 399"/>
                <a:gd name="T19" fmla="*/ 364 h 433"/>
                <a:gd name="T20" fmla="*/ 399 w 399"/>
                <a:gd name="T21" fmla="*/ 364 h 433"/>
                <a:gd name="T22" fmla="*/ 399 w 399"/>
                <a:gd name="T23" fmla="*/ 258 h 433"/>
                <a:gd name="T24" fmla="*/ 0 w 399"/>
                <a:gd name="T2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3">
                  <a:moveTo>
                    <a:pt x="0" y="0"/>
                  </a:moveTo>
                  <a:lnTo>
                    <a:pt x="0" y="373"/>
                  </a:lnTo>
                  <a:lnTo>
                    <a:pt x="77" y="373"/>
                  </a:lnTo>
                  <a:lnTo>
                    <a:pt x="77" y="433"/>
                  </a:lnTo>
                  <a:lnTo>
                    <a:pt x="173" y="433"/>
                  </a:lnTo>
                  <a:lnTo>
                    <a:pt x="173" y="373"/>
                  </a:lnTo>
                  <a:lnTo>
                    <a:pt x="249" y="373"/>
                  </a:lnTo>
                  <a:lnTo>
                    <a:pt x="249" y="433"/>
                  </a:lnTo>
                  <a:lnTo>
                    <a:pt x="311" y="433"/>
                  </a:lnTo>
                  <a:lnTo>
                    <a:pt x="311" y="364"/>
                  </a:lnTo>
                  <a:lnTo>
                    <a:pt x="399" y="364"/>
                  </a:lnTo>
                  <a:lnTo>
                    <a:pt x="399" y="25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5"/>
            <p:cNvSpPr>
              <a:spLocks/>
            </p:cNvSpPr>
            <p:nvPr/>
          </p:nvSpPr>
          <p:spPr bwMode="auto">
            <a:xfrm>
              <a:off x="8074025" y="5431869"/>
              <a:ext cx="122238" cy="741363"/>
            </a:xfrm>
            <a:custGeom>
              <a:avLst/>
              <a:gdLst>
                <a:gd name="T0" fmla="*/ 77 w 77"/>
                <a:gd name="T1" fmla="*/ 0 h 467"/>
                <a:gd name="T2" fmla="*/ 0 w 77"/>
                <a:gd name="T3" fmla="*/ 0 h 467"/>
                <a:gd name="T4" fmla="*/ 0 w 77"/>
                <a:gd name="T5" fmla="*/ 60 h 467"/>
                <a:gd name="T6" fmla="*/ 38 w 77"/>
                <a:gd name="T7" fmla="*/ 60 h 467"/>
                <a:gd name="T8" fmla="*/ 38 w 77"/>
                <a:gd name="T9" fmla="*/ 467 h 467"/>
                <a:gd name="T10" fmla="*/ 77 w 77"/>
                <a:gd name="T11" fmla="*/ 467 h 467"/>
                <a:gd name="T12" fmla="*/ 77 w 77"/>
                <a:gd name="T13" fmla="*/ 376 h 467"/>
                <a:gd name="T14" fmla="*/ 77 w 77"/>
                <a:gd name="T15" fmla="*/ 60 h 467"/>
                <a:gd name="T16" fmla="*/ 77 w 77"/>
                <a:gd name="T17"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67">
                  <a:moveTo>
                    <a:pt x="77" y="0"/>
                  </a:moveTo>
                  <a:lnTo>
                    <a:pt x="0" y="0"/>
                  </a:lnTo>
                  <a:lnTo>
                    <a:pt x="0" y="60"/>
                  </a:lnTo>
                  <a:lnTo>
                    <a:pt x="38" y="60"/>
                  </a:lnTo>
                  <a:lnTo>
                    <a:pt x="38" y="467"/>
                  </a:lnTo>
                  <a:lnTo>
                    <a:pt x="77" y="467"/>
                  </a:lnTo>
                  <a:lnTo>
                    <a:pt x="77" y="376"/>
                  </a:lnTo>
                  <a:lnTo>
                    <a:pt x="77" y="60"/>
                  </a:lnTo>
                  <a:lnTo>
                    <a:pt x="77"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6"/>
            <p:cNvSpPr>
              <a:spLocks/>
            </p:cNvSpPr>
            <p:nvPr/>
          </p:nvSpPr>
          <p:spPr bwMode="auto">
            <a:xfrm>
              <a:off x="8074025" y="5431869"/>
              <a:ext cx="122238" cy="741363"/>
            </a:xfrm>
            <a:custGeom>
              <a:avLst/>
              <a:gdLst>
                <a:gd name="T0" fmla="*/ 77 w 77"/>
                <a:gd name="T1" fmla="*/ 0 h 467"/>
                <a:gd name="T2" fmla="*/ 0 w 77"/>
                <a:gd name="T3" fmla="*/ 0 h 467"/>
                <a:gd name="T4" fmla="*/ 0 w 77"/>
                <a:gd name="T5" fmla="*/ 60 h 467"/>
                <a:gd name="T6" fmla="*/ 38 w 77"/>
                <a:gd name="T7" fmla="*/ 60 h 467"/>
                <a:gd name="T8" fmla="*/ 38 w 77"/>
                <a:gd name="T9" fmla="*/ 467 h 467"/>
                <a:gd name="T10" fmla="*/ 77 w 77"/>
                <a:gd name="T11" fmla="*/ 467 h 467"/>
                <a:gd name="T12" fmla="*/ 77 w 77"/>
                <a:gd name="T13" fmla="*/ 376 h 467"/>
                <a:gd name="T14" fmla="*/ 77 w 77"/>
                <a:gd name="T15" fmla="*/ 60 h 467"/>
                <a:gd name="T16" fmla="*/ 77 w 77"/>
                <a:gd name="T17"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67">
                  <a:moveTo>
                    <a:pt x="77" y="0"/>
                  </a:moveTo>
                  <a:lnTo>
                    <a:pt x="0" y="0"/>
                  </a:lnTo>
                  <a:lnTo>
                    <a:pt x="0" y="60"/>
                  </a:lnTo>
                  <a:lnTo>
                    <a:pt x="38" y="60"/>
                  </a:lnTo>
                  <a:lnTo>
                    <a:pt x="38" y="467"/>
                  </a:lnTo>
                  <a:lnTo>
                    <a:pt x="77" y="467"/>
                  </a:lnTo>
                  <a:lnTo>
                    <a:pt x="77" y="376"/>
                  </a:lnTo>
                  <a:lnTo>
                    <a:pt x="77" y="60"/>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7"/>
            <p:cNvSpPr>
              <a:spLocks/>
            </p:cNvSpPr>
            <p:nvPr/>
          </p:nvSpPr>
          <p:spPr bwMode="auto">
            <a:xfrm>
              <a:off x="8348662" y="5431869"/>
              <a:ext cx="120650" cy="741363"/>
            </a:xfrm>
            <a:custGeom>
              <a:avLst/>
              <a:gdLst>
                <a:gd name="T0" fmla="*/ 76 w 76"/>
                <a:gd name="T1" fmla="*/ 0 h 467"/>
                <a:gd name="T2" fmla="*/ 0 w 76"/>
                <a:gd name="T3" fmla="*/ 0 h 467"/>
                <a:gd name="T4" fmla="*/ 0 w 76"/>
                <a:gd name="T5" fmla="*/ 60 h 467"/>
                <a:gd name="T6" fmla="*/ 0 w 76"/>
                <a:gd name="T7" fmla="*/ 467 h 467"/>
                <a:gd name="T8" fmla="*/ 38 w 76"/>
                <a:gd name="T9" fmla="*/ 467 h 467"/>
                <a:gd name="T10" fmla="*/ 38 w 76"/>
                <a:gd name="T11" fmla="*/ 60 h 467"/>
                <a:gd name="T12" fmla="*/ 76 w 76"/>
                <a:gd name="T13" fmla="*/ 60 h 467"/>
                <a:gd name="T14" fmla="*/ 76 w 76"/>
                <a:gd name="T15" fmla="*/ 0 h 4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467">
                  <a:moveTo>
                    <a:pt x="76" y="0"/>
                  </a:moveTo>
                  <a:lnTo>
                    <a:pt x="0" y="0"/>
                  </a:lnTo>
                  <a:lnTo>
                    <a:pt x="0" y="60"/>
                  </a:lnTo>
                  <a:lnTo>
                    <a:pt x="0" y="467"/>
                  </a:lnTo>
                  <a:lnTo>
                    <a:pt x="38" y="467"/>
                  </a:lnTo>
                  <a:lnTo>
                    <a:pt x="38" y="60"/>
                  </a:lnTo>
                  <a:lnTo>
                    <a:pt x="76" y="60"/>
                  </a:lnTo>
                  <a:lnTo>
                    <a:pt x="76"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8"/>
            <p:cNvSpPr>
              <a:spLocks/>
            </p:cNvSpPr>
            <p:nvPr/>
          </p:nvSpPr>
          <p:spPr bwMode="auto">
            <a:xfrm>
              <a:off x="8348662" y="5431869"/>
              <a:ext cx="120650" cy="741363"/>
            </a:xfrm>
            <a:custGeom>
              <a:avLst/>
              <a:gdLst>
                <a:gd name="T0" fmla="*/ 76 w 76"/>
                <a:gd name="T1" fmla="*/ 0 h 467"/>
                <a:gd name="T2" fmla="*/ 0 w 76"/>
                <a:gd name="T3" fmla="*/ 0 h 467"/>
                <a:gd name="T4" fmla="*/ 0 w 76"/>
                <a:gd name="T5" fmla="*/ 60 h 467"/>
                <a:gd name="T6" fmla="*/ 0 w 76"/>
                <a:gd name="T7" fmla="*/ 467 h 467"/>
                <a:gd name="T8" fmla="*/ 38 w 76"/>
                <a:gd name="T9" fmla="*/ 467 h 467"/>
                <a:gd name="T10" fmla="*/ 38 w 76"/>
                <a:gd name="T11" fmla="*/ 60 h 467"/>
                <a:gd name="T12" fmla="*/ 76 w 76"/>
                <a:gd name="T13" fmla="*/ 60 h 467"/>
                <a:gd name="T14" fmla="*/ 76 w 76"/>
                <a:gd name="T15" fmla="*/ 0 h 4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467">
                  <a:moveTo>
                    <a:pt x="76" y="0"/>
                  </a:moveTo>
                  <a:lnTo>
                    <a:pt x="0" y="0"/>
                  </a:lnTo>
                  <a:lnTo>
                    <a:pt x="0" y="60"/>
                  </a:lnTo>
                  <a:lnTo>
                    <a:pt x="0" y="467"/>
                  </a:lnTo>
                  <a:lnTo>
                    <a:pt x="38" y="467"/>
                  </a:lnTo>
                  <a:lnTo>
                    <a:pt x="38" y="60"/>
                  </a:lnTo>
                  <a:lnTo>
                    <a:pt x="76" y="60"/>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79"/>
            <p:cNvSpPr>
              <a:spLocks noChangeArrowheads="1"/>
            </p:cNvSpPr>
            <p:nvPr/>
          </p:nvSpPr>
          <p:spPr bwMode="auto">
            <a:xfrm>
              <a:off x="8567737" y="5417582"/>
              <a:ext cx="139700" cy="109538"/>
            </a:xfrm>
            <a:prstGeom prst="rect">
              <a:avLst/>
            </a:prstGeom>
            <a:solidFill>
              <a:srgbClr val="5D1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80"/>
            <p:cNvSpPr>
              <a:spLocks noChangeArrowheads="1"/>
            </p:cNvSpPr>
            <p:nvPr/>
          </p:nvSpPr>
          <p:spPr bwMode="auto">
            <a:xfrm>
              <a:off x="8567737" y="5417582"/>
              <a:ext cx="139700" cy="10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1"/>
            <p:cNvSpPr>
              <a:spLocks/>
            </p:cNvSpPr>
            <p:nvPr/>
          </p:nvSpPr>
          <p:spPr bwMode="auto">
            <a:xfrm>
              <a:off x="8147050" y="3904694"/>
              <a:ext cx="411163" cy="376238"/>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1"/>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2"/>
            <p:cNvSpPr>
              <a:spLocks/>
            </p:cNvSpPr>
            <p:nvPr/>
          </p:nvSpPr>
          <p:spPr bwMode="auto">
            <a:xfrm>
              <a:off x="8366125" y="4082494"/>
              <a:ext cx="133350" cy="6667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3"/>
            <p:cNvSpPr>
              <a:spLocks/>
            </p:cNvSpPr>
            <p:nvPr/>
          </p:nvSpPr>
          <p:spPr bwMode="auto">
            <a:xfrm>
              <a:off x="8399462" y="4082494"/>
              <a:ext cx="66675" cy="33338"/>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9928278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883" y="10"/>
          <a:ext cx="161953" cy="161911"/>
        </p:xfrm>
        <a:graphic>
          <a:graphicData uri="http://schemas.openxmlformats.org/presentationml/2006/ole">
            <mc:AlternateContent xmlns:mc="http://schemas.openxmlformats.org/markup-compatibility/2006">
              <mc:Choice xmlns:v="urn:schemas-microsoft-com:vml" Requires="v">
                <p:oleObj spid="_x0000_s39973" name="think-cell Slide" r:id="rId6" imgW="270" imgH="270" progId="TCLayout.ActiveDocument.1">
                  <p:embed/>
                </p:oleObj>
              </mc:Choice>
              <mc:Fallback>
                <p:oleObj name="think-cell Slide" r:id="rId6" imgW="270" imgH="270" progId="TCLayout.ActiveDocument.1">
                  <p:embed/>
                  <p:pic>
                    <p:nvPicPr>
                      <p:cNvPr id="2" name="Object 1" hidden="1"/>
                      <p:cNvPicPr/>
                      <p:nvPr/>
                    </p:nvPicPr>
                    <p:blipFill>
                      <a:blip r:embed="rId7"/>
                      <a:stretch>
                        <a:fillRect/>
                      </a:stretch>
                    </p:blipFill>
                    <p:spPr>
                      <a:xfrm>
                        <a:off x="883" y="10"/>
                        <a:ext cx="161953" cy="161911"/>
                      </a:xfrm>
                      <a:prstGeom prst="rect">
                        <a:avLst/>
                      </a:prstGeom>
                    </p:spPr>
                  </p:pic>
                </p:oleObj>
              </mc:Fallback>
            </mc:AlternateContent>
          </a:graphicData>
        </a:graphic>
      </p:graphicFrame>
      <p:sp>
        <p:nvSpPr>
          <p:cNvPr id="5" name="Title 4"/>
          <p:cNvSpPr>
            <a:spLocks noGrp="1"/>
          </p:cNvSpPr>
          <p:nvPr>
            <p:ph type="title"/>
            <p:custDataLst>
              <p:tags r:id="rId3"/>
            </p:custDataLst>
          </p:nvPr>
        </p:nvSpPr>
        <p:spPr>
          <a:xfrm>
            <a:off x="530467" y="233153"/>
            <a:ext cx="11373923" cy="753369"/>
          </a:xfrm>
        </p:spPr>
        <p:txBody>
          <a:bodyPr>
            <a:normAutofit fontScale="90000"/>
          </a:bodyPr>
          <a:lstStyle/>
          <a:p>
            <a:r>
              <a:rPr lang="en-US" sz="5439" dirty="0" smtClean="0">
                <a:latin typeface="Segoe UI Light"/>
                <a:sym typeface="Segoe UI Light"/>
              </a:rPr>
              <a:t>Connecting to Azure VMs</a:t>
            </a:r>
            <a:endParaRPr lang="en-US" sz="5439" dirty="0">
              <a:latin typeface="Segoe UI Light"/>
              <a:sym typeface="Segoe UI Light"/>
            </a:endParaRPr>
          </a:p>
        </p:txBody>
      </p:sp>
      <p:sp>
        <p:nvSpPr>
          <p:cNvPr id="34" name="Freeform 95"/>
          <p:cNvSpPr>
            <a:spLocks/>
          </p:cNvSpPr>
          <p:nvPr/>
        </p:nvSpPr>
        <p:spPr bwMode="auto">
          <a:xfrm flipH="1">
            <a:off x="6218236" y="3077875"/>
            <a:ext cx="6105015" cy="354318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lumMod val="75000"/>
            </a:schemeClr>
          </a:solidFill>
          <a:ln w="28575">
            <a:noFill/>
            <a:round/>
            <a:headEnd/>
            <a:tailEnd/>
          </a:ln>
          <a:extLst/>
        </p:spPr>
        <p:txBody>
          <a:bodyPr vert="horz" wrap="square" lIns="93248" tIns="46624" rIns="93248" bIns="46624" numCol="1" anchor="t" anchorCtr="0" compatLnSpc="1">
            <a:prstTxWarp prst="textNoShape">
              <a:avLst/>
            </a:prstTxWarp>
          </a:bodyPr>
          <a:lstStyle/>
          <a:p>
            <a:endParaRPr lang="en-US" sz="1836" kern="0" dirty="0">
              <a:solidFill>
                <a:srgbClr val="505050"/>
              </a:solidFill>
            </a:endParaRPr>
          </a:p>
        </p:txBody>
      </p:sp>
      <p:sp>
        <p:nvSpPr>
          <p:cNvPr id="35" name="Rounded Rectangle 34"/>
          <p:cNvSpPr/>
          <p:nvPr/>
        </p:nvSpPr>
        <p:spPr>
          <a:xfrm>
            <a:off x="7240104" y="4234454"/>
            <a:ext cx="4368167" cy="1991068"/>
          </a:xfrm>
          <a:prstGeom prst="roundRect">
            <a:avLst>
              <a:gd name="adj" fmla="val 7613"/>
            </a:avLst>
          </a:prstGeom>
          <a:solidFill>
            <a:schemeClr val="bg2">
              <a:lumMod val="50000"/>
            </a:schemeClr>
          </a:solidFill>
          <a:ln w="25400" cap="flat" cmpd="sng" algn="ctr">
            <a:solidFill>
              <a:schemeClr val="bg1"/>
            </a:solidFill>
            <a:prstDash val="solid"/>
          </a:ln>
          <a:effectLst/>
          <a:scene3d>
            <a:camera prst="orthographicFront"/>
            <a:lightRig rig="threePt" dir="t"/>
          </a:scene3d>
          <a:sp3d>
            <a:bevelT/>
          </a:sp3d>
        </p:spPr>
        <p:txBody>
          <a:bodyPr rtlCol="0" anchor="ctr"/>
          <a:lstStyle/>
          <a:p>
            <a:pPr algn="ctr" defTabSz="914309">
              <a:defRPr/>
            </a:pPr>
            <a:endParaRPr lang="en-US" sz="2800" kern="0" dirty="0">
              <a:solidFill>
                <a:srgbClr val="FFFFFF"/>
              </a:solidFill>
              <a:latin typeface="Calibri"/>
            </a:endParaRPr>
          </a:p>
        </p:txBody>
      </p:sp>
      <p:sp>
        <p:nvSpPr>
          <p:cNvPr id="36" name="TextBox 35"/>
          <p:cNvSpPr txBox="1"/>
          <p:nvPr/>
        </p:nvSpPr>
        <p:spPr>
          <a:xfrm>
            <a:off x="8403315" y="6159458"/>
            <a:ext cx="2167561" cy="461606"/>
          </a:xfrm>
          <a:prstGeom prst="rect">
            <a:avLst/>
          </a:prstGeom>
          <a:noFill/>
        </p:spPr>
        <p:txBody>
          <a:bodyPr wrap="none" rtlCol="0">
            <a:spAutoFit/>
          </a:bodyPr>
          <a:lstStyle/>
          <a:p>
            <a:pPr defTabSz="914309"/>
            <a:r>
              <a:rPr lang="en-US" sz="2400" dirty="0">
                <a:solidFill>
                  <a:srgbClr val="FFFFFF"/>
                </a:solidFill>
                <a:effectLst>
                  <a:outerShdw blurRad="38100" dist="38100" dir="2700000" algn="tl">
                    <a:srgbClr val="000000">
                      <a:alpha val="43137"/>
                    </a:srgbClr>
                  </a:outerShdw>
                </a:effectLst>
                <a:latin typeface="Calibri"/>
              </a:rPr>
              <a:t>Virtual Network</a:t>
            </a:r>
          </a:p>
        </p:txBody>
      </p:sp>
      <p:grpSp>
        <p:nvGrpSpPr>
          <p:cNvPr id="37" name="Group 36"/>
          <p:cNvGrpSpPr/>
          <p:nvPr/>
        </p:nvGrpSpPr>
        <p:grpSpPr>
          <a:xfrm>
            <a:off x="7376648" y="4411545"/>
            <a:ext cx="742191" cy="740134"/>
            <a:chOff x="2915928" y="2972963"/>
            <a:chExt cx="822960" cy="828366"/>
          </a:xfrm>
        </p:grpSpPr>
        <p:sp>
          <p:nvSpPr>
            <p:cNvPr id="38" name="Oval 37"/>
            <p:cNvSpPr/>
            <p:nvPr/>
          </p:nvSpPr>
          <p:spPr bwMode="auto">
            <a:xfrm>
              <a:off x="2915928" y="2972963"/>
              <a:ext cx="822960" cy="822960"/>
            </a:xfrm>
            <a:prstGeom prst="ellipse">
              <a:avLst/>
            </a:prstGeom>
            <a:solidFill>
              <a:srgbClr val="FFFFFF"/>
            </a:solidFill>
            <a:ln w="762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sp>
          <p:nvSpPr>
            <p:cNvPr id="39" name="Freeform 52"/>
            <p:cNvSpPr>
              <a:spLocks noEditPoints="1"/>
            </p:cNvSpPr>
            <p:nvPr/>
          </p:nvSpPr>
          <p:spPr bwMode="auto">
            <a:xfrm>
              <a:off x="3127123" y="3048625"/>
              <a:ext cx="400570" cy="284882"/>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4F81BD"/>
            </a:solidFill>
            <a:ln>
              <a:noFill/>
            </a:ln>
            <a:extLst/>
          </p:spPr>
          <p:txBody>
            <a:bodyPr vert="horz" wrap="square" lIns="91428" tIns="45714" rIns="91428" bIns="45714" numCol="1" anchor="t" anchorCtr="0" compatLnSpc="1">
              <a:prstTxWarp prst="textNoShape">
                <a:avLst/>
              </a:prstTxWarp>
            </a:bodyPr>
            <a:lstStyle/>
            <a:p>
              <a:pPr defTabSz="914309">
                <a:defRPr/>
              </a:pPr>
              <a:endParaRPr lang="en-US" sz="2800" kern="0" dirty="0">
                <a:solidFill>
                  <a:srgbClr val="FFFFFF"/>
                </a:solidFill>
                <a:latin typeface="Calibri"/>
              </a:endParaRPr>
            </a:p>
          </p:txBody>
        </p:sp>
        <p:sp>
          <p:nvSpPr>
            <p:cNvPr id="40" name="TextBox 39"/>
            <p:cNvSpPr txBox="1"/>
            <p:nvPr/>
          </p:nvSpPr>
          <p:spPr>
            <a:xfrm>
              <a:off x="3038190" y="3367356"/>
              <a:ext cx="578438" cy="433973"/>
            </a:xfrm>
            <a:prstGeom prst="rect">
              <a:avLst/>
            </a:prstGeom>
            <a:noFill/>
          </p:spPr>
          <p:txBody>
            <a:bodyPr wrap="square" lIns="0" tIns="0" rIns="0" bIns="0" rtlCol="0">
              <a:spAutoFit/>
            </a:bodyPr>
            <a:lstStyle/>
            <a:p>
              <a:pPr algn="ctr" defTabSz="914309">
                <a:lnSpc>
                  <a:spcPct val="90000"/>
                </a:lnSpc>
                <a:defRPr/>
              </a:pPr>
              <a:r>
                <a:rPr lang="en-US" sz="1400" kern="0" dirty="0">
                  <a:solidFill>
                    <a:srgbClr val="0070C0"/>
                  </a:solidFill>
                  <a:latin typeface="Calibri"/>
                </a:rPr>
                <a:t>VPN GW</a:t>
              </a:r>
            </a:p>
          </p:txBody>
        </p:sp>
      </p:grpSp>
      <p:grpSp>
        <p:nvGrpSpPr>
          <p:cNvPr id="41" name="Group 40"/>
          <p:cNvGrpSpPr/>
          <p:nvPr/>
        </p:nvGrpSpPr>
        <p:grpSpPr>
          <a:xfrm>
            <a:off x="10494685" y="4411547"/>
            <a:ext cx="893310" cy="1672725"/>
            <a:chOff x="10430213" y="4262723"/>
            <a:chExt cx="893424" cy="1672939"/>
          </a:xfrm>
        </p:grpSpPr>
        <p:sp>
          <p:nvSpPr>
            <p:cNvPr id="42" name="TextBox 41"/>
            <p:cNvSpPr txBox="1"/>
            <p:nvPr/>
          </p:nvSpPr>
          <p:spPr>
            <a:xfrm>
              <a:off x="10430213" y="5492465"/>
              <a:ext cx="893424" cy="443197"/>
            </a:xfrm>
            <a:prstGeom prst="rect">
              <a:avLst/>
            </a:prstGeom>
            <a:noFill/>
          </p:spPr>
          <p:txBody>
            <a:bodyPr wrap="square" lIns="0" tIns="0" rIns="0" bIns="0" rtlCol="0" anchor="ctr">
              <a:spAutoFit/>
            </a:bodyPr>
            <a:lstStyle/>
            <a:p>
              <a:pPr algn="ctr" defTabSz="914309">
                <a:lnSpc>
                  <a:spcPct val="90000"/>
                </a:lnSpc>
              </a:pPr>
              <a:r>
                <a:rPr lang="en-US" sz="1600" b="1" dirty="0">
                  <a:solidFill>
                    <a:srgbClr val="FFFFFF"/>
                  </a:solidFill>
                  <a:effectLst>
                    <a:outerShdw blurRad="38100" dist="38100" dir="2700000" algn="tl">
                      <a:srgbClr val="000000">
                        <a:alpha val="43137"/>
                      </a:srgbClr>
                    </a:outerShdw>
                  </a:effectLst>
                  <a:latin typeface="Calibri"/>
                </a:rPr>
                <a:t>Frontend</a:t>
              </a:r>
            </a:p>
            <a:p>
              <a:pPr algn="ctr" defTabSz="914309">
                <a:lnSpc>
                  <a:spcPct val="90000"/>
                </a:lnSpc>
              </a:pPr>
              <a:r>
                <a:rPr lang="en-US" sz="1600" b="1" dirty="0">
                  <a:solidFill>
                    <a:srgbClr val="FFFFFF"/>
                  </a:solidFill>
                  <a:effectLst>
                    <a:outerShdw blurRad="38100" dist="38100" dir="2700000" algn="tl">
                      <a:srgbClr val="000000">
                        <a:alpha val="43137"/>
                      </a:srgbClr>
                    </a:outerShdw>
                  </a:effectLst>
                  <a:latin typeface="Calibri"/>
                </a:rPr>
                <a:t>10.1/16</a:t>
              </a:r>
            </a:p>
          </p:txBody>
        </p:sp>
        <p:grpSp>
          <p:nvGrpSpPr>
            <p:cNvPr id="43" name="Group 42"/>
            <p:cNvGrpSpPr/>
            <p:nvPr/>
          </p:nvGrpSpPr>
          <p:grpSpPr>
            <a:xfrm>
              <a:off x="10430213" y="4262723"/>
              <a:ext cx="893424" cy="1172757"/>
              <a:chOff x="6027733" y="2131654"/>
              <a:chExt cx="660349" cy="866811"/>
            </a:xfrm>
          </p:grpSpPr>
          <p:sp>
            <p:nvSpPr>
              <p:cNvPr id="44" name="Rounded Rectangle 43"/>
              <p:cNvSpPr/>
              <p:nvPr/>
            </p:nvSpPr>
            <p:spPr bwMode="auto">
              <a:xfrm>
                <a:off x="6027733" y="2131654"/>
                <a:ext cx="660349" cy="866811"/>
              </a:xfrm>
              <a:prstGeom prst="roundRect">
                <a:avLst>
                  <a:gd name="adj" fmla="val 10259"/>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effectLst>
                    <a:outerShdw blurRad="38100" dist="38100" dir="2700000" algn="tl">
                      <a:srgbClr val="000000">
                        <a:alpha val="43137"/>
                      </a:srgbClr>
                    </a:outerShdw>
                  </a:effectLst>
                  <a:latin typeface="Calibri"/>
                </a:endParaRPr>
              </a:p>
            </p:txBody>
          </p:sp>
          <p:grpSp>
            <p:nvGrpSpPr>
              <p:cNvPr id="45" name="Group 44"/>
              <p:cNvGrpSpPr/>
              <p:nvPr/>
            </p:nvGrpSpPr>
            <p:grpSpPr>
              <a:xfrm>
                <a:off x="6093279" y="2187723"/>
                <a:ext cx="529256" cy="754672"/>
                <a:chOff x="4045739" y="2177015"/>
                <a:chExt cx="529256" cy="754672"/>
              </a:xfrm>
            </p:grpSpPr>
            <p:pic>
              <p:nvPicPr>
                <p:cNvPr id="46" name="Picture 45"/>
                <p:cNvPicPr>
                  <a:picLocks noChangeAspect="1"/>
                </p:cNvPicPr>
                <p:nvPr/>
              </p:nvPicPr>
              <p:blipFill>
                <a:blip r:embed="rId8">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47" name="Picture 46"/>
                <p:cNvPicPr>
                  <a:picLocks noChangeAspect="1"/>
                </p:cNvPicPr>
                <p:nvPr/>
              </p:nvPicPr>
              <p:blipFill>
                <a:blip r:embed="rId8">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48" name="Picture 47"/>
                <p:cNvPicPr>
                  <a:picLocks noChangeAspect="1"/>
                </p:cNvPicPr>
                <p:nvPr/>
              </p:nvPicPr>
              <p:blipFill>
                <a:blip r:embed="rId8">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grpSp>
        <p:nvGrpSpPr>
          <p:cNvPr id="49" name="Group 48"/>
          <p:cNvGrpSpPr/>
          <p:nvPr/>
        </p:nvGrpSpPr>
        <p:grpSpPr>
          <a:xfrm>
            <a:off x="9438508" y="4411547"/>
            <a:ext cx="893310" cy="1672725"/>
            <a:chOff x="9058613" y="4262723"/>
            <a:chExt cx="893424" cy="1672939"/>
          </a:xfrm>
        </p:grpSpPr>
        <p:sp>
          <p:nvSpPr>
            <p:cNvPr id="50" name="TextBox 49"/>
            <p:cNvSpPr txBox="1"/>
            <p:nvPr/>
          </p:nvSpPr>
          <p:spPr>
            <a:xfrm>
              <a:off x="9062010" y="5492465"/>
              <a:ext cx="886631" cy="443197"/>
            </a:xfrm>
            <a:prstGeom prst="rect">
              <a:avLst/>
            </a:prstGeom>
            <a:noFill/>
          </p:spPr>
          <p:txBody>
            <a:bodyPr wrap="square" lIns="0" tIns="0" rIns="0" bIns="0" rtlCol="0" anchor="ctr">
              <a:spAutoFit/>
            </a:bodyPr>
            <a:lstStyle/>
            <a:p>
              <a:pPr algn="ctr" defTabSz="914309">
                <a:lnSpc>
                  <a:spcPct val="90000"/>
                </a:lnSpc>
              </a:pPr>
              <a:r>
                <a:rPr lang="en-US" sz="1600" b="1" dirty="0">
                  <a:solidFill>
                    <a:srgbClr val="FFFFFF"/>
                  </a:solidFill>
                  <a:effectLst>
                    <a:outerShdw blurRad="38100" dist="38100" dir="2700000" algn="tl">
                      <a:srgbClr val="000000">
                        <a:alpha val="43137"/>
                      </a:srgbClr>
                    </a:outerShdw>
                  </a:effectLst>
                  <a:latin typeface="Calibri"/>
                </a:rPr>
                <a:t>Mid-tier</a:t>
              </a:r>
            </a:p>
            <a:p>
              <a:pPr algn="ctr" defTabSz="914309">
                <a:lnSpc>
                  <a:spcPct val="90000"/>
                </a:lnSpc>
              </a:pPr>
              <a:r>
                <a:rPr lang="en-US" sz="1600" b="1" dirty="0">
                  <a:solidFill>
                    <a:srgbClr val="FFFFFF"/>
                  </a:solidFill>
                  <a:effectLst>
                    <a:outerShdw blurRad="38100" dist="38100" dir="2700000" algn="tl">
                      <a:srgbClr val="000000">
                        <a:alpha val="43137"/>
                      </a:srgbClr>
                    </a:outerShdw>
                  </a:effectLst>
                  <a:latin typeface="Calibri"/>
                </a:rPr>
                <a:t>10.2/16</a:t>
              </a:r>
            </a:p>
          </p:txBody>
        </p:sp>
        <p:grpSp>
          <p:nvGrpSpPr>
            <p:cNvPr id="51" name="Group 50"/>
            <p:cNvGrpSpPr/>
            <p:nvPr/>
          </p:nvGrpSpPr>
          <p:grpSpPr>
            <a:xfrm>
              <a:off x="9058613" y="4262723"/>
              <a:ext cx="893424" cy="1172757"/>
              <a:chOff x="5111286" y="2128637"/>
              <a:chExt cx="660349" cy="866811"/>
            </a:xfrm>
          </p:grpSpPr>
          <p:sp>
            <p:nvSpPr>
              <p:cNvPr id="52" name="Rounded Rectangle 51"/>
              <p:cNvSpPr/>
              <p:nvPr/>
            </p:nvSpPr>
            <p:spPr bwMode="auto">
              <a:xfrm>
                <a:off x="5111286" y="2128637"/>
                <a:ext cx="660349" cy="866811"/>
              </a:xfrm>
              <a:prstGeom prst="roundRect">
                <a:avLst>
                  <a:gd name="adj" fmla="val 10259"/>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effectLst>
                    <a:outerShdw blurRad="38100" dist="38100" dir="2700000" algn="tl">
                      <a:srgbClr val="000000">
                        <a:alpha val="43137"/>
                      </a:srgbClr>
                    </a:outerShdw>
                  </a:effectLst>
                  <a:latin typeface="Calibri"/>
                </a:endParaRPr>
              </a:p>
            </p:txBody>
          </p:sp>
          <p:grpSp>
            <p:nvGrpSpPr>
              <p:cNvPr id="53" name="Group 52"/>
              <p:cNvGrpSpPr/>
              <p:nvPr/>
            </p:nvGrpSpPr>
            <p:grpSpPr>
              <a:xfrm>
                <a:off x="5176832" y="2184706"/>
                <a:ext cx="529256" cy="754672"/>
                <a:chOff x="4045739" y="2177015"/>
                <a:chExt cx="529256" cy="754672"/>
              </a:xfrm>
            </p:grpSpPr>
            <p:pic>
              <p:nvPicPr>
                <p:cNvPr id="54" name="Picture 53"/>
                <p:cNvPicPr>
                  <a:picLocks noChangeAspect="1"/>
                </p:cNvPicPr>
                <p:nvPr/>
              </p:nvPicPr>
              <p:blipFill>
                <a:blip r:embed="rId8">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55" name="Picture 54"/>
                <p:cNvPicPr>
                  <a:picLocks noChangeAspect="1"/>
                </p:cNvPicPr>
                <p:nvPr/>
              </p:nvPicPr>
              <p:blipFill>
                <a:blip r:embed="rId8">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56" name="Picture 55"/>
                <p:cNvPicPr>
                  <a:picLocks noChangeAspect="1"/>
                </p:cNvPicPr>
                <p:nvPr/>
              </p:nvPicPr>
              <p:blipFill>
                <a:blip r:embed="rId8">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grpSp>
        <p:nvGrpSpPr>
          <p:cNvPr id="57" name="Group 56"/>
          <p:cNvGrpSpPr/>
          <p:nvPr/>
        </p:nvGrpSpPr>
        <p:grpSpPr>
          <a:xfrm>
            <a:off x="8361357" y="4411547"/>
            <a:ext cx="893310" cy="1672725"/>
            <a:chOff x="7692915" y="4262723"/>
            <a:chExt cx="893424" cy="1672939"/>
          </a:xfrm>
        </p:grpSpPr>
        <p:sp>
          <p:nvSpPr>
            <p:cNvPr id="58" name="TextBox 57"/>
            <p:cNvSpPr txBox="1"/>
            <p:nvPr/>
          </p:nvSpPr>
          <p:spPr>
            <a:xfrm>
              <a:off x="7692915" y="5492465"/>
              <a:ext cx="893424" cy="443197"/>
            </a:xfrm>
            <a:prstGeom prst="rect">
              <a:avLst/>
            </a:prstGeom>
            <a:noFill/>
          </p:spPr>
          <p:txBody>
            <a:bodyPr wrap="square" lIns="0" tIns="0" rIns="0" bIns="0" rtlCol="0" anchor="ctr">
              <a:spAutoFit/>
            </a:bodyPr>
            <a:lstStyle/>
            <a:p>
              <a:pPr algn="ctr" defTabSz="914309">
                <a:lnSpc>
                  <a:spcPct val="90000"/>
                </a:lnSpc>
              </a:pPr>
              <a:r>
                <a:rPr lang="en-US" sz="1600" b="1" dirty="0">
                  <a:solidFill>
                    <a:srgbClr val="FFFFFF"/>
                  </a:solidFill>
                  <a:effectLst>
                    <a:outerShdw blurRad="38100" dist="38100" dir="2700000" algn="tl">
                      <a:srgbClr val="000000">
                        <a:alpha val="43137"/>
                      </a:srgbClr>
                    </a:outerShdw>
                  </a:effectLst>
                  <a:latin typeface="Calibri"/>
                </a:rPr>
                <a:t>Backend</a:t>
              </a:r>
            </a:p>
            <a:p>
              <a:pPr algn="ctr" defTabSz="914309">
                <a:lnSpc>
                  <a:spcPct val="90000"/>
                </a:lnSpc>
              </a:pPr>
              <a:r>
                <a:rPr lang="en-US" sz="1600" b="1" dirty="0">
                  <a:solidFill>
                    <a:srgbClr val="FFFFFF"/>
                  </a:solidFill>
                  <a:effectLst>
                    <a:outerShdw blurRad="38100" dist="38100" dir="2700000" algn="tl">
                      <a:srgbClr val="000000">
                        <a:alpha val="43137"/>
                      </a:srgbClr>
                    </a:outerShdw>
                  </a:effectLst>
                  <a:latin typeface="Calibri"/>
                </a:rPr>
                <a:t>10.3/16</a:t>
              </a:r>
            </a:p>
          </p:txBody>
        </p:sp>
        <p:grpSp>
          <p:nvGrpSpPr>
            <p:cNvPr id="59" name="Group 58"/>
            <p:cNvGrpSpPr/>
            <p:nvPr/>
          </p:nvGrpSpPr>
          <p:grpSpPr>
            <a:xfrm>
              <a:off x="7692915" y="4262723"/>
              <a:ext cx="893424" cy="1172757"/>
              <a:chOff x="3981473" y="2128637"/>
              <a:chExt cx="660349" cy="866811"/>
            </a:xfrm>
          </p:grpSpPr>
          <p:sp>
            <p:nvSpPr>
              <p:cNvPr id="60" name="Rounded Rectangle 59"/>
              <p:cNvSpPr/>
              <p:nvPr/>
            </p:nvSpPr>
            <p:spPr bwMode="auto">
              <a:xfrm>
                <a:off x="3981473" y="2128637"/>
                <a:ext cx="660349" cy="866811"/>
              </a:xfrm>
              <a:prstGeom prst="roundRect">
                <a:avLst>
                  <a:gd name="adj" fmla="val 10259"/>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effectLst>
                    <a:outerShdw blurRad="38100" dist="38100" dir="2700000" algn="tl">
                      <a:srgbClr val="000000">
                        <a:alpha val="43137"/>
                      </a:srgbClr>
                    </a:outerShdw>
                  </a:effectLst>
                  <a:latin typeface="Calibri"/>
                </a:endParaRPr>
              </a:p>
            </p:txBody>
          </p:sp>
          <p:grpSp>
            <p:nvGrpSpPr>
              <p:cNvPr id="61" name="Group 60"/>
              <p:cNvGrpSpPr/>
              <p:nvPr/>
            </p:nvGrpSpPr>
            <p:grpSpPr>
              <a:xfrm>
                <a:off x="4047019" y="2184706"/>
                <a:ext cx="529256" cy="754672"/>
                <a:chOff x="4045739" y="2177015"/>
                <a:chExt cx="529256" cy="754672"/>
              </a:xfrm>
            </p:grpSpPr>
            <p:pic>
              <p:nvPicPr>
                <p:cNvPr id="62" name="Picture 61"/>
                <p:cNvPicPr>
                  <a:picLocks noChangeAspect="1"/>
                </p:cNvPicPr>
                <p:nvPr/>
              </p:nvPicPr>
              <p:blipFill>
                <a:blip r:embed="rId8">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63" name="Picture 62"/>
                <p:cNvPicPr>
                  <a:picLocks noChangeAspect="1"/>
                </p:cNvPicPr>
                <p:nvPr/>
              </p:nvPicPr>
              <p:blipFill>
                <a:blip r:embed="rId8">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64" name="Picture 63"/>
                <p:cNvPicPr>
                  <a:picLocks noChangeAspect="1"/>
                </p:cNvPicPr>
                <p:nvPr/>
              </p:nvPicPr>
              <p:blipFill>
                <a:blip r:embed="rId8">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sp>
        <p:nvSpPr>
          <p:cNvPr id="65" name="Left-Right Arrow 64"/>
          <p:cNvSpPr/>
          <p:nvPr/>
        </p:nvSpPr>
        <p:spPr>
          <a:xfrm rot="5400000">
            <a:off x="9560652" y="3324740"/>
            <a:ext cx="1595753" cy="463907"/>
          </a:xfrm>
          <a:prstGeom prst="leftRightArrow">
            <a:avLst/>
          </a:prstGeom>
          <a:gradFill rotWithShape="1">
            <a:gsLst>
              <a:gs pos="0">
                <a:srgbClr val="C0504D">
                  <a:shade val="51000"/>
                  <a:satMod val="130000"/>
                  <a:alpha val="0"/>
                </a:srgbClr>
              </a:gs>
              <a:gs pos="5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309">
              <a:defRPr/>
            </a:pPr>
            <a:endParaRPr lang="en-US" sz="2800" kern="0" dirty="0">
              <a:solidFill>
                <a:srgbClr val="FFFFFF"/>
              </a:solidFill>
              <a:latin typeface="Calibri"/>
            </a:endParaRPr>
          </a:p>
        </p:txBody>
      </p:sp>
      <p:grpSp>
        <p:nvGrpSpPr>
          <p:cNvPr id="66" name="Group 65"/>
          <p:cNvGrpSpPr/>
          <p:nvPr/>
        </p:nvGrpSpPr>
        <p:grpSpPr>
          <a:xfrm>
            <a:off x="9689039" y="1516316"/>
            <a:ext cx="1338978" cy="1236985"/>
            <a:chOff x="1441498" y="2335312"/>
            <a:chExt cx="1209154" cy="1117050"/>
          </a:xfrm>
        </p:grpSpPr>
        <p:sp>
          <p:nvSpPr>
            <p:cNvPr id="67" name="Oval 66"/>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defTabSz="914008" fontAlgn="base">
                <a:lnSpc>
                  <a:spcPct val="90000"/>
                </a:lnSpc>
                <a:spcBef>
                  <a:spcPct val="0"/>
                </a:spcBef>
                <a:spcAft>
                  <a:spcPct val="0"/>
                </a:spcAft>
                <a:defRPr/>
              </a:pPr>
              <a:endParaRPr lang="en-US" sz="3600" kern="0" spc="-50" dirty="0">
                <a:gradFill>
                  <a:gsLst>
                    <a:gs pos="36283">
                      <a:srgbClr val="505050"/>
                    </a:gs>
                    <a:gs pos="28000">
                      <a:srgbClr val="505050"/>
                    </a:gs>
                  </a:gsLst>
                  <a:lin ang="5400000" scaled="0"/>
                </a:gradFill>
                <a:latin typeface="Calibri"/>
              </a:endParaRPr>
            </a:p>
          </p:txBody>
        </p:sp>
        <p:sp>
          <p:nvSpPr>
            <p:cNvPr id="68" name="Freeform 67"/>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91428" tIns="45714" rIns="91428" bIns="45714" numCol="1" anchor="t" anchorCtr="0" compatLnSpc="1">
              <a:prstTxWarp prst="textNoShape">
                <a:avLst/>
              </a:prstTxWarp>
            </a:bodyPr>
            <a:lstStyle/>
            <a:p>
              <a:pPr defTabSz="932410">
                <a:defRPr/>
              </a:pPr>
              <a:endParaRPr lang="en-US" sz="2800" kern="0" dirty="0">
                <a:solidFill>
                  <a:srgbClr val="00188F"/>
                </a:solidFill>
                <a:latin typeface="Calibri"/>
              </a:endParaRPr>
            </a:p>
          </p:txBody>
        </p:sp>
        <p:sp>
          <p:nvSpPr>
            <p:cNvPr id="69" name="TextBox 68"/>
            <p:cNvSpPr txBox="1"/>
            <p:nvPr/>
          </p:nvSpPr>
          <p:spPr>
            <a:xfrm>
              <a:off x="1441498" y="2804059"/>
              <a:ext cx="1209154" cy="566915"/>
            </a:xfrm>
            <a:prstGeom prst="rect">
              <a:avLst/>
            </a:prstGeom>
            <a:noFill/>
          </p:spPr>
          <p:txBody>
            <a:bodyPr wrap="none" lIns="182857" tIns="146285" rIns="182857" bIns="146285" rtlCol="0" anchor="ctr">
              <a:spAutoFit/>
            </a:bodyPr>
            <a:lstStyle/>
            <a:p>
              <a:pPr algn="ctr" defTabSz="932410">
                <a:lnSpc>
                  <a:spcPct val="90000"/>
                </a:lnSpc>
                <a:defRPr/>
              </a:pPr>
              <a:r>
                <a:rPr lang="en-US" sz="2400" kern="0" spc="-50" dirty="0">
                  <a:solidFill>
                    <a:srgbClr val="00188F"/>
                  </a:solidFill>
                  <a:latin typeface="Calibri"/>
                </a:rPr>
                <a:t>Internet</a:t>
              </a:r>
            </a:p>
          </p:txBody>
        </p:sp>
      </p:grpSp>
      <p:sp>
        <p:nvSpPr>
          <p:cNvPr id="70" name="Left-Right Arrow 69"/>
          <p:cNvSpPr/>
          <p:nvPr/>
        </p:nvSpPr>
        <p:spPr>
          <a:xfrm rot="5400000">
            <a:off x="7088028" y="3511694"/>
            <a:ext cx="1317122" cy="348816"/>
          </a:xfrm>
          <a:prstGeom prst="leftRightArrow">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309">
              <a:defRPr/>
            </a:pPr>
            <a:endParaRPr lang="en-US" sz="2800" kern="0" dirty="0">
              <a:solidFill>
                <a:srgbClr val="FFFFFF"/>
              </a:solidFill>
              <a:latin typeface="Calibri"/>
            </a:endParaRPr>
          </a:p>
        </p:txBody>
      </p:sp>
      <p:grpSp>
        <p:nvGrpSpPr>
          <p:cNvPr id="71" name="Group 70"/>
          <p:cNvGrpSpPr/>
          <p:nvPr/>
        </p:nvGrpSpPr>
        <p:grpSpPr>
          <a:xfrm>
            <a:off x="7767516" y="1913067"/>
            <a:ext cx="453693" cy="1114472"/>
            <a:chOff x="10520791" y="5710226"/>
            <a:chExt cx="813223" cy="1100576"/>
          </a:xfrm>
        </p:grpSpPr>
        <p:sp>
          <p:nvSpPr>
            <p:cNvPr id="72"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dirty="0">
                <a:solidFill>
                  <a:srgbClr val="FFFFFF"/>
                </a:solidFill>
                <a:latin typeface="Calibri"/>
              </a:endParaRPr>
            </a:p>
          </p:txBody>
        </p:sp>
        <p:sp>
          <p:nvSpPr>
            <p:cNvPr id="73"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dirty="0">
                <a:solidFill>
                  <a:srgbClr val="FFFFFF"/>
                </a:solidFill>
                <a:latin typeface="Calibri"/>
              </a:endParaRPr>
            </a:p>
          </p:txBody>
        </p:sp>
        <p:sp>
          <p:nvSpPr>
            <p:cNvPr id="74"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dirty="0">
                <a:solidFill>
                  <a:srgbClr val="FFFFFF"/>
                </a:solidFill>
                <a:latin typeface="Calibri"/>
              </a:endParaRPr>
            </a:p>
          </p:txBody>
        </p:sp>
        <p:sp>
          <p:nvSpPr>
            <p:cNvPr id="75"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dirty="0">
                <a:solidFill>
                  <a:srgbClr val="FFFFFF"/>
                </a:solidFill>
                <a:latin typeface="Calibri"/>
              </a:endParaRPr>
            </a:p>
          </p:txBody>
        </p:sp>
        <p:sp>
          <p:nvSpPr>
            <p:cNvPr id="76"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dirty="0">
                <a:solidFill>
                  <a:srgbClr val="FFFFFF"/>
                </a:solidFill>
                <a:latin typeface="Calibri"/>
              </a:endParaRPr>
            </a:p>
          </p:txBody>
        </p:sp>
        <p:sp>
          <p:nvSpPr>
            <p:cNvPr id="77"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dirty="0">
                <a:solidFill>
                  <a:srgbClr val="FFFFFF"/>
                </a:solidFill>
                <a:latin typeface="Calibri"/>
              </a:endParaRPr>
            </a:p>
          </p:txBody>
        </p:sp>
        <p:sp>
          <p:nvSpPr>
            <p:cNvPr id="78"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dirty="0">
                <a:solidFill>
                  <a:srgbClr val="FFFFFF"/>
                </a:solidFill>
                <a:latin typeface="Calibri"/>
              </a:endParaRPr>
            </a:p>
          </p:txBody>
        </p:sp>
        <p:sp>
          <p:nvSpPr>
            <p:cNvPr id="79"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dirty="0">
                <a:solidFill>
                  <a:srgbClr val="FFFFFF"/>
                </a:solidFill>
                <a:latin typeface="Calibri"/>
              </a:endParaRPr>
            </a:p>
          </p:txBody>
        </p:sp>
        <p:sp>
          <p:nvSpPr>
            <p:cNvPr id="80"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dirty="0">
                <a:solidFill>
                  <a:srgbClr val="FFFFFF"/>
                </a:solidFill>
                <a:latin typeface="Calibri"/>
              </a:endParaRPr>
            </a:p>
          </p:txBody>
        </p:sp>
      </p:grpSp>
      <p:grpSp>
        <p:nvGrpSpPr>
          <p:cNvPr id="81" name="Group 80"/>
          <p:cNvGrpSpPr/>
          <p:nvPr/>
        </p:nvGrpSpPr>
        <p:grpSpPr>
          <a:xfrm>
            <a:off x="7400590" y="1795393"/>
            <a:ext cx="478930" cy="1176462"/>
            <a:chOff x="10520791" y="5710226"/>
            <a:chExt cx="813223" cy="1100576"/>
          </a:xfrm>
        </p:grpSpPr>
        <p:sp>
          <p:nvSpPr>
            <p:cNvPr id="82"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dirty="0">
                <a:solidFill>
                  <a:srgbClr val="FFFFFF"/>
                </a:solidFill>
                <a:latin typeface="Calibri"/>
              </a:endParaRPr>
            </a:p>
          </p:txBody>
        </p:sp>
        <p:sp>
          <p:nvSpPr>
            <p:cNvPr id="83"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dirty="0">
                <a:solidFill>
                  <a:srgbClr val="FFFFFF"/>
                </a:solidFill>
                <a:latin typeface="Calibri"/>
              </a:endParaRPr>
            </a:p>
          </p:txBody>
        </p:sp>
        <p:sp>
          <p:nvSpPr>
            <p:cNvPr id="84"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dirty="0">
                <a:solidFill>
                  <a:srgbClr val="FFFFFF"/>
                </a:solidFill>
                <a:latin typeface="Calibri"/>
              </a:endParaRPr>
            </a:p>
          </p:txBody>
        </p:sp>
        <p:sp>
          <p:nvSpPr>
            <p:cNvPr id="85"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dirty="0">
                <a:solidFill>
                  <a:srgbClr val="FFFFFF"/>
                </a:solidFill>
                <a:latin typeface="Calibri"/>
              </a:endParaRPr>
            </a:p>
          </p:txBody>
        </p:sp>
        <p:sp>
          <p:nvSpPr>
            <p:cNvPr id="86"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dirty="0">
                <a:solidFill>
                  <a:srgbClr val="FFFFFF"/>
                </a:solidFill>
                <a:latin typeface="Calibri"/>
              </a:endParaRPr>
            </a:p>
          </p:txBody>
        </p:sp>
        <p:sp>
          <p:nvSpPr>
            <p:cNvPr id="87"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dirty="0">
                <a:solidFill>
                  <a:srgbClr val="FFFFFF"/>
                </a:solidFill>
                <a:latin typeface="Calibri"/>
              </a:endParaRPr>
            </a:p>
          </p:txBody>
        </p:sp>
        <p:sp>
          <p:nvSpPr>
            <p:cNvPr id="88"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dirty="0">
                <a:solidFill>
                  <a:srgbClr val="FFFFFF"/>
                </a:solidFill>
                <a:latin typeface="Calibri"/>
              </a:endParaRPr>
            </a:p>
          </p:txBody>
        </p:sp>
        <p:sp>
          <p:nvSpPr>
            <p:cNvPr id="89"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dirty="0">
                <a:solidFill>
                  <a:srgbClr val="FFFFFF"/>
                </a:solidFill>
                <a:latin typeface="Calibri"/>
              </a:endParaRPr>
            </a:p>
          </p:txBody>
        </p:sp>
        <p:sp>
          <p:nvSpPr>
            <p:cNvPr id="90"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dirty="0">
                <a:solidFill>
                  <a:srgbClr val="FFFFFF"/>
                </a:solidFill>
                <a:latin typeface="Calibri"/>
              </a:endParaRPr>
            </a:p>
          </p:txBody>
        </p:sp>
      </p:grpSp>
      <p:sp>
        <p:nvSpPr>
          <p:cNvPr id="91" name="TextBox 90"/>
          <p:cNvSpPr txBox="1"/>
          <p:nvPr/>
        </p:nvSpPr>
        <p:spPr>
          <a:xfrm>
            <a:off x="6997375" y="1059175"/>
            <a:ext cx="1744934" cy="769343"/>
          </a:xfrm>
          <a:prstGeom prst="rect">
            <a:avLst/>
          </a:prstGeom>
          <a:noFill/>
        </p:spPr>
        <p:txBody>
          <a:bodyPr wrap="none" rtlCol="0">
            <a:spAutoFit/>
          </a:bodyPr>
          <a:lstStyle/>
          <a:p>
            <a:pPr algn="ctr" defTabSz="914309"/>
            <a:r>
              <a:rPr lang="en-US" sz="2400" dirty="0">
                <a:solidFill>
                  <a:srgbClr val="FFFFFF"/>
                </a:solidFill>
                <a:latin typeface="Calibri"/>
              </a:rPr>
              <a:t>On Premises</a:t>
            </a:r>
          </a:p>
          <a:p>
            <a:pPr algn="ctr" defTabSz="914309"/>
            <a:r>
              <a:rPr lang="en-US" sz="2000" dirty="0">
                <a:solidFill>
                  <a:srgbClr val="FFFFFF"/>
                </a:solidFill>
                <a:latin typeface="Calibri"/>
              </a:rPr>
              <a:t>10.0/16</a:t>
            </a:r>
          </a:p>
        </p:txBody>
      </p:sp>
      <p:sp>
        <p:nvSpPr>
          <p:cNvPr id="92" name="TextBox 91"/>
          <p:cNvSpPr txBox="1"/>
          <p:nvPr/>
        </p:nvSpPr>
        <p:spPr>
          <a:xfrm>
            <a:off x="5839409" y="2963862"/>
            <a:ext cx="1867498" cy="707886"/>
          </a:xfrm>
          <a:prstGeom prst="rect">
            <a:avLst/>
          </a:prstGeom>
          <a:noFill/>
        </p:spPr>
        <p:txBody>
          <a:bodyPr wrap="square" rtlCol="0">
            <a:spAutoFit/>
          </a:bodyPr>
          <a:lstStyle/>
          <a:p>
            <a:pPr algn="ctr" defTabSz="914309"/>
            <a:r>
              <a:rPr lang="en-US" sz="2000" smtClean="0">
                <a:solidFill>
                  <a:srgbClr val="FFFFFF"/>
                </a:solidFill>
                <a:latin typeface="Calibri"/>
              </a:rPr>
              <a:t>VPN </a:t>
            </a:r>
            <a:r>
              <a:rPr lang="en-US" sz="2000">
                <a:solidFill>
                  <a:srgbClr val="FFFFFF"/>
                </a:solidFill>
                <a:latin typeface="Calibri"/>
              </a:rPr>
              <a:t>&amp;</a:t>
            </a:r>
            <a:endParaRPr lang="en-US" sz="2000" dirty="0">
              <a:solidFill>
                <a:srgbClr val="FFFFFF"/>
              </a:solidFill>
              <a:latin typeface="Calibri"/>
            </a:endParaRPr>
          </a:p>
          <a:p>
            <a:pPr algn="ctr" defTabSz="914309"/>
            <a:r>
              <a:rPr lang="en-US" sz="2000" dirty="0" err="1">
                <a:solidFill>
                  <a:srgbClr val="FFFFFF"/>
                </a:solidFill>
                <a:latin typeface="Calibri"/>
              </a:rPr>
              <a:t>ExpressRoute</a:t>
            </a:r>
            <a:endParaRPr lang="en-US" sz="2000" dirty="0">
              <a:solidFill>
                <a:srgbClr val="FFFFFF"/>
              </a:solidFill>
              <a:latin typeface="Calibri"/>
            </a:endParaRPr>
          </a:p>
        </p:txBody>
      </p:sp>
      <p:grpSp>
        <p:nvGrpSpPr>
          <p:cNvPr id="93" name="Group 92"/>
          <p:cNvGrpSpPr/>
          <p:nvPr/>
        </p:nvGrpSpPr>
        <p:grpSpPr>
          <a:xfrm>
            <a:off x="7470216" y="5275697"/>
            <a:ext cx="684716" cy="764303"/>
            <a:chOff x="1713672" y="3451570"/>
            <a:chExt cx="873712" cy="945074"/>
          </a:xfrm>
        </p:grpSpPr>
        <p:grpSp>
          <p:nvGrpSpPr>
            <p:cNvPr id="94" name="Group 93"/>
            <p:cNvGrpSpPr/>
            <p:nvPr/>
          </p:nvGrpSpPr>
          <p:grpSpPr>
            <a:xfrm>
              <a:off x="1972774" y="3451570"/>
              <a:ext cx="479392" cy="712232"/>
              <a:chOff x="1972774" y="3451570"/>
              <a:chExt cx="479392" cy="712232"/>
            </a:xfrm>
          </p:grpSpPr>
          <p:pic>
            <p:nvPicPr>
              <p:cNvPr id="96" name="Picture 6" descr="\\magnum\Projects\Microsoft\Cloud Power FY12\Design\Icons\PNGs\Server_2.png"/>
              <p:cNvPicPr>
                <a:picLocks noChangeAspect="1" noChangeArrowheads="1"/>
              </p:cNvPicPr>
              <p:nvPr/>
            </p:nvPicPr>
            <p:blipFill rotWithShape="1">
              <a:blip r:embed="rId9" cstate="print">
                <a:lum bright="100000"/>
              </a:blip>
              <a:srcRect l="24157" r="25929"/>
              <a:stretch/>
            </p:blipFill>
            <p:spPr bwMode="auto">
              <a:xfrm>
                <a:off x="1972774" y="3451570"/>
                <a:ext cx="355510" cy="712232"/>
              </a:xfrm>
              <a:prstGeom prst="rect">
                <a:avLst/>
              </a:prstGeom>
              <a:noFill/>
            </p:spPr>
          </p:pic>
          <p:grpSp>
            <p:nvGrpSpPr>
              <p:cNvPr id="97" name="Group 96"/>
              <p:cNvGrpSpPr/>
              <p:nvPr/>
            </p:nvGrpSpPr>
            <p:grpSpPr>
              <a:xfrm>
                <a:off x="2245986" y="3924261"/>
                <a:ext cx="206180" cy="206424"/>
                <a:chOff x="2245986" y="3924261"/>
                <a:chExt cx="206180" cy="206424"/>
              </a:xfrm>
            </p:grpSpPr>
            <p:grpSp>
              <p:nvGrpSpPr>
                <p:cNvPr id="98" name="Group 97"/>
                <p:cNvGrpSpPr/>
                <p:nvPr/>
              </p:nvGrpSpPr>
              <p:grpSpPr>
                <a:xfrm>
                  <a:off x="2245986" y="3924261"/>
                  <a:ext cx="206180" cy="206424"/>
                  <a:chOff x="1779323" y="4627897"/>
                  <a:chExt cx="472764" cy="473323"/>
                </a:xfrm>
              </p:grpSpPr>
              <p:sp>
                <p:nvSpPr>
                  <p:cNvPr id="100" name="Isosceles Triangle 99"/>
                  <p:cNvSpPr/>
                  <p:nvPr/>
                </p:nvSpPr>
                <p:spPr bwMode="auto">
                  <a:xfrm>
                    <a:off x="1779323" y="4627897"/>
                    <a:ext cx="472764" cy="407555"/>
                  </a:xfrm>
                  <a:prstGeom prst="triangle">
                    <a:avLst/>
                  </a:prstGeom>
                  <a:solidFill>
                    <a:srgbClr val="FFFFFF"/>
                  </a:solidFill>
                  <a:ln w="9525" cap="flat" cmpd="sng" algn="ctr">
                    <a:noFill/>
                    <a:prstDash val="solid"/>
                    <a:headEnd type="none" w="med" len="med"/>
                    <a:tailEnd type="none" w="med" len="med"/>
                  </a:ln>
                  <a:effectLst/>
                </p:spPr>
                <p:txBody>
                  <a:bodyPr vert="horz" wrap="square" lIns="69933" tIns="34967" rIns="69933" bIns="34967" numCol="1" rtlCol="0" anchor="ctr" anchorCtr="0" compatLnSpc="1">
                    <a:prstTxWarp prst="textNoShape">
                      <a:avLst/>
                    </a:prstTxWarp>
                  </a:bodyPr>
                  <a:lstStyle/>
                  <a:p>
                    <a:pPr algn="ctr" defTabSz="699148" fontAlgn="base">
                      <a:spcBef>
                        <a:spcPct val="0"/>
                      </a:spcBef>
                      <a:spcAft>
                        <a:spcPct val="0"/>
                      </a:spcAft>
                      <a:defRPr/>
                    </a:pPr>
                    <a:endParaRPr lang="en-US" sz="1683" kern="0" dirty="0">
                      <a:gradFill>
                        <a:gsLst>
                          <a:gs pos="0">
                            <a:srgbClr val="FFFFFF"/>
                          </a:gs>
                          <a:gs pos="100000">
                            <a:srgbClr val="FFFFFF"/>
                          </a:gs>
                        </a:gsLst>
                        <a:lin ang="5400000" scaled="0"/>
                      </a:gradFill>
                    </a:endParaRPr>
                  </a:p>
                </p:txBody>
              </p:sp>
              <p:sp>
                <p:nvSpPr>
                  <p:cNvPr id="101" name="Rectangle 100"/>
                  <p:cNvSpPr/>
                  <p:nvPr/>
                </p:nvSpPr>
                <p:spPr bwMode="auto">
                  <a:xfrm>
                    <a:off x="1779323" y="4824517"/>
                    <a:ext cx="472764" cy="60401"/>
                  </a:xfrm>
                  <a:prstGeom prst="rect">
                    <a:avLst/>
                  </a:prstGeom>
                  <a:solidFill>
                    <a:srgbClr val="FFFFFF"/>
                  </a:solidFill>
                  <a:ln w="9525" cap="flat" cmpd="sng" algn="ctr">
                    <a:noFill/>
                    <a:prstDash val="solid"/>
                    <a:headEnd type="none" w="med" len="med"/>
                    <a:tailEnd type="none" w="med" len="med"/>
                  </a:ln>
                  <a:effectLst/>
                </p:spPr>
                <p:txBody>
                  <a:bodyPr vert="horz" wrap="square" lIns="69933" tIns="34967" rIns="69933" bIns="34967" numCol="1" rtlCol="0" anchor="ctr" anchorCtr="0" compatLnSpc="1">
                    <a:prstTxWarp prst="textNoShape">
                      <a:avLst/>
                    </a:prstTxWarp>
                  </a:bodyPr>
                  <a:lstStyle/>
                  <a:p>
                    <a:pPr algn="ctr" defTabSz="699148" fontAlgn="base">
                      <a:spcBef>
                        <a:spcPct val="0"/>
                      </a:spcBef>
                      <a:spcAft>
                        <a:spcPct val="0"/>
                      </a:spcAft>
                      <a:defRPr/>
                    </a:pPr>
                    <a:endParaRPr lang="en-US" sz="1683" kern="0" dirty="0">
                      <a:gradFill>
                        <a:gsLst>
                          <a:gs pos="0">
                            <a:srgbClr val="FFFFFF"/>
                          </a:gs>
                          <a:gs pos="100000">
                            <a:srgbClr val="FFFFFF"/>
                          </a:gs>
                        </a:gsLst>
                        <a:lin ang="5400000" scaled="0"/>
                      </a:gradFill>
                    </a:endParaRPr>
                  </a:p>
                </p:txBody>
              </p:sp>
              <p:sp>
                <p:nvSpPr>
                  <p:cNvPr id="102" name="Rectangle 101"/>
                  <p:cNvSpPr/>
                  <p:nvPr/>
                </p:nvSpPr>
                <p:spPr bwMode="auto">
                  <a:xfrm rot="16200000">
                    <a:off x="1881399" y="4936712"/>
                    <a:ext cx="268612" cy="60403"/>
                  </a:xfrm>
                  <a:prstGeom prst="rect">
                    <a:avLst/>
                  </a:prstGeom>
                  <a:solidFill>
                    <a:srgbClr val="FFFFFF"/>
                  </a:solidFill>
                  <a:ln w="9525" cap="flat" cmpd="sng" algn="ctr">
                    <a:noFill/>
                    <a:prstDash val="solid"/>
                    <a:headEnd type="none" w="med" len="med"/>
                    <a:tailEnd type="none" w="med" len="med"/>
                  </a:ln>
                  <a:effectLst/>
                </p:spPr>
                <p:txBody>
                  <a:bodyPr vert="horz" wrap="square" lIns="69933" tIns="34967" rIns="69933" bIns="34967" numCol="1" rtlCol="0" anchor="ctr" anchorCtr="0" compatLnSpc="1">
                    <a:prstTxWarp prst="textNoShape">
                      <a:avLst/>
                    </a:prstTxWarp>
                  </a:bodyPr>
                  <a:lstStyle/>
                  <a:p>
                    <a:pPr algn="ctr" defTabSz="699148" fontAlgn="base">
                      <a:spcBef>
                        <a:spcPct val="0"/>
                      </a:spcBef>
                      <a:spcAft>
                        <a:spcPct val="0"/>
                      </a:spcAft>
                      <a:defRPr/>
                    </a:pPr>
                    <a:endParaRPr lang="en-US" sz="1683" kern="0" dirty="0">
                      <a:gradFill>
                        <a:gsLst>
                          <a:gs pos="0">
                            <a:srgbClr val="FFFFFF"/>
                          </a:gs>
                          <a:gs pos="100000">
                            <a:srgbClr val="FFFFFF"/>
                          </a:gs>
                        </a:gsLst>
                        <a:lin ang="5400000" scaled="0"/>
                      </a:gradFill>
                    </a:endParaRPr>
                  </a:p>
                </p:txBody>
              </p:sp>
            </p:grpSp>
            <p:sp>
              <p:nvSpPr>
                <p:cNvPr id="99" name="Isosceles Triangle 98"/>
                <p:cNvSpPr/>
                <p:nvPr/>
              </p:nvSpPr>
              <p:spPr bwMode="auto">
                <a:xfrm>
                  <a:off x="2304709" y="3989226"/>
                  <a:ext cx="88734" cy="76495"/>
                </a:xfrm>
                <a:prstGeom prst="triangle">
                  <a:avLst/>
                </a:prstGeom>
                <a:solidFill>
                  <a:srgbClr val="0070C0"/>
                </a:solidFill>
                <a:ln w="9525" cap="flat" cmpd="sng" algn="ctr">
                  <a:noFill/>
                  <a:prstDash val="solid"/>
                  <a:headEnd type="none" w="med" len="med"/>
                  <a:tailEnd type="none" w="med" len="med"/>
                </a:ln>
                <a:effectLst/>
              </p:spPr>
              <p:txBody>
                <a:bodyPr vert="horz" wrap="square" lIns="69933" tIns="34967" rIns="69933" bIns="34967" numCol="1" rtlCol="0" anchor="ctr" anchorCtr="0" compatLnSpc="1">
                  <a:prstTxWarp prst="textNoShape">
                    <a:avLst/>
                  </a:prstTxWarp>
                </a:bodyPr>
                <a:lstStyle/>
                <a:p>
                  <a:pPr algn="ctr" defTabSz="699148" fontAlgn="base">
                    <a:spcBef>
                      <a:spcPct val="0"/>
                    </a:spcBef>
                    <a:spcAft>
                      <a:spcPct val="0"/>
                    </a:spcAft>
                    <a:defRPr/>
                  </a:pPr>
                  <a:endParaRPr lang="en-US" sz="1683" kern="0" dirty="0">
                    <a:gradFill>
                      <a:gsLst>
                        <a:gs pos="0">
                          <a:srgbClr val="FFFFFF"/>
                        </a:gs>
                        <a:gs pos="100000">
                          <a:srgbClr val="FFFFFF"/>
                        </a:gs>
                      </a:gsLst>
                      <a:lin ang="5400000" scaled="0"/>
                    </a:gradFill>
                  </a:endParaRPr>
                </a:p>
              </p:txBody>
            </p:sp>
          </p:grpSp>
        </p:grpSp>
        <p:sp>
          <p:nvSpPr>
            <p:cNvPr id="95" name="Rectangle 94"/>
            <p:cNvSpPr/>
            <p:nvPr/>
          </p:nvSpPr>
          <p:spPr>
            <a:xfrm>
              <a:off x="1713672" y="4125283"/>
              <a:ext cx="873712" cy="271361"/>
            </a:xfrm>
            <a:prstGeom prst="rect">
              <a:avLst/>
            </a:prstGeom>
          </p:spPr>
          <p:txBody>
            <a:bodyPr wrap="none">
              <a:spAutoFit/>
            </a:bodyPr>
            <a:lstStyle/>
            <a:p>
              <a:pPr algn="ctr" defTabSz="699148" fontAlgn="base">
                <a:lnSpc>
                  <a:spcPct val="90000"/>
                </a:lnSpc>
                <a:spcBef>
                  <a:spcPct val="0"/>
                </a:spcBef>
                <a:spcAft>
                  <a:spcPct val="0"/>
                </a:spcAft>
                <a:defRPr/>
              </a:pPr>
              <a:r>
                <a:rPr lang="en-US" sz="918" kern="0" dirty="0">
                  <a:gradFill>
                    <a:gsLst>
                      <a:gs pos="0">
                        <a:srgbClr val="FFFFFF"/>
                      </a:gs>
                      <a:gs pos="100000">
                        <a:srgbClr val="FFFFFF"/>
                      </a:gs>
                    </a:gsLst>
                    <a:lin ang="5400000" scaled="0"/>
                  </a:gradFill>
                </a:rPr>
                <a:t>AD / DNS</a:t>
              </a:r>
            </a:p>
          </p:txBody>
        </p:sp>
      </p:grpSp>
      <p:sp>
        <p:nvSpPr>
          <p:cNvPr id="103" name="TextBox 102"/>
          <p:cNvSpPr txBox="1"/>
          <p:nvPr/>
        </p:nvSpPr>
        <p:spPr>
          <a:xfrm>
            <a:off x="8589928" y="3546920"/>
            <a:ext cx="1139094" cy="584775"/>
          </a:xfrm>
          <a:prstGeom prst="rect">
            <a:avLst/>
          </a:prstGeom>
          <a:noFill/>
        </p:spPr>
        <p:txBody>
          <a:bodyPr wrap="none" rtlCol="0">
            <a:spAutoFit/>
          </a:bodyPr>
          <a:lstStyle/>
          <a:p>
            <a:pPr defTabSz="914309"/>
            <a:r>
              <a:rPr lang="en-US" sz="3200" dirty="0">
                <a:solidFill>
                  <a:srgbClr val="FFFFFF"/>
                </a:solidFill>
                <a:effectLst>
                  <a:outerShdw blurRad="38100" dist="38100" dir="2700000" algn="tl">
                    <a:srgbClr val="000000">
                      <a:alpha val="43137"/>
                    </a:srgbClr>
                  </a:outerShdw>
                </a:effectLst>
                <a:latin typeface="Calibri"/>
              </a:rPr>
              <a:t>Azure</a:t>
            </a:r>
          </a:p>
        </p:txBody>
      </p:sp>
      <p:sp>
        <p:nvSpPr>
          <p:cNvPr id="104" name="TextBox 103"/>
          <p:cNvSpPr txBox="1"/>
          <p:nvPr/>
        </p:nvSpPr>
        <p:spPr>
          <a:xfrm>
            <a:off x="10358526" y="2941847"/>
            <a:ext cx="1867498" cy="707796"/>
          </a:xfrm>
          <a:prstGeom prst="rect">
            <a:avLst/>
          </a:prstGeom>
          <a:noFill/>
        </p:spPr>
        <p:txBody>
          <a:bodyPr wrap="square" rtlCol="0">
            <a:spAutoFit/>
          </a:bodyPr>
          <a:lstStyle/>
          <a:p>
            <a:pPr algn="ctr" defTabSz="914309"/>
            <a:r>
              <a:rPr lang="en-US" sz="2000" dirty="0">
                <a:solidFill>
                  <a:srgbClr val="FFFFFF"/>
                </a:solidFill>
                <a:latin typeface="Calibri"/>
              </a:rPr>
              <a:t>Direct Internet</a:t>
            </a:r>
          </a:p>
          <a:p>
            <a:pPr algn="ctr" defTabSz="914309"/>
            <a:r>
              <a:rPr lang="en-US" sz="2000" dirty="0">
                <a:solidFill>
                  <a:srgbClr val="FFFFFF"/>
                </a:solidFill>
                <a:latin typeface="Calibri"/>
              </a:rPr>
              <a:t>Connectivity</a:t>
            </a:r>
          </a:p>
        </p:txBody>
      </p:sp>
      <p:sp>
        <p:nvSpPr>
          <p:cNvPr id="105" name="Title 1"/>
          <p:cNvSpPr txBox="1">
            <a:spLocks/>
          </p:cNvSpPr>
          <p:nvPr/>
        </p:nvSpPr>
        <p:spPr>
          <a:xfrm>
            <a:off x="365760" y="365760"/>
            <a:ext cx="11704320" cy="914400"/>
          </a:xfrm>
          <a:prstGeom prst="rect">
            <a:avLst/>
          </a:prstGeom>
        </p:spPr>
        <p:txBody>
          <a:bodyPr vert="horz" wrap="square" lIns="91440" tIns="91440" rIns="91440" bIns="91440" rtlCol="0" anchor="t">
            <a:noAutofit/>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sz="4000" dirty="0" smtClean="0">
                <a:solidFill>
                  <a:schemeClr val="bg1"/>
                </a:solidFill>
              </a:rPr>
              <a:t>Virtual Machine networking</a:t>
            </a:r>
            <a:endParaRPr lang="en-US" sz="4000" dirty="0">
              <a:solidFill>
                <a:schemeClr val="bg1"/>
              </a:solidFill>
            </a:endParaRPr>
          </a:p>
        </p:txBody>
      </p:sp>
      <p:sp>
        <p:nvSpPr>
          <p:cNvPr id="3" name="TextBox 2"/>
          <p:cNvSpPr txBox="1"/>
          <p:nvPr/>
        </p:nvSpPr>
        <p:spPr>
          <a:xfrm>
            <a:off x="113004" y="3476347"/>
            <a:ext cx="5691943" cy="1849737"/>
          </a:xfrm>
          <a:prstGeom prst="rect">
            <a:avLst/>
          </a:prstGeom>
          <a:noFill/>
        </p:spPr>
        <p:txBody>
          <a:bodyPr wrap="none" lIns="182880" tIns="146304" rIns="182880" bIns="146304" rtlCol="0">
            <a:spAutoFit/>
          </a:bodyPr>
          <a:lstStyle/>
          <a:p>
            <a:pPr marL="285750" indent="-285750">
              <a:lnSpc>
                <a:spcPct val="90000"/>
              </a:lnSpc>
              <a:spcAft>
                <a:spcPts val="600"/>
              </a:spcAft>
              <a:buFont typeface="Arial" panose="020B0604020202020204" pitchFamily="34" charset="0"/>
              <a:buChar char="•"/>
            </a:pPr>
            <a:r>
              <a:rPr lang="en-US" dirty="0" smtClean="0">
                <a:solidFill>
                  <a:schemeClr val="bg1"/>
                </a:solidFill>
              </a:rPr>
              <a:t>Create subnets with private or public IP addresses</a:t>
            </a:r>
          </a:p>
          <a:p>
            <a:pPr marL="285750" indent="-285750">
              <a:lnSpc>
                <a:spcPct val="90000"/>
              </a:lnSpc>
              <a:spcAft>
                <a:spcPts val="600"/>
              </a:spcAft>
              <a:buFont typeface="Arial" panose="020B0604020202020204" pitchFamily="34" charset="0"/>
              <a:buChar char="•"/>
            </a:pPr>
            <a:r>
              <a:rPr lang="en-US" dirty="0" smtClean="0">
                <a:solidFill>
                  <a:schemeClr val="bg1"/>
                </a:solidFill>
              </a:rPr>
              <a:t>Bring your own DNS or use Azure-provided DNS</a:t>
            </a:r>
            <a:endParaRPr lang="en-US" dirty="0">
              <a:solidFill>
                <a:schemeClr val="bg1"/>
              </a:solidFill>
            </a:endParaRPr>
          </a:p>
          <a:p>
            <a:pPr marL="285750" indent="-285750">
              <a:lnSpc>
                <a:spcPct val="90000"/>
              </a:lnSpc>
              <a:spcAft>
                <a:spcPts val="600"/>
              </a:spcAft>
              <a:buFont typeface="Arial" panose="020B0604020202020204" pitchFamily="34" charset="0"/>
              <a:buChar char="•"/>
            </a:pPr>
            <a:r>
              <a:rPr lang="en-US" dirty="0" smtClean="0">
                <a:solidFill>
                  <a:schemeClr val="bg1"/>
                </a:solidFill>
              </a:rPr>
              <a:t>Secure with Network Security Groups</a:t>
            </a:r>
            <a:r>
              <a:rPr lang="en-US" dirty="0">
                <a:solidFill>
                  <a:schemeClr val="bg1"/>
                </a:solidFill>
              </a:rPr>
              <a:t> </a:t>
            </a:r>
            <a:r>
              <a:rPr lang="en-US" dirty="0" smtClean="0">
                <a:solidFill>
                  <a:schemeClr val="bg1"/>
                </a:solidFill>
              </a:rPr>
              <a:t>ACLs</a:t>
            </a:r>
          </a:p>
          <a:p>
            <a:pPr marL="285750" indent="-285750">
              <a:lnSpc>
                <a:spcPct val="90000"/>
              </a:lnSpc>
              <a:spcAft>
                <a:spcPts val="600"/>
              </a:spcAft>
              <a:buFont typeface="Arial" panose="020B0604020202020204" pitchFamily="34" charset="0"/>
              <a:buChar char="•"/>
            </a:pPr>
            <a:r>
              <a:rPr lang="en-US" dirty="0" smtClean="0">
                <a:solidFill>
                  <a:schemeClr val="bg1"/>
                </a:solidFill>
              </a:rPr>
              <a:t>Control traffic with user-defined routes</a:t>
            </a:r>
          </a:p>
          <a:p>
            <a:pPr marL="342900" indent="-342900">
              <a:lnSpc>
                <a:spcPct val="90000"/>
              </a:lnSpc>
              <a:spcAft>
                <a:spcPts val="600"/>
              </a:spcAft>
              <a:buFont typeface="Wingdings" panose="05000000000000000000" pitchFamily="2" charset="2"/>
              <a:buChar char="q"/>
            </a:pPr>
            <a:endParaRPr lang="en-US" dirty="0" smtClean="0">
              <a:solidFill>
                <a:schemeClr val="bg1"/>
              </a:solidFill>
            </a:endParaRPr>
          </a:p>
        </p:txBody>
      </p:sp>
    </p:spTree>
    <p:extLst>
      <p:ext uri="{BB962C8B-B14F-4D97-AF65-F5344CB8AC3E}">
        <p14:creationId xmlns:p14="http://schemas.microsoft.com/office/powerpoint/2010/main" val="70496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Connectivity options and hybrid offerings</a:t>
            </a:r>
            <a:endParaRPr lang="en-US" dirty="0"/>
          </a:p>
        </p:txBody>
      </p:sp>
      <p:sp>
        <p:nvSpPr>
          <p:cNvPr id="3" name="Rectangle 14"/>
          <p:cNvSpPr/>
          <p:nvPr/>
        </p:nvSpPr>
        <p:spPr bwMode="auto">
          <a:xfrm>
            <a:off x="503237" y="1268676"/>
            <a:ext cx="2035175" cy="704586"/>
          </a:xfrm>
          <a:prstGeom prst="rect">
            <a:avLst/>
          </a:prstGeom>
          <a:solidFill>
            <a:schemeClr val="tx1">
              <a:lumMod val="50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6304" tIns="91440" rIns="91440" bIns="91440" numCol="1" rtlCol="0" anchor="t" anchorCtr="0" compatLnSpc="1">
            <a:prstTxWarp prst="textNoShape">
              <a:avLst/>
            </a:prstTxWarp>
          </a:bodyPr>
          <a:lstStyle/>
          <a:p>
            <a:pPr algn="ctr" defTabSz="1243083" fontAlgn="base">
              <a:spcBef>
                <a:spcPct val="0"/>
              </a:spcBef>
              <a:spcAft>
                <a:spcPct val="0"/>
              </a:spcAft>
            </a:pPr>
            <a:r>
              <a:rPr lang="en-US" sz="2000" b="1" kern="0" dirty="0">
                <a:gradFill>
                  <a:gsLst>
                    <a:gs pos="0">
                      <a:srgbClr val="FFFFFF"/>
                    </a:gs>
                    <a:gs pos="100000">
                      <a:srgbClr val="FFFFFF"/>
                    </a:gs>
                  </a:gsLst>
                  <a:lin ang="5400000" scaled="0"/>
                </a:gradFill>
                <a:effectLst>
                  <a:outerShdw blurRad="38100" dist="38100" dir="2700000" algn="tl">
                    <a:srgbClr val="000000">
                      <a:alpha val="43137"/>
                    </a:srgbClr>
                  </a:outerShdw>
                </a:effectLst>
                <a:cs typeface="Segoe UI" panose="020B0502040204020203" pitchFamily="34" charset="0"/>
              </a:rPr>
              <a:t>Cloud</a:t>
            </a:r>
          </a:p>
        </p:txBody>
      </p:sp>
      <p:sp>
        <p:nvSpPr>
          <p:cNvPr id="4" name="Rectangle 17"/>
          <p:cNvSpPr/>
          <p:nvPr/>
        </p:nvSpPr>
        <p:spPr bwMode="auto">
          <a:xfrm>
            <a:off x="6076949" y="1268676"/>
            <a:ext cx="2017161" cy="704586"/>
          </a:xfrm>
          <a:prstGeom prst="rect">
            <a:avLst/>
          </a:prstGeom>
          <a:solidFill>
            <a:schemeClr val="tx1">
              <a:lumMod val="50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6304" tIns="91440" rIns="91440" bIns="91440" numCol="1" rtlCol="0" anchor="t" anchorCtr="0" compatLnSpc="1">
            <a:prstTxWarp prst="textNoShape">
              <a:avLst/>
            </a:prstTxWarp>
          </a:bodyPr>
          <a:lstStyle/>
          <a:p>
            <a:pPr algn="ctr" defTabSz="1243083" fontAlgn="base">
              <a:spcBef>
                <a:spcPct val="0"/>
              </a:spcBef>
              <a:spcAft>
                <a:spcPct val="0"/>
              </a:spcAft>
            </a:pPr>
            <a:r>
              <a:rPr lang="en-US" sz="2000" b="1" kern="0" dirty="0">
                <a:gradFill>
                  <a:gsLst>
                    <a:gs pos="0">
                      <a:srgbClr val="FFFFFF"/>
                    </a:gs>
                    <a:gs pos="100000">
                      <a:srgbClr val="FFFFFF"/>
                    </a:gs>
                  </a:gsLst>
                  <a:lin ang="5400000" scaled="0"/>
                </a:gradFill>
                <a:effectLst>
                  <a:outerShdw blurRad="38100" dist="38100" dir="2700000" algn="tl">
                    <a:srgbClr val="000000">
                      <a:alpha val="43137"/>
                    </a:srgbClr>
                  </a:outerShdw>
                </a:effectLst>
                <a:cs typeface="Segoe UI" panose="020B0502040204020203" pitchFamily="34" charset="0"/>
              </a:rPr>
              <a:t>Customer</a:t>
            </a:r>
          </a:p>
        </p:txBody>
      </p:sp>
      <p:sp>
        <p:nvSpPr>
          <p:cNvPr id="5" name="Rectangle 4"/>
          <p:cNvSpPr/>
          <p:nvPr/>
        </p:nvSpPr>
        <p:spPr bwMode="auto">
          <a:xfrm>
            <a:off x="8127721" y="1268676"/>
            <a:ext cx="3531939" cy="704586"/>
          </a:xfrm>
          <a:prstGeom prst="rect">
            <a:avLst/>
          </a:prstGeom>
          <a:solidFill>
            <a:schemeClr val="tx1">
              <a:lumMod val="50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6304" tIns="91440" rIns="91440" bIns="91440" numCol="1" rtlCol="0" anchor="t" anchorCtr="0" compatLnSpc="1">
            <a:prstTxWarp prst="textNoShape">
              <a:avLst/>
            </a:prstTxWarp>
          </a:bodyPr>
          <a:lstStyle/>
          <a:p>
            <a:pPr defTabSz="1243083" fontAlgn="base">
              <a:spcBef>
                <a:spcPct val="0"/>
              </a:spcBef>
              <a:spcAft>
                <a:spcPct val="0"/>
              </a:spcAft>
            </a:pPr>
            <a:r>
              <a:rPr lang="en-US" sz="2000" b="1" kern="0" dirty="0">
                <a:gradFill>
                  <a:gsLst>
                    <a:gs pos="0">
                      <a:srgbClr val="FFFFFF"/>
                    </a:gs>
                    <a:gs pos="100000">
                      <a:srgbClr val="FFFFFF"/>
                    </a:gs>
                  </a:gsLst>
                  <a:lin ang="5400000" scaled="0"/>
                </a:gradFill>
                <a:effectLst>
                  <a:outerShdw blurRad="38100" dist="38100" dir="2700000" algn="tl">
                    <a:srgbClr val="000000">
                      <a:alpha val="43137"/>
                    </a:srgbClr>
                  </a:outerShdw>
                </a:effectLst>
                <a:cs typeface="Segoe UI" panose="020B0502040204020203" pitchFamily="34" charset="0"/>
              </a:rPr>
              <a:t>Segment and workloads</a:t>
            </a:r>
          </a:p>
        </p:txBody>
      </p:sp>
      <p:grpSp>
        <p:nvGrpSpPr>
          <p:cNvPr id="6" name="Group 5"/>
          <p:cNvGrpSpPr/>
          <p:nvPr/>
        </p:nvGrpSpPr>
        <p:grpSpPr>
          <a:xfrm>
            <a:off x="503237" y="4254537"/>
            <a:ext cx="11156422" cy="1228702"/>
            <a:chOff x="312738" y="4254537"/>
            <a:chExt cx="11156422" cy="1228702"/>
          </a:xfrm>
        </p:grpSpPr>
        <p:grpSp>
          <p:nvGrpSpPr>
            <p:cNvPr id="7" name="Group 6"/>
            <p:cNvGrpSpPr/>
            <p:nvPr/>
          </p:nvGrpSpPr>
          <p:grpSpPr>
            <a:xfrm>
              <a:off x="312738" y="4353320"/>
              <a:ext cx="11156422" cy="1100878"/>
              <a:chOff x="312738" y="4315336"/>
              <a:chExt cx="11156422" cy="1100878"/>
            </a:xfrm>
          </p:grpSpPr>
          <p:sp>
            <p:nvSpPr>
              <p:cNvPr id="9" name="Rectangle 8"/>
              <p:cNvSpPr/>
              <p:nvPr/>
            </p:nvSpPr>
            <p:spPr>
              <a:xfrm>
                <a:off x="312738" y="4315336"/>
                <a:ext cx="11156422" cy="11008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2400" dirty="0">
                  <a:solidFill>
                    <a:srgbClr val="FFFFFF"/>
                  </a:solidFill>
                  <a:cs typeface="Segoe UI" panose="020B0502040204020203" pitchFamily="34" charset="0"/>
                </a:endParaRPr>
              </a:p>
            </p:txBody>
          </p:sp>
          <p:sp>
            <p:nvSpPr>
              <p:cNvPr id="10" name="Freeform 9"/>
              <p:cNvSpPr/>
              <p:nvPr/>
            </p:nvSpPr>
            <p:spPr>
              <a:xfrm rot="5400000">
                <a:off x="6341213" y="3839364"/>
                <a:ext cx="1100392"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noFill/>
                <a:prstDash val="solid"/>
              </a:ln>
              <a:effectLst/>
            </p:spPr>
            <p:txBody>
              <a:bodyPr lIns="3046613" tIns="38082" rIns="76162" bIns="38082" rtlCol="0" anchor="ctr"/>
              <a:lstStyle/>
              <a:p>
                <a:pPr marL="239635" indent="-239635" defTabSz="475948">
                  <a:lnSpc>
                    <a:spcPct val="90000"/>
                  </a:lnSpc>
                  <a:spcBef>
                    <a:spcPct val="20000"/>
                  </a:spcBef>
                  <a:buSzPct val="90000"/>
                  <a:buFontTx/>
                  <a:buBlip>
                    <a:blip r:embed="rId2"/>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11" name="Freeform 10"/>
              <p:cNvSpPr/>
              <p:nvPr/>
            </p:nvSpPr>
            <p:spPr>
              <a:xfrm rot="5400000">
                <a:off x="788716" y="3839364"/>
                <a:ext cx="1100394"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3">
                  <a:lumMod val="75000"/>
                </a:schemeClr>
              </a:solidFill>
              <a:ln w="12700" cap="flat" cmpd="thickThin" algn="ctr">
                <a:noFill/>
                <a:prstDash val="solid"/>
              </a:ln>
              <a:effectLst/>
            </p:spPr>
            <p:txBody>
              <a:bodyPr lIns="3046613" tIns="38082" rIns="76162" bIns="38082" rtlCol="0" anchor="ctr"/>
              <a:lstStyle/>
              <a:p>
                <a:pPr marL="239635" indent="-239635" defTabSz="475948">
                  <a:lnSpc>
                    <a:spcPct val="90000"/>
                  </a:lnSpc>
                  <a:spcBef>
                    <a:spcPct val="20000"/>
                  </a:spcBef>
                  <a:buSzPct val="90000"/>
                  <a:buFontTx/>
                  <a:buBlip>
                    <a:blip r:embed="rId2"/>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grpSp>
            <p:nvGrpSpPr>
              <p:cNvPr id="12" name="Group 11"/>
              <p:cNvGrpSpPr/>
              <p:nvPr/>
            </p:nvGrpSpPr>
            <p:grpSpPr>
              <a:xfrm>
                <a:off x="881372" y="4344939"/>
                <a:ext cx="549467" cy="750287"/>
                <a:chOff x="5293615" y="2178868"/>
                <a:chExt cx="1189325" cy="1488408"/>
              </a:xfrm>
            </p:grpSpPr>
            <p:pic>
              <p:nvPicPr>
                <p:cNvPr id="18" name="Picture 2"/>
                <p:cNvPicPr>
                  <a:picLocks noChangeAspect="1" noChangeArrowheads="1"/>
                </p:cNvPicPr>
                <p:nvPr/>
              </p:nvPicPr>
              <p:blipFill>
                <a:blip r:embed="rId3" cstate="print">
                  <a:lum bright="100000" contrast="100000"/>
                </a:blip>
                <a:srcRect/>
                <a:stretch>
                  <a:fillRect/>
                </a:stretch>
              </p:blipFill>
              <p:spPr bwMode="auto">
                <a:xfrm>
                  <a:off x="5293615" y="2178868"/>
                  <a:ext cx="1178385" cy="1079716"/>
                </a:xfrm>
                <a:prstGeom prst="rect">
                  <a:avLst/>
                </a:prstGeom>
                <a:noFill/>
                <a:ln w="9525">
                  <a:noFill/>
                  <a:miter lim="800000"/>
                  <a:headEnd/>
                  <a:tailEnd/>
                </a:ln>
                <a:effectLst/>
              </p:spPr>
            </p:pic>
            <p:sp>
              <p:nvSpPr>
                <p:cNvPr id="19" name="Isosceles Triangle 18"/>
                <p:cNvSpPr/>
                <p:nvPr/>
              </p:nvSpPr>
              <p:spPr bwMode="auto">
                <a:xfrm rot="9180217">
                  <a:off x="5900777" y="2938035"/>
                  <a:ext cx="582163" cy="729241"/>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571228">
                    <a:defRPr/>
                  </a:pPr>
                  <a:endParaRPr lang="en-US" sz="1400" kern="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grpSp>
          <p:cxnSp>
            <p:nvCxnSpPr>
              <p:cNvPr id="13" name="Straight Connector 12"/>
              <p:cNvCxnSpPr/>
              <p:nvPr/>
            </p:nvCxnSpPr>
            <p:spPr>
              <a:xfrm flipH="1">
                <a:off x="2204323" y="4868888"/>
                <a:ext cx="941118"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865437" y="4593996"/>
                <a:ext cx="2534410" cy="566285"/>
              </a:xfrm>
              <a:prstGeom prst="rect">
                <a:avLst/>
              </a:prstGeom>
            </p:spPr>
            <p:txBody>
              <a:bodyPr wrap="square" lIns="121893" tIns="60948" rIns="121893" bIns="60948">
                <a:spAutoFit/>
              </a:bodyPr>
              <a:lstStyle/>
              <a:p>
                <a:pPr algn="ctr" defTabSz="476028" fontAlgn="base">
                  <a:lnSpc>
                    <a:spcPct val="80000"/>
                  </a:lnSpc>
                </a:pPr>
                <a:r>
                  <a:rPr lang="en-US" dirty="0">
                    <a:solidFill>
                      <a:srgbClr val="FFFFFF"/>
                    </a:solidFill>
                    <a:effectLst>
                      <a:outerShdw blurRad="38100" dist="38100" dir="2700000" algn="tl">
                        <a:srgbClr val="000000">
                          <a:alpha val="43137"/>
                        </a:srgbClr>
                      </a:outerShdw>
                    </a:effectLst>
                    <a:cs typeface="Segoe UI" panose="020B0502040204020203" pitchFamily="34" charset="0"/>
                  </a:rPr>
                  <a:t>Secure </a:t>
                </a:r>
                <a:r>
                  <a:rPr lang="en-US" dirty="0" smtClean="0">
                    <a:solidFill>
                      <a:srgbClr val="FFFFFF"/>
                    </a:solidFill>
                    <a:effectLst>
                      <a:outerShdw blurRad="38100" dist="38100" dir="2700000" algn="tl">
                        <a:srgbClr val="000000">
                          <a:alpha val="43137"/>
                        </a:srgbClr>
                      </a:outerShdw>
                    </a:effectLst>
                    <a:cs typeface="Segoe UI" panose="020B0502040204020203" pitchFamily="34" charset="0"/>
                  </a:rPr>
                  <a:t>site-to-site </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a:p>
                <a:pPr algn="ctr" defTabSz="476028" fontAlgn="base">
                  <a:lnSpc>
                    <a:spcPct val="80000"/>
                  </a:lnSpc>
                </a:pPr>
                <a:r>
                  <a:rPr lang="en-US" dirty="0" smtClean="0">
                    <a:solidFill>
                      <a:srgbClr val="FFFFFF"/>
                    </a:solidFill>
                    <a:effectLst>
                      <a:outerShdw blurRad="38100" dist="38100" dir="2700000" algn="tl">
                        <a:srgbClr val="000000">
                          <a:alpha val="43137"/>
                        </a:srgbClr>
                      </a:outerShdw>
                    </a:effectLst>
                    <a:cs typeface="Segoe UI" panose="020B0502040204020203" pitchFamily="34" charset="0"/>
                  </a:rPr>
                  <a:t>VPN connectivity</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cxnSp>
            <p:nvCxnSpPr>
              <p:cNvPr id="15" name="Straight Connector 14"/>
              <p:cNvCxnSpPr/>
              <p:nvPr/>
            </p:nvCxnSpPr>
            <p:spPr>
              <a:xfrm>
                <a:off x="5151437" y="4868888"/>
                <a:ext cx="93000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16" name="Rectangle 77"/>
              <p:cNvSpPr/>
              <p:nvPr/>
            </p:nvSpPr>
            <p:spPr>
              <a:xfrm>
                <a:off x="7937222" y="4317275"/>
                <a:ext cx="3208600" cy="689420"/>
              </a:xfrm>
              <a:prstGeom prst="rect">
                <a:avLst/>
              </a:prstGeom>
            </p:spPr>
            <p:txBody>
              <a:bodyPr wrap="square" lIns="182880" tIns="146304" rIns="182880" bIns="146304">
                <a:spAutoFit/>
              </a:bodyPr>
              <a:lstStyle/>
              <a:p>
                <a:pPr marL="171450" indent="-171450" defTabSz="476028" fontAlgn="base">
                  <a:lnSpc>
                    <a:spcPct val="80000"/>
                  </a:lnSpc>
                  <a:buFont typeface="Arial" pitchFamily="34" charset="0"/>
                  <a:buChar char="•"/>
                </a:pPr>
                <a:r>
                  <a:rPr lang="en-US" sz="1600" b="1" dirty="0" smtClean="0">
                    <a:solidFill>
                      <a:srgbClr val="FFFFFF"/>
                    </a:solidFill>
                    <a:effectLst>
                      <a:outerShdw blurRad="38100" dist="38100" dir="2700000" algn="tl">
                        <a:srgbClr val="000000">
                          <a:alpha val="43137"/>
                        </a:srgbClr>
                      </a:outerShdw>
                    </a:effectLst>
                    <a:cs typeface="Segoe UI" panose="020B0502040204020203" pitchFamily="34" charset="0"/>
                  </a:rPr>
                  <a:t>SMB, Enterprises</a:t>
                </a:r>
              </a:p>
              <a:p>
                <a:pPr marL="171450" indent="-171450" defTabSz="476028" fontAlgn="base">
                  <a:lnSpc>
                    <a:spcPct val="80000"/>
                  </a:lnSpc>
                  <a:buFont typeface="Arial" pitchFamily="34" charset="0"/>
                  <a:buChar char="•"/>
                </a:pPr>
                <a:r>
                  <a:rPr lang="en-US" sz="1600" dirty="0" smtClean="0">
                    <a:solidFill>
                      <a:srgbClr val="FFFFFF"/>
                    </a:solidFill>
                    <a:effectLst>
                      <a:outerShdw blurRad="38100" dist="38100" dir="2700000" algn="tl">
                        <a:srgbClr val="000000">
                          <a:alpha val="43137"/>
                        </a:srgbClr>
                      </a:outerShdw>
                    </a:effectLst>
                    <a:cs typeface="Segoe UI" panose="020B0502040204020203" pitchFamily="34" charset="0"/>
                  </a:rPr>
                  <a:t>Connect to Azure compute</a:t>
                </a:r>
              </a:p>
            </p:txBody>
          </p:sp>
          <p:sp>
            <p:nvSpPr>
              <p:cNvPr id="17" name="Freeform 539"/>
              <p:cNvSpPr>
                <a:spLocks noChangeAspect="1"/>
              </p:cNvSpPr>
              <p:nvPr/>
            </p:nvSpPr>
            <p:spPr bwMode="auto">
              <a:xfrm>
                <a:off x="1181338" y="4895499"/>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32503"/>
                <a:endParaRPr lang="en-US" sz="2400">
                  <a:solidFill>
                    <a:srgbClr val="505050"/>
                  </a:solidFill>
                  <a:cs typeface="Segoe UI" panose="020B0502040204020203" pitchFamily="34" charset="0"/>
                </a:endParaRPr>
              </a:p>
            </p:txBody>
          </p:sp>
        </p:grpSp>
        <p:pic>
          <p:nvPicPr>
            <p:cNvPr id="8" name="Picture 2"/>
            <p:cNvPicPr>
              <a:picLocks noChangeAspect="1" noChangeArrowheads="1"/>
            </p:cNvPicPr>
            <p:nvPr/>
          </p:nvPicPr>
          <p:blipFill>
            <a:blip r:embed="rId3" cstate="print">
              <a:lum bright="100000" contrast="100000"/>
            </a:blip>
            <a:srcRect/>
            <a:stretch>
              <a:fillRect/>
            </a:stretch>
          </p:blipFill>
          <p:spPr bwMode="auto">
            <a:xfrm>
              <a:off x="6440934" y="4254537"/>
              <a:ext cx="1005739" cy="1228702"/>
            </a:xfrm>
            <a:prstGeom prst="rect">
              <a:avLst/>
            </a:prstGeom>
            <a:noFill/>
            <a:ln w="9525">
              <a:noFill/>
              <a:miter lim="800000"/>
              <a:headEnd/>
              <a:tailEnd/>
            </a:ln>
            <a:effectLst/>
          </p:spPr>
        </p:pic>
      </p:grpSp>
      <p:grpSp>
        <p:nvGrpSpPr>
          <p:cNvPr id="20" name="Group 19"/>
          <p:cNvGrpSpPr/>
          <p:nvPr/>
        </p:nvGrpSpPr>
        <p:grpSpPr>
          <a:xfrm>
            <a:off x="503237" y="3201391"/>
            <a:ext cx="11156422" cy="1127893"/>
            <a:chOff x="312738" y="3159809"/>
            <a:chExt cx="11156422" cy="1127893"/>
          </a:xfrm>
        </p:grpSpPr>
        <p:sp>
          <p:nvSpPr>
            <p:cNvPr id="21" name="Rectangle 20"/>
            <p:cNvSpPr/>
            <p:nvPr/>
          </p:nvSpPr>
          <p:spPr>
            <a:xfrm>
              <a:off x="312738" y="3159817"/>
              <a:ext cx="11156422" cy="10962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2400" dirty="0">
                <a:solidFill>
                  <a:srgbClr val="FFFFFF"/>
                </a:solidFill>
                <a:cs typeface="Segoe UI" panose="020B0502040204020203" pitchFamily="34" charset="0"/>
              </a:endParaRPr>
            </a:p>
          </p:txBody>
        </p:sp>
        <p:grpSp>
          <p:nvGrpSpPr>
            <p:cNvPr id="22" name="Group 21"/>
            <p:cNvGrpSpPr/>
            <p:nvPr/>
          </p:nvGrpSpPr>
          <p:grpSpPr>
            <a:xfrm>
              <a:off x="312739" y="3159809"/>
              <a:ext cx="7604838" cy="1127893"/>
              <a:chOff x="2916922" y="5310943"/>
              <a:chExt cx="8816693" cy="980720"/>
            </a:xfrm>
          </p:grpSpPr>
          <p:sp>
            <p:nvSpPr>
              <p:cNvPr id="27" name="Freeform 26"/>
              <p:cNvSpPr/>
              <p:nvPr/>
            </p:nvSpPr>
            <p:spPr>
              <a:xfrm rot="5400000">
                <a:off x="10066868" y="4598309"/>
                <a:ext cx="954106"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noFill/>
                <a:prstDash val="solid"/>
              </a:ln>
              <a:effectLst/>
            </p:spPr>
            <p:txBody>
              <a:bodyPr lIns="3046613" tIns="38082" rIns="76162" bIns="38082" rtlCol="0" anchor="ctr"/>
              <a:lstStyle/>
              <a:p>
                <a:pPr marL="239635" indent="-239635" defTabSz="475948">
                  <a:lnSpc>
                    <a:spcPct val="90000"/>
                  </a:lnSpc>
                  <a:spcBef>
                    <a:spcPct val="20000"/>
                  </a:spcBef>
                  <a:buSzPct val="90000"/>
                  <a:buFontTx/>
                  <a:buBlip>
                    <a:blip r:embed="rId2"/>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28" name="Freeform 27"/>
              <p:cNvSpPr/>
              <p:nvPr/>
            </p:nvSpPr>
            <p:spPr>
              <a:xfrm rot="5400000">
                <a:off x="3629998" y="4597869"/>
                <a:ext cx="95323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3">
                  <a:lumMod val="75000"/>
                </a:schemeClr>
              </a:solidFill>
              <a:ln w="12700" cap="flat" cmpd="thickThin" algn="ctr">
                <a:noFill/>
                <a:prstDash val="solid"/>
              </a:ln>
              <a:effectLst/>
            </p:spPr>
            <p:txBody>
              <a:bodyPr lIns="3046613" tIns="38082" rIns="76162" bIns="38082" rtlCol="0" anchor="ctr"/>
              <a:lstStyle/>
              <a:p>
                <a:pPr marL="239635" indent="-239635" defTabSz="475948">
                  <a:lnSpc>
                    <a:spcPct val="90000"/>
                  </a:lnSpc>
                  <a:spcBef>
                    <a:spcPct val="20000"/>
                  </a:spcBef>
                  <a:buSzPct val="90000"/>
                  <a:buFontTx/>
                  <a:buBlip>
                    <a:blip r:embed="rId2"/>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pic>
            <p:nvPicPr>
              <p:cNvPr id="29" name="Picture 6" descr="\\magnum\Projects\Microsoft\Cloud Power FY12\Design\Icons\PNGs\Server_2.png"/>
              <p:cNvPicPr>
                <a:picLocks noChangeAspect="1" noChangeArrowheads="1"/>
              </p:cNvPicPr>
              <p:nvPr/>
            </p:nvPicPr>
            <p:blipFill>
              <a:blip r:embed="rId4" cstate="print">
                <a:lum bright="100000"/>
              </a:blip>
              <a:srcRect/>
              <a:stretch>
                <a:fillRect/>
              </a:stretch>
            </p:blipFill>
            <p:spPr bwMode="auto">
              <a:xfrm>
                <a:off x="10053562" y="5310943"/>
                <a:ext cx="980722" cy="980720"/>
              </a:xfrm>
              <a:prstGeom prst="rect">
                <a:avLst/>
              </a:prstGeom>
              <a:noFill/>
            </p:spPr>
          </p:pic>
          <p:sp>
            <p:nvSpPr>
              <p:cNvPr id="30" name="Rectangle 29"/>
              <p:cNvSpPr/>
              <p:nvPr/>
            </p:nvSpPr>
            <p:spPr>
              <a:xfrm>
                <a:off x="5853434" y="5535541"/>
                <a:ext cx="2938276" cy="492393"/>
              </a:xfrm>
              <a:prstGeom prst="rect">
                <a:avLst/>
              </a:prstGeom>
            </p:spPr>
            <p:txBody>
              <a:bodyPr wrap="square" lIns="121893" tIns="60948" rIns="121893" bIns="60948">
                <a:spAutoFit/>
              </a:bodyPr>
              <a:lstStyle/>
              <a:p>
                <a:pPr algn="ctr" defTabSz="476028" fontAlgn="base">
                  <a:lnSpc>
                    <a:spcPct val="80000"/>
                  </a:lnSpc>
                </a:pPr>
                <a:r>
                  <a:rPr lang="en-US" dirty="0">
                    <a:solidFill>
                      <a:srgbClr val="FFFFFF"/>
                    </a:solidFill>
                    <a:effectLst>
                      <a:outerShdw blurRad="38100" dist="38100" dir="2700000" algn="tl">
                        <a:srgbClr val="000000">
                          <a:alpha val="43137"/>
                        </a:srgbClr>
                      </a:outerShdw>
                    </a:effectLst>
                    <a:cs typeface="Segoe UI" panose="020B0502040204020203" pitchFamily="34" charset="0"/>
                  </a:rPr>
                  <a:t>Secure p</a:t>
                </a:r>
                <a:r>
                  <a:rPr lang="en-US" dirty="0" smtClean="0">
                    <a:solidFill>
                      <a:srgbClr val="FFFFFF"/>
                    </a:solidFill>
                    <a:effectLst>
                      <a:outerShdw blurRad="38100" dist="38100" dir="2700000" algn="tl">
                        <a:srgbClr val="000000">
                          <a:alpha val="43137"/>
                        </a:srgbClr>
                      </a:outerShdw>
                    </a:effectLst>
                    <a:cs typeface="Segoe UI" panose="020B0502040204020203" pitchFamily="34" charset="0"/>
                  </a:rPr>
                  <a:t>oint-to-site connectivity</a:t>
                </a:r>
                <a:endParaRPr lang="en-US" sz="1200" dirty="0">
                  <a:solidFill>
                    <a:srgbClr val="FFFFFF"/>
                  </a:solidFill>
                  <a:effectLst>
                    <a:outerShdw blurRad="38100" dist="38100" dir="2700000" algn="tl">
                      <a:srgbClr val="000000">
                        <a:alpha val="43137"/>
                      </a:srgbClr>
                    </a:outerShdw>
                  </a:effectLst>
                  <a:cs typeface="Segoe UI" panose="020B0502040204020203" pitchFamily="34" charset="0"/>
                </a:endParaRPr>
              </a:p>
            </p:txBody>
          </p:sp>
          <p:cxnSp>
            <p:nvCxnSpPr>
              <p:cNvPr id="31" name="Straight Connector 30"/>
              <p:cNvCxnSpPr/>
              <p:nvPr/>
            </p:nvCxnSpPr>
            <p:spPr>
              <a:xfrm>
                <a:off x="8526682" y="5801304"/>
                <a:ext cx="1061437"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093172" y="5801304"/>
                <a:ext cx="110785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23" name="Picture 2"/>
            <p:cNvPicPr>
              <a:picLocks noChangeAspect="1" noChangeArrowheads="1"/>
            </p:cNvPicPr>
            <p:nvPr/>
          </p:nvPicPr>
          <p:blipFill>
            <a:blip r:embed="rId3" cstate="print">
              <a:lum bright="100000" contrast="100000"/>
            </a:blip>
            <a:srcRect/>
            <a:stretch>
              <a:fillRect/>
            </a:stretch>
          </p:blipFill>
          <p:spPr bwMode="auto">
            <a:xfrm>
              <a:off x="881372" y="3165974"/>
              <a:ext cx="544413" cy="544270"/>
            </a:xfrm>
            <a:prstGeom prst="rect">
              <a:avLst/>
            </a:prstGeom>
            <a:noFill/>
            <a:ln w="9525">
              <a:noFill/>
              <a:miter lim="800000"/>
              <a:headEnd/>
              <a:tailEnd/>
            </a:ln>
            <a:effectLst/>
          </p:spPr>
        </p:pic>
        <p:sp>
          <p:nvSpPr>
            <p:cNvPr id="24" name="Isosceles Triangle 23"/>
            <p:cNvSpPr/>
            <p:nvPr/>
          </p:nvSpPr>
          <p:spPr bwMode="auto">
            <a:xfrm rot="9180217">
              <a:off x="1161880" y="3548661"/>
              <a:ext cx="268958" cy="367600"/>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571228">
                <a:defRPr/>
              </a:pPr>
              <a:endParaRPr lang="en-US" sz="1400" kern="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25" name="Rectangle 77"/>
            <p:cNvSpPr/>
            <p:nvPr/>
          </p:nvSpPr>
          <p:spPr>
            <a:xfrm>
              <a:off x="7937222" y="3160484"/>
              <a:ext cx="2908832" cy="1083374"/>
            </a:xfrm>
            <a:prstGeom prst="rect">
              <a:avLst/>
            </a:prstGeom>
            <a:solidFill>
              <a:srgbClr val="0070C0"/>
            </a:solidFill>
          </p:spPr>
          <p:txBody>
            <a:bodyPr wrap="square" lIns="182880" tIns="146304" rIns="182880" bIns="146304">
              <a:spAutoFit/>
            </a:bodyPr>
            <a:lstStyle/>
            <a:p>
              <a:pPr marL="171450" indent="-171450" defTabSz="476028" fontAlgn="base">
                <a:lnSpc>
                  <a:spcPct val="80000"/>
                </a:lnSpc>
                <a:buFont typeface="Arial" pitchFamily="34" charset="0"/>
                <a:buChar char="•"/>
              </a:pPr>
              <a:r>
                <a:rPr lang="en-US" sz="1600" b="1" dirty="0" smtClean="0">
                  <a:solidFill>
                    <a:srgbClr val="FFFFFF"/>
                  </a:solidFill>
                  <a:effectLst>
                    <a:outerShdw blurRad="38100" dist="38100" dir="2700000" algn="tl">
                      <a:srgbClr val="000000">
                        <a:alpha val="43137"/>
                      </a:srgbClr>
                    </a:outerShdw>
                  </a:effectLst>
                  <a:cs typeface="Segoe UI" panose="020B0502040204020203" pitchFamily="34" charset="0"/>
                </a:rPr>
                <a:t>Developers</a:t>
              </a:r>
            </a:p>
            <a:p>
              <a:pPr marL="171450" indent="-171450" defTabSz="476028" fontAlgn="base">
                <a:lnSpc>
                  <a:spcPct val="80000"/>
                </a:lnSpc>
                <a:buFont typeface="Arial" pitchFamily="34" charset="0"/>
                <a:buChar char="•"/>
              </a:pPr>
              <a:r>
                <a:rPr lang="en-US" sz="1600" dirty="0" smtClean="0">
                  <a:solidFill>
                    <a:srgbClr val="FFFFFF"/>
                  </a:solidFill>
                  <a:effectLst>
                    <a:outerShdw blurRad="38100" dist="38100" dir="2700000" algn="tl">
                      <a:srgbClr val="000000">
                        <a:alpha val="43137"/>
                      </a:srgbClr>
                    </a:outerShdw>
                  </a:effectLst>
                  <a:cs typeface="Segoe UI" panose="020B0502040204020203" pitchFamily="34" charset="0"/>
                </a:rPr>
                <a:t>POC Efforts</a:t>
              </a:r>
            </a:p>
            <a:p>
              <a:pPr marL="171450" indent="-171450" defTabSz="476028" fontAlgn="base">
                <a:lnSpc>
                  <a:spcPct val="80000"/>
                </a:lnSpc>
                <a:buFont typeface="Arial" pitchFamily="34" charset="0"/>
                <a:buChar char="•"/>
              </a:pPr>
              <a:r>
                <a:rPr lang="en-US" sz="1600" dirty="0" smtClean="0">
                  <a:solidFill>
                    <a:srgbClr val="FFFFFF"/>
                  </a:solidFill>
                  <a:effectLst>
                    <a:outerShdw blurRad="38100" dist="38100" dir="2700000" algn="tl">
                      <a:srgbClr val="000000">
                        <a:alpha val="43137"/>
                      </a:srgbClr>
                    </a:outerShdw>
                  </a:effectLst>
                  <a:cs typeface="Segoe UI" panose="020B0502040204020203" pitchFamily="34" charset="0"/>
                </a:rPr>
                <a:t>Small scale deployments</a:t>
              </a:r>
            </a:p>
            <a:p>
              <a:pPr marL="171450" indent="-171450" defTabSz="476028" fontAlgn="base">
                <a:lnSpc>
                  <a:spcPct val="80000"/>
                </a:lnSpc>
                <a:buFont typeface="Arial" pitchFamily="34" charset="0"/>
                <a:buChar char="•"/>
              </a:pPr>
              <a:r>
                <a:rPr lang="en-US" sz="1600" dirty="0" smtClean="0">
                  <a:solidFill>
                    <a:srgbClr val="FFFFFF"/>
                  </a:solidFill>
                  <a:effectLst>
                    <a:outerShdw blurRad="38100" dist="38100" dir="2700000" algn="tl">
                      <a:srgbClr val="000000">
                        <a:alpha val="43137"/>
                      </a:srgbClr>
                    </a:outerShdw>
                  </a:effectLst>
                  <a:cs typeface="Segoe UI" panose="020B0502040204020203" pitchFamily="34" charset="0"/>
                </a:rPr>
                <a:t>Connect from anywhere</a:t>
              </a:r>
            </a:p>
          </p:txBody>
        </p:sp>
        <p:sp>
          <p:nvSpPr>
            <p:cNvPr id="26" name="Freeform 539"/>
            <p:cNvSpPr>
              <a:spLocks noChangeAspect="1"/>
            </p:cNvSpPr>
            <p:nvPr/>
          </p:nvSpPr>
          <p:spPr bwMode="auto">
            <a:xfrm>
              <a:off x="1181338" y="3706479"/>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32503"/>
              <a:endParaRPr lang="en-US" sz="2400">
                <a:solidFill>
                  <a:srgbClr val="505050"/>
                </a:solidFill>
                <a:cs typeface="Segoe UI" panose="020B0502040204020203" pitchFamily="34" charset="0"/>
              </a:endParaRPr>
            </a:p>
          </p:txBody>
        </p:sp>
      </p:grpSp>
      <p:grpSp>
        <p:nvGrpSpPr>
          <p:cNvPr id="33" name="Group 32"/>
          <p:cNvGrpSpPr/>
          <p:nvPr/>
        </p:nvGrpSpPr>
        <p:grpSpPr>
          <a:xfrm>
            <a:off x="503237" y="5478233"/>
            <a:ext cx="11156422" cy="1219429"/>
            <a:chOff x="312738" y="4914899"/>
            <a:chExt cx="11156422" cy="1219429"/>
          </a:xfrm>
        </p:grpSpPr>
        <p:sp>
          <p:nvSpPr>
            <p:cNvPr id="34" name="Rectangle 33"/>
            <p:cNvSpPr/>
            <p:nvPr/>
          </p:nvSpPr>
          <p:spPr>
            <a:xfrm>
              <a:off x="312738" y="4977547"/>
              <a:ext cx="11156422" cy="1089275"/>
            </a:xfrm>
            <a:prstGeom prst="rect">
              <a:avLst/>
            </a:prstGeom>
            <a:solidFill>
              <a:srgbClr val="0070C0"/>
            </a:solidFill>
            <a:ln w="381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2400" dirty="0">
                <a:ln w="76200">
                  <a:solidFill>
                    <a:srgbClr val="505050"/>
                  </a:solidFill>
                </a:ln>
                <a:solidFill>
                  <a:srgbClr val="EFEFEF"/>
                </a:solidFill>
                <a:cs typeface="Segoe UI" panose="020B0502040204020203" pitchFamily="34" charset="0"/>
              </a:endParaRPr>
            </a:p>
          </p:txBody>
        </p:sp>
        <p:sp>
          <p:nvSpPr>
            <p:cNvPr id="35" name="Freeform 34"/>
            <p:cNvSpPr/>
            <p:nvPr/>
          </p:nvSpPr>
          <p:spPr>
            <a:xfrm rot="5400000">
              <a:off x="6349478" y="4492820"/>
              <a:ext cx="1083857"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noFill/>
              <a:prstDash val="solid"/>
            </a:ln>
            <a:effectLst/>
          </p:spPr>
          <p:txBody>
            <a:bodyPr lIns="3046613" tIns="38082" rIns="76162" bIns="38082" rtlCol="0" anchor="ctr"/>
            <a:lstStyle/>
            <a:p>
              <a:pPr marL="239635" indent="-239635" defTabSz="475948">
                <a:lnSpc>
                  <a:spcPct val="90000"/>
                </a:lnSpc>
                <a:spcBef>
                  <a:spcPct val="20000"/>
                </a:spcBef>
                <a:buSzPct val="90000"/>
                <a:buFontTx/>
                <a:buBlip>
                  <a:blip r:embed="rId2"/>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36" name="Freeform 35"/>
            <p:cNvSpPr/>
            <p:nvPr/>
          </p:nvSpPr>
          <p:spPr>
            <a:xfrm rot="5400000">
              <a:off x="796981" y="4492820"/>
              <a:ext cx="1083858" cy="2052344"/>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3">
                <a:lumMod val="75000"/>
              </a:schemeClr>
            </a:solidFill>
            <a:ln w="12700" cap="flat" cmpd="thickThin" algn="ctr">
              <a:noFill/>
              <a:prstDash val="solid"/>
            </a:ln>
            <a:effectLst/>
          </p:spPr>
          <p:txBody>
            <a:bodyPr lIns="3046613" tIns="38082" rIns="76162" bIns="38082" rtlCol="0" anchor="ctr"/>
            <a:lstStyle/>
            <a:p>
              <a:pPr marL="239635" indent="-239635" defTabSz="475948">
                <a:lnSpc>
                  <a:spcPct val="90000"/>
                </a:lnSpc>
                <a:spcBef>
                  <a:spcPct val="20000"/>
                </a:spcBef>
                <a:buSzPct val="90000"/>
                <a:buFontTx/>
                <a:buBlip>
                  <a:blip r:embed="rId2"/>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grpSp>
          <p:nvGrpSpPr>
            <p:cNvPr id="37" name="Group 36"/>
            <p:cNvGrpSpPr/>
            <p:nvPr/>
          </p:nvGrpSpPr>
          <p:grpSpPr>
            <a:xfrm>
              <a:off x="881372" y="5053813"/>
              <a:ext cx="549467" cy="750287"/>
              <a:chOff x="5293615" y="2293499"/>
              <a:chExt cx="1189325" cy="1488408"/>
            </a:xfrm>
          </p:grpSpPr>
          <p:pic>
            <p:nvPicPr>
              <p:cNvPr id="45" name="Picture 2"/>
              <p:cNvPicPr>
                <a:picLocks noChangeAspect="1" noChangeArrowheads="1"/>
              </p:cNvPicPr>
              <p:nvPr/>
            </p:nvPicPr>
            <p:blipFill>
              <a:blip r:embed="rId3" cstate="print">
                <a:lum bright="100000" contrast="100000"/>
              </a:blip>
              <a:srcRect/>
              <a:stretch>
                <a:fillRect/>
              </a:stretch>
            </p:blipFill>
            <p:spPr bwMode="auto">
              <a:xfrm>
                <a:off x="5293615" y="2293499"/>
                <a:ext cx="1178386" cy="1079717"/>
              </a:xfrm>
              <a:prstGeom prst="rect">
                <a:avLst/>
              </a:prstGeom>
              <a:noFill/>
              <a:ln w="9525">
                <a:noFill/>
                <a:miter lim="800000"/>
                <a:headEnd/>
                <a:tailEnd/>
              </a:ln>
              <a:effectLst/>
            </p:spPr>
          </p:pic>
          <p:sp>
            <p:nvSpPr>
              <p:cNvPr id="46" name="Isosceles Triangle 45"/>
              <p:cNvSpPr/>
              <p:nvPr/>
            </p:nvSpPr>
            <p:spPr bwMode="auto">
              <a:xfrm rot="9180217">
                <a:off x="5900776" y="3052666"/>
                <a:ext cx="582164" cy="729241"/>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571228">
                  <a:defRPr/>
                </a:pPr>
                <a:endParaRPr lang="en-US" sz="1400" kern="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grpSp>
        <p:pic>
          <p:nvPicPr>
            <p:cNvPr id="38" name="Picture 2"/>
            <p:cNvPicPr>
              <a:picLocks noChangeAspect="1" noChangeArrowheads="1"/>
            </p:cNvPicPr>
            <p:nvPr/>
          </p:nvPicPr>
          <p:blipFill>
            <a:blip r:embed="rId3" cstate="print">
              <a:lum bright="100000" contrast="100000"/>
            </a:blip>
            <a:srcRect/>
            <a:stretch>
              <a:fillRect/>
            </a:stretch>
          </p:blipFill>
          <p:spPr bwMode="auto">
            <a:xfrm>
              <a:off x="6440934" y="4914899"/>
              <a:ext cx="1005739" cy="1219429"/>
            </a:xfrm>
            <a:prstGeom prst="rect">
              <a:avLst/>
            </a:prstGeom>
            <a:noFill/>
            <a:ln w="9525">
              <a:noFill/>
              <a:miter lim="800000"/>
              <a:headEnd/>
              <a:tailEnd/>
            </a:ln>
            <a:effectLst/>
          </p:spPr>
        </p:pic>
        <p:cxnSp>
          <p:nvCxnSpPr>
            <p:cNvPr id="39" name="Straight Connector 38"/>
            <p:cNvCxnSpPr/>
            <p:nvPr/>
          </p:nvCxnSpPr>
          <p:spPr>
            <a:xfrm flipH="1">
              <a:off x="2204323" y="5519978"/>
              <a:ext cx="941118"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865437" y="5249862"/>
              <a:ext cx="2543503" cy="566285"/>
            </a:xfrm>
            <a:prstGeom prst="rect">
              <a:avLst/>
            </a:prstGeom>
          </p:spPr>
          <p:txBody>
            <a:bodyPr wrap="square" lIns="121893" tIns="60948" rIns="121893" bIns="60948">
              <a:spAutoFit/>
            </a:bodyPr>
            <a:lstStyle/>
            <a:p>
              <a:pPr algn="ctr" defTabSz="476028" fontAlgn="base">
                <a:lnSpc>
                  <a:spcPct val="80000"/>
                </a:lnSpc>
              </a:pPr>
              <a:r>
                <a:rPr lang="en-US" dirty="0" err="1" smtClean="0">
                  <a:solidFill>
                    <a:srgbClr val="FFFFFF"/>
                  </a:solidFill>
                  <a:effectLst>
                    <a:outerShdw blurRad="38100" dist="38100" dir="2700000" algn="tl">
                      <a:srgbClr val="000000">
                        <a:alpha val="43137"/>
                      </a:srgbClr>
                    </a:outerShdw>
                  </a:effectLst>
                  <a:cs typeface="Segoe UI" panose="020B0502040204020203" pitchFamily="34" charset="0"/>
                </a:rPr>
                <a:t>ExpressRoute</a:t>
              </a:r>
              <a:r>
                <a:rPr lang="en-US" dirty="0" smtClean="0">
                  <a:solidFill>
                    <a:srgbClr val="FFFFFF"/>
                  </a:solidFill>
                  <a:effectLst>
                    <a:outerShdw blurRad="38100" dist="38100" dir="2700000" algn="tl">
                      <a:srgbClr val="000000">
                        <a:alpha val="43137"/>
                      </a:srgbClr>
                    </a:outerShdw>
                  </a:effectLst>
                  <a:cs typeface="Segoe UI" panose="020B0502040204020203" pitchFamily="34" charset="0"/>
                </a:rPr>
                <a:t> private connectivity</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cxnSp>
          <p:nvCxnSpPr>
            <p:cNvPr id="41" name="Straight Connector 40"/>
            <p:cNvCxnSpPr/>
            <p:nvPr/>
          </p:nvCxnSpPr>
          <p:spPr>
            <a:xfrm>
              <a:off x="5151437" y="5519978"/>
              <a:ext cx="93000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42" name="Rectangle 77"/>
            <p:cNvSpPr/>
            <p:nvPr/>
          </p:nvSpPr>
          <p:spPr>
            <a:xfrm>
              <a:off x="7937222" y="4977545"/>
              <a:ext cx="3260024" cy="1083374"/>
            </a:xfrm>
            <a:prstGeom prst="rect">
              <a:avLst/>
            </a:prstGeom>
          </p:spPr>
          <p:txBody>
            <a:bodyPr wrap="square" lIns="182880" tIns="146304" rIns="182880" bIns="146304">
              <a:spAutoFit/>
            </a:bodyPr>
            <a:lstStyle/>
            <a:p>
              <a:pPr marL="171450" indent="-171450" defTabSz="476028" fontAlgn="base">
                <a:lnSpc>
                  <a:spcPct val="80000"/>
                </a:lnSpc>
                <a:buFont typeface="Arial" pitchFamily="34" charset="0"/>
                <a:buChar char="•"/>
              </a:pPr>
              <a:r>
                <a:rPr lang="en-US" sz="1600" b="1" dirty="0" smtClean="0">
                  <a:solidFill>
                    <a:srgbClr val="FFFFFF"/>
                  </a:solidFill>
                  <a:effectLst>
                    <a:outerShdw blurRad="38100" dist="38100" dir="2700000" algn="tl">
                      <a:srgbClr val="000000">
                        <a:alpha val="43137"/>
                      </a:srgbClr>
                    </a:outerShdw>
                  </a:effectLst>
                  <a:cs typeface="Segoe UI" panose="020B0502040204020203" pitchFamily="34" charset="0"/>
                </a:rPr>
                <a:t>SMB, Enterprises</a:t>
              </a:r>
            </a:p>
            <a:p>
              <a:pPr marL="171450" indent="-171450" defTabSz="476028" fontAlgn="base">
                <a:lnSpc>
                  <a:spcPct val="80000"/>
                </a:lnSpc>
                <a:buFont typeface="Arial" pitchFamily="34" charset="0"/>
                <a:buChar char="•"/>
              </a:pPr>
              <a:r>
                <a:rPr lang="en-US" sz="1600" dirty="0" smtClean="0">
                  <a:solidFill>
                    <a:srgbClr val="FFFFFF"/>
                  </a:solidFill>
                  <a:effectLst>
                    <a:outerShdw blurRad="38100" dist="38100" dir="2700000" algn="tl">
                      <a:srgbClr val="000000">
                        <a:alpha val="43137"/>
                      </a:srgbClr>
                    </a:outerShdw>
                  </a:effectLst>
                  <a:cs typeface="Segoe UI" panose="020B0502040204020203" pitchFamily="34" charset="0"/>
                </a:rPr>
                <a:t>Mission critical workloads</a:t>
              </a:r>
            </a:p>
            <a:p>
              <a:pPr marL="171450" indent="-171450" defTabSz="476028" fontAlgn="base">
                <a:lnSpc>
                  <a:spcPct val="80000"/>
                </a:lnSpc>
                <a:buFont typeface="Arial" pitchFamily="34" charset="0"/>
                <a:buChar char="•"/>
              </a:pPr>
              <a:r>
                <a:rPr lang="en-US" sz="1600" dirty="0" smtClean="0">
                  <a:solidFill>
                    <a:srgbClr val="FFFFFF"/>
                  </a:solidFill>
                  <a:effectLst>
                    <a:outerShdw blurRad="38100" dist="38100" dir="2700000" algn="tl">
                      <a:srgbClr val="000000">
                        <a:alpha val="43137"/>
                      </a:srgbClr>
                    </a:outerShdw>
                  </a:effectLst>
                  <a:cs typeface="Segoe UI" panose="020B0502040204020203" pitchFamily="34" charset="0"/>
                </a:rPr>
                <a:t>Backup/DR, media, HPC</a:t>
              </a:r>
            </a:p>
            <a:p>
              <a:pPr marL="171450" indent="-171450" defTabSz="476028" fontAlgn="base">
                <a:lnSpc>
                  <a:spcPct val="80000"/>
                </a:lnSpc>
                <a:buFont typeface="Arial" pitchFamily="34" charset="0"/>
                <a:buChar char="•"/>
              </a:pPr>
              <a:r>
                <a:rPr lang="en-US" sz="1600" dirty="0" smtClean="0">
                  <a:solidFill>
                    <a:srgbClr val="FFFFFF"/>
                  </a:solidFill>
                  <a:effectLst>
                    <a:outerShdw blurRad="38100" dist="38100" dir="2700000" algn="tl">
                      <a:srgbClr val="000000">
                        <a:alpha val="43137"/>
                      </a:srgbClr>
                    </a:outerShdw>
                  </a:effectLst>
                  <a:cs typeface="Segoe UI" panose="020B0502040204020203" pitchFamily="34" charset="0"/>
                </a:rPr>
                <a:t>Connect to Microsoft services</a:t>
              </a:r>
            </a:p>
          </p:txBody>
        </p:sp>
        <p:sp>
          <p:nvSpPr>
            <p:cNvPr id="43" name="Rectangle 42"/>
            <p:cNvSpPr/>
            <p:nvPr/>
          </p:nvSpPr>
          <p:spPr bwMode="auto">
            <a:xfrm>
              <a:off x="312738" y="4977545"/>
              <a:ext cx="11156422" cy="1089276"/>
            </a:xfrm>
            <a:prstGeom prst="rect">
              <a:avLst/>
            </a:prstGeom>
            <a:no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800" spc="-50" dirty="0" smtClean="0">
                <a:gradFill>
                  <a:gsLst>
                    <a:gs pos="1250">
                      <a:srgbClr val="EFEFEF"/>
                    </a:gs>
                    <a:gs pos="10417">
                      <a:srgbClr val="EFEFEF"/>
                    </a:gs>
                  </a:gsLst>
                  <a:lin ang="5400000" scaled="0"/>
                </a:gradFill>
                <a:cs typeface="Segoe UI" panose="020B0502040204020203" pitchFamily="34" charset="0"/>
              </a:endParaRPr>
            </a:p>
          </p:txBody>
        </p:sp>
        <p:sp>
          <p:nvSpPr>
            <p:cNvPr id="44" name="Freeform 539"/>
            <p:cNvSpPr>
              <a:spLocks noChangeAspect="1"/>
            </p:cNvSpPr>
            <p:nvPr/>
          </p:nvSpPr>
          <p:spPr bwMode="auto">
            <a:xfrm>
              <a:off x="1181338" y="5608663"/>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32503"/>
              <a:endParaRPr lang="en-US" sz="2400">
                <a:solidFill>
                  <a:srgbClr val="505050"/>
                </a:solidFill>
                <a:cs typeface="Segoe UI" panose="020B0502040204020203" pitchFamily="34" charset="0"/>
              </a:endParaRPr>
            </a:p>
          </p:txBody>
        </p:sp>
      </p:grpSp>
      <p:grpSp>
        <p:nvGrpSpPr>
          <p:cNvPr id="47" name="Group 46"/>
          <p:cNvGrpSpPr/>
          <p:nvPr/>
        </p:nvGrpSpPr>
        <p:grpSpPr>
          <a:xfrm>
            <a:off x="510114" y="2049462"/>
            <a:ext cx="11156422" cy="1127893"/>
            <a:chOff x="319615" y="1973262"/>
            <a:chExt cx="11156422" cy="1127893"/>
          </a:xfrm>
        </p:grpSpPr>
        <p:sp>
          <p:nvSpPr>
            <p:cNvPr id="48" name="Rectangle 47"/>
            <p:cNvSpPr/>
            <p:nvPr/>
          </p:nvSpPr>
          <p:spPr>
            <a:xfrm>
              <a:off x="319615" y="1973270"/>
              <a:ext cx="11156422" cy="10962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2400" dirty="0">
                <a:solidFill>
                  <a:srgbClr val="FFFFFF"/>
                </a:solidFill>
                <a:cs typeface="Segoe UI" panose="020B0502040204020203" pitchFamily="34" charset="0"/>
              </a:endParaRPr>
            </a:p>
          </p:txBody>
        </p:sp>
        <p:grpSp>
          <p:nvGrpSpPr>
            <p:cNvPr id="49" name="Group 48"/>
            <p:cNvGrpSpPr/>
            <p:nvPr/>
          </p:nvGrpSpPr>
          <p:grpSpPr>
            <a:xfrm>
              <a:off x="319616" y="1973262"/>
              <a:ext cx="7604838" cy="1127893"/>
              <a:chOff x="2916922" y="5310943"/>
              <a:chExt cx="8816693" cy="980720"/>
            </a:xfrm>
          </p:grpSpPr>
          <p:sp>
            <p:nvSpPr>
              <p:cNvPr id="54" name="Freeform 53"/>
              <p:cNvSpPr/>
              <p:nvPr/>
            </p:nvSpPr>
            <p:spPr>
              <a:xfrm rot="5400000">
                <a:off x="10066868" y="4598309"/>
                <a:ext cx="954106"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noFill/>
                <a:prstDash val="solid"/>
              </a:ln>
              <a:effectLst/>
            </p:spPr>
            <p:txBody>
              <a:bodyPr lIns="3046613" tIns="38082" rIns="76162" bIns="38082" rtlCol="0" anchor="ctr"/>
              <a:lstStyle/>
              <a:p>
                <a:pPr marL="239635" indent="-239635" defTabSz="475948">
                  <a:lnSpc>
                    <a:spcPct val="90000"/>
                  </a:lnSpc>
                  <a:spcBef>
                    <a:spcPct val="20000"/>
                  </a:spcBef>
                  <a:buSzPct val="90000"/>
                  <a:buFontTx/>
                  <a:buBlip>
                    <a:blip r:embed="rId2"/>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55" name="Freeform 54"/>
              <p:cNvSpPr/>
              <p:nvPr/>
            </p:nvSpPr>
            <p:spPr>
              <a:xfrm rot="5400000">
                <a:off x="3629998" y="4597869"/>
                <a:ext cx="95323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3">
                  <a:lumMod val="75000"/>
                </a:schemeClr>
              </a:solidFill>
              <a:ln w="12700" cap="flat" cmpd="thickThin" algn="ctr">
                <a:noFill/>
                <a:prstDash val="solid"/>
              </a:ln>
              <a:effectLst/>
            </p:spPr>
            <p:txBody>
              <a:bodyPr lIns="3046613" tIns="38082" rIns="76162" bIns="38082" rtlCol="0" anchor="ctr"/>
              <a:lstStyle/>
              <a:p>
                <a:pPr marL="239635" indent="-239635" defTabSz="475948">
                  <a:lnSpc>
                    <a:spcPct val="90000"/>
                  </a:lnSpc>
                  <a:spcBef>
                    <a:spcPct val="20000"/>
                  </a:spcBef>
                  <a:buSzPct val="90000"/>
                  <a:buFontTx/>
                  <a:buBlip>
                    <a:blip r:embed="rId2"/>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pic>
            <p:nvPicPr>
              <p:cNvPr id="56" name="Picture 6" descr="\\magnum\Projects\Microsoft\Cloud Power FY12\Design\Icons\PNGs\Server_2.png"/>
              <p:cNvPicPr>
                <a:picLocks noChangeAspect="1" noChangeArrowheads="1"/>
              </p:cNvPicPr>
              <p:nvPr/>
            </p:nvPicPr>
            <p:blipFill>
              <a:blip r:embed="rId4" cstate="print">
                <a:lum bright="100000"/>
              </a:blip>
              <a:srcRect/>
              <a:stretch>
                <a:fillRect/>
              </a:stretch>
            </p:blipFill>
            <p:spPr bwMode="auto">
              <a:xfrm>
                <a:off x="10053562" y="5310943"/>
                <a:ext cx="980722" cy="980720"/>
              </a:xfrm>
              <a:prstGeom prst="rect">
                <a:avLst/>
              </a:prstGeom>
              <a:noFill/>
            </p:spPr>
          </p:pic>
          <p:sp>
            <p:nvSpPr>
              <p:cNvPr id="57" name="Rectangle 56"/>
              <p:cNvSpPr/>
              <p:nvPr/>
            </p:nvSpPr>
            <p:spPr>
              <a:xfrm>
                <a:off x="5853434" y="5708485"/>
                <a:ext cx="2938276" cy="299710"/>
              </a:xfrm>
              <a:prstGeom prst="rect">
                <a:avLst/>
              </a:prstGeom>
            </p:spPr>
            <p:txBody>
              <a:bodyPr wrap="square" lIns="121893" tIns="60948" rIns="121893" bIns="60948">
                <a:spAutoFit/>
              </a:bodyPr>
              <a:lstStyle/>
              <a:p>
                <a:pPr algn="ctr" defTabSz="476028" fontAlgn="base">
                  <a:lnSpc>
                    <a:spcPct val="80000"/>
                  </a:lnSpc>
                </a:pPr>
                <a:r>
                  <a:rPr lang="en-US" dirty="0" smtClean="0">
                    <a:solidFill>
                      <a:srgbClr val="FFFFFF"/>
                    </a:solidFill>
                    <a:effectLst>
                      <a:outerShdw blurRad="38100" dist="38100" dir="2700000" algn="tl">
                        <a:srgbClr val="000000">
                          <a:alpha val="43137"/>
                        </a:srgbClr>
                      </a:outerShdw>
                    </a:effectLst>
                    <a:cs typeface="Segoe UI" panose="020B0502040204020203" pitchFamily="34" charset="0"/>
                  </a:rPr>
                  <a:t>Internet connectivity</a:t>
                </a:r>
                <a:endParaRPr lang="en-US" sz="1200" dirty="0">
                  <a:solidFill>
                    <a:srgbClr val="FFFFFF"/>
                  </a:solidFill>
                  <a:effectLst>
                    <a:outerShdw blurRad="38100" dist="38100" dir="2700000" algn="tl">
                      <a:srgbClr val="000000">
                        <a:alpha val="43137"/>
                      </a:srgbClr>
                    </a:outerShdw>
                  </a:effectLst>
                  <a:cs typeface="Segoe UI" panose="020B0502040204020203" pitchFamily="34" charset="0"/>
                </a:endParaRPr>
              </a:p>
            </p:txBody>
          </p:sp>
          <p:cxnSp>
            <p:nvCxnSpPr>
              <p:cNvPr id="58" name="Straight Connector 57"/>
              <p:cNvCxnSpPr/>
              <p:nvPr/>
            </p:nvCxnSpPr>
            <p:spPr>
              <a:xfrm>
                <a:off x="8526682" y="5801304"/>
                <a:ext cx="1061437"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093172" y="5801304"/>
                <a:ext cx="110785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50" name="Picture 2"/>
            <p:cNvPicPr>
              <a:picLocks noChangeAspect="1" noChangeArrowheads="1"/>
            </p:cNvPicPr>
            <p:nvPr/>
          </p:nvPicPr>
          <p:blipFill>
            <a:blip r:embed="rId3" cstate="print">
              <a:lum bright="100000" contrast="100000"/>
            </a:blip>
            <a:srcRect/>
            <a:stretch>
              <a:fillRect/>
            </a:stretch>
          </p:blipFill>
          <p:spPr bwMode="auto">
            <a:xfrm>
              <a:off x="888249" y="1979427"/>
              <a:ext cx="544413" cy="544270"/>
            </a:xfrm>
            <a:prstGeom prst="rect">
              <a:avLst/>
            </a:prstGeom>
            <a:noFill/>
            <a:ln w="9525">
              <a:noFill/>
              <a:miter lim="800000"/>
              <a:headEnd/>
              <a:tailEnd/>
            </a:ln>
            <a:effectLst/>
          </p:spPr>
        </p:pic>
        <p:sp>
          <p:nvSpPr>
            <p:cNvPr id="51" name="Isosceles Triangle 50"/>
            <p:cNvSpPr/>
            <p:nvPr/>
          </p:nvSpPr>
          <p:spPr bwMode="auto">
            <a:xfrm rot="9180217">
              <a:off x="1168757" y="2362114"/>
              <a:ext cx="268958" cy="367600"/>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571228">
                <a:defRPr/>
              </a:pPr>
              <a:endParaRPr lang="en-US" sz="1400" kern="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52" name="Rectangle 77"/>
            <p:cNvSpPr/>
            <p:nvPr/>
          </p:nvSpPr>
          <p:spPr>
            <a:xfrm>
              <a:off x="7944098" y="1973937"/>
              <a:ext cx="3473635" cy="1083374"/>
            </a:xfrm>
            <a:prstGeom prst="rect">
              <a:avLst/>
            </a:prstGeom>
            <a:solidFill>
              <a:srgbClr val="0070C0"/>
            </a:solidFill>
          </p:spPr>
          <p:txBody>
            <a:bodyPr wrap="square" lIns="182880" tIns="146304" rIns="182880" bIns="146304">
              <a:spAutoFit/>
            </a:bodyPr>
            <a:lstStyle/>
            <a:p>
              <a:pPr marL="171450" indent="-171450" defTabSz="476028" fontAlgn="base">
                <a:lnSpc>
                  <a:spcPct val="80000"/>
                </a:lnSpc>
                <a:buFont typeface="Arial" pitchFamily="34" charset="0"/>
                <a:buChar char="•"/>
              </a:pPr>
              <a:r>
                <a:rPr lang="en-US" sz="1600" b="1" dirty="0" smtClean="0">
                  <a:solidFill>
                    <a:srgbClr val="FFFFFF"/>
                  </a:solidFill>
                  <a:effectLst>
                    <a:outerShdw blurRad="38100" dist="38100" dir="2700000" algn="tl">
                      <a:srgbClr val="000000">
                        <a:alpha val="43137"/>
                      </a:srgbClr>
                    </a:outerShdw>
                  </a:effectLst>
                  <a:cs typeface="Segoe UI" panose="020B0502040204020203" pitchFamily="34" charset="0"/>
                </a:rPr>
                <a:t>Consumers</a:t>
              </a:r>
            </a:p>
            <a:p>
              <a:pPr marL="171450" indent="-171450" defTabSz="476028" fontAlgn="base">
                <a:lnSpc>
                  <a:spcPct val="80000"/>
                </a:lnSpc>
                <a:buFont typeface="Arial" pitchFamily="34" charset="0"/>
                <a:buChar char="•"/>
              </a:pPr>
              <a:r>
                <a:rPr lang="en-US" sz="1600" dirty="0" smtClean="0">
                  <a:solidFill>
                    <a:srgbClr val="FFFFFF"/>
                  </a:solidFill>
                  <a:effectLst>
                    <a:outerShdw blurRad="38100" dist="38100" dir="2700000" algn="tl">
                      <a:srgbClr val="000000">
                        <a:alpha val="43137"/>
                      </a:srgbClr>
                    </a:outerShdw>
                  </a:effectLst>
                  <a:cs typeface="Segoe UI" panose="020B0502040204020203" pitchFamily="34" charset="0"/>
                </a:rPr>
                <a:t>Access over public IP</a:t>
              </a:r>
            </a:p>
            <a:p>
              <a:pPr marL="171450" indent="-171450" defTabSz="476028" fontAlgn="base">
                <a:lnSpc>
                  <a:spcPct val="80000"/>
                </a:lnSpc>
                <a:buFont typeface="Arial" pitchFamily="34" charset="0"/>
                <a:buChar char="•"/>
              </a:pPr>
              <a:r>
                <a:rPr lang="en-US" sz="1600" dirty="0" smtClean="0">
                  <a:solidFill>
                    <a:srgbClr val="FFFFFF"/>
                  </a:solidFill>
                  <a:effectLst>
                    <a:outerShdw blurRad="38100" dist="38100" dir="2700000" algn="tl">
                      <a:srgbClr val="000000">
                        <a:alpha val="43137"/>
                      </a:srgbClr>
                    </a:outerShdw>
                  </a:effectLst>
                  <a:cs typeface="Segoe UI" panose="020B0502040204020203" pitchFamily="34" charset="0"/>
                </a:rPr>
                <a:t>DNS resolution</a:t>
              </a:r>
            </a:p>
            <a:p>
              <a:pPr marL="171450" indent="-171450" defTabSz="476028" fontAlgn="base">
                <a:lnSpc>
                  <a:spcPct val="80000"/>
                </a:lnSpc>
                <a:buFont typeface="Arial" pitchFamily="34" charset="0"/>
                <a:buChar char="•"/>
              </a:pPr>
              <a:r>
                <a:rPr lang="en-US" sz="1600" dirty="0" smtClean="0">
                  <a:solidFill>
                    <a:srgbClr val="FFFFFF"/>
                  </a:solidFill>
                  <a:effectLst>
                    <a:outerShdw blurRad="38100" dist="38100" dir="2700000" algn="tl">
                      <a:srgbClr val="000000">
                        <a:alpha val="43137"/>
                      </a:srgbClr>
                    </a:outerShdw>
                  </a:effectLst>
                  <a:cs typeface="Segoe UI" panose="020B0502040204020203" pitchFamily="34" charset="0"/>
                </a:rPr>
                <a:t>Connect from anywhere</a:t>
              </a:r>
            </a:p>
          </p:txBody>
        </p:sp>
        <p:sp>
          <p:nvSpPr>
            <p:cNvPr id="53" name="Freeform 539"/>
            <p:cNvSpPr>
              <a:spLocks noChangeAspect="1"/>
            </p:cNvSpPr>
            <p:nvPr/>
          </p:nvSpPr>
          <p:spPr bwMode="auto">
            <a:xfrm>
              <a:off x="1188215" y="2519932"/>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32503"/>
              <a:endParaRPr lang="en-US" sz="2400">
                <a:solidFill>
                  <a:srgbClr val="505050"/>
                </a:solidFill>
                <a:cs typeface="Segoe UI" panose="020B0502040204020203" pitchFamily="34" charset="0"/>
              </a:endParaRPr>
            </a:p>
          </p:txBody>
        </p:sp>
      </p:grpSp>
    </p:spTree>
    <p:extLst>
      <p:ext uri="{BB962C8B-B14F-4D97-AF65-F5344CB8AC3E}">
        <p14:creationId xmlns:p14="http://schemas.microsoft.com/office/powerpoint/2010/main" val="9561223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8437" y="2354262"/>
            <a:ext cx="11201400" cy="1846659"/>
          </a:xfrm>
          <a:prstGeom prst="rect">
            <a:avLst/>
          </a:prstGeom>
          <a:noFill/>
        </p:spPr>
        <p:txBody>
          <a:bodyPr vert="horz" wrap="square" lIns="91440" tIns="91440" rIns="91440" bIns="91440" rtlCol="0" anchor="t" anchorCtr="0">
            <a:spAutoFit/>
          </a:bodyPr>
          <a:lstStyle>
            <a:lvl1pPr algn="l" defTabSz="932742" rtl="0" eaLnBrk="1" latinLnBrk="0" hangingPunct="1">
              <a:lnSpc>
                <a:spcPct val="90000"/>
              </a:lnSpc>
              <a:spcBef>
                <a:spcPct val="0"/>
              </a:spcBef>
              <a:buNone/>
              <a:defRPr lang="en-US" sz="6000" b="0" kern="1200" cap="none" spc="-80" baseline="0">
                <a:ln w="3175">
                  <a:noFill/>
                </a:ln>
                <a:solidFill>
                  <a:srgbClr val="0072C6"/>
                </a:solidFill>
                <a:effectLst/>
                <a:latin typeface="+mj-lt"/>
                <a:ea typeface="+mn-ea"/>
                <a:cs typeface="Segoe UI" pitchFamily="34" charset="0"/>
              </a:defRPr>
            </a:lvl1pPr>
          </a:lstStyle>
          <a:p>
            <a:r>
              <a:rPr lang="en-US" spc="0" dirty="0" smtClean="0">
                <a:solidFill>
                  <a:schemeClr val="tx1"/>
                </a:solidFill>
              </a:rPr>
              <a:t>02 | Implement SQL Server on Azure VM</a:t>
            </a:r>
            <a:endParaRPr lang="en-US" spc="0" dirty="0">
              <a:solidFill>
                <a:schemeClr val="tx1"/>
              </a:solidFill>
            </a:endParaRPr>
          </a:p>
        </p:txBody>
      </p:sp>
    </p:spTree>
    <p:extLst>
      <p:ext uri="{BB962C8B-B14F-4D97-AF65-F5344CB8AC3E}">
        <p14:creationId xmlns:p14="http://schemas.microsoft.com/office/powerpoint/2010/main" val="382722003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883" y="10"/>
          <a:ext cx="161953" cy="161911"/>
        </p:xfrm>
        <a:graphic>
          <a:graphicData uri="http://schemas.openxmlformats.org/presentationml/2006/ole">
            <mc:AlternateContent xmlns:mc="http://schemas.openxmlformats.org/markup-compatibility/2006">
              <mc:Choice xmlns:v="urn:schemas-microsoft-com:vml" Requires="v">
                <p:oleObj spid="_x0000_s41000" name="think-cell Slide" r:id="rId7" imgW="270" imgH="270" progId="TCLayout.ActiveDocument.1">
                  <p:embed/>
                </p:oleObj>
              </mc:Choice>
              <mc:Fallback>
                <p:oleObj name="think-cell Slide" r:id="rId7" imgW="270" imgH="270" progId="TCLayout.ActiveDocument.1">
                  <p:embed/>
                  <p:pic>
                    <p:nvPicPr>
                      <p:cNvPr id="2" name="Object 1" hidden="1"/>
                      <p:cNvPicPr/>
                      <p:nvPr/>
                    </p:nvPicPr>
                    <p:blipFill>
                      <a:blip r:embed="rId8"/>
                      <a:stretch>
                        <a:fillRect/>
                      </a:stretch>
                    </p:blipFill>
                    <p:spPr>
                      <a:xfrm>
                        <a:off x="883" y="10"/>
                        <a:ext cx="161953" cy="161911"/>
                      </a:xfrm>
                      <a:prstGeom prst="rect">
                        <a:avLst/>
                      </a:prstGeom>
                    </p:spPr>
                  </p:pic>
                </p:oleObj>
              </mc:Fallback>
            </mc:AlternateContent>
          </a:graphicData>
        </a:graphic>
      </p:graphicFrame>
      <p:sp>
        <p:nvSpPr>
          <p:cNvPr id="5" name="Title 4"/>
          <p:cNvSpPr>
            <a:spLocks noGrp="1"/>
          </p:cNvSpPr>
          <p:nvPr>
            <p:ph type="title"/>
            <p:custDataLst>
              <p:tags r:id="rId3"/>
            </p:custDataLst>
          </p:nvPr>
        </p:nvSpPr>
        <p:spPr>
          <a:xfrm>
            <a:off x="530467" y="233153"/>
            <a:ext cx="11373923" cy="753369"/>
          </a:xfrm>
        </p:spPr>
        <p:txBody>
          <a:bodyPr>
            <a:normAutofit fontScale="90000"/>
          </a:bodyPr>
          <a:lstStyle/>
          <a:p>
            <a:r>
              <a:rPr lang="en-US" sz="5439" dirty="0" smtClean="0">
                <a:latin typeface="Segoe UI Light"/>
                <a:sym typeface="Segoe UI Light"/>
              </a:rPr>
              <a:t>Joining Azure VM to Domains</a:t>
            </a:r>
            <a:endParaRPr lang="en-US" sz="5439" dirty="0">
              <a:latin typeface="Segoe UI Light"/>
              <a:sym typeface="Segoe UI Light"/>
            </a:endParaRPr>
          </a:p>
        </p:txBody>
      </p:sp>
      <p:sp>
        <p:nvSpPr>
          <p:cNvPr id="6" name="Freeform 10"/>
          <p:cNvSpPr>
            <a:spLocks noEditPoints="1"/>
          </p:cNvSpPr>
          <p:nvPr/>
        </p:nvSpPr>
        <p:spPr bwMode="black">
          <a:xfrm>
            <a:off x="1417637" y="2105937"/>
            <a:ext cx="3832376" cy="232544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00AEEF"/>
          </a:solidFill>
          <a:ln>
            <a:noFill/>
          </a:ln>
          <a:extLst/>
        </p:spPr>
        <p:txBody>
          <a:bodyPr vert="horz" wrap="square" lIns="68552" tIns="34276" rIns="68552" bIns="34276" numCol="1" anchor="t" anchorCtr="0" compatLnSpc="1">
            <a:prstTxWarp prst="textNoShape">
              <a:avLst/>
            </a:prstTxWarp>
          </a:bodyPr>
          <a:lstStyle/>
          <a:p>
            <a:pPr marL="0" marR="0" lvl="0" indent="0" defTabSz="685199" eaLnBrk="1" fontAlgn="base" latinLnBrk="0" hangingPunct="1">
              <a:lnSpc>
                <a:spcPct val="100000"/>
              </a:lnSpc>
              <a:spcBef>
                <a:spcPct val="0"/>
              </a:spcBef>
              <a:spcAft>
                <a:spcPct val="0"/>
              </a:spcAft>
              <a:buClrTx/>
              <a:buSzTx/>
              <a:buFontTx/>
              <a:buNone/>
              <a:tabLst/>
              <a:defRPr/>
            </a:pPr>
            <a:endParaRPr kumimoji="0" lang="en-US" sz="1424" b="0" i="0" u="none" strike="noStrike" kern="0" cap="none" spc="0" normalizeH="0" baseline="0" noProof="0" smtClean="0">
              <a:ln>
                <a:noFill/>
              </a:ln>
              <a:solidFill>
                <a:srgbClr val="FFFFFF"/>
              </a:solidFill>
              <a:effectLst/>
              <a:uLnTx/>
              <a:uFillTx/>
              <a:ea typeface="ＭＳ Ｐゴシック" charset="0"/>
            </a:endParaRPr>
          </a:p>
        </p:txBody>
      </p:sp>
      <p:sp>
        <p:nvSpPr>
          <p:cNvPr id="7" name="Freeform 10"/>
          <p:cNvSpPr>
            <a:spLocks noEditPoints="1"/>
          </p:cNvSpPr>
          <p:nvPr/>
        </p:nvSpPr>
        <p:spPr bwMode="black">
          <a:xfrm>
            <a:off x="784067" y="2048248"/>
            <a:ext cx="3832376" cy="232544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00AEEF"/>
          </a:solidFill>
          <a:ln>
            <a:noFill/>
          </a:ln>
          <a:extLst/>
        </p:spPr>
        <p:txBody>
          <a:bodyPr vert="horz" wrap="square" lIns="68552" tIns="34276" rIns="68552" bIns="34276" numCol="1" anchor="t" anchorCtr="0" compatLnSpc="1">
            <a:prstTxWarp prst="textNoShape">
              <a:avLst/>
            </a:prstTxWarp>
          </a:bodyPr>
          <a:lstStyle/>
          <a:p>
            <a:pPr marL="0" marR="0" lvl="0" indent="0" defTabSz="685199" eaLnBrk="1" fontAlgn="base" latinLnBrk="0" hangingPunct="1">
              <a:lnSpc>
                <a:spcPct val="100000"/>
              </a:lnSpc>
              <a:spcBef>
                <a:spcPct val="0"/>
              </a:spcBef>
              <a:spcAft>
                <a:spcPct val="0"/>
              </a:spcAft>
              <a:buClrTx/>
              <a:buSzTx/>
              <a:buFontTx/>
              <a:buNone/>
              <a:tabLst/>
              <a:defRPr/>
            </a:pPr>
            <a:endParaRPr kumimoji="0" lang="en-US" sz="1424" b="0" i="0" u="none" strike="noStrike" kern="0" cap="none" spc="0" normalizeH="0" baseline="0" noProof="0" smtClean="0">
              <a:ln>
                <a:noFill/>
              </a:ln>
              <a:solidFill>
                <a:srgbClr val="FFFFFF"/>
              </a:solidFill>
              <a:effectLst/>
              <a:uLnTx/>
              <a:uFillTx/>
              <a:ea typeface="ＭＳ Ｐゴシック" charset="0"/>
            </a:endParaRPr>
          </a:p>
        </p:txBody>
      </p:sp>
      <p:sp>
        <p:nvSpPr>
          <p:cNvPr id="8" name="Oval 7"/>
          <p:cNvSpPr/>
          <p:nvPr>
            <p:custDataLst>
              <p:tags r:id="rId4"/>
            </p:custDataLst>
          </p:nvPr>
        </p:nvSpPr>
        <p:spPr bwMode="auto">
          <a:xfrm>
            <a:off x="884029" y="4760134"/>
            <a:ext cx="3832376" cy="1538155"/>
          </a:xfrm>
          <a:prstGeom prst="ellipse">
            <a:avLst/>
          </a:prstGeom>
          <a:solidFill>
            <a:srgbClr val="00AEEF"/>
          </a:solidFill>
          <a:ln w="38100" cap="flat" cmpd="sng" algn="ctr">
            <a:solidFill>
              <a:srgbClr val="00AEEF"/>
            </a:solidFill>
            <a:prstDash val="solid"/>
            <a:headEnd type="none" w="med" len="med"/>
            <a:tailEnd type="none" w="med" len="med"/>
          </a:ln>
          <a:effectLst/>
        </p:spPr>
        <p:txBody>
          <a:bodyPr vert="horz" wrap="square" lIns="82270" tIns="41135" rIns="82270" bIns="41135" numCol="1" rtlCol="0" anchor="ctr" anchorCtr="0" compatLnSpc="1">
            <a:prstTxWarp prst="textNoShape">
              <a:avLst/>
            </a:prstTxWarp>
          </a:bodyPr>
          <a:lstStyle/>
          <a:p>
            <a:pPr marL="0" marR="0" lvl="0" indent="0" algn="ctr" defTabSz="822479" eaLnBrk="1" fontAlgn="base" latinLnBrk="0" hangingPunct="1">
              <a:lnSpc>
                <a:spcPct val="100000"/>
              </a:lnSpc>
              <a:spcBef>
                <a:spcPct val="0"/>
              </a:spcBef>
              <a:spcAft>
                <a:spcPct val="0"/>
              </a:spcAft>
              <a:buClrTx/>
              <a:buSzTx/>
              <a:buFontTx/>
              <a:buNone/>
              <a:tabLst/>
              <a:defRPr/>
            </a:pPr>
            <a:endParaRPr kumimoji="0" lang="en-US" sz="2024" b="0" i="0" u="none" strike="noStrike" kern="0" cap="none" spc="0" normalizeH="0" baseline="0" noProof="0" dirty="0" smtClean="0">
              <a:ln>
                <a:noFill/>
              </a:ln>
              <a:solidFill>
                <a:srgbClr val="595959"/>
              </a:solidFill>
              <a:effectLst/>
              <a:uLnTx/>
              <a:uFillTx/>
              <a:latin typeface="Segoe UI"/>
              <a:ea typeface="+mn-ea"/>
              <a:cs typeface="+mn-cs"/>
            </a:endParaRPr>
          </a:p>
        </p:txBody>
      </p:sp>
      <p:cxnSp>
        <p:nvCxnSpPr>
          <p:cNvPr id="9" name="Straight Connector 8"/>
          <p:cNvCxnSpPr/>
          <p:nvPr/>
        </p:nvCxnSpPr>
        <p:spPr>
          <a:xfrm flipH="1">
            <a:off x="1874298" y="5299925"/>
            <a:ext cx="442545" cy="472175"/>
          </a:xfrm>
          <a:prstGeom prst="line">
            <a:avLst/>
          </a:prstGeom>
          <a:noFill/>
          <a:ln w="19050" cap="rnd" cmpd="sng" algn="ctr">
            <a:solidFill>
              <a:srgbClr val="F2F2F2"/>
            </a:solidFill>
            <a:prstDash val="solid"/>
          </a:ln>
          <a:effectLst/>
        </p:spPr>
      </p:cxnSp>
      <p:cxnSp>
        <p:nvCxnSpPr>
          <p:cNvPr id="10" name="Straight Connector 9"/>
          <p:cNvCxnSpPr/>
          <p:nvPr/>
        </p:nvCxnSpPr>
        <p:spPr>
          <a:xfrm>
            <a:off x="2316845" y="5293100"/>
            <a:ext cx="186472" cy="491404"/>
          </a:xfrm>
          <a:prstGeom prst="line">
            <a:avLst/>
          </a:prstGeom>
          <a:noFill/>
          <a:ln w="19050" cap="rnd" cmpd="sng" algn="ctr">
            <a:solidFill>
              <a:srgbClr val="F2F2F2"/>
            </a:solidFill>
            <a:prstDash val="solid"/>
          </a:ln>
          <a:effectLst/>
        </p:spPr>
      </p:cxnSp>
      <p:cxnSp>
        <p:nvCxnSpPr>
          <p:cNvPr id="11" name="Straight Connector 10"/>
          <p:cNvCxnSpPr/>
          <p:nvPr/>
        </p:nvCxnSpPr>
        <p:spPr>
          <a:xfrm flipH="1">
            <a:off x="3133407" y="5496151"/>
            <a:ext cx="168208" cy="288352"/>
          </a:xfrm>
          <a:prstGeom prst="line">
            <a:avLst/>
          </a:prstGeom>
          <a:noFill/>
          <a:ln w="19050" cap="rnd" cmpd="sng" algn="ctr">
            <a:solidFill>
              <a:srgbClr val="F2F2F2"/>
            </a:solidFill>
            <a:prstDash val="solid"/>
          </a:ln>
          <a:effectLst/>
        </p:spPr>
      </p:cxnSp>
      <p:cxnSp>
        <p:nvCxnSpPr>
          <p:cNvPr id="12" name="Straight Connector 11"/>
          <p:cNvCxnSpPr/>
          <p:nvPr/>
        </p:nvCxnSpPr>
        <p:spPr>
          <a:xfrm>
            <a:off x="3301614" y="5496152"/>
            <a:ext cx="287406" cy="82359"/>
          </a:xfrm>
          <a:prstGeom prst="line">
            <a:avLst/>
          </a:prstGeom>
          <a:noFill/>
          <a:ln w="19050" cap="rnd" cmpd="sng" algn="ctr">
            <a:solidFill>
              <a:srgbClr val="F2F2F2"/>
            </a:solidFill>
            <a:prstDash val="solid"/>
          </a:ln>
          <a:effectLst/>
        </p:spPr>
      </p:cxnSp>
      <p:cxnSp>
        <p:nvCxnSpPr>
          <p:cNvPr id="13" name="Straight Connector 12"/>
          <p:cNvCxnSpPr/>
          <p:nvPr/>
        </p:nvCxnSpPr>
        <p:spPr>
          <a:xfrm flipH="1" flipV="1">
            <a:off x="2442009" y="5047583"/>
            <a:ext cx="716416" cy="233219"/>
          </a:xfrm>
          <a:prstGeom prst="line">
            <a:avLst/>
          </a:prstGeom>
          <a:noFill/>
          <a:ln w="19050" cap="rnd" cmpd="sng" algn="ctr">
            <a:solidFill>
              <a:srgbClr val="F2F2F2"/>
            </a:solidFill>
            <a:prstDash val="solid"/>
          </a:ln>
          <a:effectLst/>
        </p:spPr>
      </p:cxnSp>
      <p:cxnSp>
        <p:nvCxnSpPr>
          <p:cNvPr id="14" name="Straight Arrow Connector 13"/>
          <p:cNvCxnSpPr/>
          <p:nvPr/>
        </p:nvCxnSpPr>
        <p:spPr>
          <a:xfrm flipV="1">
            <a:off x="2316825" y="4248611"/>
            <a:ext cx="0" cy="652034"/>
          </a:xfrm>
          <a:prstGeom prst="straightConnector1">
            <a:avLst/>
          </a:prstGeom>
          <a:noFill/>
          <a:ln w="19050" cap="flat" cmpd="sng" algn="ctr">
            <a:solidFill>
              <a:srgbClr val="F2F2F2"/>
            </a:solidFill>
            <a:prstDash val="solid"/>
            <a:headEnd type="triangle"/>
            <a:tailEnd type="triangle" w="med" len="med"/>
          </a:ln>
          <a:effectLst/>
        </p:spPr>
      </p:cxnSp>
      <p:cxnSp>
        <p:nvCxnSpPr>
          <p:cNvPr id="15" name="Straight Arrow Connector 14"/>
          <p:cNvCxnSpPr/>
          <p:nvPr/>
        </p:nvCxnSpPr>
        <p:spPr>
          <a:xfrm flipH="1">
            <a:off x="2621962" y="3870930"/>
            <a:ext cx="764485" cy="109476"/>
          </a:xfrm>
          <a:prstGeom prst="straightConnector1">
            <a:avLst/>
          </a:prstGeom>
          <a:noFill/>
          <a:ln w="19050" cap="flat" cmpd="sng" algn="ctr">
            <a:solidFill>
              <a:srgbClr val="F2F2F2"/>
            </a:solidFill>
            <a:prstDash val="solid"/>
            <a:headEnd type="triangle"/>
            <a:tailEnd type="triangle" w="med" len="med"/>
          </a:ln>
          <a:effectLst/>
        </p:spPr>
      </p:cxnSp>
      <p:sp>
        <p:nvSpPr>
          <p:cNvPr id="16" name="Rectangle 15"/>
          <p:cNvSpPr/>
          <p:nvPr/>
        </p:nvSpPr>
        <p:spPr>
          <a:xfrm>
            <a:off x="2577847" y="2887491"/>
            <a:ext cx="989208" cy="438325"/>
          </a:xfrm>
          <a:prstGeom prst="rect">
            <a:avLst/>
          </a:prstGeom>
          <a:noFill/>
        </p:spPr>
        <p:txBody>
          <a:bodyPr wrap="square" lIns="0" tIns="0" rIns="0" bIns="0">
            <a:spAutoFit/>
          </a:bodyPr>
          <a:lstStyle/>
          <a:p>
            <a:pPr defTabSz="822198" fontAlgn="base">
              <a:spcBef>
                <a:spcPts val="1080"/>
              </a:spcBef>
              <a:spcAft>
                <a:spcPct val="0"/>
              </a:spcAft>
            </a:pPr>
            <a:r>
              <a:rPr lang="en-US" sz="1424" dirty="0">
                <a:ln>
                  <a:solidFill>
                    <a:srgbClr val="FFFFFF">
                      <a:alpha val="0"/>
                    </a:srgbClr>
                  </a:solidFill>
                </a:ln>
                <a:solidFill>
                  <a:srgbClr val="FFFFFF">
                    <a:alpha val="99000"/>
                  </a:srgbClr>
                </a:solidFill>
                <a:ea typeface="ＭＳ Ｐゴシック" charset="0"/>
              </a:rPr>
              <a:t>Microsoft’s </a:t>
            </a:r>
            <a:br>
              <a:rPr lang="en-US" sz="1424" dirty="0">
                <a:ln>
                  <a:solidFill>
                    <a:srgbClr val="FFFFFF">
                      <a:alpha val="0"/>
                    </a:srgbClr>
                  </a:solidFill>
                </a:ln>
                <a:solidFill>
                  <a:srgbClr val="FFFFFF">
                    <a:alpha val="99000"/>
                  </a:srgbClr>
                </a:solidFill>
                <a:ea typeface="ＭＳ Ｐゴシック" charset="0"/>
              </a:rPr>
            </a:br>
            <a:r>
              <a:rPr lang="en-US" sz="1424" dirty="0">
                <a:ln>
                  <a:solidFill>
                    <a:srgbClr val="FFFFFF">
                      <a:alpha val="0"/>
                    </a:srgbClr>
                  </a:solidFill>
                </a:ln>
                <a:solidFill>
                  <a:srgbClr val="FFFFFF">
                    <a:alpha val="99000"/>
                  </a:srgbClr>
                </a:solidFill>
                <a:ea typeface="ＭＳ Ｐゴシック" charset="0"/>
              </a:rPr>
              <a:t>Cloud</a:t>
            </a:r>
          </a:p>
        </p:txBody>
      </p:sp>
      <p:sp>
        <p:nvSpPr>
          <p:cNvPr id="17" name="Rectangle 16"/>
          <p:cNvSpPr/>
          <p:nvPr/>
        </p:nvSpPr>
        <p:spPr>
          <a:xfrm>
            <a:off x="3500401" y="3924246"/>
            <a:ext cx="448841" cy="300082"/>
          </a:xfrm>
          <a:prstGeom prst="rect">
            <a:avLst/>
          </a:prstGeom>
        </p:spPr>
        <p:txBody>
          <a:bodyPr wrap="none" lIns="0" tIns="0" rIns="0" bIns="0" anchor="b">
            <a:spAutoFit/>
          </a:bodyPr>
          <a:lstStyle/>
          <a:p>
            <a:pPr algn="ctr" defTabSz="822198" fontAlgn="base">
              <a:spcBef>
                <a:spcPts val="1080"/>
              </a:spcBef>
              <a:spcAft>
                <a:spcPct val="0"/>
              </a:spcAft>
            </a:pPr>
            <a:r>
              <a:rPr lang="en-US" sz="975" dirty="0">
                <a:ln>
                  <a:solidFill>
                    <a:srgbClr val="FFFFFF">
                      <a:alpha val="0"/>
                    </a:srgbClr>
                  </a:solidFill>
                </a:ln>
                <a:solidFill>
                  <a:srgbClr val="FFFFFF"/>
                </a:solidFill>
                <a:ea typeface="ＭＳ Ｐゴシック" charset="0"/>
              </a:rPr>
              <a:t>Apps in </a:t>
            </a:r>
            <a:br>
              <a:rPr lang="en-US" sz="975" dirty="0">
                <a:ln>
                  <a:solidFill>
                    <a:srgbClr val="FFFFFF">
                      <a:alpha val="0"/>
                    </a:srgbClr>
                  </a:solidFill>
                </a:ln>
                <a:solidFill>
                  <a:srgbClr val="FFFFFF"/>
                </a:solidFill>
                <a:ea typeface="ＭＳ Ｐゴシック" charset="0"/>
              </a:rPr>
            </a:br>
            <a:r>
              <a:rPr lang="en-US" sz="975" dirty="0">
                <a:ln>
                  <a:solidFill>
                    <a:srgbClr val="FFFFFF">
                      <a:alpha val="0"/>
                    </a:srgbClr>
                  </a:solidFill>
                </a:ln>
                <a:solidFill>
                  <a:srgbClr val="FFFFFF"/>
                </a:solidFill>
                <a:ea typeface="ＭＳ Ｐゴシック" charset="0"/>
              </a:rPr>
              <a:t>Azure</a:t>
            </a:r>
          </a:p>
        </p:txBody>
      </p:sp>
      <p:sp>
        <p:nvSpPr>
          <p:cNvPr id="18" name="Rectangle 17"/>
          <p:cNvSpPr/>
          <p:nvPr/>
        </p:nvSpPr>
        <p:spPr>
          <a:xfrm>
            <a:off x="3460877" y="2171973"/>
            <a:ext cx="907510" cy="300082"/>
          </a:xfrm>
          <a:prstGeom prst="rect">
            <a:avLst/>
          </a:prstGeom>
        </p:spPr>
        <p:txBody>
          <a:bodyPr wrap="square" lIns="0" tIns="0" rIns="0" bIns="0" anchor="b">
            <a:spAutoFit/>
          </a:bodyPr>
          <a:lstStyle/>
          <a:p>
            <a:pPr algn="ctr" defTabSz="822198" fontAlgn="base">
              <a:spcBef>
                <a:spcPts val="1080"/>
              </a:spcBef>
              <a:spcAft>
                <a:spcPct val="0"/>
              </a:spcAft>
            </a:pPr>
            <a:r>
              <a:rPr lang="en-US" sz="975" dirty="0">
                <a:ln>
                  <a:solidFill>
                    <a:srgbClr val="FFFFFF">
                      <a:alpha val="0"/>
                    </a:srgbClr>
                  </a:solidFill>
                </a:ln>
                <a:solidFill>
                  <a:srgbClr val="FFFFFF"/>
                </a:solidFill>
                <a:ea typeface="ＭＳ Ｐゴシック" charset="0"/>
              </a:rPr>
              <a:t>3rd party </a:t>
            </a:r>
            <a:br>
              <a:rPr lang="en-US" sz="975" dirty="0">
                <a:ln>
                  <a:solidFill>
                    <a:srgbClr val="FFFFFF">
                      <a:alpha val="0"/>
                    </a:srgbClr>
                  </a:solidFill>
                </a:ln>
                <a:solidFill>
                  <a:srgbClr val="FFFFFF"/>
                </a:solidFill>
                <a:ea typeface="ＭＳ Ｐゴシック" charset="0"/>
              </a:rPr>
            </a:br>
            <a:r>
              <a:rPr lang="en-US" sz="975" dirty="0">
                <a:ln>
                  <a:solidFill>
                    <a:srgbClr val="FFFFFF">
                      <a:alpha val="0"/>
                    </a:srgbClr>
                  </a:solidFill>
                </a:ln>
                <a:solidFill>
                  <a:srgbClr val="FFFFFF"/>
                </a:solidFill>
                <a:ea typeface="ＭＳ Ｐゴシック" charset="0"/>
              </a:rPr>
              <a:t>apps &amp; clouds</a:t>
            </a:r>
          </a:p>
        </p:txBody>
      </p:sp>
      <p:cxnSp>
        <p:nvCxnSpPr>
          <p:cNvPr id="19" name="Straight Arrow Connector 18"/>
          <p:cNvCxnSpPr/>
          <p:nvPr/>
        </p:nvCxnSpPr>
        <p:spPr>
          <a:xfrm flipH="1">
            <a:off x="2540495" y="2754201"/>
            <a:ext cx="1327882" cy="1065567"/>
          </a:xfrm>
          <a:prstGeom prst="straightConnector1">
            <a:avLst/>
          </a:prstGeom>
          <a:noFill/>
          <a:ln w="19050" cap="flat" cmpd="sng" algn="ctr">
            <a:solidFill>
              <a:srgbClr val="F2F2F2"/>
            </a:solidFill>
            <a:prstDash val="solid"/>
            <a:headEnd type="triangle"/>
            <a:tailEnd type="triangle" w="med" len="med"/>
          </a:ln>
          <a:effectLst/>
        </p:spPr>
      </p:cxnSp>
      <p:sp>
        <p:nvSpPr>
          <p:cNvPr id="20" name="Freeform 20"/>
          <p:cNvSpPr>
            <a:spLocks noEditPoints="1"/>
          </p:cNvSpPr>
          <p:nvPr/>
        </p:nvSpPr>
        <p:spPr bwMode="black">
          <a:xfrm>
            <a:off x="3821716" y="3076475"/>
            <a:ext cx="327420" cy="298762"/>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61704" tIns="30852" rIns="61704" bIns="30852" numCol="1" anchor="t" anchorCtr="0" compatLnSpc="1">
            <a:prstTxWarp prst="textNoShape">
              <a:avLst/>
            </a:prstTxWarp>
          </a:bodyPr>
          <a:lstStyle/>
          <a:p>
            <a:pPr marL="0" marR="0" lvl="0" indent="0" defTabSz="699175" eaLnBrk="1" fontAlgn="base" latinLnBrk="0" hangingPunct="1">
              <a:lnSpc>
                <a:spcPct val="100000"/>
              </a:lnSpc>
              <a:spcBef>
                <a:spcPct val="0"/>
              </a:spcBef>
              <a:spcAft>
                <a:spcPct val="0"/>
              </a:spcAft>
              <a:buClrTx/>
              <a:buSzTx/>
              <a:buFontTx/>
              <a:buNone/>
              <a:tabLst/>
              <a:defRPr/>
            </a:pPr>
            <a:endParaRPr kumimoji="0" lang="en-US" sz="750" b="0" i="0" u="none" strike="noStrike" kern="0" cap="none" spc="0" normalizeH="0" baseline="0" noProof="0" dirty="0" smtClean="0">
              <a:ln>
                <a:noFill/>
              </a:ln>
              <a:solidFill>
                <a:srgbClr val="FFFFFF"/>
              </a:solidFill>
              <a:effectLst/>
              <a:uLnTx/>
              <a:uFillTx/>
              <a:ea typeface="ＭＳ Ｐゴシック" charset="0"/>
            </a:endParaRPr>
          </a:p>
        </p:txBody>
      </p:sp>
      <p:pic>
        <p:nvPicPr>
          <p:cNvPr id="21" name="Picture 20"/>
          <p:cNvPicPr>
            <a:picLocks noChangeAspect="1"/>
          </p:cNvPicPr>
          <p:nvPr/>
        </p:nvPicPr>
        <p:blipFill>
          <a:blip r:embed="rId9" cstate="screen">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4114231" y="4647191"/>
            <a:ext cx="131044" cy="236814"/>
          </a:xfrm>
          <a:prstGeom prst="rect">
            <a:avLst/>
          </a:prstGeom>
          <a:solidFill>
            <a:srgbClr val="0070C0"/>
          </a:solidFill>
          <a:ln>
            <a:noFill/>
          </a:ln>
        </p:spPr>
      </p:pic>
      <p:sp>
        <p:nvSpPr>
          <p:cNvPr id="22" name="Rounded Rectangle 2"/>
          <p:cNvSpPr>
            <a:spLocks noChangeAspect="1"/>
          </p:cNvSpPr>
          <p:nvPr/>
        </p:nvSpPr>
        <p:spPr>
          <a:xfrm>
            <a:off x="4096766" y="4137976"/>
            <a:ext cx="233488" cy="314688"/>
          </a:xfrm>
          <a:custGeom>
            <a:avLst/>
            <a:gdLst/>
            <a:ahLst/>
            <a:cxnLst/>
            <a:rect l="l" t="t" r="r" b="b"/>
            <a:pathLst>
              <a:path w="972859" h="1315152">
                <a:moveTo>
                  <a:pt x="481193" y="1210796"/>
                </a:moveTo>
                <a:cubicBezTo>
                  <a:pt x="460084" y="1210796"/>
                  <a:pt x="442971" y="1227887"/>
                  <a:pt x="442971" y="1248969"/>
                </a:cubicBezTo>
                <a:cubicBezTo>
                  <a:pt x="442971" y="1270051"/>
                  <a:pt x="460084" y="1287142"/>
                  <a:pt x="481193" y="1287142"/>
                </a:cubicBezTo>
                <a:cubicBezTo>
                  <a:pt x="502302" y="1287142"/>
                  <a:pt x="519415" y="1270051"/>
                  <a:pt x="519415" y="1248969"/>
                </a:cubicBezTo>
                <a:cubicBezTo>
                  <a:pt x="519415" y="1227887"/>
                  <a:pt x="502302" y="1210796"/>
                  <a:pt x="481193" y="1210796"/>
                </a:cubicBezTo>
                <a:close/>
                <a:moveTo>
                  <a:pt x="124209" y="103179"/>
                </a:moveTo>
                <a:lnTo>
                  <a:pt x="124209" y="1173063"/>
                </a:lnTo>
                <a:lnTo>
                  <a:pt x="855062" y="1173063"/>
                </a:lnTo>
                <a:lnTo>
                  <a:pt x="855062" y="103179"/>
                </a:lnTo>
                <a:close/>
                <a:moveTo>
                  <a:pt x="50054" y="0"/>
                </a:moveTo>
                <a:lnTo>
                  <a:pt x="922805" y="0"/>
                </a:lnTo>
                <a:cubicBezTo>
                  <a:pt x="950449" y="0"/>
                  <a:pt x="972859" y="22410"/>
                  <a:pt x="972859" y="50054"/>
                </a:cubicBezTo>
                <a:lnTo>
                  <a:pt x="972859" y="1265098"/>
                </a:lnTo>
                <a:cubicBezTo>
                  <a:pt x="972859" y="1292742"/>
                  <a:pt x="950449" y="1315152"/>
                  <a:pt x="922805" y="1315152"/>
                </a:cubicBezTo>
                <a:lnTo>
                  <a:pt x="50054" y="1315152"/>
                </a:lnTo>
                <a:cubicBezTo>
                  <a:pt x="22410" y="1315152"/>
                  <a:pt x="0" y="1292742"/>
                  <a:pt x="0" y="1265098"/>
                </a:cubicBezTo>
                <a:lnTo>
                  <a:pt x="0" y="50054"/>
                </a:lnTo>
                <a:cubicBezTo>
                  <a:pt x="0" y="22410"/>
                  <a:pt x="22410" y="0"/>
                  <a:pt x="50054" y="0"/>
                </a:cubicBezTo>
                <a:close/>
              </a:path>
            </a:pathLst>
          </a:custGeom>
          <a:solidFill>
            <a:srgbClr val="FFFFFF"/>
          </a:solidFill>
          <a:ln w="117475" cap="flat" cmpd="sng" algn="ctr">
            <a:noFill/>
            <a:prstDash val="solid"/>
          </a:ln>
          <a:effectLst/>
        </p:spPr>
        <p:txBody>
          <a:bodyPr rtlCol="0" anchor="ctr"/>
          <a:lstStyle/>
          <a:p>
            <a:pPr marL="0" marR="0" lvl="0" indent="0" algn="ctr" defTabSz="685447" eaLnBrk="1" fontAlgn="base" latinLnBrk="0" hangingPunct="1">
              <a:lnSpc>
                <a:spcPct val="100000"/>
              </a:lnSpc>
              <a:spcBef>
                <a:spcPct val="0"/>
              </a:spcBef>
              <a:spcAft>
                <a:spcPct val="0"/>
              </a:spcAft>
              <a:buClrTx/>
              <a:buSzTx/>
              <a:buFontTx/>
              <a:buNone/>
              <a:tabLst/>
              <a:defRPr/>
            </a:pPr>
            <a:endParaRPr kumimoji="0" lang="en-US" sz="1424" b="0" i="0" u="none" strike="noStrike" kern="0" cap="none" spc="0" normalizeH="0" baseline="0" noProof="0" dirty="0" smtClean="0">
              <a:ln>
                <a:noFill/>
              </a:ln>
              <a:gradFill>
                <a:gsLst>
                  <a:gs pos="100000">
                    <a:srgbClr val="FFFFFF"/>
                  </a:gs>
                  <a:gs pos="0">
                    <a:srgbClr val="FFFFFF"/>
                  </a:gs>
                </a:gsLst>
                <a:lin ang="5400000" scaled="1"/>
              </a:gradFill>
              <a:effectLst/>
              <a:uLnTx/>
              <a:uFillTx/>
              <a:latin typeface="Segoe UI"/>
              <a:ea typeface="+mn-ea"/>
              <a:cs typeface="+mn-cs"/>
            </a:endParaRPr>
          </a:p>
        </p:txBody>
      </p:sp>
      <p:cxnSp>
        <p:nvCxnSpPr>
          <p:cNvPr id="23" name="Straight Arrow Connector 22"/>
          <p:cNvCxnSpPr/>
          <p:nvPr/>
        </p:nvCxnSpPr>
        <p:spPr>
          <a:xfrm flipH="1" flipV="1">
            <a:off x="2531179" y="4124142"/>
            <a:ext cx="1551699" cy="188309"/>
          </a:xfrm>
          <a:prstGeom prst="straightConnector1">
            <a:avLst/>
          </a:prstGeom>
          <a:noFill/>
          <a:ln w="19050" cap="flat" cmpd="sng" algn="ctr">
            <a:solidFill>
              <a:srgbClr val="F2F2F2"/>
            </a:solidFill>
            <a:prstDash val="solid"/>
            <a:headEnd type="triangle"/>
            <a:tailEnd type="triangle" w="med" len="med"/>
          </a:ln>
          <a:effectLst/>
        </p:spPr>
      </p:cxnSp>
      <p:cxnSp>
        <p:nvCxnSpPr>
          <p:cNvPr id="24" name="Straight Arrow Connector 23"/>
          <p:cNvCxnSpPr/>
          <p:nvPr/>
        </p:nvCxnSpPr>
        <p:spPr>
          <a:xfrm flipH="1" flipV="1">
            <a:off x="2454820" y="4183340"/>
            <a:ext cx="1360529" cy="879162"/>
          </a:xfrm>
          <a:prstGeom prst="straightConnector1">
            <a:avLst/>
          </a:prstGeom>
          <a:noFill/>
          <a:ln w="19050" cap="flat" cmpd="sng" algn="ctr">
            <a:solidFill>
              <a:srgbClr val="F2F2F2"/>
            </a:solidFill>
            <a:prstDash val="solid"/>
            <a:headEnd type="triangle"/>
            <a:tailEnd type="triangle" w="med" len="med"/>
          </a:ln>
          <a:effectLst/>
        </p:spPr>
      </p:cxnSp>
      <p:sp>
        <p:nvSpPr>
          <p:cNvPr id="25" name="Rectangle 24"/>
          <p:cNvSpPr/>
          <p:nvPr/>
        </p:nvSpPr>
        <p:spPr>
          <a:xfrm>
            <a:off x="2339467" y="5253368"/>
            <a:ext cx="784638" cy="450123"/>
          </a:xfrm>
          <a:prstGeom prst="rect">
            <a:avLst/>
          </a:prstGeom>
        </p:spPr>
        <p:txBody>
          <a:bodyPr wrap="square" lIns="0" tIns="0" rIns="0" bIns="0" anchor="ctr">
            <a:spAutoFit/>
          </a:bodyPr>
          <a:lstStyle/>
          <a:p>
            <a:pPr algn="ctr" defTabSz="822198" fontAlgn="base">
              <a:spcBef>
                <a:spcPts val="1080"/>
              </a:spcBef>
              <a:spcAft>
                <a:spcPct val="0"/>
              </a:spcAft>
            </a:pPr>
            <a:r>
              <a:rPr lang="en-US" sz="975" dirty="0">
                <a:ln>
                  <a:solidFill>
                    <a:srgbClr val="FFFFFF">
                      <a:alpha val="0"/>
                    </a:srgbClr>
                  </a:solidFill>
                </a:ln>
                <a:solidFill>
                  <a:srgbClr val="FFFFFF"/>
                </a:solidFill>
                <a:latin typeface="Segoe Pro"/>
                <a:ea typeface="ＭＳ Ｐゴシック" charset="0"/>
              </a:rPr>
              <a:t>Microsoft Identity Manager</a:t>
            </a:r>
          </a:p>
        </p:txBody>
      </p:sp>
      <p:grpSp>
        <p:nvGrpSpPr>
          <p:cNvPr id="26" name="Group 25"/>
          <p:cNvGrpSpPr/>
          <p:nvPr/>
        </p:nvGrpSpPr>
        <p:grpSpPr>
          <a:xfrm>
            <a:off x="3423886" y="3528065"/>
            <a:ext cx="573299" cy="402279"/>
            <a:chOff x="10569516" y="1145027"/>
            <a:chExt cx="764507" cy="536449"/>
          </a:xfrm>
        </p:grpSpPr>
        <p:sp>
          <p:nvSpPr>
            <p:cNvPr id="27" name="Freeform 5"/>
            <p:cNvSpPr>
              <a:spLocks noEditPoints="1"/>
            </p:cNvSpPr>
            <p:nvPr/>
          </p:nvSpPr>
          <p:spPr bwMode="auto">
            <a:xfrm>
              <a:off x="10569516" y="1145027"/>
              <a:ext cx="764507" cy="536449"/>
            </a:xfrm>
            <a:custGeom>
              <a:avLst/>
              <a:gdLst>
                <a:gd name="T0" fmla="*/ 2274 w 2350"/>
                <a:gd name="T1" fmla="*/ 0 h 1648"/>
                <a:gd name="T2" fmla="*/ 76 w 2350"/>
                <a:gd name="T3" fmla="*/ 0 h 1648"/>
                <a:gd name="T4" fmla="*/ 0 w 2350"/>
                <a:gd name="T5" fmla="*/ 75 h 1648"/>
                <a:gd name="T6" fmla="*/ 0 w 2350"/>
                <a:gd name="T7" fmla="*/ 1573 h 1648"/>
                <a:gd name="T8" fmla="*/ 76 w 2350"/>
                <a:gd name="T9" fmla="*/ 1648 h 1648"/>
                <a:gd name="T10" fmla="*/ 2274 w 2350"/>
                <a:gd name="T11" fmla="*/ 1648 h 1648"/>
                <a:gd name="T12" fmla="*/ 2350 w 2350"/>
                <a:gd name="T13" fmla="*/ 1573 h 1648"/>
                <a:gd name="T14" fmla="*/ 2350 w 2350"/>
                <a:gd name="T15" fmla="*/ 75 h 1648"/>
                <a:gd name="T16" fmla="*/ 2274 w 2350"/>
                <a:gd name="T17" fmla="*/ 0 h 1648"/>
                <a:gd name="T18" fmla="*/ 2217 w 2350"/>
                <a:gd name="T19" fmla="*/ 1454 h 1648"/>
                <a:gd name="T20" fmla="*/ 2151 w 2350"/>
                <a:gd name="T21" fmla="*/ 1516 h 1648"/>
                <a:gd name="T22" fmla="*/ 199 w 2350"/>
                <a:gd name="T23" fmla="*/ 1516 h 1648"/>
                <a:gd name="T24" fmla="*/ 133 w 2350"/>
                <a:gd name="T25" fmla="*/ 1454 h 1648"/>
                <a:gd name="T26" fmla="*/ 133 w 2350"/>
                <a:gd name="T27" fmla="*/ 199 h 1648"/>
                <a:gd name="T28" fmla="*/ 199 w 2350"/>
                <a:gd name="T29" fmla="*/ 132 h 1648"/>
                <a:gd name="T30" fmla="*/ 2151 w 2350"/>
                <a:gd name="T31" fmla="*/ 132 h 1648"/>
                <a:gd name="T32" fmla="*/ 2217 w 2350"/>
                <a:gd name="T33" fmla="*/ 199 h 1648"/>
                <a:gd name="T34" fmla="*/ 2217 w 2350"/>
                <a:gd name="T35" fmla="*/ 1454 h 1648"/>
                <a:gd name="T36" fmla="*/ 2217 w 2350"/>
                <a:gd name="T37" fmla="*/ 1454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50" h="1648">
                  <a:moveTo>
                    <a:pt x="2274" y="0"/>
                  </a:moveTo>
                  <a:cubicBezTo>
                    <a:pt x="76" y="0"/>
                    <a:pt x="76" y="0"/>
                    <a:pt x="76" y="0"/>
                  </a:cubicBezTo>
                  <a:cubicBezTo>
                    <a:pt x="31" y="0"/>
                    <a:pt x="0" y="35"/>
                    <a:pt x="0" y="75"/>
                  </a:cubicBezTo>
                  <a:cubicBezTo>
                    <a:pt x="0" y="1573"/>
                    <a:pt x="0" y="1573"/>
                    <a:pt x="0" y="1573"/>
                  </a:cubicBezTo>
                  <a:cubicBezTo>
                    <a:pt x="0" y="1617"/>
                    <a:pt x="31" y="1648"/>
                    <a:pt x="76" y="1648"/>
                  </a:cubicBezTo>
                  <a:cubicBezTo>
                    <a:pt x="2274" y="1648"/>
                    <a:pt x="2274" y="1648"/>
                    <a:pt x="2274" y="1648"/>
                  </a:cubicBezTo>
                  <a:cubicBezTo>
                    <a:pt x="2319" y="1648"/>
                    <a:pt x="2350" y="1617"/>
                    <a:pt x="2350" y="1573"/>
                  </a:cubicBezTo>
                  <a:cubicBezTo>
                    <a:pt x="2350" y="75"/>
                    <a:pt x="2350" y="75"/>
                    <a:pt x="2350" y="75"/>
                  </a:cubicBezTo>
                  <a:cubicBezTo>
                    <a:pt x="2350" y="35"/>
                    <a:pt x="2319" y="0"/>
                    <a:pt x="2274" y="0"/>
                  </a:cubicBezTo>
                  <a:close/>
                  <a:moveTo>
                    <a:pt x="2217" y="1454"/>
                  </a:moveTo>
                  <a:cubicBezTo>
                    <a:pt x="2217" y="1489"/>
                    <a:pt x="2186" y="1516"/>
                    <a:pt x="2151" y="1516"/>
                  </a:cubicBezTo>
                  <a:cubicBezTo>
                    <a:pt x="199" y="1516"/>
                    <a:pt x="199" y="1516"/>
                    <a:pt x="199" y="1516"/>
                  </a:cubicBezTo>
                  <a:cubicBezTo>
                    <a:pt x="164" y="1516"/>
                    <a:pt x="133" y="1489"/>
                    <a:pt x="133" y="1454"/>
                  </a:cubicBezTo>
                  <a:cubicBezTo>
                    <a:pt x="133" y="199"/>
                    <a:pt x="133" y="199"/>
                    <a:pt x="133" y="199"/>
                  </a:cubicBezTo>
                  <a:cubicBezTo>
                    <a:pt x="133" y="163"/>
                    <a:pt x="164" y="132"/>
                    <a:pt x="199" y="132"/>
                  </a:cubicBezTo>
                  <a:cubicBezTo>
                    <a:pt x="2151" y="132"/>
                    <a:pt x="2151" y="132"/>
                    <a:pt x="2151" y="132"/>
                  </a:cubicBezTo>
                  <a:cubicBezTo>
                    <a:pt x="2186" y="132"/>
                    <a:pt x="2217" y="163"/>
                    <a:pt x="2217" y="199"/>
                  </a:cubicBezTo>
                  <a:cubicBezTo>
                    <a:pt x="2217" y="1454"/>
                    <a:pt x="2217" y="1454"/>
                    <a:pt x="2217" y="1454"/>
                  </a:cubicBezTo>
                  <a:cubicBezTo>
                    <a:pt x="2217" y="1454"/>
                    <a:pt x="2217" y="1454"/>
                    <a:pt x="2217" y="1454"/>
                  </a:cubicBezTo>
                  <a:close/>
                </a:path>
              </a:pathLst>
            </a:custGeom>
            <a:solidFill>
              <a:srgbClr val="FFFFFF"/>
            </a:solidFill>
            <a:ln>
              <a:noFill/>
            </a:ln>
            <a:extLst/>
          </p:spPr>
          <p:txBody>
            <a:bodyPr vert="horz" wrap="square" lIns="68570" tIns="34285" rIns="68570" bIns="34285" numCol="1" anchor="t" anchorCtr="0" compatLnSpc="1">
              <a:prstTxWarp prst="textNoShape">
                <a:avLst/>
              </a:prstTxWarp>
            </a:bodyPr>
            <a:lstStyle/>
            <a:p>
              <a:pPr defTabSz="699314">
                <a:defRPr/>
              </a:pPr>
              <a:endParaRPr lang="en-US" sz="1350" kern="0">
                <a:solidFill>
                  <a:srgbClr val="505050"/>
                </a:solidFill>
                <a:ea typeface="ＭＳ Ｐゴシック" charset="0"/>
              </a:endParaRPr>
            </a:p>
          </p:txBody>
        </p:sp>
        <p:pic>
          <p:nvPicPr>
            <p:cNvPr id="28" name="Picture 27"/>
            <p:cNvPicPr>
              <a:picLocks noChangeAspect="1"/>
            </p:cNvPicPr>
            <p:nvPr/>
          </p:nvPicPr>
          <p:blipFill rotWithShape="1">
            <a:blip r:embed="rId11">
              <a:extLst>
                <a:ext uri="{28A0092B-C50C-407E-A947-70E740481C1C}">
                  <a14:useLocalDpi xmlns:a14="http://schemas.microsoft.com/office/drawing/2010/main" val="0"/>
                </a:ext>
              </a:extLst>
            </a:blip>
            <a:srcRect t="1475" b="1715"/>
            <a:stretch/>
          </p:blipFill>
          <p:spPr>
            <a:xfrm>
              <a:off x="10733900" y="1210100"/>
              <a:ext cx="425042" cy="411480"/>
            </a:xfrm>
            <a:prstGeom prst="rect">
              <a:avLst/>
            </a:prstGeom>
          </p:spPr>
        </p:pic>
      </p:grpSp>
      <p:grpSp>
        <p:nvGrpSpPr>
          <p:cNvPr id="29" name="Group 28"/>
          <p:cNvGrpSpPr/>
          <p:nvPr/>
        </p:nvGrpSpPr>
        <p:grpSpPr>
          <a:xfrm>
            <a:off x="3882412" y="2578839"/>
            <a:ext cx="573299" cy="402279"/>
            <a:chOff x="10569516" y="1145027"/>
            <a:chExt cx="764507" cy="536449"/>
          </a:xfrm>
        </p:grpSpPr>
        <p:sp>
          <p:nvSpPr>
            <p:cNvPr id="30" name="Freeform 5"/>
            <p:cNvSpPr>
              <a:spLocks noEditPoints="1"/>
            </p:cNvSpPr>
            <p:nvPr/>
          </p:nvSpPr>
          <p:spPr bwMode="auto">
            <a:xfrm>
              <a:off x="10569516" y="1145027"/>
              <a:ext cx="764507" cy="536449"/>
            </a:xfrm>
            <a:custGeom>
              <a:avLst/>
              <a:gdLst>
                <a:gd name="T0" fmla="*/ 2274 w 2350"/>
                <a:gd name="T1" fmla="*/ 0 h 1648"/>
                <a:gd name="T2" fmla="*/ 76 w 2350"/>
                <a:gd name="T3" fmla="*/ 0 h 1648"/>
                <a:gd name="T4" fmla="*/ 0 w 2350"/>
                <a:gd name="T5" fmla="*/ 75 h 1648"/>
                <a:gd name="T6" fmla="*/ 0 w 2350"/>
                <a:gd name="T7" fmla="*/ 1573 h 1648"/>
                <a:gd name="T8" fmla="*/ 76 w 2350"/>
                <a:gd name="T9" fmla="*/ 1648 h 1648"/>
                <a:gd name="T10" fmla="*/ 2274 w 2350"/>
                <a:gd name="T11" fmla="*/ 1648 h 1648"/>
                <a:gd name="T12" fmla="*/ 2350 w 2350"/>
                <a:gd name="T13" fmla="*/ 1573 h 1648"/>
                <a:gd name="T14" fmla="*/ 2350 w 2350"/>
                <a:gd name="T15" fmla="*/ 75 h 1648"/>
                <a:gd name="T16" fmla="*/ 2274 w 2350"/>
                <a:gd name="T17" fmla="*/ 0 h 1648"/>
                <a:gd name="T18" fmla="*/ 2217 w 2350"/>
                <a:gd name="T19" fmla="*/ 1454 h 1648"/>
                <a:gd name="T20" fmla="*/ 2151 w 2350"/>
                <a:gd name="T21" fmla="*/ 1516 h 1648"/>
                <a:gd name="T22" fmla="*/ 199 w 2350"/>
                <a:gd name="T23" fmla="*/ 1516 h 1648"/>
                <a:gd name="T24" fmla="*/ 133 w 2350"/>
                <a:gd name="T25" fmla="*/ 1454 h 1648"/>
                <a:gd name="T26" fmla="*/ 133 w 2350"/>
                <a:gd name="T27" fmla="*/ 199 h 1648"/>
                <a:gd name="T28" fmla="*/ 199 w 2350"/>
                <a:gd name="T29" fmla="*/ 132 h 1648"/>
                <a:gd name="T30" fmla="*/ 2151 w 2350"/>
                <a:gd name="T31" fmla="*/ 132 h 1648"/>
                <a:gd name="T32" fmla="*/ 2217 w 2350"/>
                <a:gd name="T33" fmla="*/ 199 h 1648"/>
                <a:gd name="T34" fmla="*/ 2217 w 2350"/>
                <a:gd name="T35" fmla="*/ 1454 h 1648"/>
                <a:gd name="T36" fmla="*/ 2217 w 2350"/>
                <a:gd name="T37" fmla="*/ 1454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50" h="1648">
                  <a:moveTo>
                    <a:pt x="2274" y="0"/>
                  </a:moveTo>
                  <a:cubicBezTo>
                    <a:pt x="76" y="0"/>
                    <a:pt x="76" y="0"/>
                    <a:pt x="76" y="0"/>
                  </a:cubicBezTo>
                  <a:cubicBezTo>
                    <a:pt x="31" y="0"/>
                    <a:pt x="0" y="35"/>
                    <a:pt x="0" y="75"/>
                  </a:cubicBezTo>
                  <a:cubicBezTo>
                    <a:pt x="0" y="1573"/>
                    <a:pt x="0" y="1573"/>
                    <a:pt x="0" y="1573"/>
                  </a:cubicBezTo>
                  <a:cubicBezTo>
                    <a:pt x="0" y="1617"/>
                    <a:pt x="31" y="1648"/>
                    <a:pt x="76" y="1648"/>
                  </a:cubicBezTo>
                  <a:cubicBezTo>
                    <a:pt x="2274" y="1648"/>
                    <a:pt x="2274" y="1648"/>
                    <a:pt x="2274" y="1648"/>
                  </a:cubicBezTo>
                  <a:cubicBezTo>
                    <a:pt x="2319" y="1648"/>
                    <a:pt x="2350" y="1617"/>
                    <a:pt x="2350" y="1573"/>
                  </a:cubicBezTo>
                  <a:cubicBezTo>
                    <a:pt x="2350" y="75"/>
                    <a:pt x="2350" y="75"/>
                    <a:pt x="2350" y="75"/>
                  </a:cubicBezTo>
                  <a:cubicBezTo>
                    <a:pt x="2350" y="35"/>
                    <a:pt x="2319" y="0"/>
                    <a:pt x="2274" y="0"/>
                  </a:cubicBezTo>
                  <a:close/>
                  <a:moveTo>
                    <a:pt x="2217" y="1454"/>
                  </a:moveTo>
                  <a:cubicBezTo>
                    <a:pt x="2217" y="1489"/>
                    <a:pt x="2186" y="1516"/>
                    <a:pt x="2151" y="1516"/>
                  </a:cubicBezTo>
                  <a:cubicBezTo>
                    <a:pt x="199" y="1516"/>
                    <a:pt x="199" y="1516"/>
                    <a:pt x="199" y="1516"/>
                  </a:cubicBezTo>
                  <a:cubicBezTo>
                    <a:pt x="164" y="1516"/>
                    <a:pt x="133" y="1489"/>
                    <a:pt x="133" y="1454"/>
                  </a:cubicBezTo>
                  <a:cubicBezTo>
                    <a:pt x="133" y="199"/>
                    <a:pt x="133" y="199"/>
                    <a:pt x="133" y="199"/>
                  </a:cubicBezTo>
                  <a:cubicBezTo>
                    <a:pt x="133" y="163"/>
                    <a:pt x="164" y="132"/>
                    <a:pt x="199" y="132"/>
                  </a:cubicBezTo>
                  <a:cubicBezTo>
                    <a:pt x="2151" y="132"/>
                    <a:pt x="2151" y="132"/>
                    <a:pt x="2151" y="132"/>
                  </a:cubicBezTo>
                  <a:cubicBezTo>
                    <a:pt x="2186" y="132"/>
                    <a:pt x="2217" y="163"/>
                    <a:pt x="2217" y="199"/>
                  </a:cubicBezTo>
                  <a:cubicBezTo>
                    <a:pt x="2217" y="1454"/>
                    <a:pt x="2217" y="1454"/>
                    <a:pt x="2217" y="1454"/>
                  </a:cubicBezTo>
                  <a:cubicBezTo>
                    <a:pt x="2217" y="1454"/>
                    <a:pt x="2217" y="1454"/>
                    <a:pt x="2217" y="1454"/>
                  </a:cubicBezTo>
                  <a:close/>
                </a:path>
              </a:pathLst>
            </a:custGeom>
            <a:solidFill>
              <a:srgbClr val="FFFFFF"/>
            </a:solidFill>
            <a:ln>
              <a:noFill/>
            </a:ln>
            <a:extLst/>
          </p:spPr>
          <p:txBody>
            <a:bodyPr vert="horz" wrap="square" lIns="68570" tIns="34285" rIns="68570" bIns="34285" numCol="1" anchor="t" anchorCtr="0" compatLnSpc="1">
              <a:prstTxWarp prst="textNoShape">
                <a:avLst/>
              </a:prstTxWarp>
            </a:bodyPr>
            <a:lstStyle/>
            <a:p>
              <a:pPr defTabSz="699314">
                <a:defRPr/>
              </a:pPr>
              <a:endParaRPr lang="en-US" sz="1350" kern="0">
                <a:solidFill>
                  <a:srgbClr val="505050"/>
                </a:solidFill>
                <a:ea typeface="ＭＳ Ｐゴシック" charset="0"/>
              </a:endParaRPr>
            </a:p>
          </p:txBody>
        </p:sp>
        <p:pic>
          <p:nvPicPr>
            <p:cNvPr id="31" name="Picture 30"/>
            <p:cNvPicPr>
              <a:picLocks noChangeAspect="1"/>
            </p:cNvPicPr>
            <p:nvPr/>
          </p:nvPicPr>
          <p:blipFill rotWithShape="1">
            <a:blip r:embed="rId11">
              <a:extLst>
                <a:ext uri="{28A0092B-C50C-407E-A947-70E740481C1C}">
                  <a14:useLocalDpi xmlns:a14="http://schemas.microsoft.com/office/drawing/2010/main" val="0"/>
                </a:ext>
              </a:extLst>
            </a:blip>
            <a:srcRect t="1475" b="1715"/>
            <a:stretch/>
          </p:blipFill>
          <p:spPr>
            <a:xfrm>
              <a:off x="10733900" y="1210100"/>
              <a:ext cx="425042" cy="411480"/>
            </a:xfrm>
            <a:prstGeom prst="rect">
              <a:avLst/>
            </a:prstGeom>
          </p:spPr>
        </p:pic>
      </p:grpSp>
      <p:sp>
        <p:nvSpPr>
          <p:cNvPr id="32" name="Freeform 836"/>
          <p:cNvSpPr>
            <a:spLocks noEditPoints="1"/>
          </p:cNvSpPr>
          <p:nvPr/>
        </p:nvSpPr>
        <p:spPr bwMode="auto">
          <a:xfrm>
            <a:off x="1671694" y="5755663"/>
            <a:ext cx="228353" cy="364820"/>
          </a:xfrm>
          <a:custGeom>
            <a:avLst/>
            <a:gdLst>
              <a:gd name="T0" fmla="*/ 1845 w 2151"/>
              <a:gd name="T1" fmla="*/ 3532 h 4079"/>
              <a:gd name="T2" fmla="*/ 1916 w 2151"/>
              <a:gd name="T3" fmla="*/ 3672 h 4079"/>
              <a:gd name="T4" fmla="*/ 305 w 2151"/>
              <a:gd name="T5" fmla="*/ 3290 h 4079"/>
              <a:gd name="T6" fmla="*/ 234 w 2151"/>
              <a:gd name="T7" fmla="*/ 3151 h 4079"/>
              <a:gd name="T8" fmla="*/ 234 w 2151"/>
              <a:gd name="T9" fmla="*/ 3151 h 4079"/>
              <a:gd name="T10" fmla="*/ 556 w 2151"/>
              <a:gd name="T11" fmla="*/ 2914 h 4079"/>
              <a:gd name="T12" fmla="*/ 628 w 2151"/>
              <a:gd name="T13" fmla="*/ 3053 h 4079"/>
              <a:gd name="T14" fmla="*/ 305 w 2151"/>
              <a:gd name="T15" fmla="*/ 954 h 4079"/>
              <a:gd name="T16" fmla="*/ 234 w 2151"/>
              <a:gd name="T17" fmla="*/ 745 h 4079"/>
              <a:gd name="T18" fmla="*/ 234 w 2151"/>
              <a:gd name="T19" fmla="*/ 745 h 4079"/>
              <a:gd name="T20" fmla="*/ 1845 w 2151"/>
              <a:gd name="T21" fmla="*/ 483 h 4079"/>
              <a:gd name="T22" fmla="*/ 1916 w 2151"/>
              <a:gd name="T23" fmla="*/ 694 h 4079"/>
              <a:gd name="T24" fmla="*/ 292 w 2151"/>
              <a:gd name="T25" fmla="*/ 74 h 4079"/>
              <a:gd name="T26" fmla="*/ 214 w 2151"/>
              <a:gd name="T27" fmla="*/ 90 h 4079"/>
              <a:gd name="T28" fmla="*/ 142 w 2151"/>
              <a:gd name="T29" fmla="*/ 132 h 4079"/>
              <a:gd name="T30" fmla="*/ 92 w 2151"/>
              <a:gd name="T31" fmla="*/ 197 h 4079"/>
              <a:gd name="T32" fmla="*/ 73 w 2151"/>
              <a:gd name="T33" fmla="*/ 259 h 4079"/>
              <a:gd name="T34" fmla="*/ 73 w 2151"/>
              <a:gd name="T35" fmla="*/ 3820 h 4079"/>
              <a:gd name="T36" fmla="*/ 102 w 2151"/>
              <a:gd name="T37" fmla="*/ 3902 h 4079"/>
              <a:gd name="T38" fmla="*/ 160 w 2151"/>
              <a:gd name="T39" fmla="*/ 3961 h 4079"/>
              <a:gd name="T40" fmla="*/ 238 w 2151"/>
              <a:gd name="T41" fmla="*/ 3997 h 4079"/>
              <a:gd name="T42" fmla="*/ 313 w 2151"/>
              <a:gd name="T43" fmla="*/ 4007 h 4079"/>
              <a:gd name="T44" fmla="*/ 1887 w 2151"/>
              <a:gd name="T45" fmla="*/ 4003 h 4079"/>
              <a:gd name="T46" fmla="*/ 1979 w 2151"/>
              <a:gd name="T47" fmla="*/ 3969 h 4079"/>
              <a:gd name="T48" fmla="*/ 2042 w 2151"/>
              <a:gd name="T49" fmla="*/ 3912 h 4079"/>
              <a:gd name="T50" fmla="*/ 2070 w 2151"/>
              <a:gd name="T51" fmla="*/ 3861 h 4079"/>
              <a:gd name="T52" fmla="*/ 2079 w 2151"/>
              <a:gd name="T53" fmla="*/ 3803 h 4079"/>
              <a:gd name="T54" fmla="*/ 2074 w 2151"/>
              <a:gd name="T55" fmla="*/ 236 h 4079"/>
              <a:gd name="T56" fmla="*/ 2049 w 2151"/>
              <a:gd name="T57" fmla="*/ 176 h 4079"/>
              <a:gd name="T58" fmla="*/ 1992 w 2151"/>
              <a:gd name="T59" fmla="*/ 118 h 4079"/>
              <a:gd name="T60" fmla="*/ 1914 w 2151"/>
              <a:gd name="T61" fmla="*/ 82 h 4079"/>
              <a:gd name="T62" fmla="*/ 1839 w 2151"/>
              <a:gd name="T63" fmla="*/ 72 h 4079"/>
              <a:gd name="T64" fmla="*/ 1867 w 2151"/>
              <a:gd name="T65" fmla="*/ 2 h 4079"/>
              <a:gd name="T66" fmla="*/ 1953 w 2151"/>
              <a:gd name="T67" fmla="*/ 20 h 4079"/>
              <a:gd name="T68" fmla="*/ 2029 w 2151"/>
              <a:gd name="T69" fmla="*/ 59 h 4079"/>
              <a:gd name="T70" fmla="*/ 2093 w 2151"/>
              <a:gd name="T71" fmla="*/ 117 h 4079"/>
              <a:gd name="T72" fmla="*/ 2136 w 2151"/>
              <a:gd name="T73" fmla="*/ 191 h 4079"/>
              <a:gd name="T74" fmla="*/ 2150 w 2151"/>
              <a:gd name="T75" fmla="*/ 252 h 4079"/>
              <a:gd name="T76" fmla="*/ 2149 w 2151"/>
              <a:gd name="T77" fmla="*/ 3835 h 4079"/>
              <a:gd name="T78" fmla="*/ 2126 w 2151"/>
              <a:gd name="T79" fmla="*/ 3911 h 4079"/>
              <a:gd name="T80" fmla="*/ 2077 w 2151"/>
              <a:gd name="T81" fmla="*/ 3981 h 4079"/>
              <a:gd name="T82" fmla="*/ 2008 w 2151"/>
              <a:gd name="T83" fmla="*/ 4034 h 4079"/>
              <a:gd name="T84" fmla="*/ 1929 w 2151"/>
              <a:gd name="T85" fmla="*/ 4068 h 4079"/>
              <a:gd name="T86" fmla="*/ 1839 w 2151"/>
              <a:gd name="T87" fmla="*/ 4079 h 4079"/>
              <a:gd name="T88" fmla="*/ 250 w 2151"/>
              <a:gd name="T89" fmla="*/ 4074 h 4079"/>
              <a:gd name="T90" fmla="*/ 167 w 2151"/>
              <a:gd name="T91" fmla="*/ 4047 h 4079"/>
              <a:gd name="T92" fmla="*/ 92 w 2151"/>
              <a:gd name="T93" fmla="*/ 3998 h 4079"/>
              <a:gd name="T94" fmla="*/ 36 w 2151"/>
              <a:gd name="T95" fmla="*/ 3932 h 4079"/>
              <a:gd name="T96" fmla="*/ 7 w 2151"/>
              <a:gd name="T97" fmla="*/ 3859 h 4079"/>
              <a:gd name="T98" fmla="*/ 0 w 2151"/>
              <a:gd name="T99" fmla="*/ 277 h 4079"/>
              <a:gd name="T100" fmla="*/ 14 w 2151"/>
              <a:gd name="T101" fmla="*/ 197 h 4079"/>
              <a:gd name="T102" fmla="*/ 45 w 2151"/>
              <a:gd name="T103" fmla="*/ 137 h 4079"/>
              <a:gd name="T104" fmla="*/ 112 w 2151"/>
              <a:gd name="T105" fmla="*/ 66 h 4079"/>
              <a:gd name="T106" fmla="*/ 191 w 2151"/>
              <a:gd name="T107" fmla="*/ 23 h 4079"/>
              <a:gd name="T108" fmla="*/ 277 w 2151"/>
              <a:gd name="T109" fmla="*/ 3 h 4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51" h="4079">
                <a:moveTo>
                  <a:pt x="305" y="3532"/>
                </a:moveTo>
                <a:lnTo>
                  <a:pt x="305" y="3600"/>
                </a:lnTo>
                <a:lnTo>
                  <a:pt x="1845" y="3600"/>
                </a:lnTo>
                <a:lnTo>
                  <a:pt x="1845" y="3532"/>
                </a:lnTo>
                <a:lnTo>
                  <a:pt x="305" y="3532"/>
                </a:lnTo>
                <a:close/>
                <a:moveTo>
                  <a:pt x="234" y="3460"/>
                </a:moveTo>
                <a:lnTo>
                  <a:pt x="1916" y="3460"/>
                </a:lnTo>
                <a:lnTo>
                  <a:pt x="1916" y="3672"/>
                </a:lnTo>
                <a:lnTo>
                  <a:pt x="234" y="3672"/>
                </a:lnTo>
                <a:lnTo>
                  <a:pt x="234" y="3460"/>
                </a:lnTo>
                <a:close/>
                <a:moveTo>
                  <a:pt x="305" y="3223"/>
                </a:moveTo>
                <a:lnTo>
                  <a:pt x="305" y="3290"/>
                </a:lnTo>
                <a:lnTo>
                  <a:pt x="556" y="3290"/>
                </a:lnTo>
                <a:lnTo>
                  <a:pt x="556" y="3223"/>
                </a:lnTo>
                <a:lnTo>
                  <a:pt x="305" y="3223"/>
                </a:lnTo>
                <a:close/>
                <a:moveTo>
                  <a:pt x="234" y="3151"/>
                </a:moveTo>
                <a:lnTo>
                  <a:pt x="628" y="3151"/>
                </a:lnTo>
                <a:lnTo>
                  <a:pt x="628" y="3362"/>
                </a:lnTo>
                <a:lnTo>
                  <a:pt x="234" y="3362"/>
                </a:lnTo>
                <a:lnTo>
                  <a:pt x="234" y="3151"/>
                </a:lnTo>
                <a:close/>
                <a:moveTo>
                  <a:pt x="305" y="2914"/>
                </a:moveTo>
                <a:lnTo>
                  <a:pt x="305" y="2982"/>
                </a:lnTo>
                <a:lnTo>
                  <a:pt x="556" y="2982"/>
                </a:lnTo>
                <a:lnTo>
                  <a:pt x="556" y="2914"/>
                </a:lnTo>
                <a:lnTo>
                  <a:pt x="305" y="2914"/>
                </a:lnTo>
                <a:close/>
                <a:moveTo>
                  <a:pt x="234" y="2842"/>
                </a:moveTo>
                <a:lnTo>
                  <a:pt x="628" y="2842"/>
                </a:lnTo>
                <a:lnTo>
                  <a:pt x="628" y="3053"/>
                </a:lnTo>
                <a:lnTo>
                  <a:pt x="234" y="3053"/>
                </a:lnTo>
                <a:lnTo>
                  <a:pt x="234" y="2842"/>
                </a:lnTo>
                <a:close/>
                <a:moveTo>
                  <a:pt x="305" y="817"/>
                </a:moveTo>
                <a:lnTo>
                  <a:pt x="305" y="954"/>
                </a:lnTo>
                <a:lnTo>
                  <a:pt x="1845" y="954"/>
                </a:lnTo>
                <a:lnTo>
                  <a:pt x="1845" y="817"/>
                </a:lnTo>
                <a:lnTo>
                  <a:pt x="305" y="817"/>
                </a:lnTo>
                <a:close/>
                <a:moveTo>
                  <a:pt x="234" y="745"/>
                </a:moveTo>
                <a:lnTo>
                  <a:pt x="1916" y="745"/>
                </a:lnTo>
                <a:lnTo>
                  <a:pt x="1916" y="1026"/>
                </a:lnTo>
                <a:lnTo>
                  <a:pt x="234" y="1026"/>
                </a:lnTo>
                <a:lnTo>
                  <a:pt x="234" y="745"/>
                </a:lnTo>
                <a:close/>
                <a:moveTo>
                  <a:pt x="305" y="483"/>
                </a:moveTo>
                <a:lnTo>
                  <a:pt x="305" y="622"/>
                </a:lnTo>
                <a:lnTo>
                  <a:pt x="1845" y="622"/>
                </a:lnTo>
                <a:lnTo>
                  <a:pt x="1845" y="483"/>
                </a:lnTo>
                <a:lnTo>
                  <a:pt x="305" y="483"/>
                </a:lnTo>
                <a:close/>
                <a:moveTo>
                  <a:pt x="234" y="412"/>
                </a:moveTo>
                <a:lnTo>
                  <a:pt x="1916" y="412"/>
                </a:lnTo>
                <a:lnTo>
                  <a:pt x="1916" y="694"/>
                </a:lnTo>
                <a:lnTo>
                  <a:pt x="234" y="694"/>
                </a:lnTo>
                <a:lnTo>
                  <a:pt x="234" y="412"/>
                </a:lnTo>
                <a:close/>
                <a:moveTo>
                  <a:pt x="313" y="72"/>
                </a:moveTo>
                <a:lnTo>
                  <a:pt x="292" y="74"/>
                </a:lnTo>
                <a:lnTo>
                  <a:pt x="292" y="74"/>
                </a:lnTo>
                <a:lnTo>
                  <a:pt x="265" y="76"/>
                </a:lnTo>
                <a:lnTo>
                  <a:pt x="238" y="82"/>
                </a:lnTo>
                <a:lnTo>
                  <a:pt x="214" y="90"/>
                </a:lnTo>
                <a:lnTo>
                  <a:pt x="196" y="98"/>
                </a:lnTo>
                <a:lnTo>
                  <a:pt x="172" y="111"/>
                </a:lnTo>
                <a:lnTo>
                  <a:pt x="160" y="118"/>
                </a:lnTo>
                <a:lnTo>
                  <a:pt x="142" y="132"/>
                </a:lnTo>
                <a:lnTo>
                  <a:pt x="125" y="149"/>
                </a:lnTo>
                <a:lnTo>
                  <a:pt x="109" y="168"/>
                </a:lnTo>
                <a:lnTo>
                  <a:pt x="102" y="178"/>
                </a:lnTo>
                <a:lnTo>
                  <a:pt x="92" y="197"/>
                </a:lnTo>
                <a:lnTo>
                  <a:pt x="82" y="218"/>
                </a:lnTo>
                <a:lnTo>
                  <a:pt x="77" y="236"/>
                </a:lnTo>
                <a:lnTo>
                  <a:pt x="73" y="259"/>
                </a:lnTo>
                <a:lnTo>
                  <a:pt x="73" y="259"/>
                </a:lnTo>
                <a:lnTo>
                  <a:pt x="72" y="277"/>
                </a:lnTo>
                <a:lnTo>
                  <a:pt x="72" y="3803"/>
                </a:lnTo>
                <a:lnTo>
                  <a:pt x="73" y="3820"/>
                </a:lnTo>
                <a:lnTo>
                  <a:pt x="73" y="3820"/>
                </a:lnTo>
                <a:lnTo>
                  <a:pt x="77" y="3844"/>
                </a:lnTo>
                <a:lnTo>
                  <a:pt x="82" y="3861"/>
                </a:lnTo>
                <a:lnTo>
                  <a:pt x="92" y="3882"/>
                </a:lnTo>
                <a:lnTo>
                  <a:pt x="102" y="3902"/>
                </a:lnTo>
                <a:lnTo>
                  <a:pt x="109" y="3912"/>
                </a:lnTo>
                <a:lnTo>
                  <a:pt x="125" y="3930"/>
                </a:lnTo>
                <a:lnTo>
                  <a:pt x="142" y="3948"/>
                </a:lnTo>
                <a:lnTo>
                  <a:pt x="160" y="3961"/>
                </a:lnTo>
                <a:lnTo>
                  <a:pt x="172" y="3969"/>
                </a:lnTo>
                <a:lnTo>
                  <a:pt x="196" y="3981"/>
                </a:lnTo>
                <a:lnTo>
                  <a:pt x="214" y="3990"/>
                </a:lnTo>
                <a:lnTo>
                  <a:pt x="238" y="3997"/>
                </a:lnTo>
                <a:lnTo>
                  <a:pt x="265" y="4003"/>
                </a:lnTo>
                <a:lnTo>
                  <a:pt x="284" y="4006"/>
                </a:lnTo>
                <a:lnTo>
                  <a:pt x="284" y="4006"/>
                </a:lnTo>
                <a:lnTo>
                  <a:pt x="313" y="4007"/>
                </a:lnTo>
                <a:lnTo>
                  <a:pt x="1839" y="4007"/>
                </a:lnTo>
                <a:lnTo>
                  <a:pt x="1867" y="4006"/>
                </a:lnTo>
                <a:lnTo>
                  <a:pt x="1867" y="4006"/>
                </a:lnTo>
                <a:lnTo>
                  <a:pt x="1887" y="4003"/>
                </a:lnTo>
                <a:lnTo>
                  <a:pt x="1914" y="3997"/>
                </a:lnTo>
                <a:lnTo>
                  <a:pt x="1937" y="3990"/>
                </a:lnTo>
                <a:lnTo>
                  <a:pt x="1956" y="3981"/>
                </a:lnTo>
                <a:lnTo>
                  <a:pt x="1979" y="3969"/>
                </a:lnTo>
                <a:lnTo>
                  <a:pt x="1992" y="3961"/>
                </a:lnTo>
                <a:lnTo>
                  <a:pt x="2009" y="3948"/>
                </a:lnTo>
                <a:lnTo>
                  <a:pt x="2026" y="3930"/>
                </a:lnTo>
                <a:lnTo>
                  <a:pt x="2042" y="3912"/>
                </a:lnTo>
                <a:lnTo>
                  <a:pt x="2049" y="3903"/>
                </a:lnTo>
                <a:lnTo>
                  <a:pt x="2049" y="3903"/>
                </a:lnTo>
                <a:lnTo>
                  <a:pt x="2060" y="3882"/>
                </a:lnTo>
                <a:lnTo>
                  <a:pt x="2070" y="3861"/>
                </a:lnTo>
                <a:lnTo>
                  <a:pt x="2074" y="3844"/>
                </a:lnTo>
                <a:lnTo>
                  <a:pt x="2078" y="3820"/>
                </a:lnTo>
                <a:lnTo>
                  <a:pt x="2078" y="3820"/>
                </a:lnTo>
                <a:lnTo>
                  <a:pt x="2079" y="3803"/>
                </a:lnTo>
                <a:lnTo>
                  <a:pt x="2079" y="277"/>
                </a:lnTo>
                <a:lnTo>
                  <a:pt x="2078" y="259"/>
                </a:lnTo>
                <a:lnTo>
                  <a:pt x="2078" y="259"/>
                </a:lnTo>
                <a:lnTo>
                  <a:pt x="2074" y="236"/>
                </a:lnTo>
                <a:lnTo>
                  <a:pt x="2070" y="218"/>
                </a:lnTo>
                <a:lnTo>
                  <a:pt x="2060" y="197"/>
                </a:lnTo>
                <a:lnTo>
                  <a:pt x="2049" y="176"/>
                </a:lnTo>
                <a:lnTo>
                  <a:pt x="2049" y="176"/>
                </a:lnTo>
                <a:lnTo>
                  <a:pt x="2042" y="168"/>
                </a:lnTo>
                <a:lnTo>
                  <a:pt x="2026" y="149"/>
                </a:lnTo>
                <a:lnTo>
                  <a:pt x="2009" y="132"/>
                </a:lnTo>
                <a:lnTo>
                  <a:pt x="1992" y="118"/>
                </a:lnTo>
                <a:lnTo>
                  <a:pt x="1979" y="111"/>
                </a:lnTo>
                <a:lnTo>
                  <a:pt x="1956" y="98"/>
                </a:lnTo>
                <a:lnTo>
                  <a:pt x="1937" y="90"/>
                </a:lnTo>
                <a:lnTo>
                  <a:pt x="1914" y="82"/>
                </a:lnTo>
                <a:lnTo>
                  <a:pt x="1887" y="76"/>
                </a:lnTo>
                <a:lnTo>
                  <a:pt x="1860" y="74"/>
                </a:lnTo>
                <a:lnTo>
                  <a:pt x="1860" y="74"/>
                </a:lnTo>
                <a:lnTo>
                  <a:pt x="1839" y="72"/>
                </a:lnTo>
                <a:lnTo>
                  <a:pt x="313" y="72"/>
                </a:lnTo>
                <a:close/>
                <a:moveTo>
                  <a:pt x="312" y="0"/>
                </a:moveTo>
                <a:lnTo>
                  <a:pt x="1840" y="0"/>
                </a:lnTo>
                <a:lnTo>
                  <a:pt x="1867" y="2"/>
                </a:lnTo>
                <a:lnTo>
                  <a:pt x="1874" y="3"/>
                </a:lnTo>
                <a:lnTo>
                  <a:pt x="1902" y="5"/>
                </a:lnTo>
                <a:lnTo>
                  <a:pt x="1929" y="12"/>
                </a:lnTo>
                <a:lnTo>
                  <a:pt x="1953" y="20"/>
                </a:lnTo>
                <a:lnTo>
                  <a:pt x="1961" y="23"/>
                </a:lnTo>
                <a:lnTo>
                  <a:pt x="1984" y="33"/>
                </a:lnTo>
                <a:lnTo>
                  <a:pt x="2008" y="45"/>
                </a:lnTo>
                <a:lnTo>
                  <a:pt x="2029" y="59"/>
                </a:lnTo>
                <a:lnTo>
                  <a:pt x="2040" y="66"/>
                </a:lnTo>
                <a:lnTo>
                  <a:pt x="2060" y="81"/>
                </a:lnTo>
                <a:lnTo>
                  <a:pt x="2077" y="98"/>
                </a:lnTo>
                <a:lnTo>
                  <a:pt x="2093" y="117"/>
                </a:lnTo>
                <a:lnTo>
                  <a:pt x="2108" y="137"/>
                </a:lnTo>
                <a:lnTo>
                  <a:pt x="2115" y="148"/>
                </a:lnTo>
                <a:lnTo>
                  <a:pt x="2126" y="169"/>
                </a:lnTo>
                <a:lnTo>
                  <a:pt x="2136" y="191"/>
                </a:lnTo>
                <a:lnTo>
                  <a:pt x="2137" y="197"/>
                </a:lnTo>
                <a:lnTo>
                  <a:pt x="2145" y="221"/>
                </a:lnTo>
                <a:lnTo>
                  <a:pt x="2149" y="244"/>
                </a:lnTo>
                <a:lnTo>
                  <a:pt x="2150" y="252"/>
                </a:lnTo>
                <a:lnTo>
                  <a:pt x="2151" y="274"/>
                </a:lnTo>
                <a:lnTo>
                  <a:pt x="2151" y="3805"/>
                </a:lnTo>
                <a:lnTo>
                  <a:pt x="2150" y="3828"/>
                </a:lnTo>
                <a:lnTo>
                  <a:pt x="2149" y="3835"/>
                </a:lnTo>
                <a:lnTo>
                  <a:pt x="2145" y="3859"/>
                </a:lnTo>
                <a:lnTo>
                  <a:pt x="2137" y="3882"/>
                </a:lnTo>
                <a:lnTo>
                  <a:pt x="2136" y="3888"/>
                </a:lnTo>
                <a:lnTo>
                  <a:pt x="2126" y="3911"/>
                </a:lnTo>
                <a:lnTo>
                  <a:pt x="2115" y="3932"/>
                </a:lnTo>
                <a:lnTo>
                  <a:pt x="2108" y="3943"/>
                </a:lnTo>
                <a:lnTo>
                  <a:pt x="2093" y="3963"/>
                </a:lnTo>
                <a:lnTo>
                  <a:pt x="2077" y="3981"/>
                </a:lnTo>
                <a:lnTo>
                  <a:pt x="2060" y="3998"/>
                </a:lnTo>
                <a:lnTo>
                  <a:pt x="2040" y="4013"/>
                </a:lnTo>
                <a:lnTo>
                  <a:pt x="2029" y="4021"/>
                </a:lnTo>
                <a:lnTo>
                  <a:pt x="2008" y="4034"/>
                </a:lnTo>
                <a:lnTo>
                  <a:pt x="1984" y="4047"/>
                </a:lnTo>
                <a:lnTo>
                  <a:pt x="1961" y="4057"/>
                </a:lnTo>
                <a:lnTo>
                  <a:pt x="1953" y="4059"/>
                </a:lnTo>
                <a:lnTo>
                  <a:pt x="1929" y="4068"/>
                </a:lnTo>
                <a:lnTo>
                  <a:pt x="1902" y="4074"/>
                </a:lnTo>
                <a:lnTo>
                  <a:pt x="1874" y="4078"/>
                </a:lnTo>
                <a:lnTo>
                  <a:pt x="1867" y="4078"/>
                </a:lnTo>
                <a:lnTo>
                  <a:pt x="1839" y="4079"/>
                </a:lnTo>
                <a:lnTo>
                  <a:pt x="313" y="4079"/>
                </a:lnTo>
                <a:lnTo>
                  <a:pt x="284" y="4078"/>
                </a:lnTo>
                <a:lnTo>
                  <a:pt x="277" y="4078"/>
                </a:lnTo>
                <a:lnTo>
                  <a:pt x="250" y="4074"/>
                </a:lnTo>
                <a:lnTo>
                  <a:pt x="223" y="4068"/>
                </a:lnTo>
                <a:lnTo>
                  <a:pt x="198" y="4059"/>
                </a:lnTo>
                <a:lnTo>
                  <a:pt x="191" y="4057"/>
                </a:lnTo>
                <a:lnTo>
                  <a:pt x="167" y="4047"/>
                </a:lnTo>
                <a:lnTo>
                  <a:pt x="144" y="4034"/>
                </a:lnTo>
                <a:lnTo>
                  <a:pt x="123" y="4021"/>
                </a:lnTo>
                <a:lnTo>
                  <a:pt x="112" y="4013"/>
                </a:lnTo>
                <a:lnTo>
                  <a:pt x="92" y="3998"/>
                </a:lnTo>
                <a:lnTo>
                  <a:pt x="75" y="3981"/>
                </a:lnTo>
                <a:lnTo>
                  <a:pt x="59" y="3963"/>
                </a:lnTo>
                <a:lnTo>
                  <a:pt x="45" y="3943"/>
                </a:lnTo>
                <a:lnTo>
                  <a:pt x="36" y="3932"/>
                </a:lnTo>
                <a:lnTo>
                  <a:pt x="25" y="3911"/>
                </a:lnTo>
                <a:lnTo>
                  <a:pt x="15" y="3888"/>
                </a:lnTo>
                <a:lnTo>
                  <a:pt x="14" y="3882"/>
                </a:lnTo>
                <a:lnTo>
                  <a:pt x="7" y="3859"/>
                </a:lnTo>
                <a:lnTo>
                  <a:pt x="3" y="3835"/>
                </a:lnTo>
                <a:lnTo>
                  <a:pt x="2" y="3828"/>
                </a:lnTo>
                <a:lnTo>
                  <a:pt x="0" y="3803"/>
                </a:lnTo>
                <a:lnTo>
                  <a:pt x="0" y="277"/>
                </a:lnTo>
                <a:lnTo>
                  <a:pt x="2" y="252"/>
                </a:lnTo>
                <a:lnTo>
                  <a:pt x="3" y="244"/>
                </a:lnTo>
                <a:lnTo>
                  <a:pt x="7" y="221"/>
                </a:lnTo>
                <a:lnTo>
                  <a:pt x="14" y="197"/>
                </a:lnTo>
                <a:lnTo>
                  <a:pt x="15" y="191"/>
                </a:lnTo>
                <a:lnTo>
                  <a:pt x="25" y="169"/>
                </a:lnTo>
                <a:lnTo>
                  <a:pt x="36" y="148"/>
                </a:lnTo>
                <a:lnTo>
                  <a:pt x="45" y="137"/>
                </a:lnTo>
                <a:lnTo>
                  <a:pt x="59" y="117"/>
                </a:lnTo>
                <a:lnTo>
                  <a:pt x="75" y="98"/>
                </a:lnTo>
                <a:lnTo>
                  <a:pt x="92" y="81"/>
                </a:lnTo>
                <a:lnTo>
                  <a:pt x="112" y="66"/>
                </a:lnTo>
                <a:lnTo>
                  <a:pt x="123" y="59"/>
                </a:lnTo>
                <a:lnTo>
                  <a:pt x="144" y="45"/>
                </a:lnTo>
                <a:lnTo>
                  <a:pt x="167" y="33"/>
                </a:lnTo>
                <a:lnTo>
                  <a:pt x="191" y="23"/>
                </a:lnTo>
                <a:lnTo>
                  <a:pt x="198" y="20"/>
                </a:lnTo>
                <a:lnTo>
                  <a:pt x="223" y="12"/>
                </a:lnTo>
                <a:lnTo>
                  <a:pt x="250" y="5"/>
                </a:lnTo>
                <a:lnTo>
                  <a:pt x="277" y="3"/>
                </a:lnTo>
                <a:lnTo>
                  <a:pt x="284" y="2"/>
                </a:lnTo>
                <a:lnTo>
                  <a:pt x="312" y="0"/>
                </a:lnTo>
                <a:close/>
              </a:path>
            </a:pathLst>
          </a:custGeom>
          <a:solidFill>
            <a:srgbClr val="FFFFFF"/>
          </a:solidFill>
          <a:ln w="0">
            <a:noFill/>
            <a:prstDash val="solid"/>
            <a:round/>
            <a:headEnd/>
            <a:tailEnd/>
          </a:ln>
        </p:spPr>
        <p:txBody>
          <a:bodyPr vert="horz" wrap="square" lIns="68570" tIns="34285" rIns="68570" bIns="34285" numCol="1" anchor="t" anchorCtr="0" compatLnSpc="1">
            <a:prstTxWarp prst="textNoShape">
              <a:avLst/>
            </a:prstTxWarp>
          </a:bodyPr>
          <a:lstStyle/>
          <a:p>
            <a:pPr marL="0" marR="0" lvl="0" indent="0" defTabSz="699494"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a:ln>
                <a:noFill/>
              </a:ln>
              <a:solidFill>
                <a:srgbClr val="505050"/>
              </a:solidFill>
              <a:effectLst/>
              <a:uLnTx/>
              <a:uFillTx/>
              <a:ea typeface="ＭＳ Ｐゴシック" charset="0"/>
            </a:endParaRPr>
          </a:p>
        </p:txBody>
      </p:sp>
      <p:sp>
        <p:nvSpPr>
          <p:cNvPr id="33" name="Freeform 836"/>
          <p:cNvSpPr>
            <a:spLocks noEditPoints="1"/>
          </p:cNvSpPr>
          <p:nvPr/>
        </p:nvSpPr>
        <p:spPr bwMode="auto">
          <a:xfrm>
            <a:off x="2393609" y="5813448"/>
            <a:ext cx="228353" cy="364820"/>
          </a:xfrm>
          <a:custGeom>
            <a:avLst/>
            <a:gdLst>
              <a:gd name="T0" fmla="*/ 1845 w 2151"/>
              <a:gd name="T1" fmla="*/ 3532 h 4079"/>
              <a:gd name="T2" fmla="*/ 1916 w 2151"/>
              <a:gd name="T3" fmla="*/ 3672 h 4079"/>
              <a:gd name="T4" fmla="*/ 305 w 2151"/>
              <a:gd name="T5" fmla="*/ 3290 h 4079"/>
              <a:gd name="T6" fmla="*/ 234 w 2151"/>
              <a:gd name="T7" fmla="*/ 3151 h 4079"/>
              <a:gd name="T8" fmla="*/ 234 w 2151"/>
              <a:gd name="T9" fmla="*/ 3151 h 4079"/>
              <a:gd name="T10" fmla="*/ 556 w 2151"/>
              <a:gd name="T11" fmla="*/ 2914 h 4079"/>
              <a:gd name="T12" fmla="*/ 628 w 2151"/>
              <a:gd name="T13" fmla="*/ 3053 h 4079"/>
              <a:gd name="T14" fmla="*/ 305 w 2151"/>
              <a:gd name="T15" fmla="*/ 954 h 4079"/>
              <a:gd name="T16" fmla="*/ 234 w 2151"/>
              <a:gd name="T17" fmla="*/ 745 h 4079"/>
              <a:gd name="T18" fmla="*/ 234 w 2151"/>
              <a:gd name="T19" fmla="*/ 745 h 4079"/>
              <a:gd name="T20" fmla="*/ 1845 w 2151"/>
              <a:gd name="T21" fmla="*/ 483 h 4079"/>
              <a:gd name="T22" fmla="*/ 1916 w 2151"/>
              <a:gd name="T23" fmla="*/ 694 h 4079"/>
              <a:gd name="T24" fmla="*/ 292 w 2151"/>
              <a:gd name="T25" fmla="*/ 74 h 4079"/>
              <a:gd name="T26" fmla="*/ 214 w 2151"/>
              <a:gd name="T27" fmla="*/ 90 h 4079"/>
              <a:gd name="T28" fmla="*/ 142 w 2151"/>
              <a:gd name="T29" fmla="*/ 132 h 4079"/>
              <a:gd name="T30" fmla="*/ 92 w 2151"/>
              <a:gd name="T31" fmla="*/ 197 h 4079"/>
              <a:gd name="T32" fmla="*/ 73 w 2151"/>
              <a:gd name="T33" fmla="*/ 259 h 4079"/>
              <a:gd name="T34" fmla="*/ 73 w 2151"/>
              <a:gd name="T35" fmla="*/ 3820 h 4079"/>
              <a:gd name="T36" fmla="*/ 102 w 2151"/>
              <a:gd name="T37" fmla="*/ 3902 h 4079"/>
              <a:gd name="T38" fmla="*/ 160 w 2151"/>
              <a:gd name="T39" fmla="*/ 3961 h 4079"/>
              <a:gd name="T40" fmla="*/ 238 w 2151"/>
              <a:gd name="T41" fmla="*/ 3997 h 4079"/>
              <a:gd name="T42" fmla="*/ 313 w 2151"/>
              <a:gd name="T43" fmla="*/ 4007 h 4079"/>
              <a:gd name="T44" fmla="*/ 1887 w 2151"/>
              <a:gd name="T45" fmla="*/ 4003 h 4079"/>
              <a:gd name="T46" fmla="*/ 1979 w 2151"/>
              <a:gd name="T47" fmla="*/ 3969 h 4079"/>
              <a:gd name="T48" fmla="*/ 2042 w 2151"/>
              <a:gd name="T49" fmla="*/ 3912 h 4079"/>
              <a:gd name="T50" fmla="*/ 2070 w 2151"/>
              <a:gd name="T51" fmla="*/ 3861 h 4079"/>
              <a:gd name="T52" fmla="*/ 2079 w 2151"/>
              <a:gd name="T53" fmla="*/ 3803 h 4079"/>
              <a:gd name="T54" fmla="*/ 2074 w 2151"/>
              <a:gd name="T55" fmla="*/ 236 h 4079"/>
              <a:gd name="T56" fmla="*/ 2049 w 2151"/>
              <a:gd name="T57" fmla="*/ 176 h 4079"/>
              <a:gd name="T58" fmla="*/ 1992 w 2151"/>
              <a:gd name="T59" fmla="*/ 118 h 4079"/>
              <a:gd name="T60" fmla="*/ 1914 w 2151"/>
              <a:gd name="T61" fmla="*/ 82 h 4079"/>
              <a:gd name="T62" fmla="*/ 1839 w 2151"/>
              <a:gd name="T63" fmla="*/ 72 h 4079"/>
              <a:gd name="T64" fmla="*/ 1867 w 2151"/>
              <a:gd name="T65" fmla="*/ 2 h 4079"/>
              <a:gd name="T66" fmla="*/ 1953 w 2151"/>
              <a:gd name="T67" fmla="*/ 20 h 4079"/>
              <a:gd name="T68" fmla="*/ 2029 w 2151"/>
              <a:gd name="T69" fmla="*/ 59 h 4079"/>
              <a:gd name="T70" fmla="*/ 2093 w 2151"/>
              <a:gd name="T71" fmla="*/ 117 h 4079"/>
              <a:gd name="T72" fmla="*/ 2136 w 2151"/>
              <a:gd name="T73" fmla="*/ 191 h 4079"/>
              <a:gd name="T74" fmla="*/ 2150 w 2151"/>
              <a:gd name="T75" fmla="*/ 252 h 4079"/>
              <a:gd name="T76" fmla="*/ 2149 w 2151"/>
              <a:gd name="T77" fmla="*/ 3835 h 4079"/>
              <a:gd name="T78" fmla="*/ 2126 w 2151"/>
              <a:gd name="T79" fmla="*/ 3911 h 4079"/>
              <a:gd name="T80" fmla="*/ 2077 w 2151"/>
              <a:gd name="T81" fmla="*/ 3981 h 4079"/>
              <a:gd name="T82" fmla="*/ 2008 w 2151"/>
              <a:gd name="T83" fmla="*/ 4034 h 4079"/>
              <a:gd name="T84" fmla="*/ 1929 w 2151"/>
              <a:gd name="T85" fmla="*/ 4068 h 4079"/>
              <a:gd name="T86" fmla="*/ 1839 w 2151"/>
              <a:gd name="T87" fmla="*/ 4079 h 4079"/>
              <a:gd name="T88" fmla="*/ 250 w 2151"/>
              <a:gd name="T89" fmla="*/ 4074 h 4079"/>
              <a:gd name="T90" fmla="*/ 167 w 2151"/>
              <a:gd name="T91" fmla="*/ 4047 h 4079"/>
              <a:gd name="T92" fmla="*/ 92 w 2151"/>
              <a:gd name="T93" fmla="*/ 3998 h 4079"/>
              <a:gd name="T94" fmla="*/ 36 w 2151"/>
              <a:gd name="T95" fmla="*/ 3932 h 4079"/>
              <a:gd name="T96" fmla="*/ 7 w 2151"/>
              <a:gd name="T97" fmla="*/ 3859 h 4079"/>
              <a:gd name="T98" fmla="*/ 0 w 2151"/>
              <a:gd name="T99" fmla="*/ 277 h 4079"/>
              <a:gd name="T100" fmla="*/ 14 w 2151"/>
              <a:gd name="T101" fmla="*/ 197 h 4079"/>
              <a:gd name="T102" fmla="*/ 45 w 2151"/>
              <a:gd name="T103" fmla="*/ 137 h 4079"/>
              <a:gd name="T104" fmla="*/ 112 w 2151"/>
              <a:gd name="T105" fmla="*/ 66 h 4079"/>
              <a:gd name="T106" fmla="*/ 191 w 2151"/>
              <a:gd name="T107" fmla="*/ 23 h 4079"/>
              <a:gd name="T108" fmla="*/ 277 w 2151"/>
              <a:gd name="T109" fmla="*/ 3 h 4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51" h="4079">
                <a:moveTo>
                  <a:pt x="305" y="3532"/>
                </a:moveTo>
                <a:lnTo>
                  <a:pt x="305" y="3600"/>
                </a:lnTo>
                <a:lnTo>
                  <a:pt x="1845" y="3600"/>
                </a:lnTo>
                <a:lnTo>
                  <a:pt x="1845" y="3532"/>
                </a:lnTo>
                <a:lnTo>
                  <a:pt x="305" y="3532"/>
                </a:lnTo>
                <a:close/>
                <a:moveTo>
                  <a:pt x="234" y="3460"/>
                </a:moveTo>
                <a:lnTo>
                  <a:pt x="1916" y="3460"/>
                </a:lnTo>
                <a:lnTo>
                  <a:pt x="1916" y="3672"/>
                </a:lnTo>
                <a:lnTo>
                  <a:pt x="234" y="3672"/>
                </a:lnTo>
                <a:lnTo>
                  <a:pt x="234" y="3460"/>
                </a:lnTo>
                <a:close/>
                <a:moveTo>
                  <a:pt x="305" y="3223"/>
                </a:moveTo>
                <a:lnTo>
                  <a:pt x="305" y="3290"/>
                </a:lnTo>
                <a:lnTo>
                  <a:pt x="556" y="3290"/>
                </a:lnTo>
                <a:lnTo>
                  <a:pt x="556" y="3223"/>
                </a:lnTo>
                <a:lnTo>
                  <a:pt x="305" y="3223"/>
                </a:lnTo>
                <a:close/>
                <a:moveTo>
                  <a:pt x="234" y="3151"/>
                </a:moveTo>
                <a:lnTo>
                  <a:pt x="628" y="3151"/>
                </a:lnTo>
                <a:lnTo>
                  <a:pt x="628" y="3362"/>
                </a:lnTo>
                <a:lnTo>
                  <a:pt x="234" y="3362"/>
                </a:lnTo>
                <a:lnTo>
                  <a:pt x="234" y="3151"/>
                </a:lnTo>
                <a:close/>
                <a:moveTo>
                  <a:pt x="305" y="2914"/>
                </a:moveTo>
                <a:lnTo>
                  <a:pt x="305" y="2982"/>
                </a:lnTo>
                <a:lnTo>
                  <a:pt x="556" y="2982"/>
                </a:lnTo>
                <a:lnTo>
                  <a:pt x="556" y="2914"/>
                </a:lnTo>
                <a:lnTo>
                  <a:pt x="305" y="2914"/>
                </a:lnTo>
                <a:close/>
                <a:moveTo>
                  <a:pt x="234" y="2842"/>
                </a:moveTo>
                <a:lnTo>
                  <a:pt x="628" y="2842"/>
                </a:lnTo>
                <a:lnTo>
                  <a:pt x="628" y="3053"/>
                </a:lnTo>
                <a:lnTo>
                  <a:pt x="234" y="3053"/>
                </a:lnTo>
                <a:lnTo>
                  <a:pt x="234" y="2842"/>
                </a:lnTo>
                <a:close/>
                <a:moveTo>
                  <a:pt x="305" y="817"/>
                </a:moveTo>
                <a:lnTo>
                  <a:pt x="305" y="954"/>
                </a:lnTo>
                <a:lnTo>
                  <a:pt x="1845" y="954"/>
                </a:lnTo>
                <a:lnTo>
                  <a:pt x="1845" y="817"/>
                </a:lnTo>
                <a:lnTo>
                  <a:pt x="305" y="817"/>
                </a:lnTo>
                <a:close/>
                <a:moveTo>
                  <a:pt x="234" y="745"/>
                </a:moveTo>
                <a:lnTo>
                  <a:pt x="1916" y="745"/>
                </a:lnTo>
                <a:lnTo>
                  <a:pt x="1916" y="1026"/>
                </a:lnTo>
                <a:lnTo>
                  <a:pt x="234" y="1026"/>
                </a:lnTo>
                <a:lnTo>
                  <a:pt x="234" y="745"/>
                </a:lnTo>
                <a:close/>
                <a:moveTo>
                  <a:pt x="305" y="483"/>
                </a:moveTo>
                <a:lnTo>
                  <a:pt x="305" y="622"/>
                </a:lnTo>
                <a:lnTo>
                  <a:pt x="1845" y="622"/>
                </a:lnTo>
                <a:lnTo>
                  <a:pt x="1845" y="483"/>
                </a:lnTo>
                <a:lnTo>
                  <a:pt x="305" y="483"/>
                </a:lnTo>
                <a:close/>
                <a:moveTo>
                  <a:pt x="234" y="412"/>
                </a:moveTo>
                <a:lnTo>
                  <a:pt x="1916" y="412"/>
                </a:lnTo>
                <a:lnTo>
                  <a:pt x="1916" y="694"/>
                </a:lnTo>
                <a:lnTo>
                  <a:pt x="234" y="694"/>
                </a:lnTo>
                <a:lnTo>
                  <a:pt x="234" y="412"/>
                </a:lnTo>
                <a:close/>
                <a:moveTo>
                  <a:pt x="313" y="72"/>
                </a:moveTo>
                <a:lnTo>
                  <a:pt x="292" y="74"/>
                </a:lnTo>
                <a:lnTo>
                  <a:pt x="292" y="74"/>
                </a:lnTo>
                <a:lnTo>
                  <a:pt x="265" y="76"/>
                </a:lnTo>
                <a:lnTo>
                  <a:pt x="238" y="82"/>
                </a:lnTo>
                <a:lnTo>
                  <a:pt x="214" y="90"/>
                </a:lnTo>
                <a:lnTo>
                  <a:pt x="196" y="98"/>
                </a:lnTo>
                <a:lnTo>
                  <a:pt x="172" y="111"/>
                </a:lnTo>
                <a:lnTo>
                  <a:pt x="160" y="118"/>
                </a:lnTo>
                <a:lnTo>
                  <a:pt x="142" y="132"/>
                </a:lnTo>
                <a:lnTo>
                  <a:pt x="125" y="149"/>
                </a:lnTo>
                <a:lnTo>
                  <a:pt x="109" y="168"/>
                </a:lnTo>
                <a:lnTo>
                  <a:pt x="102" y="178"/>
                </a:lnTo>
                <a:lnTo>
                  <a:pt x="92" y="197"/>
                </a:lnTo>
                <a:lnTo>
                  <a:pt x="82" y="218"/>
                </a:lnTo>
                <a:lnTo>
                  <a:pt x="77" y="236"/>
                </a:lnTo>
                <a:lnTo>
                  <a:pt x="73" y="259"/>
                </a:lnTo>
                <a:lnTo>
                  <a:pt x="73" y="259"/>
                </a:lnTo>
                <a:lnTo>
                  <a:pt x="72" y="277"/>
                </a:lnTo>
                <a:lnTo>
                  <a:pt x="72" y="3803"/>
                </a:lnTo>
                <a:lnTo>
                  <a:pt x="73" y="3820"/>
                </a:lnTo>
                <a:lnTo>
                  <a:pt x="73" y="3820"/>
                </a:lnTo>
                <a:lnTo>
                  <a:pt x="77" y="3844"/>
                </a:lnTo>
                <a:lnTo>
                  <a:pt x="82" y="3861"/>
                </a:lnTo>
                <a:lnTo>
                  <a:pt x="92" y="3882"/>
                </a:lnTo>
                <a:lnTo>
                  <a:pt x="102" y="3902"/>
                </a:lnTo>
                <a:lnTo>
                  <a:pt x="109" y="3912"/>
                </a:lnTo>
                <a:lnTo>
                  <a:pt x="125" y="3930"/>
                </a:lnTo>
                <a:lnTo>
                  <a:pt x="142" y="3948"/>
                </a:lnTo>
                <a:lnTo>
                  <a:pt x="160" y="3961"/>
                </a:lnTo>
                <a:lnTo>
                  <a:pt x="172" y="3969"/>
                </a:lnTo>
                <a:lnTo>
                  <a:pt x="196" y="3981"/>
                </a:lnTo>
                <a:lnTo>
                  <a:pt x="214" y="3990"/>
                </a:lnTo>
                <a:lnTo>
                  <a:pt x="238" y="3997"/>
                </a:lnTo>
                <a:lnTo>
                  <a:pt x="265" y="4003"/>
                </a:lnTo>
                <a:lnTo>
                  <a:pt x="284" y="4006"/>
                </a:lnTo>
                <a:lnTo>
                  <a:pt x="284" y="4006"/>
                </a:lnTo>
                <a:lnTo>
                  <a:pt x="313" y="4007"/>
                </a:lnTo>
                <a:lnTo>
                  <a:pt x="1839" y="4007"/>
                </a:lnTo>
                <a:lnTo>
                  <a:pt x="1867" y="4006"/>
                </a:lnTo>
                <a:lnTo>
                  <a:pt x="1867" y="4006"/>
                </a:lnTo>
                <a:lnTo>
                  <a:pt x="1887" y="4003"/>
                </a:lnTo>
                <a:lnTo>
                  <a:pt x="1914" y="3997"/>
                </a:lnTo>
                <a:lnTo>
                  <a:pt x="1937" y="3990"/>
                </a:lnTo>
                <a:lnTo>
                  <a:pt x="1956" y="3981"/>
                </a:lnTo>
                <a:lnTo>
                  <a:pt x="1979" y="3969"/>
                </a:lnTo>
                <a:lnTo>
                  <a:pt x="1992" y="3961"/>
                </a:lnTo>
                <a:lnTo>
                  <a:pt x="2009" y="3948"/>
                </a:lnTo>
                <a:lnTo>
                  <a:pt x="2026" y="3930"/>
                </a:lnTo>
                <a:lnTo>
                  <a:pt x="2042" y="3912"/>
                </a:lnTo>
                <a:lnTo>
                  <a:pt x="2049" y="3903"/>
                </a:lnTo>
                <a:lnTo>
                  <a:pt x="2049" y="3903"/>
                </a:lnTo>
                <a:lnTo>
                  <a:pt x="2060" y="3882"/>
                </a:lnTo>
                <a:lnTo>
                  <a:pt x="2070" y="3861"/>
                </a:lnTo>
                <a:lnTo>
                  <a:pt x="2074" y="3844"/>
                </a:lnTo>
                <a:lnTo>
                  <a:pt x="2078" y="3820"/>
                </a:lnTo>
                <a:lnTo>
                  <a:pt x="2078" y="3820"/>
                </a:lnTo>
                <a:lnTo>
                  <a:pt x="2079" y="3803"/>
                </a:lnTo>
                <a:lnTo>
                  <a:pt x="2079" y="277"/>
                </a:lnTo>
                <a:lnTo>
                  <a:pt x="2078" y="259"/>
                </a:lnTo>
                <a:lnTo>
                  <a:pt x="2078" y="259"/>
                </a:lnTo>
                <a:lnTo>
                  <a:pt x="2074" y="236"/>
                </a:lnTo>
                <a:lnTo>
                  <a:pt x="2070" y="218"/>
                </a:lnTo>
                <a:lnTo>
                  <a:pt x="2060" y="197"/>
                </a:lnTo>
                <a:lnTo>
                  <a:pt x="2049" y="176"/>
                </a:lnTo>
                <a:lnTo>
                  <a:pt x="2049" y="176"/>
                </a:lnTo>
                <a:lnTo>
                  <a:pt x="2042" y="168"/>
                </a:lnTo>
                <a:lnTo>
                  <a:pt x="2026" y="149"/>
                </a:lnTo>
                <a:lnTo>
                  <a:pt x="2009" y="132"/>
                </a:lnTo>
                <a:lnTo>
                  <a:pt x="1992" y="118"/>
                </a:lnTo>
                <a:lnTo>
                  <a:pt x="1979" y="111"/>
                </a:lnTo>
                <a:lnTo>
                  <a:pt x="1956" y="98"/>
                </a:lnTo>
                <a:lnTo>
                  <a:pt x="1937" y="90"/>
                </a:lnTo>
                <a:lnTo>
                  <a:pt x="1914" y="82"/>
                </a:lnTo>
                <a:lnTo>
                  <a:pt x="1887" y="76"/>
                </a:lnTo>
                <a:lnTo>
                  <a:pt x="1860" y="74"/>
                </a:lnTo>
                <a:lnTo>
                  <a:pt x="1860" y="74"/>
                </a:lnTo>
                <a:lnTo>
                  <a:pt x="1839" y="72"/>
                </a:lnTo>
                <a:lnTo>
                  <a:pt x="313" y="72"/>
                </a:lnTo>
                <a:close/>
                <a:moveTo>
                  <a:pt x="312" y="0"/>
                </a:moveTo>
                <a:lnTo>
                  <a:pt x="1840" y="0"/>
                </a:lnTo>
                <a:lnTo>
                  <a:pt x="1867" y="2"/>
                </a:lnTo>
                <a:lnTo>
                  <a:pt x="1874" y="3"/>
                </a:lnTo>
                <a:lnTo>
                  <a:pt x="1902" y="5"/>
                </a:lnTo>
                <a:lnTo>
                  <a:pt x="1929" y="12"/>
                </a:lnTo>
                <a:lnTo>
                  <a:pt x="1953" y="20"/>
                </a:lnTo>
                <a:lnTo>
                  <a:pt x="1961" y="23"/>
                </a:lnTo>
                <a:lnTo>
                  <a:pt x="1984" y="33"/>
                </a:lnTo>
                <a:lnTo>
                  <a:pt x="2008" y="45"/>
                </a:lnTo>
                <a:lnTo>
                  <a:pt x="2029" y="59"/>
                </a:lnTo>
                <a:lnTo>
                  <a:pt x="2040" y="66"/>
                </a:lnTo>
                <a:lnTo>
                  <a:pt x="2060" y="81"/>
                </a:lnTo>
                <a:lnTo>
                  <a:pt x="2077" y="98"/>
                </a:lnTo>
                <a:lnTo>
                  <a:pt x="2093" y="117"/>
                </a:lnTo>
                <a:lnTo>
                  <a:pt x="2108" y="137"/>
                </a:lnTo>
                <a:lnTo>
                  <a:pt x="2115" y="148"/>
                </a:lnTo>
                <a:lnTo>
                  <a:pt x="2126" y="169"/>
                </a:lnTo>
                <a:lnTo>
                  <a:pt x="2136" y="191"/>
                </a:lnTo>
                <a:lnTo>
                  <a:pt x="2137" y="197"/>
                </a:lnTo>
                <a:lnTo>
                  <a:pt x="2145" y="221"/>
                </a:lnTo>
                <a:lnTo>
                  <a:pt x="2149" y="244"/>
                </a:lnTo>
                <a:lnTo>
                  <a:pt x="2150" y="252"/>
                </a:lnTo>
                <a:lnTo>
                  <a:pt x="2151" y="274"/>
                </a:lnTo>
                <a:lnTo>
                  <a:pt x="2151" y="3805"/>
                </a:lnTo>
                <a:lnTo>
                  <a:pt x="2150" y="3828"/>
                </a:lnTo>
                <a:lnTo>
                  <a:pt x="2149" y="3835"/>
                </a:lnTo>
                <a:lnTo>
                  <a:pt x="2145" y="3859"/>
                </a:lnTo>
                <a:lnTo>
                  <a:pt x="2137" y="3882"/>
                </a:lnTo>
                <a:lnTo>
                  <a:pt x="2136" y="3888"/>
                </a:lnTo>
                <a:lnTo>
                  <a:pt x="2126" y="3911"/>
                </a:lnTo>
                <a:lnTo>
                  <a:pt x="2115" y="3932"/>
                </a:lnTo>
                <a:lnTo>
                  <a:pt x="2108" y="3943"/>
                </a:lnTo>
                <a:lnTo>
                  <a:pt x="2093" y="3963"/>
                </a:lnTo>
                <a:lnTo>
                  <a:pt x="2077" y="3981"/>
                </a:lnTo>
                <a:lnTo>
                  <a:pt x="2060" y="3998"/>
                </a:lnTo>
                <a:lnTo>
                  <a:pt x="2040" y="4013"/>
                </a:lnTo>
                <a:lnTo>
                  <a:pt x="2029" y="4021"/>
                </a:lnTo>
                <a:lnTo>
                  <a:pt x="2008" y="4034"/>
                </a:lnTo>
                <a:lnTo>
                  <a:pt x="1984" y="4047"/>
                </a:lnTo>
                <a:lnTo>
                  <a:pt x="1961" y="4057"/>
                </a:lnTo>
                <a:lnTo>
                  <a:pt x="1953" y="4059"/>
                </a:lnTo>
                <a:lnTo>
                  <a:pt x="1929" y="4068"/>
                </a:lnTo>
                <a:lnTo>
                  <a:pt x="1902" y="4074"/>
                </a:lnTo>
                <a:lnTo>
                  <a:pt x="1874" y="4078"/>
                </a:lnTo>
                <a:lnTo>
                  <a:pt x="1867" y="4078"/>
                </a:lnTo>
                <a:lnTo>
                  <a:pt x="1839" y="4079"/>
                </a:lnTo>
                <a:lnTo>
                  <a:pt x="313" y="4079"/>
                </a:lnTo>
                <a:lnTo>
                  <a:pt x="284" y="4078"/>
                </a:lnTo>
                <a:lnTo>
                  <a:pt x="277" y="4078"/>
                </a:lnTo>
                <a:lnTo>
                  <a:pt x="250" y="4074"/>
                </a:lnTo>
                <a:lnTo>
                  <a:pt x="223" y="4068"/>
                </a:lnTo>
                <a:lnTo>
                  <a:pt x="198" y="4059"/>
                </a:lnTo>
                <a:lnTo>
                  <a:pt x="191" y="4057"/>
                </a:lnTo>
                <a:lnTo>
                  <a:pt x="167" y="4047"/>
                </a:lnTo>
                <a:lnTo>
                  <a:pt x="144" y="4034"/>
                </a:lnTo>
                <a:lnTo>
                  <a:pt x="123" y="4021"/>
                </a:lnTo>
                <a:lnTo>
                  <a:pt x="112" y="4013"/>
                </a:lnTo>
                <a:lnTo>
                  <a:pt x="92" y="3998"/>
                </a:lnTo>
                <a:lnTo>
                  <a:pt x="75" y="3981"/>
                </a:lnTo>
                <a:lnTo>
                  <a:pt x="59" y="3963"/>
                </a:lnTo>
                <a:lnTo>
                  <a:pt x="45" y="3943"/>
                </a:lnTo>
                <a:lnTo>
                  <a:pt x="36" y="3932"/>
                </a:lnTo>
                <a:lnTo>
                  <a:pt x="25" y="3911"/>
                </a:lnTo>
                <a:lnTo>
                  <a:pt x="15" y="3888"/>
                </a:lnTo>
                <a:lnTo>
                  <a:pt x="14" y="3882"/>
                </a:lnTo>
                <a:lnTo>
                  <a:pt x="7" y="3859"/>
                </a:lnTo>
                <a:lnTo>
                  <a:pt x="3" y="3835"/>
                </a:lnTo>
                <a:lnTo>
                  <a:pt x="2" y="3828"/>
                </a:lnTo>
                <a:lnTo>
                  <a:pt x="0" y="3803"/>
                </a:lnTo>
                <a:lnTo>
                  <a:pt x="0" y="277"/>
                </a:lnTo>
                <a:lnTo>
                  <a:pt x="2" y="252"/>
                </a:lnTo>
                <a:lnTo>
                  <a:pt x="3" y="244"/>
                </a:lnTo>
                <a:lnTo>
                  <a:pt x="7" y="221"/>
                </a:lnTo>
                <a:lnTo>
                  <a:pt x="14" y="197"/>
                </a:lnTo>
                <a:lnTo>
                  <a:pt x="15" y="191"/>
                </a:lnTo>
                <a:lnTo>
                  <a:pt x="25" y="169"/>
                </a:lnTo>
                <a:lnTo>
                  <a:pt x="36" y="148"/>
                </a:lnTo>
                <a:lnTo>
                  <a:pt x="45" y="137"/>
                </a:lnTo>
                <a:lnTo>
                  <a:pt x="59" y="117"/>
                </a:lnTo>
                <a:lnTo>
                  <a:pt x="75" y="98"/>
                </a:lnTo>
                <a:lnTo>
                  <a:pt x="92" y="81"/>
                </a:lnTo>
                <a:lnTo>
                  <a:pt x="112" y="66"/>
                </a:lnTo>
                <a:lnTo>
                  <a:pt x="123" y="59"/>
                </a:lnTo>
                <a:lnTo>
                  <a:pt x="144" y="45"/>
                </a:lnTo>
                <a:lnTo>
                  <a:pt x="167" y="33"/>
                </a:lnTo>
                <a:lnTo>
                  <a:pt x="191" y="23"/>
                </a:lnTo>
                <a:lnTo>
                  <a:pt x="198" y="20"/>
                </a:lnTo>
                <a:lnTo>
                  <a:pt x="223" y="12"/>
                </a:lnTo>
                <a:lnTo>
                  <a:pt x="250" y="5"/>
                </a:lnTo>
                <a:lnTo>
                  <a:pt x="277" y="3"/>
                </a:lnTo>
                <a:lnTo>
                  <a:pt x="284" y="2"/>
                </a:lnTo>
                <a:lnTo>
                  <a:pt x="312" y="0"/>
                </a:lnTo>
                <a:close/>
              </a:path>
            </a:pathLst>
          </a:custGeom>
          <a:solidFill>
            <a:srgbClr val="FFFFFF"/>
          </a:solidFill>
          <a:ln w="0">
            <a:noFill/>
            <a:prstDash val="solid"/>
            <a:round/>
            <a:headEnd/>
            <a:tailEnd/>
          </a:ln>
        </p:spPr>
        <p:txBody>
          <a:bodyPr vert="horz" wrap="square" lIns="68570" tIns="34285" rIns="68570" bIns="34285" numCol="1" anchor="t" anchorCtr="0" compatLnSpc="1">
            <a:prstTxWarp prst="textNoShape">
              <a:avLst/>
            </a:prstTxWarp>
          </a:bodyPr>
          <a:lstStyle/>
          <a:p>
            <a:pPr marL="0" marR="0" lvl="0" indent="0" defTabSz="699494"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a:ln>
                <a:noFill/>
              </a:ln>
              <a:solidFill>
                <a:srgbClr val="505050"/>
              </a:solidFill>
              <a:effectLst/>
              <a:uLnTx/>
              <a:uFillTx/>
              <a:ea typeface="ＭＳ Ｐゴシック" charset="0"/>
            </a:endParaRPr>
          </a:p>
        </p:txBody>
      </p:sp>
      <p:sp>
        <p:nvSpPr>
          <p:cNvPr id="34" name="Freeform 836"/>
          <p:cNvSpPr>
            <a:spLocks noEditPoints="1"/>
          </p:cNvSpPr>
          <p:nvPr/>
        </p:nvSpPr>
        <p:spPr bwMode="auto">
          <a:xfrm>
            <a:off x="2990303" y="5802870"/>
            <a:ext cx="228353" cy="364820"/>
          </a:xfrm>
          <a:custGeom>
            <a:avLst/>
            <a:gdLst>
              <a:gd name="T0" fmla="*/ 1845 w 2151"/>
              <a:gd name="T1" fmla="*/ 3532 h 4079"/>
              <a:gd name="T2" fmla="*/ 1916 w 2151"/>
              <a:gd name="T3" fmla="*/ 3672 h 4079"/>
              <a:gd name="T4" fmla="*/ 305 w 2151"/>
              <a:gd name="T5" fmla="*/ 3290 h 4079"/>
              <a:gd name="T6" fmla="*/ 234 w 2151"/>
              <a:gd name="T7" fmla="*/ 3151 h 4079"/>
              <a:gd name="T8" fmla="*/ 234 w 2151"/>
              <a:gd name="T9" fmla="*/ 3151 h 4079"/>
              <a:gd name="T10" fmla="*/ 556 w 2151"/>
              <a:gd name="T11" fmla="*/ 2914 h 4079"/>
              <a:gd name="T12" fmla="*/ 628 w 2151"/>
              <a:gd name="T13" fmla="*/ 3053 h 4079"/>
              <a:gd name="T14" fmla="*/ 305 w 2151"/>
              <a:gd name="T15" fmla="*/ 954 h 4079"/>
              <a:gd name="T16" fmla="*/ 234 w 2151"/>
              <a:gd name="T17" fmla="*/ 745 h 4079"/>
              <a:gd name="T18" fmla="*/ 234 w 2151"/>
              <a:gd name="T19" fmla="*/ 745 h 4079"/>
              <a:gd name="T20" fmla="*/ 1845 w 2151"/>
              <a:gd name="T21" fmla="*/ 483 h 4079"/>
              <a:gd name="T22" fmla="*/ 1916 w 2151"/>
              <a:gd name="T23" fmla="*/ 694 h 4079"/>
              <a:gd name="T24" fmla="*/ 292 w 2151"/>
              <a:gd name="T25" fmla="*/ 74 h 4079"/>
              <a:gd name="T26" fmla="*/ 214 w 2151"/>
              <a:gd name="T27" fmla="*/ 90 h 4079"/>
              <a:gd name="T28" fmla="*/ 142 w 2151"/>
              <a:gd name="T29" fmla="*/ 132 h 4079"/>
              <a:gd name="T30" fmla="*/ 92 w 2151"/>
              <a:gd name="T31" fmla="*/ 197 h 4079"/>
              <a:gd name="T32" fmla="*/ 73 w 2151"/>
              <a:gd name="T33" fmla="*/ 259 h 4079"/>
              <a:gd name="T34" fmla="*/ 73 w 2151"/>
              <a:gd name="T35" fmla="*/ 3820 h 4079"/>
              <a:gd name="T36" fmla="*/ 102 w 2151"/>
              <a:gd name="T37" fmla="*/ 3902 h 4079"/>
              <a:gd name="T38" fmla="*/ 160 w 2151"/>
              <a:gd name="T39" fmla="*/ 3961 h 4079"/>
              <a:gd name="T40" fmla="*/ 238 w 2151"/>
              <a:gd name="T41" fmla="*/ 3997 h 4079"/>
              <a:gd name="T42" fmla="*/ 313 w 2151"/>
              <a:gd name="T43" fmla="*/ 4007 h 4079"/>
              <a:gd name="T44" fmla="*/ 1887 w 2151"/>
              <a:gd name="T45" fmla="*/ 4003 h 4079"/>
              <a:gd name="T46" fmla="*/ 1979 w 2151"/>
              <a:gd name="T47" fmla="*/ 3969 h 4079"/>
              <a:gd name="T48" fmla="*/ 2042 w 2151"/>
              <a:gd name="T49" fmla="*/ 3912 h 4079"/>
              <a:gd name="T50" fmla="*/ 2070 w 2151"/>
              <a:gd name="T51" fmla="*/ 3861 h 4079"/>
              <a:gd name="T52" fmla="*/ 2079 w 2151"/>
              <a:gd name="T53" fmla="*/ 3803 h 4079"/>
              <a:gd name="T54" fmla="*/ 2074 w 2151"/>
              <a:gd name="T55" fmla="*/ 236 h 4079"/>
              <a:gd name="T56" fmla="*/ 2049 w 2151"/>
              <a:gd name="T57" fmla="*/ 176 h 4079"/>
              <a:gd name="T58" fmla="*/ 1992 w 2151"/>
              <a:gd name="T59" fmla="*/ 118 h 4079"/>
              <a:gd name="T60" fmla="*/ 1914 w 2151"/>
              <a:gd name="T61" fmla="*/ 82 h 4079"/>
              <a:gd name="T62" fmla="*/ 1839 w 2151"/>
              <a:gd name="T63" fmla="*/ 72 h 4079"/>
              <a:gd name="T64" fmla="*/ 1867 w 2151"/>
              <a:gd name="T65" fmla="*/ 2 h 4079"/>
              <a:gd name="T66" fmla="*/ 1953 w 2151"/>
              <a:gd name="T67" fmla="*/ 20 h 4079"/>
              <a:gd name="T68" fmla="*/ 2029 w 2151"/>
              <a:gd name="T69" fmla="*/ 59 h 4079"/>
              <a:gd name="T70" fmla="*/ 2093 w 2151"/>
              <a:gd name="T71" fmla="*/ 117 h 4079"/>
              <a:gd name="T72" fmla="*/ 2136 w 2151"/>
              <a:gd name="T73" fmla="*/ 191 h 4079"/>
              <a:gd name="T74" fmla="*/ 2150 w 2151"/>
              <a:gd name="T75" fmla="*/ 252 h 4079"/>
              <a:gd name="T76" fmla="*/ 2149 w 2151"/>
              <a:gd name="T77" fmla="*/ 3835 h 4079"/>
              <a:gd name="T78" fmla="*/ 2126 w 2151"/>
              <a:gd name="T79" fmla="*/ 3911 h 4079"/>
              <a:gd name="T80" fmla="*/ 2077 w 2151"/>
              <a:gd name="T81" fmla="*/ 3981 h 4079"/>
              <a:gd name="T82" fmla="*/ 2008 w 2151"/>
              <a:gd name="T83" fmla="*/ 4034 h 4079"/>
              <a:gd name="T84" fmla="*/ 1929 w 2151"/>
              <a:gd name="T85" fmla="*/ 4068 h 4079"/>
              <a:gd name="T86" fmla="*/ 1839 w 2151"/>
              <a:gd name="T87" fmla="*/ 4079 h 4079"/>
              <a:gd name="T88" fmla="*/ 250 w 2151"/>
              <a:gd name="T89" fmla="*/ 4074 h 4079"/>
              <a:gd name="T90" fmla="*/ 167 w 2151"/>
              <a:gd name="T91" fmla="*/ 4047 h 4079"/>
              <a:gd name="T92" fmla="*/ 92 w 2151"/>
              <a:gd name="T93" fmla="*/ 3998 h 4079"/>
              <a:gd name="T94" fmla="*/ 36 w 2151"/>
              <a:gd name="T95" fmla="*/ 3932 h 4079"/>
              <a:gd name="T96" fmla="*/ 7 w 2151"/>
              <a:gd name="T97" fmla="*/ 3859 h 4079"/>
              <a:gd name="T98" fmla="*/ 0 w 2151"/>
              <a:gd name="T99" fmla="*/ 277 h 4079"/>
              <a:gd name="T100" fmla="*/ 14 w 2151"/>
              <a:gd name="T101" fmla="*/ 197 h 4079"/>
              <a:gd name="T102" fmla="*/ 45 w 2151"/>
              <a:gd name="T103" fmla="*/ 137 h 4079"/>
              <a:gd name="T104" fmla="*/ 112 w 2151"/>
              <a:gd name="T105" fmla="*/ 66 h 4079"/>
              <a:gd name="T106" fmla="*/ 191 w 2151"/>
              <a:gd name="T107" fmla="*/ 23 h 4079"/>
              <a:gd name="T108" fmla="*/ 277 w 2151"/>
              <a:gd name="T109" fmla="*/ 3 h 4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51" h="4079">
                <a:moveTo>
                  <a:pt x="305" y="3532"/>
                </a:moveTo>
                <a:lnTo>
                  <a:pt x="305" y="3600"/>
                </a:lnTo>
                <a:lnTo>
                  <a:pt x="1845" y="3600"/>
                </a:lnTo>
                <a:lnTo>
                  <a:pt x="1845" y="3532"/>
                </a:lnTo>
                <a:lnTo>
                  <a:pt x="305" y="3532"/>
                </a:lnTo>
                <a:close/>
                <a:moveTo>
                  <a:pt x="234" y="3460"/>
                </a:moveTo>
                <a:lnTo>
                  <a:pt x="1916" y="3460"/>
                </a:lnTo>
                <a:lnTo>
                  <a:pt x="1916" y="3672"/>
                </a:lnTo>
                <a:lnTo>
                  <a:pt x="234" y="3672"/>
                </a:lnTo>
                <a:lnTo>
                  <a:pt x="234" y="3460"/>
                </a:lnTo>
                <a:close/>
                <a:moveTo>
                  <a:pt x="305" y="3223"/>
                </a:moveTo>
                <a:lnTo>
                  <a:pt x="305" y="3290"/>
                </a:lnTo>
                <a:lnTo>
                  <a:pt x="556" y="3290"/>
                </a:lnTo>
                <a:lnTo>
                  <a:pt x="556" y="3223"/>
                </a:lnTo>
                <a:lnTo>
                  <a:pt x="305" y="3223"/>
                </a:lnTo>
                <a:close/>
                <a:moveTo>
                  <a:pt x="234" y="3151"/>
                </a:moveTo>
                <a:lnTo>
                  <a:pt x="628" y="3151"/>
                </a:lnTo>
                <a:lnTo>
                  <a:pt x="628" y="3362"/>
                </a:lnTo>
                <a:lnTo>
                  <a:pt x="234" y="3362"/>
                </a:lnTo>
                <a:lnTo>
                  <a:pt x="234" y="3151"/>
                </a:lnTo>
                <a:close/>
                <a:moveTo>
                  <a:pt x="305" y="2914"/>
                </a:moveTo>
                <a:lnTo>
                  <a:pt x="305" y="2982"/>
                </a:lnTo>
                <a:lnTo>
                  <a:pt x="556" y="2982"/>
                </a:lnTo>
                <a:lnTo>
                  <a:pt x="556" y="2914"/>
                </a:lnTo>
                <a:lnTo>
                  <a:pt x="305" y="2914"/>
                </a:lnTo>
                <a:close/>
                <a:moveTo>
                  <a:pt x="234" y="2842"/>
                </a:moveTo>
                <a:lnTo>
                  <a:pt x="628" y="2842"/>
                </a:lnTo>
                <a:lnTo>
                  <a:pt x="628" y="3053"/>
                </a:lnTo>
                <a:lnTo>
                  <a:pt x="234" y="3053"/>
                </a:lnTo>
                <a:lnTo>
                  <a:pt x="234" y="2842"/>
                </a:lnTo>
                <a:close/>
                <a:moveTo>
                  <a:pt x="305" y="817"/>
                </a:moveTo>
                <a:lnTo>
                  <a:pt x="305" y="954"/>
                </a:lnTo>
                <a:lnTo>
                  <a:pt x="1845" y="954"/>
                </a:lnTo>
                <a:lnTo>
                  <a:pt x="1845" y="817"/>
                </a:lnTo>
                <a:lnTo>
                  <a:pt x="305" y="817"/>
                </a:lnTo>
                <a:close/>
                <a:moveTo>
                  <a:pt x="234" y="745"/>
                </a:moveTo>
                <a:lnTo>
                  <a:pt x="1916" y="745"/>
                </a:lnTo>
                <a:lnTo>
                  <a:pt x="1916" y="1026"/>
                </a:lnTo>
                <a:lnTo>
                  <a:pt x="234" y="1026"/>
                </a:lnTo>
                <a:lnTo>
                  <a:pt x="234" y="745"/>
                </a:lnTo>
                <a:close/>
                <a:moveTo>
                  <a:pt x="305" y="483"/>
                </a:moveTo>
                <a:lnTo>
                  <a:pt x="305" y="622"/>
                </a:lnTo>
                <a:lnTo>
                  <a:pt x="1845" y="622"/>
                </a:lnTo>
                <a:lnTo>
                  <a:pt x="1845" y="483"/>
                </a:lnTo>
                <a:lnTo>
                  <a:pt x="305" y="483"/>
                </a:lnTo>
                <a:close/>
                <a:moveTo>
                  <a:pt x="234" y="412"/>
                </a:moveTo>
                <a:lnTo>
                  <a:pt x="1916" y="412"/>
                </a:lnTo>
                <a:lnTo>
                  <a:pt x="1916" y="694"/>
                </a:lnTo>
                <a:lnTo>
                  <a:pt x="234" y="694"/>
                </a:lnTo>
                <a:lnTo>
                  <a:pt x="234" y="412"/>
                </a:lnTo>
                <a:close/>
                <a:moveTo>
                  <a:pt x="313" y="72"/>
                </a:moveTo>
                <a:lnTo>
                  <a:pt x="292" y="74"/>
                </a:lnTo>
                <a:lnTo>
                  <a:pt x="292" y="74"/>
                </a:lnTo>
                <a:lnTo>
                  <a:pt x="265" y="76"/>
                </a:lnTo>
                <a:lnTo>
                  <a:pt x="238" y="82"/>
                </a:lnTo>
                <a:lnTo>
                  <a:pt x="214" y="90"/>
                </a:lnTo>
                <a:lnTo>
                  <a:pt x="196" y="98"/>
                </a:lnTo>
                <a:lnTo>
                  <a:pt x="172" y="111"/>
                </a:lnTo>
                <a:lnTo>
                  <a:pt x="160" y="118"/>
                </a:lnTo>
                <a:lnTo>
                  <a:pt x="142" y="132"/>
                </a:lnTo>
                <a:lnTo>
                  <a:pt x="125" y="149"/>
                </a:lnTo>
                <a:lnTo>
                  <a:pt x="109" y="168"/>
                </a:lnTo>
                <a:lnTo>
                  <a:pt x="102" y="178"/>
                </a:lnTo>
                <a:lnTo>
                  <a:pt x="92" y="197"/>
                </a:lnTo>
                <a:lnTo>
                  <a:pt x="82" y="218"/>
                </a:lnTo>
                <a:lnTo>
                  <a:pt x="77" y="236"/>
                </a:lnTo>
                <a:lnTo>
                  <a:pt x="73" y="259"/>
                </a:lnTo>
                <a:lnTo>
                  <a:pt x="73" y="259"/>
                </a:lnTo>
                <a:lnTo>
                  <a:pt x="72" y="277"/>
                </a:lnTo>
                <a:lnTo>
                  <a:pt x="72" y="3803"/>
                </a:lnTo>
                <a:lnTo>
                  <a:pt x="73" y="3820"/>
                </a:lnTo>
                <a:lnTo>
                  <a:pt x="73" y="3820"/>
                </a:lnTo>
                <a:lnTo>
                  <a:pt x="77" y="3844"/>
                </a:lnTo>
                <a:lnTo>
                  <a:pt x="82" y="3861"/>
                </a:lnTo>
                <a:lnTo>
                  <a:pt x="92" y="3882"/>
                </a:lnTo>
                <a:lnTo>
                  <a:pt x="102" y="3902"/>
                </a:lnTo>
                <a:lnTo>
                  <a:pt x="109" y="3912"/>
                </a:lnTo>
                <a:lnTo>
                  <a:pt x="125" y="3930"/>
                </a:lnTo>
                <a:lnTo>
                  <a:pt x="142" y="3948"/>
                </a:lnTo>
                <a:lnTo>
                  <a:pt x="160" y="3961"/>
                </a:lnTo>
                <a:lnTo>
                  <a:pt x="172" y="3969"/>
                </a:lnTo>
                <a:lnTo>
                  <a:pt x="196" y="3981"/>
                </a:lnTo>
                <a:lnTo>
                  <a:pt x="214" y="3990"/>
                </a:lnTo>
                <a:lnTo>
                  <a:pt x="238" y="3997"/>
                </a:lnTo>
                <a:lnTo>
                  <a:pt x="265" y="4003"/>
                </a:lnTo>
                <a:lnTo>
                  <a:pt x="284" y="4006"/>
                </a:lnTo>
                <a:lnTo>
                  <a:pt x="284" y="4006"/>
                </a:lnTo>
                <a:lnTo>
                  <a:pt x="313" y="4007"/>
                </a:lnTo>
                <a:lnTo>
                  <a:pt x="1839" y="4007"/>
                </a:lnTo>
                <a:lnTo>
                  <a:pt x="1867" y="4006"/>
                </a:lnTo>
                <a:lnTo>
                  <a:pt x="1867" y="4006"/>
                </a:lnTo>
                <a:lnTo>
                  <a:pt x="1887" y="4003"/>
                </a:lnTo>
                <a:lnTo>
                  <a:pt x="1914" y="3997"/>
                </a:lnTo>
                <a:lnTo>
                  <a:pt x="1937" y="3990"/>
                </a:lnTo>
                <a:lnTo>
                  <a:pt x="1956" y="3981"/>
                </a:lnTo>
                <a:lnTo>
                  <a:pt x="1979" y="3969"/>
                </a:lnTo>
                <a:lnTo>
                  <a:pt x="1992" y="3961"/>
                </a:lnTo>
                <a:lnTo>
                  <a:pt x="2009" y="3948"/>
                </a:lnTo>
                <a:lnTo>
                  <a:pt x="2026" y="3930"/>
                </a:lnTo>
                <a:lnTo>
                  <a:pt x="2042" y="3912"/>
                </a:lnTo>
                <a:lnTo>
                  <a:pt x="2049" y="3903"/>
                </a:lnTo>
                <a:lnTo>
                  <a:pt x="2049" y="3903"/>
                </a:lnTo>
                <a:lnTo>
                  <a:pt x="2060" y="3882"/>
                </a:lnTo>
                <a:lnTo>
                  <a:pt x="2070" y="3861"/>
                </a:lnTo>
                <a:lnTo>
                  <a:pt x="2074" y="3844"/>
                </a:lnTo>
                <a:lnTo>
                  <a:pt x="2078" y="3820"/>
                </a:lnTo>
                <a:lnTo>
                  <a:pt x="2078" y="3820"/>
                </a:lnTo>
                <a:lnTo>
                  <a:pt x="2079" y="3803"/>
                </a:lnTo>
                <a:lnTo>
                  <a:pt x="2079" y="277"/>
                </a:lnTo>
                <a:lnTo>
                  <a:pt x="2078" y="259"/>
                </a:lnTo>
                <a:lnTo>
                  <a:pt x="2078" y="259"/>
                </a:lnTo>
                <a:lnTo>
                  <a:pt x="2074" y="236"/>
                </a:lnTo>
                <a:lnTo>
                  <a:pt x="2070" y="218"/>
                </a:lnTo>
                <a:lnTo>
                  <a:pt x="2060" y="197"/>
                </a:lnTo>
                <a:lnTo>
                  <a:pt x="2049" y="176"/>
                </a:lnTo>
                <a:lnTo>
                  <a:pt x="2049" y="176"/>
                </a:lnTo>
                <a:lnTo>
                  <a:pt x="2042" y="168"/>
                </a:lnTo>
                <a:lnTo>
                  <a:pt x="2026" y="149"/>
                </a:lnTo>
                <a:lnTo>
                  <a:pt x="2009" y="132"/>
                </a:lnTo>
                <a:lnTo>
                  <a:pt x="1992" y="118"/>
                </a:lnTo>
                <a:lnTo>
                  <a:pt x="1979" y="111"/>
                </a:lnTo>
                <a:lnTo>
                  <a:pt x="1956" y="98"/>
                </a:lnTo>
                <a:lnTo>
                  <a:pt x="1937" y="90"/>
                </a:lnTo>
                <a:lnTo>
                  <a:pt x="1914" y="82"/>
                </a:lnTo>
                <a:lnTo>
                  <a:pt x="1887" y="76"/>
                </a:lnTo>
                <a:lnTo>
                  <a:pt x="1860" y="74"/>
                </a:lnTo>
                <a:lnTo>
                  <a:pt x="1860" y="74"/>
                </a:lnTo>
                <a:lnTo>
                  <a:pt x="1839" y="72"/>
                </a:lnTo>
                <a:lnTo>
                  <a:pt x="313" y="72"/>
                </a:lnTo>
                <a:close/>
                <a:moveTo>
                  <a:pt x="312" y="0"/>
                </a:moveTo>
                <a:lnTo>
                  <a:pt x="1840" y="0"/>
                </a:lnTo>
                <a:lnTo>
                  <a:pt x="1867" y="2"/>
                </a:lnTo>
                <a:lnTo>
                  <a:pt x="1874" y="3"/>
                </a:lnTo>
                <a:lnTo>
                  <a:pt x="1902" y="5"/>
                </a:lnTo>
                <a:lnTo>
                  <a:pt x="1929" y="12"/>
                </a:lnTo>
                <a:lnTo>
                  <a:pt x="1953" y="20"/>
                </a:lnTo>
                <a:lnTo>
                  <a:pt x="1961" y="23"/>
                </a:lnTo>
                <a:lnTo>
                  <a:pt x="1984" y="33"/>
                </a:lnTo>
                <a:lnTo>
                  <a:pt x="2008" y="45"/>
                </a:lnTo>
                <a:lnTo>
                  <a:pt x="2029" y="59"/>
                </a:lnTo>
                <a:lnTo>
                  <a:pt x="2040" y="66"/>
                </a:lnTo>
                <a:lnTo>
                  <a:pt x="2060" y="81"/>
                </a:lnTo>
                <a:lnTo>
                  <a:pt x="2077" y="98"/>
                </a:lnTo>
                <a:lnTo>
                  <a:pt x="2093" y="117"/>
                </a:lnTo>
                <a:lnTo>
                  <a:pt x="2108" y="137"/>
                </a:lnTo>
                <a:lnTo>
                  <a:pt x="2115" y="148"/>
                </a:lnTo>
                <a:lnTo>
                  <a:pt x="2126" y="169"/>
                </a:lnTo>
                <a:lnTo>
                  <a:pt x="2136" y="191"/>
                </a:lnTo>
                <a:lnTo>
                  <a:pt x="2137" y="197"/>
                </a:lnTo>
                <a:lnTo>
                  <a:pt x="2145" y="221"/>
                </a:lnTo>
                <a:lnTo>
                  <a:pt x="2149" y="244"/>
                </a:lnTo>
                <a:lnTo>
                  <a:pt x="2150" y="252"/>
                </a:lnTo>
                <a:lnTo>
                  <a:pt x="2151" y="274"/>
                </a:lnTo>
                <a:lnTo>
                  <a:pt x="2151" y="3805"/>
                </a:lnTo>
                <a:lnTo>
                  <a:pt x="2150" y="3828"/>
                </a:lnTo>
                <a:lnTo>
                  <a:pt x="2149" y="3835"/>
                </a:lnTo>
                <a:lnTo>
                  <a:pt x="2145" y="3859"/>
                </a:lnTo>
                <a:lnTo>
                  <a:pt x="2137" y="3882"/>
                </a:lnTo>
                <a:lnTo>
                  <a:pt x="2136" y="3888"/>
                </a:lnTo>
                <a:lnTo>
                  <a:pt x="2126" y="3911"/>
                </a:lnTo>
                <a:lnTo>
                  <a:pt x="2115" y="3932"/>
                </a:lnTo>
                <a:lnTo>
                  <a:pt x="2108" y="3943"/>
                </a:lnTo>
                <a:lnTo>
                  <a:pt x="2093" y="3963"/>
                </a:lnTo>
                <a:lnTo>
                  <a:pt x="2077" y="3981"/>
                </a:lnTo>
                <a:lnTo>
                  <a:pt x="2060" y="3998"/>
                </a:lnTo>
                <a:lnTo>
                  <a:pt x="2040" y="4013"/>
                </a:lnTo>
                <a:lnTo>
                  <a:pt x="2029" y="4021"/>
                </a:lnTo>
                <a:lnTo>
                  <a:pt x="2008" y="4034"/>
                </a:lnTo>
                <a:lnTo>
                  <a:pt x="1984" y="4047"/>
                </a:lnTo>
                <a:lnTo>
                  <a:pt x="1961" y="4057"/>
                </a:lnTo>
                <a:lnTo>
                  <a:pt x="1953" y="4059"/>
                </a:lnTo>
                <a:lnTo>
                  <a:pt x="1929" y="4068"/>
                </a:lnTo>
                <a:lnTo>
                  <a:pt x="1902" y="4074"/>
                </a:lnTo>
                <a:lnTo>
                  <a:pt x="1874" y="4078"/>
                </a:lnTo>
                <a:lnTo>
                  <a:pt x="1867" y="4078"/>
                </a:lnTo>
                <a:lnTo>
                  <a:pt x="1839" y="4079"/>
                </a:lnTo>
                <a:lnTo>
                  <a:pt x="313" y="4079"/>
                </a:lnTo>
                <a:lnTo>
                  <a:pt x="284" y="4078"/>
                </a:lnTo>
                <a:lnTo>
                  <a:pt x="277" y="4078"/>
                </a:lnTo>
                <a:lnTo>
                  <a:pt x="250" y="4074"/>
                </a:lnTo>
                <a:lnTo>
                  <a:pt x="223" y="4068"/>
                </a:lnTo>
                <a:lnTo>
                  <a:pt x="198" y="4059"/>
                </a:lnTo>
                <a:lnTo>
                  <a:pt x="191" y="4057"/>
                </a:lnTo>
                <a:lnTo>
                  <a:pt x="167" y="4047"/>
                </a:lnTo>
                <a:lnTo>
                  <a:pt x="144" y="4034"/>
                </a:lnTo>
                <a:lnTo>
                  <a:pt x="123" y="4021"/>
                </a:lnTo>
                <a:lnTo>
                  <a:pt x="112" y="4013"/>
                </a:lnTo>
                <a:lnTo>
                  <a:pt x="92" y="3998"/>
                </a:lnTo>
                <a:lnTo>
                  <a:pt x="75" y="3981"/>
                </a:lnTo>
                <a:lnTo>
                  <a:pt x="59" y="3963"/>
                </a:lnTo>
                <a:lnTo>
                  <a:pt x="45" y="3943"/>
                </a:lnTo>
                <a:lnTo>
                  <a:pt x="36" y="3932"/>
                </a:lnTo>
                <a:lnTo>
                  <a:pt x="25" y="3911"/>
                </a:lnTo>
                <a:lnTo>
                  <a:pt x="15" y="3888"/>
                </a:lnTo>
                <a:lnTo>
                  <a:pt x="14" y="3882"/>
                </a:lnTo>
                <a:lnTo>
                  <a:pt x="7" y="3859"/>
                </a:lnTo>
                <a:lnTo>
                  <a:pt x="3" y="3835"/>
                </a:lnTo>
                <a:lnTo>
                  <a:pt x="2" y="3828"/>
                </a:lnTo>
                <a:lnTo>
                  <a:pt x="0" y="3803"/>
                </a:lnTo>
                <a:lnTo>
                  <a:pt x="0" y="277"/>
                </a:lnTo>
                <a:lnTo>
                  <a:pt x="2" y="252"/>
                </a:lnTo>
                <a:lnTo>
                  <a:pt x="3" y="244"/>
                </a:lnTo>
                <a:lnTo>
                  <a:pt x="7" y="221"/>
                </a:lnTo>
                <a:lnTo>
                  <a:pt x="14" y="197"/>
                </a:lnTo>
                <a:lnTo>
                  <a:pt x="15" y="191"/>
                </a:lnTo>
                <a:lnTo>
                  <a:pt x="25" y="169"/>
                </a:lnTo>
                <a:lnTo>
                  <a:pt x="36" y="148"/>
                </a:lnTo>
                <a:lnTo>
                  <a:pt x="45" y="137"/>
                </a:lnTo>
                <a:lnTo>
                  <a:pt x="59" y="117"/>
                </a:lnTo>
                <a:lnTo>
                  <a:pt x="75" y="98"/>
                </a:lnTo>
                <a:lnTo>
                  <a:pt x="92" y="81"/>
                </a:lnTo>
                <a:lnTo>
                  <a:pt x="112" y="66"/>
                </a:lnTo>
                <a:lnTo>
                  <a:pt x="123" y="59"/>
                </a:lnTo>
                <a:lnTo>
                  <a:pt x="144" y="45"/>
                </a:lnTo>
                <a:lnTo>
                  <a:pt x="167" y="33"/>
                </a:lnTo>
                <a:lnTo>
                  <a:pt x="191" y="23"/>
                </a:lnTo>
                <a:lnTo>
                  <a:pt x="198" y="20"/>
                </a:lnTo>
                <a:lnTo>
                  <a:pt x="223" y="12"/>
                </a:lnTo>
                <a:lnTo>
                  <a:pt x="250" y="5"/>
                </a:lnTo>
                <a:lnTo>
                  <a:pt x="277" y="3"/>
                </a:lnTo>
                <a:lnTo>
                  <a:pt x="284" y="2"/>
                </a:lnTo>
                <a:lnTo>
                  <a:pt x="312" y="0"/>
                </a:lnTo>
                <a:close/>
              </a:path>
            </a:pathLst>
          </a:custGeom>
          <a:solidFill>
            <a:srgbClr val="FFFFFF"/>
          </a:solidFill>
          <a:ln w="0">
            <a:noFill/>
            <a:prstDash val="solid"/>
            <a:round/>
            <a:headEnd/>
            <a:tailEnd/>
          </a:ln>
        </p:spPr>
        <p:txBody>
          <a:bodyPr vert="horz" wrap="square" lIns="68570" tIns="34285" rIns="68570" bIns="34285" numCol="1" anchor="t" anchorCtr="0" compatLnSpc="1">
            <a:prstTxWarp prst="textNoShape">
              <a:avLst/>
            </a:prstTxWarp>
          </a:bodyPr>
          <a:lstStyle/>
          <a:p>
            <a:pPr marL="0" marR="0" lvl="0" indent="0" defTabSz="699494"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a:ln>
                <a:noFill/>
              </a:ln>
              <a:solidFill>
                <a:srgbClr val="505050"/>
              </a:solidFill>
              <a:effectLst/>
              <a:uLnTx/>
              <a:uFillTx/>
              <a:ea typeface="ＭＳ Ｐゴシック" charset="0"/>
            </a:endParaRPr>
          </a:p>
        </p:txBody>
      </p:sp>
      <p:sp>
        <p:nvSpPr>
          <p:cNvPr id="35" name="Freeform 836"/>
          <p:cNvSpPr>
            <a:spLocks noEditPoints="1"/>
          </p:cNvSpPr>
          <p:nvPr/>
        </p:nvSpPr>
        <p:spPr bwMode="auto">
          <a:xfrm>
            <a:off x="3586996" y="5614548"/>
            <a:ext cx="228353" cy="364820"/>
          </a:xfrm>
          <a:custGeom>
            <a:avLst/>
            <a:gdLst>
              <a:gd name="T0" fmla="*/ 1845 w 2151"/>
              <a:gd name="T1" fmla="*/ 3532 h 4079"/>
              <a:gd name="T2" fmla="*/ 1916 w 2151"/>
              <a:gd name="T3" fmla="*/ 3672 h 4079"/>
              <a:gd name="T4" fmla="*/ 305 w 2151"/>
              <a:gd name="T5" fmla="*/ 3290 h 4079"/>
              <a:gd name="T6" fmla="*/ 234 w 2151"/>
              <a:gd name="T7" fmla="*/ 3151 h 4079"/>
              <a:gd name="T8" fmla="*/ 234 w 2151"/>
              <a:gd name="T9" fmla="*/ 3151 h 4079"/>
              <a:gd name="T10" fmla="*/ 556 w 2151"/>
              <a:gd name="T11" fmla="*/ 2914 h 4079"/>
              <a:gd name="T12" fmla="*/ 628 w 2151"/>
              <a:gd name="T13" fmla="*/ 3053 h 4079"/>
              <a:gd name="T14" fmla="*/ 305 w 2151"/>
              <a:gd name="T15" fmla="*/ 954 h 4079"/>
              <a:gd name="T16" fmla="*/ 234 w 2151"/>
              <a:gd name="T17" fmla="*/ 745 h 4079"/>
              <a:gd name="T18" fmla="*/ 234 w 2151"/>
              <a:gd name="T19" fmla="*/ 745 h 4079"/>
              <a:gd name="T20" fmla="*/ 1845 w 2151"/>
              <a:gd name="T21" fmla="*/ 483 h 4079"/>
              <a:gd name="T22" fmla="*/ 1916 w 2151"/>
              <a:gd name="T23" fmla="*/ 694 h 4079"/>
              <a:gd name="T24" fmla="*/ 292 w 2151"/>
              <a:gd name="T25" fmla="*/ 74 h 4079"/>
              <a:gd name="T26" fmla="*/ 214 w 2151"/>
              <a:gd name="T27" fmla="*/ 90 h 4079"/>
              <a:gd name="T28" fmla="*/ 142 w 2151"/>
              <a:gd name="T29" fmla="*/ 132 h 4079"/>
              <a:gd name="T30" fmla="*/ 92 w 2151"/>
              <a:gd name="T31" fmla="*/ 197 h 4079"/>
              <a:gd name="T32" fmla="*/ 73 w 2151"/>
              <a:gd name="T33" fmla="*/ 259 h 4079"/>
              <a:gd name="T34" fmla="*/ 73 w 2151"/>
              <a:gd name="T35" fmla="*/ 3820 h 4079"/>
              <a:gd name="T36" fmla="*/ 102 w 2151"/>
              <a:gd name="T37" fmla="*/ 3902 h 4079"/>
              <a:gd name="T38" fmla="*/ 160 w 2151"/>
              <a:gd name="T39" fmla="*/ 3961 h 4079"/>
              <a:gd name="T40" fmla="*/ 238 w 2151"/>
              <a:gd name="T41" fmla="*/ 3997 h 4079"/>
              <a:gd name="T42" fmla="*/ 313 w 2151"/>
              <a:gd name="T43" fmla="*/ 4007 h 4079"/>
              <a:gd name="T44" fmla="*/ 1887 w 2151"/>
              <a:gd name="T45" fmla="*/ 4003 h 4079"/>
              <a:gd name="T46" fmla="*/ 1979 w 2151"/>
              <a:gd name="T47" fmla="*/ 3969 h 4079"/>
              <a:gd name="T48" fmla="*/ 2042 w 2151"/>
              <a:gd name="T49" fmla="*/ 3912 h 4079"/>
              <a:gd name="T50" fmla="*/ 2070 w 2151"/>
              <a:gd name="T51" fmla="*/ 3861 h 4079"/>
              <a:gd name="T52" fmla="*/ 2079 w 2151"/>
              <a:gd name="T53" fmla="*/ 3803 h 4079"/>
              <a:gd name="T54" fmla="*/ 2074 w 2151"/>
              <a:gd name="T55" fmla="*/ 236 h 4079"/>
              <a:gd name="T56" fmla="*/ 2049 w 2151"/>
              <a:gd name="T57" fmla="*/ 176 h 4079"/>
              <a:gd name="T58" fmla="*/ 1992 w 2151"/>
              <a:gd name="T59" fmla="*/ 118 h 4079"/>
              <a:gd name="T60" fmla="*/ 1914 w 2151"/>
              <a:gd name="T61" fmla="*/ 82 h 4079"/>
              <a:gd name="T62" fmla="*/ 1839 w 2151"/>
              <a:gd name="T63" fmla="*/ 72 h 4079"/>
              <a:gd name="T64" fmla="*/ 1867 w 2151"/>
              <a:gd name="T65" fmla="*/ 2 h 4079"/>
              <a:gd name="T66" fmla="*/ 1953 w 2151"/>
              <a:gd name="T67" fmla="*/ 20 h 4079"/>
              <a:gd name="T68" fmla="*/ 2029 w 2151"/>
              <a:gd name="T69" fmla="*/ 59 h 4079"/>
              <a:gd name="T70" fmla="*/ 2093 w 2151"/>
              <a:gd name="T71" fmla="*/ 117 h 4079"/>
              <a:gd name="T72" fmla="*/ 2136 w 2151"/>
              <a:gd name="T73" fmla="*/ 191 h 4079"/>
              <a:gd name="T74" fmla="*/ 2150 w 2151"/>
              <a:gd name="T75" fmla="*/ 252 h 4079"/>
              <a:gd name="T76" fmla="*/ 2149 w 2151"/>
              <a:gd name="T77" fmla="*/ 3835 h 4079"/>
              <a:gd name="T78" fmla="*/ 2126 w 2151"/>
              <a:gd name="T79" fmla="*/ 3911 h 4079"/>
              <a:gd name="T80" fmla="*/ 2077 w 2151"/>
              <a:gd name="T81" fmla="*/ 3981 h 4079"/>
              <a:gd name="T82" fmla="*/ 2008 w 2151"/>
              <a:gd name="T83" fmla="*/ 4034 h 4079"/>
              <a:gd name="T84" fmla="*/ 1929 w 2151"/>
              <a:gd name="T85" fmla="*/ 4068 h 4079"/>
              <a:gd name="T86" fmla="*/ 1839 w 2151"/>
              <a:gd name="T87" fmla="*/ 4079 h 4079"/>
              <a:gd name="T88" fmla="*/ 250 w 2151"/>
              <a:gd name="T89" fmla="*/ 4074 h 4079"/>
              <a:gd name="T90" fmla="*/ 167 w 2151"/>
              <a:gd name="T91" fmla="*/ 4047 h 4079"/>
              <a:gd name="T92" fmla="*/ 92 w 2151"/>
              <a:gd name="T93" fmla="*/ 3998 h 4079"/>
              <a:gd name="T94" fmla="*/ 36 w 2151"/>
              <a:gd name="T95" fmla="*/ 3932 h 4079"/>
              <a:gd name="T96" fmla="*/ 7 w 2151"/>
              <a:gd name="T97" fmla="*/ 3859 h 4079"/>
              <a:gd name="T98" fmla="*/ 0 w 2151"/>
              <a:gd name="T99" fmla="*/ 277 h 4079"/>
              <a:gd name="T100" fmla="*/ 14 w 2151"/>
              <a:gd name="T101" fmla="*/ 197 h 4079"/>
              <a:gd name="T102" fmla="*/ 45 w 2151"/>
              <a:gd name="T103" fmla="*/ 137 h 4079"/>
              <a:gd name="T104" fmla="*/ 112 w 2151"/>
              <a:gd name="T105" fmla="*/ 66 h 4079"/>
              <a:gd name="T106" fmla="*/ 191 w 2151"/>
              <a:gd name="T107" fmla="*/ 23 h 4079"/>
              <a:gd name="T108" fmla="*/ 277 w 2151"/>
              <a:gd name="T109" fmla="*/ 3 h 4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51" h="4079">
                <a:moveTo>
                  <a:pt x="305" y="3532"/>
                </a:moveTo>
                <a:lnTo>
                  <a:pt x="305" y="3600"/>
                </a:lnTo>
                <a:lnTo>
                  <a:pt x="1845" y="3600"/>
                </a:lnTo>
                <a:lnTo>
                  <a:pt x="1845" y="3532"/>
                </a:lnTo>
                <a:lnTo>
                  <a:pt x="305" y="3532"/>
                </a:lnTo>
                <a:close/>
                <a:moveTo>
                  <a:pt x="234" y="3460"/>
                </a:moveTo>
                <a:lnTo>
                  <a:pt x="1916" y="3460"/>
                </a:lnTo>
                <a:lnTo>
                  <a:pt x="1916" y="3672"/>
                </a:lnTo>
                <a:lnTo>
                  <a:pt x="234" y="3672"/>
                </a:lnTo>
                <a:lnTo>
                  <a:pt x="234" y="3460"/>
                </a:lnTo>
                <a:close/>
                <a:moveTo>
                  <a:pt x="305" y="3223"/>
                </a:moveTo>
                <a:lnTo>
                  <a:pt x="305" y="3290"/>
                </a:lnTo>
                <a:lnTo>
                  <a:pt x="556" y="3290"/>
                </a:lnTo>
                <a:lnTo>
                  <a:pt x="556" y="3223"/>
                </a:lnTo>
                <a:lnTo>
                  <a:pt x="305" y="3223"/>
                </a:lnTo>
                <a:close/>
                <a:moveTo>
                  <a:pt x="234" y="3151"/>
                </a:moveTo>
                <a:lnTo>
                  <a:pt x="628" y="3151"/>
                </a:lnTo>
                <a:lnTo>
                  <a:pt x="628" y="3362"/>
                </a:lnTo>
                <a:lnTo>
                  <a:pt x="234" y="3362"/>
                </a:lnTo>
                <a:lnTo>
                  <a:pt x="234" y="3151"/>
                </a:lnTo>
                <a:close/>
                <a:moveTo>
                  <a:pt x="305" y="2914"/>
                </a:moveTo>
                <a:lnTo>
                  <a:pt x="305" y="2982"/>
                </a:lnTo>
                <a:lnTo>
                  <a:pt x="556" y="2982"/>
                </a:lnTo>
                <a:lnTo>
                  <a:pt x="556" y="2914"/>
                </a:lnTo>
                <a:lnTo>
                  <a:pt x="305" y="2914"/>
                </a:lnTo>
                <a:close/>
                <a:moveTo>
                  <a:pt x="234" y="2842"/>
                </a:moveTo>
                <a:lnTo>
                  <a:pt x="628" y="2842"/>
                </a:lnTo>
                <a:lnTo>
                  <a:pt x="628" y="3053"/>
                </a:lnTo>
                <a:lnTo>
                  <a:pt x="234" y="3053"/>
                </a:lnTo>
                <a:lnTo>
                  <a:pt x="234" y="2842"/>
                </a:lnTo>
                <a:close/>
                <a:moveTo>
                  <a:pt x="305" y="817"/>
                </a:moveTo>
                <a:lnTo>
                  <a:pt x="305" y="954"/>
                </a:lnTo>
                <a:lnTo>
                  <a:pt x="1845" y="954"/>
                </a:lnTo>
                <a:lnTo>
                  <a:pt x="1845" y="817"/>
                </a:lnTo>
                <a:lnTo>
                  <a:pt x="305" y="817"/>
                </a:lnTo>
                <a:close/>
                <a:moveTo>
                  <a:pt x="234" y="745"/>
                </a:moveTo>
                <a:lnTo>
                  <a:pt x="1916" y="745"/>
                </a:lnTo>
                <a:lnTo>
                  <a:pt x="1916" y="1026"/>
                </a:lnTo>
                <a:lnTo>
                  <a:pt x="234" y="1026"/>
                </a:lnTo>
                <a:lnTo>
                  <a:pt x="234" y="745"/>
                </a:lnTo>
                <a:close/>
                <a:moveTo>
                  <a:pt x="305" y="483"/>
                </a:moveTo>
                <a:lnTo>
                  <a:pt x="305" y="622"/>
                </a:lnTo>
                <a:lnTo>
                  <a:pt x="1845" y="622"/>
                </a:lnTo>
                <a:lnTo>
                  <a:pt x="1845" y="483"/>
                </a:lnTo>
                <a:lnTo>
                  <a:pt x="305" y="483"/>
                </a:lnTo>
                <a:close/>
                <a:moveTo>
                  <a:pt x="234" y="412"/>
                </a:moveTo>
                <a:lnTo>
                  <a:pt x="1916" y="412"/>
                </a:lnTo>
                <a:lnTo>
                  <a:pt x="1916" y="694"/>
                </a:lnTo>
                <a:lnTo>
                  <a:pt x="234" y="694"/>
                </a:lnTo>
                <a:lnTo>
                  <a:pt x="234" y="412"/>
                </a:lnTo>
                <a:close/>
                <a:moveTo>
                  <a:pt x="313" y="72"/>
                </a:moveTo>
                <a:lnTo>
                  <a:pt x="292" y="74"/>
                </a:lnTo>
                <a:lnTo>
                  <a:pt x="292" y="74"/>
                </a:lnTo>
                <a:lnTo>
                  <a:pt x="265" y="76"/>
                </a:lnTo>
                <a:lnTo>
                  <a:pt x="238" y="82"/>
                </a:lnTo>
                <a:lnTo>
                  <a:pt x="214" y="90"/>
                </a:lnTo>
                <a:lnTo>
                  <a:pt x="196" y="98"/>
                </a:lnTo>
                <a:lnTo>
                  <a:pt x="172" y="111"/>
                </a:lnTo>
                <a:lnTo>
                  <a:pt x="160" y="118"/>
                </a:lnTo>
                <a:lnTo>
                  <a:pt x="142" y="132"/>
                </a:lnTo>
                <a:lnTo>
                  <a:pt x="125" y="149"/>
                </a:lnTo>
                <a:lnTo>
                  <a:pt x="109" y="168"/>
                </a:lnTo>
                <a:lnTo>
                  <a:pt x="102" y="178"/>
                </a:lnTo>
                <a:lnTo>
                  <a:pt x="92" y="197"/>
                </a:lnTo>
                <a:lnTo>
                  <a:pt x="82" y="218"/>
                </a:lnTo>
                <a:lnTo>
                  <a:pt x="77" y="236"/>
                </a:lnTo>
                <a:lnTo>
                  <a:pt x="73" y="259"/>
                </a:lnTo>
                <a:lnTo>
                  <a:pt x="73" y="259"/>
                </a:lnTo>
                <a:lnTo>
                  <a:pt x="72" y="277"/>
                </a:lnTo>
                <a:lnTo>
                  <a:pt x="72" y="3803"/>
                </a:lnTo>
                <a:lnTo>
                  <a:pt x="73" y="3820"/>
                </a:lnTo>
                <a:lnTo>
                  <a:pt x="73" y="3820"/>
                </a:lnTo>
                <a:lnTo>
                  <a:pt x="77" y="3844"/>
                </a:lnTo>
                <a:lnTo>
                  <a:pt x="82" y="3861"/>
                </a:lnTo>
                <a:lnTo>
                  <a:pt x="92" y="3882"/>
                </a:lnTo>
                <a:lnTo>
                  <a:pt x="102" y="3902"/>
                </a:lnTo>
                <a:lnTo>
                  <a:pt x="109" y="3912"/>
                </a:lnTo>
                <a:lnTo>
                  <a:pt x="125" y="3930"/>
                </a:lnTo>
                <a:lnTo>
                  <a:pt x="142" y="3948"/>
                </a:lnTo>
                <a:lnTo>
                  <a:pt x="160" y="3961"/>
                </a:lnTo>
                <a:lnTo>
                  <a:pt x="172" y="3969"/>
                </a:lnTo>
                <a:lnTo>
                  <a:pt x="196" y="3981"/>
                </a:lnTo>
                <a:lnTo>
                  <a:pt x="214" y="3990"/>
                </a:lnTo>
                <a:lnTo>
                  <a:pt x="238" y="3997"/>
                </a:lnTo>
                <a:lnTo>
                  <a:pt x="265" y="4003"/>
                </a:lnTo>
                <a:lnTo>
                  <a:pt x="284" y="4006"/>
                </a:lnTo>
                <a:lnTo>
                  <a:pt x="284" y="4006"/>
                </a:lnTo>
                <a:lnTo>
                  <a:pt x="313" y="4007"/>
                </a:lnTo>
                <a:lnTo>
                  <a:pt x="1839" y="4007"/>
                </a:lnTo>
                <a:lnTo>
                  <a:pt x="1867" y="4006"/>
                </a:lnTo>
                <a:lnTo>
                  <a:pt x="1867" y="4006"/>
                </a:lnTo>
                <a:lnTo>
                  <a:pt x="1887" y="4003"/>
                </a:lnTo>
                <a:lnTo>
                  <a:pt x="1914" y="3997"/>
                </a:lnTo>
                <a:lnTo>
                  <a:pt x="1937" y="3990"/>
                </a:lnTo>
                <a:lnTo>
                  <a:pt x="1956" y="3981"/>
                </a:lnTo>
                <a:lnTo>
                  <a:pt x="1979" y="3969"/>
                </a:lnTo>
                <a:lnTo>
                  <a:pt x="1992" y="3961"/>
                </a:lnTo>
                <a:lnTo>
                  <a:pt x="2009" y="3948"/>
                </a:lnTo>
                <a:lnTo>
                  <a:pt x="2026" y="3930"/>
                </a:lnTo>
                <a:lnTo>
                  <a:pt x="2042" y="3912"/>
                </a:lnTo>
                <a:lnTo>
                  <a:pt x="2049" y="3903"/>
                </a:lnTo>
                <a:lnTo>
                  <a:pt x="2049" y="3903"/>
                </a:lnTo>
                <a:lnTo>
                  <a:pt x="2060" y="3882"/>
                </a:lnTo>
                <a:lnTo>
                  <a:pt x="2070" y="3861"/>
                </a:lnTo>
                <a:lnTo>
                  <a:pt x="2074" y="3844"/>
                </a:lnTo>
                <a:lnTo>
                  <a:pt x="2078" y="3820"/>
                </a:lnTo>
                <a:lnTo>
                  <a:pt x="2078" y="3820"/>
                </a:lnTo>
                <a:lnTo>
                  <a:pt x="2079" y="3803"/>
                </a:lnTo>
                <a:lnTo>
                  <a:pt x="2079" y="277"/>
                </a:lnTo>
                <a:lnTo>
                  <a:pt x="2078" y="259"/>
                </a:lnTo>
                <a:lnTo>
                  <a:pt x="2078" y="259"/>
                </a:lnTo>
                <a:lnTo>
                  <a:pt x="2074" y="236"/>
                </a:lnTo>
                <a:lnTo>
                  <a:pt x="2070" y="218"/>
                </a:lnTo>
                <a:lnTo>
                  <a:pt x="2060" y="197"/>
                </a:lnTo>
                <a:lnTo>
                  <a:pt x="2049" y="176"/>
                </a:lnTo>
                <a:lnTo>
                  <a:pt x="2049" y="176"/>
                </a:lnTo>
                <a:lnTo>
                  <a:pt x="2042" y="168"/>
                </a:lnTo>
                <a:lnTo>
                  <a:pt x="2026" y="149"/>
                </a:lnTo>
                <a:lnTo>
                  <a:pt x="2009" y="132"/>
                </a:lnTo>
                <a:lnTo>
                  <a:pt x="1992" y="118"/>
                </a:lnTo>
                <a:lnTo>
                  <a:pt x="1979" y="111"/>
                </a:lnTo>
                <a:lnTo>
                  <a:pt x="1956" y="98"/>
                </a:lnTo>
                <a:lnTo>
                  <a:pt x="1937" y="90"/>
                </a:lnTo>
                <a:lnTo>
                  <a:pt x="1914" y="82"/>
                </a:lnTo>
                <a:lnTo>
                  <a:pt x="1887" y="76"/>
                </a:lnTo>
                <a:lnTo>
                  <a:pt x="1860" y="74"/>
                </a:lnTo>
                <a:lnTo>
                  <a:pt x="1860" y="74"/>
                </a:lnTo>
                <a:lnTo>
                  <a:pt x="1839" y="72"/>
                </a:lnTo>
                <a:lnTo>
                  <a:pt x="313" y="72"/>
                </a:lnTo>
                <a:close/>
                <a:moveTo>
                  <a:pt x="312" y="0"/>
                </a:moveTo>
                <a:lnTo>
                  <a:pt x="1840" y="0"/>
                </a:lnTo>
                <a:lnTo>
                  <a:pt x="1867" y="2"/>
                </a:lnTo>
                <a:lnTo>
                  <a:pt x="1874" y="3"/>
                </a:lnTo>
                <a:lnTo>
                  <a:pt x="1902" y="5"/>
                </a:lnTo>
                <a:lnTo>
                  <a:pt x="1929" y="12"/>
                </a:lnTo>
                <a:lnTo>
                  <a:pt x="1953" y="20"/>
                </a:lnTo>
                <a:lnTo>
                  <a:pt x="1961" y="23"/>
                </a:lnTo>
                <a:lnTo>
                  <a:pt x="1984" y="33"/>
                </a:lnTo>
                <a:lnTo>
                  <a:pt x="2008" y="45"/>
                </a:lnTo>
                <a:lnTo>
                  <a:pt x="2029" y="59"/>
                </a:lnTo>
                <a:lnTo>
                  <a:pt x="2040" y="66"/>
                </a:lnTo>
                <a:lnTo>
                  <a:pt x="2060" y="81"/>
                </a:lnTo>
                <a:lnTo>
                  <a:pt x="2077" y="98"/>
                </a:lnTo>
                <a:lnTo>
                  <a:pt x="2093" y="117"/>
                </a:lnTo>
                <a:lnTo>
                  <a:pt x="2108" y="137"/>
                </a:lnTo>
                <a:lnTo>
                  <a:pt x="2115" y="148"/>
                </a:lnTo>
                <a:lnTo>
                  <a:pt x="2126" y="169"/>
                </a:lnTo>
                <a:lnTo>
                  <a:pt x="2136" y="191"/>
                </a:lnTo>
                <a:lnTo>
                  <a:pt x="2137" y="197"/>
                </a:lnTo>
                <a:lnTo>
                  <a:pt x="2145" y="221"/>
                </a:lnTo>
                <a:lnTo>
                  <a:pt x="2149" y="244"/>
                </a:lnTo>
                <a:lnTo>
                  <a:pt x="2150" y="252"/>
                </a:lnTo>
                <a:lnTo>
                  <a:pt x="2151" y="274"/>
                </a:lnTo>
                <a:lnTo>
                  <a:pt x="2151" y="3805"/>
                </a:lnTo>
                <a:lnTo>
                  <a:pt x="2150" y="3828"/>
                </a:lnTo>
                <a:lnTo>
                  <a:pt x="2149" y="3835"/>
                </a:lnTo>
                <a:lnTo>
                  <a:pt x="2145" y="3859"/>
                </a:lnTo>
                <a:lnTo>
                  <a:pt x="2137" y="3882"/>
                </a:lnTo>
                <a:lnTo>
                  <a:pt x="2136" y="3888"/>
                </a:lnTo>
                <a:lnTo>
                  <a:pt x="2126" y="3911"/>
                </a:lnTo>
                <a:lnTo>
                  <a:pt x="2115" y="3932"/>
                </a:lnTo>
                <a:lnTo>
                  <a:pt x="2108" y="3943"/>
                </a:lnTo>
                <a:lnTo>
                  <a:pt x="2093" y="3963"/>
                </a:lnTo>
                <a:lnTo>
                  <a:pt x="2077" y="3981"/>
                </a:lnTo>
                <a:lnTo>
                  <a:pt x="2060" y="3998"/>
                </a:lnTo>
                <a:lnTo>
                  <a:pt x="2040" y="4013"/>
                </a:lnTo>
                <a:lnTo>
                  <a:pt x="2029" y="4021"/>
                </a:lnTo>
                <a:lnTo>
                  <a:pt x="2008" y="4034"/>
                </a:lnTo>
                <a:lnTo>
                  <a:pt x="1984" y="4047"/>
                </a:lnTo>
                <a:lnTo>
                  <a:pt x="1961" y="4057"/>
                </a:lnTo>
                <a:lnTo>
                  <a:pt x="1953" y="4059"/>
                </a:lnTo>
                <a:lnTo>
                  <a:pt x="1929" y="4068"/>
                </a:lnTo>
                <a:lnTo>
                  <a:pt x="1902" y="4074"/>
                </a:lnTo>
                <a:lnTo>
                  <a:pt x="1874" y="4078"/>
                </a:lnTo>
                <a:lnTo>
                  <a:pt x="1867" y="4078"/>
                </a:lnTo>
                <a:lnTo>
                  <a:pt x="1839" y="4079"/>
                </a:lnTo>
                <a:lnTo>
                  <a:pt x="313" y="4079"/>
                </a:lnTo>
                <a:lnTo>
                  <a:pt x="284" y="4078"/>
                </a:lnTo>
                <a:lnTo>
                  <a:pt x="277" y="4078"/>
                </a:lnTo>
                <a:lnTo>
                  <a:pt x="250" y="4074"/>
                </a:lnTo>
                <a:lnTo>
                  <a:pt x="223" y="4068"/>
                </a:lnTo>
                <a:lnTo>
                  <a:pt x="198" y="4059"/>
                </a:lnTo>
                <a:lnTo>
                  <a:pt x="191" y="4057"/>
                </a:lnTo>
                <a:lnTo>
                  <a:pt x="167" y="4047"/>
                </a:lnTo>
                <a:lnTo>
                  <a:pt x="144" y="4034"/>
                </a:lnTo>
                <a:lnTo>
                  <a:pt x="123" y="4021"/>
                </a:lnTo>
                <a:lnTo>
                  <a:pt x="112" y="4013"/>
                </a:lnTo>
                <a:lnTo>
                  <a:pt x="92" y="3998"/>
                </a:lnTo>
                <a:lnTo>
                  <a:pt x="75" y="3981"/>
                </a:lnTo>
                <a:lnTo>
                  <a:pt x="59" y="3963"/>
                </a:lnTo>
                <a:lnTo>
                  <a:pt x="45" y="3943"/>
                </a:lnTo>
                <a:lnTo>
                  <a:pt x="36" y="3932"/>
                </a:lnTo>
                <a:lnTo>
                  <a:pt x="25" y="3911"/>
                </a:lnTo>
                <a:lnTo>
                  <a:pt x="15" y="3888"/>
                </a:lnTo>
                <a:lnTo>
                  <a:pt x="14" y="3882"/>
                </a:lnTo>
                <a:lnTo>
                  <a:pt x="7" y="3859"/>
                </a:lnTo>
                <a:lnTo>
                  <a:pt x="3" y="3835"/>
                </a:lnTo>
                <a:lnTo>
                  <a:pt x="2" y="3828"/>
                </a:lnTo>
                <a:lnTo>
                  <a:pt x="0" y="3803"/>
                </a:lnTo>
                <a:lnTo>
                  <a:pt x="0" y="277"/>
                </a:lnTo>
                <a:lnTo>
                  <a:pt x="2" y="252"/>
                </a:lnTo>
                <a:lnTo>
                  <a:pt x="3" y="244"/>
                </a:lnTo>
                <a:lnTo>
                  <a:pt x="7" y="221"/>
                </a:lnTo>
                <a:lnTo>
                  <a:pt x="14" y="197"/>
                </a:lnTo>
                <a:lnTo>
                  <a:pt x="15" y="191"/>
                </a:lnTo>
                <a:lnTo>
                  <a:pt x="25" y="169"/>
                </a:lnTo>
                <a:lnTo>
                  <a:pt x="36" y="148"/>
                </a:lnTo>
                <a:lnTo>
                  <a:pt x="45" y="137"/>
                </a:lnTo>
                <a:lnTo>
                  <a:pt x="59" y="117"/>
                </a:lnTo>
                <a:lnTo>
                  <a:pt x="75" y="98"/>
                </a:lnTo>
                <a:lnTo>
                  <a:pt x="92" y="81"/>
                </a:lnTo>
                <a:lnTo>
                  <a:pt x="112" y="66"/>
                </a:lnTo>
                <a:lnTo>
                  <a:pt x="123" y="59"/>
                </a:lnTo>
                <a:lnTo>
                  <a:pt x="144" y="45"/>
                </a:lnTo>
                <a:lnTo>
                  <a:pt x="167" y="33"/>
                </a:lnTo>
                <a:lnTo>
                  <a:pt x="191" y="23"/>
                </a:lnTo>
                <a:lnTo>
                  <a:pt x="198" y="20"/>
                </a:lnTo>
                <a:lnTo>
                  <a:pt x="223" y="12"/>
                </a:lnTo>
                <a:lnTo>
                  <a:pt x="250" y="5"/>
                </a:lnTo>
                <a:lnTo>
                  <a:pt x="277" y="3"/>
                </a:lnTo>
                <a:lnTo>
                  <a:pt x="284" y="2"/>
                </a:lnTo>
                <a:lnTo>
                  <a:pt x="312" y="0"/>
                </a:lnTo>
                <a:close/>
              </a:path>
            </a:pathLst>
          </a:custGeom>
          <a:solidFill>
            <a:srgbClr val="FFFFFF"/>
          </a:solidFill>
          <a:ln w="0">
            <a:noFill/>
            <a:prstDash val="solid"/>
            <a:round/>
            <a:headEnd/>
            <a:tailEnd/>
          </a:ln>
        </p:spPr>
        <p:txBody>
          <a:bodyPr vert="horz" wrap="square" lIns="68570" tIns="34285" rIns="68570" bIns="34285" numCol="1" anchor="t" anchorCtr="0" compatLnSpc="1">
            <a:prstTxWarp prst="textNoShape">
              <a:avLst/>
            </a:prstTxWarp>
          </a:bodyPr>
          <a:lstStyle/>
          <a:p>
            <a:pPr marL="0" marR="0" lvl="0" indent="0" defTabSz="699494"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a:ln>
                <a:noFill/>
              </a:ln>
              <a:solidFill>
                <a:srgbClr val="505050"/>
              </a:solidFill>
              <a:effectLst/>
              <a:uLnTx/>
              <a:uFillTx/>
              <a:ea typeface="ＭＳ Ｐゴシック" charset="0"/>
            </a:endParaRPr>
          </a:p>
        </p:txBody>
      </p:sp>
      <p:grpSp>
        <p:nvGrpSpPr>
          <p:cNvPr id="36" name="Group 35"/>
          <p:cNvGrpSpPr/>
          <p:nvPr/>
        </p:nvGrpSpPr>
        <p:grpSpPr>
          <a:xfrm>
            <a:off x="959895" y="4912244"/>
            <a:ext cx="1601920" cy="599281"/>
            <a:chOff x="6161389" y="4310851"/>
            <a:chExt cx="2136197" cy="799154"/>
          </a:xfrm>
        </p:grpSpPr>
        <p:grpSp>
          <p:nvGrpSpPr>
            <p:cNvPr id="37" name="Group 36"/>
            <p:cNvGrpSpPr/>
            <p:nvPr/>
          </p:nvGrpSpPr>
          <p:grpSpPr>
            <a:xfrm>
              <a:off x="6453399" y="4310851"/>
              <a:ext cx="1844187" cy="799154"/>
              <a:chOff x="3724949" y="3212049"/>
              <a:chExt cx="1844187" cy="799154"/>
            </a:xfrm>
          </p:grpSpPr>
          <p:sp>
            <p:nvSpPr>
              <p:cNvPr id="39" name="Rectangle 38"/>
              <p:cNvSpPr/>
              <p:nvPr/>
            </p:nvSpPr>
            <p:spPr>
              <a:xfrm>
                <a:off x="3724949" y="3826512"/>
                <a:ext cx="1156249" cy="184691"/>
              </a:xfrm>
              <a:prstGeom prst="rect">
                <a:avLst/>
              </a:prstGeom>
              <a:ln>
                <a:noFill/>
              </a:ln>
            </p:spPr>
            <p:txBody>
              <a:bodyPr wrap="square" lIns="0" tIns="0" rIns="0" bIns="0" anchor="ctr">
                <a:spAutoFit/>
              </a:bodyPr>
              <a:lstStyle/>
              <a:p>
                <a:pPr algn="ctr" defTabSz="822444" fontAlgn="base">
                  <a:spcBef>
                    <a:spcPts val="1080"/>
                  </a:spcBef>
                  <a:spcAft>
                    <a:spcPct val="0"/>
                  </a:spcAft>
                </a:pPr>
                <a:r>
                  <a:rPr lang="en-US" sz="900" dirty="0">
                    <a:ln>
                      <a:solidFill>
                        <a:srgbClr val="FFFFFF">
                          <a:alpha val="0"/>
                        </a:srgbClr>
                      </a:solidFill>
                    </a:ln>
                    <a:solidFill>
                      <a:srgbClr val="FFFFFF"/>
                    </a:solidFill>
                    <a:ea typeface="ＭＳ Ｐゴシック" charset="0"/>
                  </a:rPr>
                  <a:t>Active Directory</a:t>
                </a:r>
              </a:p>
            </p:txBody>
          </p:sp>
          <p:pic>
            <p:nvPicPr>
              <p:cNvPr id="40" name="Picture 3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72042" y="3212049"/>
                <a:ext cx="697094" cy="461261"/>
              </a:xfrm>
              <a:prstGeom prst="rect">
                <a:avLst/>
              </a:prstGeom>
            </p:spPr>
          </p:pic>
        </p:grpSp>
        <p:pic>
          <p:nvPicPr>
            <p:cNvPr id="38" name="Picture 3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61389" y="4692757"/>
              <a:ext cx="1472554" cy="346129"/>
            </a:xfrm>
            <a:prstGeom prst="rect">
              <a:avLst/>
            </a:prstGeom>
          </p:spPr>
        </p:pic>
      </p:grpSp>
      <p:pic>
        <p:nvPicPr>
          <p:cNvPr id="41" name="Picture 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72452" y="5121700"/>
            <a:ext cx="522746" cy="345897"/>
          </a:xfrm>
          <a:prstGeom prst="rect">
            <a:avLst/>
          </a:prstGeom>
        </p:spPr>
      </p:pic>
      <p:grpSp>
        <p:nvGrpSpPr>
          <p:cNvPr id="42" name="Group 4"/>
          <p:cNvGrpSpPr>
            <a:grpSpLocks noChangeAspect="1"/>
          </p:cNvGrpSpPr>
          <p:nvPr/>
        </p:nvGrpSpPr>
        <p:grpSpPr bwMode="auto">
          <a:xfrm>
            <a:off x="2083242" y="3718109"/>
            <a:ext cx="485960" cy="482896"/>
            <a:chOff x="3125" y="1415"/>
            <a:chExt cx="1586" cy="1576"/>
          </a:xfrm>
          <a:solidFill>
            <a:srgbClr val="F2F2F2"/>
          </a:solidFill>
        </p:grpSpPr>
        <p:sp>
          <p:nvSpPr>
            <p:cNvPr id="43" name="Freeform 5"/>
            <p:cNvSpPr>
              <a:spLocks/>
            </p:cNvSpPr>
            <p:nvPr/>
          </p:nvSpPr>
          <p:spPr bwMode="auto">
            <a:xfrm>
              <a:off x="3942" y="2006"/>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marL="0" marR="0" lvl="0" indent="0" defTabSz="685199" eaLnBrk="1" fontAlgn="base" latinLnBrk="0" hangingPunct="1">
                <a:lnSpc>
                  <a:spcPct val="100000"/>
                </a:lnSpc>
                <a:spcBef>
                  <a:spcPct val="0"/>
                </a:spcBef>
                <a:spcAft>
                  <a:spcPct val="0"/>
                </a:spcAft>
                <a:buClrTx/>
                <a:buSzTx/>
                <a:buFontTx/>
                <a:buNone/>
                <a:tabLst/>
                <a:defRPr/>
              </a:pPr>
              <a:endParaRPr kumimoji="0" lang="en-US" sz="1324" b="0" i="0" u="none" strike="noStrike" kern="0" cap="none" spc="0" normalizeH="0" baseline="0" noProof="0" smtClean="0">
                <a:ln>
                  <a:noFill/>
                </a:ln>
                <a:solidFill>
                  <a:srgbClr val="FFFFFF"/>
                </a:solidFill>
                <a:effectLst/>
                <a:uLnTx/>
                <a:uFillTx/>
                <a:ea typeface="ＭＳ Ｐゴシック" charset="0"/>
              </a:endParaRPr>
            </a:p>
          </p:txBody>
        </p:sp>
        <p:sp>
          <p:nvSpPr>
            <p:cNvPr id="44" name="Freeform 6"/>
            <p:cNvSpPr>
              <a:spLocks/>
            </p:cNvSpPr>
            <p:nvPr/>
          </p:nvSpPr>
          <p:spPr bwMode="auto">
            <a:xfrm>
              <a:off x="3600" y="2013"/>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marL="0" marR="0" lvl="0" indent="0" defTabSz="685199" eaLnBrk="1" fontAlgn="base" latinLnBrk="0" hangingPunct="1">
                <a:lnSpc>
                  <a:spcPct val="100000"/>
                </a:lnSpc>
                <a:spcBef>
                  <a:spcPct val="0"/>
                </a:spcBef>
                <a:spcAft>
                  <a:spcPct val="0"/>
                </a:spcAft>
                <a:buClrTx/>
                <a:buSzTx/>
                <a:buFontTx/>
                <a:buNone/>
                <a:tabLst/>
                <a:defRPr/>
              </a:pPr>
              <a:endParaRPr kumimoji="0" lang="en-US" sz="1324" b="0" i="0" u="none" strike="noStrike" kern="0" cap="none" spc="0" normalizeH="0" baseline="0" noProof="0" smtClean="0">
                <a:ln>
                  <a:noFill/>
                </a:ln>
                <a:solidFill>
                  <a:srgbClr val="FFFFFF"/>
                </a:solidFill>
                <a:effectLst/>
                <a:uLnTx/>
                <a:uFillTx/>
                <a:ea typeface="ＭＳ Ｐゴシック" charset="0"/>
              </a:endParaRPr>
            </a:p>
          </p:txBody>
        </p:sp>
        <p:sp>
          <p:nvSpPr>
            <p:cNvPr id="45" name="Freeform 7"/>
            <p:cNvSpPr>
              <a:spLocks noEditPoints="1"/>
            </p:cNvSpPr>
            <p:nvPr/>
          </p:nvSpPr>
          <p:spPr bwMode="auto">
            <a:xfrm>
              <a:off x="3125" y="1415"/>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marL="0" marR="0" lvl="0" indent="0" defTabSz="685199" eaLnBrk="1" fontAlgn="base" latinLnBrk="0" hangingPunct="1">
                <a:lnSpc>
                  <a:spcPct val="100000"/>
                </a:lnSpc>
                <a:spcBef>
                  <a:spcPct val="0"/>
                </a:spcBef>
                <a:spcAft>
                  <a:spcPct val="0"/>
                </a:spcAft>
                <a:buClrTx/>
                <a:buSzTx/>
                <a:buFontTx/>
                <a:buNone/>
                <a:tabLst/>
                <a:defRPr/>
              </a:pPr>
              <a:endParaRPr kumimoji="0" lang="en-US" sz="1324" b="0" i="0" u="none" strike="noStrike" kern="0" cap="none" spc="0" normalizeH="0" baseline="0" noProof="0" smtClean="0">
                <a:ln>
                  <a:noFill/>
                </a:ln>
                <a:solidFill>
                  <a:srgbClr val="FFFFFF"/>
                </a:solidFill>
                <a:effectLst/>
                <a:uLnTx/>
                <a:uFillTx/>
                <a:ea typeface="ＭＳ Ｐゴシック" charset="0"/>
              </a:endParaRPr>
            </a:p>
          </p:txBody>
        </p:sp>
      </p:grpSp>
      <p:sp>
        <p:nvSpPr>
          <p:cNvPr id="46" name="Rectangle 45"/>
          <p:cNvSpPr/>
          <p:nvPr/>
        </p:nvSpPr>
        <p:spPr>
          <a:xfrm>
            <a:off x="950665" y="3675644"/>
            <a:ext cx="1211871" cy="207749"/>
          </a:xfrm>
          <a:prstGeom prst="rect">
            <a:avLst/>
          </a:prstGeom>
          <a:ln>
            <a:noFill/>
          </a:ln>
        </p:spPr>
        <p:txBody>
          <a:bodyPr wrap="non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38828" fontAlgn="base">
              <a:spcBef>
                <a:spcPct val="0"/>
              </a:spcBef>
              <a:spcAft>
                <a:spcPct val="0"/>
              </a:spcAft>
            </a:pPr>
            <a:r>
              <a:rPr lang="en-US" sz="1350" dirty="0">
                <a:ln>
                  <a:solidFill>
                    <a:srgbClr val="FFFFFF">
                      <a:alpha val="0"/>
                    </a:srgbClr>
                  </a:solidFill>
                </a:ln>
                <a:solidFill>
                  <a:srgbClr val="FFFFFF"/>
                </a:solidFill>
                <a:latin typeface="Segoe"/>
              </a:rPr>
              <a:t>Active Directory</a:t>
            </a:r>
          </a:p>
        </p:txBody>
      </p:sp>
      <p:pic>
        <p:nvPicPr>
          <p:cNvPr id="47" name="Picture 4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75227" y="3435965"/>
            <a:ext cx="1411744" cy="327324"/>
          </a:xfrm>
          <a:prstGeom prst="rect">
            <a:avLst/>
          </a:prstGeom>
        </p:spPr>
      </p:pic>
      <p:grpSp>
        <p:nvGrpSpPr>
          <p:cNvPr id="48" name="Group 47"/>
          <p:cNvGrpSpPr>
            <a:grpSpLocks noChangeAspect="1"/>
          </p:cNvGrpSpPr>
          <p:nvPr/>
        </p:nvGrpSpPr>
        <p:grpSpPr>
          <a:xfrm rot="900000">
            <a:off x="2200299" y="4434086"/>
            <a:ext cx="236014" cy="233543"/>
            <a:chOff x="3242937" y="2319398"/>
            <a:chExt cx="796924" cy="786956"/>
          </a:xfrm>
          <a:noFill/>
        </p:grpSpPr>
        <p:sp>
          <p:nvSpPr>
            <p:cNvPr id="49" name="Oval 48"/>
            <p:cNvSpPr/>
            <p:nvPr/>
          </p:nvSpPr>
          <p:spPr bwMode="auto">
            <a:xfrm>
              <a:off x="3247921" y="2319398"/>
              <a:ext cx="786956" cy="786956"/>
            </a:xfrm>
            <a:prstGeom prst="ellipse">
              <a:avLst/>
            </a:prstGeom>
            <a:grpFill/>
            <a:ln w="25400" cap="flat" cmpd="sng" algn="ctr">
              <a:noFill/>
              <a:prstDash val="solid"/>
              <a:headEnd type="none" w="med" len="med"/>
              <a:tailEnd type="none" w="med" len="med"/>
            </a:ln>
            <a:effectLst/>
          </p:spPr>
          <p:txBody>
            <a:bodyPr rot="0" spcFirstLastPara="0" vertOverflow="overflow" horzOverflow="overflow" vert="horz" wrap="square" lIns="134409" tIns="107528" rIns="134409" bIns="107528" numCol="1" spcCol="0" rtlCol="0" fromWordArt="0" anchor="t" anchorCtr="0" forceAA="0" compatLnSpc="1">
              <a:prstTxWarp prst="textNoShape">
                <a:avLst/>
              </a:prstTxWarp>
              <a:noAutofit/>
            </a:bodyPr>
            <a:lstStyle/>
            <a:p>
              <a:pPr marL="0" marR="0" lvl="0" indent="0" algn="ctr" defTabSz="671871" eaLnBrk="1" fontAlgn="base" latinLnBrk="0" hangingPunct="1">
                <a:lnSpc>
                  <a:spcPct val="90000"/>
                </a:lnSpc>
                <a:spcBef>
                  <a:spcPct val="0"/>
                </a:spcBef>
                <a:spcAft>
                  <a:spcPct val="0"/>
                </a:spcAft>
                <a:buClrTx/>
                <a:buSzTx/>
                <a:buFontTx/>
                <a:buNone/>
                <a:tabLst/>
                <a:defRPr/>
              </a:pPr>
              <a:endParaRPr kumimoji="0" lang="en-US" sz="1470" b="0" i="0" u="none" strike="noStrike" kern="0" cap="none" spc="-37" normalizeH="0" baseline="0" noProof="0" dirty="0" smtClean="0">
                <a:ln>
                  <a:noFill/>
                </a:ln>
                <a:gradFill>
                  <a:gsLst>
                    <a:gs pos="1250">
                      <a:srgbClr val="EFEFEF"/>
                    </a:gs>
                    <a:gs pos="10417">
                      <a:srgbClr val="EFEFEF"/>
                    </a:gs>
                  </a:gsLst>
                  <a:lin ang="5400000" scaled="0"/>
                </a:gradFill>
                <a:effectLst/>
                <a:uLnTx/>
                <a:uFillTx/>
                <a:latin typeface="Segoe UI"/>
                <a:ea typeface="+mn-ea"/>
                <a:cs typeface="+mn-cs"/>
              </a:endParaRPr>
            </a:p>
          </p:txBody>
        </p:sp>
        <p:sp>
          <p:nvSpPr>
            <p:cNvPr id="50" name="Freeform 31"/>
            <p:cNvSpPr>
              <a:spLocks noEditPoints="1"/>
            </p:cNvSpPr>
            <p:nvPr/>
          </p:nvSpPr>
          <p:spPr bwMode="auto">
            <a:xfrm>
              <a:off x="3242937" y="2381026"/>
              <a:ext cx="796924" cy="663700"/>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grpFill/>
            <a:ln>
              <a:noFill/>
            </a:ln>
          </p:spPr>
          <p:txBody>
            <a:bodyPr vert="horz" wrap="square" lIns="67205" tIns="33603" rIns="67205" bIns="33603" numCol="1" anchor="t" anchorCtr="0" compatLnSpc="1">
              <a:prstTxWarp prst="textNoShape">
                <a:avLst/>
              </a:prstTxWarp>
            </a:bodyPr>
            <a:lstStyle/>
            <a:p>
              <a:pPr marL="0" marR="0" lvl="0" indent="0" defTabSz="685398" eaLnBrk="1" fontAlgn="base" latinLnBrk="0" hangingPunct="1">
                <a:lnSpc>
                  <a:spcPct val="100000"/>
                </a:lnSpc>
                <a:spcBef>
                  <a:spcPct val="0"/>
                </a:spcBef>
                <a:spcAft>
                  <a:spcPct val="0"/>
                </a:spcAft>
                <a:buClrTx/>
                <a:buSzTx/>
                <a:buFontTx/>
                <a:buNone/>
                <a:tabLst/>
                <a:defRPr/>
              </a:pPr>
              <a:endParaRPr kumimoji="0" lang="en-US" sz="1396" b="0" i="0" u="none" strike="noStrike" kern="0" cap="none" spc="0" normalizeH="0" baseline="0" noProof="0" smtClean="0">
                <a:ln>
                  <a:noFill/>
                </a:ln>
                <a:solidFill>
                  <a:srgbClr val="505050"/>
                </a:solidFill>
                <a:effectLst/>
                <a:uLnTx/>
                <a:uFillTx/>
                <a:ea typeface="ＭＳ Ｐゴシック" charset="0"/>
              </a:endParaRPr>
            </a:p>
          </p:txBody>
        </p:sp>
      </p:grpSp>
      <p:sp>
        <p:nvSpPr>
          <p:cNvPr id="51" name="Rectangle 50"/>
          <p:cNvSpPr/>
          <p:nvPr/>
        </p:nvSpPr>
        <p:spPr>
          <a:xfrm>
            <a:off x="3779837" y="5402262"/>
            <a:ext cx="801442" cy="310782"/>
          </a:xfrm>
          <a:prstGeom prst="rect">
            <a:avLst/>
          </a:prstGeom>
        </p:spPr>
        <p:txBody>
          <a:bodyPr wrap="square" lIns="0" tIns="0" rIns="0" bIns="0" anchor="b">
            <a:spAutoFit/>
          </a:bodyPr>
          <a:lstStyle/>
          <a:p>
            <a:pPr algn="ctr" defTabSz="822198" fontAlgn="base">
              <a:spcBef>
                <a:spcPct val="0"/>
              </a:spcBef>
              <a:spcAft>
                <a:spcPct val="0"/>
              </a:spcAft>
            </a:pPr>
            <a:r>
              <a:rPr lang="en-US" sz="975" dirty="0">
                <a:ln>
                  <a:solidFill>
                    <a:srgbClr val="FFFFFF">
                      <a:alpha val="0"/>
                    </a:srgbClr>
                  </a:solidFill>
                </a:ln>
                <a:solidFill>
                  <a:srgbClr val="FFFFFF"/>
                </a:solidFill>
                <a:ea typeface="ＭＳ Ｐゴシック" charset="0"/>
              </a:rPr>
              <a:t>Apps </a:t>
            </a:r>
            <a:r>
              <a:rPr lang="en-US" sz="975" dirty="0" smtClean="0">
                <a:ln>
                  <a:solidFill>
                    <a:srgbClr val="FFFFFF">
                      <a:alpha val="0"/>
                    </a:srgbClr>
                  </a:solidFill>
                </a:ln>
                <a:solidFill>
                  <a:srgbClr val="FFFFFF"/>
                </a:solidFill>
                <a:ea typeface="ＭＳ Ｐゴシック" charset="0"/>
              </a:rPr>
              <a:t>on-premises</a:t>
            </a:r>
            <a:endParaRPr lang="en-US" sz="975" dirty="0">
              <a:ln>
                <a:solidFill>
                  <a:srgbClr val="FFFFFF">
                    <a:alpha val="0"/>
                  </a:srgbClr>
                </a:solidFill>
              </a:ln>
              <a:solidFill>
                <a:srgbClr val="FFFFFF"/>
              </a:solidFill>
              <a:ea typeface="ＭＳ Ｐゴシック" charset="0"/>
            </a:endParaRPr>
          </a:p>
        </p:txBody>
      </p:sp>
      <p:grpSp>
        <p:nvGrpSpPr>
          <p:cNvPr id="52" name="Group 51"/>
          <p:cNvGrpSpPr/>
          <p:nvPr/>
        </p:nvGrpSpPr>
        <p:grpSpPr>
          <a:xfrm>
            <a:off x="3872624" y="4983432"/>
            <a:ext cx="573299" cy="402279"/>
            <a:chOff x="10569516" y="1145027"/>
            <a:chExt cx="764507" cy="536449"/>
          </a:xfrm>
        </p:grpSpPr>
        <p:sp>
          <p:nvSpPr>
            <p:cNvPr id="53" name="Freeform 5"/>
            <p:cNvSpPr>
              <a:spLocks noEditPoints="1"/>
            </p:cNvSpPr>
            <p:nvPr/>
          </p:nvSpPr>
          <p:spPr bwMode="auto">
            <a:xfrm>
              <a:off x="10569516" y="1145027"/>
              <a:ext cx="764507" cy="536449"/>
            </a:xfrm>
            <a:custGeom>
              <a:avLst/>
              <a:gdLst>
                <a:gd name="T0" fmla="*/ 2274 w 2350"/>
                <a:gd name="T1" fmla="*/ 0 h 1648"/>
                <a:gd name="T2" fmla="*/ 76 w 2350"/>
                <a:gd name="T3" fmla="*/ 0 h 1648"/>
                <a:gd name="T4" fmla="*/ 0 w 2350"/>
                <a:gd name="T5" fmla="*/ 75 h 1648"/>
                <a:gd name="T6" fmla="*/ 0 w 2350"/>
                <a:gd name="T7" fmla="*/ 1573 h 1648"/>
                <a:gd name="T8" fmla="*/ 76 w 2350"/>
                <a:gd name="T9" fmla="*/ 1648 h 1648"/>
                <a:gd name="T10" fmla="*/ 2274 w 2350"/>
                <a:gd name="T11" fmla="*/ 1648 h 1648"/>
                <a:gd name="T12" fmla="*/ 2350 w 2350"/>
                <a:gd name="T13" fmla="*/ 1573 h 1648"/>
                <a:gd name="T14" fmla="*/ 2350 w 2350"/>
                <a:gd name="T15" fmla="*/ 75 h 1648"/>
                <a:gd name="T16" fmla="*/ 2274 w 2350"/>
                <a:gd name="T17" fmla="*/ 0 h 1648"/>
                <a:gd name="T18" fmla="*/ 2217 w 2350"/>
                <a:gd name="T19" fmla="*/ 1454 h 1648"/>
                <a:gd name="T20" fmla="*/ 2151 w 2350"/>
                <a:gd name="T21" fmla="*/ 1516 h 1648"/>
                <a:gd name="T22" fmla="*/ 199 w 2350"/>
                <a:gd name="T23" fmla="*/ 1516 h 1648"/>
                <a:gd name="T24" fmla="*/ 133 w 2350"/>
                <a:gd name="T25" fmla="*/ 1454 h 1648"/>
                <a:gd name="T26" fmla="*/ 133 w 2350"/>
                <a:gd name="T27" fmla="*/ 199 h 1648"/>
                <a:gd name="T28" fmla="*/ 199 w 2350"/>
                <a:gd name="T29" fmla="*/ 132 h 1648"/>
                <a:gd name="T30" fmla="*/ 2151 w 2350"/>
                <a:gd name="T31" fmla="*/ 132 h 1648"/>
                <a:gd name="T32" fmla="*/ 2217 w 2350"/>
                <a:gd name="T33" fmla="*/ 199 h 1648"/>
                <a:gd name="T34" fmla="*/ 2217 w 2350"/>
                <a:gd name="T35" fmla="*/ 1454 h 1648"/>
                <a:gd name="T36" fmla="*/ 2217 w 2350"/>
                <a:gd name="T37" fmla="*/ 1454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50" h="1648">
                  <a:moveTo>
                    <a:pt x="2274" y="0"/>
                  </a:moveTo>
                  <a:cubicBezTo>
                    <a:pt x="76" y="0"/>
                    <a:pt x="76" y="0"/>
                    <a:pt x="76" y="0"/>
                  </a:cubicBezTo>
                  <a:cubicBezTo>
                    <a:pt x="31" y="0"/>
                    <a:pt x="0" y="35"/>
                    <a:pt x="0" y="75"/>
                  </a:cubicBezTo>
                  <a:cubicBezTo>
                    <a:pt x="0" y="1573"/>
                    <a:pt x="0" y="1573"/>
                    <a:pt x="0" y="1573"/>
                  </a:cubicBezTo>
                  <a:cubicBezTo>
                    <a:pt x="0" y="1617"/>
                    <a:pt x="31" y="1648"/>
                    <a:pt x="76" y="1648"/>
                  </a:cubicBezTo>
                  <a:cubicBezTo>
                    <a:pt x="2274" y="1648"/>
                    <a:pt x="2274" y="1648"/>
                    <a:pt x="2274" y="1648"/>
                  </a:cubicBezTo>
                  <a:cubicBezTo>
                    <a:pt x="2319" y="1648"/>
                    <a:pt x="2350" y="1617"/>
                    <a:pt x="2350" y="1573"/>
                  </a:cubicBezTo>
                  <a:cubicBezTo>
                    <a:pt x="2350" y="75"/>
                    <a:pt x="2350" y="75"/>
                    <a:pt x="2350" y="75"/>
                  </a:cubicBezTo>
                  <a:cubicBezTo>
                    <a:pt x="2350" y="35"/>
                    <a:pt x="2319" y="0"/>
                    <a:pt x="2274" y="0"/>
                  </a:cubicBezTo>
                  <a:close/>
                  <a:moveTo>
                    <a:pt x="2217" y="1454"/>
                  </a:moveTo>
                  <a:cubicBezTo>
                    <a:pt x="2217" y="1489"/>
                    <a:pt x="2186" y="1516"/>
                    <a:pt x="2151" y="1516"/>
                  </a:cubicBezTo>
                  <a:cubicBezTo>
                    <a:pt x="199" y="1516"/>
                    <a:pt x="199" y="1516"/>
                    <a:pt x="199" y="1516"/>
                  </a:cubicBezTo>
                  <a:cubicBezTo>
                    <a:pt x="164" y="1516"/>
                    <a:pt x="133" y="1489"/>
                    <a:pt x="133" y="1454"/>
                  </a:cubicBezTo>
                  <a:cubicBezTo>
                    <a:pt x="133" y="199"/>
                    <a:pt x="133" y="199"/>
                    <a:pt x="133" y="199"/>
                  </a:cubicBezTo>
                  <a:cubicBezTo>
                    <a:pt x="133" y="163"/>
                    <a:pt x="164" y="132"/>
                    <a:pt x="199" y="132"/>
                  </a:cubicBezTo>
                  <a:cubicBezTo>
                    <a:pt x="2151" y="132"/>
                    <a:pt x="2151" y="132"/>
                    <a:pt x="2151" y="132"/>
                  </a:cubicBezTo>
                  <a:cubicBezTo>
                    <a:pt x="2186" y="132"/>
                    <a:pt x="2217" y="163"/>
                    <a:pt x="2217" y="199"/>
                  </a:cubicBezTo>
                  <a:cubicBezTo>
                    <a:pt x="2217" y="1454"/>
                    <a:pt x="2217" y="1454"/>
                    <a:pt x="2217" y="1454"/>
                  </a:cubicBezTo>
                  <a:cubicBezTo>
                    <a:pt x="2217" y="1454"/>
                    <a:pt x="2217" y="1454"/>
                    <a:pt x="2217" y="1454"/>
                  </a:cubicBezTo>
                  <a:close/>
                </a:path>
              </a:pathLst>
            </a:custGeom>
            <a:solidFill>
              <a:srgbClr val="FFFFFF"/>
            </a:solidFill>
            <a:ln>
              <a:noFill/>
            </a:ln>
            <a:extLst/>
          </p:spPr>
          <p:txBody>
            <a:bodyPr vert="horz" wrap="square" lIns="68570" tIns="34285" rIns="68570" bIns="34285" numCol="1" anchor="t" anchorCtr="0" compatLnSpc="1">
              <a:prstTxWarp prst="textNoShape">
                <a:avLst/>
              </a:prstTxWarp>
            </a:bodyPr>
            <a:lstStyle/>
            <a:p>
              <a:pPr defTabSz="699314">
                <a:defRPr/>
              </a:pPr>
              <a:endParaRPr lang="en-US" sz="1350" kern="0">
                <a:solidFill>
                  <a:srgbClr val="505050"/>
                </a:solidFill>
                <a:ea typeface="ＭＳ Ｐゴシック" charset="0"/>
              </a:endParaRPr>
            </a:p>
          </p:txBody>
        </p:sp>
        <p:pic>
          <p:nvPicPr>
            <p:cNvPr id="54" name="Picture 53"/>
            <p:cNvPicPr>
              <a:picLocks noChangeAspect="1"/>
            </p:cNvPicPr>
            <p:nvPr/>
          </p:nvPicPr>
          <p:blipFill rotWithShape="1">
            <a:blip r:embed="rId11">
              <a:extLst>
                <a:ext uri="{28A0092B-C50C-407E-A947-70E740481C1C}">
                  <a14:useLocalDpi xmlns:a14="http://schemas.microsoft.com/office/drawing/2010/main" val="0"/>
                </a:ext>
              </a:extLst>
            </a:blip>
            <a:srcRect t="1475" b="1715"/>
            <a:stretch/>
          </p:blipFill>
          <p:spPr>
            <a:xfrm>
              <a:off x="10733900" y="1210100"/>
              <a:ext cx="425042" cy="411480"/>
            </a:xfrm>
            <a:prstGeom prst="rect">
              <a:avLst/>
            </a:prstGeom>
          </p:spPr>
        </p:pic>
      </p:grpSp>
      <p:sp>
        <p:nvSpPr>
          <p:cNvPr id="55" name="Rectangle 54"/>
          <p:cNvSpPr/>
          <p:nvPr/>
        </p:nvSpPr>
        <p:spPr>
          <a:xfrm>
            <a:off x="3097774" y="4447103"/>
            <a:ext cx="784638" cy="300082"/>
          </a:xfrm>
          <a:prstGeom prst="rect">
            <a:avLst/>
          </a:prstGeom>
        </p:spPr>
        <p:txBody>
          <a:bodyPr wrap="square" lIns="0" tIns="0" rIns="0" bIns="0" anchor="ctr">
            <a:spAutoFit/>
          </a:bodyPr>
          <a:lstStyle/>
          <a:p>
            <a:pPr algn="ctr" defTabSz="822198" fontAlgn="base">
              <a:spcBef>
                <a:spcPts val="1080"/>
              </a:spcBef>
              <a:spcAft>
                <a:spcPct val="0"/>
              </a:spcAft>
            </a:pPr>
            <a:r>
              <a:rPr lang="en-US" sz="975" dirty="0">
                <a:ln>
                  <a:solidFill>
                    <a:srgbClr val="FFFFFF">
                      <a:alpha val="0"/>
                    </a:srgbClr>
                  </a:solidFill>
                </a:ln>
                <a:solidFill>
                  <a:srgbClr val="FFFFFF"/>
                </a:solidFill>
                <a:latin typeface="Segoe Pro"/>
                <a:ea typeface="ＭＳ Ｐゴシック" charset="0"/>
              </a:rPr>
              <a:t>AAD App Proxy</a:t>
            </a:r>
          </a:p>
        </p:txBody>
      </p:sp>
      <p:cxnSp>
        <p:nvCxnSpPr>
          <p:cNvPr id="56" name="Straight Arrow Connector 55"/>
          <p:cNvCxnSpPr/>
          <p:nvPr/>
        </p:nvCxnSpPr>
        <p:spPr>
          <a:xfrm flipH="1">
            <a:off x="2578527" y="3283111"/>
            <a:ext cx="1223253" cy="619520"/>
          </a:xfrm>
          <a:prstGeom prst="straightConnector1">
            <a:avLst/>
          </a:prstGeom>
          <a:noFill/>
          <a:ln w="19050" cap="flat" cmpd="sng" algn="ctr">
            <a:solidFill>
              <a:srgbClr val="F2F2F2"/>
            </a:solidFill>
            <a:prstDash val="solid"/>
            <a:headEnd type="triangle"/>
            <a:tailEnd type="triangle" w="med" len="med"/>
          </a:ln>
          <a:effectLst/>
        </p:spPr>
      </p:cxnSp>
      <p:sp>
        <p:nvSpPr>
          <p:cNvPr id="57" name="Freeform 20"/>
          <p:cNvSpPr>
            <a:spLocks noEditPoints="1"/>
          </p:cNvSpPr>
          <p:nvPr/>
        </p:nvSpPr>
        <p:spPr bwMode="black">
          <a:xfrm>
            <a:off x="3905729" y="3112532"/>
            <a:ext cx="327420" cy="298762"/>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61704" tIns="30852" rIns="61704" bIns="30852" numCol="1" anchor="t" anchorCtr="0" compatLnSpc="1">
            <a:prstTxWarp prst="textNoShape">
              <a:avLst/>
            </a:prstTxWarp>
          </a:bodyPr>
          <a:lstStyle/>
          <a:p>
            <a:pPr marL="0" marR="0" lvl="0" indent="0" defTabSz="699175" eaLnBrk="1" fontAlgn="base" latinLnBrk="0" hangingPunct="1">
              <a:lnSpc>
                <a:spcPct val="100000"/>
              </a:lnSpc>
              <a:spcBef>
                <a:spcPct val="0"/>
              </a:spcBef>
              <a:spcAft>
                <a:spcPct val="0"/>
              </a:spcAft>
              <a:buClrTx/>
              <a:buSzTx/>
              <a:buFontTx/>
              <a:buNone/>
              <a:tabLst/>
              <a:defRPr/>
            </a:pPr>
            <a:endParaRPr kumimoji="0" lang="en-US" sz="750" b="0" i="0" u="none" strike="noStrike" kern="0" cap="none" spc="0" normalizeH="0" baseline="0" noProof="0" dirty="0" smtClean="0">
              <a:ln>
                <a:noFill/>
              </a:ln>
              <a:solidFill>
                <a:srgbClr val="FFFFFF"/>
              </a:solidFill>
              <a:effectLst/>
              <a:uLnTx/>
              <a:uFillTx/>
              <a:ea typeface="ＭＳ Ｐゴシック" charset="0"/>
            </a:endParaRPr>
          </a:p>
        </p:txBody>
      </p:sp>
      <p:sp>
        <p:nvSpPr>
          <p:cNvPr id="58" name="Freeform 20"/>
          <p:cNvSpPr>
            <a:spLocks noEditPoints="1"/>
          </p:cNvSpPr>
          <p:nvPr/>
        </p:nvSpPr>
        <p:spPr bwMode="black">
          <a:xfrm>
            <a:off x="3976035" y="3150163"/>
            <a:ext cx="327420" cy="298762"/>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61704" tIns="30852" rIns="61704" bIns="30852" numCol="1" anchor="t" anchorCtr="0" compatLnSpc="1">
            <a:prstTxWarp prst="textNoShape">
              <a:avLst/>
            </a:prstTxWarp>
          </a:bodyPr>
          <a:lstStyle/>
          <a:p>
            <a:pPr marL="0" marR="0" lvl="0" indent="0" defTabSz="699175" eaLnBrk="1" fontAlgn="base" latinLnBrk="0" hangingPunct="1">
              <a:lnSpc>
                <a:spcPct val="100000"/>
              </a:lnSpc>
              <a:spcBef>
                <a:spcPct val="0"/>
              </a:spcBef>
              <a:spcAft>
                <a:spcPct val="0"/>
              </a:spcAft>
              <a:buClrTx/>
              <a:buSzTx/>
              <a:buFontTx/>
              <a:buNone/>
              <a:tabLst/>
              <a:defRPr/>
            </a:pPr>
            <a:endParaRPr kumimoji="0" lang="en-US" sz="750" b="0" i="0" u="none" strike="noStrike" kern="0" cap="none" spc="0" normalizeH="0" baseline="0" noProof="0" dirty="0" smtClean="0">
              <a:ln>
                <a:noFill/>
              </a:ln>
              <a:solidFill>
                <a:srgbClr val="FFFFFF"/>
              </a:solidFill>
              <a:effectLst/>
              <a:uLnTx/>
              <a:uFillTx/>
              <a:ea typeface="ＭＳ Ｐゴシック" charset="0"/>
            </a:endParaRPr>
          </a:p>
        </p:txBody>
      </p:sp>
      <p:sp>
        <p:nvSpPr>
          <p:cNvPr id="59" name="Rectangle 58"/>
          <p:cNvSpPr/>
          <p:nvPr/>
        </p:nvSpPr>
        <p:spPr>
          <a:xfrm>
            <a:off x="4108787" y="3461188"/>
            <a:ext cx="410369" cy="300082"/>
          </a:xfrm>
          <a:prstGeom prst="rect">
            <a:avLst/>
          </a:prstGeom>
        </p:spPr>
        <p:txBody>
          <a:bodyPr wrap="none" lIns="0" tIns="0" rIns="0" bIns="0" anchor="b">
            <a:spAutoFit/>
          </a:bodyPr>
          <a:lstStyle/>
          <a:p>
            <a:pPr algn="ctr" defTabSz="822198" fontAlgn="base">
              <a:spcBef>
                <a:spcPts val="1080"/>
              </a:spcBef>
              <a:spcAft>
                <a:spcPct val="0"/>
              </a:spcAft>
            </a:pPr>
            <a:r>
              <a:rPr lang="en-US" sz="975" dirty="0" smtClean="0">
                <a:ln>
                  <a:solidFill>
                    <a:srgbClr val="FFFFFF">
                      <a:alpha val="0"/>
                    </a:srgbClr>
                  </a:solidFill>
                </a:ln>
                <a:solidFill>
                  <a:srgbClr val="FFFFFF"/>
                </a:solidFill>
                <a:ea typeface="ＭＳ Ｐゴシック" charset="0"/>
              </a:rPr>
              <a:t>VMs in </a:t>
            </a:r>
            <a:r>
              <a:rPr lang="en-US" sz="975" dirty="0">
                <a:ln>
                  <a:solidFill>
                    <a:srgbClr val="FFFFFF">
                      <a:alpha val="0"/>
                    </a:srgbClr>
                  </a:solidFill>
                </a:ln>
                <a:solidFill>
                  <a:srgbClr val="FFFFFF"/>
                </a:solidFill>
                <a:ea typeface="ＭＳ Ｐゴシック" charset="0"/>
              </a:rPr>
              <a:t/>
            </a:r>
            <a:br>
              <a:rPr lang="en-US" sz="975" dirty="0">
                <a:ln>
                  <a:solidFill>
                    <a:srgbClr val="FFFFFF">
                      <a:alpha val="0"/>
                    </a:srgbClr>
                  </a:solidFill>
                </a:ln>
                <a:solidFill>
                  <a:srgbClr val="FFFFFF"/>
                </a:solidFill>
                <a:ea typeface="ＭＳ Ｐゴシック" charset="0"/>
              </a:rPr>
            </a:br>
            <a:r>
              <a:rPr lang="en-US" sz="975" dirty="0">
                <a:ln>
                  <a:solidFill>
                    <a:srgbClr val="FFFFFF">
                      <a:alpha val="0"/>
                    </a:srgbClr>
                  </a:solidFill>
                </a:ln>
                <a:solidFill>
                  <a:srgbClr val="FFFFFF"/>
                </a:solidFill>
                <a:ea typeface="ＭＳ Ｐゴシック" charset="0"/>
              </a:rPr>
              <a:t>Azure</a:t>
            </a:r>
          </a:p>
        </p:txBody>
      </p:sp>
      <p:pic>
        <p:nvPicPr>
          <p:cNvPr id="60" name="Picture 5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005683" y="3028332"/>
            <a:ext cx="318410" cy="210689"/>
          </a:xfrm>
          <a:prstGeom prst="rect">
            <a:avLst/>
          </a:prstGeom>
        </p:spPr>
      </p:pic>
      <p:sp>
        <p:nvSpPr>
          <p:cNvPr id="62" name="Title 1"/>
          <p:cNvSpPr txBox="1">
            <a:spLocks/>
          </p:cNvSpPr>
          <p:nvPr/>
        </p:nvSpPr>
        <p:spPr>
          <a:xfrm>
            <a:off x="365760" y="365760"/>
            <a:ext cx="11704320" cy="914400"/>
          </a:xfrm>
          <a:prstGeom prst="rect">
            <a:avLst/>
          </a:prstGeom>
        </p:spPr>
        <p:txBody>
          <a:bodyPr vert="horz" wrap="square" lIns="91440" tIns="91440" rIns="91440" bIns="91440" rtlCol="0" anchor="t">
            <a:noAutofit/>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sz="4000" dirty="0" smtClean="0">
                <a:solidFill>
                  <a:schemeClr val="bg1"/>
                </a:solidFill>
              </a:rPr>
              <a:t>Azure Active Directory</a:t>
            </a:r>
            <a:endParaRPr lang="en-US" sz="4000" dirty="0">
              <a:solidFill>
                <a:schemeClr val="bg1"/>
              </a:solidFill>
            </a:endParaRPr>
          </a:p>
        </p:txBody>
      </p:sp>
    </p:spTree>
    <p:extLst>
      <p:ext uri="{BB962C8B-B14F-4D97-AF65-F5344CB8AC3E}">
        <p14:creationId xmlns:p14="http://schemas.microsoft.com/office/powerpoint/2010/main" val="3512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bg1"/>
                </a:solidFill>
              </a:rPr>
              <a:t>Azure Active Directory Domain Services</a:t>
            </a:r>
            <a:endParaRPr lang="en-US" sz="4000" dirty="0">
              <a:solidFill>
                <a:schemeClr val="bg1"/>
              </a:solidFill>
            </a:endParaRPr>
          </a:p>
        </p:txBody>
      </p:sp>
      <p:sp>
        <p:nvSpPr>
          <p:cNvPr id="272" name="Freeform 271"/>
          <p:cNvSpPr>
            <a:spLocks noChangeAspect="1"/>
          </p:cNvSpPr>
          <p:nvPr/>
        </p:nvSpPr>
        <p:spPr bwMode="black">
          <a:xfrm>
            <a:off x="6094412" y="812688"/>
            <a:ext cx="4378300" cy="258932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smtClean="0">
              <a:ln>
                <a:noFill/>
              </a:ln>
              <a:solidFill>
                <a:srgbClr val="FFFFFF"/>
              </a:solidFill>
              <a:effectLst/>
              <a:uLnTx/>
              <a:uFillTx/>
            </a:endParaRPr>
          </a:p>
        </p:txBody>
      </p:sp>
      <p:cxnSp>
        <p:nvCxnSpPr>
          <p:cNvPr id="273" name="Straight Arrow Connector 272"/>
          <p:cNvCxnSpPr/>
          <p:nvPr/>
        </p:nvCxnSpPr>
        <p:spPr>
          <a:xfrm flipH="1" flipV="1">
            <a:off x="9004595" y="3463372"/>
            <a:ext cx="390623" cy="1633343"/>
          </a:xfrm>
          <a:prstGeom prst="straightConnector1">
            <a:avLst/>
          </a:prstGeom>
          <a:noFill/>
          <a:ln w="19050" cap="flat" cmpd="sng" algn="ctr">
            <a:solidFill>
              <a:srgbClr val="F2F2F2"/>
            </a:solidFill>
            <a:prstDash val="solid"/>
            <a:headEnd type="triangle"/>
            <a:tailEnd type="triangle" w="med" len="med"/>
          </a:ln>
          <a:effectLst/>
        </p:spPr>
      </p:cxnSp>
      <p:grpSp>
        <p:nvGrpSpPr>
          <p:cNvPr id="274" name="Group 273"/>
          <p:cNvGrpSpPr/>
          <p:nvPr/>
        </p:nvGrpSpPr>
        <p:grpSpPr>
          <a:xfrm>
            <a:off x="8666394" y="5175047"/>
            <a:ext cx="1491457" cy="1370215"/>
            <a:chOff x="6954594" y="3883464"/>
            <a:chExt cx="1988892" cy="1827213"/>
          </a:xfrm>
        </p:grpSpPr>
        <p:grpSp>
          <p:nvGrpSpPr>
            <p:cNvPr id="275" name="Group 274"/>
            <p:cNvGrpSpPr/>
            <p:nvPr/>
          </p:nvGrpSpPr>
          <p:grpSpPr>
            <a:xfrm>
              <a:off x="6954594" y="3883464"/>
              <a:ext cx="1988892" cy="1827213"/>
              <a:chOff x="4226144" y="2784662"/>
              <a:chExt cx="1988892" cy="1827213"/>
            </a:xfrm>
          </p:grpSpPr>
          <p:sp>
            <p:nvSpPr>
              <p:cNvPr id="277" name="Rectangle 276"/>
              <p:cNvSpPr/>
              <p:nvPr/>
            </p:nvSpPr>
            <p:spPr>
              <a:xfrm>
                <a:off x="4726603" y="4388398"/>
                <a:ext cx="1156250" cy="223477"/>
              </a:xfrm>
              <a:prstGeom prst="rect">
                <a:avLst/>
              </a:prstGeom>
              <a:ln>
                <a:noFill/>
              </a:ln>
            </p:spPr>
            <p:txBody>
              <a:bodyPr wrap="square" lIns="0" tIns="0" rIns="0" bIns="0" anchor="ctr">
                <a:spAutoFit/>
              </a:bodyPr>
              <a:lstStyle/>
              <a:p>
                <a:pPr algn="ctr" defTabSz="822444" fontAlgn="base">
                  <a:spcBef>
                    <a:spcPts val="1080"/>
                  </a:spcBef>
                  <a:spcAft>
                    <a:spcPct val="0"/>
                  </a:spcAft>
                </a:pPr>
                <a:r>
                  <a:rPr lang="en-US" sz="900" dirty="0">
                    <a:ln>
                      <a:solidFill>
                        <a:srgbClr val="FFFFFF">
                          <a:alpha val="0"/>
                        </a:srgbClr>
                      </a:solidFill>
                    </a:ln>
                    <a:solidFill>
                      <a:srgbClr val="FFFFFF"/>
                    </a:solidFill>
                    <a:ea typeface="ＭＳ Ｐゴシック" charset="0"/>
                  </a:rPr>
                  <a:t>Active Directory</a:t>
                </a:r>
              </a:p>
            </p:txBody>
          </p:sp>
          <p:pic>
            <p:nvPicPr>
              <p:cNvPr id="278" name="Picture 27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6144" y="2784662"/>
                <a:ext cx="1988892" cy="1316036"/>
              </a:xfrm>
              <a:prstGeom prst="rect">
                <a:avLst/>
              </a:prstGeom>
            </p:spPr>
          </p:pic>
        </p:grpSp>
        <p:pic>
          <p:nvPicPr>
            <p:cNvPr id="276" name="Picture 27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8426" y="5186884"/>
              <a:ext cx="1781789" cy="418817"/>
            </a:xfrm>
            <a:prstGeom prst="rect">
              <a:avLst/>
            </a:prstGeom>
          </p:spPr>
        </p:pic>
      </p:grpSp>
      <p:pic>
        <p:nvPicPr>
          <p:cNvPr id="279" name="Picture 27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6987" y="2735262"/>
            <a:ext cx="926077" cy="612779"/>
          </a:xfrm>
          <a:prstGeom prst="rect">
            <a:avLst/>
          </a:prstGeom>
        </p:spPr>
      </p:pic>
      <p:sp>
        <p:nvSpPr>
          <p:cNvPr id="280" name="Oval 279"/>
          <p:cNvSpPr/>
          <p:nvPr/>
        </p:nvSpPr>
        <p:spPr bwMode="auto">
          <a:xfrm>
            <a:off x="1370362" y="2825213"/>
            <a:ext cx="2819400" cy="1115391"/>
          </a:xfrm>
          <a:prstGeom prst="ellipse">
            <a:avLst/>
          </a:prstGeom>
          <a:solidFill>
            <a:srgbClr val="FFFFFF">
              <a:lumMod val="95000"/>
            </a:srgbClr>
          </a:solidFill>
          <a:ln w="3175" cap="flat" cmpd="sng" algn="ctr">
            <a:solidFill>
              <a:srgbClr val="FFFFFF"/>
            </a:solidFill>
            <a:prstDash val="sysDash"/>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rgbClr val="505050"/>
                </a:solidFill>
                <a:effectLst/>
                <a:uLnTx/>
                <a:uFillTx/>
                <a:latin typeface="Segoe UI"/>
                <a:ea typeface="+mn-ea"/>
                <a:cs typeface="+mn-cs"/>
              </a:rPr>
              <a:t>Contoso </a:t>
            </a:r>
            <a:r>
              <a:rPr kumimoji="0" lang="en-US" sz="2000" b="0" i="0" u="none" strike="noStrike" kern="0" cap="none" spc="0" normalizeH="0" baseline="0" noProof="0" dirty="0" err="1" smtClean="0">
                <a:ln>
                  <a:noFill/>
                </a:ln>
                <a:solidFill>
                  <a:srgbClr val="505050"/>
                </a:solidFill>
                <a:effectLst/>
                <a:uLnTx/>
                <a:uFillTx/>
                <a:latin typeface="Segoe UI"/>
                <a:ea typeface="+mn-ea"/>
                <a:cs typeface="+mn-cs"/>
              </a:rPr>
              <a:t>VNet</a:t>
            </a:r>
            <a:endParaRPr kumimoji="0" lang="en-US" sz="2000" b="0" i="0" u="none" strike="noStrike" kern="0" cap="none" spc="0" normalizeH="0" baseline="0" noProof="0" dirty="0" smtClean="0">
              <a:ln>
                <a:noFill/>
              </a:ln>
              <a:solidFill>
                <a:srgbClr val="505050"/>
              </a:solidFill>
              <a:effectLst/>
              <a:uLnTx/>
              <a:uFillTx/>
              <a:latin typeface="Segoe UI"/>
              <a:ea typeface="+mn-ea"/>
              <a:cs typeface="+mn-cs"/>
            </a:endParaRPr>
          </a:p>
        </p:txBody>
      </p:sp>
      <p:grpSp>
        <p:nvGrpSpPr>
          <p:cNvPr id="281" name="Group 280"/>
          <p:cNvGrpSpPr/>
          <p:nvPr/>
        </p:nvGrpSpPr>
        <p:grpSpPr bwMode="black">
          <a:xfrm>
            <a:off x="2283699" y="4045842"/>
            <a:ext cx="663118" cy="511885"/>
            <a:chOff x="7010400" y="2133600"/>
            <a:chExt cx="1379538" cy="1065213"/>
          </a:xfrm>
          <a:solidFill>
            <a:schemeClr val="bg1"/>
          </a:solidFill>
        </p:grpSpPr>
        <p:sp>
          <p:nvSpPr>
            <p:cNvPr id="282" name="Freeform 28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283" name="Freeform 28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284" name="Freeform 28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285" name="Freeform 28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286" name="Freeform 28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287" name="Freeform 28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288" name="Freeform 28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289" name="Freeform 28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290" name="Freeform 28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291" name="Freeform 29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292" name="Freeform 29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293" name="Freeform 29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294" name="Freeform 29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295" name="Freeform 29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296" name="Freeform 29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297" name="Freeform 29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298" name="Freeform 29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299" name="Freeform 29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00" name="Freeform 29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01" name="Freeform 30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02" name="Freeform 30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03" name="Freeform 30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04" name="Freeform 30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05" name="Freeform 30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06" name="Freeform 30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07" name="Freeform 30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08" name="Freeform 30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09" name="Freeform 30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10" name="Freeform 30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11" name="Freeform 31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12" name="Freeform 31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13" name="Freeform 31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14" name="Freeform 31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15" name="Freeform 31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16" name="Freeform 31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17" name="Freeform 31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18" name="Freeform 31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19" name="Freeform 31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20" name="Freeform 31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21" name="Freeform 32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22" name="Freeform 32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23" name="Freeform 32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24" name="Freeform 32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25" name="Freeform 32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26" name="Freeform 32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27" name="Freeform 32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28" name="Freeform 32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29" name="Group 328"/>
          <p:cNvGrpSpPr/>
          <p:nvPr/>
        </p:nvGrpSpPr>
        <p:grpSpPr bwMode="black">
          <a:xfrm>
            <a:off x="3431437" y="3871145"/>
            <a:ext cx="663118" cy="511885"/>
            <a:chOff x="7010400" y="2133600"/>
            <a:chExt cx="1379538" cy="1065213"/>
          </a:xfrm>
          <a:solidFill>
            <a:schemeClr val="bg1"/>
          </a:solidFill>
        </p:grpSpPr>
        <p:sp>
          <p:nvSpPr>
            <p:cNvPr id="330" name="Freeform 329"/>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31" name="Freeform 330"/>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32" name="Freeform 331"/>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33" name="Freeform 332"/>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34" name="Freeform 333"/>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35" name="Freeform 334"/>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36" name="Freeform 335"/>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37" name="Freeform 336"/>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38" name="Freeform 337"/>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39" name="Freeform 338"/>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40" name="Freeform 339"/>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41" name="Freeform 340"/>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42" name="Freeform 341"/>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43" name="Freeform 342"/>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44" name="Freeform 343"/>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45" name="Freeform 344"/>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46" name="Freeform 345"/>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47" name="Freeform 346"/>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48" name="Freeform 347"/>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49" name="Freeform 348"/>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50" name="Freeform 349"/>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51" name="Freeform 350"/>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52" name="Freeform 351"/>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53" name="Freeform 352"/>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54" name="Freeform 353"/>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55" name="Freeform 354"/>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56" name="Freeform 355"/>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57" name="Freeform 356"/>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58" name="Freeform 357"/>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59" name="Freeform 358"/>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60" name="Freeform 359"/>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61" name="Freeform 360"/>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62" name="Freeform 361"/>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63" name="Freeform 362"/>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64" name="Freeform 363"/>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65" name="Freeform 364"/>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66" name="Freeform 365"/>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67" name="Freeform 366"/>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68" name="Freeform 367"/>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69" name="Freeform 368"/>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70" name="Freeform 369"/>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71" name="Freeform 370"/>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72" name="Freeform 371"/>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73" name="Freeform 372"/>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74" name="Freeform 373"/>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75" name="Freeform 374"/>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76" name="Freeform 375"/>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77" name="Group 376"/>
          <p:cNvGrpSpPr/>
          <p:nvPr/>
        </p:nvGrpSpPr>
        <p:grpSpPr bwMode="black">
          <a:xfrm>
            <a:off x="1031053" y="3737261"/>
            <a:ext cx="663118" cy="511885"/>
            <a:chOff x="7010400" y="2133600"/>
            <a:chExt cx="1379538" cy="1065213"/>
          </a:xfrm>
          <a:solidFill>
            <a:schemeClr val="bg1"/>
          </a:solidFill>
        </p:grpSpPr>
        <p:sp>
          <p:nvSpPr>
            <p:cNvPr id="378" name="Freeform 377"/>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79" name="Freeform 378"/>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80" name="Freeform 379"/>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81" name="Freeform 380"/>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82" name="Freeform 381"/>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83" name="Freeform 382"/>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84" name="Freeform 383"/>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85" name="Freeform 384"/>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86" name="Freeform 385"/>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87" name="Freeform 386"/>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88" name="Freeform 387"/>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89" name="Freeform 388"/>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90" name="Freeform 389"/>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91" name="Freeform 390"/>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92" name="Freeform 391"/>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93" name="Freeform 392"/>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94" name="Freeform 393"/>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95" name="Freeform 394"/>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96" name="Freeform 395"/>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97" name="Freeform 396"/>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98" name="Freeform 397"/>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99" name="Freeform 398"/>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00" name="Freeform 399"/>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01" name="Freeform 400"/>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02" name="Freeform 401"/>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03" name="Freeform 402"/>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04" name="Freeform 403"/>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05" name="Freeform 404"/>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06" name="Freeform 405"/>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07" name="Freeform 406"/>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08" name="Freeform 407"/>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09" name="Freeform 408"/>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10" name="Freeform 409"/>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11" name="Freeform 410"/>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12" name="Freeform 411"/>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13" name="Freeform 412"/>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14" name="Freeform 413"/>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15" name="Freeform 414"/>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16" name="Freeform 415"/>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17" name="Freeform 416"/>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18" name="Freeform 417"/>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19" name="Freeform 418"/>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20" name="Freeform 419"/>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21" name="Freeform 420"/>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22" name="Freeform 421"/>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23" name="Freeform 422"/>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24" name="Freeform 423"/>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25" name="Group 424"/>
          <p:cNvGrpSpPr/>
          <p:nvPr/>
        </p:nvGrpSpPr>
        <p:grpSpPr bwMode="black">
          <a:xfrm>
            <a:off x="1313012" y="2274021"/>
            <a:ext cx="663118" cy="511885"/>
            <a:chOff x="7010400" y="2133600"/>
            <a:chExt cx="1379538" cy="1065213"/>
          </a:xfrm>
          <a:solidFill>
            <a:schemeClr val="bg1"/>
          </a:solidFill>
        </p:grpSpPr>
        <p:sp>
          <p:nvSpPr>
            <p:cNvPr id="426" name="Freeform 425"/>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27" name="Freeform 426"/>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28" name="Freeform 427"/>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29" name="Freeform 428"/>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30" name="Freeform 429"/>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31" name="Freeform 430"/>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32" name="Freeform 431"/>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33" name="Freeform 432"/>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34" name="Freeform 433"/>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35" name="Freeform 434"/>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36" name="Freeform 435"/>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37" name="Freeform 436"/>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38" name="Freeform 437"/>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39" name="Freeform 438"/>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40" name="Freeform 439"/>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41" name="Freeform 440"/>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42" name="Freeform 441"/>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43" name="Freeform 442"/>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44" name="Freeform 443"/>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45" name="Freeform 444"/>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46" name="Freeform 445"/>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47" name="Freeform 446"/>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48" name="Freeform 447"/>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49" name="Freeform 448"/>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50" name="Freeform 449"/>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51" name="Freeform 450"/>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52" name="Freeform 451"/>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53" name="Freeform 452"/>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54" name="Freeform 453"/>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55" name="Freeform 454"/>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56" name="Freeform 455"/>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57" name="Freeform 456"/>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58" name="Freeform 457"/>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59" name="Freeform 458"/>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60" name="Freeform 459"/>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61" name="Freeform 460"/>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62" name="Freeform 461"/>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63" name="Freeform 462"/>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64" name="Freeform 463"/>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65" name="Freeform 464"/>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66" name="Freeform 465"/>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67" name="Freeform 466"/>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68" name="Freeform 467"/>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69" name="Freeform 468"/>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70" name="Freeform 469"/>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71" name="Freeform 470"/>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72" name="Freeform 471"/>
            <p:cNvSpPr>
              <a:spLocks noEditPoints="1"/>
            </p:cNvSpPr>
            <p:nvPr/>
          </p:nvSpPr>
          <p:spPr bwMode="black">
            <a:xfrm>
              <a:off x="7108825" y="2208213"/>
              <a:ext cx="1198564"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grpSp>
      <p:cxnSp>
        <p:nvCxnSpPr>
          <p:cNvPr id="473" name="Straight Connector 472"/>
          <p:cNvCxnSpPr/>
          <p:nvPr/>
        </p:nvCxnSpPr>
        <p:spPr>
          <a:xfrm flipH="1" flipV="1">
            <a:off x="1866248" y="2676897"/>
            <a:ext cx="117515" cy="216552"/>
          </a:xfrm>
          <a:prstGeom prst="line">
            <a:avLst/>
          </a:prstGeom>
          <a:noFill/>
          <a:ln w="19050" cap="flat" cmpd="sng" algn="ctr">
            <a:solidFill>
              <a:srgbClr val="FFFFFF"/>
            </a:solidFill>
            <a:prstDash val="sysDash"/>
            <a:headEnd type="none"/>
            <a:tailEnd type="none"/>
          </a:ln>
          <a:effectLst/>
        </p:spPr>
      </p:cxnSp>
      <p:cxnSp>
        <p:nvCxnSpPr>
          <p:cNvPr id="474" name="Straight Connector 473"/>
          <p:cNvCxnSpPr>
            <a:endCxn id="332" idx="1"/>
          </p:cNvCxnSpPr>
          <p:nvPr/>
        </p:nvCxnSpPr>
        <p:spPr>
          <a:xfrm>
            <a:off x="3456674" y="3851546"/>
            <a:ext cx="149509" cy="118772"/>
          </a:xfrm>
          <a:prstGeom prst="line">
            <a:avLst/>
          </a:prstGeom>
          <a:noFill/>
          <a:ln w="19050" cap="flat" cmpd="sng" algn="ctr">
            <a:solidFill>
              <a:srgbClr val="FFFFFF"/>
            </a:solidFill>
            <a:prstDash val="sysDash"/>
            <a:headEnd type="none"/>
            <a:tailEnd type="none"/>
          </a:ln>
          <a:effectLst/>
        </p:spPr>
      </p:cxnSp>
      <p:cxnSp>
        <p:nvCxnSpPr>
          <p:cNvPr id="475" name="Straight Connector 474"/>
          <p:cNvCxnSpPr>
            <a:endCxn id="293" idx="6"/>
          </p:cNvCxnSpPr>
          <p:nvPr/>
        </p:nvCxnSpPr>
        <p:spPr>
          <a:xfrm flipH="1">
            <a:off x="2781228" y="3956319"/>
            <a:ext cx="84660" cy="175369"/>
          </a:xfrm>
          <a:prstGeom prst="line">
            <a:avLst/>
          </a:prstGeom>
          <a:noFill/>
          <a:ln w="19050" cap="flat" cmpd="sng" algn="ctr">
            <a:solidFill>
              <a:srgbClr val="FFFFFF"/>
            </a:solidFill>
            <a:prstDash val="sysDash"/>
            <a:headEnd type="none"/>
            <a:tailEnd type="none"/>
          </a:ln>
          <a:effectLst/>
        </p:spPr>
      </p:cxnSp>
      <p:cxnSp>
        <p:nvCxnSpPr>
          <p:cNvPr id="476" name="Straight Connector 475"/>
          <p:cNvCxnSpPr/>
          <p:nvPr/>
        </p:nvCxnSpPr>
        <p:spPr>
          <a:xfrm flipH="1">
            <a:off x="1523171" y="3632527"/>
            <a:ext cx="113606" cy="217639"/>
          </a:xfrm>
          <a:prstGeom prst="line">
            <a:avLst/>
          </a:prstGeom>
          <a:noFill/>
          <a:ln w="19050" cap="flat" cmpd="sng" algn="ctr">
            <a:solidFill>
              <a:srgbClr val="FFFFFF"/>
            </a:solidFill>
            <a:prstDash val="sysDash"/>
            <a:headEnd type="none"/>
            <a:tailEnd type="none"/>
          </a:ln>
          <a:effectLst/>
        </p:spPr>
      </p:cxnSp>
      <p:grpSp>
        <p:nvGrpSpPr>
          <p:cNvPr id="477" name="Group 476"/>
          <p:cNvGrpSpPr/>
          <p:nvPr/>
        </p:nvGrpSpPr>
        <p:grpSpPr>
          <a:xfrm>
            <a:off x="3325381" y="2357334"/>
            <a:ext cx="787475" cy="465713"/>
            <a:chOff x="5439817" y="4261919"/>
            <a:chExt cx="787475" cy="465713"/>
          </a:xfrm>
        </p:grpSpPr>
        <p:sp>
          <p:nvSpPr>
            <p:cNvPr id="478" name="Freeform 477"/>
            <p:cNvSpPr>
              <a:spLocks noChangeAspect="1"/>
            </p:cNvSpPr>
            <p:nvPr/>
          </p:nvSpPr>
          <p:spPr bwMode="black">
            <a:xfrm>
              <a:off x="5439817" y="4261919"/>
              <a:ext cx="787475" cy="465713"/>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rgbClr val="00B0F0"/>
            </a:solidFill>
            <a:ln>
              <a:solidFill>
                <a:srgbClr val="00B0F0"/>
              </a:solid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smtClean="0">
                <a:ln>
                  <a:noFill/>
                </a:ln>
                <a:solidFill>
                  <a:srgbClr val="FFFFFF"/>
                </a:solidFill>
                <a:effectLst/>
                <a:uLnTx/>
                <a:uFillTx/>
              </a:endParaRPr>
            </a:p>
          </p:txBody>
        </p:sp>
        <p:pic>
          <p:nvPicPr>
            <p:cNvPr id="479" name="Picture 47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3431" y="4396955"/>
              <a:ext cx="385276" cy="254934"/>
            </a:xfrm>
            <a:prstGeom prst="rect">
              <a:avLst/>
            </a:prstGeom>
          </p:spPr>
        </p:pic>
      </p:grpSp>
      <p:cxnSp>
        <p:nvCxnSpPr>
          <p:cNvPr id="480" name="Straight Connector 479"/>
          <p:cNvCxnSpPr/>
          <p:nvPr/>
        </p:nvCxnSpPr>
        <p:spPr>
          <a:xfrm flipH="1">
            <a:off x="3751931" y="2229727"/>
            <a:ext cx="2790462" cy="723315"/>
          </a:xfrm>
          <a:prstGeom prst="line">
            <a:avLst/>
          </a:prstGeom>
          <a:noFill/>
          <a:ln w="19050" cap="flat" cmpd="sng" algn="ctr">
            <a:solidFill>
              <a:srgbClr val="00B0F0"/>
            </a:solidFill>
            <a:prstDash val="sysDash"/>
            <a:headEnd type="none"/>
            <a:tailEnd type="none"/>
          </a:ln>
          <a:effectLst/>
        </p:spPr>
      </p:cxnSp>
      <p:sp>
        <p:nvSpPr>
          <p:cNvPr id="481" name="Freeform 480"/>
          <p:cNvSpPr>
            <a:spLocks noChangeAspect="1"/>
          </p:cNvSpPr>
          <p:nvPr/>
        </p:nvSpPr>
        <p:spPr bwMode="black">
          <a:xfrm>
            <a:off x="2792278" y="4336156"/>
            <a:ext cx="269399" cy="267501"/>
          </a:xfrm>
          <a:custGeom>
            <a:avLst/>
            <a:gdLst>
              <a:gd name="connsiteX0" fmla="*/ 0 w 1208341"/>
              <a:gd name="connsiteY0" fmla="*/ 445145 h 1199827"/>
              <a:gd name="connsiteX1" fmla="*/ 16338 w 1208341"/>
              <a:gd name="connsiteY1" fmla="*/ 458290 h 1199827"/>
              <a:gd name="connsiteX2" fmla="*/ 604170 w 1208341"/>
              <a:gd name="connsiteY2" fmla="*/ 593891 h 1199827"/>
              <a:gd name="connsiteX3" fmla="*/ 1192003 w 1208341"/>
              <a:gd name="connsiteY3" fmla="*/ 458290 h 1199827"/>
              <a:gd name="connsiteX4" fmla="*/ 1208341 w 1208341"/>
              <a:gd name="connsiteY4" fmla="*/ 445145 h 1199827"/>
              <a:gd name="connsiteX5" fmla="*/ 1208341 w 1208341"/>
              <a:gd name="connsiteY5" fmla="*/ 965655 h 1199827"/>
              <a:gd name="connsiteX6" fmla="*/ 1208341 w 1208341"/>
              <a:gd name="connsiteY6" fmla="*/ 965659 h 1199827"/>
              <a:gd name="connsiteX7" fmla="*/ 604170 w 1208341"/>
              <a:gd name="connsiteY7" fmla="*/ 1199827 h 1199827"/>
              <a:gd name="connsiteX8" fmla="*/ 0 w 1208341"/>
              <a:gd name="connsiteY8" fmla="*/ 965659 h 1199827"/>
              <a:gd name="connsiteX9" fmla="*/ 603170 w 1208341"/>
              <a:gd name="connsiteY9" fmla="*/ 0 h 1199827"/>
              <a:gd name="connsiteX10" fmla="*/ 1206340 w 1208341"/>
              <a:gd name="connsiteY10" fmla="*/ 259109 h 1199827"/>
              <a:gd name="connsiteX11" fmla="*/ 603170 w 1208341"/>
              <a:gd name="connsiteY11" fmla="*/ 518218 h 1199827"/>
              <a:gd name="connsiteX12" fmla="*/ 0 w 1208341"/>
              <a:gd name="connsiteY12" fmla="*/ 259109 h 1199827"/>
              <a:gd name="connsiteX13" fmla="*/ 603170 w 1208341"/>
              <a:gd name="connsiteY13" fmla="*/ 0 h 119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8341" h="1199827">
                <a:moveTo>
                  <a:pt x="0" y="445145"/>
                </a:moveTo>
                <a:lnTo>
                  <a:pt x="16338" y="458290"/>
                </a:lnTo>
                <a:cubicBezTo>
                  <a:pt x="129544" y="539061"/>
                  <a:pt x="350335" y="593891"/>
                  <a:pt x="604170" y="593891"/>
                </a:cubicBezTo>
                <a:cubicBezTo>
                  <a:pt x="858005" y="593891"/>
                  <a:pt x="1078797" y="539061"/>
                  <a:pt x="1192003" y="458290"/>
                </a:cubicBezTo>
                <a:lnTo>
                  <a:pt x="1208341" y="445145"/>
                </a:lnTo>
                <a:lnTo>
                  <a:pt x="1208341" y="965655"/>
                </a:lnTo>
                <a:lnTo>
                  <a:pt x="1208341" y="965659"/>
                </a:lnTo>
                <a:cubicBezTo>
                  <a:pt x="1208341" y="1094988"/>
                  <a:pt x="937845" y="1199827"/>
                  <a:pt x="604170" y="1199827"/>
                </a:cubicBezTo>
                <a:cubicBezTo>
                  <a:pt x="270495" y="1199827"/>
                  <a:pt x="0" y="1094988"/>
                  <a:pt x="0" y="965659"/>
                </a:cubicBezTo>
                <a:close/>
                <a:moveTo>
                  <a:pt x="603170" y="0"/>
                </a:moveTo>
                <a:cubicBezTo>
                  <a:pt x="936291" y="0"/>
                  <a:pt x="1206340" y="116007"/>
                  <a:pt x="1206340" y="259109"/>
                </a:cubicBezTo>
                <a:cubicBezTo>
                  <a:pt x="1206340" y="402211"/>
                  <a:pt x="936291" y="518218"/>
                  <a:pt x="603170" y="518218"/>
                </a:cubicBezTo>
                <a:cubicBezTo>
                  <a:pt x="270049" y="518218"/>
                  <a:pt x="0" y="402211"/>
                  <a:pt x="0" y="259109"/>
                </a:cubicBezTo>
                <a:cubicBezTo>
                  <a:pt x="0" y="116007"/>
                  <a:pt x="270049" y="0"/>
                  <a:pt x="603170" y="0"/>
                </a:cubicBezTo>
                <a:close/>
              </a:path>
            </a:pathLst>
          </a:custGeom>
          <a:solidFill>
            <a:srgbClr val="505050">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2" name="Rectangle 481"/>
          <p:cNvSpPr/>
          <p:nvPr/>
        </p:nvSpPr>
        <p:spPr>
          <a:xfrm>
            <a:off x="10355650" y="1803693"/>
            <a:ext cx="1211871" cy="207749"/>
          </a:xfrm>
          <a:prstGeom prst="rect">
            <a:avLst/>
          </a:prstGeom>
          <a:ln>
            <a:noFill/>
          </a:ln>
        </p:spPr>
        <p:txBody>
          <a:bodyPr wrap="non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38828" fontAlgn="base">
              <a:spcBef>
                <a:spcPct val="0"/>
              </a:spcBef>
              <a:spcAft>
                <a:spcPct val="0"/>
              </a:spcAft>
            </a:pPr>
            <a:r>
              <a:rPr lang="en-US" sz="1350" dirty="0">
                <a:ln>
                  <a:solidFill>
                    <a:srgbClr val="FFFFFF">
                      <a:alpha val="0"/>
                    </a:srgbClr>
                  </a:solidFill>
                </a:ln>
                <a:solidFill>
                  <a:srgbClr val="FFFFFF"/>
                </a:solidFill>
                <a:latin typeface="Segoe"/>
              </a:rPr>
              <a:t>Active Directory</a:t>
            </a:r>
          </a:p>
        </p:txBody>
      </p:sp>
      <p:pic>
        <p:nvPicPr>
          <p:cNvPr id="483" name="Picture 48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0212" y="1564014"/>
            <a:ext cx="1411744" cy="327324"/>
          </a:xfrm>
          <a:prstGeom prst="rect">
            <a:avLst/>
          </a:prstGeom>
        </p:spPr>
      </p:pic>
      <p:sp>
        <p:nvSpPr>
          <p:cNvPr id="484" name="Freeform 9"/>
          <p:cNvSpPr>
            <a:spLocks noChangeAspect="1" noEditPoints="1"/>
          </p:cNvSpPr>
          <p:nvPr/>
        </p:nvSpPr>
        <p:spPr bwMode="black">
          <a:xfrm>
            <a:off x="6675437" y="2460097"/>
            <a:ext cx="715272" cy="579965"/>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rgbClr val="00B0F0"/>
          </a:solidFill>
          <a:ln>
            <a:solidFill>
              <a:srgbClr val="00B0F0"/>
            </a:solid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smtClean="0">
              <a:ln>
                <a:noFill/>
              </a:ln>
              <a:solidFill>
                <a:srgbClr val="FFFFFF"/>
              </a:solidFill>
              <a:effectLst/>
              <a:uLnTx/>
              <a:uFillTx/>
            </a:endParaRPr>
          </a:p>
        </p:txBody>
      </p:sp>
      <p:sp>
        <p:nvSpPr>
          <p:cNvPr id="485" name="Oval 484"/>
          <p:cNvSpPr/>
          <p:nvPr/>
        </p:nvSpPr>
        <p:spPr bwMode="auto">
          <a:xfrm>
            <a:off x="3683118" y="2887662"/>
            <a:ext cx="165655" cy="144195"/>
          </a:xfrm>
          <a:prstGeom prst="ellipse">
            <a:avLst/>
          </a:prstGeom>
          <a:solidFill>
            <a:srgbClr val="00B0F0"/>
          </a:solidFill>
          <a:ln w="3175" cap="flat" cmpd="sng" algn="ctr">
            <a:solidFill>
              <a:srgbClr val="00B0F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486" name="TextBox 485"/>
          <p:cNvSpPr txBox="1"/>
          <p:nvPr/>
        </p:nvSpPr>
        <p:spPr>
          <a:xfrm>
            <a:off x="6294437" y="2906105"/>
            <a:ext cx="1596563" cy="62786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smtClean="0">
                <a:ln>
                  <a:noFill/>
                </a:ln>
                <a:solidFill>
                  <a:srgbClr val="00B0F0"/>
                </a:solidFill>
                <a:effectLst/>
                <a:uLnTx/>
                <a:uFillTx/>
              </a:rPr>
              <a:t>Azure AD Domain Services</a:t>
            </a:r>
          </a:p>
        </p:txBody>
      </p:sp>
      <p:grpSp>
        <p:nvGrpSpPr>
          <p:cNvPr id="487" name="Group 486"/>
          <p:cNvGrpSpPr/>
          <p:nvPr/>
        </p:nvGrpSpPr>
        <p:grpSpPr bwMode="black">
          <a:xfrm>
            <a:off x="6534762" y="1854230"/>
            <a:ext cx="663118" cy="511885"/>
            <a:chOff x="7010400" y="2133600"/>
            <a:chExt cx="1379538" cy="1065213"/>
          </a:xfrm>
          <a:solidFill>
            <a:srgbClr val="00B0F0"/>
          </a:solidFill>
        </p:grpSpPr>
        <p:sp>
          <p:nvSpPr>
            <p:cNvPr id="488" name="Freeform 487"/>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89" name="Freeform 488"/>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90" name="Freeform 489"/>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91" name="Freeform 490"/>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92" name="Freeform 491"/>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93" name="Freeform 492"/>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94" name="Freeform 493"/>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95" name="Freeform 494"/>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96" name="Freeform 495"/>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97" name="Freeform 496"/>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98" name="Freeform 497"/>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99" name="Freeform 498"/>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00" name="Freeform 499"/>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01" name="Freeform 500"/>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02" name="Freeform 501"/>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03" name="Freeform 502"/>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04" name="Freeform 503"/>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05" name="Freeform 504"/>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06" name="Freeform 505"/>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07" name="Freeform 506"/>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08" name="Freeform 507"/>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09" name="Freeform 508"/>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10" name="Freeform 509"/>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11" name="Freeform 510"/>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12" name="Freeform 511"/>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13" name="Freeform 512"/>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14" name="Freeform 513"/>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15" name="Freeform 514"/>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16" name="Freeform 515"/>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17" name="Freeform 516"/>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18" name="Freeform 517"/>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19" name="Freeform 518"/>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20" name="Freeform 519"/>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21" name="Freeform 520"/>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22" name="Freeform 521"/>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23" name="Freeform 522"/>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24" name="Freeform 523"/>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25" name="Freeform 524"/>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26" name="Freeform 525"/>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27" name="Freeform 526"/>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28" name="Freeform 527"/>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29" name="Freeform 528"/>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30" name="Freeform 529"/>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31" name="Freeform 530"/>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32" name="Freeform 531"/>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33" name="Freeform 532"/>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34" name="Freeform 533"/>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535" name="TextBox 534"/>
          <p:cNvSpPr txBox="1"/>
          <p:nvPr/>
        </p:nvSpPr>
        <p:spPr>
          <a:xfrm>
            <a:off x="7513637" y="3649662"/>
            <a:ext cx="2074753" cy="544765"/>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gradFill>
                  <a:gsLst>
                    <a:gs pos="2917">
                      <a:srgbClr val="FFFFFF"/>
                    </a:gs>
                    <a:gs pos="30000">
                      <a:srgbClr val="FFFFFF"/>
                    </a:gs>
                  </a:gsLst>
                  <a:lin ang="5400000" scaled="0"/>
                </a:gradFill>
                <a:effectLst/>
                <a:uLnTx/>
                <a:uFillTx/>
              </a:rPr>
              <a:t>AAD Sync</a:t>
            </a:r>
          </a:p>
        </p:txBody>
      </p:sp>
      <p:pic>
        <p:nvPicPr>
          <p:cNvPr id="536" name="Picture 535" descr="Adressbook 512x512.png"/>
          <p:cNvPicPr>
            <a:picLocks noChangeAspect="1"/>
          </p:cNvPicPr>
          <p:nvPr/>
        </p:nvPicPr>
        <p:blipFill>
          <a:blip r:embed="rId5" cstate="print">
            <a:duotone>
              <a:prstClr val="black"/>
              <a:srgbClr val="FFFFFF">
                <a:tint val="45000"/>
                <a:satMod val="400000"/>
              </a:srgbClr>
            </a:duotone>
            <a:extLst>
              <a:ext uri="{28A0092B-C50C-407E-A947-70E740481C1C}">
                <a14:useLocalDpi xmlns:a14="http://schemas.microsoft.com/office/drawing/2010/main" val="0"/>
              </a:ext>
            </a:extLst>
          </a:blip>
          <a:srcRect/>
          <a:stretch>
            <a:fillRect/>
          </a:stretch>
        </p:blipFill>
        <p:spPr bwMode="auto">
          <a:xfrm>
            <a:off x="8421748" y="4058031"/>
            <a:ext cx="385592" cy="3855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37" name="TextBox 536"/>
          <p:cNvSpPr txBox="1"/>
          <p:nvPr/>
        </p:nvSpPr>
        <p:spPr>
          <a:xfrm>
            <a:off x="2865437" y="1782762"/>
            <a:ext cx="1781884" cy="68326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smtClean="0">
                <a:ln>
                  <a:noFill/>
                </a:ln>
                <a:gradFill>
                  <a:gsLst>
                    <a:gs pos="2917">
                      <a:srgbClr val="FFFFFF"/>
                    </a:gs>
                    <a:gs pos="30000">
                      <a:srgbClr val="FFFFFF"/>
                    </a:gs>
                  </a:gsLst>
                  <a:lin ang="5400000" scaled="0"/>
                </a:gradFill>
                <a:effectLst/>
                <a:uLnTx/>
                <a:uFillTx/>
              </a:rPr>
              <a:t>Azure AD domain controller</a:t>
            </a:r>
          </a:p>
        </p:txBody>
      </p:sp>
      <p:sp>
        <p:nvSpPr>
          <p:cNvPr id="538" name="TextBox 537"/>
          <p:cNvSpPr txBox="1"/>
          <p:nvPr/>
        </p:nvSpPr>
        <p:spPr>
          <a:xfrm>
            <a:off x="1618149" y="4543995"/>
            <a:ext cx="2074753" cy="68326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smtClean="0">
                <a:ln>
                  <a:noFill/>
                </a:ln>
                <a:gradFill>
                  <a:gsLst>
                    <a:gs pos="2917">
                      <a:srgbClr val="FFFFFF"/>
                    </a:gs>
                    <a:gs pos="30000">
                      <a:srgbClr val="FFFFFF"/>
                    </a:gs>
                  </a:gsLst>
                  <a:lin ang="5400000" scaled="0"/>
                </a:gradFill>
                <a:effectLst/>
                <a:uLnTx/>
                <a:uFillTx/>
              </a:rPr>
              <a:t>Contoso’s Azure IaaS workloads/apps</a:t>
            </a:r>
          </a:p>
        </p:txBody>
      </p:sp>
      <p:cxnSp>
        <p:nvCxnSpPr>
          <p:cNvPr id="539" name="Straight Connector 538"/>
          <p:cNvCxnSpPr/>
          <p:nvPr/>
        </p:nvCxnSpPr>
        <p:spPr>
          <a:xfrm flipV="1">
            <a:off x="6509689" y="2762838"/>
            <a:ext cx="5423548" cy="3325224"/>
          </a:xfrm>
          <a:prstGeom prst="line">
            <a:avLst/>
          </a:prstGeom>
          <a:noFill/>
          <a:ln w="9525" cap="flat" cmpd="sng" algn="ctr">
            <a:solidFill>
              <a:srgbClr val="FFFFFF"/>
            </a:solidFill>
            <a:prstDash val="dashDot"/>
            <a:headEnd type="none"/>
            <a:tailEnd type="none"/>
          </a:ln>
          <a:effectLst/>
        </p:spPr>
      </p:cxnSp>
      <p:sp>
        <p:nvSpPr>
          <p:cNvPr id="540" name="TextBox 539"/>
          <p:cNvSpPr txBox="1"/>
          <p:nvPr/>
        </p:nvSpPr>
        <p:spPr>
          <a:xfrm>
            <a:off x="10753737" y="3173798"/>
            <a:ext cx="1408100" cy="62786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smtClean="0">
                <a:ln>
                  <a:noFill/>
                </a:ln>
                <a:solidFill>
                  <a:schemeClr val="bg1"/>
                </a:solidFill>
                <a:effectLst/>
                <a:uLnTx/>
                <a:uFillTx/>
              </a:rPr>
              <a:t>Contoso premises</a:t>
            </a:r>
          </a:p>
        </p:txBody>
      </p:sp>
      <p:sp>
        <p:nvSpPr>
          <p:cNvPr id="541" name="Rectangle 540"/>
          <p:cNvSpPr/>
          <p:nvPr/>
        </p:nvSpPr>
        <p:spPr>
          <a:xfrm>
            <a:off x="85401" y="5868856"/>
            <a:ext cx="6216650" cy="1015663"/>
          </a:xfrm>
          <a:prstGeom prst="rect">
            <a:avLst/>
          </a:prstGeom>
        </p:spPr>
        <p:txBody>
          <a:bodyPr>
            <a:spAutoFit/>
          </a:bodyPr>
          <a:lstStyle/>
          <a:p>
            <a:r>
              <a:rPr lang="en-US" sz="1200" b="1" dirty="0">
                <a:solidFill>
                  <a:schemeClr val="bg1"/>
                </a:solidFill>
              </a:rPr>
              <a:t>Azure Active Directory Domain Services </a:t>
            </a:r>
            <a:r>
              <a:rPr lang="en-US" sz="1200" b="1" baseline="30000" dirty="0">
                <a:solidFill>
                  <a:schemeClr val="bg1"/>
                </a:solidFill>
              </a:rPr>
              <a:t>Preview</a:t>
            </a:r>
            <a:endParaRPr lang="en-US" sz="1200" b="1" dirty="0">
              <a:solidFill>
                <a:schemeClr val="bg1"/>
              </a:solidFill>
            </a:endParaRPr>
          </a:p>
          <a:p>
            <a:r>
              <a:rPr lang="en-US" sz="1200" b="1" dirty="0" smtClean="0">
                <a:solidFill>
                  <a:schemeClr val="bg1"/>
                </a:solidFill>
              </a:rPr>
              <a:t>domain </a:t>
            </a:r>
            <a:r>
              <a:rPr lang="en-US" sz="1200" b="1" dirty="0">
                <a:solidFill>
                  <a:schemeClr val="bg1"/>
                </a:solidFill>
              </a:rPr>
              <a:t>controller as a service</a:t>
            </a:r>
          </a:p>
          <a:p>
            <a:pPr marL="171450" indent="-171450">
              <a:buFont typeface="Arial" panose="020B0604020202020204" pitchFamily="34" charset="0"/>
              <a:buChar char="•"/>
            </a:pPr>
            <a:r>
              <a:rPr lang="en-US" sz="1200" dirty="0" smtClean="0">
                <a:solidFill>
                  <a:schemeClr val="bg1"/>
                </a:solidFill>
              </a:rPr>
              <a:t> Use </a:t>
            </a:r>
            <a:r>
              <a:rPr lang="en-US" sz="1200" dirty="0">
                <a:solidFill>
                  <a:schemeClr val="bg1"/>
                </a:solidFill>
              </a:rPr>
              <a:t>LDAP, Active Directory domain join, NTLM, and Kerberos authentication</a:t>
            </a:r>
          </a:p>
          <a:p>
            <a:pPr marL="171450" indent="-171450">
              <a:buFont typeface="Arial" panose="020B0604020202020204" pitchFamily="34" charset="0"/>
              <a:buChar char="•"/>
            </a:pPr>
            <a:r>
              <a:rPr lang="en-US" sz="1200" dirty="0" smtClean="0">
                <a:solidFill>
                  <a:schemeClr val="bg1"/>
                </a:solidFill>
              </a:rPr>
              <a:t> Rely </a:t>
            </a:r>
            <a:r>
              <a:rPr lang="en-US" sz="1200" dirty="0">
                <a:solidFill>
                  <a:schemeClr val="bg1"/>
                </a:solidFill>
              </a:rPr>
              <a:t>on a managed, </a:t>
            </a:r>
            <a:r>
              <a:rPr lang="en-US" sz="1200" dirty="0" smtClean="0">
                <a:solidFill>
                  <a:schemeClr val="bg1"/>
                </a:solidFill>
              </a:rPr>
              <a:t>highly available </a:t>
            </a:r>
            <a:r>
              <a:rPr lang="en-US" sz="1200" dirty="0">
                <a:solidFill>
                  <a:schemeClr val="bg1"/>
                </a:solidFill>
              </a:rPr>
              <a:t>service</a:t>
            </a:r>
          </a:p>
          <a:p>
            <a:pPr marL="171450" indent="-171450">
              <a:buFont typeface="Arial" panose="020B0604020202020204" pitchFamily="34" charset="0"/>
              <a:buChar char="•"/>
            </a:pPr>
            <a:r>
              <a:rPr lang="en-US" sz="1200" dirty="0" smtClean="0">
                <a:solidFill>
                  <a:schemeClr val="bg1"/>
                </a:solidFill>
              </a:rPr>
              <a:t> Manage </a:t>
            </a:r>
            <a:r>
              <a:rPr lang="en-US" sz="1200" dirty="0">
                <a:solidFill>
                  <a:schemeClr val="bg1"/>
                </a:solidFill>
              </a:rPr>
              <a:t>Azure virtual machines effectively using Group Policy</a:t>
            </a:r>
          </a:p>
        </p:txBody>
      </p:sp>
    </p:spTree>
    <p:extLst>
      <p:ext uri="{BB962C8B-B14F-4D97-AF65-F5344CB8AC3E}">
        <p14:creationId xmlns:p14="http://schemas.microsoft.com/office/powerpoint/2010/main" val="364207331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7" y="3192462"/>
            <a:ext cx="11704320" cy="822960"/>
          </a:xfrm>
        </p:spPr>
        <p:txBody>
          <a:bodyPr/>
          <a:lstStyle/>
          <a:p>
            <a:r>
              <a:rPr lang="en-US" sz="3600" i="1" dirty="0" smtClean="0"/>
              <a:t>[optional] </a:t>
            </a:r>
            <a:r>
              <a:rPr lang="en-US" dirty="0" smtClean="0"/>
              <a:t>Demo</a:t>
            </a:r>
            <a:endParaRPr lang="en-US" dirty="0"/>
          </a:p>
        </p:txBody>
      </p:sp>
      <p:sp>
        <p:nvSpPr>
          <p:cNvPr id="3" name="Text Placeholder 2"/>
          <p:cNvSpPr>
            <a:spLocks noGrp="1"/>
          </p:cNvSpPr>
          <p:nvPr>
            <p:ph type="body" sz="quarter" idx="10"/>
          </p:nvPr>
        </p:nvSpPr>
        <p:spPr>
          <a:xfrm>
            <a:off x="503237" y="4015422"/>
            <a:ext cx="11704320" cy="822960"/>
          </a:xfrm>
        </p:spPr>
        <p:txBody>
          <a:bodyPr/>
          <a:lstStyle/>
          <a:p>
            <a:r>
              <a:rPr lang="en-US" sz="2400" dirty="0" smtClean="0"/>
              <a:t>Active Directory Domain Services</a:t>
            </a:r>
            <a:endParaRPr lang="en-US" sz="2400" dirty="0"/>
          </a:p>
        </p:txBody>
      </p:sp>
      <p:pic>
        <p:nvPicPr>
          <p:cNvPr id="14" name="Picture 13"/>
          <p:cNvPicPr>
            <a:picLocks noChangeAspect="1"/>
          </p:cNvPicPr>
          <p:nvPr/>
        </p:nvPicPr>
        <p:blipFill>
          <a:blip r:embed="rId2"/>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8964182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65760" y="365760"/>
            <a:ext cx="6050048" cy="2433673"/>
          </a:xfrm>
        </p:spPr>
        <p:txBody>
          <a:bodyPr/>
          <a:lstStyle/>
          <a:p>
            <a:r>
              <a:rPr lang="en-US" dirty="0" smtClean="0"/>
              <a:t>Azure VM – SQL Best Practices</a:t>
            </a:r>
            <a:endParaRPr lang="en-US" dirty="0"/>
          </a:p>
        </p:txBody>
      </p:sp>
    </p:spTree>
    <p:extLst>
      <p:ext uri="{BB962C8B-B14F-4D97-AF65-F5344CB8AC3E}">
        <p14:creationId xmlns:p14="http://schemas.microsoft.com/office/powerpoint/2010/main" val="337328588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4938077" cy="917444"/>
          </a:xfrm>
        </p:spPr>
        <p:txBody>
          <a:bodyPr/>
          <a:lstStyle/>
          <a:p>
            <a:r>
              <a:rPr lang="en-US" dirty="0" smtClean="0"/>
              <a:t>Windows Azure IO subsyste</a:t>
            </a:r>
            <a:r>
              <a:rPr lang="en-US" dirty="0"/>
              <a:t>m</a:t>
            </a:r>
          </a:p>
        </p:txBody>
      </p:sp>
      <p:sp>
        <p:nvSpPr>
          <p:cNvPr id="3" name="Content Placeholder 2"/>
          <p:cNvSpPr>
            <a:spLocks noGrp="1"/>
          </p:cNvSpPr>
          <p:nvPr>
            <p:ph sz="quarter" idx="10"/>
          </p:nvPr>
        </p:nvSpPr>
        <p:spPr>
          <a:xfrm>
            <a:off x="457200" y="2377440"/>
            <a:ext cx="4267200" cy="2498618"/>
          </a:xfrm>
        </p:spPr>
        <p:txBody>
          <a:bodyPr tIns="91440" bIns="91440"/>
          <a:lstStyle/>
          <a:p>
            <a:r>
              <a:rPr lang="en-US" sz="2000" dirty="0"/>
              <a:t>Disks implemented as a shared multi-tenant service</a:t>
            </a:r>
          </a:p>
          <a:p>
            <a:r>
              <a:rPr lang="en-US" sz="2000" dirty="0"/>
              <a:t>Built-in triple redundancy, optional geo-redundancy</a:t>
            </a:r>
          </a:p>
          <a:p>
            <a:r>
              <a:rPr lang="en-US" sz="2000" dirty="0"/>
              <a:t>Performance less predictable than </a:t>
            </a:r>
            <a:r>
              <a:rPr lang="en-US" sz="2000" dirty="0" smtClean="0"/>
              <a:t>on-premises</a:t>
            </a:r>
            <a:endParaRPr lang="en-US" sz="2000" dirty="0"/>
          </a:p>
        </p:txBody>
      </p:sp>
      <p:grpSp>
        <p:nvGrpSpPr>
          <p:cNvPr id="6" name="Group 5"/>
          <p:cNvGrpSpPr/>
          <p:nvPr/>
        </p:nvGrpSpPr>
        <p:grpSpPr>
          <a:xfrm>
            <a:off x="6582449" y="3680020"/>
            <a:ext cx="5707393" cy="2941000"/>
            <a:chOff x="6728273" y="4053108"/>
            <a:chExt cx="5708202" cy="2941417"/>
          </a:xfrm>
        </p:grpSpPr>
        <p:sp>
          <p:nvSpPr>
            <p:cNvPr id="5" name="Rectangle 4"/>
            <p:cNvSpPr/>
            <p:nvPr/>
          </p:nvSpPr>
          <p:spPr bwMode="auto">
            <a:xfrm>
              <a:off x="8336980" y="4179424"/>
              <a:ext cx="2169395" cy="2682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11" tIns="149208" rIns="186511" bIns="149208" numCol="1" spcCol="0" rtlCol="0" fromWordArt="0" anchor="t" anchorCtr="0" forceAA="0" compatLnSpc="1">
              <a:prstTxWarp prst="textNoShape">
                <a:avLst/>
              </a:prstTxWarp>
              <a:noAutofit/>
            </a:bodyPr>
            <a:lstStyle/>
            <a:p>
              <a:pPr marL="0" marR="0" lvl="0" indent="0" algn="ctr" defTabSz="950938"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93" name="Rectangle 92"/>
            <p:cNvSpPr/>
            <p:nvPr/>
          </p:nvSpPr>
          <p:spPr bwMode="auto">
            <a:xfrm>
              <a:off x="9819926" y="4778282"/>
              <a:ext cx="2536202" cy="2130367"/>
            </a:xfrm>
            <a:prstGeom prst="rect">
              <a:avLst/>
            </a:prstGeom>
            <a:solidFill>
              <a:schemeClr val="tx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11" tIns="149208" rIns="186511" bIns="149208" numCol="1" spcCol="0" rtlCol="0" fromWordArt="0" anchor="t" anchorCtr="0" forceAA="0" compatLnSpc="1">
              <a:prstTxWarp prst="textNoShape">
                <a:avLst/>
              </a:prstTxWarp>
              <a:noAutofit/>
            </a:bodyPr>
            <a:lstStyle/>
            <a:p>
              <a:pPr marL="0" marR="0" lvl="0" indent="0" algn="ctr" defTabSz="950938"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92" name="Rectangle 91"/>
            <p:cNvSpPr/>
            <p:nvPr/>
          </p:nvSpPr>
          <p:spPr bwMode="auto">
            <a:xfrm>
              <a:off x="6728273" y="4778283"/>
              <a:ext cx="2536202" cy="2130367"/>
            </a:xfrm>
            <a:prstGeom prst="rect">
              <a:avLst/>
            </a:prstGeom>
            <a:solidFill>
              <a:schemeClr val="tx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11" tIns="149208" rIns="186511" bIns="149208" numCol="1" spcCol="0" rtlCol="0" fromWordArt="0" anchor="t" anchorCtr="0" forceAA="0" compatLnSpc="1">
              <a:prstTxWarp prst="textNoShape">
                <a:avLst/>
              </a:prstTxWarp>
              <a:noAutofit/>
            </a:bodyPr>
            <a:lstStyle/>
            <a:p>
              <a:pPr marL="0" marR="0" lvl="0" indent="0" algn="ctr" defTabSz="950938"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2" name="Rectangle 71"/>
            <p:cNvSpPr/>
            <p:nvPr/>
          </p:nvSpPr>
          <p:spPr bwMode="auto">
            <a:xfrm>
              <a:off x="6884813" y="6016344"/>
              <a:ext cx="2232940" cy="5646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11" tIns="149208" rIns="186511" bIns="149208" numCol="1" spcCol="0" rtlCol="0" fromWordArt="0" anchor="t" anchorCtr="0" forceAA="0" compatLnSpc="1">
              <a:prstTxWarp prst="textNoShape">
                <a:avLst/>
              </a:prstTxWarp>
              <a:noAutofit/>
            </a:bodyPr>
            <a:lstStyle/>
            <a:p>
              <a:pPr marL="0" marR="0" lvl="0" indent="0" algn="ctr" defTabSz="950938"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3" name="TextBox 72"/>
            <p:cNvSpPr txBox="1"/>
            <p:nvPr/>
          </p:nvSpPr>
          <p:spPr>
            <a:xfrm>
              <a:off x="7147481" y="6467167"/>
              <a:ext cx="1970272" cy="527358"/>
            </a:xfrm>
            <a:prstGeom prst="rect">
              <a:avLst/>
            </a:prstGeom>
            <a:noFill/>
          </p:spPr>
          <p:txBody>
            <a:bodyPr wrap="square" lIns="186511" tIns="149208" rIns="186511" bIns="149208" rtlCol="0">
              <a:spAutoFit/>
            </a:bodyPr>
            <a:lstStyle/>
            <a:p>
              <a:pPr marL="0" marR="0" lvl="0" indent="0" algn="l" defTabSz="932742" rtl="0" eaLnBrk="1" fontAlgn="auto" latinLnBrk="0" hangingPunct="1">
                <a:lnSpc>
                  <a:spcPct val="90000"/>
                </a:lnSpc>
                <a:spcBef>
                  <a:spcPts val="0"/>
                </a:spcBef>
                <a:spcAft>
                  <a:spcPts val="612"/>
                </a:spcAft>
                <a:buClrTx/>
                <a:buSzTx/>
                <a:buFontTx/>
                <a:buNone/>
                <a:tabLst/>
                <a:defRPr/>
              </a:pPr>
              <a:r>
                <a:rPr kumimoji="0" lang="en-US" sz="1599" b="0" i="0" u="none" strike="noStrike" kern="1200" cap="none" spc="0" normalizeH="0" baseline="0" noProof="0" dirty="0">
                  <a:ln>
                    <a:noFill/>
                  </a:ln>
                  <a:solidFill>
                    <a:srgbClr val="FFFFFF"/>
                  </a:solidFill>
                  <a:effectLst/>
                  <a:uLnTx/>
                  <a:uFillTx/>
                  <a:latin typeface="Segoe UI"/>
                  <a:ea typeface="+mn-ea"/>
                  <a:cs typeface="+mn-cs"/>
                </a:rPr>
                <a:t>Storage Stamp</a:t>
              </a:r>
            </a:p>
          </p:txBody>
        </p:sp>
        <p:sp>
          <p:nvSpPr>
            <p:cNvPr id="74" name="TextBox 73"/>
            <p:cNvSpPr txBox="1"/>
            <p:nvPr/>
          </p:nvSpPr>
          <p:spPr>
            <a:xfrm>
              <a:off x="7147481" y="5911557"/>
              <a:ext cx="1813069" cy="555610"/>
            </a:xfrm>
            <a:prstGeom prst="rect">
              <a:avLst/>
            </a:prstGeom>
            <a:noFill/>
          </p:spPr>
          <p:txBody>
            <a:bodyPr wrap="square" lIns="186511" tIns="149208" rIns="186511" bIns="149208" rtlCol="0">
              <a:spAutoFit/>
            </a:bodyPr>
            <a:lstStyle/>
            <a:p>
              <a:pPr marL="0" marR="0" lvl="0" indent="0" algn="l" defTabSz="932742" rtl="0" eaLnBrk="1" fontAlgn="auto" latinLnBrk="0" hangingPunct="1">
                <a:lnSpc>
                  <a:spcPct val="90000"/>
                </a:lnSpc>
                <a:spcBef>
                  <a:spcPts val="0"/>
                </a:spcBef>
                <a:spcAft>
                  <a:spcPts val="612"/>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Stream Layer</a:t>
              </a:r>
            </a:p>
          </p:txBody>
        </p:sp>
        <p:sp>
          <p:nvSpPr>
            <p:cNvPr id="75" name="Rectangle 74"/>
            <p:cNvSpPr/>
            <p:nvPr/>
          </p:nvSpPr>
          <p:spPr bwMode="auto">
            <a:xfrm>
              <a:off x="6884812" y="5575333"/>
              <a:ext cx="2232940" cy="3248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11" tIns="149208" rIns="186511" bIns="149208" numCol="1" spcCol="0" rtlCol="0" fromWordArt="0" anchor="t" anchorCtr="0" forceAA="0" compatLnSpc="1">
              <a:prstTxWarp prst="textNoShape">
                <a:avLst/>
              </a:prstTxWarp>
              <a:noAutofit/>
            </a:bodyPr>
            <a:lstStyle/>
            <a:p>
              <a:pPr marL="0" marR="0" lvl="0" indent="0" algn="ctr" defTabSz="950938"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6" name="Rectangle 75"/>
            <p:cNvSpPr/>
            <p:nvPr/>
          </p:nvSpPr>
          <p:spPr bwMode="auto">
            <a:xfrm>
              <a:off x="6884812" y="5153600"/>
              <a:ext cx="2232940" cy="3248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11" tIns="149208" rIns="186511" bIns="149208" numCol="1" spcCol="0" rtlCol="0" fromWordArt="0" anchor="t" anchorCtr="0" forceAA="0" compatLnSpc="1">
              <a:prstTxWarp prst="textNoShape">
                <a:avLst/>
              </a:prstTxWarp>
              <a:noAutofit/>
            </a:bodyPr>
            <a:lstStyle/>
            <a:p>
              <a:pPr marL="0" marR="0" lvl="0" indent="0" algn="ctr" defTabSz="950938"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7" name="TextBox 76"/>
            <p:cNvSpPr txBox="1"/>
            <p:nvPr/>
          </p:nvSpPr>
          <p:spPr>
            <a:xfrm>
              <a:off x="7147481" y="5458388"/>
              <a:ext cx="1891670" cy="555610"/>
            </a:xfrm>
            <a:prstGeom prst="rect">
              <a:avLst/>
            </a:prstGeom>
            <a:noFill/>
          </p:spPr>
          <p:txBody>
            <a:bodyPr wrap="square" lIns="186511" tIns="149208" rIns="186511" bIns="149208" rtlCol="0">
              <a:spAutoFit/>
            </a:bodyPr>
            <a:lstStyle/>
            <a:p>
              <a:pPr marL="0" marR="0" lvl="0" indent="0" algn="l" defTabSz="932742" rtl="0" eaLnBrk="1" fontAlgn="auto" latinLnBrk="0" hangingPunct="1">
                <a:lnSpc>
                  <a:spcPct val="90000"/>
                </a:lnSpc>
                <a:spcBef>
                  <a:spcPts val="0"/>
                </a:spcBef>
                <a:spcAft>
                  <a:spcPts val="612"/>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Partition Layer</a:t>
              </a:r>
            </a:p>
          </p:txBody>
        </p:sp>
        <p:sp>
          <p:nvSpPr>
            <p:cNvPr id="78" name="TextBox 77"/>
            <p:cNvSpPr txBox="1"/>
            <p:nvPr/>
          </p:nvSpPr>
          <p:spPr>
            <a:xfrm>
              <a:off x="7147481" y="5038214"/>
              <a:ext cx="1813069" cy="555610"/>
            </a:xfrm>
            <a:prstGeom prst="rect">
              <a:avLst/>
            </a:prstGeom>
            <a:noFill/>
          </p:spPr>
          <p:txBody>
            <a:bodyPr wrap="square" lIns="186511" tIns="149208" rIns="186511" bIns="149208" rtlCol="0">
              <a:spAutoFit/>
            </a:bodyPr>
            <a:lstStyle/>
            <a:p>
              <a:pPr marL="0" marR="0" lvl="0" indent="0" algn="l" defTabSz="932742" rtl="0" eaLnBrk="1" fontAlgn="auto" latinLnBrk="0" hangingPunct="1">
                <a:lnSpc>
                  <a:spcPct val="90000"/>
                </a:lnSpc>
                <a:spcBef>
                  <a:spcPts val="0"/>
                </a:spcBef>
                <a:spcAft>
                  <a:spcPts val="612"/>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Front-ends</a:t>
              </a:r>
            </a:p>
          </p:txBody>
        </p:sp>
        <p:sp>
          <p:nvSpPr>
            <p:cNvPr id="79" name="Rectangle 78"/>
            <p:cNvSpPr/>
            <p:nvPr/>
          </p:nvSpPr>
          <p:spPr bwMode="auto">
            <a:xfrm>
              <a:off x="7577168" y="4688299"/>
              <a:ext cx="649771" cy="3248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11" tIns="149208" rIns="186511" bIns="149208" numCol="1" spcCol="0" rtlCol="0" fromWordArt="0" anchor="t" anchorCtr="0" forceAA="0" compatLnSpc="1">
              <a:prstTxWarp prst="textNoShape">
                <a:avLst/>
              </a:prstTxWarp>
              <a:noAutofit/>
            </a:bodyPr>
            <a:lstStyle/>
            <a:p>
              <a:pPr marL="0" marR="0" lvl="0" indent="0" algn="ctr" defTabSz="950938"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80" name="TextBox 79"/>
            <p:cNvSpPr txBox="1"/>
            <p:nvPr/>
          </p:nvSpPr>
          <p:spPr>
            <a:xfrm>
              <a:off x="7577170" y="4572913"/>
              <a:ext cx="649770" cy="555610"/>
            </a:xfrm>
            <a:prstGeom prst="rect">
              <a:avLst/>
            </a:prstGeom>
            <a:noFill/>
          </p:spPr>
          <p:txBody>
            <a:bodyPr wrap="square" lIns="186511" tIns="149208" rIns="186511" bIns="149208" rtlCol="0">
              <a:spAutoFit/>
            </a:bodyPr>
            <a:lstStyle/>
            <a:p>
              <a:pPr marL="0" marR="0" lvl="0" indent="0" algn="l" defTabSz="932742" rtl="0" eaLnBrk="1" fontAlgn="auto" latinLnBrk="0" hangingPunct="1">
                <a:lnSpc>
                  <a:spcPct val="90000"/>
                </a:lnSpc>
                <a:spcBef>
                  <a:spcPts val="0"/>
                </a:spcBef>
                <a:spcAft>
                  <a:spcPts val="612"/>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LB</a:t>
              </a:r>
            </a:p>
          </p:txBody>
        </p:sp>
        <p:sp>
          <p:nvSpPr>
            <p:cNvPr id="81" name="TextBox 80"/>
            <p:cNvSpPr txBox="1"/>
            <p:nvPr/>
          </p:nvSpPr>
          <p:spPr>
            <a:xfrm>
              <a:off x="6884812" y="6186671"/>
              <a:ext cx="2505425" cy="499107"/>
            </a:xfrm>
            <a:prstGeom prst="rect">
              <a:avLst/>
            </a:prstGeom>
            <a:noFill/>
          </p:spPr>
          <p:txBody>
            <a:bodyPr wrap="square" lIns="186511" tIns="149208" rIns="186511" bIns="149208" rtlCol="0">
              <a:spAutoFit/>
            </a:bodyPr>
            <a:lstStyle/>
            <a:p>
              <a:pPr marL="0" marR="0" lvl="0" indent="0" algn="l" defTabSz="932742" rtl="0" eaLnBrk="1" fontAlgn="auto" latinLnBrk="0" hangingPunct="1">
                <a:lnSpc>
                  <a:spcPct val="90000"/>
                </a:lnSpc>
                <a:spcBef>
                  <a:spcPts val="0"/>
                </a:spcBef>
                <a:spcAft>
                  <a:spcPts val="612"/>
                </a:spcAft>
                <a:buClrTx/>
                <a:buSzTx/>
                <a:buFontTx/>
                <a:buNone/>
                <a:tabLst/>
                <a:defRPr/>
              </a:pPr>
              <a:r>
                <a:rPr kumimoji="0" lang="en-US" sz="1399" b="0" i="0" u="none" strike="noStrike" kern="1200" cap="none" spc="0" normalizeH="0" baseline="0" noProof="0" dirty="0">
                  <a:ln>
                    <a:noFill/>
                  </a:ln>
                  <a:solidFill>
                    <a:srgbClr val="FFFFFF"/>
                  </a:solidFill>
                  <a:effectLst/>
                  <a:uLnTx/>
                  <a:uFillTx/>
                  <a:latin typeface="Segoe UI"/>
                  <a:ea typeface="+mn-ea"/>
                  <a:cs typeface="+mn-cs"/>
                </a:rPr>
                <a:t>Intra-stamp replication</a:t>
              </a:r>
            </a:p>
          </p:txBody>
        </p:sp>
        <p:sp>
          <p:nvSpPr>
            <p:cNvPr id="82" name="Rectangle 81"/>
            <p:cNvSpPr/>
            <p:nvPr/>
          </p:nvSpPr>
          <p:spPr bwMode="auto">
            <a:xfrm>
              <a:off x="9931051" y="6014547"/>
              <a:ext cx="2232940" cy="5646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11" tIns="149208" rIns="186511" bIns="149208" numCol="1" spcCol="0" rtlCol="0" fromWordArt="0" anchor="t" anchorCtr="0" forceAA="0" compatLnSpc="1">
              <a:prstTxWarp prst="textNoShape">
                <a:avLst/>
              </a:prstTxWarp>
              <a:noAutofit/>
            </a:bodyPr>
            <a:lstStyle/>
            <a:p>
              <a:pPr marL="0" marR="0" lvl="0" indent="0" algn="ctr" defTabSz="950938"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83" name="TextBox 82"/>
            <p:cNvSpPr txBox="1"/>
            <p:nvPr/>
          </p:nvSpPr>
          <p:spPr>
            <a:xfrm>
              <a:off x="10193718" y="5909760"/>
              <a:ext cx="1813069" cy="555610"/>
            </a:xfrm>
            <a:prstGeom prst="rect">
              <a:avLst/>
            </a:prstGeom>
            <a:noFill/>
          </p:spPr>
          <p:txBody>
            <a:bodyPr wrap="square" lIns="186511" tIns="149208" rIns="186511" bIns="149208" rtlCol="0">
              <a:spAutoFit/>
            </a:bodyPr>
            <a:lstStyle/>
            <a:p>
              <a:pPr marL="0" marR="0" lvl="0" indent="0" algn="l" defTabSz="932742" rtl="0" eaLnBrk="1" fontAlgn="auto" latinLnBrk="0" hangingPunct="1">
                <a:lnSpc>
                  <a:spcPct val="90000"/>
                </a:lnSpc>
                <a:spcBef>
                  <a:spcPts val="0"/>
                </a:spcBef>
                <a:spcAft>
                  <a:spcPts val="612"/>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Stream Layer</a:t>
              </a:r>
            </a:p>
          </p:txBody>
        </p:sp>
        <p:sp>
          <p:nvSpPr>
            <p:cNvPr id="84" name="Rectangle 83"/>
            <p:cNvSpPr/>
            <p:nvPr/>
          </p:nvSpPr>
          <p:spPr bwMode="auto">
            <a:xfrm>
              <a:off x="9931050" y="5573536"/>
              <a:ext cx="2232940" cy="3248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11" tIns="149208" rIns="186511" bIns="149208" numCol="1" spcCol="0" rtlCol="0" fromWordArt="0" anchor="t" anchorCtr="0" forceAA="0" compatLnSpc="1">
              <a:prstTxWarp prst="textNoShape">
                <a:avLst/>
              </a:prstTxWarp>
              <a:noAutofit/>
            </a:bodyPr>
            <a:lstStyle/>
            <a:p>
              <a:pPr marL="0" marR="0" lvl="0" indent="0" algn="ctr" defTabSz="950938"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85" name="Rectangle 84"/>
            <p:cNvSpPr/>
            <p:nvPr/>
          </p:nvSpPr>
          <p:spPr bwMode="auto">
            <a:xfrm>
              <a:off x="9931050" y="5151802"/>
              <a:ext cx="2232940" cy="3248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11" tIns="149208" rIns="186511" bIns="149208" numCol="1" spcCol="0" rtlCol="0" fromWordArt="0" anchor="t" anchorCtr="0" forceAA="0" compatLnSpc="1">
              <a:prstTxWarp prst="textNoShape">
                <a:avLst/>
              </a:prstTxWarp>
              <a:noAutofit/>
            </a:bodyPr>
            <a:lstStyle/>
            <a:p>
              <a:pPr marL="0" marR="0" lvl="0" indent="0" algn="ctr" defTabSz="950938"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86" name="TextBox 85"/>
            <p:cNvSpPr txBox="1"/>
            <p:nvPr/>
          </p:nvSpPr>
          <p:spPr>
            <a:xfrm>
              <a:off x="10193718" y="5456591"/>
              <a:ext cx="1891670" cy="555610"/>
            </a:xfrm>
            <a:prstGeom prst="rect">
              <a:avLst/>
            </a:prstGeom>
            <a:noFill/>
          </p:spPr>
          <p:txBody>
            <a:bodyPr wrap="square" lIns="186511" tIns="149208" rIns="186511" bIns="149208" rtlCol="0">
              <a:spAutoFit/>
            </a:bodyPr>
            <a:lstStyle/>
            <a:p>
              <a:pPr marL="0" marR="0" lvl="0" indent="0" algn="l" defTabSz="932742" rtl="0" eaLnBrk="1" fontAlgn="auto" latinLnBrk="0" hangingPunct="1">
                <a:lnSpc>
                  <a:spcPct val="90000"/>
                </a:lnSpc>
                <a:spcBef>
                  <a:spcPts val="0"/>
                </a:spcBef>
                <a:spcAft>
                  <a:spcPts val="612"/>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Partition Layer</a:t>
              </a:r>
            </a:p>
          </p:txBody>
        </p:sp>
        <p:sp>
          <p:nvSpPr>
            <p:cNvPr id="87" name="TextBox 86"/>
            <p:cNvSpPr txBox="1"/>
            <p:nvPr/>
          </p:nvSpPr>
          <p:spPr>
            <a:xfrm>
              <a:off x="10193718" y="5036416"/>
              <a:ext cx="1813069" cy="555610"/>
            </a:xfrm>
            <a:prstGeom prst="rect">
              <a:avLst/>
            </a:prstGeom>
            <a:noFill/>
          </p:spPr>
          <p:txBody>
            <a:bodyPr wrap="square" lIns="186511" tIns="149208" rIns="186511" bIns="149208" rtlCol="0">
              <a:spAutoFit/>
            </a:bodyPr>
            <a:lstStyle/>
            <a:p>
              <a:pPr marL="0" marR="0" lvl="0" indent="0" algn="l" defTabSz="932742" rtl="0" eaLnBrk="1" fontAlgn="auto" latinLnBrk="0" hangingPunct="1">
                <a:lnSpc>
                  <a:spcPct val="90000"/>
                </a:lnSpc>
                <a:spcBef>
                  <a:spcPts val="0"/>
                </a:spcBef>
                <a:spcAft>
                  <a:spcPts val="612"/>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Front-ends</a:t>
              </a:r>
            </a:p>
          </p:txBody>
        </p:sp>
        <p:sp>
          <p:nvSpPr>
            <p:cNvPr id="88" name="Rectangle 87"/>
            <p:cNvSpPr/>
            <p:nvPr/>
          </p:nvSpPr>
          <p:spPr bwMode="auto">
            <a:xfrm>
              <a:off x="10623406" y="4686502"/>
              <a:ext cx="649771" cy="3248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11" tIns="149208" rIns="186511" bIns="149208" numCol="1" spcCol="0" rtlCol="0" fromWordArt="0" anchor="t" anchorCtr="0" forceAA="0" compatLnSpc="1">
              <a:prstTxWarp prst="textNoShape">
                <a:avLst/>
              </a:prstTxWarp>
              <a:noAutofit/>
            </a:bodyPr>
            <a:lstStyle/>
            <a:p>
              <a:pPr marL="0" marR="0" lvl="0" indent="0" algn="ctr" defTabSz="950938"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89" name="TextBox 88"/>
            <p:cNvSpPr txBox="1"/>
            <p:nvPr/>
          </p:nvSpPr>
          <p:spPr>
            <a:xfrm>
              <a:off x="10623407" y="4571116"/>
              <a:ext cx="649770" cy="555610"/>
            </a:xfrm>
            <a:prstGeom prst="rect">
              <a:avLst/>
            </a:prstGeom>
            <a:noFill/>
          </p:spPr>
          <p:txBody>
            <a:bodyPr wrap="square" lIns="186511" tIns="149208" rIns="186511" bIns="149208" rtlCol="0">
              <a:spAutoFit/>
            </a:bodyPr>
            <a:lstStyle/>
            <a:p>
              <a:pPr marL="0" marR="0" lvl="0" indent="0" algn="l" defTabSz="932742" rtl="0" eaLnBrk="1" fontAlgn="auto" latinLnBrk="0" hangingPunct="1">
                <a:lnSpc>
                  <a:spcPct val="90000"/>
                </a:lnSpc>
                <a:spcBef>
                  <a:spcPts val="0"/>
                </a:spcBef>
                <a:spcAft>
                  <a:spcPts val="612"/>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LB</a:t>
              </a:r>
            </a:p>
          </p:txBody>
        </p:sp>
        <p:sp>
          <p:nvSpPr>
            <p:cNvPr id="90" name="TextBox 89"/>
            <p:cNvSpPr txBox="1"/>
            <p:nvPr/>
          </p:nvSpPr>
          <p:spPr>
            <a:xfrm>
              <a:off x="9931050" y="6184874"/>
              <a:ext cx="2505425" cy="499107"/>
            </a:xfrm>
            <a:prstGeom prst="rect">
              <a:avLst/>
            </a:prstGeom>
            <a:noFill/>
          </p:spPr>
          <p:txBody>
            <a:bodyPr wrap="square" lIns="186511" tIns="149208" rIns="186511" bIns="149208" rtlCol="0">
              <a:spAutoFit/>
            </a:bodyPr>
            <a:lstStyle/>
            <a:p>
              <a:pPr marL="0" marR="0" lvl="0" indent="0" algn="l" defTabSz="932742" rtl="0" eaLnBrk="1" fontAlgn="auto" latinLnBrk="0" hangingPunct="1">
                <a:lnSpc>
                  <a:spcPct val="90000"/>
                </a:lnSpc>
                <a:spcBef>
                  <a:spcPts val="0"/>
                </a:spcBef>
                <a:spcAft>
                  <a:spcPts val="612"/>
                </a:spcAft>
                <a:buClrTx/>
                <a:buSzTx/>
                <a:buFontTx/>
                <a:buNone/>
                <a:tabLst/>
                <a:defRPr/>
              </a:pPr>
              <a:r>
                <a:rPr kumimoji="0" lang="en-US" sz="1399" b="0" i="0" u="none" strike="noStrike" kern="1200" cap="none" spc="0" normalizeH="0" baseline="0" noProof="0" dirty="0">
                  <a:ln>
                    <a:noFill/>
                  </a:ln>
                  <a:solidFill>
                    <a:srgbClr val="FFFFFF"/>
                  </a:solidFill>
                  <a:effectLst/>
                  <a:uLnTx/>
                  <a:uFillTx/>
                  <a:latin typeface="Segoe UI"/>
                  <a:ea typeface="+mn-ea"/>
                  <a:cs typeface="+mn-cs"/>
                </a:rPr>
                <a:t>Intra-stamp replication</a:t>
              </a:r>
            </a:p>
          </p:txBody>
        </p:sp>
        <p:sp>
          <p:nvSpPr>
            <p:cNvPr id="94" name="TextBox 93"/>
            <p:cNvSpPr txBox="1"/>
            <p:nvPr/>
          </p:nvSpPr>
          <p:spPr>
            <a:xfrm>
              <a:off x="10193613" y="6465370"/>
              <a:ext cx="1970272" cy="527358"/>
            </a:xfrm>
            <a:prstGeom prst="rect">
              <a:avLst/>
            </a:prstGeom>
            <a:noFill/>
          </p:spPr>
          <p:txBody>
            <a:bodyPr wrap="square" lIns="186511" tIns="149208" rIns="186511" bIns="149208" rtlCol="0">
              <a:spAutoFit/>
            </a:bodyPr>
            <a:lstStyle/>
            <a:p>
              <a:pPr marL="0" marR="0" lvl="0" indent="0" algn="l" defTabSz="932742" rtl="0" eaLnBrk="1" fontAlgn="auto" latinLnBrk="0" hangingPunct="1">
                <a:lnSpc>
                  <a:spcPct val="90000"/>
                </a:lnSpc>
                <a:spcBef>
                  <a:spcPts val="0"/>
                </a:spcBef>
                <a:spcAft>
                  <a:spcPts val="612"/>
                </a:spcAft>
                <a:buClrTx/>
                <a:buSzTx/>
                <a:buFontTx/>
                <a:buNone/>
                <a:tabLst/>
                <a:defRPr/>
              </a:pPr>
              <a:r>
                <a:rPr kumimoji="0" lang="en-US" sz="1599" b="0" i="0" u="none" strike="noStrike" kern="1200" cap="none" spc="0" normalizeH="0" baseline="0" noProof="0" dirty="0">
                  <a:ln>
                    <a:noFill/>
                  </a:ln>
                  <a:solidFill>
                    <a:srgbClr val="FFFFFF"/>
                  </a:solidFill>
                  <a:effectLst/>
                  <a:uLnTx/>
                  <a:uFillTx/>
                  <a:latin typeface="Segoe UI"/>
                  <a:ea typeface="+mn-ea"/>
                  <a:cs typeface="+mn-cs"/>
                </a:rPr>
                <a:t>Storage Stamp</a:t>
              </a:r>
            </a:p>
          </p:txBody>
        </p:sp>
        <p:cxnSp>
          <p:nvCxnSpPr>
            <p:cNvPr id="96" name="Straight Arrow Connector 95"/>
            <p:cNvCxnSpPr/>
            <p:nvPr/>
          </p:nvCxnSpPr>
          <p:spPr>
            <a:xfrm>
              <a:off x="8892427" y="5734395"/>
              <a:ext cx="135718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8883032" y="5394812"/>
              <a:ext cx="2043635" cy="470856"/>
            </a:xfrm>
            <a:prstGeom prst="rect">
              <a:avLst/>
            </a:prstGeom>
            <a:noFill/>
          </p:spPr>
          <p:txBody>
            <a:bodyPr wrap="square" lIns="186511" tIns="149208" rIns="186511" bIns="149208" rtlCol="0">
              <a:spAutoFit/>
            </a:bodyPr>
            <a:lstStyle/>
            <a:p>
              <a:pPr marL="0" marR="0" lvl="0" indent="0" algn="l" defTabSz="932742" rtl="0" eaLnBrk="1" fontAlgn="auto" latinLnBrk="0" hangingPunct="1">
                <a:lnSpc>
                  <a:spcPct val="90000"/>
                </a:lnSpc>
                <a:spcBef>
                  <a:spcPts val="0"/>
                </a:spcBef>
                <a:spcAft>
                  <a:spcPts val="612"/>
                </a:spcAft>
                <a:buClrTx/>
                <a:buSzTx/>
                <a:buFontTx/>
                <a:buNone/>
                <a:tabLst/>
                <a:defRPr/>
              </a:pPr>
              <a:r>
                <a:rPr kumimoji="0" lang="en-US" sz="1199" b="0" i="0" u="none" strike="noStrike" kern="1200" cap="none" spc="0" normalizeH="0" baseline="0" noProof="0" dirty="0">
                  <a:ln>
                    <a:noFill/>
                  </a:ln>
                  <a:solidFill>
                    <a:srgbClr val="494949"/>
                  </a:solidFill>
                  <a:effectLst/>
                  <a:uLnTx/>
                  <a:uFillTx/>
                  <a:latin typeface="Segoe UI"/>
                  <a:ea typeface="+mn-ea"/>
                  <a:cs typeface="+mn-cs"/>
                </a:rPr>
                <a:t>Geo-replication</a:t>
              </a:r>
            </a:p>
          </p:txBody>
        </p:sp>
        <p:sp>
          <p:nvSpPr>
            <p:cNvPr id="4" name="TextBox 3"/>
            <p:cNvSpPr txBox="1"/>
            <p:nvPr/>
          </p:nvSpPr>
          <p:spPr>
            <a:xfrm>
              <a:off x="8226940" y="4053108"/>
              <a:ext cx="2483803" cy="499107"/>
            </a:xfrm>
            <a:prstGeom prst="rect">
              <a:avLst/>
            </a:prstGeom>
            <a:noFill/>
          </p:spPr>
          <p:txBody>
            <a:bodyPr wrap="square" lIns="186511" tIns="149208" rIns="186511" bIns="149208" rtlCol="0">
              <a:spAutoFit/>
            </a:bodyPr>
            <a:lstStyle/>
            <a:p>
              <a:pPr marL="0" marR="0" lvl="0" indent="0" algn="l" defTabSz="932742" rtl="0" eaLnBrk="1" fontAlgn="auto" latinLnBrk="0" hangingPunct="1">
                <a:lnSpc>
                  <a:spcPct val="90000"/>
                </a:lnSpc>
                <a:spcBef>
                  <a:spcPts val="0"/>
                </a:spcBef>
                <a:spcAft>
                  <a:spcPts val="612"/>
                </a:spcAft>
                <a:buClrTx/>
                <a:buSzTx/>
                <a:buFontTx/>
                <a:buNone/>
                <a:tabLst/>
                <a:defRPr/>
              </a:pPr>
              <a:r>
                <a:rPr kumimoji="0" lang="en-US" sz="1399" b="0" i="0" u="none" strike="noStrike" kern="1200" cap="none" spc="0" normalizeH="0" baseline="0" noProof="0" dirty="0">
                  <a:ln>
                    <a:noFill/>
                  </a:ln>
                  <a:solidFill>
                    <a:srgbClr val="FFFFFF"/>
                  </a:solidFill>
                  <a:effectLst/>
                  <a:uLnTx/>
                  <a:uFillTx/>
                  <a:latin typeface="Segoe UI"/>
                  <a:ea typeface="+mn-ea"/>
                  <a:cs typeface="+mn-cs"/>
                </a:rPr>
                <a:t>Storage Location Service</a:t>
              </a:r>
            </a:p>
          </p:txBody>
        </p:sp>
        <p:cxnSp>
          <p:nvCxnSpPr>
            <p:cNvPr id="8" name="Straight Arrow Connector 7"/>
            <p:cNvCxnSpPr/>
            <p:nvPr/>
          </p:nvCxnSpPr>
          <p:spPr>
            <a:xfrm flipH="1">
              <a:off x="7945392" y="4355342"/>
              <a:ext cx="324885" cy="27025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0580070" y="4323385"/>
              <a:ext cx="240713" cy="3042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1026" name="Picture 2" descr="http://blogs.msdn.com/cfs-file.ashx/__key/communityserver-blogs-components-weblogfiles/00-00-01-36-55-metablogapi/0576.azuredrive_5F00_0E1A82F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6334" y="800263"/>
            <a:ext cx="5304660" cy="292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3856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887878" cy="1212677"/>
          </a:xfrm>
        </p:spPr>
        <p:txBody>
          <a:bodyPr>
            <a:normAutofit/>
          </a:bodyPr>
          <a:lstStyle/>
          <a:p>
            <a:r>
              <a:rPr lang="en-US" sz="4799" dirty="0"/>
              <a:t>Disk Caching Best Practices for SQL Server</a:t>
            </a:r>
          </a:p>
        </p:txBody>
      </p:sp>
      <p:sp>
        <p:nvSpPr>
          <p:cNvPr id="3" name="Content Placeholder 2"/>
          <p:cNvSpPr>
            <a:spLocks noGrp="1"/>
          </p:cNvSpPr>
          <p:nvPr>
            <p:ph sz="quarter" idx="10"/>
          </p:nvPr>
        </p:nvSpPr>
        <p:spPr>
          <a:xfrm>
            <a:off x="457200" y="1828800"/>
            <a:ext cx="10180637" cy="3160618"/>
          </a:xfrm>
        </p:spPr>
        <p:txBody>
          <a:bodyPr/>
          <a:lstStyle/>
          <a:p>
            <a:pPr marL="342900" indent="-342900">
              <a:buFont typeface="Arial" panose="020B0604020202020204" pitchFamily="34" charset="0"/>
              <a:buChar char="•"/>
            </a:pPr>
            <a:r>
              <a:rPr lang="en-US" sz="2000" b="1" dirty="0"/>
              <a:t>OS Disk</a:t>
            </a:r>
          </a:p>
          <a:p>
            <a:pPr marL="342900" indent="-342900">
              <a:buFont typeface="Arial" panose="020B0604020202020204" pitchFamily="34" charset="0"/>
              <a:buChar char="•"/>
            </a:pPr>
            <a:r>
              <a:rPr lang="en-US" sz="2000" dirty="0"/>
              <a:t>“Read Write” (default) reduces read latency for IO intensive workloads with smaller DBs (&lt;=</a:t>
            </a:r>
            <a:r>
              <a:rPr lang="en-US" sz="2000" dirty="0" smtClean="0"/>
              <a:t>10 GB</a:t>
            </a:r>
            <a:r>
              <a:rPr lang="en-US" sz="2000" dirty="0"/>
              <a:t>) </a:t>
            </a:r>
          </a:p>
          <a:p>
            <a:pPr marL="809271" lvl="1" indent="-342900">
              <a:buFont typeface="Arial" panose="020B0604020202020204" pitchFamily="34" charset="0"/>
              <a:buChar char="•"/>
            </a:pPr>
            <a:r>
              <a:rPr lang="en-US" dirty="0"/>
              <a:t>Working set can fit in disk cache or memory, reducing blob storage IO</a:t>
            </a:r>
          </a:p>
          <a:p>
            <a:pPr marL="342900" indent="-342900">
              <a:buFont typeface="Arial" panose="020B0604020202020204" pitchFamily="34" charset="0"/>
              <a:buChar char="•"/>
            </a:pPr>
            <a:r>
              <a:rPr lang="en-US" sz="2000" b="1" dirty="0"/>
              <a:t>Data disks </a:t>
            </a:r>
          </a:p>
          <a:p>
            <a:pPr marL="342900" indent="-342900">
              <a:buFont typeface="Arial" panose="020B0604020202020204" pitchFamily="34" charset="0"/>
              <a:buChar char="•"/>
            </a:pPr>
            <a:r>
              <a:rPr lang="en-US" sz="2000" dirty="0"/>
              <a:t>Cache setting depends on the IO pattern and workload intensity</a:t>
            </a:r>
          </a:p>
          <a:p>
            <a:pPr marL="342900" lvl="0" indent="-342900">
              <a:buFont typeface="Arial" panose="020B0604020202020204" pitchFamily="34" charset="0"/>
              <a:buChar char="•"/>
            </a:pPr>
            <a:r>
              <a:rPr lang="en-US" sz="2000" dirty="0"/>
              <a:t>Use default of “None” (disable) for higher rate of random IOs (e.g</a:t>
            </a:r>
            <a:r>
              <a:rPr lang="en-US" sz="2000" dirty="0" smtClean="0"/>
              <a:t>., </a:t>
            </a:r>
            <a:r>
              <a:rPr lang="en-US" sz="2000" dirty="0"/>
              <a:t>OLTP) &amp; higher throughput</a:t>
            </a:r>
          </a:p>
          <a:p>
            <a:pPr marL="809271" lvl="1" indent="-342900">
              <a:buFont typeface="Arial" panose="020B0604020202020204" pitchFamily="34" charset="0"/>
              <a:buChar char="•"/>
            </a:pPr>
            <a:r>
              <a:rPr lang="en-US" dirty="0"/>
              <a:t>Bypasses physical host local disks, maximizing IO rate</a:t>
            </a:r>
          </a:p>
          <a:p>
            <a:pPr marL="342900" lvl="0" indent="-342900">
              <a:buFont typeface="Arial" panose="020B0604020202020204" pitchFamily="34" charset="0"/>
              <a:buChar char="•"/>
            </a:pPr>
            <a:r>
              <a:rPr lang="en-US" sz="2000" dirty="0"/>
              <a:t>Consider enabling read cache for latency sensitive read heavy workloads</a:t>
            </a:r>
            <a:endParaRPr lang="en-US" sz="1400" dirty="0"/>
          </a:p>
        </p:txBody>
      </p:sp>
    </p:spTree>
    <p:extLst>
      <p:ext uri="{BB962C8B-B14F-4D97-AF65-F5344CB8AC3E}">
        <p14:creationId xmlns:p14="http://schemas.microsoft.com/office/powerpoint/2010/main" val="2485152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Ins="91440"/>
          <a:lstStyle/>
          <a:p>
            <a:r>
              <a:rPr lang="en-US" dirty="0"/>
              <a:t>Single Data Disk Configuration</a:t>
            </a:r>
          </a:p>
        </p:txBody>
      </p:sp>
      <p:sp>
        <p:nvSpPr>
          <p:cNvPr id="3" name="Content Placeholder 2"/>
          <p:cNvSpPr>
            <a:spLocks noGrp="1"/>
          </p:cNvSpPr>
          <p:nvPr>
            <p:ph sz="quarter" idx="10"/>
          </p:nvPr>
        </p:nvSpPr>
        <p:spPr>
          <a:xfrm>
            <a:off x="457200" y="1371600"/>
            <a:ext cx="11885514" cy="2095729"/>
          </a:xfrm>
        </p:spPr>
        <p:txBody>
          <a:bodyPr/>
          <a:lstStyle/>
          <a:p>
            <a:pPr marL="285750" indent="-285750">
              <a:buFont typeface="Arial" panose="020B0604020202020204" pitchFamily="34" charset="0"/>
              <a:buChar char="•"/>
            </a:pPr>
            <a:r>
              <a:rPr lang="en-US" dirty="0" smtClean="0"/>
              <a:t>Recommended for &lt;1 TB storage </a:t>
            </a:r>
          </a:p>
          <a:p>
            <a:pPr marL="285750" indent="-285750">
              <a:buFont typeface="Arial" panose="020B0604020202020204" pitchFamily="34" charset="0"/>
              <a:buChar char="•"/>
            </a:pPr>
            <a:r>
              <a:rPr lang="en-US" dirty="0" smtClean="0"/>
              <a:t>Acceptable performance (&lt;500 IOPs)</a:t>
            </a:r>
          </a:p>
          <a:p>
            <a:pPr marL="285750" indent="-285750">
              <a:buFont typeface="Arial" panose="020B0604020202020204" pitchFamily="34" charset="0"/>
              <a:buChar char="•"/>
            </a:pPr>
            <a:r>
              <a:rPr lang="en-US" dirty="0" smtClean="0"/>
              <a:t>Minimal complexity, simpler recovery</a:t>
            </a:r>
            <a:endParaRPr lang="en-US" dirty="0"/>
          </a:p>
        </p:txBody>
      </p:sp>
      <p:graphicFrame>
        <p:nvGraphicFramePr>
          <p:cNvPr id="4" name="Content Placeholder 10"/>
          <p:cNvGraphicFramePr>
            <a:graphicFrameLocks/>
          </p:cNvGraphicFramePr>
          <p:nvPr>
            <p:extLst/>
          </p:nvPr>
        </p:nvGraphicFramePr>
        <p:xfrm>
          <a:off x="707257" y="4300945"/>
          <a:ext cx="10770662" cy="1787312"/>
        </p:xfrm>
        <a:graphic>
          <a:graphicData uri="http://schemas.openxmlformats.org/drawingml/2006/table">
            <a:tbl>
              <a:tblPr firstRow="1" bandRow="1">
                <a:tableStyleId>{5C22544A-7EE6-4342-B048-85BDC9FD1C3A}</a:tableStyleId>
              </a:tblPr>
              <a:tblGrid>
                <a:gridCol w="1399504">
                  <a:extLst>
                    <a:ext uri="{9D8B030D-6E8A-4147-A177-3AD203B41FA5}">
                      <a16:colId xmlns:a16="http://schemas.microsoft.com/office/drawing/2014/main" val="3559204441"/>
                    </a:ext>
                  </a:extLst>
                </a:gridCol>
                <a:gridCol w="919387">
                  <a:extLst>
                    <a:ext uri="{9D8B030D-6E8A-4147-A177-3AD203B41FA5}">
                      <a16:colId xmlns:a16="http://schemas.microsoft.com/office/drawing/2014/main" val="2869922186"/>
                    </a:ext>
                  </a:extLst>
                </a:gridCol>
                <a:gridCol w="1429720">
                  <a:extLst>
                    <a:ext uri="{9D8B030D-6E8A-4147-A177-3AD203B41FA5}">
                      <a16:colId xmlns:a16="http://schemas.microsoft.com/office/drawing/2014/main" val="958269822"/>
                    </a:ext>
                  </a:extLst>
                </a:gridCol>
                <a:gridCol w="1110104">
                  <a:extLst>
                    <a:ext uri="{9D8B030D-6E8A-4147-A177-3AD203B41FA5}">
                      <a16:colId xmlns:a16="http://schemas.microsoft.com/office/drawing/2014/main" val="1240105447"/>
                    </a:ext>
                  </a:extLst>
                </a:gridCol>
                <a:gridCol w="1970649">
                  <a:extLst>
                    <a:ext uri="{9D8B030D-6E8A-4147-A177-3AD203B41FA5}">
                      <a16:colId xmlns:a16="http://schemas.microsoft.com/office/drawing/2014/main" val="1888174221"/>
                    </a:ext>
                  </a:extLst>
                </a:gridCol>
                <a:gridCol w="1970649">
                  <a:extLst>
                    <a:ext uri="{9D8B030D-6E8A-4147-A177-3AD203B41FA5}">
                      <a16:colId xmlns:a16="http://schemas.microsoft.com/office/drawing/2014/main" val="3228365297"/>
                    </a:ext>
                  </a:extLst>
                </a:gridCol>
                <a:gridCol w="1970649">
                  <a:extLst>
                    <a:ext uri="{9D8B030D-6E8A-4147-A177-3AD203B41FA5}">
                      <a16:colId xmlns:a16="http://schemas.microsoft.com/office/drawing/2014/main" val="1728180398"/>
                    </a:ext>
                  </a:extLst>
                </a:gridCol>
              </a:tblGrid>
              <a:tr h="652808">
                <a:tc>
                  <a:txBody>
                    <a:bodyPr/>
                    <a:lstStyle/>
                    <a:p>
                      <a:endParaRPr lang="en-US" sz="1800" dirty="0"/>
                    </a:p>
                  </a:txBody>
                  <a:tcPr marL="93260" marR="93260" marT="46623" marB="46623"/>
                </a:tc>
                <a:tc gridSpan="2">
                  <a:txBody>
                    <a:bodyPr/>
                    <a:lstStyle/>
                    <a:p>
                      <a:r>
                        <a:rPr lang="en-US" sz="1800" dirty="0" smtClean="0"/>
                        <a:t>Random I/O (8 KB Pages)</a:t>
                      </a:r>
                      <a:endParaRPr lang="en-US" sz="1800" dirty="0"/>
                    </a:p>
                  </a:txBody>
                  <a:tcPr marL="93260" marR="93260" marT="46623" marB="46623"/>
                </a:tc>
                <a:tc hMerge="1">
                  <a:txBody>
                    <a:bodyPr/>
                    <a:lstStyle/>
                    <a:p>
                      <a:endParaRPr lang="en-US" dirty="0"/>
                    </a:p>
                  </a:txBody>
                  <a:tcPr/>
                </a:tc>
                <a:tc gridSpan="2">
                  <a:txBody>
                    <a:bodyPr/>
                    <a:lstStyle/>
                    <a:p>
                      <a:r>
                        <a:rPr lang="en-US" sz="1800" dirty="0" smtClean="0"/>
                        <a:t>Sequential I/O (64 KB Extents)</a:t>
                      </a:r>
                      <a:endParaRPr lang="en-US" sz="1800" dirty="0"/>
                    </a:p>
                  </a:txBody>
                  <a:tcPr marL="93260" marR="93260" marT="46623" marB="46623"/>
                </a:tc>
                <a:tc hMerge="1">
                  <a:txBody>
                    <a:bodyPr/>
                    <a:lstStyle/>
                    <a:p>
                      <a:endParaRPr lang="en-US" dirty="0"/>
                    </a:p>
                  </a:txBody>
                  <a:tcPr/>
                </a:tc>
                <a:tc gridSpan="2">
                  <a:txBody>
                    <a:bodyPr/>
                    <a:lstStyle/>
                    <a:p>
                      <a:r>
                        <a:rPr lang="en-US" sz="1800" dirty="0" smtClean="0"/>
                        <a:t>Sequential I/O (256 KB Blocks)</a:t>
                      </a:r>
                      <a:endParaRPr lang="en-US" sz="1800" dirty="0"/>
                    </a:p>
                  </a:txBody>
                  <a:tcPr marL="93260" marR="93260" marT="46623" marB="46623"/>
                </a:tc>
                <a:tc hMerge="1">
                  <a:txBody>
                    <a:bodyPr/>
                    <a:lstStyle/>
                    <a:p>
                      <a:endParaRPr lang="en-US" dirty="0"/>
                    </a:p>
                  </a:txBody>
                  <a:tcPr/>
                </a:tc>
                <a:extLst>
                  <a:ext uri="{0D108BD9-81ED-4DB2-BD59-A6C34878D82A}">
                    <a16:rowId xmlns:a16="http://schemas.microsoft.com/office/drawing/2014/main" val="2129057464"/>
                  </a:ext>
                </a:extLst>
              </a:tr>
              <a:tr h="378168">
                <a:tc>
                  <a:txBody>
                    <a:bodyPr/>
                    <a:lstStyle/>
                    <a:p>
                      <a:endParaRPr lang="en-US" sz="1800" dirty="0"/>
                    </a:p>
                  </a:txBody>
                  <a:tcPr marL="93260" marR="93260" marT="46623" marB="46623"/>
                </a:tc>
                <a:tc>
                  <a:txBody>
                    <a:bodyPr/>
                    <a:lstStyle/>
                    <a:p>
                      <a:r>
                        <a:rPr lang="en-US" sz="1800" b="1" dirty="0" smtClean="0"/>
                        <a:t>Reads</a:t>
                      </a:r>
                      <a:endParaRPr lang="en-US" sz="1800" b="1" dirty="0"/>
                    </a:p>
                  </a:txBody>
                  <a:tcPr marL="93260" marR="93260" marT="46623" marB="46623"/>
                </a:tc>
                <a:tc>
                  <a:txBody>
                    <a:bodyPr/>
                    <a:lstStyle/>
                    <a:p>
                      <a:r>
                        <a:rPr lang="en-US" sz="1800" b="1" dirty="0" smtClean="0"/>
                        <a:t>Writes</a:t>
                      </a:r>
                      <a:endParaRPr lang="en-US" sz="1800" b="1" dirty="0"/>
                    </a:p>
                  </a:txBody>
                  <a:tcPr marL="93260" marR="93260" marT="46623" marB="46623"/>
                </a:tc>
                <a:tc>
                  <a:txBody>
                    <a:bodyPr/>
                    <a:lstStyle/>
                    <a:p>
                      <a:r>
                        <a:rPr lang="en-US" sz="1800" b="1" dirty="0" smtClean="0"/>
                        <a:t>Reads</a:t>
                      </a:r>
                      <a:endParaRPr lang="en-US" sz="1800" b="1" dirty="0"/>
                    </a:p>
                  </a:txBody>
                  <a:tcPr marL="93260" marR="93260" marT="46623" marB="46623"/>
                </a:tc>
                <a:tc>
                  <a:txBody>
                    <a:bodyPr/>
                    <a:lstStyle/>
                    <a:p>
                      <a:r>
                        <a:rPr lang="en-US" sz="1800" b="1" dirty="0" smtClean="0"/>
                        <a:t>Writes</a:t>
                      </a:r>
                      <a:endParaRPr lang="en-US" sz="1800" b="1" dirty="0"/>
                    </a:p>
                  </a:txBody>
                  <a:tcPr marL="93260" marR="93260" marT="46623" marB="46623"/>
                </a:tc>
                <a:tc>
                  <a:txBody>
                    <a:bodyPr/>
                    <a:lstStyle/>
                    <a:p>
                      <a:r>
                        <a:rPr lang="en-US" sz="1800" b="1" dirty="0" smtClean="0"/>
                        <a:t>Reads</a:t>
                      </a:r>
                      <a:endParaRPr lang="en-US" sz="1800" b="1" dirty="0"/>
                    </a:p>
                  </a:txBody>
                  <a:tcPr marL="93260" marR="93260" marT="46623" marB="46623"/>
                </a:tc>
                <a:tc>
                  <a:txBody>
                    <a:bodyPr/>
                    <a:lstStyle/>
                    <a:p>
                      <a:r>
                        <a:rPr lang="en-US" sz="1800" b="1" dirty="0" smtClean="0"/>
                        <a:t>Writes</a:t>
                      </a:r>
                      <a:endParaRPr lang="en-US" sz="1800" b="1" dirty="0"/>
                    </a:p>
                  </a:txBody>
                  <a:tcPr marL="93260" marR="93260" marT="46623" marB="46623"/>
                </a:tc>
                <a:extLst>
                  <a:ext uri="{0D108BD9-81ED-4DB2-BD59-A6C34878D82A}">
                    <a16:rowId xmlns:a16="http://schemas.microsoft.com/office/drawing/2014/main" val="3724022624"/>
                  </a:ext>
                </a:extLst>
              </a:tr>
              <a:tr h="378168">
                <a:tc>
                  <a:txBody>
                    <a:bodyPr/>
                    <a:lstStyle/>
                    <a:p>
                      <a:r>
                        <a:rPr lang="en-US" sz="1800" b="1" dirty="0" smtClean="0"/>
                        <a:t>IOPS</a:t>
                      </a:r>
                      <a:endParaRPr lang="en-US" sz="1800" b="1" dirty="0"/>
                    </a:p>
                  </a:txBody>
                  <a:tcPr marL="93260" marR="93260" marT="46623" marB="46623"/>
                </a:tc>
                <a:tc>
                  <a:txBody>
                    <a:bodyPr/>
                    <a:lstStyle/>
                    <a:p>
                      <a:r>
                        <a:rPr lang="en-US" sz="1800" dirty="0" smtClean="0"/>
                        <a:t>500</a:t>
                      </a:r>
                      <a:endParaRPr lang="en-US" sz="1800" dirty="0"/>
                    </a:p>
                  </a:txBody>
                  <a:tcPr marL="93260" marR="93260" marT="46623" marB="46623"/>
                </a:tc>
                <a:tc>
                  <a:txBody>
                    <a:bodyPr/>
                    <a:lstStyle/>
                    <a:p>
                      <a:r>
                        <a:rPr lang="en-US" sz="1800" dirty="0" smtClean="0"/>
                        <a:t>500</a:t>
                      </a:r>
                      <a:endParaRPr lang="en-US" sz="1800" dirty="0"/>
                    </a:p>
                  </a:txBody>
                  <a:tcPr marL="93260" marR="93260" marT="46623" marB="46623"/>
                </a:tc>
                <a:tc>
                  <a:txBody>
                    <a:bodyPr/>
                    <a:lstStyle/>
                    <a:p>
                      <a:r>
                        <a:rPr lang="en-US" sz="1800" dirty="0" smtClean="0"/>
                        <a:t>500</a:t>
                      </a:r>
                      <a:endParaRPr lang="en-US" sz="1800" dirty="0"/>
                    </a:p>
                  </a:txBody>
                  <a:tcPr marL="93260" marR="93260" marT="46623" marB="46623"/>
                </a:tc>
                <a:tc>
                  <a:txBody>
                    <a:bodyPr/>
                    <a:lstStyle/>
                    <a:p>
                      <a:r>
                        <a:rPr lang="en-US" sz="1800" dirty="0" smtClean="0"/>
                        <a:t>300</a:t>
                      </a:r>
                      <a:endParaRPr lang="en-US" sz="1800" dirty="0"/>
                    </a:p>
                  </a:txBody>
                  <a:tcPr marL="93260" marR="93260" marT="46623" marB="46623"/>
                </a:tc>
                <a:tc>
                  <a:txBody>
                    <a:bodyPr/>
                    <a:lstStyle/>
                    <a:p>
                      <a:r>
                        <a:rPr lang="en-US" sz="1800" dirty="0" smtClean="0"/>
                        <a:t>300</a:t>
                      </a:r>
                      <a:endParaRPr lang="en-US" sz="1800" dirty="0"/>
                    </a:p>
                  </a:txBody>
                  <a:tcPr marL="93260" marR="93260" marT="46623" marB="46623"/>
                </a:tc>
                <a:tc>
                  <a:txBody>
                    <a:bodyPr/>
                    <a:lstStyle/>
                    <a:p>
                      <a:r>
                        <a:rPr lang="en-US" sz="1800" dirty="0" smtClean="0"/>
                        <a:t>300</a:t>
                      </a:r>
                      <a:endParaRPr lang="en-US" sz="1800" dirty="0"/>
                    </a:p>
                  </a:txBody>
                  <a:tcPr marL="93260" marR="93260" marT="46623" marB="46623"/>
                </a:tc>
                <a:extLst>
                  <a:ext uri="{0D108BD9-81ED-4DB2-BD59-A6C34878D82A}">
                    <a16:rowId xmlns:a16="http://schemas.microsoft.com/office/drawing/2014/main" val="3082171571"/>
                  </a:ext>
                </a:extLst>
              </a:tr>
              <a:tr h="378168">
                <a:tc>
                  <a:txBody>
                    <a:bodyPr/>
                    <a:lstStyle/>
                    <a:p>
                      <a:r>
                        <a:rPr lang="en-US" sz="1800" b="1" dirty="0" smtClean="0"/>
                        <a:t>Bandwidth</a:t>
                      </a:r>
                      <a:endParaRPr lang="en-US" sz="1800" b="1" dirty="0"/>
                    </a:p>
                  </a:txBody>
                  <a:tcPr marL="93260" marR="93260" marT="46623" marB="46623"/>
                </a:tc>
                <a:tc>
                  <a:txBody>
                    <a:bodyPr/>
                    <a:lstStyle/>
                    <a:p>
                      <a:r>
                        <a:rPr lang="en-US" sz="1800" dirty="0" smtClean="0"/>
                        <a:t>4 MB/s</a:t>
                      </a:r>
                      <a:endParaRPr lang="en-US" sz="1800" dirty="0"/>
                    </a:p>
                  </a:txBody>
                  <a:tcPr marL="93260" marR="93260" marT="46623" marB="46623"/>
                </a:tc>
                <a:tc>
                  <a:txBody>
                    <a:bodyPr/>
                    <a:lstStyle/>
                    <a:p>
                      <a:r>
                        <a:rPr lang="en-US" sz="1800" dirty="0" smtClean="0"/>
                        <a:t>4 MB/s</a:t>
                      </a:r>
                      <a:endParaRPr lang="en-US" sz="1800" dirty="0"/>
                    </a:p>
                  </a:txBody>
                  <a:tcPr marL="93260" marR="93260" marT="46623" marB="46623"/>
                </a:tc>
                <a:tc>
                  <a:txBody>
                    <a:bodyPr/>
                    <a:lstStyle/>
                    <a:p>
                      <a:r>
                        <a:rPr lang="en-US" sz="1800" dirty="0" smtClean="0"/>
                        <a:t>30 MB/s</a:t>
                      </a:r>
                      <a:endParaRPr lang="en-US" sz="1800" dirty="0"/>
                    </a:p>
                  </a:txBody>
                  <a:tcPr marL="93260" marR="93260" marT="46623" marB="46623"/>
                </a:tc>
                <a:tc>
                  <a:txBody>
                    <a:bodyPr/>
                    <a:lstStyle/>
                    <a:p>
                      <a:r>
                        <a:rPr lang="en-US" sz="1800" dirty="0" smtClean="0"/>
                        <a:t>20 MB/s</a:t>
                      </a:r>
                      <a:endParaRPr lang="en-US" sz="1800" dirty="0"/>
                    </a:p>
                  </a:txBody>
                  <a:tcPr marL="93260" marR="93260" marT="46623" marB="46623"/>
                </a:tc>
                <a:tc>
                  <a:txBody>
                    <a:bodyPr/>
                    <a:lstStyle/>
                    <a:p>
                      <a:r>
                        <a:rPr lang="en-US" sz="1800" dirty="0" smtClean="0"/>
                        <a:t>70 MB/s</a:t>
                      </a:r>
                      <a:endParaRPr lang="en-US" sz="1800" dirty="0"/>
                    </a:p>
                  </a:txBody>
                  <a:tcPr marL="93260" marR="93260" marT="46623" marB="46623"/>
                </a:tc>
                <a:tc>
                  <a:txBody>
                    <a:bodyPr/>
                    <a:lstStyle/>
                    <a:p>
                      <a:r>
                        <a:rPr lang="en-US" sz="1800" dirty="0" smtClean="0"/>
                        <a:t>70 MB/s</a:t>
                      </a:r>
                      <a:endParaRPr lang="en-US" sz="1800" dirty="0"/>
                    </a:p>
                  </a:txBody>
                  <a:tcPr marL="93260" marR="93260" marT="46623" marB="46623"/>
                </a:tc>
                <a:extLst>
                  <a:ext uri="{0D108BD9-81ED-4DB2-BD59-A6C34878D82A}">
                    <a16:rowId xmlns:a16="http://schemas.microsoft.com/office/drawing/2014/main" val="1892104412"/>
                  </a:ext>
                </a:extLst>
              </a:tr>
            </a:tbl>
          </a:graphicData>
        </a:graphic>
      </p:graphicFrame>
      <p:sp>
        <p:nvSpPr>
          <p:cNvPr id="5" name="TextBox 4"/>
          <p:cNvSpPr txBox="1"/>
          <p:nvPr/>
        </p:nvSpPr>
        <p:spPr>
          <a:xfrm>
            <a:off x="457200" y="3566160"/>
            <a:ext cx="7340138" cy="640272"/>
          </a:xfrm>
          <a:prstGeom prst="rect">
            <a:avLst/>
          </a:prstGeom>
          <a:noFill/>
        </p:spPr>
        <p:txBody>
          <a:bodyPr wrap="square" lIns="186511" tIns="149208" rIns="186511" bIns="149208" rtlCol="0">
            <a:spAutoFit/>
          </a:bodyPr>
          <a:lstStyle/>
          <a:p>
            <a:pPr marL="0" marR="0" lvl="0" indent="0" algn="l" defTabSz="932742" rtl="0" eaLnBrk="1" fontAlgn="auto" latinLnBrk="0" hangingPunct="1">
              <a:lnSpc>
                <a:spcPct val="90000"/>
              </a:lnSpc>
              <a:spcBef>
                <a:spcPts val="0"/>
              </a:spcBef>
              <a:spcAft>
                <a:spcPts val="612"/>
              </a:spcAft>
              <a:buClrTx/>
              <a:buSzTx/>
              <a:buFontTx/>
              <a:buNone/>
              <a:tabLst/>
              <a:defRPr/>
            </a:pPr>
            <a:r>
              <a:rPr kumimoji="0" lang="en-US" sz="2400" b="0" i="0" u="none" strike="noStrike" kern="1200" cap="none" spc="0" normalizeH="0" baseline="0" noProof="0" dirty="0">
                <a:ln>
                  <a:noFill/>
                </a:ln>
                <a:gradFill>
                  <a:gsLst>
                    <a:gs pos="2917">
                      <a:srgbClr val="494949"/>
                    </a:gs>
                    <a:gs pos="30000">
                      <a:srgbClr val="494949"/>
                    </a:gs>
                  </a:gsLst>
                  <a:lin ang="5400000" scaled="0"/>
                </a:gradFill>
                <a:effectLst/>
                <a:uLnTx/>
                <a:uFillTx/>
                <a:latin typeface="Segoe UI"/>
                <a:ea typeface="+mn-ea"/>
                <a:cs typeface="+mn-cs"/>
              </a:rPr>
              <a:t>Sample SQL IO Measurement tests for single disk:</a:t>
            </a:r>
          </a:p>
        </p:txBody>
      </p:sp>
    </p:spTree>
    <p:extLst>
      <p:ext uri="{BB962C8B-B14F-4D97-AF65-F5344CB8AC3E}">
        <p14:creationId xmlns:p14="http://schemas.microsoft.com/office/powerpoint/2010/main" val="1079100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Disk Configuration</a:t>
            </a:r>
            <a:endParaRPr lang="en-US" dirty="0"/>
          </a:p>
        </p:txBody>
      </p:sp>
      <p:sp>
        <p:nvSpPr>
          <p:cNvPr id="3" name="Content Placeholder 2"/>
          <p:cNvSpPr>
            <a:spLocks noGrp="1"/>
          </p:cNvSpPr>
          <p:nvPr>
            <p:ph sz="quarter" idx="10"/>
          </p:nvPr>
        </p:nvSpPr>
        <p:spPr>
          <a:xfrm>
            <a:off x="457200" y="1371600"/>
            <a:ext cx="11885514" cy="4720622"/>
          </a:xfrm>
        </p:spPr>
        <p:txBody>
          <a:bodyPr/>
          <a:lstStyle/>
          <a:p>
            <a:pPr marL="285750" indent="-285750">
              <a:buFont typeface="Arial" panose="020B0604020202020204" pitchFamily="34" charset="0"/>
              <a:buChar char="•"/>
            </a:pPr>
            <a:r>
              <a:rPr lang="en-US" dirty="0" smtClean="0"/>
              <a:t>Recommended for</a:t>
            </a:r>
          </a:p>
          <a:p>
            <a:pPr marL="752121" lvl="1" indent="-285750">
              <a:buFont typeface="Arial" panose="020B0604020202020204" pitchFamily="34" charset="0"/>
              <a:buChar char="•"/>
            </a:pPr>
            <a:r>
              <a:rPr lang="en-US" dirty="0" smtClean="0"/>
              <a:t>&gt;1 TB DB files, OR </a:t>
            </a:r>
          </a:p>
          <a:p>
            <a:pPr marL="752121" lvl="1" indent="-285750">
              <a:buFont typeface="Arial" panose="020B0604020202020204" pitchFamily="34" charset="0"/>
              <a:buChar char="•"/>
            </a:pPr>
            <a:r>
              <a:rPr lang="en-US" dirty="0" smtClean="0"/>
              <a:t>for higher IOPS / bandwidth requirements</a:t>
            </a:r>
          </a:p>
          <a:p>
            <a:pPr marL="285750" indent="-285750">
              <a:buFont typeface="Arial" panose="020B0604020202020204" pitchFamily="34" charset="0"/>
              <a:buChar char="•"/>
            </a:pPr>
            <a:r>
              <a:rPr lang="en-US" dirty="0" smtClean="0"/>
              <a:t>Two Configuration Choices</a:t>
            </a:r>
          </a:p>
          <a:p>
            <a:pPr marL="752121" lvl="1" indent="-285750">
              <a:buFont typeface="Arial" panose="020B0604020202020204" pitchFamily="34" charset="0"/>
              <a:buChar char="•"/>
            </a:pPr>
            <a:r>
              <a:rPr lang="en-US" dirty="0" smtClean="0"/>
              <a:t>Option 1: Use </a:t>
            </a:r>
            <a:r>
              <a:rPr lang="en-US" dirty="0" err="1"/>
              <a:t>Filegroups</a:t>
            </a:r>
            <a:r>
              <a:rPr lang="en-US" dirty="0"/>
              <a:t> </a:t>
            </a:r>
            <a:r>
              <a:rPr lang="en-US" dirty="0" smtClean="0"/>
              <a:t>with multiple database files, and place each database file on a separate data disk</a:t>
            </a:r>
          </a:p>
          <a:p>
            <a:pPr marL="1218492" lvl="2" indent="-285750">
              <a:buFont typeface="Arial" panose="020B0604020202020204" pitchFamily="34" charset="0"/>
              <a:buChar char="•"/>
            </a:pPr>
            <a:r>
              <a:rPr lang="en-US" dirty="0" smtClean="0"/>
              <a:t>This showed the best performance in our testing</a:t>
            </a:r>
          </a:p>
          <a:p>
            <a:pPr marL="1218492" lvl="2" indent="-285750">
              <a:buFont typeface="Arial" panose="020B0604020202020204" pitchFamily="34" charset="0"/>
              <a:buChar char="•"/>
            </a:pPr>
            <a:r>
              <a:rPr lang="en-US" dirty="0"/>
              <a:t>D</a:t>
            </a:r>
            <a:r>
              <a:rPr lang="en-US" dirty="0" smtClean="0"/>
              <a:t>oes </a:t>
            </a:r>
            <a:r>
              <a:rPr lang="en-US" dirty="0"/>
              <a:t>not help scaling transaction log throughput and </a:t>
            </a:r>
            <a:r>
              <a:rPr lang="en-US" dirty="0" smtClean="0"/>
              <a:t>bandwidth</a:t>
            </a:r>
          </a:p>
          <a:p>
            <a:pPr marL="752121" lvl="1" indent="-285750">
              <a:buFont typeface="Arial" panose="020B0604020202020204" pitchFamily="34" charset="0"/>
              <a:buChar char="•"/>
            </a:pPr>
            <a:r>
              <a:rPr lang="en-US" dirty="0" smtClean="0"/>
              <a:t>Option 2: Create OS volume on top of multiple data disks (e.g., OS striped volume or Windows Server 2012 storage space)</a:t>
            </a:r>
          </a:p>
          <a:p>
            <a:pPr marL="1218492" lvl="2" indent="-285750">
              <a:buFont typeface="Arial" panose="020B0604020202020204" pitchFamily="34" charset="0"/>
              <a:buChar char="•"/>
            </a:pPr>
            <a:r>
              <a:rPr lang="en-US" dirty="0" smtClean="0"/>
              <a:t>Storage spaces recommended over OS striped volumes</a:t>
            </a:r>
          </a:p>
        </p:txBody>
      </p:sp>
    </p:spTree>
    <p:extLst>
      <p:ext uri="{BB962C8B-B14F-4D97-AF65-F5344CB8AC3E}">
        <p14:creationId xmlns:p14="http://schemas.microsoft.com/office/powerpoint/2010/main" val="2871084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887878" cy="917444"/>
          </a:xfrm>
        </p:spPr>
        <p:txBody>
          <a:bodyPr/>
          <a:lstStyle/>
          <a:p>
            <a:r>
              <a:rPr lang="en-US" dirty="0" err="1" smtClean="0"/>
              <a:t>TempDB</a:t>
            </a:r>
            <a:r>
              <a:rPr lang="en-US" dirty="0" smtClean="0"/>
              <a:t> Configuration</a:t>
            </a:r>
            <a:endParaRPr lang="en-US" dirty="0"/>
          </a:p>
        </p:txBody>
      </p:sp>
      <p:sp>
        <p:nvSpPr>
          <p:cNvPr id="3" name="Content Placeholder 2"/>
          <p:cNvSpPr>
            <a:spLocks noGrp="1"/>
          </p:cNvSpPr>
          <p:nvPr>
            <p:ph sz="quarter" idx="10"/>
          </p:nvPr>
        </p:nvSpPr>
        <p:spPr>
          <a:xfrm>
            <a:off x="457200" y="1371600"/>
            <a:ext cx="6599237" cy="5354553"/>
          </a:xfrm>
        </p:spPr>
        <p:txBody>
          <a:bodyPr/>
          <a:lstStyle/>
          <a:p>
            <a:r>
              <a:rPr lang="en-US" b="1" dirty="0" smtClean="0"/>
              <a:t>Predictable performance</a:t>
            </a:r>
            <a:r>
              <a:rPr lang="en-US" dirty="0"/>
              <a:t/>
            </a:r>
            <a:br>
              <a:rPr lang="en-US" dirty="0"/>
            </a:br>
            <a:r>
              <a:rPr lang="en-US" dirty="0"/>
              <a:t>OS or data disk can provide same or better performance but D: drive can be more variable, being a physical disk sharing IO with other VMs on the host. Size and performance also depends on VM </a:t>
            </a:r>
            <a:r>
              <a:rPr lang="en-US" dirty="0" smtClean="0"/>
              <a:t>size.</a:t>
            </a:r>
          </a:p>
          <a:p>
            <a:endParaRPr lang="en-US" dirty="0"/>
          </a:p>
          <a:p>
            <a:r>
              <a:rPr lang="en-US" b="1" dirty="0"/>
              <a:t>Configuration </a:t>
            </a:r>
            <a:r>
              <a:rPr lang="en-US" b="1" dirty="0" smtClean="0"/>
              <a:t>overhead</a:t>
            </a:r>
            <a:r>
              <a:rPr lang="en-US" dirty="0"/>
              <a:t/>
            </a:r>
            <a:br>
              <a:rPr lang="en-US" dirty="0"/>
            </a:br>
            <a:r>
              <a:rPr lang="en-US" dirty="0"/>
              <a:t>SQL Server has to recreate TEMPDB in D: if VM goes </a:t>
            </a:r>
            <a:r>
              <a:rPr lang="en-US" dirty="0" smtClean="0"/>
              <a:t>down, </a:t>
            </a:r>
            <a:r>
              <a:rPr lang="en-US" dirty="0"/>
              <a:t>SQL Server service account requires Admin privileges. If stored in a separate </a:t>
            </a:r>
            <a:r>
              <a:rPr lang="en-US" dirty="0" smtClean="0"/>
              <a:t>folder, </a:t>
            </a:r>
            <a:r>
              <a:rPr lang="en-US" dirty="0"/>
              <a:t>this needs to be created at startup.</a:t>
            </a:r>
          </a:p>
          <a:p>
            <a:r>
              <a:rPr lang="en-US" dirty="0"/>
              <a:t>TEMPDB can be critical to application </a:t>
            </a:r>
            <a:r>
              <a:rPr lang="en-US" dirty="0" smtClean="0"/>
              <a:t>performance.</a:t>
            </a:r>
            <a:endParaRPr lang="en-US" dirty="0"/>
          </a:p>
          <a:p>
            <a:r>
              <a:rPr lang="en-US" dirty="0"/>
              <a:t>Follow </a:t>
            </a:r>
            <a:r>
              <a:rPr lang="en-US" dirty="0">
                <a:hlinkClick r:id="rId3"/>
              </a:rPr>
              <a:t>tempDB IO best </a:t>
            </a:r>
            <a:r>
              <a:rPr lang="en-US" dirty="0" smtClean="0">
                <a:hlinkClick r:id="rId3"/>
              </a:rPr>
              <a:t>practices</a:t>
            </a:r>
            <a:r>
              <a:rPr lang="en-US" dirty="0" smtClean="0"/>
              <a:t>.</a:t>
            </a:r>
            <a:endParaRPr lang="en-US" dirty="0"/>
          </a:p>
        </p:txBody>
      </p:sp>
    </p:spTree>
    <p:extLst>
      <p:ext uri="{BB962C8B-B14F-4D97-AF65-F5344CB8AC3E}">
        <p14:creationId xmlns:p14="http://schemas.microsoft.com/office/powerpoint/2010/main" val="1461793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887878" cy="917444"/>
          </a:xfrm>
        </p:spPr>
        <p:txBody>
          <a:bodyPr/>
          <a:lstStyle/>
          <a:p>
            <a:r>
              <a:rPr lang="en-US" dirty="0" smtClean="0"/>
              <a:t>Reduce IO with Data Compression</a:t>
            </a:r>
            <a:endParaRPr lang="en-US" dirty="0"/>
          </a:p>
        </p:txBody>
      </p:sp>
      <p:graphicFrame>
        <p:nvGraphicFramePr>
          <p:cNvPr id="5" name="Chart 4"/>
          <p:cNvGraphicFramePr/>
          <p:nvPr>
            <p:extLst/>
          </p:nvPr>
        </p:nvGraphicFramePr>
        <p:xfrm>
          <a:off x="123102" y="1828800"/>
          <a:ext cx="5905074" cy="44787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nvPr>
        </p:nvGraphicFramePr>
        <p:xfrm>
          <a:off x="6142048" y="1828800"/>
          <a:ext cx="6171325" cy="4647541"/>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365760" y="1097280"/>
            <a:ext cx="10875358" cy="517065"/>
          </a:xfrm>
          <a:prstGeom prst="rect">
            <a:avLst/>
          </a:prstGeom>
          <a:noFill/>
        </p:spPr>
        <p:txBody>
          <a:bodyPr wrap="square" lIns="91440" tIns="91440" rIns="91440" bIns="91440" rtlCol="0">
            <a:spAutoFit/>
          </a:bodyPr>
          <a:lstStyle/>
          <a:p>
            <a:pPr marL="0" marR="0" lvl="0" indent="0" algn="l" defTabSz="932742" rtl="0" eaLnBrk="1" fontAlgn="auto" latinLnBrk="0" hangingPunct="1">
              <a:lnSpc>
                <a:spcPct val="90000"/>
              </a:lnSpc>
              <a:spcBef>
                <a:spcPts val="0"/>
              </a:spcBef>
              <a:spcAft>
                <a:spcPts val="612"/>
              </a:spcAft>
              <a:buClrTx/>
              <a:buSzTx/>
              <a:buFontTx/>
              <a:buNone/>
              <a:tabLst/>
              <a:defRPr/>
            </a:pPr>
            <a:r>
              <a:rPr kumimoji="0" lang="en-US" sz="2400" b="0" i="0" u="none" strike="noStrike" kern="1200" cap="none" spc="0" normalizeH="0" baseline="0" noProof="0" dirty="0">
                <a:ln>
                  <a:noFill/>
                </a:ln>
                <a:gradFill>
                  <a:gsLst>
                    <a:gs pos="2917">
                      <a:srgbClr val="494949"/>
                    </a:gs>
                    <a:gs pos="30000">
                      <a:srgbClr val="494949"/>
                    </a:gs>
                  </a:gsLst>
                  <a:lin ang="5400000" scaled="0"/>
                </a:gradFill>
                <a:effectLst/>
                <a:uLnTx/>
                <a:uFillTx/>
                <a:latin typeface="Segoe UI"/>
                <a:ea typeface="+mn-ea"/>
                <a:cs typeface="+mn-cs"/>
              </a:rPr>
              <a:t>IO intensive workloads: fewer pages -&gt;reduced IO</a:t>
            </a:r>
          </a:p>
        </p:txBody>
      </p:sp>
    </p:spTree>
    <p:extLst>
      <p:ext uri="{BB962C8B-B14F-4D97-AF65-F5344CB8AC3E}">
        <p14:creationId xmlns:p14="http://schemas.microsoft.com/office/powerpoint/2010/main" val="2704789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6" name="Rectangle 5"/>
          <p:cNvSpPr/>
          <p:nvPr/>
        </p:nvSpPr>
        <p:spPr bwMode="auto">
          <a:xfrm>
            <a:off x="457200" y="143986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7" name="Rectangle 6"/>
          <p:cNvSpPr/>
          <p:nvPr/>
        </p:nvSpPr>
        <p:spPr bwMode="auto">
          <a:xfrm>
            <a:off x="457200" y="2217102"/>
            <a:ext cx="731520" cy="731520"/>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8" name="Rectangle 7"/>
          <p:cNvSpPr/>
          <p:nvPr/>
        </p:nvSpPr>
        <p:spPr bwMode="auto">
          <a:xfrm>
            <a:off x="457200" y="299434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457200" y="377158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248717" y="143986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248717" y="221710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6</a:t>
            </a:r>
          </a:p>
        </p:txBody>
      </p:sp>
      <p:sp>
        <p:nvSpPr>
          <p:cNvPr id="21" name="Rectangle 20"/>
          <p:cNvSpPr/>
          <p:nvPr/>
        </p:nvSpPr>
        <p:spPr bwMode="auto">
          <a:xfrm>
            <a:off x="1188720" y="1439862"/>
            <a:ext cx="4937760" cy="73152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chemeClr val="tx1"/>
                </a:solidFill>
                <a:latin typeface="Segoe UI Light"/>
                <a:ea typeface="Segoe UI" pitchFamily="34" charset="0"/>
                <a:cs typeface="Segoe UI" pitchFamily="34" charset="0"/>
              </a:rPr>
              <a:t>Microsoft Cloud Data Platform</a:t>
            </a:r>
            <a:endParaRPr lang="en-US" dirty="0">
              <a:solidFill>
                <a:schemeClr val="tx1"/>
              </a:solidFill>
              <a:latin typeface="Segoe UI Light"/>
              <a:ea typeface="Segoe UI" pitchFamily="34" charset="0"/>
              <a:cs typeface="Segoe UI" pitchFamily="34" charset="0"/>
            </a:endParaRPr>
          </a:p>
        </p:txBody>
      </p:sp>
      <p:sp>
        <p:nvSpPr>
          <p:cNvPr id="22" name="Rectangle 21"/>
          <p:cNvSpPr/>
          <p:nvPr/>
        </p:nvSpPr>
        <p:spPr bwMode="auto">
          <a:xfrm>
            <a:off x="1189037" y="2221992"/>
            <a:ext cx="4937760" cy="731520"/>
          </a:xfrm>
          <a:prstGeom prst="rect">
            <a:avLst/>
          </a:prstGeom>
          <a:solidFill>
            <a:srgbClr val="07272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chemeClr val="bg1"/>
                </a:solidFill>
                <a:latin typeface="Segoe UI Light"/>
                <a:ea typeface="Segoe UI" pitchFamily="34" charset="0"/>
                <a:cs typeface="Segoe UI" pitchFamily="34" charset="0"/>
              </a:rPr>
              <a:t>Implement SQL Server on Azure VM</a:t>
            </a:r>
            <a:endParaRPr lang="en-US" dirty="0">
              <a:solidFill>
                <a:schemeClr val="bg1"/>
              </a:solidFill>
              <a:latin typeface="Segoe UI Light"/>
              <a:ea typeface="Segoe UI" pitchFamily="34" charset="0"/>
              <a:cs typeface="Segoe UI" pitchFamily="34" charset="0"/>
            </a:endParaRPr>
          </a:p>
        </p:txBody>
      </p:sp>
      <p:sp>
        <p:nvSpPr>
          <p:cNvPr id="23" name="Rectangle 22"/>
          <p:cNvSpPr/>
          <p:nvPr/>
        </p:nvSpPr>
        <p:spPr bwMode="auto">
          <a:xfrm>
            <a:off x="1188720" y="299434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Implement SQL Database</a:t>
            </a:r>
            <a:endParaRPr lang="en-US" dirty="0">
              <a:solidFill>
                <a:srgbClr val="505050"/>
              </a:solidFill>
              <a:latin typeface="Segoe UI Light"/>
              <a:ea typeface="Segoe UI" pitchFamily="34" charset="0"/>
              <a:cs typeface="Segoe UI" pitchFamily="34" charset="0"/>
            </a:endParaRPr>
          </a:p>
        </p:txBody>
      </p:sp>
      <p:sp>
        <p:nvSpPr>
          <p:cNvPr id="25" name="Rectangle 24"/>
          <p:cNvSpPr/>
          <p:nvPr/>
        </p:nvSpPr>
        <p:spPr bwMode="auto">
          <a:xfrm>
            <a:off x="1188720" y="3771582"/>
            <a:ext cx="4937760" cy="73152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chemeClr val="tx1"/>
                </a:solidFill>
                <a:latin typeface="Segoe UI Light"/>
                <a:ea typeface="Segoe UI" pitchFamily="34" charset="0"/>
                <a:cs typeface="Segoe UI" pitchFamily="34" charset="0"/>
              </a:rPr>
              <a:t>SQL Database High Availability and Disaster Recovery</a:t>
            </a:r>
            <a:endParaRPr lang="en-US" dirty="0">
              <a:solidFill>
                <a:schemeClr val="tx1"/>
              </a:solidFill>
              <a:latin typeface="Segoe UI Light"/>
              <a:ea typeface="Segoe UI" pitchFamily="34" charset="0"/>
              <a:cs typeface="Segoe UI" pitchFamily="34" charset="0"/>
            </a:endParaRPr>
          </a:p>
        </p:txBody>
      </p:sp>
      <p:sp>
        <p:nvSpPr>
          <p:cNvPr id="26" name="Rectangle 25"/>
          <p:cNvSpPr/>
          <p:nvPr/>
        </p:nvSpPr>
        <p:spPr bwMode="auto">
          <a:xfrm>
            <a:off x="6980237" y="143986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Hybrid HA/DR Scenarios with SQL Server</a:t>
            </a:r>
            <a:endParaRPr lang="en-US" dirty="0">
              <a:solidFill>
                <a:srgbClr val="505050"/>
              </a:solidFill>
              <a:latin typeface="Segoe UI Light"/>
              <a:ea typeface="Segoe UI" pitchFamily="34" charset="0"/>
              <a:cs typeface="Segoe UI" pitchFamily="34" charset="0"/>
            </a:endParaRPr>
          </a:p>
        </p:txBody>
      </p:sp>
      <p:sp>
        <p:nvSpPr>
          <p:cNvPr id="27" name="Rectangle 26"/>
          <p:cNvSpPr/>
          <p:nvPr/>
        </p:nvSpPr>
        <p:spPr bwMode="auto">
          <a:xfrm>
            <a:off x="6980237" y="221710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Design and Implement Security</a:t>
            </a:r>
            <a:endParaRPr lang="en-US" dirty="0">
              <a:solidFill>
                <a:srgbClr val="505050"/>
              </a:solidFill>
              <a:latin typeface="Segoe UI Light"/>
              <a:ea typeface="Segoe UI" pitchFamily="34" charset="0"/>
              <a:cs typeface="Segoe UI" pitchFamily="34" charset="0"/>
            </a:endParaRPr>
          </a:p>
        </p:txBody>
      </p:sp>
      <p:sp>
        <p:nvSpPr>
          <p:cNvPr id="18" name="Rectangle 17"/>
          <p:cNvSpPr/>
          <p:nvPr/>
        </p:nvSpPr>
        <p:spPr bwMode="auto">
          <a:xfrm>
            <a:off x="6248717" y="299434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7</a:t>
            </a:r>
          </a:p>
        </p:txBody>
      </p:sp>
      <p:sp>
        <p:nvSpPr>
          <p:cNvPr id="19" name="Rectangle 18"/>
          <p:cNvSpPr/>
          <p:nvPr/>
        </p:nvSpPr>
        <p:spPr bwMode="auto">
          <a:xfrm>
            <a:off x="6980237" y="299434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Monitor and Manage Implementations on Azure</a:t>
            </a:r>
            <a:endParaRPr lang="en-US" dirty="0">
              <a:solidFill>
                <a:srgbClr val="505050"/>
              </a:solidFill>
              <a:latin typeface="Segoe UI Light"/>
              <a:ea typeface="Segoe UI" pitchFamily="34" charset="0"/>
              <a:cs typeface="Segoe UI" pitchFamily="34" charset="0"/>
            </a:endParaRPr>
          </a:p>
        </p:txBody>
      </p:sp>
      <p:sp>
        <p:nvSpPr>
          <p:cNvPr id="20" name="Rectangle 19"/>
          <p:cNvSpPr/>
          <p:nvPr/>
        </p:nvSpPr>
        <p:spPr bwMode="auto">
          <a:xfrm>
            <a:off x="6248717" y="377158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8</a:t>
            </a:r>
          </a:p>
        </p:txBody>
      </p:sp>
      <p:sp>
        <p:nvSpPr>
          <p:cNvPr id="24" name="Rectangle 23"/>
          <p:cNvSpPr/>
          <p:nvPr/>
        </p:nvSpPr>
        <p:spPr bwMode="auto">
          <a:xfrm>
            <a:off x="6980237" y="377158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Design and Implement Database Solutions for SQL Server and SQL Database</a:t>
            </a:r>
            <a:endParaRPr lang="en-US" dirty="0">
              <a:solidFill>
                <a:srgbClr val="505050"/>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259560496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887878" cy="917444"/>
          </a:xfrm>
        </p:spPr>
        <p:txBody>
          <a:bodyPr/>
          <a:lstStyle/>
          <a:p>
            <a:r>
              <a:rPr lang="en-US" dirty="0" smtClean="0"/>
              <a:t>Reduce IO with Instant File Initialization</a:t>
            </a:r>
            <a:endParaRPr lang="en-US" dirty="0"/>
          </a:p>
        </p:txBody>
      </p:sp>
      <p:sp>
        <p:nvSpPr>
          <p:cNvPr id="3" name="Content Placeholder 2"/>
          <p:cNvSpPr>
            <a:spLocks noGrp="1"/>
          </p:cNvSpPr>
          <p:nvPr>
            <p:ph sz="quarter" idx="10"/>
          </p:nvPr>
        </p:nvSpPr>
        <p:spPr>
          <a:xfrm>
            <a:off x="457200" y="1188720"/>
            <a:ext cx="11885514" cy="5739209"/>
          </a:xfrm>
        </p:spPr>
        <p:txBody>
          <a:bodyPr/>
          <a:lstStyle/>
          <a:p>
            <a:pPr marL="457200" indent="-457200">
              <a:spcBef>
                <a:spcPts val="1020"/>
              </a:spcBef>
              <a:buFont typeface="Arial" panose="020B0604020202020204" pitchFamily="34" charset="0"/>
              <a:buChar char="•"/>
            </a:pPr>
            <a:r>
              <a:rPr lang="en-US" sz="2400" dirty="0"/>
              <a:t>Not default in Azure VM images</a:t>
            </a:r>
          </a:p>
          <a:p>
            <a:pPr marL="457200" indent="-457200">
              <a:spcBef>
                <a:spcPts val="1020"/>
              </a:spcBef>
              <a:buFont typeface="Arial" panose="020B0604020202020204" pitchFamily="34" charset="0"/>
              <a:buChar char="•"/>
            </a:pPr>
            <a:r>
              <a:rPr lang="en-US" sz="2400" dirty="0"/>
              <a:t>Reduces IO for</a:t>
            </a:r>
          </a:p>
          <a:p>
            <a:pPr marL="809271" lvl="1" indent="-342900">
              <a:buFont typeface="Arial" panose="020B0604020202020204" pitchFamily="34" charset="0"/>
              <a:buChar char="•"/>
            </a:pPr>
            <a:r>
              <a:rPr lang="en-US" dirty="0"/>
              <a:t>Creating a DB</a:t>
            </a:r>
          </a:p>
          <a:p>
            <a:pPr marL="809271" lvl="1" indent="-342900">
              <a:buFont typeface="Arial" panose="020B0604020202020204" pitchFamily="34" charset="0"/>
              <a:buChar char="•"/>
            </a:pPr>
            <a:r>
              <a:rPr lang="en-US" dirty="0"/>
              <a:t>Restoring a DB</a:t>
            </a:r>
          </a:p>
          <a:p>
            <a:pPr marL="809271" lvl="1" indent="-342900">
              <a:buFont typeface="Arial" panose="020B0604020202020204" pitchFamily="34" charset="0"/>
              <a:buChar char="•"/>
            </a:pPr>
            <a:r>
              <a:rPr lang="en-US" dirty="0"/>
              <a:t>Adding files to a DB </a:t>
            </a:r>
          </a:p>
          <a:p>
            <a:pPr marL="809271" lvl="1" indent="-342900">
              <a:buFont typeface="Arial" panose="020B0604020202020204" pitchFamily="34" charset="0"/>
              <a:buChar char="•"/>
            </a:pPr>
            <a:r>
              <a:rPr lang="en-US" dirty="0"/>
              <a:t>Extending file size</a:t>
            </a:r>
          </a:p>
          <a:p>
            <a:pPr marL="809271" lvl="1" indent="-342900">
              <a:buFont typeface="Arial" panose="020B0604020202020204" pitchFamily="34" charset="0"/>
              <a:buChar char="•"/>
            </a:pPr>
            <a:r>
              <a:rPr lang="en-US" dirty="0" err="1"/>
              <a:t>Autogrow</a:t>
            </a:r>
            <a:r>
              <a:rPr lang="en-US" dirty="0"/>
              <a:t>, etc.</a:t>
            </a:r>
          </a:p>
          <a:p>
            <a:pPr marL="457200" indent="-457200">
              <a:spcBef>
                <a:spcPts val="1020"/>
              </a:spcBef>
              <a:buFont typeface="Arial" panose="020B0604020202020204" pitchFamily="34" charset="0"/>
              <a:buChar char="•"/>
            </a:pPr>
            <a:r>
              <a:rPr lang="en-US" sz="2400" dirty="0"/>
              <a:t>Add SQL service </a:t>
            </a:r>
            <a:br>
              <a:rPr lang="en-US" sz="2400" dirty="0"/>
            </a:br>
            <a:r>
              <a:rPr lang="en-US" sz="2400" dirty="0"/>
              <a:t>account to </a:t>
            </a:r>
            <a:r>
              <a:rPr lang="en-US" sz="2400" b="1" dirty="0"/>
              <a:t>Perform Volume </a:t>
            </a:r>
            <a:br>
              <a:rPr lang="en-US" sz="2400" b="1" dirty="0"/>
            </a:br>
            <a:r>
              <a:rPr lang="en-US" sz="2400" b="1" dirty="0"/>
              <a:t>Maintenance Tasks</a:t>
            </a:r>
            <a:r>
              <a:rPr lang="en-US" sz="2400" dirty="0"/>
              <a:t> security </a:t>
            </a:r>
            <a:br>
              <a:rPr lang="en-US" sz="2400" dirty="0"/>
            </a:br>
            <a:r>
              <a:rPr lang="en-US" sz="2400" dirty="0"/>
              <a:t>policy</a:t>
            </a:r>
          </a:p>
          <a:p>
            <a:pPr marL="457200" indent="-457200">
              <a:spcBef>
                <a:spcPts val="1020"/>
              </a:spcBef>
              <a:buFont typeface="Arial" panose="020B0604020202020204" pitchFamily="34" charset="0"/>
              <a:buChar char="•"/>
            </a:pPr>
            <a:r>
              <a:rPr lang="en-US" sz="2400" dirty="0"/>
              <a:t>Restart SQL Server</a:t>
            </a:r>
          </a:p>
          <a:p>
            <a:pPr marL="457200" indent="-457200">
              <a:spcBef>
                <a:spcPts val="1020"/>
              </a:spcBef>
              <a:buFont typeface="Arial" panose="020B0604020202020204" pitchFamily="34" charset="0"/>
              <a:buChar char="•"/>
            </a:pPr>
            <a:r>
              <a:rPr lang="en-US" sz="2400" dirty="0"/>
              <a:t>Note: Doesn’t help Transaction Log</a:t>
            </a:r>
          </a:p>
        </p:txBody>
      </p:sp>
      <p:graphicFrame>
        <p:nvGraphicFramePr>
          <p:cNvPr id="4" name="Chart 3"/>
          <p:cNvGraphicFramePr/>
          <p:nvPr>
            <p:extLst/>
          </p:nvPr>
        </p:nvGraphicFramePr>
        <p:xfrm>
          <a:off x="5749766" y="1439920"/>
          <a:ext cx="5930845" cy="46953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82078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33135" cy="917444"/>
          </a:xfrm>
        </p:spPr>
        <p:txBody>
          <a:bodyPr>
            <a:normAutofit/>
          </a:bodyPr>
          <a:lstStyle/>
          <a:p>
            <a:r>
              <a:rPr lang="en-US" dirty="0" smtClean="0"/>
              <a:t>Disk performance considerations</a:t>
            </a:r>
            <a:endParaRPr lang="en-US" dirty="0"/>
          </a:p>
        </p:txBody>
      </p:sp>
      <p:sp>
        <p:nvSpPr>
          <p:cNvPr id="3" name="Content Placeholder 2"/>
          <p:cNvSpPr>
            <a:spLocks noGrp="1"/>
          </p:cNvSpPr>
          <p:nvPr>
            <p:ph sz="quarter" idx="10"/>
          </p:nvPr>
        </p:nvSpPr>
        <p:spPr>
          <a:xfrm>
            <a:off x="457200" y="1463040"/>
            <a:ext cx="11885514" cy="4480591"/>
          </a:xfrm>
        </p:spPr>
        <p:txBody>
          <a:bodyPr/>
          <a:lstStyle/>
          <a:p>
            <a:pPr marL="457200" indent="-457200">
              <a:buFont typeface="Arial" panose="020B0604020202020204" pitchFamily="34" charset="0"/>
              <a:buChar char="•"/>
            </a:pPr>
            <a:r>
              <a:rPr lang="en-US" sz="2800" dirty="0"/>
              <a:t>Disk warm-up</a:t>
            </a:r>
          </a:p>
          <a:p>
            <a:pPr marL="457200" indent="-457200">
              <a:buFont typeface="Arial" panose="020B0604020202020204" pitchFamily="34" charset="0"/>
              <a:buChar char="•"/>
            </a:pPr>
            <a:r>
              <a:rPr lang="en-US" sz="2800" dirty="0"/>
              <a:t>NTFS Allocation Unit </a:t>
            </a:r>
            <a:r>
              <a:rPr lang="en-US" sz="2800" dirty="0" smtClean="0"/>
              <a:t>Size?</a:t>
            </a:r>
            <a:endParaRPr lang="en-US" sz="2800" dirty="0"/>
          </a:p>
          <a:p>
            <a:pPr marL="457200" indent="-457200">
              <a:buFont typeface="Arial" panose="020B0604020202020204" pitchFamily="34" charset="0"/>
              <a:buChar char="•"/>
            </a:pPr>
            <a:r>
              <a:rPr lang="en-US" sz="2800" dirty="0"/>
              <a:t>Single vs. multiple storage accounts with a single VM</a:t>
            </a:r>
          </a:p>
          <a:p>
            <a:pPr marL="752121" lvl="1" indent="-285750">
              <a:buFont typeface="Arial" panose="020B0604020202020204" pitchFamily="34" charset="0"/>
              <a:buChar char="•"/>
            </a:pPr>
            <a:r>
              <a:rPr lang="en-US" sz="1600" dirty="0" smtClean="0">
                <a:solidFill>
                  <a:schemeClr val="tx1"/>
                </a:solidFill>
              </a:rPr>
              <a:t>DO NOT SPREAD DATA FILES OF A SINGLE DATABASE INTO MULTIPLE STORAGE ACCOUNTS !!!</a:t>
            </a:r>
          </a:p>
          <a:p>
            <a:pPr marL="1275642" lvl="2" indent="-342900">
              <a:buFont typeface="Arial" panose="020B0604020202020204" pitchFamily="34" charset="0"/>
              <a:buChar char="•"/>
            </a:pPr>
            <a:r>
              <a:rPr lang="en-US" sz="2000" dirty="0"/>
              <a:t>Data in different blobs not written at the same time</a:t>
            </a:r>
          </a:p>
          <a:p>
            <a:pPr marL="1275642" lvl="2" indent="-342900">
              <a:buFont typeface="Arial" panose="020B0604020202020204" pitchFamily="34" charset="0"/>
              <a:buChar char="•"/>
            </a:pPr>
            <a:r>
              <a:rPr lang="en-US" sz="2000" dirty="0"/>
              <a:t>BLOBs that make up the stripe set could be out of sync </a:t>
            </a:r>
          </a:p>
          <a:p>
            <a:pPr marL="752121" lvl="1" indent="-285750">
              <a:buFont typeface="Arial" panose="020B0604020202020204" pitchFamily="34" charset="0"/>
              <a:buChar char="•"/>
            </a:pPr>
            <a:r>
              <a:rPr lang="en-US" sz="1600" dirty="0" smtClean="0"/>
              <a:t>Instead:</a:t>
            </a:r>
          </a:p>
          <a:p>
            <a:pPr marL="1275642" lvl="2" indent="-342900">
              <a:buFont typeface="Arial" panose="020B0604020202020204" pitchFamily="34" charset="0"/>
              <a:buChar char="•"/>
            </a:pPr>
            <a:r>
              <a:rPr lang="en-US" sz="2000" dirty="0"/>
              <a:t>Spread the data files across multiple disks to achieve higher IOPS / </a:t>
            </a:r>
            <a:r>
              <a:rPr lang="en-US" sz="2000" dirty="0" smtClean="0"/>
              <a:t>bandwidth</a:t>
            </a:r>
          </a:p>
          <a:p>
            <a:pPr marL="1275642" lvl="2" indent="-342900">
              <a:buFont typeface="Arial" panose="020B0604020202020204" pitchFamily="34" charset="0"/>
              <a:buChar char="•"/>
            </a:pPr>
            <a:endParaRPr lang="en-US" sz="2000" dirty="0"/>
          </a:p>
          <a:p>
            <a:pPr marL="752121" lvl="1" indent="-285750">
              <a:buFont typeface="Arial" panose="020B0604020202020204" pitchFamily="34" charset="0"/>
              <a:buChar char="•"/>
            </a:pPr>
            <a:r>
              <a:rPr lang="en-US" sz="1600" dirty="0" smtClean="0"/>
              <a:t>Note: </a:t>
            </a:r>
            <a:r>
              <a:rPr lang="en-US" sz="1600" dirty="0"/>
              <a:t>a storage account has a limit of </a:t>
            </a:r>
            <a:r>
              <a:rPr lang="en-US" sz="1600" dirty="0" smtClean="0"/>
              <a:t>80K </a:t>
            </a:r>
            <a:r>
              <a:rPr lang="en-US" sz="1600" dirty="0" err="1" smtClean="0"/>
              <a:t>tps</a:t>
            </a:r>
            <a:r>
              <a:rPr lang="en-US" sz="1600" dirty="0" smtClean="0"/>
              <a:t> </a:t>
            </a:r>
            <a:endParaRPr lang="en-US" sz="1600" dirty="0"/>
          </a:p>
        </p:txBody>
      </p:sp>
    </p:spTree>
    <p:extLst>
      <p:ext uri="{BB962C8B-B14F-4D97-AF65-F5344CB8AC3E}">
        <p14:creationId xmlns:p14="http://schemas.microsoft.com/office/powerpoint/2010/main" val="3851379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t>Performance Troubleshooting </a:t>
            </a:r>
            <a:r>
              <a:rPr lang="en-US" sz="5300" dirty="0" smtClean="0">
                <a:cs typeface="Segoe UI Light" panose="020B0502040204020203" pitchFamily="34" charset="0"/>
              </a:rPr>
              <a:t>–</a:t>
            </a:r>
            <a:r>
              <a:rPr lang="en-US" sz="5300" dirty="0" smtClean="0"/>
              <a:t> Classic </a:t>
            </a:r>
            <a:r>
              <a:rPr lang="en-US" sz="5300" dirty="0"/>
              <a:t>SQL Server Performance Factors</a:t>
            </a:r>
            <a:r>
              <a:rPr lang="en-US" dirty="0" smtClean="0"/>
              <a:t/>
            </a:r>
            <a:br>
              <a:rPr lang="en-US" dirty="0" smtClean="0"/>
            </a:br>
            <a:endParaRPr lang="en-US" dirty="0"/>
          </a:p>
        </p:txBody>
      </p:sp>
      <p:graphicFrame>
        <p:nvGraphicFramePr>
          <p:cNvPr id="4" name="Diagram 3"/>
          <p:cNvGraphicFramePr/>
          <p:nvPr>
            <p:extLst/>
          </p:nvPr>
        </p:nvGraphicFramePr>
        <p:xfrm>
          <a:off x="1371600" y="1737360"/>
          <a:ext cx="9439847" cy="5525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1218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 Common VM Issues</a:t>
            </a:r>
            <a:endParaRPr lang="en-US" dirty="0"/>
          </a:p>
        </p:txBody>
      </p:sp>
      <p:graphicFrame>
        <p:nvGraphicFramePr>
          <p:cNvPr id="3" name="Table 2"/>
          <p:cNvGraphicFramePr>
            <a:graphicFrameLocks noGrp="1"/>
          </p:cNvGraphicFramePr>
          <p:nvPr>
            <p:extLst/>
          </p:nvPr>
        </p:nvGraphicFramePr>
        <p:xfrm>
          <a:off x="275164" y="1594723"/>
          <a:ext cx="11887877" cy="5086844"/>
        </p:xfrm>
        <a:graphic>
          <a:graphicData uri="http://schemas.openxmlformats.org/drawingml/2006/table">
            <a:tbl>
              <a:tblPr firstRow="1" firstCol="1" bandRow="1">
                <a:tableStyleId>{5C22544A-7EE6-4342-B048-85BDC9FD1C3A}</a:tableStyleId>
              </a:tblPr>
              <a:tblGrid>
                <a:gridCol w="2972277">
                  <a:extLst>
                    <a:ext uri="{9D8B030D-6E8A-4147-A177-3AD203B41FA5}">
                      <a16:colId xmlns:a16="http://schemas.microsoft.com/office/drawing/2014/main" val="616980711"/>
                    </a:ext>
                  </a:extLst>
                </a:gridCol>
                <a:gridCol w="4719879">
                  <a:extLst>
                    <a:ext uri="{9D8B030D-6E8A-4147-A177-3AD203B41FA5}">
                      <a16:colId xmlns:a16="http://schemas.microsoft.com/office/drawing/2014/main" val="3423037546"/>
                    </a:ext>
                  </a:extLst>
                </a:gridCol>
                <a:gridCol w="4195721">
                  <a:extLst>
                    <a:ext uri="{9D8B030D-6E8A-4147-A177-3AD203B41FA5}">
                      <a16:colId xmlns:a16="http://schemas.microsoft.com/office/drawing/2014/main" val="1021403338"/>
                    </a:ext>
                  </a:extLst>
                </a:gridCol>
              </a:tblGrid>
              <a:tr h="646713">
                <a:tc>
                  <a:txBody>
                    <a:bodyPr/>
                    <a:lstStyle/>
                    <a:p>
                      <a:pPr marL="0" marR="0" algn="ctr">
                        <a:lnSpc>
                          <a:spcPct val="115000"/>
                        </a:lnSpc>
                        <a:spcBef>
                          <a:spcPts val="0"/>
                        </a:spcBef>
                        <a:spcAft>
                          <a:spcPts val="0"/>
                        </a:spcAft>
                      </a:pPr>
                      <a:r>
                        <a:rPr lang="en-US" sz="2000" dirty="0">
                          <a:effectLst/>
                        </a:rPr>
                        <a:t>Issue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244" marR="56244" marT="0" marB="0" anchor="ctr"/>
                </a:tc>
                <a:tc>
                  <a:txBody>
                    <a:bodyPr/>
                    <a:lstStyle/>
                    <a:p>
                      <a:pPr marL="0" marR="0" algn="ctr">
                        <a:lnSpc>
                          <a:spcPct val="115000"/>
                        </a:lnSpc>
                        <a:spcBef>
                          <a:spcPts val="0"/>
                        </a:spcBef>
                        <a:spcAft>
                          <a:spcPts val="0"/>
                        </a:spcAft>
                      </a:pPr>
                      <a:r>
                        <a:rPr lang="en-US" sz="1600">
                          <a:effectLst/>
                        </a:rPr>
                        <a:t>KPIs To Monitor </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6244" marR="56244" marT="0" marB="0" anchor="ctr"/>
                </a:tc>
                <a:tc>
                  <a:txBody>
                    <a:bodyPr/>
                    <a:lstStyle/>
                    <a:p>
                      <a:pPr marL="0" marR="0" algn="ctr">
                        <a:lnSpc>
                          <a:spcPct val="115000"/>
                        </a:lnSpc>
                        <a:spcBef>
                          <a:spcPts val="0"/>
                        </a:spcBef>
                        <a:spcAft>
                          <a:spcPts val="1000"/>
                        </a:spcAft>
                      </a:pPr>
                      <a:r>
                        <a:rPr lang="en-US" sz="1600" dirty="0">
                          <a:effectLst/>
                        </a:rPr>
                        <a:t>Actions to Consider</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244" marR="56244" marT="0" marB="0" anchor="ctr"/>
                </a:tc>
                <a:extLst>
                  <a:ext uri="{0D108BD9-81ED-4DB2-BD59-A6C34878D82A}">
                    <a16:rowId xmlns:a16="http://schemas.microsoft.com/office/drawing/2014/main" val="2294860261"/>
                  </a:ext>
                </a:extLst>
              </a:tr>
              <a:tr h="1018925">
                <a:tc>
                  <a:txBody>
                    <a:bodyPr/>
                    <a:lstStyle/>
                    <a:p>
                      <a:pPr marL="0" marR="0" algn="ctr">
                        <a:lnSpc>
                          <a:spcPct val="115000"/>
                        </a:lnSpc>
                        <a:spcBef>
                          <a:spcPts val="0"/>
                        </a:spcBef>
                        <a:spcAft>
                          <a:spcPts val="0"/>
                        </a:spcAft>
                      </a:pPr>
                      <a:r>
                        <a:rPr lang="en-US" sz="1600">
                          <a:effectLst/>
                        </a:rPr>
                        <a:t>CPU at or near 80%  </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6244" marR="56244" marT="0" marB="0" anchor="ctr"/>
                </a:tc>
                <a:tc>
                  <a:txBody>
                    <a:bodyPr/>
                    <a:lstStyle/>
                    <a:p>
                      <a:pPr marL="0" marR="0" algn="ctr">
                        <a:lnSpc>
                          <a:spcPct val="115000"/>
                        </a:lnSpc>
                        <a:spcBef>
                          <a:spcPts val="0"/>
                        </a:spcBef>
                        <a:spcAft>
                          <a:spcPts val="0"/>
                        </a:spcAft>
                      </a:pPr>
                      <a:r>
                        <a:rPr lang="en-US" sz="1400" dirty="0">
                          <a:effectLst/>
                        </a:rPr>
                        <a:t>% Processor Time (_Total) </a:t>
                      </a:r>
                      <a:endParaRPr lang="en-US" sz="1400" dirty="0" smtClean="0">
                        <a:effectLst/>
                      </a:endParaRPr>
                    </a:p>
                    <a:p>
                      <a:pPr marL="0" marR="0" algn="ctr">
                        <a:lnSpc>
                          <a:spcPct val="115000"/>
                        </a:lnSpc>
                        <a:spcBef>
                          <a:spcPts val="0"/>
                        </a:spcBef>
                        <a:spcAft>
                          <a:spcPts val="0"/>
                        </a:spcAft>
                      </a:pPr>
                      <a:r>
                        <a:rPr lang="en-US" sz="1400" dirty="0" smtClean="0">
                          <a:effectLst/>
                          <a:latin typeface="Calibri" panose="020F0502020204030204" pitchFamily="34" charset="0"/>
                          <a:ea typeface="Times New Roman" panose="02020603050405020304" pitchFamily="18" charset="0"/>
                          <a:cs typeface="Times New Roman" panose="02020603050405020304" pitchFamily="18" charset="0"/>
                        </a:rPr>
                        <a:t>SOS_SCHEDULER_YIELD waits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244" marR="56244" marT="0" marB="0" anchor="ctr"/>
                </a:tc>
                <a:tc>
                  <a:txBody>
                    <a:bodyPr/>
                    <a:lstStyle/>
                    <a:p>
                      <a:pPr marL="0" marR="0" algn="ctr">
                        <a:lnSpc>
                          <a:spcPct val="115000"/>
                        </a:lnSpc>
                        <a:spcBef>
                          <a:spcPts val="0"/>
                        </a:spcBef>
                        <a:spcAft>
                          <a:spcPts val="0"/>
                        </a:spcAft>
                      </a:pPr>
                      <a:r>
                        <a:rPr lang="en-US" sz="1400" dirty="0">
                          <a:effectLst/>
                        </a:rPr>
                        <a:t>Increase instance </a:t>
                      </a:r>
                      <a:r>
                        <a:rPr lang="en-US" sz="1400" dirty="0" smtClean="0">
                          <a:effectLst/>
                        </a:rPr>
                        <a:t>size</a:t>
                      </a:r>
                      <a:endParaRPr lang="en-US" sz="1800" dirty="0">
                        <a:effectLst/>
                      </a:endParaRPr>
                    </a:p>
                    <a:p>
                      <a:pPr marL="0" marR="0" algn="ctr">
                        <a:lnSpc>
                          <a:spcPct val="115000"/>
                        </a:lnSpc>
                        <a:spcBef>
                          <a:spcPts val="0"/>
                        </a:spcBef>
                        <a:spcAft>
                          <a:spcPts val="0"/>
                        </a:spcAft>
                      </a:pPr>
                      <a:r>
                        <a:rPr lang="en-US" sz="1400" dirty="0">
                          <a:effectLst/>
                        </a:rPr>
                        <a:t>Identify top consuming queries and tune</a:t>
                      </a:r>
                      <a:endParaRPr lang="en-US" sz="1800" dirty="0">
                        <a:effectLst/>
                      </a:endParaRPr>
                    </a:p>
                    <a:p>
                      <a:pPr marL="0" marR="0" algn="ctr">
                        <a:lnSpc>
                          <a:spcPct val="115000"/>
                        </a:lnSpc>
                        <a:spcBef>
                          <a:spcPts val="0"/>
                        </a:spcBef>
                        <a:spcAft>
                          <a:spcPts val="1000"/>
                        </a:spcAft>
                      </a:pPr>
                      <a:r>
                        <a:rPr lang="en-US" sz="1400" dirty="0" smtClean="0">
                          <a:effectLst/>
                        </a:rPr>
                        <a:t>Load balance (e.g., move DB to</a:t>
                      </a:r>
                      <a:r>
                        <a:rPr lang="en-US" sz="1400" baseline="0" dirty="0" smtClean="0">
                          <a:effectLst/>
                        </a:rPr>
                        <a:t> another</a:t>
                      </a:r>
                      <a:r>
                        <a:rPr lang="en-US" sz="1400" dirty="0" smtClean="0">
                          <a:effectLst/>
                        </a:rPr>
                        <a:t> </a:t>
                      </a:r>
                      <a:r>
                        <a:rPr lang="en-US" sz="1400" dirty="0">
                          <a:effectLst/>
                        </a:rPr>
                        <a:t>instance)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244" marR="56244" marT="0" marB="0" anchor="ctr"/>
                </a:tc>
                <a:extLst>
                  <a:ext uri="{0D108BD9-81ED-4DB2-BD59-A6C34878D82A}">
                    <a16:rowId xmlns:a16="http://schemas.microsoft.com/office/drawing/2014/main" val="2431327442"/>
                  </a:ext>
                </a:extLst>
              </a:tr>
              <a:tr h="1838646">
                <a:tc>
                  <a:txBody>
                    <a:bodyPr/>
                    <a:lstStyle/>
                    <a:p>
                      <a:pPr marL="0" marR="0" algn="ctr">
                        <a:lnSpc>
                          <a:spcPct val="115000"/>
                        </a:lnSpc>
                        <a:spcBef>
                          <a:spcPts val="0"/>
                        </a:spcBef>
                        <a:spcAft>
                          <a:spcPts val="0"/>
                        </a:spcAft>
                      </a:pPr>
                      <a:r>
                        <a:rPr lang="en-US" sz="1600" dirty="0" smtClean="0">
                          <a:effectLst/>
                        </a:rPr>
                        <a:t>Near I/O</a:t>
                      </a:r>
                      <a:r>
                        <a:rPr lang="en-US" sz="1600" baseline="0" dirty="0" smtClean="0">
                          <a:effectLst/>
                        </a:rPr>
                        <a:t> capacity limits or </a:t>
                      </a:r>
                    </a:p>
                    <a:p>
                      <a:pPr marL="0" marR="0" algn="ctr">
                        <a:lnSpc>
                          <a:spcPct val="115000"/>
                        </a:lnSpc>
                        <a:spcBef>
                          <a:spcPts val="0"/>
                        </a:spcBef>
                        <a:spcAft>
                          <a:spcPts val="0"/>
                        </a:spcAft>
                      </a:pPr>
                      <a:r>
                        <a:rPr lang="en-US" sz="1600" dirty="0" smtClean="0">
                          <a:effectLst/>
                        </a:rPr>
                        <a:t>IO </a:t>
                      </a:r>
                      <a:r>
                        <a:rPr lang="en-US" sz="1600" dirty="0">
                          <a:effectLst/>
                        </a:rPr>
                        <a:t>Latency Increases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244" marR="56244" marT="0" marB="0" anchor="ctr"/>
                </a:tc>
                <a:tc>
                  <a:txBody>
                    <a:bodyPr/>
                    <a:lstStyle/>
                    <a:p>
                      <a:pPr marL="457200" marR="0" algn="ctr">
                        <a:lnSpc>
                          <a:spcPct val="115000"/>
                        </a:lnSpc>
                        <a:spcBef>
                          <a:spcPts val="0"/>
                        </a:spcBef>
                        <a:spcAft>
                          <a:spcPts val="0"/>
                        </a:spcAft>
                      </a:pPr>
                      <a:r>
                        <a:rPr lang="en-US" sz="1400" dirty="0" smtClean="0">
                          <a:effectLst/>
                        </a:rPr>
                        <a:t>Average disk reads per second</a:t>
                      </a:r>
                    </a:p>
                    <a:p>
                      <a:pPr marL="457200" marR="0" algn="ctr">
                        <a:lnSpc>
                          <a:spcPct val="115000"/>
                        </a:lnSpc>
                        <a:spcBef>
                          <a:spcPts val="0"/>
                        </a:spcBef>
                        <a:spcAft>
                          <a:spcPts val="0"/>
                        </a:spcAft>
                      </a:pPr>
                      <a:r>
                        <a:rPr lang="en-US" sz="1400" dirty="0" smtClean="0">
                          <a:effectLst/>
                        </a:rPr>
                        <a:t>Average disk writes per second</a:t>
                      </a:r>
                    </a:p>
                    <a:p>
                      <a:pPr marL="457200" marR="0" algn="ctr">
                        <a:lnSpc>
                          <a:spcPct val="115000"/>
                        </a:lnSpc>
                        <a:spcBef>
                          <a:spcPts val="0"/>
                        </a:spcBef>
                        <a:spcAft>
                          <a:spcPts val="0"/>
                        </a:spcAft>
                      </a:pPr>
                      <a:r>
                        <a:rPr lang="en-US" sz="1400" dirty="0" smtClean="0">
                          <a:effectLst/>
                        </a:rPr>
                        <a:t>Disk reads per second</a:t>
                      </a:r>
                    </a:p>
                    <a:p>
                      <a:pPr marL="457200" marR="0" algn="ctr">
                        <a:lnSpc>
                          <a:spcPct val="115000"/>
                        </a:lnSpc>
                        <a:spcBef>
                          <a:spcPts val="0"/>
                        </a:spcBef>
                        <a:spcAft>
                          <a:spcPts val="0"/>
                        </a:spcAft>
                      </a:pPr>
                      <a:r>
                        <a:rPr lang="en-US" sz="1400" dirty="0" smtClean="0">
                          <a:effectLst/>
                        </a:rPr>
                        <a:t>Disk writes per second</a:t>
                      </a:r>
                    </a:p>
                    <a:p>
                      <a:pPr marL="457200" marR="0" algn="ctr">
                        <a:lnSpc>
                          <a:spcPct val="115000"/>
                        </a:lnSpc>
                        <a:spcBef>
                          <a:spcPts val="0"/>
                        </a:spcBef>
                        <a:spcAft>
                          <a:spcPts val="0"/>
                        </a:spcAft>
                      </a:pPr>
                      <a:r>
                        <a:rPr lang="en-US" sz="1400" dirty="0" err="1" smtClean="0">
                          <a:effectLst/>
                        </a:rPr>
                        <a:t>io_virtual_file_stats</a:t>
                      </a:r>
                      <a:endParaRPr lang="en-US" sz="1400" dirty="0" smtClean="0">
                        <a:effectLst/>
                      </a:endParaRPr>
                    </a:p>
                    <a:p>
                      <a:pPr marL="457200" marR="0" algn="ctr">
                        <a:lnSpc>
                          <a:spcPct val="115000"/>
                        </a:lnSpc>
                        <a:spcBef>
                          <a:spcPts val="0"/>
                        </a:spcBef>
                        <a:spcAft>
                          <a:spcPts val="0"/>
                        </a:spcAft>
                      </a:pPr>
                      <a:r>
                        <a:rPr lang="en-US" sz="1400" dirty="0" smtClean="0">
                          <a:effectLst/>
                        </a:rPr>
                        <a:t>PAGEIOLATCH waits </a:t>
                      </a:r>
                    </a:p>
                    <a:p>
                      <a:pPr marL="457200" marR="0" algn="ctr">
                        <a:lnSpc>
                          <a:spcPct val="115000"/>
                        </a:lnSpc>
                        <a:spcBef>
                          <a:spcPts val="0"/>
                        </a:spcBef>
                        <a:spcAft>
                          <a:spcPts val="0"/>
                        </a:spcAft>
                      </a:pPr>
                      <a:r>
                        <a:rPr lang="en-US" sz="1400" dirty="0" smtClean="0">
                          <a:effectLst/>
                        </a:rPr>
                        <a:t>SQL Server: Buffer Manager\Page Life Expectancy</a:t>
                      </a:r>
                    </a:p>
                  </a:txBody>
                  <a:tcPr marL="56244" marR="56244" marT="0" marB="0" anchor="ctr"/>
                </a:tc>
                <a:tc>
                  <a:txBody>
                    <a:bodyPr/>
                    <a:lstStyle/>
                    <a:p>
                      <a:pPr marL="0" marR="0" algn="ctr">
                        <a:lnSpc>
                          <a:spcPct val="115000"/>
                        </a:lnSpc>
                        <a:spcBef>
                          <a:spcPts val="0"/>
                        </a:spcBef>
                        <a:spcAft>
                          <a:spcPts val="0"/>
                        </a:spcAft>
                      </a:pPr>
                      <a:r>
                        <a:rPr lang="en-US" sz="1400" dirty="0" smtClean="0">
                          <a:effectLst/>
                        </a:rPr>
                        <a:t>Check Page Life Expectancy counter, for </a:t>
                      </a:r>
                      <a:r>
                        <a:rPr lang="en-US" sz="1400" dirty="0" err="1" smtClean="0">
                          <a:effectLst/>
                        </a:rPr>
                        <a:t>mem</a:t>
                      </a:r>
                      <a:r>
                        <a:rPr lang="en-US" sz="1400" dirty="0" smtClean="0">
                          <a:effectLst/>
                        </a:rPr>
                        <a:t> pressure. Increase instance size </a:t>
                      </a:r>
                    </a:p>
                    <a:p>
                      <a:pPr marL="0" marR="0" algn="ctr">
                        <a:lnSpc>
                          <a:spcPct val="115000"/>
                        </a:lnSpc>
                        <a:spcBef>
                          <a:spcPts val="0"/>
                        </a:spcBef>
                        <a:spcAft>
                          <a:spcPts val="0"/>
                        </a:spcAft>
                      </a:pPr>
                      <a:r>
                        <a:rPr lang="en-US" sz="1400" dirty="0" smtClean="0">
                          <a:effectLst/>
                        </a:rPr>
                        <a:t>Identify which DB and log files have I/O bottleneck</a:t>
                      </a:r>
                    </a:p>
                    <a:p>
                      <a:pPr marL="0" marR="0" algn="ctr">
                        <a:lnSpc>
                          <a:spcPct val="115000"/>
                        </a:lnSpc>
                        <a:spcBef>
                          <a:spcPts val="0"/>
                        </a:spcBef>
                        <a:spcAft>
                          <a:spcPts val="0"/>
                        </a:spcAft>
                      </a:pPr>
                      <a:r>
                        <a:rPr lang="en-US" sz="1400" dirty="0" smtClean="0">
                          <a:effectLst/>
                        </a:rPr>
                        <a:t>Add more data disks and separate data files if </a:t>
                      </a:r>
                    </a:p>
                    <a:p>
                      <a:pPr marL="0" marR="0" algn="ctr">
                        <a:lnSpc>
                          <a:spcPct val="115000"/>
                        </a:lnSpc>
                        <a:spcBef>
                          <a:spcPts val="0"/>
                        </a:spcBef>
                        <a:spcAft>
                          <a:spcPts val="0"/>
                        </a:spcAft>
                      </a:pPr>
                      <a:r>
                        <a:rPr lang="en-US" sz="1400" dirty="0" smtClean="0">
                          <a:effectLst/>
                        </a:rPr>
                        <a:t>near IOPS limits per disk </a:t>
                      </a:r>
                    </a:p>
                    <a:p>
                      <a:pPr marL="0" marR="0" algn="ctr">
                        <a:lnSpc>
                          <a:spcPct val="115000"/>
                        </a:lnSpc>
                        <a:spcBef>
                          <a:spcPts val="0"/>
                        </a:spcBef>
                        <a:spcAft>
                          <a:spcPts val="0"/>
                        </a:spcAft>
                      </a:pPr>
                      <a:r>
                        <a:rPr lang="en-US" sz="1400" dirty="0" smtClean="0">
                          <a:effectLst/>
                        </a:rPr>
                        <a:t>Tune queries to reduce reads and writes</a:t>
                      </a:r>
                    </a:p>
                    <a:p>
                      <a:pPr marL="0" marR="0" algn="ctr">
                        <a:lnSpc>
                          <a:spcPct val="115000"/>
                        </a:lnSpc>
                        <a:spcBef>
                          <a:spcPts val="0"/>
                        </a:spcBef>
                        <a:spcAft>
                          <a:spcPts val="0"/>
                        </a:spcAft>
                      </a:pPr>
                      <a:r>
                        <a:rPr lang="en-US" sz="1400" dirty="0" smtClean="0">
                          <a:effectLst/>
                        </a:rPr>
                        <a:t>Consider enabling row or page compression</a:t>
                      </a:r>
                    </a:p>
                  </a:txBody>
                  <a:tcPr marL="56244" marR="56244" marT="0" marB="0" anchor="ctr"/>
                </a:tc>
                <a:extLst>
                  <a:ext uri="{0D108BD9-81ED-4DB2-BD59-A6C34878D82A}">
                    <a16:rowId xmlns:a16="http://schemas.microsoft.com/office/drawing/2014/main" val="1177084840"/>
                  </a:ext>
                </a:extLst>
              </a:tr>
              <a:tr h="1582560">
                <a:tc>
                  <a:txBody>
                    <a:bodyPr/>
                    <a:lstStyle/>
                    <a:p>
                      <a:pPr marL="0" marR="0" algn="ctr">
                        <a:lnSpc>
                          <a:spcPct val="115000"/>
                        </a:lnSpc>
                        <a:spcBef>
                          <a:spcPts val="0"/>
                        </a:spcBef>
                        <a:spcAft>
                          <a:spcPts val="0"/>
                        </a:spcAft>
                      </a:pPr>
                      <a:r>
                        <a:rPr lang="en-US" sz="1600" dirty="0" smtClean="0">
                          <a:effectLst/>
                          <a:latin typeface="+mn-lt"/>
                          <a:ea typeface="+mn-ea"/>
                          <a:cs typeface="+mn-cs"/>
                        </a:rPr>
                        <a:t>Memory</a:t>
                      </a:r>
                      <a:r>
                        <a:rPr lang="en-US" sz="1600" baseline="0" dirty="0" smtClean="0">
                          <a:effectLst/>
                          <a:latin typeface="+mn-lt"/>
                          <a:ea typeface="+mn-ea"/>
                          <a:cs typeface="+mn-cs"/>
                        </a:rPr>
                        <a:t> resource pressure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244" marR="56244" marT="0" marB="0" anchor="ctr"/>
                </a:tc>
                <a:tc>
                  <a:txBody>
                    <a:bodyPr/>
                    <a:lstStyle/>
                    <a:p>
                      <a:pPr marL="0" marR="0" algn="ctr">
                        <a:lnSpc>
                          <a:spcPct val="115000"/>
                        </a:lnSpc>
                        <a:spcBef>
                          <a:spcPts val="0"/>
                        </a:spcBef>
                        <a:spcAft>
                          <a:spcPts val="0"/>
                        </a:spcAft>
                      </a:pPr>
                      <a:r>
                        <a:rPr lang="en-US" sz="1400" dirty="0" smtClean="0">
                          <a:effectLst/>
                        </a:rPr>
                        <a:t>Memory: Available Bytes </a:t>
                      </a:r>
                    </a:p>
                    <a:p>
                      <a:pPr marL="0" marR="0" algn="ctr">
                        <a:lnSpc>
                          <a:spcPct val="115000"/>
                        </a:lnSpc>
                        <a:spcBef>
                          <a:spcPts val="0"/>
                        </a:spcBef>
                        <a:spcAft>
                          <a:spcPts val="0"/>
                        </a:spcAft>
                      </a:pPr>
                      <a:r>
                        <a:rPr lang="en-US" sz="1400" dirty="0" smtClean="0">
                          <a:effectLst/>
                        </a:rPr>
                        <a:t>Memory: Pages per second </a:t>
                      </a:r>
                    </a:p>
                    <a:p>
                      <a:pPr marL="0" marR="0" algn="ctr">
                        <a:lnSpc>
                          <a:spcPct val="115000"/>
                        </a:lnSpc>
                        <a:spcBef>
                          <a:spcPts val="0"/>
                        </a:spcBef>
                        <a:spcAft>
                          <a:spcPts val="0"/>
                        </a:spcAft>
                      </a:pPr>
                      <a:r>
                        <a:rPr lang="en-US" sz="1400" dirty="0" smtClean="0">
                          <a:effectLst/>
                        </a:rPr>
                        <a:t>SQL Server: Buffer Manager\Page Life Expectancy</a:t>
                      </a:r>
                    </a:p>
                    <a:p>
                      <a:pPr marL="0" marR="0" algn="ctr">
                        <a:lnSpc>
                          <a:spcPct val="115000"/>
                        </a:lnSpc>
                        <a:spcBef>
                          <a:spcPts val="0"/>
                        </a:spcBef>
                        <a:spcAft>
                          <a:spcPts val="0"/>
                        </a:spcAft>
                      </a:pPr>
                      <a:r>
                        <a:rPr lang="en-US" sz="1400" dirty="0" smtClean="0">
                          <a:effectLst/>
                        </a:rPr>
                        <a:t>Process: Working Set (for SQL Server)</a:t>
                      </a:r>
                    </a:p>
                    <a:p>
                      <a:pPr marL="0" marR="0" algn="ctr">
                        <a:lnSpc>
                          <a:spcPct val="115000"/>
                        </a:lnSpc>
                        <a:spcBef>
                          <a:spcPts val="0"/>
                        </a:spcBef>
                        <a:spcAft>
                          <a:spcPts val="0"/>
                        </a:spcAft>
                      </a:pPr>
                      <a:r>
                        <a:rPr lang="en-US" sz="1400" dirty="0" smtClean="0">
                          <a:effectLst/>
                        </a:rPr>
                        <a:t>RESOURCE_SEMAPHORE waits</a:t>
                      </a:r>
                    </a:p>
                  </a:txBody>
                  <a:tcPr marL="56244" marR="56244" marT="0" marB="0" anchor="ctr"/>
                </a:tc>
                <a:tc>
                  <a:txBody>
                    <a:bodyPr/>
                    <a:lstStyle/>
                    <a:p>
                      <a:pPr marL="0" marR="0" algn="ctr">
                        <a:lnSpc>
                          <a:spcPct val="115000"/>
                        </a:lnSpc>
                        <a:spcBef>
                          <a:spcPts val="0"/>
                        </a:spcBef>
                        <a:spcAft>
                          <a:spcPts val="0"/>
                        </a:spcAft>
                      </a:pPr>
                      <a:r>
                        <a:rPr lang="en-US" sz="1400" dirty="0" smtClean="0">
                          <a:effectLst/>
                        </a:rPr>
                        <a:t>Check max server memory setting for SQL Server.</a:t>
                      </a:r>
                    </a:p>
                    <a:p>
                      <a:pPr marL="0" marR="0" algn="ctr">
                        <a:lnSpc>
                          <a:spcPct val="115000"/>
                        </a:lnSpc>
                        <a:spcBef>
                          <a:spcPts val="0"/>
                        </a:spcBef>
                        <a:spcAft>
                          <a:spcPts val="0"/>
                        </a:spcAft>
                      </a:pPr>
                      <a:r>
                        <a:rPr lang="en-US" sz="1400" dirty="0" smtClean="0">
                          <a:effectLst/>
                        </a:rPr>
                        <a:t>Use high memory instance</a:t>
                      </a:r>
                    </a:p>
                    <a:p>
                      <a:pPr marL="0" marR="0" algn="ctr">
                        <a:lnSpc>
                          <a:spcPct val="115000"/>
                        </a:lnSpc>
                        <a:spcBef>
                          <a:spcPts val="0"/>
                        </a:spcBef>
                        <a:spcAft>
                          <a:spcPts val="0"/>
                        </a:spcAft>
                      </a:pPr>
                      <a:r>
                        <a:rPr lang="en-US" sz="1400" dirty="0" smtClean="0">
                          <a:effectLst/>
                        </a:rPr>
                        <a:t>Identify SQL component (such as CLR, high memory grants for app queries),</a:t>
                      </a:r>
                      <a:r>
                        <a:rPr lang="en-US" sz="1400" baseline="0" dirty="0" smtClean="0">
                          <a:effectLst/>
                        </a:rPr>
                        <a:t> </a:t>
                      </a:r>
                      <a:r>
                        <a:rPr lang="en-US" sz="1400" dirty="0" smtClean="0">
                          <a:effectLst/>
                        </a:rPr>
                        <a:t>tune appropriately.</a:t>
                      </a:r>
                    </a:p>
                  </a:txBody>
                  <a:tcPr marL="56244" marR="56244" marT="0" marB="0" anchor="ctr"/>
                </a:tc>
                <a:extLst>
                  <a:ext uri="{0D108BD9-81ED-4DB2-BD59-A6C34878D82A}">
                    <a16:rowId xmlns:a16="http://schemas.microsoft.com/office/drawing/2014/main" val="2627843217"/>
                  </a:ext>
                </a:extLst>
              </a:tr>
            </a:tbl>
          </a:graphicData>
        </a:graphic>
      </p:graphicFrame>
    </p:spTree>
    <p:extLst>
      <p:ext uri="{BB962C8B-B14F-4D97-AF65-F5344CB8AC3E}">
        <p14:creationId xmlns:p14="http://schemas.microsoft.com/office/powerpoint/2010/main" val="2340345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Counters</a:t>
            </a:r>
            <a:endParaRPr lang="en-US" dirty="0"/>
          </a:p>
        </p:txBody>
      </p:sp>
      <p:sp>
        <p:nvSpPr>
          <p:cNvPr id="4" name="Text Placeholder 2"/>
          <p:cNvSpPr txBox="1">
            <a:spLocks/>
          </p:cNvSpPr>
          <p:nvPr/>
        </p:nvSpPr>
        <p:spPr>
          <a:xfrm>
            <a:off x="641631" y="1588437"/>
            <a:ext cx="5485621" cy="2852599"/>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solidFill>
                  <a:schemeClr val="tx1"/>
                </a:soli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1"/>
                </a:soli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1"/>
                </a:soli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defRPr/>
            </a:pPr>
            <a:r>
              <a:rPr kumimoji="0" lang="en-GB" sz="1800" b="0" i="0" u="none" strike="noStrike" kern="1200" cap="none" spc="0" normalizeH="0" baseline="0" noProof="0" smtClean="0">
                <a:ln>
                  <a:noFill/>
                </a:ln>
                <a:solidFill>
                  <a:srgbClr val="494949"/>
                </a:solidFill>
                <a:effectLst/>
                <a:uLnTx/>
                <a:uFillTx/>
                <a:latin typeface="Calibri" panose="020F0502020204030204" pitchFamily="34" charset="0"/>
                <a:ea typeface="+mn-ea"/>
                <a:cs typeface="+mn-cs"/>
              </a:rPr>
              <a:t>Typical SQL KPIs</a:t>
            </a:r>
          </a:p>
          <a:p>
            <a:pPr marL="342834" marR="0" lvl="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GB" sz="1599" b="0" i="0" u="none" strike="noStrike" kern="1200" cap="none" spc="0" normalizeH="0" baseline="0" noProof="0" smtClean="0">
                <a:ln>
                  <a:noFill/>
                </a:ln>
                <a:solidFill>
                  <a:srgbClr val="494949"/>
                </a:solidFill>
                <a:effectLst/>
                <a:uLnTx/>
                <a:uFillTx/>
                <a:latin typeface="Calibri" panose="020F0502020204030204" pitchFamily="34" charset="0"/>
                <a:ea typeface="+mn-ea"/>
                <a:cs typeface="+mn-cs"/>
              </a:rPr>
              <a:t>Max val for \Process(SQLServ)\% Processor Time</a:t>
            </a:r>
            <a:endParaRPr kumimoji="0" lang="en-US" sz="1599" b="0" i="0" u="none" strike="noStrike" kern="1200" cap="none" spc="0" normalizeH="0" baseline="0" noProof="0" smtClean="0">
              <a:ln>
                <a:noFill/>
              </a:ln>
              <a:solidFill>
                <a:srgbClr val="494949"/>
              </a:solidFill>
              <a:effectLst/>
              <a:uLnTx/>
              <a:uFillTx/>
              <a:latin typeface="Calibri" panose="020F0502020204030204" pitchFamily="34" charset="0"/>
              <a:ea typeface="+mn-ea"/>
              <a:cs typeface="+mn-cs"/>
            </a:endParaRPr>
          </a:p>
          <a:p>
            <a:pPr marL="342834" marR="0" lvl="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GB" sz="1599" b="0" i="0" u="none" strike="noStrike" kern="1200" cap="none" spc="0" normalizeH="0" baseline="0" noProof="0" smtClean="0">
                <a:ln>
                  <a:noFill/>
                </a:ln>
                <a:solidFill>
                  <a:srgbClr val="494949"/>
                </a:solidFill>
                <a:effectLst/>
                <a:uLnTx/>
                <a:uFillTx/>
                <a:latin typeface="Calibri" panose="020F0502020204030204" pitchFamily="34" charset="0"/>
                <a:ea typeface="+mn-ea"/>
                <a:cs typeface="+mn-cs"/>
              </a:rPr>
              <a:t>Avg val for \Process(SQLServ)\% Processor Time</a:t>
            </a:r>
            <a:endParaRPr kumimoji="0" lang="en-US" sz="1599" b="0" i="0" u="none" strike="noStrike" kern="1200" cap="none" spc="0" normalizeH="0" baseline="0" noProof="0" smtClean="0">
              <a:ln>
                <a:noFill/>
              </a:ln>
              <a:solidFill>
                <a:srgbClr val="494949"/>
              </a:solidFill>
              <a:effectLst/>
              <a:uLnTx/>
              <a:uFillTx/>
              <a:latin typeface="Calibri" panose="020F0502020204030204" pitchFamily="34" charset="0"/>
              <a:ea typeface="+mn-ea"/>
              <a:cs typeface="+mn-cs"/>
            </a:endParaRPr>
          </a:p>
          <a:p>
            <a:pPr marL="342834" marR="0" lvl="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599" b="0" i="0" u="none" strike="noStrike" kern="1200" cap="none" spc="0" normalizeH="0" baseline="0" noProof="0" smtClean="0">
                <a:ln>
                  <a:noFill/>
                </a:ln>
                <a:solidFill>
                  <a:srgbClr val="494949"/>
                </a:solidFill>
                <a:effectLst/>
                <a:uLnTx/>
                <a:uFillTx/>
                <a:latin typeface="Calibri" panose="020F0502020204030204" pitchFamily="34" charset="0"/>
                <a:ea typeface="+mn-ea"/>
                <a:cs typeface="+mn-cs"/>
              </a:rPr>
              <a:t>Max val for \Processor(_Total)\% Processor Time</a:t>
            </a:r>
          </a:p>
          <a:p>
            <a:pPr marL="342834" marR="0" lvl="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599" b="0" i="0" u="none" strike="noStrike" kern="1200" cap="none" spc="0" normalizeH="0" baseline="0" noProof="0" smtClean="0">
                <a:ln>
                  <a:noFill/>
                </a:ln>
                <a:solidFill>
                  <a:srgbClr val="494949"/>
                </a:solidFill>
                <a:effectLst/>
                <a:uLnTx/>
                <a:uFillTx/>
                <a:latin typeface="Calibri" panose="020F0502020204030204" pitchFamily="34" charset="0"/>
                <a:ea typeface="+mn-ea"/>
                <a:cs typeface="+mn-cs"/>
              </a:rPr>
              <a:t>Avg val for \Processor(_Total)\% Processor Time</a:t>
            </a:r>
          </a:p>
          <a:p>
            <a:pPr marL="342834" marR="0" lvl="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599" b="0" i="0" u="none" strike="noStrike" kern="1200" cap="none" spc="0" normalizeH="0" baseline="0" noProof="0" smtClean="0">
                <a:ln>
                  <a:noFill/>
                </a:ln>
                <a:solidFill>
                  <a:srgbClr val="494949"/>
                </a:solidFill>
                <a:effectLst/>
                <a:uLnTx/>
                <a:uFillTx/>
                <a:latin typeface="Calibri" panose="020F0502020204030204" pitchFamily="34" charset="0"/>
                <a:ea typeface="+mn-ea"/>
                <a:cs typeface="+mn-cs"/>
              </a:rPr>
              <a:t>Max val for \SQLServer:SQL Statistics\Batch Requests/sec</a:t>
            </a:r>
          </a:p>
          <a:p>
            <a:pPr marL="342834" marR="0" lvl="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599" b="0" i="0" u="none" strike="noStrike" kern="1200" cap="none" spc="0" normalizeH="0" baseline="0" noProof="0" smtClean="0">
                <a:ln>
                  <a:noFill/>
                </a:ln>
                <a:solidFill>
                  <a:srgbClr val="494949"/>
                </a:solidFill>
                <a:effectLst/>
                <a:uLnTx/>
                <a:uFillTx/>
                <a:latin typeface="Calibri" panose="020F0502020204030204" pitchFamily="34" charset="0"/>
                <a:ea typeface="+mn-ea"/>
                <a:cs typeface="+mn-cs"/>
              </a:rPr>
              <a:t>Avg val for \SQLServer:SQL Statistics\Batch Requests/sec</a:t>
            </a:r>
            <a:endParaRPr kumimoji="0" lang="en-US" sz="1599" b="0" i="0" u="none" strike="noStrike" kern="1200" cap="none" spc="0" normalizeH="0" baseline="0" noProof="0" dirty="0">
              <a:ln>
                <a:noFill/>
              </a:ln>
              <a:solidFill>
                <a:srgbClr val="494949"/>
              </a:solidFill>
              <a:effectLst/>
              <a:uLnTx/>
              <a:uFillTx/>
              <a:latin typeface="Calibri" panose="020F0502020204030204" pitchFamily="34" charset="0"/>
              <a:ea typeface="+mn-ea"/>
              <a:cs typeface="+mn-cs"/>
            </a:endParaRPr>
          </a:p>
        </p:txBody>
      </p:sp>
      <p:sp>
        <p:nvSpPr>
          <p:cNvPr id="5" name="Text Placeholder 3"/>
          <p:cNvSpPr txBox="1">
            <a:spLocks/>
          </p:cNvSpPr>
          <p:nvPr/>
        </p:nvSpPr>
        <p:spPr>
          <a:xfrm>
            <a:off x="6265938" y="1588437"/>
            <a:ext cx="5485621" cy="4401583"/>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solidFill>
                  <a:schemeClr val="tx1"/>
                </a:soli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1"/>
                </a:soli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1"/>
                </a:soli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defRPr/>
            </a:pPr>
            <a:r>
              <a:rPr kumimoji="0" lang="en-US" sz="1800" b="0" i="0" u="none" strike="noStrike" kern="1200" cap="none" spc="0" normalizeH="0" baseline="0" noProof="0" dirty="0" smtClean="0">
                <a:ln>
                  <a:noFill/>
                </a:ln>
                <a:solidFill>
                  <a:srgbClr val="494949"/>
                </a:solidFill>
                <a:effectLst/>
                <a:uLnTx/>
                <a:uFillTx/>
                <a:latin typeface="Calibri" panose="020F0502020204030204" pitchFamily="34" charset="0"/>
                <a:ea typeface="+mn-ea"/>
                <a:cs typeface="+mn-cs"/>
              </a:rPr>
              <a:t>Typical Web App KPIs</a:t>
            </a:r>
          </a:p>
          <a:p>
            <a:pPr marL="342834" marR="0" lvl="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599" b="0" i="0" u="none" strike="noStrike" kern="1200" cap="none" spc="0" normalizeH="0" baseline="0" noProof="0" dirty="0" smtClean="0">
                <a:ln>
                  <a:noFill/>
                </a:ln>
                <a:solidFill>
                  <a:srgbClr val="494949"/>
                </a:solidFill>
                <a:effectLst/>
                <a:uLnTx/>
                <a:uFillTx/>
                <a:latin typeface="Calibri" panose="020F0502020204030204" pitchFamily="34" charset="0"/>
                <a:ea typeface="+mn-ea"/>
                <a:cs typeface="+mn-cs"/>
              </a:rPr>
              <a:t>Max </a:t>
            </a:r>
            <a:r>
              <a:rPr kumimoji="0" lang="en-US" sz="1599" b="0" i="0" u="none" strike="noStrike" kern="1200" cap="none" spc="0" normalizeH="0" baseline="0" noProof="0" dirty="0" err="1" smtClean="0">
                <a:ln>
                  <a:noFill/>
                </a:ln>
                <a:solidFill>
                  <a:srgbClr val="494949"/>
                </a:solidFill>
                <a:effectLst/>
                <a:uLnTx/>
                <a:uFillTx/>
                <a:latin typeface="Calibri" panose="020F0502020204030204" pitchFamily="34" charset="0"/>
                <a:ea typeface="+mn-ea"/>
                <a:cs typeface="+mn-cs"/>
              </a:rPr>
              <a:t>val</a:t>
            </a:r>
            <a:r>
              <a:rPr kumimoji="0" lang="en-US" sz="1599" b="0" i="0" u="none" strike="noStrike" kern="1200" cap="none" spc="0" normalizeH="0" baseline="0" noProof="0" dirty="0" smtClean="0">
                <a:ln>
                  <a:noFill/>
                </a:ln>
                <a:solidFill>
                  <a:srgbClr val="494949"/>
                </a:solidFill>
                <a:effectLst/>
                <a:uLnTx/>
                <a:uFillTx/>
                <a:latin typeface="Calibri" panose="020F0502020204030204" pitchFamily="34" charset="0"/>
                <a:ea typeface="+mn-ea"/>
                <a:cs typeface="+mn-cs"/>
              </a:rPr>
              <a:t> for \ASP.NET Applications (_Total_)\Requests/sec</a:t>
            </a:r>
          </a:p>
          <a:p>
            <a:pPr marL="342834" marR="0" lvl="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599" b="0" i="0" u="none" strike="noStrike" kern="1200" cap="none" spc="0" normalizeH="0" baseline="0" noProof="0" dirty="0" err="1" smtClean="0">
                <a:ln>
                  <a:noFill/>
                </a:ln>
                <a:solidFill>
                  <a:srgbClr val="494949"/>
                </a:solidFill>
                <a:effectLst/>
                <a:uLnTx/>
                <a:uFillTx/>
                <a:latin typeface="Calibri" panose="020F0502020204030204" pitchFamily="34" charset="0"/>
                <a:ea typeface="+mn-ea"/>
                <a:cs typeface="+mn-cs"/>
              </a:rPr>
              <a:t>Avg</a:t>
            </a:r>
            <a:r>
              <a:rPr kumimoji="0" lang="en-US" sz="1599" b="0" i="0" u="none" strike="noStrike" kern="1200" cap="none" spc="0" normalizeH="0" baseline="0" noProof="0" dirty="0" smtClean="0">
                <a:ln>
                  <a:noFill/>
                </a:ln>
                <a:solidFill>
                  <a:srgbClr val="494949"/>
                </a:solidFill>
                <a:effectLst/>
                <a:uLnTx/>
                <a:uFillTx/>
                <a:latin typeface="Calibri" panose="020F0502020204030204" pitchFamily="34" charset="0"/>
                <a:ea typeface="+mn-ea"/>
                <a:cs typeface="+mn-cs"/>
              </a:rPr>
              <a:t> </a:t>
            </a:r>
            <a:r>
              <a:rPr kumimoji="0" lang="en-US" sz="1599" b="0" i="0" u="none" strike="noStrike" kern="1200" cap="none" spc="0" normalizeH="0" baseline="0" noProof="0" dirty="0" err="1" smtClean="0">
                <a:ln>
                  <a:noFill/>
                </a:ln>
                <a:solidFill>
                  <a:srgbClr val="494949"/>
                </a:solidFill>
                <a:effectLst/>
                <a:uLnTx/>
                <a:uFillTx/>
                <a:latin typeface="Calibri" panose="020F0502020204030204" pitchFamily="34" charset="0"/>
                <a:ea typeface="+mn-ea"/>
                <a:cs typeface="+mn-cs"/>
              </a:rPr>
              <a:t>val</a:t>
            </a:r>
            <a:r>
              <a:rPr kumimoji="0" lang="en-US" sz="1599" b="0" i="0" u="none" strike="noStrike" kern="1200" cap="none" spc="0" normalizeH="0" baseline="0" noProof="0" dirty="0" smtClean="0">
                <a:ln>
                  <a:noFill/>
                </a:ln>
                <a:solidFill>
                  <a:srgbClr val="494949"/>
                </a:solidFill>
                <a:effectLst/>
                <a:uLnTx/>
                <a:uFillTx/>
                <a:latin typeface="Calibri" panose="020F0502020204030204" pitchFamily="34" charset="0"/>
                <a:ea typeface="+mn-ea"/>
                <a:cs typeface="+mn-cs"/>
              </a:rPr>
              <a:t> for \ASP.NET Applications (_Total_)\Requests/sec</a:t>
            </a:r>
          </a:p>
          <a:p>
            <a:pPr marL="342834" marR="0" lvl="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599" b="0" i="0" u="none" strike="noStrike" kern="1200" cap="none" spc="0" normalizeH="0" baseline="0" noProof="0" dirty="0" err="1" smtClean="0">
                <a:ln>
                  <a:noFill/>
                </a:ln>
                <a:solidFill>
                  <a:srgbClr val="494949"/>
                </a:solidFill>
                <a:effectLst/>
                <a:uLnTx/>
                <a:uFillTx/>
                <a:latin typeface="Calibri" panose="020F0502020204030204" pitchFamily="34" charset="0"/>
                <a:ea typeface="+mn-ea"/>
                <a:cs typeface="+mn-cs"/>
              </a:rPr>
              <a:t>Avg</a:t>
            </a:r>
            <a:r>
              <a:rPr kumimoji="0" lang="en-US" sz="1599" b="0" i="0" u="none" strike="noStrike" kern="1200" cap="none" spc="0" normalizeH="0" baseline="0" noProof="0" dirty="0" smtClean="0">
                <a:ln>
                  <a:noFill/>
                </a:ln>
                <a:solidFill>
                  <a:srgbClr val="494949"/>
                </a:solidFill>
                <a:effectLst/>
                <a:uLnTx/>
                <a:uFillTx/>
                <a:latin typeface="Calibri" panose="020F0502020204030204" pitchFamily="34" charset="0"/>
                <a:ea typeface="+mn-ea"/>
                <a:cs typeface="+mn-cs"/>
              </a:rPr>
              <a:t> </a:t>
            </a:r>
            <a:r>
              <a:rPr kumimoji="0" lang="en-US" sz="1599" b="0" i="0" u="none" strike="noStrike" kern="1200" cap="none" spc="0" normalizeH="0" baseline="0" noProof="0" dirty="0" err="1" smtClean="0">
                <a:ln>
                  <a:noFill/>
                </a:ln>
                <a:solidFill>
                  <a:srgbClr val="494949"/>
                </a:solidFill>
                <a:effectLst/>
                <a:uLnTx/>
                <a:uFillTx/>
                <a:latin typeface="Calibri" panose="020F0502020204030204" pitchFamily="34" charset="0"/>
                <a:ea typeface="+mn-ea"/>
                <a:cs typeface="+mn-cs"/>
              </a:rPr>
              <a:t>val</a:t>
            </a:r>
            <a:r>
              <a:rPr kumimoji="0" lang="en-US" sz="1599" b="0" i="0" u="none" strike="noStrike" kern="1200" cap="none" spc="0" normalizeH="0" baseline="0" noProof="0" dirty="0" smtClean="0">
                <a:ln>
                  <a:noFill/>
                </a:ln>
                <a:solidFill>
                  <a:srgbClr val="494949"/>
                </a:solidFill>
                <a:effectLst/>
                <a:uLnTx/>
                <a:uFillTx/>
                <a:latin typeface="Calibri" panose="020F0502020204030204" pitchFamily="34" charset="0"/>
                <a:ea typeface="+mn-ea"/>
                <a:cs typeface="+mn-cs"/>
              </a:rPr>
              <a:t> for \Memory\Available Mbytes </a:t>
            </a:r>
          </a:p>
          <a:p>
            <a:pPr marL="342834" marR="0" lvl="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599" b="0" i="0" u="none" strike="noStrike" kern="1200" cap="none" spc="0" normalizeH="0" baseline="0" noProof="0" dirty="0" smtClean="0">
                <a:ln>
                  <a:noFill/>
                </a:ln>
                <a:solidFill>
                  <a:srgbClr val="494949"/>
                </a:solidFill>
                <a:effectLst/>
                <a:uLnTx/>
                <a:uFillTx/>
                <a:latin typeface="Calibri" panose="020F0502020204030204" pitchFamily="34" charset="0"/>
                <a:ea typeface="+mn-ea"/>
                <a:cs typeface="+mn-cs"/>
              </a:rPr>
              <a:t>Max </a:t>
            </a:r>
            <a:r>
              <a:rPr kumimoji="0" lang="en-US" sz="1599" b="0" i="0" u="none" strike="noStrike" kern="1200" cap="none" spc="0" normalizeH="0" baseline="0" noProof="0" dirty="0" err="1" smtClean="0">
                <a:ln>
                  <a:noFill/>
                </a:ln>
                <a:solidFill>
                  <a:srgbClr val="494949"/>
                </a:solidFill>
                <a:effectLst/>
                <a:uLnTx/>
                <a:uFillTx/>
                <a:latin typeface="Calibri" panose="020F0502020204030204" pitchFamily="34" charset="0"/>
                <a:ea typeface="+mn-ea"/>
                <a:cs typeface="+mn-cs"/>
              </a:rPr>
              <a:t>val</a:t>
            </a:r>
            <a:r>
              <a:rPr kumimoji="0" lang="en-US" sz="1599" b="0" i="0" u="none" strike="noStrike" kern="1200" cap="none" spc="0" normalizeH="0" baseline="0" noProof="0" dirty="0" smtClean="0">
                <a:ln>
                  <a:noFill/>
                </a:ln>
                <a:solidFill>
                  <a:srgbClr val="494949"/>
                </a:solidFill>
                <a:effectLst/>
                <a:uLnTx/>
                <a:uFillTx/>
                <a:latin typeface="Calibri" panose="020F0502020204030204" pitchFamily="34" charset="0"/>
                <a:ea typeface="+mn-ea"/>
                <a:cs typeface="+mn-cs"/>
              </a:rPr>
              <a:t> for \Processor(_Total)\% Processor Time</a:t>
            </a:r>
          </a:p>
          <a:p>
            <a:pPr marL="342834" marR="0" lvl="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599" b="0" i="0" u="none" strike="noStrike" kern="1200" cap="none" spc="0" normalizeH="0" baseline="0" noProof="0" dirty="0" err="1" smtClean="0">
                <a:ln>
                  <a:noFill/>
                </a:ln>
                <a:solidFill>
                  <a:srgbClr val="494949"/>
                </a:solidFill>
                <a:effectLst/>
                <a:uLnTx/>
                <a:uFillTx/>
                <a:latin typeface="Calibri" panose="020F0502020204030204" pitchFamily="34" charset="0"/>
                <a:ea typeface="+mn-ea"/>
                <a:cs typeface="+mn-cs"/>
              </a:rPr>
              <a:t>Avg</a:t>
            </a:r>
            <a:r>
              <a:rPr kumimoji="0" lang="en-US" sz="1599" b="0" i="0" u="none" strike="noStrike" kern="1200" cap="none" spc="0" normalizeH="0" baseline="0" noProof="0" dirty="0" smtClean="0">
                <a:ln>
                  <a:noFill/>
                </a:ln>
                <a:solidFill>
                  <a:srgbClr val="494949"/>
                </a:solidFill>
                <a:effectLst/>
                <a:uLnTx/>
                <a:uFillTx/>
                <a:latin typeface="Calibri" panose="020F0502020204030204" pitchFamily="34" charset="0"/>
                <a:ea typeface="+mn-ea"/>
                <a:cs typeface="+mn-cs"/>
              </a:rPr>
              <a:t> </a:t>
            </a:r>
            <a:r>
              <a:rPr kumimoji="0" lang="en-US" sz="1599" b="0" i="0" u="none" strike="noStrike" kern="1200" cap="none" spc="0" normalizeH="0" baseline="0" noProof="0" dirty="0" err="1" smtClean="0">
                <a:ln>
                  <a:noFill/>
                </a:ln>
                <a:solidFill>
                  <a:srgbClr val="494949"/>
                </a:solidFill>
                <a:effectLst/>
                <a:uLnTx/>
                <a:uFillTx/>
                <a:latin typeface="Calibri" panose="020F0502020204030204" pitchFamily="34" charset="0"/>
                <a:ea typeface="+mn-ea"/>
                <a:cs typeface="+mn-cs"/>
              </a:rPr>
              <a:t>val</a:t>
            </a:r>
            <a:r>
              <a:rPr kumimoji="0" lang="en-US" sz="1599" b="0" i="0" u="none" strike="noStrike" kern="1200" cap="none" spc="0" normalizeH="0" baseline="0" noProof="0" dirty="0" smtClean="0">
                <a:ln>
                  <a:noFill/>
                </a:ln>
                <a:solidFill>
                  <a:srgbClr val="494949"/>
                </a:solidFill>
                <a:effectLst/>
                <a:uLnTx/>
                <a:uFillTx/>
                <a:latin typeface="Calibri" panose="020F0502020204030204" pitchFamily="34" charset="0"/>
                <a:ea typeface="+mn-ea"/>
                <a:cs typeface="+mn-cs"/>
              </a:rPr>
              <a:t> for \Processor(_Total)\% Processor Time</a:t>
            </a:r>
          </a:p>
          <a:p>
            <a:pPr marL="342834" marR="0" lvl="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599" b="0" i="0" u="none" strike="noStrike" kern="1200" cap="none" spc="0" normalizeH="0" baseline="0" noProof="0" dirty="0" err="1" smtClean="0">
                <a:ln>
                  <a:noFill/>
                </a:ln>
                <a:solidFill>
                  <a:srgbClr val="494949"/>
                </a:solidFill>
                <a:effectLst/>
                <a:uLnTx/>
                <a:uFillTx/>
                <a:latin typeface="Calibri" panose="020F0502020204030204" pitchFamily="34" charset="0"/>
                <a:ea typeface="+mn-ea"/>
                <a:cs typeface="+mn-cs"/>
              </a:rPr>
              <a:t>Avg</a:t>
            </a:r>
            <a:r>
              <a:rPr kumimoji="0" lang="en-US" sz="1599" b="0" i="0" u="none" strike="noStrike" kern="1200" cap="none" spc="0" normalizeH="0" baseline="0" noProof="0" dirty="0" smtClean="0">
                <a:ln>
                  <a:noFill/>
                </a:ln>
                <a:solidFill>
                  <a:srgbClr val="494949"/>
                </a:solidFill>
                <a:effectLst/>
                <a:uLnTx/>
                <a:uFillTx/>
                <a:latin typeface="Calibri" panose="020F0502020204030204" pitchFamily="34" charset="0"/>
                <a:ea typeface="+mn-ea"/>
                <a:cs typeface="+mn-cs"/>
              </a:rPr>
              <a:t> </a:t>
            </a:r>
            <a:r>
              <a:rPr kumimoji="0" lang="en-US" sz="1599" b="0" i="0" u="none" strike="noStrike" kern="1200" cap="none" spc="0" normalizeH="0" baseline="0" noProof="0" dirty="0" err="1" smtClean="0">
                <a:ln>
                  <a:noFill/>
                </a:ln>
                <a:solidFill>
                  <a:srgbClr val="494949"/>
                </a:solidFill>
                <a:effectLst/>
                <a:uLnTx/>
                <a:uFillTx/>
                <a:latin typeface="Calibri" panose="020F0502020204030204" pitchFamily="34" charset="0"/>
                <a:ea typeface="+mn-ea"/>
                <a:cs typeface="+mn-cs"/>
              </a:rPr>
              <a:t>val</a:t>
            </a:r>
            <a:r>
              <a:rPr kumimoji="0" lang="en-US" sz="1599" b="0" i="0" u="none" strike="noStrike" kern="1200" cap="none" spc="0" normalizeH="0" baseline="0" noProof="0" dirty="0" smtClean="0">
                <a:ln>
                  <a:noFill/>
                </a:ln>
                <a:solidFill>
                  <a:srgbClr val="494949"/>
                </a:solidFill>
                <a:effectLst/>
                <a:uLnTx/>
                <a:uFillTx/>
                <a:latin typeface="Calibri" panose="020F0502020204030204" pitchFamily="34" charset="0"/>
                <a:ea typeface="+mn-ea"/>
                <a:cs typeface="+mn-cs"/>
              </a:rPr>
              <a:t> for \ASP.NET\Request Wait Time	</a:t>
            </a:r>
          </a:p>
          <a:p>
            <a:pPr marL="342834" marR="0" lvl="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599" b="0" i="0" u="none" strike="noStrike" kern="1200" cap="none" spc="0" normalizeH="0" baseline="0" noProof="0" dirty="0" err="1" smtClean="0">
                <a:ln>
                  <a:noFill/>
                </a:ln>
                <a:solidFill>
                  <a:srgbClr val="494949"/>
                </a:solidFill>
                <a:effectLst/>
                <a:uLnTx/>
                <a:uFillTx/>
                <a:latin typeface="Calibri" panose="020F0502020204030204" pitchFamily="34" charset="0"/>
                <a:ea typeface="+mn-ea"/>
                <a:cs typeface="+mn-cs"/>
              </a:rPr>
              <a:t>Avg</a:t>
            </a:r>
            <a:r>
              <a:rPr kumimoji="0" lang="en-US" sz="1599" b="0" i="0" u="none" strike="noStrike" kern="1200" cap="none" spc="0" normalizeH="0" baseline="0" noProof="0" dirty="0" smtClean="0">
                <a:ln>
                  <a:noFill/>
                </a:ln>
                <a:solidFill>
                  <a:srgbClr val="494949"/>
                </a:solidFill>
                <a:effectLst/>
                <a:uLnTx/>
                <a:uFillTx/>
                <a:latin typeface="Calibri" panose="020F0502020204030204" pitchFamily="34" charset="0"/>
                <a:ea typeface="+mn-ea"/>
                <a:cs typeface="+mn-cs"/>
              </a:rPr>
              <a:t> </a:t>
            </a:r>
            <a:r>
              <a:rPr kumimoji="0" lang="en-US" sz="1599" b="0" i="0" u="none" strike="noStrike" kern="1200" cap="none" spc="0" normalizeH="0" baseline="0" noProof="0" dirty="0" err="1" smtClean="0">
                <a:ln>
                  <a:noFill/>
                </a:ln>
                <a:solidFill>
                  <a:srgbClr val="494949"/>
                </a:solidFill>
                <a:effectLst/>
                <a:uLnTx/>
                <a:uFillTx/>
                <a:latin typeface="Calibri" panose="020F0502020204030204" pitchFamily="34" charset="0"/>
                <a:ea typeface="+mn-ea"/>
                <a:cs typeface="+mn-cs"/>
              </a:rPr>
              <a:t>val</a:t>
            </a:r>
            <a:r>
              <a:rPr kumimoji="0" lang="en-US" sz="1599" b="0" i="0" u="none" strike="noStrike" kern="1200" cap="none" spc="0" normalizeH="0" baseline="0" noProof="0" dirty="0" smtClean="0">
                <a:ln>
                  <a:noFill/>
                </a:ln>
                <a:solidFill>
                  <a:srgbClr val="494949"/>
                </a:solidFill>
                <a:effectLst/>
                <a:uLnTx/>
                <a:uFillTx/>
                <a:latin typeface="Calibri" panose="020F0502020204030204" pitchFamily="34" charset="0"/>
                <a:ea typeface="+mn-ea"/>
                <a:cs typeface="+mn-cs"/>
              </a:rPr>
              <a:t> for \ASP.NET\Request Execution Time</a:t>
            </a:r>
          </a:p>
          <a:p>
            <a:pPr marL="342834" marR="0" lvl="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599" b="0" i="0" u="none" strike="noStrike" kern="1200" cap="none" spc="0" normalizeH="0" baseline="0" noProof="0" dirty="0" err="1" smtClean="0">
                <a:ln>
                  <a:noFill/>
                </a:ln>
                <a:solidFill>
                  <a:srgbClr val="494949"/>
                </a:solidFill>
                <a:effectLst/>
                <a:uLnTx/>
                <a:uFillTx/>
                <a:latin typeface="Calibri" panose="020F0502020204030204" pitchFamily="34" charset="0"/>
                <a:ea typeface="+mn-ea"/>
                <a:cs typeface="+mn-cs"/>
              </a:rPr>
              <a:t>Avg</a:t>
            </a:r>
            <a:r>
              <a:rPr kumimoji="0" lang="en-US" sz="1599" b="0" i="0" u="none" strike="noStrike" kern="1200" cap="none" spc="0" normalizeH="0" baseline="0" noProof="0" dirty="0" smtClean="0">
                <a:ln>
                  <a:noFill/>
                </a:ln>
                <a:solidFill>
                  <a:srgbClr val="494949"/>
                </a:solidFill>
                <a:effectLst/>
                <a:uLnTx/>
                <a:uFillTx/>
                <a:latin typeface="Calibri" panose="020F0502020204030204" pitchFamily="34" charset="0"/>
                <a:ea typeface="+mn-ea"/>
                <a:cs typeface="+mn-cs"/>
              </a:rPr>
              <a:t> </a:t>
            </a:r>
            <a:r>
              <a:rPr kumimoji="0" lang="en-US" sz="1599" b="0" i="0" u="none" strike="noStrike" kern="1200" cap="none" spc="0" normalizeH="0" baseline="0" noProof="0" dirty="0" err="1" smtClean="0">
                <a:ln>
                  <a:noFill/>
                </a:ln>
                <a:solidFill>
                  <a:srgbClr val="494949"/>
                </a:solidFill>
                <a:effectLst/>
                <a:uLnTx/>
                <a:uFillTx/>
                <a:latin typeface="Calibri" panose="020F0502020204030204" pitchFamily="34" charset="0"/>
                <a:ea typeface="+mn-ea"/>
                <a:cs typeface="+mn-cs"/>
              </a:rPr>
              <a:t>val</a:t>
            </a:r>
            <a:r>
              <a:rPr kumimoji="0" lang="en-US" sz="1599" b="0" i="0" u="none" strike="noStrike" kern="1200" cap="none" spc="0" normalizeH="0" baseline="0" noProof="0" dirty="0" smtClean="0">
                <a:ln>
                  <a:noFill/>
                </a:ln>
                <a:solidFill>
                  <a:srgbClr val="494949"/>
                </a:solidFill>
                <a:effectLst/>
                <a:uLnTx/>
                <a:uFillTx/>
                <a:latin typeface="Calibri" panose="020F0502020204030204" pitchFamily="34" charset="0"/>
                <a:ea typeface="+mn-ea"/>
                <a:cs typeface="+mn-cs"/>
              </a:rPr>
              <a:t> for \ASP.NET\Requests Queued </a:t>
            </a:r>
          </a:p>
          <a:p>
            <a:pPr marL="342834" marR="0" lvl="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599" b="0" i="0" u="none" strike="noStrike" kern="1200" cap="none" spc="0" normalizeH="0" baseline="0" noProof="0" dirty="0" err="1" smtClean="0">
                <a:ln>
                  <a:noFill/>
                </a:ln>
                <a:solidFill>
                  <a:srgbClr val="494949"/>
                </a:solidFill>
                <a:effectLst/>
                <a:uLnTx/>
                <a:uFillTx/>
                <a:latin typeface="Calibri" panose="020F0502020204030204" pitchFamily="34" charset="0"/>
                <a:ea typeface="+mn-ea"/>
                <a:cs typeface="+mn-cs"/>
              </a:rPr>
              <a:t>Avg</a:t>
            </a:r>
            <a:r>
              <a:rPr kumimoji="0" lang="en-US" sz="1599" b="0" i="0" u="none" strike="noStrike" kern="1200" cap="none" spc="0" normalizeH="0" baseline="0" noProof="0" dirty="0" smtClean="0">
                <a:ln>
                  <a:noFill/>
                </a:ln>
                <a:solidFill>
                  <a:srgbClr val="494949"/>
                </a:solidFill>
                <a:effectLst/>
                <a:uLnTx/>
                <a:uFillTx/>
                <a:latin typeface="Calibri" panose="020F0502020204030204" pitchFamily="34" charset="0"/>
                <a:ea typeface="+mn-ea"/>
                <a:cs typeface="+mn-cs"/>
              </a:rPr>
              <a:t> </a:t>
            </a:r>
            <a:r>
              <a:rPr kumimoji="0" lang="en-US" sz="1599" b="0" i="0" u="none" strike="noStrike" kern="1200" cap="none" spc="0" normalizeH="0" baseline="0" noProof="0" dirty="0" err="1" smtClean="0">
                <a:ln>
                  <a:noFill/>
                </a:ln>
                <a:solidFill>
                  <a:srgbClr val="494949"/>
                </a:solidFill>
                <a:effectLst/>
                <a:uLnTx/>
                <a:uFillTx/>
                <a:latin typeface="Calibri" panose="020F0502020204030204" pitchFamily="34" charset="0"/>
                <a:ea typeface="+mn-ea"/>
                <a:cs typeface="+mn-cs"/>
              </a:rPr>
              <a:t>val</a:t>
            </a:r>
            <a:r>
              <a:rPr kumimoji="0" lang="en-US" sz="1599" b="0" i="0" u="none" strike="noStrike" kern="1200" cap="none" spc="0" normalizeH="0" baseline="0" noProof="0" dirty="0" smtClean="0">
                <a:ln>
                  <a:noFill/>
                </a:ln>
                <a:solidFill>
                  <a:srgbClr val="494949"/>
                </a:solidFill>
                <a:effectLst/>
                <a:uLnTx/>
                <a:uFillTx/>
                <a:latin typeface="Calibri" panose="020F0502020204030204" pitchFamily="34" charset="0"/>
                <a:ea typeface="+mn-ea"/>
                <a:cs typeface="+mn-cs"/>
              </a:rPr>
              <a:t> for \ASP.NET\Requests Rejected</a:t>
            </a:r>
          </a:p>
          <a:p>
            <a:pPr marL="342834" marR="0" lvl="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599" b="0" i="0" u="none" strike="noStrike" kern="1200" cap="none" spc="0" normalizeH="0" baseline="0" noProof="0" dirty="0" err="1" smtClean="0">
                <a:ln>
                  <a:noFill/>
                </a:ln>
                <a:solidFill>
                  <a:srgbClr val="494949"/>
                </a:solidFill>
                <a:effectLst/>
                <a:uLnTx/>
                <a:uFillTx/>
                <a:latin typeface="Calibri" panose="020F0502020204030204" pitchFamily="34" charset="0"/>
                <a:ea typeface="+mn-ea"/>
                <a:cs typeface="+mn-cs"/>
              </a:rPr>
              <a:t>Avg</a:t>
            </a:r>
            <a:r>
              <a:rPr kumimoji="0" lang="en-US" sz="1599" b="0" i="0" u="none" strike="noStrike" kern="1200" cap="none" spc="0" normalizeH="0" baseline="0" noProof="0" dirty="0" smtClean="0">
                <a:ln>
                  <a:noFill/>
                </a:ln>
                <a:solidFill>
                  <a:srgbClr val="494949"/>
                </a:solidFill>
                <a:effectLst/>
                <a:uLnTx/>
                <a:uFillTx/>
                <a:latin typeface="Calibri" panose="020F0502020204030204" pitchFamily="34" charset="0"/>
                <a:ea typeface="+mn-ea"/>
                <a:cs typeface="+mn-cs"/>
              </a:rPr>
              <a:t> </a:t>
            </a:r>
            <a:r>
              <a:rPr kumimoji="0" lang="en-US" sz="1599" b="0" i="0" u="none" strike="noStrike" kern="1200" cap="none" spc="0" normalizeH="0" baseline="0" noProof="0" dirty="0" err="1" smtClean="0">
                <a:ln>
                  <a:noFill/>
                </a:ln>
                <a:solidFill>
                  <a:srgbClr val="494949"/>
                </a:solidFill>
                <a:effectLst/>
                <a:uLnTx/>
                <a:uFillTx/>
                <a:latin typeface="Calibri" panose="020F0502020204030204" pitchFamily="34" charset="0"/>
                <a:ea typeface="+mn-ea"/>
                <a:cs typeface="+mn-cs"/>
              </a:rPr>
              <a:t>val</a:t>
            </a:r>
            <a:r>
              <a:rPr kumimoji="0" lang="en-US" sz="1599" b="0" i="0" u="none" strike="noStrike" kern="1200" cap="none" spc="0" normalizeH="0" baseline="0" noProof="0" dirty="0" smtClean="0">
                <a:ln>
                  <a:noFill/>
                </a:ln>
                <a:solidFill>
                  <a:srgbClr val="494949"/>
                </a:solidFill>
                <a:effectLst/>
                <a:uLnTx/>
                <a:uFillTx/>
                <a:latin typeface="Calibri" panose="020F0502020204030204" pitchFamily="34" charset="0"/>
                <a:ea typeface="+mn-ea"/>
                <a:cs typeface="+mn-cs"/>
              </a:rPr>
              <a:t> for \ASP.NET\Requests Current </a:t>
            </a:r>
            <a:endParaRPr kumimoji="0" lang="en-US" sz="1599" b="0" i="0" u="none" strike="noStrike" kern="1200" cap="none" spc="0" normalizeH="0" baseline="0" noProof="0" dirty="0">
              <a:ln>
                <a:noFill/>
              </a:ln>
              <a:solidFill>
                <a:srgbClr val="494949"/>
              </a:solidFill>
              <a:effectLst/>
              <a:uLnTx/>
              <a:uFillTx/>
              <a:latin typeface="Calibri" panose="020F0502020204030204" pitchFamily="34" charset="0"/>
              <a:ea typeface="+mn-ea"/>
              <a:cs typeface="+mn-cs"/>
            </a:endParaRPr>
          </a:p>
        </p:txBody>
      </p:sp>
      <p:sp>
        <p:nvSpPr>
          <p:cNvPr id="6" name="Rectangle 5"/>
          <p:cNvSpPr/>
          <p:nvPr/>
        </p:nvSpPr>
        <p:spPr>
          <a:xfrm>
            <a:off x="641630" y="4503016"/>
            <a:ext cx="6217356" cy="1862358"/>
          </a:xfrm>
          <a:prstGeom prst="rect">
            <a:avLst/>
          </a:prstGeom>
        </p:spPr>
        <p:txBody>
          <a:bodyPr lIns="93256" tIns="46627" rIns="93256" bIns="46627">
            <a:spAutoFit/>
          </a:bodyPr>
          <a:lstStyle/>
          <a:p>
            <a:pPr marL="0" marR="0" lvl="0" indent="0" algn="l" defTabSz="932742"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94949"/>
                </a:solidFill>
                <a:effectLst/>
                <a:uLnTx/>
                <a:uFillTx/>
                <a:latin typeface="Calibri" panose="020F0502020204030204" pitchFamily="34" charset="0"/>
                <a:ea typeface="Times New Roman" panose="02020603050405020304" pitchFamily="18" charset="0"/>
                <a:cs typeface="Times New Roman" panose="02020603050405020304" pitchFamily="18" charset="0"/>
              </a:rPr>
              <a:t>Typical User/test characteristics</a:t>
            </a:r>
          </a:p>
          <a:p>
            <a:pPr marL="291409" marR="0" lvl="0" indent="-291409" algn="l" defTabSz="932742"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1599" b="0" i="0" u="none" strike="noStrike" kern="1200" cap="none" spc="0" normalizeH="0" baseline="0" noProof="0" dirty="0">
                <a:ln>
                  <a:noFill/>
                </a:ln>
                <a:solidFill>
                  <a:srgbClr val="494949"/>
                </a:solidFill>
                <a:effectLst/>
                <a:uLnTx/>
                <a:uFillTx/>
                <a:latin typeface="Calibri" panose="020F0502020204030204" pitchFamily="34" charset="0"/>
                <a:ea typeface="Times New Roman" panose="02020603050405020304" pitchFamily="18" charset="0"/>
                <a:cs typeface="Times New Roman" panose="02020603050405020304" pitchFamily="18" charset="0"/>
              </a:rPr>
              <a:t>Number of concurrent users </a:t>
            </a:r>
          </a:p>
          <a:p>
            <a:pPr marL="291409" marR="0" lvl="0" indent="-291409" algn="l" defTabSz="932742"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1599" b="0" i="0" u="none" strike="noStrike" kern="1200" cap="none" spc="0" normalizeH="0" baseline="0" noProof="0" dirty="0">
                <a:ln>
                  <a:noFill/>
                </a:ln>
                <a:solidFill>
                  <a:srgbClr val="494949"/>
                </a:solidFill>
                <a:effectLst/>
                <a:uLnTx/>
                <a:uFillTx/>
                <a:latin typeface="Calibri" panose="020F0502020204030204" pitchFamily="34" charset="0"/>
                <a:ea typeface="Times New Roman" panose="02020603050405020304" pitchFamily="18" charset="0"/>
                <a:cs typeface="Times New Roman" panose="02020603050405020304" pitchFamily="18" charset="0"/>
              </a:rPr>
              <a:t>Average/Max request execution time</a:t>
            </a:r>
          </a:p>
          <a:p>
            <a:pPr marL="291409" marR="0" lvl="0" indent="-291409" algn="l" defTabSz="932742"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1599" b="0" i="0" u="none" strike="noStrike" kern="1200" cap="none" spc="0" normalizeH="0" baseline="0" noProof="0" dirty="0">
                <a:ln>
                  <a:noFill/>
                </a:ln>
                <a:solidFill>
                  <a:srgbClr val="494949"/>
                </a:solidFill>
                <a:effectLst/>
                <a:uLnTx/>
                <a:uFillTx/>
                <a:latin typeface="Calibri" panose="020F0502020204030204" pitchFamily="34" charset="0"/>
                <a:ea typeface="Times New Roman" panose="02020603050405020304" pitchFamily="18" charset="0"/>
                <a:cs typeface="Times New Roman" panose="02020603050405020304" pitchFamily="18" charset="0"/>
              </a:rPr>
              <a:t>Number of web servers </a:t>
            </a:r>
          </a:p>
          <a:p>
            <a:pPr marL="291409" marR="0" lvl="0" indent="-291409" algn="l" defTabSz="932742"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1599" b="0" i="0" u="none" strike="noStrike" kern="1200" cap="none" spc="0" normalizeH="0" baseline="0" noProof="0" dirty="0">
                <a:ln>
                  <a:noFill/>
                </a:ln>
                <a:solidFill>
                  <a:srgbClr val="494949"/>
                </a:solidFill>
                <a:effectLst/>
                <a:uLnTx/>
                <a:uFillTx/>
                <a:latin typeface="Calibri" panose="020F0502020204030204" pitchFamily="34" charset="0"/>
                <a:ea typeface="Times New Roman" panose="02020603050405020304" pitchFamily="18" charset="0"/>
                <a:cs typeface="Times New Roman" panose="02020603050405020304" pitchFamily="18" charset="0"/>
              </a:rPr>
              <a:t>Ramp up period, test method </a:t>
            </a:r>
          </a:p>
          <a:p>
            <a:pPr marL="291409" marR="0" lvl="0" indent="-291409" algn="l" defTabSz="932742" rtl="0" eaLnBrk="1" fontAlgn="auto" latinLnBrk="0" hangingPunct="1">
              <a:lnSpc>
                <a:spcPct val="115000"/>
              </a:lnSpc>
              <a:spcBef>
                <a:spcPts val="0"/>
              </a:spcBef>
              <a:spcAft>
                <a:spcPts val="1020"/>
              </a:spcAft>
              <a:buClrTx/>
              <a:buSzTx/>
              <a:buFont typeface="Arial" panose="020B0604020202020204" pitchFamily="34" charset="0"/>
              <a:buChar char="•"/>
              <a:tabLst/>
              <a:defRPr/>
            </a:pPr>
            <a:r>
              <a:rPr kumimoji="0" lang="en-US" sz="1599" b="0" i="0" u="none" strike="noStrike" kern="1200" cap="none" spc="0" normalizeH="0" baseline="0" noProof="0" dirty="0">
                <a:ln>
                  <a:noFill/>
                </a:ln>
                <a:solidFill>
                  <a:srgbClr val="494949"/>
                </a:solidFill>
                <a:effectLst/>
                <a:uLnTx/>
                <a:uFillTx/>
                <a:latin typeface="Calibri" panose="020F0502020204030204" pitchFamily="34" charset="0"/>
                <a:ea typeface="Times New Roman" panose="02020603050405020304" pitchFamily="18" charset="0"/>
                <a:cs typeface="Times New Roman" panose="02020603050405020304" pitchFamily="18" charset="0"/>
              </a:rPr>
              <a:t>Start and end time of test </a:t>
            </a:r>
          </a:p>
        </p:txBody>
      </p:sp>
    </p:spTree>
    <p:extLst>
      <p:ext uri="{BB962C8B-B14F-4D97-AF65-F5344CB8AC3E}">
        <p14:creationId xmlns:p14="http://schemas.microsoft.com/office/powerpoint/2010/main" val="407465527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this module</a:t>
            </a:r>
            <a:endParaRPr lang="en-US" dirty="0"/>
          </a:p>
        </p:txBody>
      </p:sp>
      <p:sp>
        <p:nvSpPr>
          <p:cNvPr id="6" name="Rectangle 5"/>
          <p:cNvSpPr/>
          <p:nvPr/>
        </p:nvSpPr>
        <p:spPr bwMode="auto">
          <a:xfrm>
            <a:off x="457200" y="143986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57200" y="299434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457200" y="377158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6248717" y="143986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457200" y="221710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188720" y="1439862"/>
            <a:ext cx="4937760" cy="73152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chemeClr val="tx1"/>
                </a:solidFill>
                <a:latin typeface="Segoe UI Light"/>
                <a:ea typeface="Segoe UI" pitchFamily="34" charset="0"/>
                <a:cs typeface="Segoe UI" pitchFamily="34" charset="0"/>
              </a:rPr>
              <a:t>Virtual machine components</a:t>
            </a:r>
            <a:endParaRPr lang="en-US" dirty="0">
              <a:solidFill>
                <a:schemeClr val="tx1"/>
              </a:solidFill>
              <a:latin typeface="Segoe UI Light"/>
              <a:ea typeface="Segoe UI" pitchFamily="34" charset="0"/>
              <a:cs typeface="Segoe UI" pitchFamily="34" charset="0"/>
            </a:endParaRPr>
          </a:p>
        </p:txBody>
      </p:sp>
      <p:sp>
        <p:nvSpPr>
          <p:cNvPr id="23" name="Rectangle 22"/>
          <p:cNvSpPr/>
          <p:nvPr/>
        </p:nvSpPr>
        <p:spPr bwMode="auto">
          <a:xfrm>
            <a:off x="1188720" y="299434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Azure deployment models</a:t>
            </a:r>
            <a:endParaRPr lang="en-US" dirty="0">
              <a:solidFill>
                <a:srgbClr val="505050"/>
              </a:solidFill>
              <a:latin typeface="Segoe UI Light"/>
              <a:ea typeface="Segoe UI" pitchFamily="34" charset="0"/>
              <a:cs typeface="Segoe UI" pitchFamily="34" charset="0"/>
            </a:endParaRPr>
          </a:p>
        </p:txBody>
      </p:sp>
      <p:sp>
        <p:nvSpPr>
          <p:cNvPr id="25" name="Rectangle 24"/>
          <p:cNvSpPr/>
          <p:nvPr/>
        </p:nvSpPr>
        <p:spPr bwMode="auto">
          <a:xfrm>
            <a:off x="1188720" y="377158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Virtual machine tiers</a:t>
            </a:r>
            <a:endParaRPr lang="en-US" dirty="0">
              <a:solidFill>
                <a:srgbClr val="505050"/>
              </a:solidFill>
              <a:latin typeface="Segoe UI Light"/>
              <a:ea typeface="Segoe UI" pitchFamily="34" charset="0"/>
              <a:cs typeface="Segoe UI" pitchFamily="34" charset="0"/>
            </a:endParaRPr>
          </a:p>
        </p:txBody>
      </p:sp>
      <p:sp>
        <p:nvSpPr>
          <p:cNvPr id="26" name="Rectangle 25"/>
          <p:cNvSpPr/>
          <p:nvPr/>
        </p:nvSpPr>
        <p:spPr bwMode="auto">
          <a:xfrm>
            <a:off x="6980237" y="143986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a:solidFill>
                  <a:srgbClr val="505050"/>
                </a:solidFill>
                <a:latin typeface="Segoe UI Light"/>
                <a:ea typeface="Segoe UI" pitchFamily="34" charset="0"/>
                <a:cs typeface="Segoe UI" pitchFamily="34" charset="0"/>
              </a:rPr>
              <a:t>Deployment scenarios</a:t>
            </a:r>
          </a:p>
        </p:txBody>
      </p:sp>
      <p:sp>
        <p:nvSpPr>
          <p:cNvPr id="27" name="Rectangle 26"/>
          <p:cNvSpPr/>
          <p:nvPr/>
        </p:nvSpPr>
        <p:spPr bwMode="auto">
          <a:xfrm>
            <a:off x="1188720" y="221710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Storage Architecture</a:t>
            </a:r>
            <a:endParaRPr lang="en-US" dirty="0">
              <a:solidFill>
                <a:srgbClr val="505050"/>
              </a:solidFill>
              <a:latin typeface="Segoe UI Light"/>
              <a:ea typeface="Segoe UI" pitchFamily="34" charset="0"/>
              <a:cs typeface="Segoe UI" pitchFamily="34" charset="0"/>
            </a:endParaRPr>
          </a:p>
        </p:txBody>
      </p:sp>
      <p:sp>
        <p:nvSpPr>
          <p:cNvPr id="18" name="Rectangle 17"/>
          <p:cNvSpPr/>
          <p:nvPr/>
        </p:nvSpPr>
        <p:spPr bwMode="auto">
          <a:xfrm>
            <a:off x="6248717" y="221710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6980237" y="221710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a:solidFill>
                  <a:srgbClr val="505050"/>
                </a:solidFill>
                <a:latin typeface="Segoe UI Light"/>
                <a:ea typeface="Segoe UI" pitchFamily="34" charset="0"/>
                <a:cs typeface="Segoe UI" pitchFamily="34" charset="0"/>
              </a:rPr>
              <a:t>Move existing workloads</a:t>
            </a:r>
          </a:p>
        </p:txBody>
      </p:sp>
      <p:sp>
        <p:nvSpPr>
          <p:cNvPr id="20" name="Rectangle 19"/>
          <p:cNvSpPr/>
          <p:nvPr/>
        </p:nvSpPr>
        <p:spPr bwMode="auto">
          <a:xfrm>
            <a:off x="6242562" y="299434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6974082" y="299434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Connecting to Azure VMs</a:t>
            </a:r>
            <a:endParaRPr lang="en-US" dirty="0">
              <a:solidFill>
                <a:srgbClr val="505050"/>
              </a:solidFill>
              <a:latin typeface="Segoe UI Light"/>
              <a:ea typeface="Segoe UI" pitchFamily="34" charset="0"/>
              <a:cs typeface="Segoe UI" pitchFamily="34" charset="0"/>
            </a:endParaRPr>
          </a:p>
        </p:txBody>
      </p:sp>
      <p:sp>
        <p:nvSpPr>
          <p:cNvPr id="30" name="Rectangle 29"/>
          <p:cNvSpPr/>
          <p:nvPr/>
        </p:nvSpPr>
        <p:spPr bwMode="auto">
          <a:xfrm>
            <a:off x="6242562" y="377158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6974082" y="377158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Domain joining VMs</a:t>
            </a:r>
            <a:endParaRPr lang="en-US" dirty="0">
              <a:solidFill>
                <a:srgbClr val="505050"/>
              </a:solidFill>
              <a:latin typeface="Segoe UI Light"/>
              <a:ea typeface="Segoe UI" pitchFamily="34" charset="0"/>
              <a:cs typeface="Segoe UI" pitchFamily="34" charset="0"/>
            </a:endParaRPr>
          </a:p>
        </p:txBody>
      </p:sp>
      <p:sp>
        <p:nvSpPr>
          <p:cNvPr id="34" name="Rectangle 33"/>
          <p:cNvSpPr/>
          <p:nvPr/>
        </p:nvSpPr>
        <p:spPr bwMode="auto">
          <a:xfrm>
            <a:off x="457200" y="455654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1188720" y="455654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a:solidFill>
                  <a:srgbClr val="505050"/>
                </a:solidFill>
                <a:latin typeface="Segoe UI Light"/>
                <a:ea typeface="Segoe UI" pitchFamily="34" charset="0"/>
                <a:cs typeface="Segoe UI" pitchFamily="34" charset="0"/>
              </a:rPr>
              <a:t>Virtual machine deployments</a:t>
            </a:r>
          </a:p>
        </p:txBody>
      </p:sp>
      <p:sp>
        <p:nvSpPr>
          <p:cNvPr id="22" name="Rectangle 21"/>
          <p:cNvSpPr/>
          <p:nvPr/>
        </p:nvSpPr>
        <p:spPr bwMode="auto">
          <a:xfrm>
            <a:off x="6245529" y="455654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6974082" y="455654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VM best practices</a:t>
            </a:r>
            <a:endParaRPr lang="en-US" dirty="0">
              <a:solidFill>
                <a:srgbClr val="505050"/>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252065199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 components</a:t>
            </a:r>
            <a:endParaRPr lang="en-US" dirty="0"/>
          </a:p>
        </p:txBody>
      </p:sp>
      <p:sp>
        <p:nvSpPr>
          <p:cNvPr id="3" name="Rectangle 2"/>
          <p:cNvSpPr/>
          <p:nvPr/>
        </p:nvSpPr>
        <p:spPr bwMode="auto">
          <a:xfrm>
            <a:off x="2865437" y="2125662"/>
            <a:ext cx="2133600" cy="3200400"/>
          </a:xfrm>
          <a:prstGeom prst="rect">
            <a:avLst/>
          </a:prstGeom>
          <a:solidFill>
            <a:schemeClr val="bg2">
              <a:lumMod val="1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Compute</a:t>
            </a:r>
          </a:p>
        </p:txBody>
      </p:sp>
      <p:sp>
        <p:nvSpPr>
          <p:cNvPr id="11" name="Rectangle 10"/>
          <p:cNvSpPr/>
          <p:nvPr/>
        </p:nvSpPr>
        <p:spPr bwMode="auto">
          <a:xfrm>
            <a:off x="5227637" y="2125662"/>
            <a:ext cx="2133600" cy="3200400"/>
          </a:xfrm>
          <a:prstGeom prst="rect">
            <a:avLst/>
          </a:prstGeom>
          <a:solidFill>
            <a:schemeClr val="bg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Storage</a:t>
            </a:r>
          </a:p>
        </p:txBody>
      </p:sp>
      <p:sp>
        <p:nvSpPr>
          <p:cNvPr id="14" name="Rectangle 13"/>
          <p:cNvSpPr/>
          <p:nvPr/>
        </p:nvSpPr>
        <p:spPr bwMode="auto">
          <a:xfrm>
            <a:off x="7599258" y="2125662"/>
            <a:ext cx="2133600" cy="3200400"/>
          </a:xfrm>
          <a:prstGeom prst="rect">
            <a:avLst/>
          </a:prstGeom>
          <a:solidFill>
            <a:schemeClr val="bg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Networking</a:t>
            </a:r>
          </a:p>
        </p:txBody>
      </p:sp>
      <p:sp>
        <p:nvSpPr>
          <p:cNvPr id="4" name="TextBox 3"/>
          <p:cNvSpPr txBox="1"/>
          <p:nvPr/>
        </p:nvSpPr>
        <p:spPr>
          <a:xfrm>
            <a:off x="2924339" y="4365799"/>
            <a:ext cx="1676400" cy="960263"/>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solidFill>
                  <a:schemeClr val="bg1"/>
                </a:solidFill>
              </a:rPr>
              <a:t>Flexible, Scalable CPU and memory</a:t>
            </a:r>
          </a:p>
        </p:txBody>
      </p:sp>
      <p:sp>
        <p:nvSpPr>
          <p:cNvPr id="16" name="TextBox 15"/>
          <p:cNvSpPr txBox="1"/>
          <p:nvPr/>
        </p:nvSpPr>
        <p:spPr>
          <a:xfrm>
            <a:off x="5227637" y="4404004"/>
            <a:ext cx="1676400" cy="960263"/>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solidFill>
                  <a:schemeClr val="bg1"/>
                </a:solidFill>
              </a:rPr>
              <a:t>Standard and Premium Storage tiers</a:t>
            </a:r>
          </a:p>
        </p:txBody>
      </p:sp>
      <p:pic>
        <p:nvPicPr>
          <p:cNvPr id="19" name="Picture 9" descr="\\MAGNUM\Projects\Microsoft\Cloud Power FY12\Design\Icons\PNGs\Optimized.png"/>
          <p:cNvPicPr>
            <a:picLocks noChangeAspect="1" noChangeArrowheads="1"/>
          </p:cNvPicPr>
          <p:nvPr/>
        </p:nvPicPr>
        <p:blipFill>
          <a:blip r:embed="rId3" cstate="print">
            <a:biLevel thresh="25000"/>
          </a:blip>
          <a:stretch>
            <a:fillRect/>
          </a:stretch>
        </p:blipFill>
        <p:spPr bwMode="auto">
          <a:xfrm>
            <a:off x="3017837" y="2735262"/>
            <a:ext cx="1828800" cy="1828800"/>
          </a:xfrm>
          <a:prstGeom prst="rect">
            <a:avLst/>
          </a:prstGeom>
          <a:noFill/>
        </p:spPr>
      </p:pic>
      <p:pic>
        <p:nvPicPr>
          <p:cNvPr id="20" name="Picture 2" descr="C:\Users\mitchellg\AppData\Local\Microsoft\Windows\Temporary Internet Files\Content.Outlook\DRES7FCJ\Storage_white (2).png"/>
          <p:cNvPicPr>
            <a:picLocks noChangeAspect="1" noChangeArrowheads="1"/>
          </p:cNvPicPr>
          <p:nvPr/>
        </p:nvPicPr>
        <p:blipFill>
          <a:blip r:embed="rId4" cstate="print">
            <a:lum bright="100000"/>
          </a:blip>
          <a:srcRect/>
          <a:stretch>
            <a:fillRect/>
          </a:stretch>
        </p:blipFill>
        <p:spPr bwMode="auto">
          <a:xfrm>
            <a:off x="5226173" y="2973986"/>
            <a:ext cx="1420101" cy="1420101"/>
          </a:xfrm>
          <a:prstGeom prst="rect">
            <a:avLst/>
          </a:prstGeom>
          <a:noFill/>
        </p:spPr>
      </p:pic>
      <p:pic>
        <p:nvPicPr>
          <p:cNvPr id="21" name="Picture 2" descr="C:\Users\mitchellg\AppData\Local\Microsoft\Windows\Temporary Internet Files\Content.Outlook\DRES7FCJ\Storage_white (2).png"/>
          <p:cNvPicPr>
            <a:picLocks noChangeAspect="1" noChangeArrowheads="1"/>
          </p:cNvPicPr>
          <p:nvPr/>
        </p:nvPicPr>
        <p:blipFill>
          <a:blip r:embed="rId4" cstate="print">
            <a:lum bright="100000"/>
          </a:blip>
          <a:srcRect/>
          <a:stretch>
            <a:fillRect/>
          </a:stretch>
        </p:blipFill>
        <p:spPr bwMode="auto">
          <a:xfrm>
            <a:off x="6043096" y="3015811"/>
            <a:ext cx="1420101" cy="1420101"/>
          </a:xfrm>
          <a:prstGeom prst="rect">
            <a:avLst/>
          </a:prstGeom>
          <a:noFill/>
        </p:spPr>
      </p:pic>
      <p:sp>
        <p:nvSpPr>
          <p:cNvPr id="22" name="Freeform 78"/>
          <p:cNvSpPr>
            <a:spLocks noEditPoints="1"/>
          </p:cNvSpPr>
          <p:nvPr/>
        </p:nvSpPr>
        <p:spPr bwMode="black">
          <a:xfrm>
            <a:off x="8176696" y="3164911"/>
            <a:ext cx="960377" cy="969501"/>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3" name="TextBox 22"/>
          <p:cNvSpPr txBox="1"/>
          <p:nvPr/>
        </p:nvSpPr>
        <p:spPr>
          <a:xfrm>
            <a:off x="7618095" y="4365799"/>
            <a:ext cx="1952941"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solidFill>
                  <a:schemeClr val="bg1"/>
                </a:solidFill>
              </a:rPr>
              <a:t>Internal/External Networking</a:t>
            </a:r>
          </a:p>
        </p:txBody>
      </p:sp>
    </p:spTree>
    <p:extLst>
      <p:ext uri="{BB962C8B-B14F-4D97-AF65-F5344CB8AC3E}">
        <p14:creationId xmlns:p14="http://schemas.microsoft.com/office/powerpoint/2010/main" val="1103890059"/>
      </p:ext>
    </p:extLst>
  </p:cSld>
  <p:clrMapOvr>
    <a:masterClrMapping/>
  </p:clrMapOvr>
  <p:transition spd="med" advTm="80550">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 storage architecture</a:t>
            </a:r>
            <a:endParaRPr lang="en-US" dirty="0"/>
          </a:p>
        </p:txBody>
      </p:sp>
      <p:sp>
        <p:nvSpPr>
          <p:cNvPr id="5" name="Rectangle 4"/>
          <p:cNvSpPr/>
          <p:nvPr/>
        </p:nvSpPr>
        <p:spPr bwMode="auto">
          <a:xfrm>
            <a:off x="954372" y="2339051"/>
            <a:ext cx="2627829" cy="698983"/>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9961" tIns="34980" rIns="69961" bIns="34980" numCol="1" rtlCol="0" anchor="ctr" anchorCtr="0" compatLnSpc="1">
            <a:prstTxWarp prst="textNoShape">
              <a:avLst/>
            </a:prstTxWarp>
          </a:bodyPr>
          <a:lstStyle/>
          <a:p>
            <a:pPr marL="0" marR="0" lvl="0" indent="0" algn="ctr" defTabSz="699404"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C:\</a:t>
            </a:r>
          </a:p>
          <a:p>
            <a:pPr marL="0" marR="0" lvl="0" indent="0" algn="ctr" defTabSz="699404"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OS </a:t>
            </a:r>
            <a:r>
              <a:rPr lang="en-US" sz="2000" dirty="0">
                <a:solidFill>
                  <a:srgbClr val="FFFFFF"/>
                </a:solidFill>
                <a:latin typeface="Segoe UI"/>
              </a:rPr>
              <a:t>d</a:t>
            </a:r>
            <a:r>
              <a:rPr kumimoji="0" lang="en-US" sz="2000" b="0" i="0" u="none" strike="noStrike" kern="1200" cap="none" spc="0" normalizeH="0" baseline="0" noProof="0" dirty="0" err="1" smtClean="0">
                <a:ln>
                  <a:noFill/>
                </a:ln>
                <a:solidFill>
                  <a:srgbClr val="FFFFFF"/>
                </a:solidFill>
                <a:effectLst/>
                <a:uLnTx/>
                <a:uFillTx/>
                <a:latin typeface="Segoe UI"/>
                <a:ea typeface="+mn-ea"/>
                <a:cs typeface="+mn-cs"/>
              </a:rPr>
              <a:t>isk</a:t>
            </a:r>
            <a:r>
              <a:rPr kumimoji="0" lang="en-US" sz="2000" b="0" i="0" u="none" strike="noStrike" kern="1200" cap="none" spc="0" normalizeH="0" baseline="0" noProof="0" dirty="0" smtClean="0">
                <a:ln>
                  <a:noFill/>
                </a:ln>
                <a:solidFill>
                  <a:srgbClr val="FFFFFF"/>
                </a:solidFill>
                <a:effectLst/>
                <a:uLnTx/>
                <a:uFillTx/>
                <a:latin typeface="Segoe UI"/>
                <a:ea typeface="+mn-ea"/>
                <a:cs typeface="+mn-cs"/>
              </a:rPr>
              <a:t> (127 GB)</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Rectangle 6"/>
          <p:cNvSpPr/>
          <p:nvPr/>
        </p:nvSpPr>
        <p:spPr bwMode="auto">
          <a:xfrm>
            <a:off x="6395474" y="2339050"/>
            <a:ext cx="2627829" cy="87239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9961" tIns="34980" rIns="69961" bIns="34980" numCol="1" rtlCol="0" anchor="ctr" anchorCtr="0" compatLnSpc="1">
            <a:prstTxWarp prst="textNoShape">
              <a:avLst/>
            </a:prstTxWarp>
          </a:bodyPr>
          <a:lstStyle/>
          <a:p>
            <a:pPr marL="0" marR="0" lvl="0" indent="0" algn="ctr" defTabSz="699404"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E:\, F:\, etc.</a:t>
            </a:r>
          </a:p>
          <a:p>
            <a:pPr marL="0" marR="0" lvl="0" indent="0" algn="ctr" defTabSz="699404"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Data </a:t>
            </a:r>
            <a:r>
              <a:rPr lang="en-US" sz="2000" dirty="0">
                <a:solidFill>
                  <a:srgbClr val="FFFFFF"/>
                </a:solidFill>
                <a:latin typeface="Segoe UI"/>
              </a:rPr>
              <a:t>d</a:t>
            </a:r>
            <a:r>
              <a:rPr kumimoji="0" lang="en-US" sz="2000" b="0" i="0" u="none" strike="noStrike" kern="1200" cap="none" spc="0" normalizeH="0" baseline="0" noProof="0" dirty="0" err="1" smtClean="0">
                <a:ln>
                  <a:noFill/>
                </a:ln>
                <a:solidFill>
                  <a:srgbClr val="FFFFFF"/>
                </a:solidFill>
                <a:effectLst/>
                <a:uLnTx/>
                <a:uFillTx/>
                <a:latin typeface="Segoe UI"/>
                <a:ea typeface="+mn-ea"/>
                <a:cs typeface="+mn-cs"/>
              </a:rPr>
              <a:t>isks</a:t>
            </a:r>
            <a:r>
              <a:rPr kumimoji="0" lang="en-US" sz="2000" b="0" i="0" u="none" strike="noStrike" kern="1200" cap="none" spc="0" normalizeH="0" baseline="0" noProof="0" dirty="0" smtClean="0">
                <a:ln>
                  <a:noFill/>
                </a:ln>
                <a:solidFill>
                  <a:srgbClr val="FFFFFF"/>
                </a:solidFill>
                <a:effectLst/>
                <a:uLnTx/>
                <a:uFillTx/>
                <a:latin typeface="Segoe UI"/>
                <a:ea typeface="+mn-ea"/>
                <a:cs typeface="+mn-cs"/>
              </a:rPr>
              <a:t> (1 TB)</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2" name="Rectangle 11"/>
          <p:cNvSpPr/>
          <p:nvPr/>
        </p:nvSpPr>
        <p:spPr bwMode="auto">
          <a:xfrm>
            <a:off x="3682129" y="2344505"/>
            <a:ext cx="2627829" cy="1371647"/>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9961" tIns="34980" rIns="69961" bIns="34980" numCol="1" rtlCol="0" anchor="ctr" anchorCtr="0" compatLnSpc="1">
            <a:prstTxWarp prst="textNoShape">
              <a:avLst/>
            </a:prstTxWarp>
          </a:bodyPr>
          <a:lstStyle/>
          <a:p>
            <a:pPr marL="0" marR="0" lvl="0" indent="0" algn="ctr" defTabSz="699404"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D:\</a:t>
            </a:r>
          </a:p>
          <a:p>
            <a:pPr marL="0" marR="0" lvl="0" indent="0" algn="ctr" defTabSz="699404"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Temporary </a:t>
            </a:r>
            <a:r>
              <a:rPr lang="en-US" sz="2000" dirty="0">
                <a:solidFill>
                  <a:srgbClr val="FFFFFF"/>
                </a:solidFill>
                <a:latin typeface="Segoe UI"/>
              </a:rPr>
              <a:t>d</a:t>
            </a:r>
            <a:r>
              <a:rPr kumimoji="0" lang="en-US" sz="2000" b="0" i="0" u="none" strike="noStrike" kern="1200" cap="none" spc="0" normalizeH="0" baseline="0" noProof="0" dirty="0" err="1" smtClean="0">
                <a:ln>
                  <a:noFill/>
                </a:ln>
                <a:solidFill>
                  <a:srgbClr val="FFFFFF"/>
                </a:solidFill>
                <a:effectLst/>
                <a:uLnTx/>
                <a:uFillTx/>
                <a:latin typeface="Segoe UI"/>
                <a:ea typeface="+mn-ea"/>
                <a:cs typeface="+mn-cs"/>
              </a:rPr>
              <a:t>isk</a:t>
            </a:r>
            <a:endParaRPr kumimoji="0" lang="en-US" sz="2000" b="0" i="0" u="none" strike="noStrike" kern="1200" cap="none" spc="0" normalizeH="0" baseline="0" noProof="0" dirty="0" smtClean="0">
              <a:ln>
                <a:noFill/>
              </a:ln>
              <a:solidFill>
                <a:srgbClr val="FFFFFF"/>
              </a:solidFill>
              <a:effectLst/>
              <a:uLnTx/>
              <a:uFillTx/>
              <a:latin typeface="Segoe UI"/>
              <a:ea typeface="+mn-ea"/>
              <a:cs typeface="+mn-cs"/>
            </a:endParaRPr>
          </a:p>
          <a:p>
            <a:pPr marL="0" marR="0" lvl="0" indent="0" algn="ctr" defTabSz="699404"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Segoe UI"/>
                <a:ea typeface="+mn-ea"/>
                <a:cs typeface="+mn-cs"/>
              </a:rPr>
              <a:t>(</a:t>
            </a:r>
            <a:r>
              <a:rPr kumimoji="0" lang="en-US" sz="1200" b="0" i="0" u="none" strike="noStrike" kern="1200" cap="none" spc="0" normalizeH="0" baseline="0" noProof="0" dirty="0" smtClean="0">
                <a:ln>
                  <a:noFill/>
                </a:ln>
                <a:solidFill>
                  <a:srgbClr val="FFFFFF"/>
                </a:solidFill>
                <a:effectLst/>
                <a:uLnTx/>
                <a:uFillTx/>
                <a:latin typeface="Segoe UI"/>
                <a:ea typeface="+mn-ea"/>
                <a:cs typeface="+mn-cs"/>
              </a:rPr>
              <a:t>Contents can be lost)</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3" name="Rectangle 12"/>
          <p:cNvSpPr/>
          <p:nvPr/>
        </p:nvSpPr>
        <p:spPr bwMode="auto">
          <a:xfrm>
            <a:off x="954372" y="3116613"/>
            <a:ext cx="2647689" cy="59953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9961" tIns="34980" rIns="69961" bIns="34980" numCol="1" rtlCol="0" anchor="ctr" anchorCtr="0" compatLnSpc="1">
            <a:prstTxWarp prst="textNoShape">
              <a:avLst/>
            </a:prstTxWarp>
          </a:bodyPr>
          <a:lstStyle/>
          <a:p>
            <a:pPr marL="0" marR="0" lvl="0" indent="0" algn="ctr" defTabSz="699404"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smtClean="0">
                <a:ln>
                  <a:noFill/>
                </a:ln>
                <a:solidFill>
                  <a:sysClr val="windowText" lastClr="000000"/>
                </a:solidFill>
                <a:effectLst/>
                <a:uLnTx/>
                <a:uFillTx/>
                <a:latin typeface="Segoe UI"/>
                <a:ea typeface="Segoe UI" pitchFamily="34" charset="0"/>
                <a:cs typeface="Segoe UI" pitchFamily="34" charset="0"/>
              </a:rPr>
              <a:t>Disk </a:t>
            </a:r>
            <a:r>
              <a:rPr kumimoji="0" lang="en-US" sz="2400" b="0" i="1" u="none" strike="noStrike" kern="1200" cap="none" spc="0" normalizeH="0" baseline="0" noProof="0" dirty="0">
                <a:ln>
                  <a:noFill/>
                </a:ln>
                <a:solidFill>
                  <a:sysClr val="windowText" lastClr="000000"/>
                </a:solidFill>
                <a:effectLst/>
                <a:uLnTx/>
                <a:uFillTx/>
                <a:latin typeface="Segoe UI"/>
                <a:ea typeface="Segoe UI" pitchFamily="34" charset="0"/>
                <a:cs typeface="Segoe UI" pitchFamily="34" charset="0"/>
              </a:rPr>
              <a:t>Cache</a:t>
            </a:r>
          </a:p>
        </p:txBody>
      </p:sp>
      <p:sp>
        <p:nvSpPr>
          <p:cNvPr id="10" name="Can 9"/>
          <p:cNvSpPr/>
          <p:nvPr/>
        </p:nvSpPr>
        <p:spPr bwMode="auto">
          <a:xfrm>
            <a:off x="7280449" y="4468876"/>
            <a:ext cx="2142775" cy="1940730"/>
          </a:xfrm>
          <a:prstGeom prst="can">
            <a:avLst/>
          </a:prstGeom>
          <a:solidFill>
            <a:schemeClr val="accent2">
              <a:lumMod val="60000"/>
              <a:lumOff val="40000"/>
            </a:schemeClr>
          </a:solidFill>
          <a:ln>
            <a:solidFill>
              <a:schemeClr val="bg1">
                <a:lumMod val="5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9961" tIns="34980" rIns="69961" bIns="34980" numCol="1" rtlCol="0" anchor="ctr" anchorCtr="0" compatLnSpc="1">
            <a:prstTxWarp prst="textNoShape">
              <a:avLst/>
            </a:prstTxWarp>
          </a:bodyPr>
          <a:lstStyle/>
          <a:p>
            <a:pPr marL="0" marR="0" lvl="0" indent="0" algn="ctr" defTabSz="699404"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alpha val="98824"/>
                  </a:schemeClr>
                </a:solidFill>
                <a:effectLst/>
                <a:uLnTx/>
                <a:uFillTx/>
                <a:latin typeface="Segoe UI"/>
                <a:ea typeface="Segoe UI" pitchFamily="34" charset="0"/>
                <a:cs typeface="Segoe UI" pitchFamily="34" charset="0"/>
              </a:rPr>
              <a:t>Azure </a:t>
            </a:r>
            <a:r>
              <a:rPr kumimoji="0" lang="en-US" sz="2400" b="0" i="0" u="none" strike="noStrike" kern="1200" cap="none" spc="0" normalizeH="0" baseline="0" noProof="0" dirty="0" smtClean="0">
                <a:ln>
                  <a:noFill/>
                </a:ln>
                <a:solidFill>
                  <a:schemeClr val="bg1">
                    <a:alpha val="98824"/>
                  </a:schemeClr>
                </a:solidFill>
                <a:effectLst/>
                <a:uLnTx/>
                <a:uFillTx/>
                <a:latin typeface="Segoe UI"/>
                <a:ea typeface="Segoe UI" pitchFamily="34" charset="0"/>
                <a:cs typeface="Segoe UI" pitchFamily="34" charset="0"/>
              </a:rPr>
              <a:t>Blob storage</a:t>
            </a:r>
            <a:endParaRPr kumimoji="0" lang="en-US" sz="2400" b="0" i="0" u="none" strike="noStrike" kern="1200" cap="none" spc="0" normalizeH="0" baseline="0" noProof="0" dirty="0">
              <a:ln>
                <a:noFill/>
              </a:ln>
              <a:solidFill>
                <a:schemeClr val="bg1">
                  <a:alpha val="98824"/>
                </a:schemeClr>
              </a:solidFill>
              <a:effectLst/>
              <a:uLnTx/>
              <a:uFillTx/>
              <a:latin typeface="Segoe UI"/>
              <a:ea typeface="Segoe UI" pitchFamily="34" charset="0"/>
              <a:cs typeface="Segoe UI" pitchFamily="34" charset="0"/>
            </a:endParaRPr>
          </a:p>
        </p:txBody>
      </p:sp>
      <p:cxnSp>
        <p:nvCxnSpPr>
          <p:cNvPr id="9" name="Straight Arrow Connector 8"/>
          <p:cNvCxnSpPr/>
          <p:nvPr/>
        </p:nvCxnSpPr>
        <p:spPr>
          <a:xfrm>
            <a:off x="7818437" y="3344862"/>
            <a:ext cx="533400" cy="990600"/>
          </a:xfrm>
          <a:prstGeom prst="straightConnector1">
            <a:avLst/>
          </a:prstGeom>
          <a:ln w="1016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278217" y="3878262"/>
            <a:ext cx="4854420" cy="1600200"/>
          </a:xfrm>
          <a:prstGeom prst="straightConnector1">
            <a:avLst/>
          </a:prstGeom>
          <a:ln w="1016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956630"/>
      </p:ext>
    </p:extLst>
  </p:cSld>
  <p:clrMapOvr>
    <a:masterClrMapping/>
  </p:clrMapOvr>
  <p:transition spd="med" advTm="8055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883" y="10"/>
          <a:ext cx="161953" cy="161911"/>
        </p:xfrm>
        <a:graphic>
          <a:graphicData uri="http://schemas.openxmlformats.org/presentationml/2006/ole">
            <mc:AlternateContent xmlns:mc="http://schemas.openxmlformats.org/markup-compatibility/2006">
              <mc:Choice xmlns:v="urn:schemas-microsoft-com:vml" Requires="v">
                <p:oleObj spid="_x0000_s43043" name="think-cell Slide" r:id="rId6" imgW="270" imgH="270" progId="TCLayout.ActiveDocument.1">
                  <p:embed/>
                </p:oleObj>
              </mc:Choice>
              <mc:Fallback>
                <p:oleObj name="think-cell Slide" r:id="rId6" imgW="270" imgH="270" progId="TCLayout.ActiveDocument.1">
                  <p:embed/>
                  <p:pic>
                    <p:nvPicPr>
                      <p:cNvPr id="2" name="Object 1" hidden="1"/>
                      <p:cNvPicPr/>
                      <p:nvPr/>
                    </p:nvPicPr>
                    <p:blipFill>
                      <a:blip r:embed="rId7"/>
                      <a:stretch>
                        <a:fillRect/>
                      </a:stretch>
                    </p:blipFill>
                    <p:spPr>
                      <a:xfrm>
                        <a:off x="883" y="10"/>
                        <a:ext cx="161953" cy="161911"/>
                      </a:xfrm>
                      <a:prstGeom prst="rect">
                        <a:avLst/>
                      </a:prstGeom>
                    </p:spPr>
                  </p:pic>
                </p:oleObj>
              </mc:Fallback>
            </mc:AlternateContent>
          </a:graphicData>
        </a:graphic>
      </p:graphicFrame>
      <p:sp>
        <p:nvSpPr>
          <p:cNvPr id="5" name="Title 4"/>
          <p:cNvSpPr>
            <a:spLocks noGrp="1"/>
          </p:cNvSpPr>
          <p:nvPr>
            <p:ph type="title"/>
            <p:custDataLst>
              <p:tags r:id="rId3"/>
            </p:custDataLst>
          </p:nvPr>
        </p:nvSpPr>
        <p:spPr>
          <a:xfrm>
            <a:off x="530467" y="233153"/>
            <a:ext cx="11373923" cy="753369"/>
          </a:xfrm>
        </p:spPr>
        <p:txBody>
          <a:bodyPr>
            <a:normAutofit fontScale="90000"/>
          </a:bodyPr>
          <a:lstStyle/>
          <a:p>
            <a:r>
              <a:rPr lang="en-US" sz="5439" dirty="0" smtClean="0">
                <a:latin typeface="Segoe UI Light"/>
                <a:sym typeface="Segoe UI Light"/>
              </a:rPr>
              <a:t>Azure Default Blob Storage</a:t>
            </a:r>
            <a:endParaRPr lang="en-US" sz="5439" dirty="0">
              <a:latin typeface="Segoe UI Light"/>
              <a:sym typeface="Segoe UI Light"/>
            </a:endParaRPr>
          </a:p>
        </p:txBody>
      </p:sp>
      <p:sp>
        <p:nvSpPr>
          <p:cNvPr id="8" name="Freeform 128"/>
          <p:cNvSpPr>
            <a:spLocks noChangeAspect="1"/>
          </p:cNvSpPr>
          <p:nvPr/>
        </p:nvSpPr>
        <p:spPr bwMode="black">
          <a:xfrm>
            <a:off x="4744859" y="1561149"/>
            <a:ext cx="7412972" cy="408205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47D8FF"/>
          </a:solidFill>
          <a:extLst/>
        </p:spPr>
        <p:txBody>
          <a:bodyPr vert="horz" wrap="square" lIns="91427" tIns="45713" rIns="91427" bIns="45713" numCol="1" anchor="t" anchorCtr="0" compatLnSpc="1">
            <a:prstTxWarp prst="textNoShape">
              <a:avLst/>
            </a:prstTxWarp>
          </a:bodyPr>
          <a:lstStyle/>
          <a:p>
            <a:pPr marL="0" marR="0" lvl="0" indent="0" defTabSz="93232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 name="Freeform 128"/>
          <p:cNvSpPr>
            <a:spLocks noChangeAspect="1"/>
          </p:cNvSpPr>
          <p:nvPr/>
        </p:nvSpPr>
        <p:spPr bwMode="black">
          <a:xfrm>
            <a:off x="5073609" y="1791403"/>
            <a:ext cx="6802957" cy="374614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pattFill prst="ltUpDiag">
            <a:fgClr>
              <a:srgbClr val="CDCDCD"/>
            </a:fgClr>
            <a:bgClr>
              <a:srgbClr val="FFFFFF"/>
            </a:bgClr>
          </a:pattFill>
          <a:ln w="10795" cap="flat" cmpd="sng" algn="ctr">
            <a:noFill/>
            <a:prstDash val="solid"/>
            <a:headEnd type="none" w="med" len="med"/>
            <a:tailEnd type="none" w="med" len="med"/>
          </a:ln>
          <a:effectLst/>
          <a:ex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913923" eaLnBrk="1" fontAlgn="base" latinLnBrk="0" hangingPunct="1">
              <a:lnSpc>
                <a:spcPct val="90000"/>
              </a:lnSpc>
              <a:spcBef>
                <a:spcPct val="0"/>
              </a:spcBef>
              <a:spcAft>
                <a:spcPct val="0"/>
              </a:spcAft>
              <a:buClrTx/>
              <a:buSzTx/>
              <a:buFontTx/>
              <a:buNone/>
              <a:tabLst/>
              <a:defRPr/>
            </a:pPr>
            <a:endParaRPr kumimoji="0" lang="en-US" sz="2400" b="0" i="0" u="none" strike="noStrike" kern="0" cap="none" spc="-50" normalizeH="0" baseline="0" noProof="0">
              <a:ln>
                <a:noFill/>
              </a:ln>
              <a:gradFill>
                <a:gsLst>
                  <a:gs pos="36283">
                    <a:srgbClr val="505050"/>
                  </a:gs>
                  <a:gs pos="28000">
                    <a:srgbClr val="505050"/>
                  </a:gs>
                </a:gsLst>
                <a:lin ang="5400000" scaled="0"/>
              </a:gradFill>
              <a:effectLst/>
              <a:uLnTx/>
              <a:uFillTx/>
              <a:latin typeface="Segoe UI"/>
              <a:ea typeface="+mn-ea"/>
              <a:cs typeface="+mn-cs"/>
            </a:endParaRPr>
          </a:p>
        </p:txBody>
      </p:sp>
      <p:sp>
        <p:nvSpPr>
          <p:cNvPr id="12" name="Content Placeholder 4"/>
          <p:cNvSpPr txBox="1">
            <a:spLocks/>
          </p:cNvSpPr>
          <p:nvPr/>
        </p:nvSpPr>
        <p:spPr>
          <a:xfrm>
            <a:off x="592142" y="1307637"/>
            <a:ext cx="6628556" cy="229453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2400" b="0" i="0" u="none" strike="noStrike" kern="1200" cap="none" spc="0" normalizeH="0" baseline="0" noProof="0" dirty="0" smtClean="0">
                <a:ln>
                  <a:noFill/>
                </a:ln>
                <a:solidFill>
                  <a:schemeClr val="tx1"/>
                </a:solidFill>
                <a:effectLst/>
                <a:uLnTx/>
                <a:uFillTx/>
                <a:latin typeface="Segoe UI Light"/>
                <a:ea typeface="+mn-ea"/>
                <a:cs typeface="+mn-cs"/>
              </a:rPr>
              <a:t>Azure Storage Page Blobs, 3 copies</a:t>
            </a: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2400" b="0" i="0" u="none" strike="noStrike" kern="1200" cap="none" spc="0" normalizeH="0" baseline="0" noProof="0" dirty="0" smtClean="0">
                <a:ln>
                  <a:noFill/>
                </a:ln>
                <a:solidFill>
                  <a:schemeClr val="tx1"/>
                </a:solidFill>
                <a:effectLst/>
                <a:uLnTx/>
                <a:uFillTx/>
                <a:latin typeface="Segoe UI Light"/>
                <a:ea typeface="+mn-ea"/>
                <a:cs typeface="+mn-cs"/>
              </a:rPr>
              <a:t>High durability</a:t>
            </a: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2400" b="0" i="0" u="none" strike="noStrike" kern="1200" cap="none" spc="0" normalizeH="0" baseline="0" noProof="0" dirty="0" smtClean="0">
                <a:ln>
                  <a:noFill/>
                </a:ln>
                <a:solidFill>
                  <a:schemeClr val="tx1"/>
                </a:solidFill>
                <a:effectLst/>
                <a:uLnTx/>
                <a:uFillTx/>
                <a:latin typeface="Segoe UI Light"/>
                <a:ea typeface="+mn-ea"/>
                <a:cs typeface="+mn-cs"/>
              </a:rPr>
              <a:t>VHD disks, 1 TB per disk (64 TB total)</a:t>
            </a:r>
          </a:p>
        </p:txBody>
      </p:sp>
      <p:sp>
        <p:nvSpPr>
          <p:cNvPr id="17" name="Freeform 79"/>
          <p:cNvSpPr>
            <a:spLocks noEditPoints="1"/>
          </p:cNvSpPr>
          <p:nvPr/>
        </p:nvSpPr>
        <p:spPr bwMode="black">
          <a:xfrm>
            <a:off x="8260637" y="3050999"/>
            <a:ext cx="1468514" cy="1934511"/>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accent2"/>
          </a:solidFill>
          <a:ln>
            <a:noFill/>
          </a:ln>
        </p:spPr>
        <p:txBody>
          <a:bodyPr vert="horz" wrap="square" lIns="82293" tIns="41147" rIns="82293" bIns="41147" numCol="1" anchor="t" anchorCtr="0" compatLnSpc="1">
            <a:prstTxWarp prst="textNoShape">
              <a:avLst/>
            </a:prstTxWarp>
          </a:bodyPr>
          <a:lstStyle/>
          <a:p>
            <a:pPr marL="0" marR="0" lvl="0" indent="0" algn="l" defTabSz="932324" rtl="0" eaLnBrk="1" fontAlgn="auto" latinLnBrk="0" hangingPunct="1">
              <a:lnSpc>
                <a:spcPct val="100000"/>
              </a:lnSpc>
              <a:spcBef>
                <a:spcPts val="0"/>
              </a:spcBef>
              <a:spcAft>
                <a:spcPts val="0"/>
              </a:spcAft>
              <a:buClrTx/>
              <a:buSzTx/>
              <a:buFontTx/>
              <a:buNone/>
              <a:tabLst/>
              <a:defRPr/>
            </a:pPr>
            <a:endParaRPr kumimoji="0" lang="en-US" sz="1599" b="0" i="0" u="none" strike="noStrike" kern="1200" cap="none" spc="0" normalizeH="0" baseline="0" noProof="0" dirty="0">
              <a:ln>
                <a:noFill/>
              </a:ln>
              <a:solidFill>
                <a:srgbClr val="FFFFFF"/>
              </a:solidFill>
              <a:effectLst/>
              <a:uLnTx/>
              <a:uFillTx/>
              <a:latin typeface="Segoe UI"/>
              <a:ea typeface="+mn-ea"/>
              <a:cs typeface="+mn-cs"/>
            </a:endParaRPr>
          </a:p>
        </p:txBody>
      </p:sp>
      <p:sp>
        <p:nvSpPr>
          <p:cNvPr id="18" name="Freeform 79"/>
          <p:cNvSpPr>
            <a:spLocks noEditPoints="1"/>
          </p:cNvSpPr>
          <p:nvPr/>
        </p:nvSpPr>
        <p:spPr bwMode="black">
          <a:xfrm>
            <a:off x="9837414" y="3050999"/>
            <a:ext cx="1468514" cy="1934511"/>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accent2"/>
          </a:solidFill>
          <a:ln>
            <a:noFill/>
          </a:ln>
        </p:spPr>
        <p:txBody>
          <a:bodyPr vert="horz" wrap="square" lIns="82293" tIns="41147" rIns="82293" bIns="41147" numCol="1" anchor="t" anchorCtr="0" compatLnSpc="1">
            <a:prstTxWarp prst="textNoShape">
              <a:avLst/>
            </a:prstTxWarp>
          </a:bodyPr>
          <a:lstStyle/>
          <a:p>
            <a:pPr marL="0" marR="0" lvl="0" indent="0" algn="l" defTabSz="932324" rtl="0" eaLnBrk="1" fontAlgn="auto" latinLnBrk="0" hangingPunct="1">
              <a:lnSpc>
                <a:spcPct val="100000"/>
              </a:lnSpc>
              <a:spcBef>
                <a:spcPts val="0"/>
              </a:spcBef>
              <a:spcAft>
                <a:spcPts val="0"/>
              </a:spcAft>
              <a:buClrTx/>
              <a:buSzTx/>
              <a:buFontTx/>
              <a:buNone/>
              <a:tabLst/>
              <a:defRPr/>
            </a:pPr>
            <a:endParaRPr kumimoji="0" lang="en-US" sz="1599" b="0" i="0" u="none" strike="noStrike" kern="1200" cap="none" spc="0" normalizeH="0" baseline="0" noProof="0" dirty="0">
              <a:ln>
                <a:noFill/>
              </a:ln>
              <a:solidFill>
                <a:srgbClr val="FFFFFF"/>
              </a:solidFill>
              <a:effectLst/>
              <a:uLnTx/>
              <a:uFillTx/>
              <a:latin typeface="Segoe UI"/>
              <a:ea typeface="+mn-ea"/>
              <a:cs typeface="+mn-cs"/>
            </a:endParaRPr>
          </a:p>
        </p:txBody>
      </p:sp>
      <p:sp>
        <p:nvSpPr>
          <p:cNvPr id="19" name="Freeform 79"/>
          <p:cNvSpPr>
            <a:spLocks noEditPoints="1"/>
          </p:cNvSpPr>
          <p:nvPr/>
        </p:nvSpPr>
        <p:spPr bwMode="black">
          <a:xfrm>
            <a:off x="6683860" y="3050999"/>
            <a:ext cx="1468514" cy="1934511"/>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accent2"/>
          </a:solidFill>
          <a:ln>
            <a:noFill/>
          </a:ln>
        </p:spPr>
        <p:txBody>
          <a:bodyPr vert="horz" wrap="square" lIns="82293" tIns="41147" rIns="82293" bIns="41147" numCol="1" anchor="t" anchorCtr="0" compatLnSpc="1">
            <a:prstTxWarp prst="textNoShape">
              <a:avLst/>
            </a:prstTxWarp>
          </a:bodyPr>
          <a:lstStyle/>
          <a:p>
            <a:pPr marL="0" marR="0" lvl="0" indent="0" algn="l" defTabSz="932324" rtl="0" eaLnBrk="1" fontAlgn="auto" latinLnBrk="0" hangingPunct="1">
              <a:lnSpc>
                <a:spcPct val="100000"/>
              </a:lnSpc>
              <a:spcBef>
                <a:spcPts val="0"/>
              </a:spcBef>
              <a:spcAft>
                <a:spcPts val="0"/>
              </a:spcAft>
              <a:buClrTx/>
              <a:buSzTx/>
              <a:buFontTx/>
              <a:buNone/>
              <a:tabLst/>
              <a:defRPr/>
            </a:pPr>
            <a:endParaRPr kumimoji="0" lang="en-US" sz="1599"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22220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883" y="10"/>
          <a:ext cx="161953" cy="161911"/>
        </p:xfrm>
        <a:graphic>
          <a:graphicData uri="http://schemas.openxmlformats.org/presentationml/2006/ole">
            <mc:AlternateContent xmlns:mc="http://schemas.openxmlformats.org/markup-compatibility/2006">
              <mc:Choice xmlns:v="urn:schemas-microsoft-com:vml" Requires="v">
                <p:oleObj spid="_x0000_s46110" name="think-cell Slide" r:id="rId6" imgW="270" imgH="270" progId="TCLayout.ActiveDocument.1">
                  <p:embed/>
                </p:oleObj>
              </mc:Choice>
              <mc:Fallback>
                <p:oleObj name="think-cell Slide" r:id="rId6" imgW="270" imgH="270" progId="TCLayout.ActiveDocument.1">
                  <p:embed/>
                  <p:pic>
                    <p:nvPicPr>
                      <p:cNvPr id="2" name="Object 1" hidden="1"/>
                      <p:cNvPicPr/>
                      <p:nvPr/>
                    </p:nvPicPr>
                    <p:blipFill>
                      <a:blip r:embed="rId7"/>
                      <a:stretch>
                        <a:fillRect/>
                      </a:stretch>
                    </p:blipFill>
                    <p:spPr>
                      <a:xfrm>
                        <a:off x="883" y="10"/>
                        <a:ext cx="161953" cy="161911"/>
                      </a:xfrm>
                      <a:prstGeom prst="rect">
                        <a:avLst/>
                      </a:prstGeom>
                    </p:spPr>
                  </p:pic>
                </p:oleObj>
              </mc:Fallback>
            </mc:AlternateContent>
          </a:graphicData>
        </a:graphic>
      </p:graphicFrame>
      <p:sp>
        <p:nvSpPr>
          <p:cNvPr id="5" name="Title 4"/>
          <p:cNvSpPr>
            <a:spLocks noGrp="1"/>
          </p:cNvSpPr>
          <p:nvPr>
            <p:ph type="title"/>
            <p:custDataLst>
              <p:tags r:id="rId3"/>
            </p:custDataLst>
          </p:nvPr>
        </p:nvSpPr>
        <p:spPr>
          <a:xfrm>
            <a:off x="530467" y="233153"/>
            <a:ext cx="11373923" cy="753369"/>
          </a:xfrm>
        </p:spPr>
        <p:txBody>
          <a:bodyPr>
            <a:normAutofit fontScale="90000"/>
          </a:bodyPr>
          <a:lstStyle/>
          <a:p>
            <a:r>
              <a:rPr lang="en-US" sz="5439" dirty="0" smtClean="0">
                <a:latin typeface="Segoe UI Light"/>
                <a:sym typeface="Segoe UI Light"/>
              </a:rPr>
              <a:t>Geo-storage replication</a:t>
            </a:r>
            <a:endParaRPr lang="en-US" sz="5439" dirty="0">
              <a:latin typeface="Segoe UI Light"/>
              <a:sym typeface="Segoe UI Light"/>
            </a:endParaRPr>
          </a:p>
        </p:txBody>
      </p:sp>
      <p:sp>
        <p:nvSpPr>
          <p:cNvPr id="8" name="Freeform 128"/>
          <p:cNvSpPr>
            <a:spLocks noChangeAspect="1"/>
          </p:cNvSpPr>
          <p:nvPr/>
        </p:nvSpPr>
        <p:spPr bwMode="black">
          <a:xfrm>
            <a:off x="4744859" y="1561149"/>
            <a:ext cx="7412972" cy="408205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47D8FF"/>
          </a:solidFill>
          <a:extLst/>
        </p:spPr>
        <p:txBody>
          <a:bodyPr vert="horz" wrap="square" lIns="91427" tIns="45713" rIns="91427" bIns="45713" numCol="1" anchor="t" anchorCtr="0" compatLnSpc="1">
            <a:prstTxWarp prst="textNoShape">
              <a:avLst/>
            </a:prstTxWarp>
          </a:bodyPr>
          <a:lstStyle/>
          <a:p>
            <a:pPr marL="0" marR="0" lvl="0" indent="0" defTabSz="93232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 name="Freeform 128"/>
          <p:cNvSpPr>
            <a:spLocks noChangeAspect="1"/>
          </p:cNvSpPr>
          <p:nvPr/>
        </p:nvSpPr>
        <p:spPr bwMode="black">
          <a:xfrm>
            <a:off x="5073609" y="1791403"/>
            <a:ext cx="6802957" cy="374614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pattFill prst="ltUpDiag">
            <a:fgClr>
              <a:srgbClr val="CDCDCD"/>
            </a:fgClr>
            <a:bgClr>
              <a:srgbClr val="FFFFFF"/>
            </a:bgClr>
          </a:pattFill>
          <a:ln w="10795" cap="flat" cmpd="sng" algn="ctr">
            <a:noFill/>
            <a:prstDash val="solid"/>
            <a:headEnd type="none" w="med" len="med"/>
            <a:tailEnd type="none" w="med" len="med"/>
          </a:ln>
          <a:effectLst/>
          <a:ex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913923" eaLnBrk="1" fontAlgn="base" latinLnBrk="0" hangingPunct="1">
              <a:lnSpc>
                <a:spcPct val="90000"/>
              </a:lnSpc>
              <a:spcBef>
                <a:spcPct val="0"/>
              </a:spcBef>
              <a:spcAft>
                <a:spcPct val="0"/>
              </a:spcAft>
              <a:buClrTx/>
              <a:buSzTx/>
              <a:buFontTx/>
              <a:buNone/>
              <a:tabLst/>
              <a:defRPr/>
            </a:pPr>
            <a:endParaRPr kumimoji="0" lang="en-US" sz="2400" b="0" i="0" u="none" strike="noStrike" kern="0" cap="none" spc="-50" normalizeH="0" baseline="0" noProof="0">
              <a:ln>
                <a:noFill/>
              </a:ln>
              <a:gradFill>
                <a:gsLst>
                  <a:gs pos="36283">
                    <a:srgbClr val="505050"/>
                  </a:gs>
                  <a:gs pos="28000">
                    <a:srgbClr val="505050"/>
                  </a:gs>
                </a:gsLst>
                <a:lin ang="5400000" scaled="0"/>
              </a:gradFill>
              <a:effectLst/>
              <a:uLnTx/>
              <a:uFillTx/>
              <a:latin typeface="Segoe UI"/>
              <a:ea typeface="+mn-ea"/>
              <a:cs typeface="+mn-cs"/>
            </a:endParaRPr>
          </a:p>
        </p:txBody>
      </p:sp>
      <p:sp>
        <p:nvSpPr>
          <p:cNvPr id="12" name="Content Placeholder 4"/>
          <p:cNvSpPr txBox="1">
            <a:spLocks/>
          </p:cNvSpPr>
          <p:nvPr/>
        </p:nvSpPr>
        <p:spPr>
          <a:xfrm>
            <a:off x="592142" y="1307637"/>
            <a:ext cx="6628556" cy="229453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2400" b="0" i="0" u="none" strike="noStrike" kern="1200" cap="none" spc="0" normalizeH="0" baseline="0" noProof="0" dirty="0" smtClean="0">
                <a:ln>
                  <a:noFill/>
                </a:ln>
                <a:solidFill>
                  <a:schemeClr val="tx1"/>
                </a:solidFill>
                <a:effectLst/>
                <a:uLnTx/>
                <a:uFillTx/>
                <a:latin typeface="Segoe UI Light"/>
                <a:ea typeface="+mn-ea"/>
                <a:cs typeface="+mn-cs"/>
              </a:rPr>
              <a:t>Azure Storage Page Blobs, 3 copies</a:t>
            </a: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2400" b="0" i="0" u="none" strike="noStrike" kern="1200" cap="none" spc="0" normalizeH="0" baseline="0" noProof="0" dirty="0" smtClean="0">
                <a:ln>
                  <a:noFill/>
                </a:ln>
                <a:solidFill>
                  <a:schemeClr val="tx1"/>
                </a:solidFill>
                <a:effectLst/>
                <a:uLnTx/>
                <a:uFillTx/>
                <a:latin typeface="Segoe UI Light"/>
                <a:ea typeface="+mn-ea"/>
                <a:cs typeface="+mn-cs"/>
              </a:rPr>
              <a:t>High durability</a:t>
            </a: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2400" b="0" i="0" u="none" strike="noStrike" kern="1200" cap="none" spc="0" normalizeH="0" baseline="0" noProof="0" dirty="0" smtClean="0">
                <a:ln>
                  <a:noFill/>
                </a:ln>
                <a:solidFill>
                  <a:schemeClr val="tx1"/>
                </a:solidFill>
                <a:effectLst/>
                <a:uLnTx/>
                <a:uFillTx/>
                <a:latin typeface="Segoe UI Light"/>
                <a:ea typeface="+mn-ea"/>
                <a:cs typeface="+mn-cs"/>
              </a:rPr>
              <a:t>VHD disks, 1 TB per disk (64 TB total)</a:t>
            </a:r>
          </a:p>
        </p:txBody>
      </p:sp>
      <p:sp>
        <p:nvSpPr>
          <p:cNvPr id="17" name="Freeform 79"/>
          <p:cNvSpPr>
            <a:spLocks noEditPoints="1"/>
          </p:cNvSpPr>
          <p:nvPr/>
        </p:nvSpPr>
        <p:spPr bwMode="black">
          <a:xfrm>
            <a:off x="8260637" y="3050999"/>
            <a:ext cx="1468514" cy="1934511"/>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accent2"/>
          </a:solidFill>
          <a:ln>
            <a:noFill/>
          </a:ln>
        </p:spPr>
        <p:txBody>
          <a:bodyPr vert="horz" wrap="square" lIns="82293" tIns="41147" rIns="82293" bIns="41147" numCol="1" anchor="t" anchorCtr="0" compatLnSpc="1">
            <a:prstTxWarp prst="textNoShape">
              <a:avLst/>
            </a:prstTxWarp>
          </a:bodyPr>
          <a:lstStyle/>
          <a:p>
            <a:pPr marL="0" marR="0" lvl="0" indent="0" algn="l" defTabSz="932324" rtl="0" eaLnBrk="1" fontAlgn="auto" latinLnBrk="0" hangingPunct="1">
              <a:lnSpc>
                <a:spcPct val="100000"/>
              </a:lnSpc>
              <a:spcBef>
                <a:spcPts val="0"/>
              </a:spcBef>
              <a:spcAft>
                <a:spcPts val="0"/>
              </a:spcAft>
              <a:buClrTx/>
              <a:buSzTx/>
              <a:buFontTx/>
              <a:buNone/>
              <a:tabLst/>
              <a:defRPr/>
            </a:pPr>
            <a:endParaRPr kumimoji="0" lang="en-US" sz="1599" b="0" i="0" u="none" strike="noStrike" kern="1200" cap="none" spc="0" normalizeH="0" baseline="0" noProof="0" dirty="0">
              <a:ln>
                <a:noFill/>
              </a:ln>
              <a:solidFill>
                <a:srgbClr val="FFFFFF"/>
              </a:solidFill>
              <a:effectLst/>
              <a:uLnTx/>
              <a:uFillTx/>
              <a:latin typeface="Segoe UI"/>
              <a:ea typeface="+mn-ea"/>
              <a:cs typeface="+mn-cs"/>
            </a:endParaRPr>
          </a:p>
        </p:txBody>
      </p:sp>
      <p:sp>
        <p:nvSpPr>
          <p:cNvPr id="18" name="Freeform 79"/>
          <p:cNvSpPr>
            <a:spLocks noEditPoints="1"/>
          </p:cNvSpPr>
          <p:nvPr/>
        </p:nvSpPr>
        <p:spPr bwMode="black">
          <a:xfrm>
            <a:off x="9837414" y="3050999"/>
            <a:ext cx="1468514" cy="1934511"/>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accent2"/>
          </a:solidFill>
          <a:ln>
            <a:noFill/>
          </a:ln>
        </p:spPr>
        <p:txBody>
          <a:bodyPr vert="horz" wrap="square" lIns="82293" tIns="41147" rIns="82293" bIns="41147" numCol="1" anchor="t" anchorCtr="0" compatLnSpc="1">
            <a:prstTxWarp prst="textNoShape">
              <a:avLst/>
            </a:prstTxWarp>
          </a:bodyPr>
          <a:lstStyle/>
          <a:p>
            <a:pPr marL="0" marR="0" lvl="0" indent="0" algn="l" defTabSz="932324" rtl="0" eaLnBrk="1" fontAlgn="auto" latinLnBrk="0" hangingPunct="1">
              <a:lnSpc>
                <a:spcPct val="100000"/>
              </a:lnSpc>
              <a:spcBef>
                <a:spcPts val="0"/>
              </a:spcBef>
              <a:spcAft>
                <a:spcPts val="0"/>
              </a:spcAft>
              <a:buClrTx/>
              <a:buSzTx/>
              <a:buFontTx/>
              <a:buNone/>
              <a:tabLst/>
              <a:defRPr/>
            </a:pPr>
            <a:endParaRPr kumimoji="0" lang="en-US" sz="1599" b="0" i="0" u="none" strike="noStrike" kern="1200" cap="none" spc="0" normalizeH="0" baseline="0" noProof="0" dirty="0">
              <a:ln>
                <a:noFill/>
              </a:ln>
              <a:solidFill>
                <a:srgbClr val="FFFFFF"/>
              </a:solidFill>
              <a:effectLst/>
              <a:uLnTx/>
              <a:uFillTx/>
              <a:latin typeface="Segoe UI"/>
              <a:ea typeface="+mn-ea"/>
              <a:cs typeface="+mn-cs"/>
            </a:endParaRPr>
          </a:p>
        </p:txBody>
      </p:sp>
      <p:sp>
        <p:nvSpPr>
          <p:cNvPr id="19" name="Freeform 79"/>
          <p:cNvSpPr>
            <a:spLocks noEditPoints="1"/>
          </p:cNvSpPr>
          <p:nvPr/>
        </p:nvSpPr>
        <p:spPr bwMode="black">
          <a:xfrm>
            <a:off x="6683860" y="3050999"/>
            <a:ext cx="1468514" cy="1934511"/>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accent2"/>
          </a:solidFill>
          <a:ln>
            <a:noFill/>
          </a:ln>
        </p:spPr>
        <p:txBody>
          <a:bodyPr vert="horz" wrap="square" lIns="82293" tIns="41147" rIns="82293" bIns="41147" numCol="1" anchor="t" anchorCtr="0" compatLnSpc="1">
            <a:prstTxWarp prst="textNoShape">
              <a:avLst/>
            </a:prstTxWarp>
          </a:bodyPr>
          <a:lstStyle/>
          <a:p>
            <a:pPr marL="0" marR="0" lvl="0" indent="0" algn="l" defTabSz="932324" rtl="0" eaLnBrk="1" fontAlgn="auto" latinLnBrk="0" hangingPunct="1">
              <a:lnSpc>
                <a:spcPct val="100000"/>
              </a:lnSpc>
              <a:spcBef>
                <a:spcPts val="0"/>
              </a:spcBef>
              <a:spcAft>
                <a:spcPts val="0"/>
              </a:spcAft>
              <a:buClrTx/>
              <a:buSzTx/>
              <a:buFontTx/>
              <a:buNone/>
              <a:tabLst/>
              <a:defRPr/>
            </a:pPr>
            <a:endParaRPr kumimoji="0" lang="en-US" sz="1599" b="0" i="0" u="none" strike="noStrike" kern="1200" cap="none" spc="0" normalizeH="0" baseline="0" noProof="0" dirty="0">
              <a:ln>
                <a:noFill/>
              </a:ln>
              <a:solidFill>
                <a:srgbClr val="FFFFFF"/>
              </a:solidFill>
              <a:effectLst/>
              <a:uLnTx/>
              <a:uFillTx/>
              <a:latin typeface="Segoe UI"/>
              <a:ea typeface="+mn-ea"/>
              <a:cs typeface="+mn-cs"/>
            </a:endParaRPr>
          </a:p>
        </p:txBody>
      </p:sp>
      <p:sp>
        <p:nvSpPr>
          <p:cNvPr id="11" name="Freeform 128"/>
          <p:cNvSpPr>
            <a:spLocks noChangeAspect="1"/>
          </p:cNvSpPr>
          <p:nvPr/>
        </p:nvSpPr>
        <p:spPr bwMode="black">
          <a:xfrm>
            <a:off x="581771" y="2826280"/>
            <a:ext cx="3913913" cy="215525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pattFill prst="ltUpDiag">
            <a:fgClr>
              <a:srgbClr val="CDCDCD"/>
            </a:fgClr>
            <a:bgClr>
              <a:srgbClr val="FFFFFF"/>
            </a:bgClr>
          </a:patt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l" defTabSz="91392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50" normalizeH="0" baseline="0" noProof="0">
              <a:ln>
                <a:noFill/>
              </a:ln>
              <a:solidFill>
                <a:srgbClr val="FFFFFF"/>
              </a:solidFill>
              <a:effectLst/>
              <a:uLnTx/>
              <a:uFillTx/>
              <a:latin typeface="Segoe UI"/>
              <a:ea typeface="+mn-ea"/>
              <a:cs typeface="+mn-cs"/>
            </a:endParaRPr>
          </a:p>
        </p:txBody>
      </p:sp>
      <p:sp>
        <p:nvSpPr>
          <p:cNvPr id="13" name="Freeform 79"/>
          <p:cNvSpPr>
            <a:spLocks noEditPoints="1"/>
          </p:cNvSpPr>
          <p:nvPr/>
        </p:nvSpPr>
        <p:spPr bwMode="black">
          <a:xfrm>
            <a:off x="2415349" y="3550958"/>
            <a:ext cx="844873" cy="1112973"/>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lumMod val="50000"/>
            </a:schemeClr>
          </a:solidFill>
          <a:ln>
            <a:noFill/>
          </a:ln>
        </p:spPr>
        <p:txBody>
          <a:bodyPr vert="horz" wrap="square" lIns="82293" tIns="41147" rIns="82293" bIns="41147" numCol="1" anchor="t" anchorCtr="0" compatLnSpc="1">
            <a:prstTxWarp prst="textNoShape">
              <a:avLst/>
            </a:prstTxWarp>
          </a:bodyPr>
          <a:lstStyle/>
          <a:p>
            <a:pPr marL="0" marR="0" lvl="0" indent="0" algn="l" defTabSz="932324" rtl="0" eaLnBrk="1" fontAlgn="auto" latinLnBrk="0" hangingPunct="1">
              <a:lnSpc>
                <a:spcPct val="100000"/>
              </a:lnSpc>
              <a:spcBef>
                <a:spcPts val="0"/>
              </a:spcBef>
              <a:spcAft>
                <a:spcPts val="0"/>
              </a:spcAft>
              <a:buClrTx/>
              <a:buSzTx/>
              <a:buFontTx/>
              <a:buNone/>
              <a:tabLst/>
              <a:defRPr/>
            </a:pPr>
            <a:endParaRPr kumimoji="0" lang="en-US" sz="1599"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Freeform 79"/>
          <p:cNvSpPr>
            <a:spLocks noEditPoints="1"/>
          </p:cNvSpPr>
          <p:nvPr/>
        </p:nvSpPr>
        <p:spPr bwMode="black">
          <a:xfrm>
            <a:off x="3322509" y="3550958"/>
            <a:ext cx="844873" cy="1112973"/>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lumMod val="50000"/>
            </a:schemeClr>
          </a:solidFill>
          <a:ln>
            <a:noFill/>
          </a:ln>
        </p:spPr>
        <p:txBody>
          <a:bodyPr vert="horz" wrap="square" lIns="82293" tIns="41147" rIns="82293" bIns="41147" numCol="1" anchor="t" anchorCtr="0" compatLnSpc="1">
            <a:prstTxWarp prst="textNoShape">
              <a:avLst/>
            </a:prstTxWarp>
          </a:bodyPr>
          <a:lstStyle/>
          <a:p>
            <a:pPr marL="0" marR="0" lvl="0" indent="0" algn="l" defTabSz="932324" rtl="0" eaLnBrk="1" fontAlgn="auto" latinLnBrk="0" hangingPunct="1">
              <a:lnSpc>
                <a:spcPct val="100000"/>
              </a:lnSpc>
              <a:spcBef>
                <a:spcPts val="0"/>
              </a:spcBef>
              <a:spcAft>
                <a:spcPts val="0"/>
              </a:spcAft>
              <a:buClrTx/>
              <a:buSzTx/>
              <a:buFontTx/>
              <a:buNone/>
              <a:tabLst/>
              <a:defRPr/>
            </a:pPr>
            <a:endParaRPr kumimoji="0" lang="en-US" sz="1599" b="0" i="0" u="none" strike="noStrike" kern="1200" cap="none" spc="0" normalizeH="0" baseline="0" noProof="0" dirty="0">
              <a:ln>
                <a:noFill/>
              </a:ln>
              <a:solidFill>
                <a:srgbClr val="FFFFFF"/>
              </a:solidFill>
              <a:effectLst/>
              <a:uLnTx/>
              <a:uFillTx/>
              <a:latin typeface="Segoe UI"/>
              <a:ea typeface="+mn-ea"/>
              <a:cs typeface="+mn-cs"/>
            </a:endParaRPr>
          </a:p>
        </p:txBody>
      </p:sp>
      <p:sp>
        <p:nvSpPr>
          <p:cNvPr id="15" name="Freeform 79"/>
          <p:cNvSpPr>
            <a:spLocks noEditPoints="1"/>
          </p:cNvSpPr>
          <p:nvPr/>
        </p:nvSpPr>
        <p:spPr bwMode="black">
          <a:xfrm>
            <a:off x="1508189" y="3550958"/>
            <a:ext cx="844873" cy="1112973"/>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lumMod val="50000"/>
            </a:schemeClr>
          </a:solidFill>
          <a:ln>
            <a:noFill/>
          </a:ln>
        </p:spPr>
        <p:txBody>
          <a:bodyPr vert="horz" wrap="square" lIns="82293" tIns="41147" rIns="82293" bIns="41147" numCol="1" anchor="t" anchorCtr="0" compatLnSpc="1">
            <a:prstTxWarp prst="textNoShape">
              <a:avLst/>
            </a:prstTxWarp>
          </a:bodyPr>
          <a:lstStyle/>
          <a:p>
            <a:pPr marL="0" marR="0" lvl="0" indent="0" algn="l" defTabSz="932324" rtl="0" eaLnBrk="1" fontAlgn="auto" latinLnBrk="0" hangingPunct="1">
              <a:lnSpc>
                <a:spcPct val="100000"/>
              </a:lnSpc>
              <a:spcBef>
                <a:spcPts val="0"/>
              </a:spcBef>
              <a:spcAft>
                <a:spcPts val="0"/>
              </a:spcAft>
              <a:buClrTx/>
              <a:buSzTx/>
              <a:buFontTx/>
              <a:buNone/>
              <a:tabLst/>
              <a:defRPr/>
            </a:pPr>
            <a:endParaRPr kumimoji="0" lang="en-US" sz="1599" b="0" i="0" u="none" strike="noStrike" kern="1200" cap="none" spc="0" normalizeH="0" baseline="0" noProof="0" dirty="0">
              <a:ln>
                <a:noFill/>
              </a:ln>
              <a:solidFill>
                <a:srgbClr val="FFFFFF"/>
              </a:solidFill>
              <a:effectLst/>
              <a:uLnTx/>
              <a:uFillTx/>
              <a:latin typeface="Segoe UI"/>
              <a:ea typeface="+mn-ea"/>
              <a:cs typeface="+mn-cs"/>
            </a:endParaRPr>
          </a:p>
        </p:txBody>
      </p:sp>
      <p:cxnSp>
        <p:nvCxnSpPr>
          <p:cNvPr id="16" name="Straight Connector 15"/>
          <p:cNvCxnSpPr/>
          <p:nvPr/>
        </p:nvCxnSpPr>
        <p:spPr>
          <a:xfrm>
            <a:off x="2635650" y="5191066"/>
            <a:ext cx="7160580" cy="0"/>
          </a:xfrm>
          <a:prstGeom prst="line">
            <a:avLst/>
          </a:prstGeom>
          <a:ln w="47625" cap="rnd">
            <a:solidFill>
              <a:schemeClr val="accent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0" name="Oval 19"/>
          <p:cNvSpPr/>
          <p:nvPr/>
        </p:nvSpPr>
        <p:spPr bwMode="auto">
          <a:xfrm>
            <a:off x="2480187" y="5075122"/>
            <a:ext cx="231889" cy="231889"/>
          </a:xfrm>
          <a:prstGeom prst="ellipse">
            <a:avLst/>
          </a:prstGeom>
          <a:solidFill>
            <a:srgbClr val="8CC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7" tIns="62152" rIns="124307" bIns="62152" numCol="1" rtlCol="0" anchor="ctr" anchorCtr="0" compatLnSpc="1">
            <a:prstTxWarp prst="textNoShape">
              <a:avLst/>
            </a:prstTxWarp>
          </a:bodyPr>
          <a:lstStyle/>
          <a:p>
            <a:pPr marL="0" marR="0" lvl="0" indent="0" algn="ctr" defTabSz="1242543" rtl="0" eaLnBrk="1" fontAlgn="base" latinLnBrk="0" hangingPunct="1">
              <a:lnSpc>
                <a:spcPct val="100000"/>
              </a:lnSpc>
              <a:spcBef>
                <a:spcPct val="0"/>
              </a:spcBef>
              <a:spcAft>
                <a:spcPct val="0"/>
              </a:spcAft>
              <a:buClrTx/>
              <a:buSzTx/>
              <a:buFontTx/>
              <a:buNone/>
              <a:tabLst/>
              <a:defRPr/>
            </a:pPr>
            <a:endParaRPr kumimoji="0" lang="en-US" sz="2989" b="0" i="0" u="none" strike="noStrike" kern="1200" cap="none" spc="0" normalizeH="0" baseline="0" noProof="0" dirty="0">
              <a:ln>
                <a:noFill/>
              </a:ln>
              <a:solidFill>
                <a:srgbClr val="FFFFFF"/>
              </a:solidFill>
              <a:effectLst/>
              <a:uLnTx/>
              <a:uFillTx/>
              <a:latin typeface="Segoe UI"/>
              <a:ea typeface="+mn-ea"/>
              <a:cs typeface="+mn-cs"/>
            </a:endParaRPr>
          </a:p>
        </p:txBody>
      </p:sp>
      <p:sp>
        <p:nvSpPr>
          <p:cNvPr id="21" name="Oval 20"/>
          <p:cNvSpPr/>
          <p:nvPr/>
        </p:nvSpPr>
        <p:spPr bwMode="auto">
          <a:xfrm>
            <a:off x="9841788" y="5113246"/>
            <a:ext cx="155640" cy="155640"/>
          </a:xfrm>
          <a:prstGeom prst="ellipse">
            <a:avLst/>
          </a:prstGeom>
          <a:solidFill>
            <a:srgbClr val="8CC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7" tIns="62152" rIns="124307" bIns="62152" numCol="1" rtlCol="0" anchor="ctr" anchorCtr="0" compatLnSpc="1">
            <a:prstTxWarp prst="textNoShape">
              <a:avLst/>
            </a:prstTxWarp>
          </a:bodyPr>
          <a:lstStyle/>
          <a:p>
            <a:pPr marL="0" marR="0" lvl="0" indent="0" algn="ctr" defTabSz="1242543" rtl="0" eaLnBrk="1" fontAlgn="base" latinLnBrk="0" hangingPunct="1">
              <a:lnSpc>
                <a:spcPct val="100000"/>
              </a:lnSpc>
              <a:spcBef>
                <a:spcPct val="0"/>
              </a:spcBef>
              <a:spcAft>
                <a:spcPct val="0"/>
              </a:spcAft>
              <a:buClrTx/>
              <a:buSzTx/>
              <a:buFontTx/>
              <a:buNone/>
              <a:tabLst/>
              <a:defRPr/>
            </a:pPr>
            <a:endParaRPr kumimoji="0" lang="en-US" sz="2989" b="0" i="0" u="none" strike="noStrike" kern="1200" cap="none" spc="0" normalizeH="0" baseline="0" noProof="0" dirty="0">
              <a:ln>
                <a:noFill/>
              </a:ln>
              <a:solidFill>
                <a:srgbClr val="FFFFFF"/>
              </a:solidFill>
              <a:effectLst/>
              <a:uLnTx/>
              <a:uFillTx/>
              <a:latin typeface="Segoe UI"/>
              <a:ea typeface="+mn-ea"/>
              <a:cs typeface="+mn-cs"/>
            </a:endParaRPr>
          </a:p>
        </p:txBody>
      </p:sp>
      <p:sp>
        <p:nvSpPr>
          <p:cNvPr id="22" name="TextBox 21"/>
          <p:cNvSpPr txBox="1"/>
          <p:nvPr/>
        </p:nvSpPr>
        <p:spPr>
          <a:xfrm>
            <a:off x="6658645" y="6392290"/>
            <a:ext cx="7665390" cy="517022"/>
          </a:xfrm>
          <a:prstGeom prst="rect">
            <a:avLst/>
          </a:prstGeom>
          <a:noFill/>
        </p:spPr>
        <p:txBody>
          <a:bodyPr wrap="square" lIns="0" tIns="146283" rIns="0" bIns="146283" rtlCol="0">
            <a:spAutoFit/>
          </a:bodyPr>
          <a:lstStyle>
            <a:defPPr>
              <a:defRPr lang="en-US"/>
            </a:defPPr>
            <a:lvl1pPr algn="ctr">
              <a:lnSpc>
                <a:spcPct val="90000"/>
              </a:lnSpc>
              <a:defRPr sz="2400" b="1" spc="-50">
                <a:gradFill>
                  <a:gsLst>
                    <a:gs pos="2917">
                      <a:schemeClr val="tx1"/>
                    </a:gs>
                    <a:gs pos="30000">
                      <a:schemeClr val="tx1"/>
                    </a:gs>
                  </a:gsLst>
                  <a:lin ang="5400000" scaled="0"/>
                </a:gradFill>
                <a:latin typeface="+mj-lt"/>
              </a:defRPr>
            </a:lvl1pPr>
          </a:lstStyle>
          <a:p>
            <a:pPr defTabSz="932324">
              <a:defRPr/>
            </a:pPr>
            <a:r>
              <a:rPr lang="en-US" sz="1600" b="0" spc="0" dirty="0">
                <a:solidFill>
                  <a:schemeClr val="tx1"/>
                </a:solidFill>
                <a:latin typeface="+mn-lt"/>
              </a:rPr>
              <a:t>Defend against regional disasters</a:t>
            </a:r>
          </a:p>
        </p:txBody>
      </p:sp>
      <p:sp>
        <p:nvSpPr>
          <p:cNvPr id="23" name="TextBox 22"/>
          <p:cNvSpPr txBox="1"/>
          <p:nvPr/>
        </p:nvSpPr>
        <p:spPr>
          <a:xfrm>
            <a:off x="4034663" y="5701348"/>
            <a:ext cx="4298541" cy="517022"/>
          </a:xfrm>
          <a:prstGeom prst="rect">
            <a:avLst/>
          </a:prstGeom>
          <a:noFill/>
        </p:spPr>
        <p:txBody>
          <a:bodyPr wrap="square" lIns="0" tIns="146283" rIns="0" bIns="146283" rtlCol="0">
            <a:spAutoFit/>
          </a:bodyPr>
          <a:lstStyle>
            <a:defPPr>
              <a:defRPr lang="en-US"/>
            </a:defPPr>
            <a:lvl1pPr algn="ctr">
              <a:lnSpc>
                <a:spcPct val="90000"/>
              </a:lnSpc>
              <a:defRPr sz="2400" b="1" spc="-50">
                <a:gradFill>
                  <a:gsLst>
                    <a:gs pos="2917">
                      <a:schemeClr val="tx1"/>
                    </a:gs>
                    <a:gs pos="30000">
                      <a:schemeClr val="tx1"/>
                    </a:gs>
                  </a:gsLst>
                  <a:lin ang="5400000" scaled="0"/>
                </a:gradFill>
                <a:latin typeface="+mj-lt"/>
              </a:defRPr>
            </a:lvl1pPr>
          </a:lstStyle>
          <a:p>
            <a:pPr marL="0" marR="0" lvl="0" indent="0" algn="ctr" defTabSz="932324"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noProof="0" dirty="0">
                <a:ln>
                  <a:noFill/>
                </a:ln>
                <a:solidFill>
                  <a:schemeClr val="tx1"/>
                </a:solidFill>
                <a:uLnTx/>
                <a:uFillTx/>
                <a:latin typeface="+mn-lt"/>
                <a:ea typeface="+mn-ea"/>
                <a:cs typeface="+mn-cs"/>
              </a:rPr>
              <a:t>Geo replication</a:t>
            </a:r>
          </a:p>
        </p:txBody>
      </p:sp>
    </p:spTree>
    <p:extLst>
      <p:ext uri="{BB962C8B-B14F-4D97-AF65-F5344CB8AC3E}">
        <p14:creationId xmlns:p14="http://schemas.microsoft.com/office/powerpoint/2010/main" val="102091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35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45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9" presetClass="emph" presetSubtype="0" fill="hold" grpId="1" nodeType="withEffect">
                                  <p:stCondLst>
                                    <p:cond delay="1000"/>
                                  </p:stCondLst>
                                  <p:childTnLst>
                                    <p:animClr clrSpc="rgb" dir="cw">
                                      <p:cBhvr override="childStyle">
                                        <p:cTn id="22" dur="500" fill="hold"/>
                                        <p:tgtEl>
                                          <p:spTgt spid="15"/>
                                        </p:tgtEl>
                                        <p:attrNameLst>
                                          <p:attrName>style.color</p:attrName>
                                        </p:attrNameLst>
                                      </p:cBhvr>
                                      <p:to>
                                        <a:schemeClr val="accent2"/>
                                      </p:to>
                                    </p:animClr>
                                    <p:animClr clrSpc="rgb" dir="cw">
                                      <p:cBhvr>
                                        <p:cTn id="23" dur="500" fill="hold"/>
                                        <p:tgtEl>
                                          <p:spTgt spid="15"/>
                                        </p:tgtEl>
                                        <p:attrNameLst>
                                          <p:attrName>fillcolor</p:attrName>
                                        </p:attrNameLst>
                                      </p:cBhvr>
                                      <p:to>
                                        <a:schemeClr val="accent2"/>
                                      </p:to>
                                    </p:animClr>
                                    <p:set>
                                      <p:cBhvr>
                                        <p:cTn id="24" dur="500" fill="hold"/>
                                        <p:tgtEl>
                                          <p:spTgt spid="15"/>
                                        </p:tgtEl>
                                        <p:attrNameLst>
                                          <p:attrName>fill.type</p:attrName>
                                        </p:attrNameLst>
                                      </p:cBhvr>
                                      <p:to>
                                        <p:strVal val="solid"/>
                                      </p:to>
                                    </p:set>
                                    <p:set>
                                      <p:cBhvr>
                                        <p:cTn id="25" dur="500" fill="hold"/>
                                        <p:tgtEl>
                                          <p:spTgt spid="15"/>
                                        </p:tgtEl>
                                        <p:attrNameLst>
                                          <p:attrName>fill.on</p:attrName>
                                        </p:attrNameLst>
                                      </p:cBhvr>
                                      <p:to>
                                        <p:strVal val="true"/>
                                      </p:to>
                                    </p:set>
                                  </p:childTnLst>
                                </p:cTn>
                              </p:par>
                              <p:par>
                                <p:cTn id="26" presetID="19" presetClass="emph" presetSubtype="0" fill="hold" grpId="1" nodeType="withEffect">
                                  <p:stCondLst>
                                    <p:cond delay="1500"/>
                                  </p:stCondLst>
                                  <p:childTnLst>
                                    <p:animClr clrSpc="rgb" dir="cw">
                                      <p:cBhvr override="childStyle">
                                        <p:cTn id="27" dur="500" fill="hold"/>
                                        <p:tgtEl>
                                          <p:spTgt spid="13"/>
                                        </p:tgtEl>
                                        <p:attrNameLst>
                                          <p:attrName>style.color</p:attrName>
                                        </p:attrNameLst>
                                      </p:cBhvr>
                                      <p:to>
                                        <a:schemeClr val="accent2"/>
                                      </p:to>
                                    </p:animClr>
                                    <p:animClr clrSpc="rgb" dir="cw">
                                      <p:cBhvr>
                                        <p:cTn id="28" dur="500" fill="hold"/>
                                        <p:tgtEl>
                                          <p:spTgt spid="13"/>
                                        </p:tgtEl>
                                        <p:attrNameLst>
                                          <p:attrName>fillcolor</p:attrName>
                                        </p:attrNameLst>
                                      </p:cBhvr>
                                      <p:to>
                                        <a:schemeClr val="accent2"/>
                                      </p:to>
                                    </p:animClr>
                                    <p:set>
                                      <p:cBhvr>
                                        <p:cTn id="29" dur="500" fill="hold"/>
                                        <p:tgtEl>
                                          <p:spTgt spid="13"/>
                                        </p:tgtEl>
                                        <p:attrNameLst>
                                          <p:attrName>fill.type</p:attrName>
                                        </p:attrNameLst>
                                      </p:cBhvr>
                                      <p:to>
                                        <p:strVal val="solid"/>
                                      </p:to>
                                    </p:set>
                                    <p:set>
                                      <p:cBhvr>
                                        <p:cTn id="30" dur="500" fill="hold"/>
                                        <p:tgtEl>
                                          <p:spTgt spid="13"/>
                                        </p:tgtEl>
                                        <p:attrNameLst>
                                          <p:attrName>fill.on</p:attrName>
                                        </p:attrNameLst>
                                      </p:cBhvr>
                                      <p:to>
                                        <p:strVal val="true"/>
                                      </p:to>
                                    </p:set>
                                  </p:childTnLst>
                                </p:cTn>
                              </p:par>
                              <p:par>
                                <p:cTn id="31" presetID="19" presetClass="emph" presetSubtype="0" fill="hold" grpId="1" nodeType="withEffect">
                                  <p:stCondLst>
                                    <p:cond delay="2000"/>
                                  </p:stCondLst>
                                  <p:childTnLst>
                                    <p:animClr clrSpc="rgb" dir="cw">
                                      <p:cBhvr override="childStyle">
                                        <p:cTn id="32" dur="500" fill="hold"/>
                                        <p:tgtEl>
                                          <p:spTgt spid="14"/>
                                        </p:tgtEl>
                                        <p:attrNameLst>
                                          <p:attrName>style.color</p:attrName>
                                        </p:attrNameLst>
                                      </p:cBhvr>
                                      <p:to>
                                        <a:schemeClr val="accent2"/>
                                      </p:to>
                                    </p:animClr>
                                    <p:animClr clrSpc="rgb" dir="cw">
                                      <p:cBhvr>
                                        <p:cTn id="33" dur="500" fill="hold"/>
                                        <p:tgtEl>
                                          <p:spTgt spid="14"/>
                                        </p:tgtEl>
                                        <p:attrNameLst>
                                          <p:attrName>fillcolor</p:attrName>
                                        </p:attrNameLst>
                                      </p:cBhvr>
                                      <p:to>
                                        <a:schemeClr val="accent2"/>
                                      </p:to>
                                    </p:animClr>
                                    <p:set>
                                      <p:cBhvr>
                                        <p:cTn id="34" dur="500" fill="hold"/>
                                        <p:tgtEl>
                                          <p:spTgt spid="14"/>
                                        </p:tgtEl>
                                        <p:attrNameLst>
                                          <p:attrName>fill.type</p:attrName>
                                        </p:attrNameLst>
                                      </p:cBhvr>
                                      <p:to>
                                        <p:strVal val="solid"/>
                                      </p:to>
                                    </p:set>
                                    <p:set>
                                      <p:cBhvr>
                                        <p:cTn id="35" dur="500" fill="hold"/>
                                        <p:tgtEl>
                                          <p:spTgt spid="14"/>
                                        </p:tgtEl>
                                        <p:attrNameLst>
                                          <p:attrName>fill.on</p:attrName>
                                        </p:attrNameLst>
                                      </p:cBhvr>
                                      <p:to>
                                        <p:strVal val="true"/>
                                      </p:to>
                                    </p:set>
                                  </p:childTnLst>
                                </p:cTn>
                              </p:par>
                              <p:par>
                                <p:cTn id="36" presetID="22" presetClass="entr" presetSubtype="2"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right)">
                                      <p:cBhvr>
                                        <p:cTn id="38" dur="1250"/>
                                        <p:tgtEl>
                                          <p:spTgt spid="16"/>
                                        </p:tgtEl>
                                      </p:cBhvr>
                                    </p:animEffect>
                                  </p:childTnLst>
                                </p:cTn>
                              </p:par>
                              <p:par>
                                <p:cTn id="39" presetID="10" presetClass="entr" presetSubtype="0" fill="hold" grpId="0" nodeType="withEffect">
                                  <p:stCondLst>
                                    <p:cond delay="125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par>
                          <p:cTn id="45" fill="hold">
                            <p:stCondLst>
                              <p:cond delay="3000"/>
                            </p:stCondLst>
                            <p:childTnLst>
                              <p:par>
                                <p:cTn id="46" presetID="35" presetClass="path" presetSubtype="0" repeatCount="4000" accel="50000" decel="50000" autoRev="1" fill="hold" grpId="1" nodeType="afterEffect">
                                  <p:stCondLst>
                                    <p:cond delay="0"/>
                                  </p:stCondLst>
                                  <p:childTnLst>
                                    <p:animMotion origin="layout" path="M 3.20654E-6 2.31502E-7 L -0.58897 2.31502E-7 " pathEditMode="relative" rAng="0" ptsTypes="AA">
                                      <p:cBhvr>
                                        <p:cTn id="47" dur="500" fill="hold"/>
                                        <p:tgtEl>
                                          <p:spTgt spid="21"/>
                                        </p:tgtEl>
                                        <p:attrNameLst>
                                          <p:attrName>ppt_x</p:attrName>
                                          <p:attrName>ppt_y</p:attrName>
                                        </p:attrNameLst>
                                      </p:cBhvr>
                                      <p:rCtr x="-29449" y="0"/>
                                    </p:animMotion>
                                  </p:childTnLst>
                                </p:cTn>
                              </p:par>
                              <p:par>
                                <p:cTn id="48" presetID="10" presetClass="entr" presetSubtype="0" fill="hold" grpId="0" nodeType="withEffect">
                                  <p:stCondLst>
                                    <p:cond delay="25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600"/>
                                        <p:tgtEl>
                                          <p:spTgt spid="22"/>
                                        </p:tgtEl>
                                      </p:cBhvr>
                                    </p:animEffect>
                                  </p:childTnLst>
                                </p:cTn>
                              </p:par>
                              <p:par>
                                <p:cTn id="51" presetID="35" presetClass="path" presetSubtype="0" decel="100000" fill="hold" grpId="1" nodeType="withEffect">
                                  <p:stCondLst>
                                    <p:cond delay="50"/>
                                  </p:stCondLst>
                                  <p:childTnLst>
                                    <p:animMotion origin="layout" path="M -0.05553 0.00023 L 5.61654E-8 0.00023 " pathEditMode="relative" rAng="0" ptsTypes="AA">
                                      <p:cBhvr>
                                        <p:cTn id="52" dur="800" fill="hold"/>
                                        <p:tgtEl>
                                          <p:spTgt spid="22"/>
                                        </p:tgtEl>
                                        <p:attrNameLst>
                                          <p:attrName>ppt_x</p:attrName>
                                          <p:attrName>ppt_y</p:attrName>
                                        </p:attrNameLst>
                                      </p:cBhvr>
                                      <p:rCtr x="2770" y="0"/>
                                    </p:animMotion>
                                  </p:childTnLst>
                                </p:cTn>
                              </p:par>
                              <p:par>
                                <p:cTn id="53" presetID="10" presetClass="entr" presetSubtype="0" fill="hold" grpId="0" nodeType="withEffect">
                                  <p:stCondLst>
                                    <p:cond delay="55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600"/>
                                        <p:tgtEl>
                                          <p:spTgt spid="23"/>
                                        </p:tgtEl>
                                      </p:cBhvr>
                                    </p:animEffect>
                                  </p:childTnLst>
                                </p:cTn>
                              </p:par>
                              <p:par>
                                <p:cTn id="56" presetID="35" presetClass="path" presetSubtype="0" decel="100000" fill="hold" grpId="1" nodeType="withEffect">
                                  <p:stCondLst>
                                    <p:cond delay="450"/>
                                  </p:stCondLst>
                                  <p:childTnLst>
                                    <p:animMotion origin="layout" path="M -0.05553 0.00023 L -1.72836E-6 0.00023 " pathEditMode="relative" rAng="0" ptsTypes="AA">
                                      <p:cBhvr>
                                        <p:cTn id="57" dur="800" fill="hold"/>
                                        <p:tgtEl>
                                          <p:spTgt spid="2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3" grpId="1" animBg="1"/>
      <p:bldP spid="14" grpId="0" animBg="1"/>
      <p:bldP spid="14" grpId="1" animBg="1"/>
      <p:bldP spid="15" grpId="0" animBg="1"/>
      <p:bldP spid="15" grpId="1" animBg="1"/>
      <p:bldP spid="20" grpId="0" animBg="1"/>
      <p:bldP spid="21" grpId="0" animBg="1"/>
      <p:bldP spid="21" grpId="1" animBg="1"/>
      <p:bldP spid="22" grpId="0"/>
      <p:bldP spid="22" grpId="1"/>
      <p:bldP spid="23" grpId="0"/>
      <p:bldP spid="2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883" y="10"/>
          <a:ext cx="161953" cy="161911"/>
        </p:xfrm>
        <a:graphic>
          <a:graphicData uri="http://schemas.openxmlformats.org/presentationml/2006/ole">
            <mc:AlternateContent xmlns:mc="http://schemas.openxmlformats.org/markup-compatibility/2006">
              <mc:Choice xmlns:v="urn:schemas-microsoft-com:vml" Requires="v">
                <p:oleObj spid="_x0000_s18489" name="think-cell Slide" r:id="rId6" imgW="270" imgH="270" progId="TCLayout.ActiveDocument.1">
                  <p:embed/>
                </p:oleObj>
              </mc:Choice>
              <mc:Fallback>
                <p:oleObj name="think-cell Slide" r:id="rId6" imgW="270" imgH="270" progId="TCLayout.ActiveDocument.1">
                  <p:embed/>
                  <p:pic>
                    <p:nvPicPr>
                      <p:cNvPr id="2" name="Object 1" hidden="1"/>
                      <p:cNvPicPr/>
                      <p:nvPr/>
                    </p:nvPicPr>
                    <p:blipFill>
                      <a:blip r:embed="rId7"/>
                      <a:stretch>
                        <a:fillRect/>
                      </a:stretch>
                    </p:blipFill>
                    <p:spPr>
                      <a:xfrm>
                        <a:off x="883" y="10"/>
                        <a:ext cx="161953" cy="161911"/>
                      </a:xfrm>
                      <a:prstGeom prst="rect">
                        <a:avLst/>
                      </a:prstGeom>
                    </p:spPr>
                  </p:pic>
                </p:oleObj>
              </mc:Fallback>
            </mc:AlternateContent>
          </a:graphicData>
        </a:graphic>
      </p:graphicFrame>
      <p:sp>
        <p:nvSpPr>
          <p:cNvPr id="5" name="Title 4"/>
          <p:cNvSpPr>
            <a:spLocks noGrp="1"/>
          </p:cNvSpPr>
          <p:nvPr>
            <p:ph type="title"/>
            <p:custDataLst>
              <p:tags r:id="rId3"/>
            </p:custDataLst>
          </p:nvPr>
        </p:nvSpPr>
        <p:spPr>
          <a:xfrm>
            <a:off x="530467" y="233153"/>
            <a:ext cx="11373923" cy="753369"/>
          </a:xfrm>
        </p:spPr>
        <p:txBody>
          <a:bodyPr>
            <a:normAutofit fontScale="90000"/>
          </a:bodyPr>
          <a:lstStyle/>
          <a:p>
            <a:r>
              <a:rPr lang="en-US" sz="5439" dirty="0" smtClean="0">
                <a:latin typeface="Segoe UI Light"/>
                <a:sym typeface="Segoe UI Light"/>
              </a:rPr>
              <a:t>Azure deployment models</a:t>
            </a:r>
            <a:endParaRPr lang="en-US" sz="5439" dirty="0">
              <a:latin typeface="Segoe UI Light"/>
              <a:sym typeface="Segoe UI Light"/>
            </a:endParaRPr>
          </a:p>
        </p:txBody>
      </p:sp>
      <p:sp>
        <p:nvSpPr>
          <p:cNvPr id="3" name="TextBox 2"/>
          <p:cNvSpPr txBox="1"/>
          <p:nvPr/>
        </p:nvSpPr>
        <p:spPr>
          <a:xfrm>
            <a:off x="427037" y="6532860"/>
            <a:ext cx="11368867"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https://azure.microsoft.com/en-us/documentation/articles/resource-manager-deployment-model/</a:t>
            </a:r>
            <a:endParaRPr lang="en-US" sz="1200" dirty="0" smtClean="0">
              <a:gradFill>
                <a:gsLst>
                  <a:gs pos="2917">
                    <a:schemeClr val="tx1"/>
                  </a:gs>
                  <a:gs pos="30000">
                    <a:schemeClr val="tx1"/>
                  </a:gs>
                </a:gsLst>
                <a:lin ang="5400000" scaled="0"/>
              </a:gradFill>
            </a:endParaRPr>
          </a:p>
        </p:txBody>
      </p:sp>
      <p:sp>
        <p:nvSpPr>
          <p:cNvPr id="13" name="Rectangle 12"/>
          <p:cNvSpPr/>
          <p:nvPr/>
        </p:nvSpPr>
        <p:spPr bwMode="auto">
          <a:xfrm>
            <a:off x="6365729" y="1378963"/>
            <a:ext cx="5643708" cy="489079"/>
          </a:xfrm>
          <a:prstGeom prst="rect">
            <a:avLst/>
          </a:prstGeom>
          <a:solidFill>
            <a:srgbClr val="0072C6"/>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Resource Manager (ARM)</a:t>
            </a:r>
          </a:p>
        </p:txBody>
      </p:sp>
      <p:pic>
        <p:nvPicPr>
          <p:cNvPr id="6" name="Picture 5"/>
          <p:cNvPicPr>
            <a:picLocks noChangeAspect="1"/>
          </p:cNvPicPr>
          <p:nvPr/>
        </p:nvPicPr>
        <p:blipFill>
          <a:blip r:embed="rId8"/>
          <a:stretch>
            <a:fillRect/>
          </a:stretch>
        </p:blipFill>
        <p:spPr>
          <a:xfrm>
            <a:off x="6370637" y="2481030"/>
            <a:ext cx="5821749" cy="3624324"/>
          </a:xfrm>
          <a:prstGeom prst="rect">
            <a:avLst/>
          </a:prstGeom>
        </p:spPr>
      </p:pic>
      <p:pic>
        <p:nvPicPr>
          <p:cNvPr id="8" name="Picture 7"/>
          <p:cNvPicPr>
            <a:picLocks noChangeAspect="1"/>
          </p:cNvPicPr>
          <p:nvPr/>
        </p:nvPicPr>
        <p:blipFill>
          <a:blip r:embed="rId9"/>
          <a:stretch>
            <a:fillRect/>
          </a:stretch>
        </p:blipFill>
        <p:spPr>
          <a:xfrm>
            <a:off x="1189037" y="2749564"/>
            <a:ext cx="4256321" cy="3355790"/>
          </a:xfrm>
          <a:prstGeom prst="rect">
            <a:avLst/>
          </a:prstGeom>
        </p:spPr>
      </p:pic>
      <p:sp>
        <p:nvSpPr>
          <p:cNvPr id="15" name="Rectangle 14"/>
          <p:cNvSpPr/>
          <p:nvPr/>
        </p:nvSpPr>
        <p:spPr bwMode="auto">
          <a:xfrm>
            <a:off x="274637" y="1376793"/>
            <a:ext cx="5638800" cy="491249"/>
          </a:xfrm>
          <a:prstGeom prst="rect">
            <a:avLst/>
          </a:prstGeom>
          <a:solidFill>
            <a:srgbClr val="0072C6"/>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Service Manager (ASM)</a:t>
            </a:r>
          </a:p>
        </p:txBody>
      </p:sp>
      <p:sp>
        <p:nvSpPr>
          <p:cNvPr id="9" name="Rectangle 8"/>
          <p:cNvSpPr/>
          <p:nvPr/>
        </p:nvSpPr>
        <p:spPr bwMode="auto">
          <a:xfrm>
            <a:off x="274637" y="1868042"/>
            <a:ext cx="5638800" cy="4524820"/>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6368183" y="1868042"/>
            <a:ext cx="5638800" cy="4524820"/>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262897" y="1828800"/>
            <a:ext cx="2167901"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Classic Deployment Model</a:t>
            </a:r>
          </a:p>
        </p:txBody>
      </p:sp>
      <p:sp>
        <p:nvSpPr>
          <p:cNvPr id="19" name="TextBox 18"/>
          <p:cNvSpPr txBox="1"/>
          <p:nvPr/>
        </p:nvSpPr>
        <p:spPr>
          <a:xfrm>
            <a:off x="6365729" y="1828800"/>
            <a:ext cx="2977482"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Resource Manager Deployment Model</a:t>
            </a:r>
          </a:p>
        </p:txBody>
      </p:sp>
    </p:spTree>
    <p:extLst>
      <p:ext uri="{BB962C8B-B14F-4D97-AF65-F5344CB8AC3E}">
        <p14:creationId xmlns:p14="http://schemas.microsoft.com/office/powerpoint/2010/main" val="427987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LigMkyV09UusbreVUgRpw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GPMrfZOJzUWGIEQNiBFXE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ysIxaS.wjUOR3gl5m4Avt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uSvaLDtmUU66_P77TKzFA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tFB9HGLPE6pX2q6JYTGp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LigMkyV09UusbreVUgRpw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LigMkyV09UusbreVUgRpw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LigMkyV09UusbreVUgRpw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LigMkyV09UusbreVUgRpw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LigMkyV09UusbreVUgRpw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LigMkyV09UusbreVUgRpw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LigMkyV09UusbreVUgRpw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STB Product Families 2015">
  <a:themeElements>
    <a:clrScheme name="SQL Server 2014 Decks">
      <a:dk1>
        <a:srgbClr val="494949"/>
      </a:dk1>
      <a:lt1>
        <a:srgbClr val="FFFFFF"/>
      </a:lt1>
      <a:dk2>
        <a:srgbClr val="BA141A"/>
      </a:dk2>
      <a:lt2>
        <a:srgbClr val="D2D2D2"/>
      </a:lt2>
      <a:accent1>
        <a:srgbClr val="0072C6"/>
      </a:accent1>
      <a:accent2>
        <a:srgbClr val="DC3C00"/>
      </a:accent2>
      <a:accent3>
        <a:srgbClr val="008B72"/>
      </a:accent3>
      <a:accent4>
        <a:srgbClr val="68217A"/>
      </a:accent4>
      <a:accent5>
        <a:srgbClr val="002050"/>
      </a:accent5>
      <a:accent6>
        <a:srgbClr val="00188F"/>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12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alking Deck" id="{54E23AB9-3DBE-4A47-A984-5CA2F86BBB31}" vid="{BD38CEB1-68A3-47F2-A62B-A143A6AC584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a2191c86-fc50-4add-948c-129f6b5a88d8"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0.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www.w3.org/XML/1998/namespace"/>
    <ds:schemaRef ds:uri="http://purl.org/dc/dcmitype/"/>
  </ds:schemaRefs>
</ds:datastoreItem>
</file>

<file path=customXml/itemProps11.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3.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4.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5.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6.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7.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8.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9.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0.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3.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4.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6.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8.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9.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0.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2.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4.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5.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6.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8.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6933</TotalTime>
  <Words>2000</Words>
  <Application>Microsoft Office PowerPoint</Application>
  <PresentationFormat>Custom</PresentationFormat>
  <Paragraphs>405</Paragraphs>
  <Slides>35</Slides>
  <Notes>23</Notes>
  <HiddenSlides>1</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35</vt:i4>
      </vt:variant>
    </vt:vector>
  </HeadingPairs>
  <TitlesOfParts>
    <vt:vector size="49" baseType="lpstr">
      <vt:lpstr>Arial</vt:lpstr>
      <vt:lpstr>Calibri</vt:lpstr>
      <vt:lpstr>Consolas</vt:lpstr>
      <vt:lpstr>ＭＳ Ｐゴシック</vt:lpstr>
      <vt:lpstr>ＭＳ Ｐゴシック</vt:lpstr>
      <vt:lpstr>Segoe</vt:lpstr>
      <vt:lpstr>Segoe Pro</vt:lpstr>
      <vt:lpstr>Segoe UI</vt:lpstr>
      <vt:lpstr>Segoe UI Light</vt:lpstr>
      <vt:lpstr>Times New Roman</vt:lpstr>
      <vt:lpstr>Wingdings</vt:lpstr>
      <vt:lpstr>WHITE TEMPLATE</vt:lpstr>
      <vt:lpstr>STB Product Families 2015</vt:lpstr>
      <vt:lpstr>think-cell Slide</vt:lpstr>
      <vt:lpstr>Design and Implement  Cloud Data Platform Solutions</vt:lpstr>
      <vt:lpstr>PowerPoint Presentation</vt:lpstr>
      <vt:lpstr>Agenda</vt:lpstr>
      <vt:lpstr>In this module</vt:lpstr>
      <vt:lpstr>Virtual Machine components</vt:lpstr>
      <vt:lpstr>Virtual Machine storage architecture</vt:lpstr>
      <vt:lpstr>Azure Default Blob Storage</vt:lpstr>
      <vt:lpstr>Geo-storage replication</vt:lpstr>
      <vt:lpstr>Azure deployment models</vt:lpstr>
      <vt:lpstr>Resource manager deployment model</vt:lpstr>
      <vt:lpstr>Windows Azure virtual machine tiers</vt:lpstr>
      <vt:lpstr>Application development deployment scenario</vt:lpstr>
      <vt:lpstr>Demo</vt:lpstr>
      <vt:lpstr>Move existing workloads to Azure VM</vt:lpstr>
      <vt:lpstr>Licensing/bring your own license</vt:lpstr>
      <vt:lpstr>Demo</vt:lpstr>
      <vt:lpstr>Hands-on Lab</vt:lpstr>
      <vt:lpstr>Connecting to Azure VMs</vt:lpstr>
      <vt:lpstr>Connectivity options and hybrid offerings</vt:lpstr>
      <vt:lpstr>Joining Azure VM to Domains</vt:lpstr>
      <vt:lpstr>Azure Active Directory Domain Services</vt:lpstr>
      <vt:lpstr>[optional] Demo</vt:lpstr>
      <vt:lpstr>Azure VM – SQL Best Practices</vt:lpstr>
      <vt:lpstr>Windows Azure IO subsystem</vt:lpstr>
      <vt:lpstr>Disk Caching Best Practices for SQL Server</vt:lpstr>
      <vt:lpstr>Single Data Disk Configuration</vt:lpstr>
      <vt:lpstr>Multiple Disk Configuration</vt:lpstr>
      <vt:lpstr>TempDB Configuration</vt:lpstr>
      <vt:lpstr>Reduce IO with Data Compression</vt:lpstr>
      <vt:lpstr>Reduce IO with Instant File Initialization</vt:lpstr>
      <vt:lpstr>Disk performance considerations</vt:lpstr>
      <vt:lpstr>Performance Troubleshooting – Classic SQL Server Performance Factors </vt:lpstr>
      <vt:lpstr>Troubleshooting Common VM Issues</vt:lpstr>
      <vt:lpstr>Performance Counters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Dandy Weyn</dc:creator>
  <cp:keywords>Design and Implement Cloud Data Platform Solutions</cp:keywords>
  <dc:description>Template: Maryfj_x000d_
Formatting: _x000d_
Audience Type:</dc:description>
  <cp:lastModifiedBy>Dandy Weyn</cp:lastModifiedBy>
  <cp:revision>278</cp:revision>
  <dcterms:created xsi:type="dcterms:W3CDTF">2015-06-04T21:40:17Z</dcterms:created>
  <dcterms:modified xsi:type="dcterms:W3CDTF">2016-02-29T14:42:34Z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