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 id="2147484210" r:id="rId35"/>
  </p:sldMasterIdLst>
  <p:notesMasterIdLst>
    <p:notesMasterId r:id="rId64"/>
  </p:notesMasterIdLst>
  <p:handoutMasterIdLst>
    <p:handoutMasterId r:id="rId65"/>
  </p:handoutMasterIdLst>
  <p:sldIdLst>
    <p:sldId id="372" r:id="rId36"/>
    <p:sldId id="291" r:id="rId37"/>
    <p:sldId id="347" r:id="rId38"/>
    <p:sldId id="369" r:id="rId39"/>
    <p:sldId id="348" r:id="rId40"/>
    <p:sldId id="349" r:id="rId41"/>
    <p:sldId id="350" r:id="rId42"/>
    <p:sldId id="352" r:id="rId43"/>
    <p:sldId id="353" r:id="rId44"/>
    <p:sldId id="354" r:id="rId45"/>
    <p:sldId id="355" r:id="rId46"/>
    <p:sldId id="356" r:id="rId47"/>
    <p:sldId id="357" r:id="rId48"/>
    <p:sldId id="358" r:id="rId49"/>
    <p:sldId id="359" r:id="rId50"/>
    <p:sldId id="360" r:id="rId51"/>
    <p:sldId id="361" r:id="rId52"/>
    <p:sldId id="375" r:id="rId53"/>
    <p:sldId id="362" r:id="rId54"/>
    <p:sldId id="363" r:id="rId55"/>
    <p:sldId id="364" r:id="rId56"/>
    <p:sldId id="376" r:id="rId57"/>
    <p:sldId id="365" r:id="rId58"/>
    <p:sldId id="366" r:id="rId59"/>
    <p:sldId id="367" r:id="rId60"/>
    <p:sldId id="368" r:id="rId61"/>
    <p:sldId id="374" r:id="rId62"/>
    <p:sldId id="257" r:id="rId63"/>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072726"/>
    <a:srgbClr val="F2F2F2"/>
    <a:srgbClr val="7F7F7F"/>
    <a:srgbClr val="333333"/>
    <a:srgbClr val="002050"/>
    <a:srgbClr val="737373"/>
    <a:srgbClr val="DC3C00"/>
    <a:srgbClr val="EEEEEE"/>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73533" autoAdjust="0"/>
  </p:normalViewPr>
  <p:slideViewPr>
    <p:cSldViewPr>
      <p:cViewPr varScale="1">
        <p:scale>
          <a:sx n="56" d="100"/>
          <a:sy n="56" d="100"/>
        </p:scale>
        <p:origin x="1522" y="45"/>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90" d="100"/>
        <a:sy n="190" d="100"/>
      </p:scale>
      <p:origin x="0" y="-24120"/>
    </p:cViewPr>
  </p:sorterViewPr>
  <p:notesViewPr>
    <p:cSldViewPr showGuides="1">
      <p:cViewPr>
        <p:scale>
          <a:sx n="160" d="100"/>
          <a:sy n="160" d="100"/>
        </p:scale>
        <p:origin x="2268" y="-40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4.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7.xml"/><Relationship Id="rId47" Type="http://schemas.openxmlformats.org/officeDocument/2006/relationships/slide" Target="slides/slide12.xml"/><Relationship Id="rId50" Type="http://schemas.openxmlformats.org/officeDocument/2006/relationships/slide" Target="slides/slide15.xml"/><Relationship Id="rId55" Type="http://schemas.openxmlformats.org/officeDocument/2006/relationships/slide" Target="slides/slide20.xml"/><Relationship Id="rId63" Type="http://schemas.openxmlformats.org/officeDocument/2006/relationships/slide" Target="slides/slide28.xml"/><Relationship Id="rId68"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2.xml"/><Relationship Id="rId40" Type="http://schemas.openxmlformats.org/officeDocument/2006/relationships/slide" Target="slides/slide5.xml"/><Relationship Id="rId45" Type="http://schemas.openxmlformats.org/officeDocument/2006/relationships/slide" Target="slides/slide10.xml"/><Relationship Id="rId53" Type="http://schemas.openxmlformats.org/officeDocument/2006/relationships/slide" Target="slides/slide18.xml"/><Relationship Id="rId58" Type="http://schemas.openxmlformats.org/officeDocument/2006/relationships/slide" Target="slides/slide23.xml"/><Relationship Id="rId66"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1.xml"/><Relationship Id="rId49" Type="http://schemas.openxmlformats.org/officeDocument/2006/relationships/slide" Target="slides/slide14.xml"/><Relationship Id="rId57" Type="http://schemas.openxmlformats.org/officeDocument/2006/relationships/slide" Target="slides/slide22.xml"/><Relationship Id="rId61" Type="http://schemas.openxmlformats.org/officeDocument/2006/relationships/slide" Target="slides/slide26.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9.xml"/><Relationship Id="rId52" Type="http://schemas.openxmlformats.org/officeDocument/2006/relationships/slide" Target="slides/slide17.xml"/><Relationship Id="rId60" Type="http://schemas.openxmlformats.org/officeDocument/2006/relationships/slide" Target="slides/slide25.xml"/><Relationship Id="rId65"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Master" Target="slideMasters/slideMaster2.xml"/><Relationship Id="rId43" Type="http://schemas.openxmlformats.org/officeDocument/2006/relationships/slide" Target="slides/slide8.xml"/><Relationship Id="rId48" Type="http://schemas.openxmlformats.org/officeDocument/2006/relationships/slide" Target="slides/slide13.xml"/><Relationship Id="rId56" Type="http://schemas.openxmlformats.org/officeDocument/2006/relationships/slide" Target="slides/slide21.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slide" Target="slides/slide16.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3.xml"/><Relationship Id="rId46" Type="http://schemas.openxmlformats.org/officeDocument/2006/relationships/slide" Target="slides/slide11.xml"/><Relationship Id="rId59" Type="http://schemas.openxmlformats.org/officeDocument/2006/relationships/slide" Target="slides/slide24.xml"/><Relationship Id="rId67" Type="http://schemas.openxmlformats.org/officeDocument/2006/relationships/presProps" Target="presProps.xml"/><Relationship Id="rId20" Type="http://schemas.openxmlformats.org/officeDocument/2006/relationships/customXml" Target="../customXml/item20.xml"/><Relationship Id="rId41" Type="http://schemas.openxmlformats.org/officeDocument/2006/relationships/slide" Target="slides/slide6.xml"/><Relationship Id="rId54" Type="http://schemas.openxmlformats.org/officeDocument/2006/relationships/slide" Target="slides/slide19.xml"/><Relationship Id="rId62" Type="http://schemas.openxmlformats.org/officeDocument/2006/relationships/slide" Target="slides/slide27.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4/12/2016 8:51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4/12/2016 8:51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6A8731A-EBC6-4AEB-8A04-30922D0B894B}" type="datetime1">
              <a:rPr lang="en-US" smtClean="0">
                <a:solidFill>
                  <a:prstClr val="black"/>
                </a:solidFill>
              </a:rPr>
              <a:t>4/12/2016</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22010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837240-3109-43AC-9CE7-E89E25162B4B}"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4/12/2016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08466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8373" name="Date Placeholder 4"/>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672ADB6-8E56-411C-A2C3-2DEE99B50221}" type="datetime1">
              <a:rPr kumimoji="0" lang="en-US" alt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4/12/2016</a:t>
            </a:fld>
            <a:endParaRPr kumimoji="0" lang="en-US" alt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8374" name="Slide Number Placeholder 5"/>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marL="0" marR="0" lvl="0" indent="0" algn="r" defTabSz="931863" rtl="0" eaLnBrk="1" fontAlgn="base" latinLnBrk="0" hangingPunct="1">
              <a:lnSpc>
                <a:spcPct val="100000"/>
              </a:lnSpc>
              <a:spcBef>
                <a:spcPct val="0"/>
              </a:spcBef>
              <a:spcAft>
                <a:spcPct val="0"/>
              </a:spcAft>
              <a:buClrTx/>
              <a:buSzTx/>
              <a:buFontTx/>
              <a:buNone/>
              <a:tabLst/>
              <a:defRPr/>
            </a:pPr>
            <a:fld id="{03B6836F-B7E7-4DE9-9967-C51DF931A8C5}" type="slidenum">
              <a:rPr kumimoji="0" lang="en-US" alt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2231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2469" name="Date Placeholder 4"/>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54D005A-0EF3-4CC4-A5FE-1FE94506B8BB}" type="datetime1">
              <a:rPr kumimoji="0" lang="en-US" alt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4/12/2016</a:t>
            </a:fld>
            <a:endParaRPr kumimoji="0" lang="en-US" alt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2470" name="Slide Number Placeholder 5"/>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028E735-02CF-42A3-BF57-C0D65AE0ABD9}" type="slidenum">
              <a:rPr kumimoji="0" lang="en-US" alt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61098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4517" name="Date Placeholder 4"/>
          <p:cNvSpPr>
            <a:spLocks noGrp="1"/>
          </p:cNvSpPr>
          <p:nvPr>
            <p:ph type="dt" sz="quarter"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r" defTabSz="931863" rtl="0" eaLnBrk="1" fontAlgn="base" latinLnBrk="0" hangingPunct="1">
              <a:lnSpc>
                <a:spcPct val="100000"/>
              </a:lnSpc>
              <a:spcBef>
                <a:spcPct val="0"/>
              </a:spcBef>
              <a:spcAft>
                <a:spcPct val="0"/>
              </a:spcAft>
              <a:buClrTx/>
              <a:buSzTx/>
              <a:buFontTx/>
              <a:buNone/>
              <a:tabLst/>
              <a:defRPr/>
            </a:pPr>
            <a:fld id="{56719EE7-9C4D-41B1-96D9-51256AC963C8}" type="datetime1">
              <a:rPr kumimoji="0" lang="en-US" alt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4/12/2016</a:t>
            </a:fld>
            <a:endParaRPr kumimoji="0" lang="en-US" alt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4518" name="Slide Number Placeholder 5"/>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marL="0" marR="0" lvl="0" indent="0" algn="r" defTabSz="931863" rtl="0" eaLnBrk="1" fontAlgn="base" latinLnBrk="0" hangingPunct="1">
              <a:lnSpc>
                <a:spcPct val="100000"/>
              </a:lnSpc>
              <a:spcBef>
                <a:spcPct val="0"/>
              </a:spcBef>
              <a:spcAft>
                <a:spcPct val="0"/>
              </a:spcAft>
              <a:buClrTx/>
              <a:buSzTx/>
              <a:buFontTx/>
              <a:buNone/>
              <a:tabLst/>
              <a:defRPr/>
            </a:pPr>
            <a:fld id="{14F9271B-0CA7-451C-A637-3CADF873AA7F}" type="slidenum">
              <a:rPr kumimoji="0" lang="en-US" alt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1863"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49136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0640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837240-3109-43AC-9CE7-E89E25162B4B}"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4/12/2016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43445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837240-3109-43AC-9CE7-E89E25162B4B}"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4/12/2016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30516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1FAE85-20FE-844F-9354-E6E61F84E3F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49573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1FAE85-20FE-844F-9354-E6E61F84E3F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70405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1FAE85-20FE-844F-9354-E6E61F84E3F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56026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a:p>
            <a:endParaRPr lang="en-US" dirty="0">
              <a:effectLst/>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1FAE85-20FE-844F-9354-E6E61F84E3F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96542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4/12/2016 8:51 PM</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br>
            <a:r>
              <a:rPr kumimoji="0" lang="en-US" sz="500" b="0" i="0" u="none" strike="noStrike" kern="1200" cap="none" spc="0" normalizeH="0" baseline="0" noProof="0" dirty="0">
                <a:ln>
                  <a:noFill/>
                </a:ln>
                <a:solidFill>
                  <a:srgbClr val="000000"/>
                </a:solidFill>
                <a:effectLst/>
                <a:uLnTx/>
                <a:uFillTx/>
                <a:latin typeface="Segoe UI" pitchFamily="34" charset="0"/>
                <a:ea typeface="+mn-ea"/>
                <a:cs typeface="+mn-cs"/>
              </a:rPr>
              <a:t>MICROSOFT MAKES NO WARRANTIES, EXPRESS, IMPLIED OR STATUTORY, AS TO THE INFORMATION IN THIS PRESENTATION.</a:t>
            </a:r>
          </a:p>
        </p:txBody>
      </p:sp>
    </p:spTree>
    <p:extLst>
      <p:ext uri="{BB962C8B-B14F-4D97-AF65-F5344CB8AC3E}">
        <p14:creationId xmlns:p14="http://schemas.microsoft.com/office/powerpoint/2010/main" val="1251610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4/12/2016 8:51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4261017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4/12/2016 8:51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340395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1FAE85-20FE-844F-9354-E6E61F84E3F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92166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2113" y="690563"/>
            <a:ext cx="6149975" cy="34591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D5A5AB-9D22-4354-8089-2AE811D4E28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04695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9722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1FAE85-20FE-844F-9354-E6E61F84E3F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20166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F0F35F-DD44-4607-AEC1-49D7A4BC4066}"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36755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effectLst/>
            </a:endParaRPr>
          </a:p>
        </p:txBody>
      </p:sp>
      <p:sp>
        <p:nvSpPr>
          <p:cNvPr id="4" name="Footer Placeholder 3"/>
          <p:cNvSpPr>
            <a:spLocks noGrp="1"/>
          </p:cNvSpPr>
          <p:nvPr>
            <p:ph type="ftr" sz="quarter" idx="10"/>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4/12/2016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82429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FD207A-07DF-40AD-A916-9872E089CE7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610172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1.png"/><Relationship Id="rId2" Type="http://schemas.openxmlformats.org/officeDocument/2006/relationships/customXml" Target="../../customXml/item2.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24.xml"/><Relationship Id="rId4" Type="http://schemas.openxmlformats.org/officeDocument/2006/relationships/customXml" Target="../../customXml/item3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30.xml"/><Relationship Id="rId7" Type="http://schemas.openxmlformats.org/officeDocument/2006/relationships/image" Target="../media/image1.png"/><Relationship Id="rId2" Type="http://schemas.openxmlformats.org/officeDocument/2006/relationships/customXml" Target="../../customXml/item19.xml"/><Relationship Id="rId1" Type="http://schemas.openxmlformats.org/officeDocument/2006/relationships/customXml" Target="../../customXml/item14.xml"/><Relationship Id="rId6" Type="http://schemas.openxmlformats.org/officeDocument/2006/relationships/slideMaster" Target="../slideMasters/slideMaster1.xml"/><Relationship Id="rId5" Type="http://schemas.openxmlformats.org/officeDocument/2006/relationships/customXml" Target="../../customXml/item11.xml"/><Relationship Id="rId4" Type="http://schemas.openxmlformats.org/officeDocument/2006/relationships/customXml" Target="../../customXml/item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6.xml"/><Relationship Id="rId7" Type="http://schemas.openxmlformats.org/officeDocument/2006/relationships/image" Target="../media/image1.png"/><Relationship Id="rId2" Type="http://schemas.openxmlformats.org/officeDocument/2006/relationships/customXml" Target="../../customXml/item5.xml"/><Relationship Id="rId1" Type="http://schemas.openxmlformats.org/officeDocument/2006/relationships/customXml" Target="../../customXml/item16.xml"/><Relationship Id="rId6" Type="http://schemas.openxmlformats.org/officeDocument/2006/relationships/slideMaster" Target="../slideMasters/slideMaster1.xml"/><Relationship Id="rId5" Type="http://schemas.openxmlformats.org/officeDocument/2006/relationships/customXml" Target="../../customXml/item28.xml"/><Relationship Id="rId4" Type="http://schemas.openxmlformats.org/officeDocument/2006/relationships/customXml" Target="../../customXml/item13.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1.png"/><Relationship Id="rId2" Type="http://schemas.openxmlformats.org/officeDocument/2006/relationships/customXml" Target="../../customXml/item20.xml"/><Relationship Id="rId1" Type="http://schemas.openxmlformats.org/officeDocument/2006/relationships/customXml" Target="../../customXml/item4.xml"/><Relationship Id="rId6" Type="http://schemas.openxmlformats.org/officeDocument/2006/relationships/slideMaster" Target="../slideMasters/slideMaster1.xml"/><Relationship Id="rId5" Type="http://schemas.openxmlformats.org/officeDocument/2006/relationships/customXml" Target="../../customXml/item26.xml"/><Relationship Id="rId4" Type="http://schemas.openxmlformats.org/officeDocument/2006/relationships/customXml" Target="../../customXml/item27.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1.xml"/><Relationship Id="rId7" Type="http://schemas.openxmlformats.org/officeDocument/2006/relationships/image" Target="../media/image2.png"/><Relationship Id="rId2" Type="http://schemas.openxmlformats.org/officeDocument/2006/relationships/customXml" Target="../../customXml/item17.xml"/><Relationship Id="rId1" Type="http://schemas.openxmlformats.org/officeDocument/2006/relationships/customXml" Target="../../customXml/item25.xml"/><Relationship Id="rId6" Type="http://schemas.openxmlformats.org/officeDocument/2006/relationships/slideMaster" Target="../slideMasters/slideMaster1.xml"/><Relationship Id="rId5" Type="http://schemas.openxmlformats.org/officeDocument/2006/relationships/customXml" Target="../../customXml/item31.xml"/><Relationship Id="rId4" Type="http://schemas.openxmlformats.org/officeDocument/2006/relationships/customXml" Target="../../customXml/item3.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2.png"/><Relationship Id="rId2" Type="http://schemas.openxmlformats.org/officeDocument/2006/relationships/customXml" Target="../../customXml/item29.xml"/><Relationship Id="rId1" Type="http://schemas.openxmlformats.org/officeDocument/2006/relationships/customXml" Target="../../customXml/item23.xml"/><Relationship Id="rId6" Type="http://schemas.openxmlformats.org/officeDocument/2006/relationships/slideMaster" Target="../slideMasters/slideMaster1.xml"/><Relationship Id="rId5" Type="http://schemas.openxmlformats.org/officeDocument/2006/relationships/customXml" Target="../../customXml/item32.xml"/><Relationship Id="rId4" Type="http://schemas.openxmlformats.org/officeDocument/2006/relationships/customXml" Target="../../customXml/item9.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dirty="0"/>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dirty="0"/>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65760" y="6292888"/>
            <a:ext cx="11704320" cy="338554"/>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cSld name="1_People-centric IT Title">
    <p:bg>
      <p:bgPr>
        <a:solidFill>
          <a:schemeClr val="accent5"/>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385" t="8886" b="15352"/>
          <a:stretch/>
        </p:blipFill>
        <p:spPr>
          <a:xfrm>
            <a:off x="-48127" y="-16044"/>
            <a:ext cx="12490704" cy="7029878"/>
          </a:xfrm>
          <a:prstGeom prst="rect">
            <a:avLst/>
          </a:prstGeom>
        </p:spPr>
      </p:pic>
      <p:sp>
        <p:nvSpPr>
          <p:cNvPr id="7" name="Rectangle 6"/>
          <p:cNvSpPr/>
          <p:nvPr userDrawn="1"/>
        </p:nvSpPr>
        <p:spPr bwMode="auto">
          <a:xfrm>
            <a:off x="4307802" y="737352"/>
            <a:ext cx="8128673" cy="5486400"/>
          </a:xfrm>
          <a:prstGeom prst="rect">
            <a:avLst/>
          </a:prstGeom>
          <a:solidFill>
            <a:schemeClr val="accent2">
              <a:alpha val="9098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hasCustomPrompt="1"/>
          </p:nvPr>
        </p:nvSpPr>
        <p:spPr>
          <a:xfrm>
            <a:off x="4395876" y="2583125"/>
            <a:ext cx="7857726" cy="1720381"/>
          </a:xfrm>
          <a:prstGeom prst="rect">
            <a:avLst/>
          </a:prstGeom>
        </p:spPr>
        <p:txBody>
          <a:bodyPr lIns="146304" tIns="91440" rIns="146304" bIns="91440"/>
          <a:lstStyle>
            <a:lvl1pPr algn="l">
              <a:lnSpc>
                <a:spcPct val="90000"/>
              </a:lnSpc>
              <a:defRPr sz="6000" baseline="0">
                <a:solidFill>
                  <a:schemeClr val="bg1"/>
                </a:solidFill>
              </a:defRPr>
            </a:lvl1pPr>
          </a:lstStyle>
          <a:p>
            <a:r>
              <a:rPr lang="en-US"/>
              <a:t>SQL Server headline</a:t>
            </a:r>
          </a:p>
        </p:txBody>
      </p:sp>
      <p:sp>
        <p:nvSpPr>
          <p:cNvPr id="3" name="Subtitle 2"/>
          <p:cNvSpPr>
            <a:spLocks noGrp="1"/>
          </p:cNvSpPr>
          <p:nvPr>
            <p:ph type="subTitle" idx="1" hasCustomPrompt="1"/>
          </p:nvPr>
        </p:nvSpPr>
        <p:spPr>
          <a:xfrm>
            <a:off x="4395970" y="4394952"/>
            <a:ext cx="7857631" cy="1055382"/>
          </a:xfrm>
          <a:prstGeom prst="rect">
            <a:avLst/>
          </a:prstGeom>
        </p:spPr>
        <p:txBody>
          <a:bodyPr lIns="182880" tIns="146304" rIns="182880" bIns="146304"/>
          <a:lstStyle>
            <a:lvl1pPr marL="0" indent="0" algn="l">
              <a:lnSpc>
                <a:spcPct val="90000"/>
              </a:lnSpc>
              <a:buNone/>
              <a:defRPr sz="220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Speaker Name</a:t>
            </a:r>
            <a:br>
              <a:rPr lang="en-US"/>
            </a:br>
            <a:r>
              <a:rPr lang="en-US"/>
              <a:t>Date</a:t>
            </a:r>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17290" y="904777"/>
            <a:ext cx="1304123" cy="285764"/>
          </a:xfrm>
          <a:prstGeom prst="rect">
            <a:avLst/>
          </a:prstGeom>
        </p:spPr>
      </p:pic>
    </p:spTree>
    <p:extLst>
      <p:ext uri="{BB962C8B-B14F-4D97-AF65-F5344CB8AC3E}">
        <p14:creationId xmlns:p14="http://schemas.microsoft.com/office/powerpoint/2010/main" val="3031957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Soli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9" y="2142637"/>
            <a:ext cx="11228387" cy="1720381"/>
          </a:xfrm>
        </p:spPr>
        <p:txBody>
          <a:bodyPr/>
          <a:lstStyle>
            <a:lvl1pPr>
              <a:defRPr sz="5999">
                <a:solidFill>
                  <a:schemeClr val="bg1"/>
                </a:solidFill>
              </a:defRPr>
            </a:lvl1pPr>
          </a:lstStyle>
          <a:p>
            <a:r>
              <a:rPr lang="en-US"/>
              <a:t>Headline here</a:t>
            </a:r>
          </a:p>
        </p:txBody>
      </p:sp>
      <p:sp>
        <p:nvSpPr>
          <p:cNvPr id="3" name="Subtitle 2"/>
          <p:cNvSpPr>
            <a:spLocks noGrp="1"/>
          </p:cNvSpPr>
          <p:nvPr>
            <p:ph type="subTitle" idx="1" hasCustomPrompt="1"/>
          </p:nvPr>
        </p:nvSpPr>
        <p:spPr>
          <a:xfrm>
            <a:off x="274702" y="3954463"/>
            <a:ext cx="8705850" cy="1055382"/>
          </a:xfrm>
        </p:spPr>
        <p:txBody>
          <a:bodyPr/>
          <a:lstStyle>
            <a:lvl1pPr marL="0" indent="0" algn="l">
              <a:buNone/>
              <a:defRPr sz="2200">
                <a:solidFill>
                  <a:schemeClr val="bg1"/>
                </a:solidFill>
                <a:latin typeface="+mn-lt"/>
              </a:defRPr>
            </a:lvl1pPr>
            <a:lvl2pPr marL="457112" indent="0" algn="ctr">
              <a:buNone/>
              <a:defRPr>
                <a:solidFill>
                  <a:schemeClr val="tx1">
                    <a:tint val="75000"/>
                  </a:schemeClr>
                </a:solidFill>
              </a:defRPr>
            </a:lvl2pPr>
            <a:lvl3pPr marL="914224" indent="0" algn="ctr">
              <a:buNone/>
              <a:defRPr>
                <a:solidFill>
                  <a:schemeClr val="tx1">
                    <a:tint val="75000"/>
                  </a:schemeClr>
                </a:solidFill>
              </a:defRPr>
            </a:lvl3pPr>
            <a:lvl4pPr marL="1371336"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3"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a:t>Speaker Name</a:t>
            </a:r>
            <a:br>
              <a:rPr lang="en-US"/>
            </a:br>
            <a:r>
              <a:rPr lang="en-US"/>
              <a:t>Date</a:t>
            </a: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73325" y="479775"/>
            <a:ext cx="1304123" cy="285764"/>
          </a:xfrm>
          <a:prstGeom prst="rect">
            <a:avLst/>
          </a:prstGeom>
        </p:spPr>
      </p:pic>
    </p:spTree>
    <p:extLst>
      <p:ext uri="{BB962C8B-B14F-4D97-AF65-F5344CB8AC3E}">
        <p14:creationId xmlns:p14="http://schemas.microsoft.com/office/powerpoint/2010/main" val="1667454111"/>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art 1">
    <p:spTree>
      <p:nvGrpSpPr>
        <p:cNvPr id="1" name=""/>
        <p:cNvGrpSpPr/>
        <p:nvPr/>
      </p:nvGrpSpPr>
      <p:grpSpPr>
        <a:xfrm>
          <a:off x="0" y="0"/>
          <a:ext cx="0" cy="0"/>
          <a:chOff x="0" y="0"/>
          <a:chExt cx="0" cy="0"/>
        </a:xfrm>
      </p:grpSpPr>
      <p:pic>
        <p:nvPicPr>
          <p:cNvPr id="7" name="Picture Placeholder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7372" y="1"/>
            <a:ext cx="12534900" cy="6994526"/>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2938" y="284937"/>
            <a:ext cx="11910600" cy="6424653"/>
          </a:xfrm>
          <a:prstGeom prst="rect">
            <a:avLst/>
          </a:prstGeom>
          <a:noFill/>
          <a:ln>
            <a:noFill/>
          </a:ln>
        </p:spPr>
      </p:pic>
      <p:pic>
        <p:nvPicPr>
          <p:cNvPr id="8" name="Picture 7"/>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480241" y="479776"/>
            <a:ext cx="1300462" cy="277369"/>
          </a:xfrm>
          <a:prstGeom prst="rect">
            <a:avLst/>
          </a:prstGeom>
        </p:spPr>
      </p:pic>
      <p:sp>
        <p:nvSpPr>
          <p:cNvPr id="2" name="Title 1"/>
          <p:cNvSpPr>
            <a:spLocks noGrp="1"/>
          </p:cNvSpPr>
          <p:nvPr userDrawn="1">
            <p:ph type="ctrTitle" hasCustomPrompt="1"/>
          </p:nvPr>
        </p:nvSpPr>
        <p:spPr>
          <a:xfrm>
            <a:off x="274639" y="2142637"/>
            <a:ext cx="11228387" cy="1720381"/>
          </a:xfrm>
        </p:spPr>
        <p:txBody>
          <a:bodyPr/>
          <a:lstStyle>
            <a:lvl1pPr>
              <a:defRPr sz="5999" baseline="0"/>
            </a:lvl1pPr>
          </a:lstStyle>
          <a:p>
            <a:r>
              <a:rPr lang="en-US"/>
              <a:t>Lorem ipsum</a:t>
            </a:r>
            <a:br>
              <a:rPr lang="en-US"/>
            </a:br>
            <a:r>
              <a:rPr lang="en-US"/>
              <a:t>dolor amet</a:t>
            </a:r>
          </a:p>
        </p:txBody>
      </p:sp>
      <p:sp>
        <p:nvSpPr>
          <p:cNvPr id="3" name="Subtitle 2"/>
          <p:cNvSpPr>
            <a:spLocks noGrp="1"/>
          </p:cNvSpPr>
          <p:nvPr userDrawn="1">
            <p:ph type="subTitle" idx="1" hasCustomPrompt="1"/>
          </p:nvPr>
        </p:nvSpPr>
        <p:spPr>
          <a:xfrm>
            <a:off x="274702" y="3954463"/>
            <a:ext cx="8705850" cy="1055382"/>
          </a:xfrm>
        </p:spPr>
        <p:txBody>
          <a:bodyPr/>
          <a:lstStyle>
            <a:lvl1pPr marL="0" indent="0" algn="l">
              <a:buNone/>
              <a:defRPr sz="2200">
                <a:solidFill>
                  <a:schemeClr val="tx2"/>
                </a:solidFill>
                <a:latin typeface="+mn-lt"/>
              </a:defRPr>
            </a:lvl1pPr>
            <a:lvl2pPr marL="457112" indent="0" algn="ctr">
              <a:buNone/>
              <a:defRPr>
                <a:solidFill>
                  <a:schemeClr val="tx1">
                    <a:tint val="75000"/>
                  </a:schemeClr>
                </a:solidFill>
              </a:defRPr>
            </a:lvl2pPr>
            <a:lvl3pPr marL="914224" indent="0" algn="ctr">
              <a:buNone/>
              <a:defRPr>
                <a:solidFill>
                  <a:schemeClr val="tx1">
                    <a:tint val="75000"/>
                  </a:schemeClr>
                </a:solidFill>
              </a:defRPr>
            </a:lvl3pPr>
            <a:lvl4pPr marL="1371336"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3"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a:t>Speaker Name</a:t>
            </a:r>
            <a:br>
              <a:rPr lang="en-US"/>
            </a:br>
            <a:r>
              <a:rPr lang="en-US"/>
              <a:t>Date</a:t>
            </a:r>
          </a:p>
        </p:txBody>
      </p:sp>
    </p:spTree>
    <p:extLst>
      <p:ext uri="{BB962C8B-B14F-4D97-AF65-F5344CB8AC3E}">
        <p14:creationId xmlns:p14="http://schemas.microsoft.com/office/powerpoint/2010/main" val="24428766"/>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art 2">
    <p:spTree>
      <p:nvGrpSpPr>
        <p:cNvPr id="1" name=""/>
        <p:cNvGrpSpPr/>
        <p:nvPr/>
      </p:nvGrpSpPr>
      <p:grpSpPr>
        <a:xfrm>
          <a:off x="0" y="0"/>
          <a:ext cx="0" cy="0"/>
          <a:chOff x="0" y="0"/>
          <a:chExt cx="0" cy="0"/>
        </a:xfrm>
      </p:grpSpPr>
      <p:pic>
        <p:nvPicPr>
          <p:cNvPr id="6" name="Picture Placeholder 3"/>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flipH="1">
            <a:off x="-7372" y="1"/>
            <a:ext cx="12534900" cy="6994526"/>
          </a:xfrm>
          <a:prstGeom prst="rect">
            <a:avLst/>
          </a:prstGeom>
        </p:spPr>
      </p:pic>
      <p:sp>
        <p:nvSpPr>
          <p:cNvPr id="2" name="Title 1"/>
          <p:cNvSpPr>
            <a:spLocks noGrp="1"/>
          </p:cNvSpPr>
          <p:nvPr>
            <p:ph type="ctrTitle" hasCustomPrompt="1"/>
          </p:nvPr>
        </p:nvSpPr>
        <p:spPr>
          <a:xfrm>
            <a:off x="274639" y="2142637"/>
            <a:ext cx="11228387" cy="1720381"/>
          </a:xfrm>
        </p:spPr>
        <p:txBody>
          <a:bodyPr/>
          <a:lstStyle>
            <a:lvl1pPr>
              <a:defRPr sz="5999"/>
            </a:lvl1pPr>
          </a:lstStyle>
          <a:p>
            <a:r>
              <a:rPr lang="en-US"/>
              <a:t>Lorem ipsum</a:t>
            </a:r>
            <a:br>
              <a:rPr lang="en-US"/>
            </a:br>
            <a:r>
              <a:rPr lang="en-US"/>
              <a:t>dolor amet</a:t>
            </a:r>
          </a:p>
        </p:txBody>
      </p:sp>
      <p:sp>
        <p:nvSpPr>
          <p:cNvPr id="3" name="Subtitle 2"/>
          <p:cNvSpPr>
            <a:spLocks noGrp="1"/>
          </p:cNvSpPr>
          <p:nvPr>
            <p:ph type="subTitle" idx="1" hasCustomPrompt="1"/>
          </p:nvPr>
        </p:nvSpPr>
        <p:spPr>
          <a:xfrm>
            <a:off x="274702" y="3954463"/>
            <a:ext cx="8705850" cy="1055382"/>
          </a:xfrm>
        </p:spPr>
        <p:txBody>
          <a:bodyPr/>
          <a:lstStyle>
            <a:lvl1pPr marL="0" indent="0" algn="l">
              <a:buNone/>
              <a:defRPr sz="2200">
                <a:solidFill>
                  <a:schemeClr val="tx2"/>
                </a:solidFill>
                <a:latin typeface="+mn-lt"/>
              </a:defRPr>
            </a:lvl1pPr>
            <a:lvl2pPr marL="457112" indent="0" algn="ctr">
              <a:buNone/>
              <a:defRPr>
                <a:solidFill>
                  <a:schemeClr val="tx1">
                    <a:tint val="75000"/>
                  </a:schemeClr>
                </a:solidFill>
              </a:defRPr>
            </a:lvl2pPr>
            <a:lvl3pPr marL="914224" indent="0" algn="ctr">
              <a:buNone/>
              <a:defRPr>
                <a:solidFill>
                  <a:schemeClr val="tx1">
                    <a:tint val="75000"/>
                  </a:schemeClr>
                </a:solidFill>
              </a:defRPr>
            </a:lvl3pPr>
            <a:lvl4pPr marL="1371336"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3"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a:t>Speaker Name</a:t>
            </a:r>
            <a:br>
              <a:rPr lang="en-US"/>
            </a:br>
            <a:r>
              <a:rPr lang="en-US"/>
              <a:t>Date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480241" y="479776"/>
            <a:ext cx="1300462" cy="277369"/>
          </a:xfrm>
          <a:prstGeom prst="rect">
            <a:avLst/>
          </a:prstGeom>
        </p:spPr>
      </p:pic>
    </p:spTree>
    <p:extLst>
      <p:ext uri="{BB962C8B-B14F-4D97-AF65-F5344CB8AC3E}">
        <p14:creationId xmlns:p14="http://schemas.microsoft.com/office/powerpoint/2010/main" val="226938129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3384866"/>
          </a:xfrm>
        </p:spPr>
        <p:txBody>
          <a:bodyPr lIns="146304" tIns="91440" rIns="146304" bIns="91440"/>
          <a:lstStyle>
            <a:lvl1pPr>
              <a:lnSpc>
                <a:spcPts val="6299"/>
              </a:lnSpc>
              <a:defRPr sz="5799" baseline="0">
                <a:solidFill>
                  <a:schemeClr val="tx1"/>
                </a:solidFill>
              </a:defRPr>
            </a:lvl1pPr>
          </a:lstStyle>
          <a:p>
            <a:r>
              <a:rPr lang="en-US" dirty="0"/>
              <a:t>Lorem ipsum dolor sit</a:t>
            </a:r>
            <a:br>
              <a:rPr lang="en-US" dirty="0"/>
            </a:br>
            <a:r>
              <a:rPr lang="en-US" dirty="0" err="1"/>
              <a:t>amet</a:t>
            </a:r>
            <a:r>
              <a:rPr lang="en-US" dirty="0"/>
              <a:t>, </a:t>
            </a:r>
            <a:r>
              <a:rPr lang="en-US" dirty="0" err="1"/>
              <a:t>consectetuer</a:t>
            </a:r>
            <a:r>
              <a:rPr lang="en-US" dirty="0"/>
              <a:t> </a:t>
            </a:r>
            <a:r>
              <a:rPr lang="en-US" dirty="0" err="1"/>
              <a:t>adipi</a:t>
            </a:r>
            <a:br>
              <a:rPr lang="en-US" dirty="0"/>
            </a:br>
            <a:r>
              <a:rPr lang="en-US" dirty="0" err="1"/>
              <a:t>scing</a:t>
            </a:r>
            <a:r>
              <a:rPr lang="en-US" dirty="0"/>
              <a:t> </a:t>
            </a:r>
            <a:r>
              <a:rPr lang="en-US" dirty="0" err="1"/>
              <a:t>elit</a:t>
            </a:r>
            <a:r>
              <a:rPr lang="en-US" dirty="0"/>
              <a:t> </a:t>
            </a:r>
            <a:r>
              <a:rPr lang="en-US" dirty="0" err="1"/>
              <a:t>aenean</a:t>
            </a:r>
            <a:r>
              <a:rPr lang="en-US" dirty="0"/>
              <a:t> </a:t>
            </a:r>
            <a:r>
              <a:rPr lang="en-US" dirty="0" err="1"/>
              <a:t>massa</a:t>
            </a:r>
            <a:r>
              <a:rPr lang="en-US" dirty="0"/>
              <a:t>.</a:t>
            </a:r>
            <a:br>
              <a:rPr lang="en-US" dirty="0"/>
            </a:br>
            <a:r>
              <a:rPr lang="en-US" dirty="0"/>
              <a:t>Cum </a:t>
            </a:r>
            <a:r>
              <a:rPr lang="en-US" dirty="0" err="1"/>
              <a:t>sociis</a:t>
            </a:r>
            <a:r>
              <a:rPr lang="en-US" dirty="0"/>
              <a:t> </a:t>
            </a:r>
            <a:r>
              <a:rPr lang="en-US" dirty="0" err="1"/>
              <a:t>natoque</a:t>
            </a:r>
            <a:r>
              <a:rPr lang="en-US" dirty="0"/>
              <a:t>.</a:t>
            </a:r>
          </a:p>
        </p:txBody>
      </p:sp>
      <p:sp>
        <p:nvSpPr>
          <p:cNvPr id="3" name="Footer Placeholder 2"/>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05050"/>
                </a:solidFill>
                <a:effectLst/>
                <a:uLnTx/>
                <a:uFillTx/>
                <a:latin typeface="Segoe UI"/>
                <a:ea typeface="+mn-ea"/>
                <a:cs typeface="+mn-cs"/>
              </a:rPr>
              <a:t>Microsoft Confidential</a:t>
            </a:r>
          </a:p>
        </p:txBody>
      </p:sp>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199"/>
              </a:spcBef>
              <a:buNone/>
              <a:defRPr sz="1599" baseline="0"/>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134286619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_screen">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7715644" y="1377431"/>
            <a:ext cx="4446194" cy="5048308"/>
          </a:xfrm>
        </p:spPr>
        <p:txBody>
          <a:bodyPr wrap="square">
            <a:normAutofit/>
          </a:bodyPr>
          <a:lstStyle>
            <a:lvl1pPr marL="0" indent="0">
              <a:spcBef>
                <a:spcPts val="1224"/>
              </a:spcBef>
              <a:buClr>
                <a:schemeClr val="tx1"/>
              </a:buClr>
              <a:buFont typeface="Wingdings" pitchFamily="2" charset="2"/>
              <a:buNone/>
              <a:defRPr sz="2652">
                <a:solidFill>
                  <a:srgbClr val="0072C6"/>
                </a:solidFill>
              </a:defRPr>
            </a:lvl1pPr>
            <a:lvl2pPr marL="0" indent="0">
              <a:spcBef>
                <a:spcPts val="612"/>
              </a:spcBef>
              <a:buNone/>
              <a:defRPr sz="1836">
                <a:solidFill>
                  <a:schemeClr val="tx1"/>
                </a:solidFill>
                <a:latin typeface="+mj-lt"/>
              </a:defRPr>
            </a:lvl2pPr>
            <a:lvl3pPr marL="231730" indent="0">
              <a:buNone/>
              <a:tabLst/>
              <a:defRPr sz="2000"/>
            </a:lvl3pPr>
            <a:lvl4pPr marL="460287" indent="0">
              <a:buNone/>
              <a:defRPr/>
            </a:lvl4pPr>
            <a:lvl5pPr marL="685669" indent="0">
              <a:buNone/>
              <a:tabLst/>
              <a:defRPr/>
            </a:lvl5pPr>
          </a:lstStyle>
          <a:p>
            <a:pPr lvl="0"/>
            <a:r>
              <a:rPr lang="en-US" dirty="0"/>
              <a:t>Click to edit Master text styles</a:t>
            </a:r>
          </a:p>
          <a:p>
            <a:pPr lvl="1"/>
            <a:r>
              <a:rPr lang="en-US" dirty="0"/>
              <a:t>Second level</a:t>
            </a:r>
          </a:p>
        </p:txBody>
      </p:sp>
      <p:sp>
        <p:nvSpPr>
          <p:cNvPr id="7" name="Picture Placeholder 6"/>
          <p:cNvSpPr>
            <a:spLocks noGrp="1"/>
          </p:cNvSpPr>
          <p:nvPr>
            <p:ph type="pic" sz="quarter" idx="12" hasCustomPrompt="1"/>
          </p:nvPr>
        </p:nvSpPr>
        <p:spPr>
          <a:xfrm>
            <a:off x="275288" y="1377858"/>
            <a:ext cx="7006597" cy="5047882"/>
          </a:xfrm>
          <a:ln w="152400">
            <a:noFill/>
          </a:ln>
        </p:spPr>
        <p:txBody>
          <a:bodyPr/>
          <a:lstStyle>
            <a:lvl1pPr marL="0" indent="0">
              <a:buNone/>
              <a:defRPr/>
            </a:lvl1pPr>
          </a:lstStyle>
          <a:p>
            <a:r>
              <a:rPr lang="en-US" dirty="0"/>
              <a:t>Screen shot or image here</a:t>
            </a:r>
          </a:p>
        </p:txBody>
      </p:sp>
      <p:grpSp>
        <p:nvGrpSpPr>
          <p:cNvPr id="6" name="Group 2"/>
          <p:cNvGrpSpPr/>
          <p:nvPr userDrawn="1"/>
        </p:nvGrpSpPr>
        <p:grpSpPr>
          <a:xfrm>
            <a:off x="-1200" y="6642289"/>
            <a:ext cx="12436794" cy="360996"/>
            <a:chOff x="2577137" y="4571778"/>
            <a:chExt cx="9101124" cy="1390560"/>
          </a:xfrm>
        </p:grpSpPr>
        <p:sp>
          <p:nvSpPr>
            <p:cNvPr id="8" name="TextBox 7"/>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marL="0" marR="0" lvl="0" indent="0" algn="l" defTabSz="932515" rtl="0" eaLnBrk="1" fontAlgn="auto" latinLnBrk="0" hangingPunct="1">
                <a:lnSpc>
                  <a:spcPts val="3060"/>
                </a:lnSpc>
                <a:spcBef>
                  <a:spcPts val="0"/>
                </a:spcBef>
                <a:spcAft>
                  <a:spcPts val="0"/>
                </a:spcAft>
                <a:buClrTx/>
                <a:buSzTx/>
                <a:buFontTx/>
                <a:buNone/>
                <a:tabLst/>
                <a:defRPr/>
              </a:pPr>
              <a:r>
                <a:rPr kumimoji="0" lang="en-US" sz="2856" b="0" i="0" u="none" strike="noStrike" kern="1200" cap="none" spc="0" normalizeH="0" baseline="0" noProof="0" dirty="0">
                  <a:ln>
                    <a:noFill/>
                  </a:ln>
                  <a:solidFill>
                    <a:srgbClr val="FFFFFF"/>
                  </a:solidFill>
                  <a:effectLst/>
                  <a:uLnTx/>
                  <a:uFillTx/>
                  <a:latin typeface="Segoe UI Light"/>
                  <a:ea typeface="+mn-ea"/>
                  <a:cs typeface="+mn-cs"/>
                </a:rPr>
                <a:t> </a:t>
              </a:r>
            </a:p>
          </p:txBody>
        </p:sp>
        <p:sp>
          <p:nvSpPr>
            <p:cNvPr id="9" name="TextBox 8"/>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marL="0" marR="0" lvl="0" indent="0" algn="l" defTabSz="932055" rtl="0" eaLnBrk="1" fontAlgn="auto" latinLnBrk="0" hangingPunct="1">
                <a:lnSpc>
                  <a:spcPts val="3001"/>
                </a:lnSpc>
                <a:spcBef>
                  <a:spcPts val="0"/>
                </a:spcBef>
                <a:spcAft>
                  <a:spcPts val="0"/>
                </a:spcAft>
                <a:buClrTx/>
                <a:buSzTx/>
                <a:buFontTx/>
                <a:buNone/>
                <a:tabLst/>
                <a:defRPr/>
              </a:pPr>
              <a:endParaRPr kumimoji="0" lang="en-US" sz="2856" b="0" i="0" u="none" strike="noStrike" kern="0" cap="none" spc="0" normalizeH="0" baseline="0" noProof="0" dirty="0">
                <a:ln>
                  <a:noFill/>
                </a:ln>
                <a:solidFill>
                  <a:srgbClr val="FFFFFF"/>
                </a:solidFill>
                <a:effectLst/>
                <a:uLnTx/>
                <a:uFillTx/>
                <a:latin typeface="Segoe UI Light"/>
                <a:ea typeface="+mn-ea"/>
                <a:cs typeface="+mn-cs"/>
              </a:endParaRPr>
            </a:p>
          </p:txBody>
        </p:sp>
      </p:grpSp>
      <p:sp>
        <p:nvSpPr>
          <p:cNvPr id="10" name="Title 2"/>
          <p:cNvSpPr>
            <a:spLocks noGrp="1"/>
          </p:cNvSpPr>
          <p:nvPr>
            <p:ph type="title"/>
          </p:nvPr>
        </p:nvSpPr>
        <p:spPr>
          <a:xfrm>
            <a:off x="274639" y="377082"/>
            <a:ext cx="11889564" cy="917575"/>
          </a:xfrm>
        </p:spPr>
        <p:txBody>
          <a:bodyPr/>
          <a:lstStyle/>
          <a:p>
            <a:r>
              <a:rPr lang="en-US" dirty="0"/>
              <a:t>Click to edit Master title style</a:t>
            </a:r>
          </a:p>
        </p:txBody>
      </p:sp>
    </p:spTree>
    <p:extLst>
      <p:ext uri="{BB962C8B-B14F-4D97-AF65-F5344CB8AC3E}">
        <p14:creationId xmlns:p14="http://schemas.microsoft.com/office/powerpoint/2010/main" val="296031605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_Code">
    <p:spTree>
      <p:nvGrpSpPr>
        <p:cNvPr id="1" name=""/>
        <p:cNvGrpSpPr/>
        <p:nvPr/>
      </p:nvGrpSpPr>
      <p:grpSpPr>
        <a:xfrm>
          <a:off x="0" y="0"/>
          <a:ext cx="0" cy="0"/>
          <a:chOff x="0" y="0"/>
          <a:chExt cx="0" cy="0"/>
        </a:xfrm>
      </p:grpSpPr>
      <p:sp>
        <p:nvSpPr>
          <p:cNvPr id="3" name="Text Placeholder 3"/>
          <p:cNvSpPr>
            <a:spLocks noGrp="1"/>
          </p:cNvSpPr>
          <p:nvPr>
            <p:ph type="body" sz="quarter" idx="10" hasCustomPrompt="1"/>
          </p:nvPr>
        </p:nvSpPr>
        <p:spPr>
          <a:xfrm>
            <a:off x="444676" y="1377434"/>
            <a:ext cx="6886900" cy="4923061"/>
          </a:xfrm>
          <a:solidFill>
            <a:schemeClr val="bg1">
              <a:lumMod val="95000"/>
            </a:schemeClr>
          </a:solidFill>
          <a:ln w="76200">
            <a:solidFill>
              <a:srgbClr val="0072C6"/>
            </a:solidFill>
          </a:ln>
        </p:spPr>
        <p:txBody>
          <a:bodyPr wrap="square">
            <a:normAutofit/>
          </a:bodyPr>
          <a:lstStyle>
            <a:lvl1pPr marL="0" indent="0" defTabSz="373039">
              <a:lnSpc>
                <a:spcPct val="100000"/>
              </a:lnSpc>
              <a:spcBef>
                <a:spcPts val="0"/>
              </a:spcBef>
              <a:buClr>
                <a:schemeClr val="tx1"/>
              </a:buClr>
              <a:buFont typeface="Wingdings" pitchFamily="2" charset="2"/>
              <a:buNone/>
              <a:defRPr sz="1836" baseline="0">
                <a:solidFill>
                  <a:schemeClr val="tx1"/>
                </a:solidFill>
                <a:latin typeface="Consolas" panose="020B0609020204030204" pitchFamily="49" charset="0"/>
                <a:cs typeface="Consolas" panose="020B0609020204030204" pitchFamily="49" charset="0"/>
              </a:defRPr>
            </a:lvl1pPr>
            <a:lvl2pPr marL="373039" indent="0" defTabSz="373039">
              <a:lnSpc>
                <a:spcPct val="100000"/>
              </a:lnSpc>
              <a:spcBef>
                <a:spcPts val="0"/>
              </a:spcBef>
              <a:buNone/>
              <a:defRPr sz="1836">
                <a:latin typeface="Consolas" panose="020B0609020204030204" pitchFamily="49" charset="0"/>
                <a:cs typeface="Consolas" panose="020B0609020204030204" pitchFamily="49" charset="0"/>
              </a:defRPr>
            </a:lvl2pPr>
            <a:lvl3pPr marL="746077" indent="0" defTabSz="373039">
              <a:lnSpc>
                <a:spcPct val="100000"/>
              </a:lnSpc>
              <a:spcBef>
                <a:spcPts val="0"/>
              </a:spcBef>
              <a:buNone/>
              <a:tabLst/>
              <a:defRPr sz="1836">
                <a:latin typeface="Consolas" panose="020B0609020204030204" pitchFamily="49" charset="0"/>
                <a:cs typeface="Consolas" panose="020B0609020204030204" pitchFamily="49" charset="0"/>
              </a:defRPr>
            </a:lvl3pPr>
            <a:lvl4pPr marL="1119116" indent="0" defTabSz="373039">
              <a:lnSpc>
                <a:spcPct val="100000"/>
              </a:lnSpc>
              <a:spcBef>
                <a:spcPts val="0"/>
              </a:spcBef>
              <a:buNone/>
              <a:defRPr sz="1836">
                <a:latin typeface="Consolas" panose="020B0609020204030204" pitchFamily="49" charset="0"/>
                <a:cs typeface="Consolas" panose="020B0609020204030204" pitchFamily="49" charset="0"/>
              </a:defRPr>
            </a:lvl4pPr>
            <a:lvl5pPr marL="1492154" indent="0" defTabSz="373039">
              <a:lnSpc>
                <a:spcPct val="100000"/>
              </a:lnSpc>
              <a:spcBef>
                <a:spcPts val="0"/>
              </a:spcBef>
              <a:buNone/>
              <a:tabLst/>
              <a:defRPr sz="1836">
                <a:latin typeface="Consolas" panose="020B0609020204030204" pitchFamily="49" charset="0"/>
                <a:cs typeface="Consolas" panose="020B0609020204030204" pitchFamily="49" charset="0"/>
              </a:defRPr>
            </a:lvl5pPr>
          </a:lstStyle>
          <a:p>
            <a:pPr lvl="0"/>
            <a:r>
              <a:rPr lang="en-US" dirty="0"/>
              <a:t>Click to edit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1"/>
          </p:nvPr>
        </p:nvSpPr>
        <p:spPr>
          <a:xfrm>
            <a:off x="7715645" y="1377433"/>
            <a:ext cx="4062854" cy="4923062"/>
          </a:xfrm>
        </p:spPr>
        <p:txBody>
          <a:bodyPr wrap="square">
            <a:normAutofit/>
          </a:bodyPr>
          <a:lstStyle>
            <a:lvl1pPr marL="0" indent="0">
              <a:spcBef>
                <a:spcPts val="1224"/>
              </a:spcBef>
              <a:buClr>
                <a:schemeClr val="tx1"/>
              </a:buClr>
              <a:buFont typeface="Wingdings" pitchFamily="2" charset="2"/>
              <a:buNone/>
              <a:defRPr sz="2652">
                <a:solidFill>
                  <a:srgbClr val="0072C6"/>
                </a:solidFill>
              </a:defRPr>
            </a:lvl1pPr>
            <a:lvl2pPr marL="0" indent="0">
              <a:spcBef>
                <a:spcPts val="612"/>
              </a:spcBef>
              <a:buNone/>
              <a:defRPr sz="1836">
                <a:latin typeface="+mj-lt"/>
              </a:defRPr>
            </a:lvl2pPr>
            <a:lvl3pPr marL="231730" indent="0">
              <a:buNone/>
              <a:tabLst/>
              <a:defRPr sz="2000"/>
            </a:lvl3pPr>
            <a:lvl4pPr marL="460287" indent="0">
              <a:buNone/>
              <a:defRPr/>
            </a:lvl4pPr>
            <a:lvl5pPr marL="685669" indent="0">
              <a:buNone/>
              <a:tabLst/>
              <a:defRPr/>
            </a:lvl5pPr>
          </a:lstStyle>
          <a:p>
            <a:pPr lvl="0"/>
            <a:r>
              <a:rPr lang="en-US" dirty="0"/>
              <a:t>Click to edit Master text styles</a:t>
            </a:r>
          </a:p>
          <a:p>
            <a:pPr lvl="1"/>
            <a:r>
              <a:rPr lang="en-US" dirty="0"/>
              <a:t>Second level</a:t>
            </a:r>
          </a:p>
        </p:txBody>
      </p:sp>
      <p:grpSp>
        <p:nvGrpSpPr>
          <p:cNvPr id="5" name="Group 2"/>
          <p:cNvGrpSpPr/>
          <p:nvPr userDrawn="1"/>
        </p:nvGrpSpPr>
        <p:grpSpPr>
          <a:xfrm>
            <a:off x="-1200" y="6642289"/>
            <a:ext cx="12436794" cy="360996"/>
            <a:chOff x="2577137" y="4571778"/>
            <a:chExt cx="9101124" cy="1390560"/>
          </a:xfrm>
        </p:grpSpPr>
        <p:sp>
          <p:nvSpPr>
            <p:cNvPr id="6" name="TextBox 5"/>
            <p:cNvSpPr txBox="1"/>
            <p:nvPr/>
          </p:nvSpPr>
          <p:spPr>
            <a:xfrm>
              <a:off x="2577137" y="4571778"/>
              <a:ext cx="3034890" cy="1390458"/>
            </a:xfrm>
            <a:prstGeom prst="rect">
              <a:avLst/>
            </a:prstGeom>
            <a:solidFill>
              <a:schemeClr val="accent1"/>
            </a:solidFill>
          </p:spPr>
          <p:txBody>
            <a:bodyPr wrap="square" lIns="457135" tIns="137141" rIns="365707" rtlCol="0">
              <a:noAutofit/>
            </a:bodyPr>
            <a:lstStyle/>
            <a:p>
              <a:pPr marL="0" marR="0" lvl="0" indent="0" algn="l" defTabSz="932515" rtl="0" eaLnBrk="1" fontAlgn="auto" latinLnBrk="0" hangingPunct="1">
                <a:lnSpc>
                  <a:spcPts val="3060"/>
                </a:lnSpc>
                <a:spcBef>
                  <a:spcPts val="0"/>
                </a:spcBef>
                <a:spcAft>
                  <a:spcPts val="0"/>
                </a:spcAft>
                <a:buClrTx/>
                <a:buSzTx/>
                <a:buFontTx/>
                <a:buNone/>
                <a:tabLst/>
                <a:defRPr/>
              </a:pPr>
              <a:r>
                <a:rPr kumimoji="0" lang="en-US" sz="2856" b="0" i="0" u="none" strike="noStrike" kern="1200" cap="none" spc="0" normalizeH="0" baseline="0" noProof="0" dirty="0">
                  <a:ln>
                    <a:noFill/>
                  </a:ln>
                  <a:solidFill>
                    <a:srgbClr val="FFFFFF"/>
                  </a:solidFill>
                  <a:effectLst/>
                  <a:uLnTx/>
                  <a:uFillTx/>
                  <a:latin typeface="Segoe UI Light"/>
                  <a:ea typeface="+mn-ea"/>
                  <a:cs typeface="+mn-cs"/>
                </a:rPr>
                <a:t> </a:t>
              </a:r>
            </a:p>
          </p:txBody>
        </p:sp>
        <p:sp>
          <p:nvSpPr>
            <p:cNvPr id="7" name="TextBox 6"/>
            <p:cNvSpPr txBox="1"/>
            <p:nvPr/>
          </p:nvSpPr>
          <p:spPr>
            <a:xfrm>
              <a:off x="5612027" y="4572324"/>
              <a:ext cx="6066234" cy="1390014"/>
            </a:xfrm>
            <a:prstGeom prst="rect">
              <a:avLst/>
            </a:prstGeom>
            <a:solidFill>
              <a:schemeClr val="accent1">
                <a:lumMod val="50000"/>
              </a:schemeClr>
            </a:solidFill>
          </p:spPr>
          <p:txBody>
            <a:bodyPr wrap="square" lIns="457135" tIns="137141" rIns="639989" rtlCol="0">
              <a:noAutofit/>
            </a:bodyPr>
            <a:lstStyle/>
            <a:p>
              <a:pPr marL="0" marR="0" lvl="0" indent="0" algn="l" defTabSz="932055" rtl="0" eaLnBrk="1" fontAlgn="auto" latinLnBrk="0" hangingPunct="1">
                <a:lnSpc>
                  <a:spcPts val="3001"/>
                </a:lnSpc>
                <a:spcBef>
                  <a:spcPts val="0"/>
                </a:spcBef>
                <a:spcAft>
                  <a:spcPts val="0"/>
                </a:spcAft>
                <a:buClrTx/>
                <a:buSzTx/>
                <a:buFontTx/>
                <a:buNone/>
                <a:tabLst/>
                <a:defRPr/>
              </a:pPr>
              <a:endParaRPr kumimoji="0" lang="en-US" sz="2856" b="0" i="0" u="none" strike="noStrike" kern="0" cap="none" spc="0" normalizeH="0" baseline="0" noProof="0" dirty="0">
                <a:ln>
                  <a:noFill/>
                </a:ln>
                <a:solidFill>
                  <a:srgbClr val="FFFFFF"/>
                </a:solidFill>
                <a:effectLst/>
                <a:uLnTx/>
                <a:uFillTx/>
                <a:latin typeface="Segoe UI Light"/>
                <a:ea typeface="+mn-ea"/>
                <a:cs typeface="+mn-cs"/>
              </a:endParaRPr>
            </a:p>
          </p:txBody>
        </p:sp>
      </p:grpSp>
      <p:sp>
        <p:nvSpPr>
          <p:cNvPr id="8" name="Title 2"/>
          <p:cNvSpPr>
            <a:spLocks noGrp="1"/>
          </p:cNvSpPr>
          <p:nvPr>
            <p:ph type="title"/>
          </p:nvPr>
        </p:nvSpPr>
        <p:spPr>
          <a:xfrm>
            <a:off x="274639" y="377082"/>
            <a:ext cx="11889564" cy="917575"/>
          </a:xfrm>
        </p:spPr>
        <p:txBody>
          <a:bodyPr/>
          <a:lstStyle/>
          <a:p>
            <a:r>
              <a:rPr lang="en-US" dirty="0"/>
              <a:t>Click to edit Master title style</a:t>
            </a:r>
          </a:p>
        </p:txBody>
      </p:sp>
    </p:spTree>
    <p:extLst>
      <p:ext uri="{BB962C8B-B14F-4D97-AF65-F5344CB8AC3E}">
        <p14:creationId xmlns:p14="http://schemas.microsoft.com/office/powerpoint/2010/main" val="76100492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1"/>
        </a:solidFill>
        <a:effectLst/>
      </p:bgPr>
    </p:bg>
    <p:spTree>
      <p:nvGrpSpPr>
        <p:cNvPr id="1" name=""/>
        <p:cNvGrpSpPr/>
        <p:nvPr/>
      </p:nvGrpSpPr>
      <p:grpSpPr>
        <a:xfrm>
          <a:off x="0" y="0"/>
          <a:ext cx="0" cy="0"/>
          <a:chOff x="0" y="0"/>
          <a:chExt cx="0" cy="0"/>
        </a:xfrm>
      </p:grpSpPr>
      <p:sp>
        <p:nvSpPr>
          <p:cNvPr id="5" name="Isosceles Triangle 4"/>
          <p:cNvSpPr/>
          <p:nvPr userDrawn="1"/>
        </p:nvSpPr>
        <p:spPr bwMode="auto">
          <a:xfrm rot="10800000">
            <a:off x="-11376995" y="-251205"/>
            <a:ext cx="20270504" cy="9561744"/>
          </a:xfrm>
          <a:prstGeom prst="triangl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 name="Group 5"/>
          <p:cNvGrpSpPr/>
          <p:nvPr userDrawn="1"/>
        </p:nvGrpSpPr>
        <p:grpSpPr>
          <a:xfrm>
            <a:off x="2516675" y="3366945"/>
            <a:ext cx="9530796" cy="3237609"/>
            <a:chOff x="4567099" y="3930781"/>
            <a:chExt cx="7771523" cy="2640360"/>
          </a:xfrm>
        </p:grpSpPr>
        <p:sp>
          <p:nvSpPr>
            <p:cNvPr id="7" name="Freeform 13"/>
            <p:cNvSpPr>
              <a:spLocks/>
            </p:cNvSpPr>
            <p:nvPr/>
          </p:nvSpPr>
          <p:spPr bwMode="auto">
            <a:xfrm>
              <a:off x="6598033" y="5723324"/>
              <a:ext cx="103695"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8" name="Freeform 23"/>
            <p:cNvSpPr>
              <a:spLocks/>
            </p:cNvSpPr>
            <p:nvPr/>
          </p:nvSpPr>
          <p:spPr bwMode="auto">
            <a:xfrm>
              <a:off x="7112986" y="5723324"/>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9" name="Freeform 8"/>
            <p:cNvSpPr>
              <a:spLocks/>
            </p:cNvSpPr>
            <p:nvPr/>
          </p:nvSpPr>
          <p:spPr bwMode="auto">
            <a:xfrm>
              <a:off x="9306606" y="5710321"/>
              <a:ext cx="99706" cy="28117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0" name="Freeform 16"/>
            <p:cNvSpPr>
              <a:spLocks noEditPoints="1"/>
            </p:cNvSpPr>
            <p:nvPr/>
          </p:nvSpPr>
          <p:spPr bwMode="auto">
            <a:xfrm>
              <a:off x="9766844" y="5700351"/>
              <a:ext cx="193430" cy="29114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1" name="Freeform 29"/>
            <p:cNvSpPr>
              <a:spLocks/>
            </p:cNvSpPr>
            <p:nvPr/>
          </p:nvSpPr>
          <p:spPr bwMode="auto">
            <a:xfrm>
              <a:off x="10548385" y="5710321"/>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2" name="Freeform 7"/>
            <p:cNvSpPr>
              <a:spLocks/>
            </p:cNvSpPr>
            <p:nvPr/>
          </p:nvSpPr>
          <p:spPr bwMode="auto">
            <a:xfrm>
              <a:off x="6111081" y="5336886"/>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3" name="Freeform 12"/>
            <p:cNvSpPr>
              <a:spLocks/>
            </p:cNvSpPr>
            <p:nvPr/>
          </p:nvSpPr>
          <p:spPr bwMode="auto">
            <a:xfrm>
              <a:off x="6598033" y="5336886"/>
              <a:ext cx="103695"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4" name="Freeform 23"/>
            <p:cNvSpPr>
              <a:spLocks/>
            </p:cNvSpPr>
            <p:nvPr/>
          </p:nvSpPr>
          <p:spPr bwMode="auto">
            <a:xfrm>
              <a:off x="7112986" y="5336886"/>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5" name="Freeform 8"/>
            <p:cNvSpPr>
              <a:spLocks/>
            </p:cNvSpPr>
            <p:nvPr/>
          </p:nvSpPr>
          <p:spPr bwMode="auto">
            <a:xfrm>
              <a:off x="9306606" y="5323883"/>
              <a:ext cx="99706" cy="28117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6" name="Freeform 15"/>
            <p:cNvSpPr>
              <a:spLocks noEditPoints="1"/>
            </p:cNvSpPr>
            <p:nvPr/>
          </p:nvSpPr>
          <p:spPr bwMode="auto">
            <a:xfrm>
              <a:off x="9766844" y="5313913"/>
              <a:ext cx="193430" cy="29114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7" name="Freeform 29"/>
            <p:cNvSpPr>
              <a:spLocks/>
            </p:cNvSpPr>
            <p:nvPr/>
          </p:nvSpPr>
          <p:spPr bwMode="auto">
            <a:xfrm>
              <a:off x="10548385" y="5323883"/>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3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3" y="5"/>
                  </a:cubicBezTo>
                  <a:cubicBezTo>
                    <a:pt x="25" y="4"/>
                    <a:pt x="28" y="2"/>
                    <a:pt x="30" y="0"/>
                  </a:cubicBezTo>
                  <a:lnTo>
                    <a:pt x="37" y="0"/>
                  </a:ln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8" name="Freeform 7"/>
            <p:cNvSpPr>
              <a:spLocks/>
            </p:cNvSpPr>
            <p:nvPr/>
          </p:nvSpPr>
          <p:spPr bwMode="auto">
            <a:xfrm>
              <a:off x="6111081" y="5751586"/>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19" name="Freeform 21"/>
            <p:cNvSpPr>
              <a:spLocks noEditPoints="1"/>
            </p:cNvSpPr>
            <p:nvPr/>
          </p:nvSpPr>
          <p:spPr bwMode="auto">
            <a:xfrm>
              <a:off x="11282288" y="5218320"/>
              <a:ext cx="222402" cy="291997"/>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0" name="Freeform 21"/>
            <p:cNvSpPr>
              <a:spLocks noEditPoints="1"/>
            </p:cNvSpPr>
            <p:nvPr/>
          </p:nvSpPr>
          <p:spPr bwMode="auto">
            <a:xfrm>
              <a:off x="8886561" y="5723324"/>
              <a:ext cx="200865" cy="263721"/>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1" name="Freeform 16"/>
            <p:cNvSpPr>
              <a:spLocks noEditPoints="1"/>
            </p:cNvSpPr>
            <p:nvPr/>
          </p:nvSpPr>
          <p:spPr bwMode="auto">
            <a:xfrm>
              <a:off x="11612381" y="5219174"/>
              <a:ext cx="193430" cy="29114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2" name="Freeform 16"/>
            <p:cNvSpPr>
              <a:spLocks noEditPoints="1"/>
            </p:cNvSpPr>
            <p:nvPr/>
          </p:nvSpPr>
          <p:spPr bwMode="auto">
            <a:xfrm>
              <a:off x="12145192" y="5219174"/>
              <a:ext cx="193430" cy="29114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3" name="Freeform 5"/>
            <p:cNvSpPr>
              <a:spLocks/>
            </p:cNvSpPr>
            <p:nvPr/>
          </p:nvSpPr>
          <p:spPr bwMode="auto">
            <a:xfrm>
              <a:off x="11883858" y="5242985"/>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tx1">
                <a:lumMod val="75000"/>
                <a:lumOff val="25000"/>
                <a:alpha val="26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nvGrpSpPr>
            <p:cNvPr id="24" name="Group 746"/>
            <p:cNvGrpSpPr/>
            <p:nvPr/>
          </p:nvGrpSpPr>
          <p:grpSpPr>
            <a:xfrm>
              <a:off x="4567099" y="6184673"/>
              <a:ext cx="267226" cy="360869"/>
              <a:chOff x="7011958" y="-48945"/>
              <a:chExt cx="557213" cy="752475"/>
            </a:xfrm>
            <a:solidFill>
              <a:schemeClr val="tx1">
                <a:lumMod val="75000"/>
                <a:lumOff val="25000"/>
                <a:alpha val="5000"/>
              </a:schemeClr>
            </a:solidFill>
          </p:grpSpPr>
          <p:sp>
            <p:nvSpPr>
              <p:cNvPr id="80"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81"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sp>
          <p:nvSpPr>
            <p:cNvPr id="25" name="Freeform 19"/>
            <p:cNvSpPr>
              <a:spLocks/>
            </p:cNvSpPr>
            <p:nvPr/>
          </p:nvSpPr>
          <p:spPr bwMode="auto">
            <a:xfrm>
              <a:off x="4988356" y="6186833"/>
              <a:ext cx="131447"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chemeClr val="tx1">
                <a:lumMod val="75000"/>
                <a:lumOff val="25000"/>
                <a:alpha val="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6" name="Freeform 7"/>
            <p:cNvSpPr>
              <a:spLocks/>
            </p:cNvSpPr>
            <p:nvPr/>
          </p:nvSpPr>
          <p:spPr bwMode="auto">
            <a:xfrm>
              <a:off x="5468221" y="6186833"/>
              <a:ext cx="128919"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75000"/>
                <a:lumOff val="25000"/>
                <a:alpha val="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7" name="Freeform 8"/>
            <p:cNvSpPr>
              <a:spLocks/>
            </p:cNvSpPr>
            <p:nvPr/>
          </p:nvSpPr>
          <p:spPr bwMode="auto">
            <a:xfrm>
              <a:off x="5769216" y="6186831"/>
              <a:ext cx="126390" cy="35642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8" name="Freeform 23"/>
            <p:cNvSpPr>
              <a:spLocks/>
            </p:cNvSpPr>
            <p:nvPr/>
          </p:nvSpPr>
          <p:spPr bwMode="auto">
            <a:xfrm>
              <a:off x="6551364" y="6186833"/>
              <a:ext cx="131447" cy="356420"/>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29" name="Freeform 24"/>
            <p:cNvSpPr>
              <a:spLocks/>
            </p:cNvSpPr>
            <p:nvPr/>
          </p:nvSpPr>
          <p:spPr bwMode="auto">
            <a:xfrm>
              <a:off x="6856424" y="6186833"/>
              <a:ext cx="131447"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0" name="Freeform 17"/>
            <p:cNvSpPr>
              <a:spLocks/>
            </p:cNvSpPr>
            <p:nvPr/>
          </p:nvSpPr>
          <p:spPr bwMode="auto">
            <a:xfrm>
              <a:off x="7159946" y="6186831"/>
              <a:ext cx="126390" cy="35642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1" name="Freeform 18"/>
            <p:cNvSpPr>
              <a:spLocks noEditPoints="1"/>
            </p:cNvSpPr>
            <p:nvPr/>
          </p:nvSpPr>
          <p:spPr bwMode="auto">
            <a:xfrm>
              <a:off x="7494554" y="6180696"/>
              <a:ext cx="245196" cy="369059"/>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chemeClr val="tx1">
                <a:lumMod val="75000"/>
                <a:lumOff val="25000"/>
                <a:alpha val="1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2" name="Freeform 20"/>
            <p:cNvSpPr>
              <a:spLocks noEditPoints="1"/>
            </p:cNvSpPr>
            <p:nvPr/>
          </p:nvSpPr>
          <p:spPr bwMode="auto">
            <a:xfrm>
              <a:off x="7947969" y="6180696"/>
              <a:ext cx="245196" cy="369059"/>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chemeClr val="tx1">
                <a:lumMod val="75000"/>
                <a:lumOff val="25000"/>
                <a:alpha val="1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nvGrpSpPr>
            <p:cNvPr id="33" name="Group 740"/>
            <p:cNvGrpSpPr/>
            <p:nvPr/>
          </p:nvGrpSpPr>
          <p:grpSpPr>
            <a:xfrm>
              <a:off x="6110525" y="6184673"/>
              <a:ext cx="267226" cy="360869"/>
              <a:chOff x="7011958" y="-48945"/>
              <a:chExt cx="557213" cy="752475"/>
            </a:xfrm>
            <a:solidFill>
              <a:schemeClr val="tx1">
                <a:lumMod val="50000"/>
                <a:lumOff val="50000"/>
                <a:alpha val="10000"/>
              </a:schemeClr>
            </a:solidFill>
          </p:grpSpPr>
          <p:sp>
            <p:nvSpPr>
              <p:cNvPr id="78"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79"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sp>
          <p:nvSpPr>
            <p:cNvPr id="34" name="Freeform 21"/>
            <p:cNvSpPr>
              <a:spLocks noEditPoints="1"/>
            </p:cNvSpPr>
            <p:nvPr/>
          </p:nvSpPr>
          <p:spPr bwMode="auto">
            <a:xfrm>
              <a:off x="8698001" y="6184673"/>
              <a:ext cx="294356" cy="386468"/>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accent5">
                <a:alpha val="22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5" name="Freeform 16"/>
            <p:cNvSpPr>
              <a:spLocks noEditPoints="1"/>
            </p:cNvSpPr>
            <p:nvPr/>
          </p:nvSpPr>
          <p:spPr bwMode="auto">
            <a:xfrm>
              <a:off x="9132784" y="6180696"/>
              <a:ext cx="245196" cy="369059"/>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6" name="Freeform 16"/>
            <p:cNvSpPr>
              <a:spLocks noEditPoints="1"/>
            </p:cNvSpPr>
            <p:nvPr/>
          </p:nvSpPr>
          <p:spPr bwMode="auto">
            <a:xfrm>
              <a:off x="9751830" y="6180696"/>
              <a:ext cx="245196" cy="369059"/>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7" name="Freeform 5"/>
            <p:cNvSpPr>
              <a:spLocks/>
            </p:cNvSpPr>
            <p:nvPr/>
          </p:nvSpPr>
          <p:spPr bwMode="auto">
            <a:xfrm>
              <a:off x="9483028" y="6186834"/>
              <a:ext cx="128919"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38" name="Freeform 20"/>
            <p:cNvSpPr>
              <a:spLocks noEditPoints="1"/>
            </p:cNvSpPr>
            <p:nvPr/>
          </p:nvSpPr>
          <p:spPr bwMode="auto">
            <a:xfrm>
              <a:off x="10359794" y="6180696"/>
              <a:ext cx="245196" cy="369059"/>
            </a:xfrm>
            <a:custGeom>
              <a:avLst/>
              <a:gdLst>
                <a:gd name="T0" fmla="*/ 33 w 69"/>
                <a:gd name="T1" fmla="*/ 104 h 104"/>
                <a:gd name="T2" fmla="*/ 9 w 69"/>
                <a:gd name="T3" fmla="*/ 92 h 104"/>
                <a:gd name="T4" fmla="*/ 0 w 69"/>
                <a:gd name="T5" fmla="*/ 54 h 104"/>
                <a:gd name="T6" fmla="*/ 9 w 69"/>
                <a:gd name="T7" fmla="*/ 14 h 104"/>
                <a:gd name="T8" fmla="*/ 36 w 69"/>
                <a:gd name="T9" fmla="*/ 0 h 104"/>
                <a:gd name="T10" fmla="*/ 69 w 69"/>
                <a:gd name="T11" fmla="*/ 52 h 104"/>
                <a:gd name="T12" fmla="*/ 60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9"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60" y="91"/>
                  </a:cubicBezTo>
                  <a:cubicBezTo>
                    <a:pt x="53" y="100"/>
                    <a:pt x="45" y="104"/>
                    <a:pt x="33" y="104"/>
                  </a:cubicBezTo>
                  <a:close/>
                  <a:moveTo>
                    <a:pt x="35" y="13"/>
                  </a:moveTo>
                  <a:cubicBezTo>
                    <a:pt x="23" y="13"/>
                    <a:pt x="16" y="27"/>
                    <a:pt x="16" y="54"/>
                  </a:cubicBezTo>
                  <a:cubicBezTo>
                    <a:pt x="16" y="79"/>
                    <a:pt x="22" y="91"/>
                    <a:pt x="34" y="91"/>
                  </a:cubicBezTo>
                  <a:cubicBezTo>
                    <a:pt x="46" y="91"/>
                    <a:pt x="52" y="79"/>
                    <a:pt x="52" y="53"/>
                  </a:cubicBezTo>
                  <a:cubicBezTo>
                    <a:pt x="52" y="26"/>
                    <a:pt x="46" y="13"/>
                    <a:pt x="35" y="13"/>
                  </a:cubicBezTo>
                  <a:close/>
                </a:path>
              </a:pathLst>
            </a:custGeom>
            <a:solidFill>
              <a:schemeClr val="tx1">
                <a:lumMod val="75000"/>
                <a:lumOff val="25000"/>
                <a:alpha val="24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nvGrpSpPr>
            <p:cNvPr id="39" name="Group 746"/>
            <p:cNvGrpSpPr/>
            <p:nvPr/>
          </p:nvGrpSpPr>
          <p:grpSpPr>
            <a:xfrm>
              <a:off x="10811151" y="6184673"/>
              <a:ext cx="267226" cy="360869"/>
              <a:chOff x="7011958" y="-48945"/>
              <a:chExt cx="557213" cy="752475"/>
            </a:xfrm>
            <a:solidFill>
              <a:schemeClr val="tx1">
                <a:lumMod val="75000"/>
                <a:lumOff val="25000"/>
                <a:alpha val="26000"/>
              </a:schemeClr>
            </a:solidFill>
          </p:grpSpPr>
          <p:sp>
            <p:nvSpPr>
              <p:cNvPr id="76"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77"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sp>
          <p:nvSpPr>
            <p:cNvPr id="40" name="Freeform 18"/>
            <p:cNvSpPr>
              <a:spLocks noEditPoints="1"/>
            </p:cNvSpPr>
            <p:nvPr/>
          </p:nvSpPr>
          <p:spPr bwMode="auto">
            <a:xfrm>
              <a:off x="11767763" y="6180696"/>
              <a:ext cx="245196" cy="369059"/>
            </a:xfrm>
            <a:custGeom>
              <a:avLst/>
              <a:gdLst>
                <a:gd name="T0" fmla="*/ 33 w 69"/>
                <a:gd name="T1" fmla="*/ 104 h 104"/>
                <a:gd name="T2" fmla="*/ 8 w 69"/>
                <a:gd name="T3" fmla="*/ 92 h 104"/>
                <a:gd name="T4" fmla="*/ 0 w 69"/>
                <a:gd name="T5" fmla="*/ 54 h 104"/>
                <a:gd name="T6" fmla="*/ 9 w 69"/>
                <a:gd name="T7" fmla="*/ 14 h 104"/>
                <a:gd name="T8" fmla="*/ 36 w 69"/>
                <a:gd name="T9" fmla="*/ 0 h 104"/>
                <a:gd name="T10" fmla="*/ 69 w 69"/>
                <a:gd name="T11" fmla="*/ 52 h 104"/>
                <a:gd name="T12" fmla="*/ 59 w 69"/>
                <a:gd name="T13" fmla="*/ 91 h 104"/>
                <a:gd name="T14" fmla="*/ 33 w 69"/>
                <a:gd name="T15" fmla="*/ 104 h 104"/>
                <a:gd name="T16" fmla="*/ 35 w 69"/>
                <a:gd name="T17" fmla="*/ 13 h 104"/>
                <a:gd name="T18" fmla="*/ 16 w 69"/>
                <a:gd name="T19" fmla="*/ 54 h 104"/>
                <a:gd name="T20" fmla="*/ 34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4" y="100"/>
                    <a:pt x="8" y="92"/>
                  </a:cubicBezTo>
                  <a:cubicBezTo>
                    <a:pt x="3" y="83"/>
                    <a:pt x="0" y="71"/>
                    <a:pt x="0" y="54"/>
                  </a:cubicBezTo>
                  <a:cubicBezTo>
                    <a:pt x="0" y="36"/>
                    <a:pt x="3" y="23"/>
                    <a:pt x="9" y="14"/>
                  </a:cubicBezTo>
                  <a:cubicBezTo>
                    <a:pt x="15" y="5"/>
                    <a:pt x="24" y="0"/>
                    <a:pt x="36" y="0"/>
                  </a:cubicBezTo>
                  <a:cubicBezTo>
                    <a:pt x="58" y="0"/>
                    <a:pt x="69" y="17"/>
                    <a:pt x="69" y="52"/>
                  </a:cubicBezTo>
                  <a:cubicBezTo>
                    <a:pt x="69" y="69"/>
                    <a:pt x="66" y="82"/>
                    <a:pt x="59" y="91"/>
                  </a:cubicBezTo>
                  <a:cubicBezTo>
                    <a:pt x="53" y="100"/>
                    <a:pt x="44" y="104"/>
                    <a:pt x="33" y="104"/>
                  </a:cubicBezTo>
                  <a:close/>
                  <a:moveTo>
                    <a:pt x="35" y="13"/>
                  </a:moveTo>
                  <a:cubicBezTo>
                    <a:pt x="22" y="13"/>
                    <a:pt x="16" y="27"/>
                    <a:pt x="16" y="54"/>
                  </a:cubicBezTo>
                  <a:cubicBezTo>
                    <a:pt x="16" y="79"/>
                    <a:pt x="22" y="91"/>
                    <a:pt x="34" y="91"/>
                  </a:cubicBezTo>
                  <a:cubicBezTo>
                    <a:pt x="46" y="91"/>
                    <a:pt x="52" y="79"/>
                    <a:pt x="52" y="53"/>
                  </a:cubicBezTo>
                  <a:cubicBezTo>
                    <a:pt x="52" y="26"/>
                    <a:pt x="46" y="13"/>
                    <a:pt x="35" y="13"/>
                  </a:cubicBezTo>
                  <a:close/>
                </a:path>
              </a:pathLst>
            </a:custGeom>
            <a:solidFill>
              <a:schemeClr val="tx1">
                <a:lumMod val="75000"/>
                <a:lumOff val="25000"/>
                <a:alpha val="4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1" name="Freeform 19"/>
            <p:cNvSpPr>
              <a:spLocks/>
            </p:cNvSpPr>
            <p:nvPr/>
          </p:nvSpPr>
          <p:spPr bwMode="auto">
            <a:xfrm>
              <a:off x="12177814" y="6186833"/>
              <a:ext cx="131447"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2" y="10"/>
                    <a:pt x="15" y="9"/>
                  </a:cubicBezTo>
                  <a:cubicBezTo>
                    <a:pt x="17" y="8"/>
                    <a:pt x="20" y="7"/>
                    <a:pt x="22" y="5"/>
                  </a:cubicBezTo>
                  <a:cubicBezTo>
                    <a:pt x="25" y="4"/>
                    <a:pt x="27" y="2"/>
                    <a:pt x="30" y="0"/>
                  </a:cubicBezTo>
                  <a:lnTo>
                    <a:pt x="37" y="0"/>
                  </a:lnTo>
                  <a:close/>
                </a:path>
              </a:pathLst>
            </a:custGeom>
            <a:solidFill>
              <a:schemeClr val="tx1">
                <a:lumMod val="75000"/>
                <a:lumOff val="25000"/>
                <a:alpha val="4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nvGrpSpPr>
            <p:cNvPr id="42" name="Group 740"/>
            <p:cNvGrpSpPr/>
            <p:nvPr/>
          </p:nvGrpSpPr>
          <p:grpSpPr>
            <a:xfrm>
              <a:off x="7466740" y="5821536"/>
              <a:ext cx="267226" cy="360869"/>
              <a:chOff x="7011958" y="-48945"/>
              <a:chExt cx="557213" cy="752475"/>
            </a:xfrm>
            <a:solidFill>
              <a:schemeClr val="tx1">
                <a:lumMod val="75000"/>
                <a:lumOff val="25000"/>
                <a:alpha val="15000"/>
              </a:schemeClr>
            </a:solidFill>
          </p:grpSpPr>
          <p:sp>
            <p:nvSpPr>
              <p:cNvPr id="74"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75"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sp>
          <p:nvSpPr>
            <p:cNvPr id="43" name="Freeform 21"/>
            <p:cNvSpPr>
              <a:spLocks noEditPoints="1"/>
            </p:cNvSpPr>
            <p:nvPr/>
          </p:nvSpPr>
          <p:spPr bwMode="auto">
            <a:xfrm>
              <a:off x="11300805" y="6198550"/>
              <a:ext cx="267498" cy="351205"/>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tx1">
                <a:lumMod val="75000"/>
                <a:lumOff val="25000"/>
                <a:alpha val="4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4" name="Freeform 7"/>
            <p:cNvSpPr>
              <a:spLocks/>
            </p:cNvSpPr>
            <p:nvPr/>
          </p:nvSpPr>
          <p:spPr bwMode="auto">
            <a:xfrm>
              <a:off x="5819099" y="5751586"/>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5" name="Freeform 7"/>
            <p:cNvSpPr>
              <a:spLocks/>
            </p:cNvSpPr>
            <p:nvPr/>
          </p:nvSpPr>
          <p:spPr bwMode="auto">
            <a:xfrm>
              <a:off x="5540329" y="5751586"/>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75000"/>
                <a:lumOff val="25000"/>
                <a:alpha val="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6" name="Freeform 8"/>
            <p:cNvSpPr>
              <a:spLocks/>
            </p:cNvSpPr>
            <p:nvPr/>
          </p:nvSpPr>
          <p:spPr bwMode="auto">
            <a:xfrm>
              <a:off x="8886887" y="5323883"/>
              <a:ext cx="99706" cy="28117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75000"/>
                <a:lumOff val="25000"/>
                <a:alpha val="22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7" name="Freeform 13"/>
            <p:cNvSpPr>
              <a:spLocks/>
            </p:cNvSpPr>
            <p:nvPr/>
          </p:nvSpPr>
          <p:spPr bwMode="auto">
            <a:xfrm>
              <a:off x="11598428" y="4317219"/>
              <a:ext cx="103695"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8" name="Freeform 23"/>
            <p:cNvSpPr>
              <a:spLocks/>
            </p:cNvSpPr>
            <p:nvPr/>
          </p:nvSpPr>
          <p:spPr bwMode="auto">
            <a:xfrm>
              <a:off x="12113381" y="4317219"/>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49" name="Freeform 7"/>
            <p:cNvSpPr>
              <a:spLocks/>
            </p:cNvSpPr>
            <p:nvPr/>
          </p:nvSpPr>
          <p:spPr bwMode="auto">
            <a:xfrm>
              <a:off x="11111476" y="4345481"/>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0" name="Freeform 8"/>
            <p:cNvSpPr>
              <a:spLocks/>
            </p:cNvSpPr>
            <p:nvPr/>
          </p:nvSpPr>
          <p:spPr bwMode="auto">
            <a:xfrm>
              <a:off x="10769611" y="4780726"/>
              <a:ext cx="126390" cy="35642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1" name="Freeform 23"/>
            <p:cNvSpPr>
              <a:spLocks/>
            </p:cNvSpPr>
            <p:nvPr/>
          </p:nvSpPr>
          <p:spPr bwMode="auto">
            <a:xfrm>
              <a:off x="11551759" y="4780728"/>
              <a:ext cx="131447" cy="356420"/>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2" name="Freeform 24"/>
            <p:cNvSpPr>
              <a:spLocks/>
            </p:cNvSpPr>
            <p:nvPr/>
          </p:nvSpPr>
          <p:spPr bwMode="auto">
            <a:xfrm>
              <a:off x="11856819" y="4780728"/>
              <a:ext cx="131447" cy="356420"/>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3" name="Freeform 17"/>
            <p:cNvSpPr>
              <a:spLocks/>
            </p:cNvSpPr>
            <p:nvPr/>
          </p:nvSpPr>
          <p:spPr bwMode="auto">
            <a:xfrm>
              <a:off x="12160341" y="4780726"/>
              <a:ext cx="126390" cy="356421"/>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2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6"/>
                    <a:pt x="4" y="28"/>
                    <a:pt x="0" y="29"/>
                  </a:cubicBezTo>
                  <a:cubicBezTo>
                    <a:pt x="0" y="15"/>
                    <a:pt x="0" y="15"/>
                    <a:pt x="0" y="15"/>
                  </a:cubicBezTo>
                  <a:cubicBezTo>
                    <a:pt x="2" y="14"/>
                    <a:pt x="5" y="13"/>
                    <a:pt x="7" y="12"/>
                  </a:cubicBezTo>
                  <a:cubicBezTo>
                    <a:pt x="10" y="11"/>
                    <a:pt x="12" y="10"/>
                    <a:pt x="15" y="9"/>
                  </a:cubicBezTo>
                  <a:cubicBezTo>
                    <a:pt x="17" y="8"/>
                    <a:pt x="20" y="7"/>
                    <a:pt x="22" y="5"/>
                  </a:cubicBezTo>
                  <a:cubicBezTo>
                    <a:pt x="25" y="4"/>
                    <a:pt x="27" y="2"/>
                    <a:pt x="30" y="0"/>
                  </a:cubicBezTo>
                  <a:lnTo>
                    <a:pt x="36"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nvGrpSpPr>
            <p:cNvPr id="54" name="Group 740"/>
            <p:cNvGrpSpPr/>
            <p:nvPr/>
          </p:nvGrpSpPr>
          <p:grpSpPr>
            <a:xfrm>
              <a:off x="11110920" y="4778568"/>
              <a:ext cx="267226" cy="360869"/>
              <a:chOff x="7011958" y="-48945"/>
              <a:chExt cx="557213" cy="752475"/>
            </a:xfrm>
            <a:solidFill>
              <a:schemeClr val="tx1">
                <a:lumMod val="50000"/>
                <a:lumOff val="50000"/>
                <a:alpha val="10000"/>
              </a:schemeClr>
            </a:solidFill>
          </p:grpSpPr>
          <p:sp>
            <p:nvSpPr>
              <p:cNvPr id="72" name="Freeform 18"/>
              <p:cNvSpPr>
                <a:spLocks/>
              </p:cNvSpPr>
              <p:nvPr/>
            </p:nvSpPr>
            <p:spPr bwMode="auto">
              <a:xfrm>
                <a:off x="7011958" y="-48945"/>
                <a:ext cx="244475" cy="752475"/>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73" name="Freeform 19"/>
              <p:cNvSpPr>
                <a:spLocks/>
              </p:cNvSpPr>
              <p:nvPr/>
            </p:nvSpPr>
            <p:spPr bwMode="auto">
              <a:xfrm>
                <a:off x="7324696" y="-48945"/>
                <a:ext cx="244475" cy="75247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sp>
          <p:nvSpPr>
            <p:cNvPr id="55" name="Freeform 7"/>
            <p:cNvSpPr>
              <a:spLocks/>
            </p:cNvSpPr>
            <p:nvPr/>
          </p:nvSpPr>
          <p:spPr bwMode="auto">
            <a:xfrm>
              <a:off x="10819494" y="4345481"/>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6" name="Freeform 7"/>
            <p:cNvSpPr>
              <a:spLocks/>
            </p:cNvSpPr>
            <p:nvPr/>
          </p:nvSpPr>
          <p:spPr bwMode="auto">
            <a:xfrm>
              <a:off x="10540724" y="4345481"/>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75000"/>
                <a:lumOff val="25000"/>
                <a:alpha val="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7" name="Freeform 8"/>
            <p:cNvSpPr>
              <a:spLocks/>
            </p:cNvSpPr>
            <p:nvPr/>
          </p:nvSpPr>
          <p:spPr bwMode="auto">
            <a:xfrm>
              <a:off x="9758526" y="4416216"/>
              <a:ext cx="91785" cy="258833"/>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8" name="Freeform 16"/>
            <p:cNvSpPr>
              <a:spLocks noEditPoints="1"/>
            </p:cNvSpPr>
            <p:nvPr/>
          </p:nvSpPr>
          <p:spPr bwMode="auto">
            <a:xfrm>
              <a:off x="10182200" y="4407038"/>
              <a:ext cx="178063" cy="26801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59" name="Freeform 8"/>
            <p:cNvSpPr>
              <a:spLocks/>
            </p:cNvSpPr>
            <p:nvPr/>
          </p:nvSpPr>
          <p:spPr bwMode="auto">
            <a:xfrm>
              <a:off x="9758526" y="4060479"/>
              <a:ext cx="91785" cy="258833"/>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0" name="Freeform 16"/>
            <p:cNvSpPr>
              <a:spLocks noEditPoints="1"/>
            </p:cNvSpPr>
            <p:nvPr/>
          </p:nvSpPr>
          <p:spPr bwMode="auto">
            <a:xfrm>
              <a:off x="10182200" y="4051301"/>
              <a:ext cx="178063" cy="268012"/>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1" name="Freeform 21"/>
            <p:cNvSpPr>
              <a:spLocks noEditPoints="1"/>
            </p:cNvSpPr>
            <p:nvPr/>
          </p:nvSpPr>
          <p:spPr bwMode="auto">
            <a:xfrm>
              <a:off x="9371852" y="4428186"/>
              <a:ext cx="184907" cy="242769"/>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2" name="Freeform 21"/>
            <p:cNvSpPr>
              <a:spLocks noEditPoints="1"/>
            </p:cNvSpPr>
            <p:nvPr/>
          </p:nvSpPr>
          <p:spPr bwMode="auto">
            <a:xfrm>
              <a:off x="9198272" y="4852882"/>
              <a:ext cx="270971" cy="355765"/>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3" name="Freeform 16"/>
            <p:cNvSpPr>
              <a:spLocks noEditPoints="1"/>
            </p:cNvSpPr>
            <p:nvPr/>
          </p:nvSpPr>
          <p:spPr bwMode="auto">
            <a:xfrm>
              <a:off x="9598514" y="4849221"/>
              <a:ext cx="225716" cy="339739"/>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4" name="Freeform 16"/>
            <p:cNvSpPr>
              <a:spLocks noEditPoints="1"/>
            </p:cNvSpPr>
            <p:nvPr/>
          </p:nvSpPr>
          <p:spPr bwMode="auto">
            <a:xfrm>
              <a:off x="10168379" y="4849221"/>
              <a:ext cx="225716" cy="339739"/>
            </a:xfrm>
            <a:custGeom>
              <a:avLst/>
              <a:gdLst>
                <a:gd name="T0" fmla="*/ 33 w 69"/>
                <a:gd name="T1" fmla="*/ 104 h 104"/>
                <a:gd name="T2" fmla="*/ 9 w 69"/>
                <a:gd name="T3" fmla="*/ 91 h 104"/>
                <a:gd name="T4" fmla="*/ 0 w 69"/>
                <a:gd name="T5" fmla="*/ 54 h 104"/>
                <a:gd name="T6" fmla="*/ 9 w 69"/>
                <a:gd name="T7" fmla="*/ 13 h 104"/>
                <a:gd name="T8" fmla="*/ 36 w 69"/>
                <a:gd name="T9" fmla="*/ 0 h 104"/>
                <a:gd name="T10" fmla="*/ 69 w 69"/>
                <a:gd name="T11" fmla="*/ 51 h 104"/>
                <a:gd name="T12" fmla="*/ 60 w 69"/>
                <a:gd name="T13" fmla="*/ 91 h 104"/>
                <a:gd name="T14" fmla="*/ 33 w 69"/>
                <a:gd name="T15" fmla="*/ 104 h 104"/>
                <a:gd name="T16" fmla="*/ 35 w 69"/>
                <a:gd name="T17" fmla="*/ 13 h 104"/>
                <a:gd name="T18" fmla="*/ 17 w 69"/>
                <a:gd name="T19" fmla="*/ 53 h 104"/>
                <a:gd name="T20" fmla="*/ 35 w 69"/>
                <a:gd name="T21" fmla="*/ 91 h 104"/>
                <a:gd name="T22" fmla="*/ 52 w 69"/>
                <a:gd name="T23" fmla="*/ 53 h 104"/>
                <a:gd name="T24" fmla="*/ 35 w 69"/>
                <a:gd name="T25" fmla="*/ 1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104">
                  <a:moveTo>
                    <a:pt x="33" y="104"/>
                  </a:moveTo>
                  <a:cubicBezTo>
                    <a:pt x="23" y="104"/>
                    <a:pt x="15" y="100"/>
                    <a:pt x="9" y="91"/>
                  </a:cubicBezTo>
                  <a:cubicBezTo>
                    <a:pt x="3" y="83"/>
                    <a:pt x="0" y="70"/>
                    <a:pt x="0" y="54"/>
                  </a:cubicBezTo>
                  <a:cubicBezTo>
                    <a:pt x="0" y="36"/>
                    <a:pt x="3" y="23"/>
                    <a:pt x="9" y="13"/>
                  </a:cubicBezTo>
                  <a:cubicBezTo>
                    <a:pt x="15" y="4"/>
                    <a:pt x="24" y="0"/>
                    <a:pt x="36" y="0"/>
                  </a:cubicBezTo>
                  <a:cubicBezTo>
                    <a:pt x="58" y="0"/>
                    <a:pt x="69" y="17"/>
                    <a:pt x="69" y="51"/>
                  </a:cubicBezTo>
                  <a:cubicBezTo>
                    <a:pt x="69" y="69"/>
                    <a:pt x="66" y="82"/>
                    <a:pt x="60" y="91"/>
                  </a:cubicBezTo>
                  <a:cubicBezTo>
                    <a:pt x="53" y="100"/>
                    <a:pt x="45" y="104"/>
                    <a:pt x="33" y="104"/>
                  </a:cubicBezTo>
                  <a:close/>
                  <a:moveTo>
                    <a:pt x="35" y="13"/>
                  </a:moveTo>
                  <a:cubicBezTo>
                    <a:pt x="23" y="13"/>
                    <a:pt x="17" y="26"/>
                    <a:pt x="17" y="53"/>
                  </a:cubicBezTo>
                  <a:cubicBezTo>
                    <a:pt x="17" y="78"/>
                    <a:pt x="23" y="91"/>
                    <a:pt x="35" y="91"/>
                  </a:cubicBezTo>
                  <a:cubicBezTo>
                    <a:pt x="46" y="91"/>
                    <a:pt x="52" y="78"/>
                    <a:pt x="52" y="53"/>
                  </a:cubicBezTo>
                  <a:cubicBezTo>
                    <a:pt x="52" y="26"/>
                    <a:pt x="47" y="13"/>
                    <a:pt x="35" y="13"/>
                  </a:cubicBez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5" name="Freeform 5"/>
            <p:cNvSpPr>
              <a:spLocks/>
            </p:cNvSpPr>
            <p:nvPr/>
          </p:nvSpPr>
          <p:spPr bwMode="auto">
            <a:xfrm>
              <a:off x="9920932" y="4854872"/>
              <a:ext cx="118677" cy="328104"/>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2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6"/>
                    <a:pt x="4" y="28"/>
                    <a:pt x="0" y="29"/>
                  </a:cubicBezTo>
                  <a:cubicBezTo>
                    <a:pt x="0" y="15"/>
                    <a:pt x="0" y="15"/>
                    <a:pt x="0" y="15"/>
                  </a:cubicBezTo>
                  <a:cubicBezTo>
                    <a:pt x="3" y="14"/>
                    <a:pt x="5" y="13"/>
                    <a:pt x="8" y="12"/>
                  </a:cubicBezTo>
                  <a:cubicBezTo>
                    <a:pt x="10" y="11"/>
                    <a:pt x="13" y="10"/>
                    <a:pt x="15" y="9"/>
                  </a:cubicBezTo>
                  <a:cubicBezTo>
                    <a:pt x="17" y="8"/>
                    <a:pt x="20" y="7"/>
                    <a:pt x="22" y="5"/>
                  </a:cubicBezTo>
                  <a:cubicBezTo>
                    <a:pt x="25" y="4"/>
                    <a:pt x="27" y="2"/>
                    <a:pt x="30" y="0"/>
                  </a:cubicBezTo>
                  <a:lnTo>
                    <a:pt x="37" y="0"/>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6" name="Freeform 8"/>
            <p:cNvSpPr>
              <a:spLocks/>
            </p:cNvSpPr>
            <p:nvPr/>
          </p:nvSpPr>
          <p:spPr bwMode="auto">
            <a:xfrm>
              <a:off x="9372152" y="4060479"/>
              <a:ext cx="91785" cy="258833"/>
            </a:xfrm>
            <a:custGeom>
              <a:avLst/>
              <a:gdLst>
                <a:gd name="T0" fmla="*/ 36 w 36"/>
                <a:gd name="T1" fmla="*/ 0 h 101"/>
                <a:gd name="T2" fmla="*/ 36 w 36"/>
                <a:gd name="T3" fmla="*/ 101 h 101"/>
                <a:gd name="T4" fmla="*/ 20 w 36"/>
                <a:gd name="T5" fmla="*/ 101 h 101"/>
                <a:gd name="T6" fmla="*/ 20 w 36"/>
                <a:gd name="T7" fmla="*/ 20 h 101"/>
                <a:gd name="T8" fmla="*/ 11 w 36"/>
                <a:gd name="T9" fmla="*/ 25 h 101"/>
                <a:gd name="T10" fmla="*/ 0 w 36"/>
                <a:gd name="T11" fmla="*/ 29 h 101"/>
                <a:gd name="T12" fmla="*/ 0 w 36"/>
                <a:gd name="T13" fmla="*/ 15 h 101"/>
                <a:gd name="T14" fmla="*/ 7 w 36"/>
                <a:gd name="T15" fmla="*/ 13 h 101"/>
                <a:gd name="T16" fmla="*/ 15 w 36"/>
                <a:gd name="T17" fmla="*/ 9 h 101"/>
                <a:gd name="T18" fmla="*/ 22 w 36"/>
                <a:gd name="T19" fmla="*/ 5 h 101"/>
                <a:gd name="T20" fmla="*/ 30 w 36"/>
                <a:gd name="T21" fmla="*/ 0 h 101"/>
                <a:gd name="T22" fmla="*/ 36 w 36"/>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101">
                  <a:moveTo>
                    <a:pt x="36" y="0"/>
                  </a:moveTo>
                  <a:cubicBezTo>
                    <a:pt x="36" y="101"/>
                    <a:pt x="36" y="101"/>
                    <a:pt x="36" y="101"/>
                  </a:cubicBezTo>
                  <a:cubicBezTo>
                    <a:pt x="20" y="101"/>
                    <a:pt x="20" y="101"/>
                    <a:pt x="20" y="101"/>
                  </a:cubicBezTo>
                  <a:cubicBezTo>
                    <a:pt x="20" y="20"/>
                    <a:pt x="20" y="20"/>
                    <a:pt x="20" y="20"/>
                  </a:cubicBezTo>
                  <a:cubicBezTo>
                    <a:pt x="18" y="22"/>
                    <a:pt x="14" y="24"/>
                    <a:pt x="11" y="25"/>
                  </a:cubicBezTo>
                  <a:cubicBezTo>
                    <a:pt x="8" y="27"/>
                    <a:pt x="4" y="28"/>
                    <a:pt x="0" y="29"/>
                  </a:cubicBezTo>
                  <a:cubicBezTo>
                    <a:pt x="0" y="15"/>
                    <a:pt x="0" y="15"/>
                    <a:pt x="0" y="15"/>
                  </a:cubicBezTo>
                  <a:cubicBezTo>
                    <a:pt x="2" y="15"/>
                    <a:pt x="5" y="14"/>
                    <a:pt x="7" y="13"/>
                  </a:cubicBezTo>
                  <a:cubicBezTo>
                    <a:pt x="10" y="12"/>
                    <a:pt x="12" y="11"/>
                    <a:pt x="15" y="9"/>
                  </a:cubicBezTo>
                  <a:cubicBezTo>
                    <a:pt x="17" y="8"/>
                    <a:pt x="20" y="7"/>
                    <a:pt x="22" y="5"/>
                  </a:cubicBezTo>
                  <a:cubicBezTo>
                    <a:pt x="25" y="4"/>
                    <a:pt x="27" y="2"/>
                    <a:pt x="30" y="0"/>
                  </a:cubicBezTo>
                  <a:lnTo>
                    <a:pt x="36" y="0"/>
                  </a:lnTo>
                  <a:close/>
                </a:path>
              </a:pathLst>
            </a:custGeom>
            <a:solidFill>
              <a:schemeClr val="accent5">
                <a:alpha val="7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7" name="Freeform 7"/>
            <p:cNvSpPr>
              <a:spLocks/>
            </p:cNvSpPr>
            <p:nvPr/>
          </p:nvSpPr>
          <p:spPr bwMode="auto">
            <a:xfrm>
              <a:off x="11111476" y="3930781"/>
              <a:ext cx="101701"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7"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8" name="Freeform 13"/>
            <p:cNvSpPr>
              <a:spLocks/>
            </p:cNvSpPr>
            <p:nvPr/>
          </p:nvSpPr>
          <p:spPr bwMode="auto">
            <a:xfrm>
              <a:off x="11598428" y="3930781"/>
              <a:ext cx="103695" cy="281171"/>
            </a:xfrm>
            <a:custGeom>
              <a:avLst/>
              <a:gdLst>
                <a:gd name="T0" fmla="*/ 37 w 37"/>
                <a:gd name="T1" fmla="*/ 0 h 101"/>
                <a:gd name="T2" fmla="*/ 37 w 37"/>
                <a:gd name="T3" fmla="*/ 101 h 101"/>
                <a:gd name="T4" fmla="*/ 21 w 37"/>
                <a:gd name="T5" fmla="*/ 101 h 101"/>
                <a:gd name="T6" fmla="*/ 21 w 37"/>
                <a:gd name="T7" fmla="*/ 20 h 101"/>
                <a:gd name="T8" fmla="*/ 11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1"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50000"/>
                <a:lumOff val="50000"/>
                <a:alpha val="10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69" name="Freeform 23"/>
            <p:cNvSpPr>
              <a:spLocks/>
            </p:cNvSpPr>
            <p:nvPr/>
          </p:nvSpPr>
          <p:spPr bwMode="auto">
            <a:xfrm>
              <a:off x="12113381" y="3930781"/>
              <a:ext cx="103695" cy="281171"/>
            </a:xfrm>
            <a:custGeom>
              <a:avLst/>
              <a:gdLst>
                <a:gd name="T0" fmla="*/ 37 w 37"/>
                <a:gd name="T1" fmla="*/ 0 h 101"/>
                <a:gd name="T2" fmla="*/ 37 w 37"/>
                <a:gd name="T3" fmla="*/ 101 h 101"/>
                <a:gd name="T4" fmla="*/ 21 w 37"/>
                <a:gd name="T5" fmla="*/ 101 h 101"/>
                <a:gd name="T6" fmla="*/ 21 w 37"/>
                <a:gd name="T7" fmla="*/ 20 h 101"/>
                <a:gd name="T8" fmla="*/ 12 w 37"/>
                <a:gd name="T9" fmla="*/ 25 h 101"/>
                <a:gd name="T10" fmla="*/ 0 w 37"/>
                <a:gd name="T11" fmla="*/ 29 h 101"/>
                <a:gd name="T12" fmla="*/ 0 w 37"/>
                <a:gd name="T13" fmla="*/ 15 h 101"/>
                <a:gd name="T14" fmla="*/ 8 w 37"/>
                <a:gd name="T15" fmla="*/ 13 h 101"/>
                <a:gd name="T16" fmla="*/ 15 w 37"/>
                <a:gd name="T17" fmla="*/ 9 h 101"/>
                <a:gd name="T18" fmla="*/ 22 w 37"/>
                <a:gd name="T19" fmla="*/ 5 h 101"/>
                <a:gd name="T20" fmla="*/ 30 w 37"/>
                <a:gd name="T21" fmla="*/ 0 h 101"/>
                <a:gd name="T22" fmla="*/ 37 w 37"/>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101">
                  <a:moveTo>
                    <a:pt x="37" y="0"/>
                  </a:moveTo>
                  <a:cubicBezTo>
                    <a:pt x="37" y="101"/>
                    <a:pt x="37" y="101"/>
                    <a:pt x="37" y="101"/>
                  </a:cubicBezTo>
                  <a:cubicBezTo>
                    <a:pt x="21" y="101"/>
                    <a:pt x="21" y="101"/>
                    <a:pt x="21" y="101"/>
                  </a:cubicBezTo>
                  <a:cubicBezTo>
                    <a:pt x="21" y="20"/>
                    <a:pt x="21" y="20"/>
                    <a:pt x="21" y="20"/>
                  </a:cubicBezTo>
                  <a:cubicBezTo>
                    <a:pt x="18" y="22"/>
                    <a:pt x="15" y="24"/>
                    <a:pt x="12" y="25"/>
                  </a:cubicBezTo>
                  <a:cubicBezTo>
                    <a:pt x="8" y="27"/>
                    <a:pt x="4" y="28"/>
                    <a:pt x="0" y="29"/>
                  </a:cubicBezTo>
                  <a:cubicBezTo>
                    <a:pt x="0" y="15"/>
                    <a:pt x="0" y="15"/>
                    <a:pt x="0" y="15"/>
                  </a:cubicBezTo>
                  <a:cubicBezTo>
                    <a:pt x="3" y="15"/>
                    <a:pt x="5" y="14"/>
                    <a:pt x="8" y="13"/>
                  </a:cubicBezTo>
                  <a:cubicBezTo>
                    <a:pt x="10" y="12"/>
                    <a:pt x="13" y="11"/>
                    <a:pt x="15" y="9"/>
                  </a:cubicBezTo>
                  <a:cubicBezTo>
                    <a:pt x="18" y="8"/>
                    <a:pt x="20" y="7"/>
                    <a:pt x="22" y="5"/>
                  </a:cubicBezTo>
                  <a:cubicBezTo>
                    <a:pt x="25" y="4"/>
                    <a:pt x="27" y="2"/>
                    <a:pt x="30" y="0"/>
                  </a:cubicBezTo>
                  <a:lnTo>
                    <a:pt x="37" y="0"/>
                  </a:lnTo>
                  <a:close/>
                </a:path>
              </a:pathLst>
            </a:custGeom>
            <a:solidFill>
              <a:schemeClr val="tx1">
                <a:lumMod val="75000"/>
                <a:lumOff val="25000"/>
                <a:alpha val="11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70" name="Freeform 69"/>
            <p:cNvSpPr>
              <a:spLocks/>
            </p:cNvSpPr>
            <p:nvPr/>
          </p:nvSpPr>
          <p:spPr bwMode="auto">
            <a:xfrm>
              <a:off x="8201024" y="5686425"/>
              <a:ext cx="647889" cy="491437"/>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tx1">
                <a:lumMod val="75000"/>
                <a:lumOff val="25000"/>
                <a:alpha val="1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sp>
          <p:nvSpPr>
            <p:cNvPr id="71" name="Freeform 70"/>
            <p:cNvSpPr>
              <a:spLocks/>
            </p:cNvSpPr>
            <p:nvPr/>
          </p:nvSpPr>
          <p:spPr bwMode="auto">
            <a:xfrm>
              <a:off x="8656810" y="4300886"/>
              <a:ext cx="647889" cy="491437"/>
            </a:xfrm>
            <a:custGeom>
              <a:avLst/>
              <a:gdLst>
                <a:gd name="connsiteX0" fmla="*/ 5546725 w 8802688"/>
                <a:gd name="connsiteY0" fmla="*/ 4819650 h 6677025"/>
                <a:gd name="connsiteX1" fmla="*/ 5573713 w 8802688"/>
                <a:gd name="connsiteY1" fmla="*/ 4926013 h 6677025"/>
                <a:gd name="connsiteX2" fmla="*/ 5603875 w 8802688"/>
                <a:gd name="connsiteY2" fmla="*/ 5024438 h 6677025"/>
                <a:gd name="connsiteX3" fmla="*/ 5630863 w 8802688"/>
                <a:gd name="connsiteY3" fmla="*/ 5122863 h 6677025"/>
                <a:gd name="connsiteX4" fmla="*/ 5657850 w 8802688"/>
                <a:gd name="connsiteY4" fmla="*/ 5229225 h 6677025"/>
                <a:gd name="connsiteX5" fmla="*/ 5668963 w 8802688"/>
                <a:gd name="connsiteY5" fmla="*/ 5313363 h 6677025"/>
                <a:gd name="connsiteX6" fmla="*/ 5681663 w 8802688"/>
                <a:gd name="connsiteY6" fmla="*/ 5399088 h 6677025"/>
                <a:gd name="connsiteX7" fmla="*/ 5686425 w 8802688"/>
                <a:gd name="connsiteY7" fmla="*/ 5484813 h 6677025"/>
                <a:gd name="connsiteX8" fmla="*/ 5689600 w 8802688"/>
                <a:gd name="connsiteY8" fmla="*/ 5572126 h 6677025"/>
                <a:gd name="connsiteX9" fmla="*/ 5695950 w 8802688"/>
                <a:gd name="connsiteY9" fmla="*/ 5749926 h 6677025"/>
                <a:gd name="connsiteX10" fmla="*/ 5695950 w 8802688"/>
                <a:gd name="connsiteY10" fmla="*/ 5940426 h 6677025"/>
                <a:gd name="connsiteX11" fmla="*/ 5692775 w 8802688"/>
                <a:gd name="connsiteY11" fmla="*/ 5957888 h 6677025"/>
                <a:gd name="connsiteX12" fmla="*/ 5689600 w 8802688"/>
                <a:gd name="connsiteY12" fmla="*/ 5978526 h 6677025"/>
                <a:gd name="connsiteX13" fmla="*/ 5681663 w 8802688"/>
                <a:gd name="connsiteY13" fmla="*/ 6002338 h 6677025"/>
                <a:gd name="connsiteX14" fmla="*/ 5672138 w 8802688"/>
                <a:gd name="connsiteY14" fmla="*/ 6029326 h 6677025"/>
                <a:gd name="connsiteX15" fmla="*/ 5659438 w 8802688"/>
                <a:gd name="connsiteY15" fmla="*/ 6053138 h 6677025"/>
                <a:gd name="connsiteX16" fmla="*/ 5648325 w 8802688"/>
                <a:gd name="connsiteY16" fmla="*/ 6070601 h 6677025"/>
                <a:gd name="connsiteX17" fmla="*/ 5634038 w 8802688"/>
                <a:gd name="connsiteY17" fmla="*/ 6086476 h 6677025"/>
                <a:gd name="connsiteX18" fmla="*/ 5627688 w 8802688"/>
                <a:gd name="connsiteY18" fmla="*/ 6088063 h 6677025"/>
                <a:gd name="connsiteX19" fmla="*/ 5621338 w 8802688"/>
                <a:gd name="connsiteY19" fmla="*/ 6088063 h 6677025"/>
                <a:gd name="connsiteX20" fmla="*/ 5526088 w 8802688"/>
                <a:gd name="connsiteY20" fmla="*/ 6100763 h 6677025"/>
                <a:gd name="connsiteX21" fmla="*/ 5430838 w 8802688"/>
                <a:gd name="connsiteY21" fmla="*/ 6107113 h 6677025"/>
                <a:gd name="connsiteX22" fmla="*/ 5338763 w 8802688"/>
                <a:gd name="connsiteY22" fmla="*/ 6107113 h 6677025"/>
                <a:gd name="connsiteX23" fmla="*/ 5249862 w 8802688"/>
                <a:gd name="connsiteY23" fmla="*/ 6103938 h 6677025"/>
                <a:gd name="connsiteX24" fmla="*/ 5068887 w 8802688"/>
                <a:gd name="connsiteY24" fmla="*/ 6094413 h 6677025"/>
                <a:gd name="connsiteX25" fmla="*/ 4973637 w 8802688"/>
                <a:gd name="connsiteY25" fmla="*/ 6091238 h 6677025"/>
                <a:gd name="connsiteX26" fmla="*/ 4878387 w 8802688"/>
                <a:gd name="connsiteY26" fmla="*/ 6088063 h 6677025"/>
                <a:gd name="connsiteX27" fmla="*/ 5045075 w 8802688"/>
                <a:gd name="connsiteY27" fmla="*/ 5780088 h 6677025"/>
                <a:gd name="connsiteX28" fmla="*/ 5213350 w 8802688"/>
                <a:gd name="connsiteY28" fmla="*/ 5467350 h 6677025"/>
                <a:gd name="connsiteX29" fmla="*/ 5380038 w 8802688"/>
                <a:gd name="connsiteY29" fmla="*/ 5149850 h 6677025"/>
                <a:gd name="connsiteX30" fmla="*/ 576262 w 8802688"/>
                <a:gd name="connsiteY30" fmla="*/ 4632325 h 6677025"/>
                <a:gd name="connsiteX31" fmla="*/ 685799 w 8802688"/>
                <a:gd name="connsiteY31" fmla="*/ 4827588 h 6677025"/>
                <a:gd name="connsiteX32" fmla="*/ 796925 w 8802688"/>
                <a:gd name="connsiteY32" fmla="*/ 5030788 h 6677025"/>
                <a:gd name="connsiteX33" fmla="*/ 909637 w 8802688"/>
                <a:gd name="connsiteY33" fmla="*/ 5235575 h 6677025"/>
                <a:gd name="connsiteX34" fmla="*/ 1019175 w 8802688"/>
                <a:gd name="connsiteY34" fmla="*/ 5456238 h 6677025"/>
                <a:gd name="connsiteX35" fmla="*/ 1031875 w 8802688"/>
                <a:gd name="connsiteY35" fmla="*/ 5481638 h 6677025"/>
                <a:gd name="connsiteX36" fmla="*/ 1039812 w 8802688"/>
                <a:gd name="connsiteY36" fmla="*/ 5508626 h 6677025"/>
                <a:gd name="connsiteX37" fmla="*/ 1046162 w 8802688"/>
                <a:gd name="connsiteY37" fmla="*/ 5532438 h 6677025"/>
                <a:gd name="connsiteX38" fmla="*/ 1049337 w 8802688"/>
                <a:gd name="connsiteY38" fmla="*/ 5559426 h 6677025"/>
                <a:gd name="connsiteX39" fmla="*/ 1049337 w 8802688"/>
                <a:gd name="connsiteY39" fmla="*/ 5580063 h 6677025"/>
                <a:gd name="connsiteX40" fmla="*/ 1046162 w 8802688"/>
                <a:gd name="connsiteY40" fmla="*/ 5600701 h 6677025"/>
                <a:gd name="connsiteX41" fmla="*/ 1039812 w 8802688"/>
                <a:gd name="connsiteY41" fmla="*/ 5621338 h 6677025"/>
                <a:gd name="connsiteX42" fmla="*/ 1028699 w 8802688"/>
                <a:gd name="connsiteY42" fmla="*/ 5640388 h 6677025"/>
                <a:gd name="connsiteX43" fmla="*/ 1019175 w 8802688"/>
                <a:gd name="connsiteY43" fmla="*/ 5657851 h 6677025"/>
                <a:gd name="connsiteX44" fmla="*/ 1004887 w 8802688"/>
                <a:gd name="connsiteY44" fmla="*/ 5672138 h 6677025"/>
                <a:gd name="connsiteX45" fmla="*/ 987425 w 8802688"/>
                <a:gd name="connsiteY45" fmla="*/ 5684838 h 6677025"/>
                <a:gd name="connsiteX46" fmla="*/ 968375 w 8802688"/>
                <a:gd name="connsiteY46" fmla="*/ 5695951 h 6677025"/>
                <a:gd name="connsiteX47" fmla="*/ 947737 w 8802688"/>
                <a:gd name="connsiteY47" fmla="*/ 5705476 h 6677025"/>
                <a:gd name="connsiteX48" fmla="*/ 923925 w 8802688"/>
                <a:gd name="connsiteY48" fmla="*/ 5711826 h 6677025"/>
                <a:gd name="connsiteX49" fmla="*/ 896937 w 8802688"/>
                <a:gd name="connsiteY49" fmla="*/ 5713413 h 6677025"/>
                <a:gd name="connsiteX50" fmla="*/ 871537 w 8802688"/>
                <a:gd name="connsiteY50" fmla="*/ 5716588 h 6677025"/>
                <a:gd name="connsiteX51" fmla="*/ 844549 w 8802688"/>
                <a:gd name="connsiteY51" fmla="*/ 5716588 h 6677025"/>
                <a:gd name="connsiteX52" fmla="*/ 814387 w 8802688"/>
                <a:gd name="connsiteY52" fmla="*/ 5716588 h 6677025"/>
                <a:gd name="connsiteX53" fmla="*/ 787399 w 8802688"/>
                <a:gd name="connsiteY53" fmla="*/ 5713413 h 6677025"/>
                <a:gd name="connsiteX54" fmla="*/ 757237 w 8802688"/>
                <a:gd name="connsiteY54" fmla="*/ 5711826 h 6677025"/>
                <a:gd name="connsiteX55" fmla="*/ 728662 w 8802688"/>
                <a:gd name="connsiteY55" fmla="*/ 5702301 h 6677025"/>
                <a:gd name="connsiteX56" fmla="*/ 695325 w 8802688"/>
                <a:gd name="connsiteY56" fmla="*/ 5692776 h 6677025"/>
                <a:gd name="connsiteX57" fmla="*/ 636587 w 8802688"/>
                <a:gd name="connsiteY57" fmla="*/ 5668963 h 6677025"/>
                <a:gd name="connsiteX58" fmla="*/ 576262 w 8802688"/>
                <a:gd name="connsiteY58" fmla="*/ 5637213 h 6677025"/>
                <a:gd name="connsiteX59" fmla="*/ 520699 w 8802688"/>
                <a:gd name="connsiteY59" fmla="*/ 5600701 h 6677025"/>
                <a:gd name="connsiteX60" fmla="*/ 463549 w 8802688"/>
                <a:gd name="connsiteY60" fmla="*/ 5556251 h 6677025"/>
                <a:gd name="connsiteX61" fmla="*/ 406399 w 8802688"/>
                <a:gd name="connsiteY61" fmla="*/ 5508626 h 6677025"/>
                <a:gd name="connsiteX62" fmla="*/ 360362 w 8802688"/>
                <a:gd name="connsiteY62" fmla="*/ 5457826 h 6677025"/>
                <a:gd name="connsiteX63" fmla="*/ 312737 w 8802688"/>
                <a:gd name="connsiteY63" fmla="*/ 5405438 h 6677025"/>
                <a:gd name="connsiteX64" fmla="*/ 269875 w 8802688"/>
                <a:gd name="connsiteY64" fmla="*/ 5351463 h 6677025"/>
                <a:gd name="connsiteX65" fmla="*/ 234949 w 8802688"/>
                <a:gd name="connsiteY65" fmla="*/ 5294313 h 6677025"/>
                <a:gd name="connsiteX66" fmla="*/ 207962 w 8802688"/>
                <a:gd name="connsiteY66" fmla="*/ 5238750 h 6677025"/>
                <a:gd name="connsiteX67" fmla="*/ 184149 w 8802688"/>
                <a:gd name="connsiteY67" fmla="*/ 5184775 h 6677025"/>
                <a:gd name="connsiteX68" fmla="*/ 177799 w 8802688"/>
                <a:gd name="connsiteY68" fmla="*/ 5157788 h 6677025"/>
                <a:gd name="connsiteX69" fmla="*/ 173037 w 8802688"/>
                <a:gd name="connsiteY69" fmla="*/ 5130800 h 6677025"/>
                <a:gd name="connsiteX70" fmla="*/ 169862 w 8802688"/>
                <a:gd name="connsiteY70" fmla="*/ 5105400 h 6677025"/>
                <a:gd name="connsiteX71" fmla="*/ 166687 w 8802688"/>
                <a:gd name="connsiteY71" fmla="*/ 5081588 h 6677025"/>
                <a:gd name="connsiteX72" fmla="*/ 169862 w 8802688"/>
                <a:gd name="connsiteY72" fmla="*/ 5054600 h 6677025"/>
                <a:gd name="connsiteX73" fmla="*/ 173037 w 8802688"/>
                <a:gd name="connsiteY73" fmla="*/ 5024438 h 6677025"/>
                <a:gd name="connsiteX74" fmla="*/ 180975 w 8802688"/>
                <a:gd name="connsiteY74" fmla="*/ 4997450 h 6677025"/>
                <a:gd name="connsiteX75" fmla="*/ 190499 w 8802688"/>
                <a:gd name="connsiteY75" fmla="*/ 4973638 h 6677025"/>
                <a:gd name="connsiteX76" fmla="*/ 201612 w 8802688"/>
                <a:gd name="connsiteY76" fmla="*/ 4949825 h 6677025"/>
                <a:gd name="connsiteX77" fmla="*/ 214312 w 8802688"/>
                <a:gd name="connsiteY77" fmla="*/ 4929188 h 6677025"/>
                <a:gd name="connsiteX78" fmla="*/ 228599 w 8802688"/>
                <a:gd name="connsiteY78" fmla="*/ 4908550 h 6677025"/>
                <a:gd name="connsiteX79" fmla="*/ 241299 w 8802688"/>
                <a:gd name="connsiteY79" fmla="*/ 4894263 h 6677025"/>
                <a:gd name="connsiteX80" fmla="*/ 285749 w 8802688"/>
                <a:gd name="connsiteY80" fmla="*/ 4851400 h 6677025"/>
                <a:gd name="connsiteX81" fmla="*/ 330199 w 8802688"/>
                <a:gd name="connsiteY81" fmla="*/ 4816475 h 6677025"/>
                <a:gd name="connsiteX82" fmla="*/ 377825 w 8802688"/>
                <a:gd name="connsiteY82" fmla="*/ 4779963 h 6677025"/>
                <a:gd name="connsiteX83" fmla="*/ 422275 w 8802688"/>
                <a:gd name="connsiteY83" fmla="*/ 4748213 h 6677025"/>
                <a:gd name="connsiteX84" fmla="*/ 507999 w 8802688"/>
                <a:gd name="connsiteY84" fmla="*/ 4687888 h 6677025"/>
                <a:gd name="connsiteX85" fmla="*/ 544512 w 8802688"/>
                <a:gd name="connsiteY85" fmla="*/ 4662488 h 6677025"/>
                <a:gd name="connsiteX86" fmla="*/ 6180138 w 8802688"/>
                <a:gd name="connsiteY86" fmla="*/ 3546475 h 6677025"/>
                <a:gd name="connsiteX87" fmla="*/ 6124576 w 8802688"/>
                <a:gd name="connsiteY87" fmla="*/ 3562350 h 6677025"/>
                <a:gd name="connsiteX88" fmla="*/ 6076951 w 8802688"/>
                <a:gd name="connsiteY88" fmla="*/ 3579813 h 6677025"/>
                <a:gd name="connsiteX89" fmla="*/ 6037263 w 8802688"/>
                <a:gd name="connsiteY89" fmla="*/ 3600450 h 6677025"/>
                <a:gd name="connsiteX90" fmla="*/ 6002338 w 8802688"/>
                <a:gd name="connsiteY90" fmla="*/ 3624263 h 6677025"/>
                <a:gd name="connsiteX91" fmla="*/ 5978526 w 8802688"/>
                <a:gd name="connsiteY91" fmla="*/ 3651250 h 6677025"/>
                <a:gd name="connsiteX92" fmla="*/ 5961063 w 8802688"/>
                <a:gd name="connsiteY92" fmla="*/ 3678238 h 6677025"/>
                <a:gd name="connsiteX93" fmla="*/ 5948363 w 8802688"/>
                <a:gd name="connsiteY93" fmla="*/ 3705225 h 6677025"/>
                <a:gd name="connsiteX94" fmla="*/ 5945188 w 8802688"/>
                <a:gd name="connsiteY94" fmla="*/ 3719513 h 6677025"/>
                <a:gd name="connsiteX95" fmla="*/ 5945188 w 8802688"/>
                <a:gd name="connsiteY95" fmla="*/ 3733800 h 6677025"/>
                <a:gd name="connsiteX96" fmla="*/ 5986463 w 8802688"/>
                <a:gd name="connsiteY96" fmla="*/ 3698875 h 6677025"/>
                <a:gd name="connsiteX97" fmla="*/ 6046788 w 8802688"/>
                <a:gd name="connsiteY97" fmla="*/ 3654425 h 6677025"/>
                <a:gd name="connsiteX98" fmla="*/ 6115051 w 8802688"/>
                <a:gd name="connsiteY98" fmla="*/ 3600450 h 6677025"/>
                <a:gd name="connsiteX99" fmla="*/ 6148388 w 8802688"/>
                <a:gd name="connsiteY99" fmla="*/ 3573463 h 6677025"/>
                <a:gd name="connsiteX100" fmla="*/ 279400 w 8802688"/>
                <a:gd name="connsiteY100" fmla="*/ 2203450 h 6677025"/>
                <a:gd name="connsiteX101" fmla="*/ 354013 w 8802688"/>
                <a:gd name="connsiteY101" fmla="*/ 2203450 h 6677025"/>
                <a:gd name="connsiteX102" fmla="*/ 327025 w 8802688"/>
                <a:gd name="connsiteY102" fmla="*/ 2274888 h 6677025"/>
                <a:gd name="connsiteX103" fmla="*/ 303213 w 8802688"/>
                <a:gd name="connsiteY103" fmla="*/ 2343150 h 6677025"/>
                <a:gd name="connsiteX104" fmla="*/ 261938 w 8802688"/>
                <a:gd name="connsiteY104" fmla="*/ 2482850 h 6677025"/>
                <a:gd name="connsiteX105" fmla="*/ 217488 w 8802688"/>
                <a:gd name="connsiteY105" fmla="*/ 2625726 h 6677025"/>
                <a:gd name="connsiteX106" fmla="*/ 193675 w 8802688"/>
                <a:gd name="connsiteY106" fmla="*/ 2693988 h 6677025"/>
                <a:gd name="connsiteX107" fmla="*/ 166688 w 8802688"/>
                <a:gd name="connsiteY107" fmla="*/ 2765425 h 6677025"/>
                <a:gd name="connsiteX108" fmla="*/ 169863 w 8802688"/>
                <a:gd name="connsiteY108" fmla="*/ 2792413 h 6677025"/>
                <a:gd name="connsiteX109" fmla="*/ 173038 w 8802688"/>
                <a:gd name="connsiteY109" fmla="*/ 2819400 h 6677025"/>
                <a:gd name="connsiteX110" fmla="*/ 180975 w 8802688"/>
                <a:gd name="connsiteY110" fmla="*/ 2844801 h 6677025"/>
                <a:gd name="connsiteX111" fmla="*/ 190500 w 8802688"/>
                <a:gd name="connsiteY111" fmla="*/ 2871788 h 6677025"/>
                <a:gd name="connsiteX112" fmla="*/ 201613 w 8802688"/>
                <a:gd name="connsiteY112" fmla="*/ 2895601 h 6677025"/>
                <a:gd name="connsiteX113" fmla="*/ 214313 w 8802688"/>
                <a:gd name="connsiteY113" fmla="*/ 2916238 h 6677025"/>
                <a:gd name="connsiteX114" fmla="*/ 228600 w 8802688"/>
                <a:gd name="connsiteY114" fmla="*/ 2935288 h 6677025"/>
                <a:gd name="connsiteX115" fmla="*/ 241300 w 8802688"/>
                <a:gd name="connsiteY115" fmla="*/ 2952751 h 6677025"/>
                <a:gd name="connsiteX116" fmla="*/ 242888 w 8802688"/>
                <a:gd name="connsiteY116" fmla="*/ 2959101 h 6677025"/>
                <a:gd name="connsiteX117" fmla="*/ 242888 w 8802688"/>
                <a:gd name="connsiteY117" fmla="*/ 2963863 h 6677025"/>
                <a:gd name="connsiteX118" fmla="*/ 255588 w 8802688"/>
                <a:gd name="connsiteY118" fmla="*/ 2973388 h 6677025"/>
                <a:gd name="connsiteX119" fmla="*/ 266700 w 8802688"/>
                <a:gd name="connsiteY119" fmla="*/ 2979738 h 6677025"/>
                <a:gd name="connsiteX120" fmla="*/ 288925 w 8802688"/>
                <a:gd name="connsiteY120" fmla="*/ 2984501 h 6677025"/>
                <a:gd name="connsiteX121" fmla="*/ 336550 w 8802688"/>
                <a:gd name="connsiteY121" fmla="*/ 2987676 h 6677025"/>
                <a:gd name="connsiteX122" fmla="*/ 388938 w 8802688"/>
                <a:gd name="connsiteY122" fmla="*/ 2987676 h 6677025"/>
                <a:gd name="connsiteX123" fmla="*/ 404813 w 8802688"/>
                <a:gd name="connsiteY123" fmla="*/ 2987676 h 6677025"/>
                <a:gd name="connsiteX124" fmla="*/ 425450 w 8802688"/>
                <a:gd name="connsiteY124" fmla="*/ 2982913 h 6677025"/>
                <a:gd name="connsiteX125" fmla="*/ 469900 w 8802688"/>
                <a:gd name="connsiteY125" fmla="*/ 2963863 h 6677025"/>
                <a:gd name="connsiteX126" fmla="*/ 520700 w 8802688"/>
                <a:gd name="connsiteY126" fmla="*/ 2940051 h 6677025"/>
                <a:gd name="connsiteX127" fmla="*/ 576263 w 8802688"/>
                <a:gd name="connsiteY127" fmla="*/ 2914651 h 6677025"/>
                <a:gd name="connsiteX128" fmla="*/ 573088 w 8802688"/>
                <a:gd name="connsiteY128" fmla="*/ 2946401 h 6677025"/>
                <a:gd name="connsiteX129" fmla="*/ 568325 w 8802688"/>
                <a:gd name="connsiteY129" fmla="*/ 2979738 h 6677025"/>
                <a:gd name="connsiteX130" fmla="*/ 558801 w 8802688"/>
                <a:gd name="connsiteY130" fmla="*/ 3008313 h 6677025"/>
                <a:gd name="connsiteX131" fmla="*/ 544513 w 8802688"/>
                <a:gd name="connsiteY131" fmla="*/ 3038476 h 6677025"/>
                <a:gd name="connsiteX132" fmla="*/ 528638 w 8802688"/>
                <a:gd name="connsiteY132" fmla="*/ 3062288 h 6677025"/>
                <a:gd name="connsiteX133" fmla="*/ 508000 w 8802688"/>
                <a:gd name="connsiteY133" fmla="*/ 3086101 h 6677025"/>
                <a:gd name="connsiteX134" fmla="*/ 487363 w 8802688"/>
                <a:gd name="connsiteY134" fmla="*/ 3106738 h 6677025"/>
                <a:gd name="connsiteX135" fmla="*/ 463550 w 8802688"/>
                <a:gd name="connsiteY135" fmla="*/ 3124201 h 6677025"/>
                <a:gd name="connsiteX136" fmla="*/ 439738 w 8802688"/>
                <a:gd name="connsiteY136" fmla="*/ 3136901 h 6677025"/>
                <a:gd name="connsiteX137" fmla="*/ 412750 w 8802688"/>
                <a:gd name="connsiteY137" fmla="*/ 3148013 h 6677025"/>
                <a:gd name="connsiteX138" fmla="*/ 382588 w 8802688"/>
                <a:gd name="connsiteY138" fmla="*/ 3157538 h 6677025"/>
                <a:gd name="connsiteX139" fmla="*/ 357188 w 8802688"/>
                <a:gd name="connsiteY139" fmla="*/ 3160713 h 6677025"/>
                <a:gd name="connsiteX140" fmla="*/ 327025 w 8802688"/>
                <a:gd name="connsiteY140" fmla="*/ 3160713 h 6677025"/>
                <a:gd name="connsiteX141" fmla="*/ 296863 w 8802688"/>
                <a:gd name="connsiteY141" fmla="*/ 3157538 h 6677025"/>
                <a:gd name="connsiteX142" fmla="*/ 269875 w 8802688"/>
                <a:gd name="connsiteY142" fmla="*/ 3148013 h 6677025"/>
                <a:gd name="connsiteX143" fmla="*/ 241300 w 8802688"/>
                <a:gd name="connsiteY143" fmla="*/ 3136901 h 6677025"/>
                <a:gd name="connsiteX144" fmla="*/ 228600 w 8802688"/>
                <a:gd name="connsiteY144" fmla="*/ 3130551 h 6677025"/>
                <a:gd name="connsiteX145" fmla="*/ 214313 w 8802688"/>
                <a:gd name="connsiteY145" fmla="*/ 3119438 h 6677025"/>
                <a:gd name="connsiteX146" fmla="*/ 187325 w 8802688"/>
                <a:gd name="connsiteY146" fmla="*/ 3092451 h 6677025"/>
                <a:gd name="connsiteX147" fmla="*/ 160338 w 8802688"/>
                <a:gd name="connsiteY147" fmla="*/ 3055938 h 6677025"/>
                <a:gd name="connsiteX148" fmla="*/ 133350 w 8802688"/>
                <a:gd name="connsiteY148" fmla="*/ 3017838 h 6677025"/>
                <a:gd name="connsiteX149" fmla="*/ 109538 w 8802688"/>
                <a:gd name="connsiteY149" fmla="*/ 2970213 h 6677025"/>
                <a:gd name="connsiteX150" fmla="*/ 85725 w 8802688"/>
                <a:gd name="connsiteY150" fmla="*/ 2922588 h 6677025"/>
                <a:gd name="connsiteX151" fmla="*/ 65088 w 8802688"/>
                <a:gd name="connsiteY151" fmla="*/ 2868613 h 6677025"/>
                <a:gd name="connsiteX152" fmla="*/ 47625 w 8802688"/>
                <a:gd name="connsiteY152" fmla="*/ 2816225 h 6677025"/>
                <a:gd name="connsiteX153" fmla="*/ 30163 w 8802688"/>
                <a:gd name="connsiteY153" fmla="*/ 2762250 h 6677025"/>
                <a:gd name="connsiteX154" fmla="*/ 17463 w 8802688"/>
                <a:gd name="connsiteY154" fmla="*/ 2708275 h 6677025"/>
                <a:gd name="connsiteX155" fmla="*/ 9525 w 8802688"/>
                <a:gd name="connsiteY155" fmla="*/ 2655888 h 6677025"/>
                <a:gd name="connsiteX156" fmla="*/ 3175 w 8802688"/>
                <a:gd name="connsiteY156" fmla="*/ 2608263 h 6677025"/>
                <a:gd name="connsiteX157" fmla="*/ 0 w 8802688"/>
                <a:gd name="connsiteY157" fmla="*/ 2563813 h 6677025"/>
                <a:gd name="connsiteX158" fmla="*/ 0 w 8802688"/>
                <a:gd name="connsiteY158" fmla="*/ 2524125 h 6677025"/>
                <a:gd name="connsiteX159" fmla="*/ 9525 w 8802688"/>
                <a:gd name="connsiteY159" fmla="*/ 2492375 h 6677025"/>
                <a:gd name="connsiteX160" fmla="*/ 11113 w 8802688"/>
                <a:gd name="connsiteY160" fmla="*/ 2476500 h 6677025"/>
                <a:gd name="connsiteX161" fmla="*/ 17463 w 8802688"/>
                <a:gd name="connsiteY161" fmla="*/ 2465388 h 6677025"/>
                <a:gd name="connsiteX162" fmla="*/ 47625 w 8802688"/>
                <a:gd name="connsiteY162" fmla="*/ 2425700 h 6677025"/>
                <a:gd name="connsiteX163" fmla="*/ 79375 w 8802688"/>
                <a:gd name="connsiteY163" fmla="*/ 2387600 h 6677025"/>
                <a:gd name="connsiteX164" fmla="*/ 112713 w 8802688"/>
                <a:gd name="connsiteY164" fmla="*/ 2352675 h 6677025"/>
                <a:gd name="connsiteX165" fmla="*/ 149225 w 8802688"/>
                <a:gd name="connsiteY165" fmla="*/ 2322513 h 6677025"/>
                <a:gd name="connsiteX166" fmla="*/ 217488 w 8802688"/>
                <a:gd name="connsiteY166" fmla="*/ 2260600 h 6677025"/>
                <a:gd name="connsiteX167" fmla="*/ 5886450 w 8802688"/>
                <a:gd name="connsiteY167" fmla="*/ 2019300 h 6677025"/>
                <a:gd name="connsiteX168" fmla="*/ 5907087 w 8802688"/>
                <a:gd name="connsiteY168" fmla="*/ 2022475 h 6677025"/>
                <a:gd name="connsiteX169" fmla="*/ 5930900 w 8802688"/>
                <a:gd name="connsiteY169" fmla="*/ 2028825 h 6677025"/>
                <a:gd name="connsiteX170" fmla="*/ 5957888 w 8802688"/>
                <a:gd name="connsiteY170" fmla="*/ 2036763 h 6677025"/>
                <a:gd name="connsiteX171" fmla="*/ 5984875 w 8802688"/>
                <a:gd name="connsiteY171" fmla="*/ 2049463 h 6677025"/>
                <a:gd name="connsiteX172" fmla="*/ 6010275 w 8802688"/>
                <a:gd name="connsiteY172" fmla="*/ 2060575 h 6677025"/>
                <a:gd name="connsiteX173" fmla="*/ 6034088 w 8802688"/>
                <a:gd name="connsiteY173" fmla="*/ 2078038 h 6677025"/>
                <a:gd name="connsiteX174" fmla="*/ 6057900 w 8802688"/>
                <a:gd name="connsiteY174" fmla="*/ 2093913 h 6677025"/>
                <a:gd name="connsiteX175" fmla="*/ 5951538 w 8802688"/>
                <a:gd name="connsiteY175" fmla="*/ 2170113 h 6677025"/>
                <a:gd name="connsiteX176" fmla="*/ 5897562 w 8802688"/>
                <a:gd name="connsiteY176" fmla="*/ 2209800 h 6677025"/>
                <a:gd name="connsiteX177" fmla="*/ 5838825 w 8802688"/>
                <a:gd name="connsiteY177" fmla="*/ 2244725 h 6677025"/>
                <a:gd name="connsiteX178" fmla="*/ 5811837 w 8802688"/>
                <a:gd name="connsiteY178" fmla="*/ 2216150 h 6677025"/>
                <a:gd name="connsiteX179" fmla="*/ 5788025 w 8802688"/>
                <a:gd name="connsiteY179" fmla="*/ 2182813 h 6677025"/>
                <a:gd name="connsiteX180" fmla="*/ 5775325 w 8802688"/>
                <a:gd name="connsiteY180" fmla="*/ 2165350 h 6677025"/>
                <a:gd name="connsiteX181" fmla="*/ 5770562 w 8802688"/>
                <a:gd name="connsiteY181" fmla="*/ 2146300 h 6677025"/>
                <a:gd name="connsiteX182" fmla="*/ 5764212 w 8802688"/>
                <a:gd name="connsiteY182" fmla="*/ 2132013 h 6677025"/>
                <a:gd name="connsiteX183" fmla="*/ 5764212 w 8802688"/>
                <a:gd name="connsiteY183" fmla="*/ 2117725 h 6677025"/>
                <a:gd name="connsiteX184" fmla="*/ 5770562 w 8802688"/>
                <a:gd name="connsiteY184" fmla="*/ 2101850 h 6677025"/>
                <a:gd name="connsiteX185" fmla="*/ 5778500 w 8802688"/>
                <a:gd name="connsiteY185" fmla="*/ 2087563 h 6677025"/>
                <a:gd name="connsiteX186" fmla="*/ 5791200 w 8802688"/>
                <a:gd name="connsiteY186" fmla="*/ 2073275 h 6677025"/>
                <a:gd name="connsiteX187" fmla="*/ 5805487 w 8802688"/>
                <a:gd name="connsiteY187" fmla="*/ 2057400 h 6677025"/>
                <a:gd name="connsiteX188" fmla="*/ 5821362 w 8802688"/>
                <a:gd name="connsiteY188" fmla="*/ 2046288 h 6677025"/>
                <a:gd name="connsiteX189" fmla="*/ 5838825 w 8802688"/>
                <a:gd name="connsiteY189" fmla="*/ 2033588 h 6677025"/>
                <a:gd name="connsiteX190" fmla="*/ 5853112 w 8802688"/>
                <a:gd name="connsiteY190" fmla="*/ 2025650 h 6677025"/>
                <a:gd name="connsiteX191" fmla="*/ 5870575 w 8802688"/>
                <a:gd name="connsiteY191" fmla="*/ 2022475 h 6677025"/>
                <a:gd name="connsiteX192" fmla="*/ 6169026 w 8802688"/>
                <a:gd name="connsiteY192" fmla="*/ 1685925 h 6677025"/>
                <a:gd name="connsiteX193" fmla="*/ 6076951 w 8802688"/>
                <a:gd name="connsiteY193" fmla="*/ 1712913 h 6677025"/>
                <a:gd name="connsiteX194" fmla="*/ 5984875 w 8802688"/>
                <a:gd name="connsiteY194" fmla="*/ 1739900 h 6677025"/>
                <a:gd name="connsiteX195" fmla="*/ 5938838 w 8802688"/>
                <a:gd name="connsiteY195" fmla="*/ 1757363 h 6677025"/>
                <a:gd name="connsiteX196" fmla="*/ 5894388 w 8802688"/>
                <a:gd name="connsiteY196" fmla="*/ 1774825 h 6677025"/>
                <a:gd name="connsiteX197" fmla="*/ 5849938 w 8802688"/>
                <a:gd name="connsiteY197" fmla="*/ 1798638 h 6677025"/>
                <a:gd name="connsiteX198" fmla="*/ 5805488 w 8802688"/>
                <a:gd name="connsiteY198" fmla="*/ 1828800 h 6677025"/>
                <a:gd name="connsiteX199" fmla="*/ 5764213 w 8802688"/>
                <a:gd name="connsiteY199" fmla="*/ 1862138 h 6677025"/>
                <a:gd name="connsiteX200" fmla="*/ 5722938 w 8802688"/>
                <a:gd name="connsiteY200" fmla="*/ 1897063 h 6677025"/>
                <a:gd name="connsiteX201" fmla="*/ 5683250 w 8802688"/>
                <a:gd name="connsiteY201" fmla="*/ 1933575 h 6677025"/>
                <a:gd name="connsiteX202" fmla="*/ 5648325 w 8802688"/>
                <a:gd name="connsiteY202" fmla="*/ 1971675 h 6677025"/>
                <a:gd name="connsiteX203" fmla="*/ 5576888 w 8802688"/>
                <a:gd name="connsiteY203" fmla="*/ 2052638 h 6677025"/>
                <a:gd name="connsiteX204" fmla="*/ 5502275 w 8802688"/>
                <a:gd name="connsiteY204" fmla="*/ 2128838 h 6677025"/>
                <a:gd name="connsiteX205" fmla="*/ 5522913 w 8802688"/>
                <a:gd name="connsiteY205" fmla="*/ 2122488 h 6677025"/>
                <a:gd name="connsiteX206" fmla="*/ 5543550 w 8802688"/>
                <a:gd name="connsiteY206" fmla="*/ 2117725 h 6677025"/>
                <a:gd name="connsiteX207" fmla="*/ 5586413 w 8802688"/>
                <a:gd name="connsiteY207" fmla="*/ 2098675 h 6677025"/>
                <a:gd name="connsiteX208" fmla="*/ 5607050 w 8802688"/>
                <a:gd name="connsiteY208" fmla="*/ 2093913 h 6677025"/>
                <a:gd name="connsiteX209" fmla="*/ 5624513 w 8802688"/>
                <a:gd name="connsiteY209" fmla="*/ 2087563 h 6677025"/>
                <a:gd name="connsiteX210" fmla="*/ 5641975 w 8802688"/>
                <a:gd name="connsiteY210" fmla="*/ 2087563 h 6677025"/>
                <a:gd name="connsiteX211" fmla="*/ 5657850 w 8802688"/>
                <a:gd name="connsiteY211" fmla="*/ 2093913 h 6677025"/>
                <a:gd name="connsiteX212" fmla="*/ 5832475 w 8802688"/>
                <a:gd name="connsiteY212" fmla="*/ 2357438 h 6677025"/>
                <a:gd name="connsiteX213" fmla="*/ 5975350 w 8802688"/>
                <a:gd name="connsiteY213" fmla="*/ 2265363 h 6677025"/>
                <a:gd name="connsiteX214" fmla="*/ 6115051 w 8802688"/>
                <a:gd name="connsiteY214" fmla="*/ 2170113 h 6677025"/>
                <a:gd name="connsiteX215" fmla="*/ 6264276 w 8802688"/>
                <a:gd name="connsiteY215" fmla="*/ 2078038 h 6677025"/>
                <a:gd name="connsiteX216" fmla="*/ 6340476 w 8802688"/>
                <a:gd name="connsiteY216" fmla="*/ 2030413 h 6677025"/>
                <a:gd name="connsiteX217" fmla="*/ 6424613 w 8802688"/>
                <a:gd name="connsiteY217" fmla="*/ 1982788 h 6677025"/>
                <a:gd name="connsiteX218" fmla="*/ 6400801 w 8802688"/>
                <a:gd name="connsiteY218" fmla="*/ 1981200 h 6677025"/>
                <a:gd name="connsiteX219" fmla="*/ 6364288 w 8802688"/>
                <a:gd name="connsiteY219" fmla="*/ 1971675 h 6677025"/>
                <a:gd name="connsiteX220" fmla="*/ 6323013 w 8802688"/>
                <a:gd name="connsiteY220" fmla="*/ 1958975 h 6677025"/>
                <a:gd name="connsiteX221" fmla="*/ 6302376 w 8802688"/>
                <a:gd name="connsiteY221" fmla="*/ 1947863 h 6677025"/>
                <a:gd name="connsiteX222" fmla="*/ 6281738 w 8802688"/>
                <a:gd name="connsiteY222" fmla="*/ 1935163 h 6677025"/>
                <a:gd name="connsiteX223" fmla="*/ 6261101 w 8802688"/>
                <a:gd name="connsiteY223" fmla="*/ 1917700 h 6677025"/>
                <a:gd name="connsiteX224" fmla="*/ 6240463 w 8802688"/>
                <a:gd name="connsiteY224" fmla="*/ 1900238 h 6677025"/>
                <a:gd name="connsiteX225" fmla="*/ 6221413 w 8802688"/>
                <a:gd name="connsiteY225" fmla="*/ 1876425 h 6677025"/>
                <a:gd name="connsiteX226" fmla="*/ 6203951 w 8802688"/>
                <a:gd name="connsiteY226" fmla="*/ 1849438 h 6677025"/>
                <a:gd name="connsiteX227" fmla="*/ 6192838 w 8802688"/>
                <a:gd name="connsiteY227" fmla="*/ 1817688 h 6677025"/>
                <a:gd name="connsiteX228" fmla="*/ 6180138 w 8802688"/>
                <a:gd name="connsiteY228" fmla="*/ 1778000 h 6677025"/>
                <a:gd name="connsiteX229" fmla="*/ 6170613 w 8802688"/>
                <a:gd name="connsiteY229" fmla="*/ 1736725 h 6677025"/>
                <a:gd name="connsiteX230" fmla="*/ 8401050 w 8802688"/>
                <a:gd name="connsiteY230" fmla="*/ 1338262 h 6677025"/>
                <a:gd name="connsiteX231" fmla="*/ 8332788 w 8802688"/>
                <a:gd name="connsiteY231" fmla="*/ 1382712 h 6677025"/>
                <a:gd name="connsiteX232" fmla="*/ 8264525 w 8802688"/>
                <a:gd name="connsiteY232" fmla="*/ 1430337 h 6677025"/>
                <a:gd name="connsiteX233" fmla="*/ 8131175 w 8802688"/>
                <a:gd name="connsiteY233" fmla="*/ 1531937 h 6677025"/>
                <a:gd name="connsiteX234" fmla="*/ 8002588 w 8802688"/>
                <a:gd name="connsiteY234" fmla="*/ 1630363 h 6677025"/>
                <a:gd name="connsiteX235" fmla="*/ 7886700 w 8802688"/>
                <a:gd name="connsiteY235" fmla="*/ 1722438 h 6677025"/>
                <a:gd name="connsiteX236" fmla="*/ 7920038 w 8802688"/>
                <a:gd name="connsiteY236" fmla="*/ 1727200 h 6677025"/>
                <a:gd name="connsiteX237" fmla="*/ 7954963 w 8802688"/>
                <a:gd name="connsiteY237" fmla="*/ 1727200 h 6677025"/>
                <a:gd name="connsiteX238" fmla="*/ 7993063 w 8802688"/>
                <a:gd name="connsiteY238" fmla="*/ 1725613 h 6677025"/>
                <a:gd name="connsiteX239" fmla="*/ 8029575 w 8802688"/>
                <a:gd name="connsiteY239" fmla="*/ 1716088 h 6677025"/>
                <a:gd name="connsiteX240" fmla="*/ 8064500 w 8802688"/>
                <a:gd name="connsiteY240" fmla="*/ 1703388 h 6677025"/>
                <a:gd name="connsiteX241" fmla="*/ 8101013 w 8802688"/>
                <a:gd name="connsiteY241" fmla="*/ 1689100 h 6677025"/>
                <a:gd name="connsiteX242" fmla="*/ 8135938 w 8802688"/>
                <a:gd name="connsiteY242" fmla="*/ 1668463 h 6677025"/>
                <a:gd name="connsiteX243" fmla="*/ 8172450 w 8802688"/>
                <a:gd name="connsiteY243" fmla="*/ 1644650 h 6677025"/>
                <a:gd name="connsiteX244" fmla="*/ 8204200 w 8802688"/>
                <a:gd name="connsiteY244" fmla="*/ 1617662 h 6677025"/>
                <a:gd name="connsiteX245" fmla="*/ 8237538 w 8802688"/>
                <a:gd name="connsiteY245" fmla="*/ 1587500 h 6677025"/>
                <a:gd name="connsiteX246" fmla="*/ 8270875 w 8802688"/>
                <a:gd name="connsiteY246" fmla="*/ 1555750 h 6677025"/>
                <a:gd name="connsiteX247" fmla="*/ 8299450 w 8802688"/>
                <a:gd name="connsiteY247" fmla="*/ 1516062 h 6677025"/>
                <a:gd name="connsiteX248" fmla="*/ 8329613 w 8802688"/>
                <a:gd name="connsiteY248" fmla="*/ 1477963 h 6677025"/>
                <a:gd name="connsiteX249" fmla="*/ 8356600 w 8802688"/>
                <a:gd name="connsiteY249" fmla="*/ 1433512 h 6677025"/>
                <a:gd name="connsiteX250" fmla="*/ 8380413 w 8802688"/>
                <a:gd name="connsiteY250" fmla="*/ 1389062 h 6677025"/>
                <a:gd name="connsiteX251" fmla="*/ 4067176 w 8802688"/>
                <a:gd name="connsiteY251" fmla="*/ 1181100 h 6677025"/>
                <a:gd name="connsiteX252" fmla="*/ 3979864 w 8802688"/>
                <a:gd name="connsiteY252" fmla="*/ 1184275 h 6677025"/>
                <a:gd name="connsiteX253" fmla="*/ 3900489 w 8802688"/>
                <a:gd name="connsiteY253" fmla="*/ 1192213 h 6677025"/>
                <a:gd name="connsiteX254" fmla="*/ 3860801 w 8802688"/>
                <a:gd name="connsiteY254" fmla="*/ 1201738 h 6677025"/>
                <a:gd name="connsiteX255" fmla="*/ 3825876 w 8802688"/>
                <a:gd name="connsiteY255" fmla="*/ 1211263 h 6677025"/>
                <a:gd name="connsiteX256" fmla="*/ 3790951 w 8802688"/>
                <a:gd name="connsiteY256" fmla="*/ 1219200 h 6677025"/>
                <a:gd name="connsiteX257" fmla="*/ 3757613 w 8802688"/>
                <a:gd name="connsiteY257" fmla="*/ 1231900 h 6677025"/>
                <a:gd name="connsiteX258" fmla="*/ 3724276 w 8802688"/>
                <a:gd name="connsiteY258" fmla="*/ 1246188 h 6677025"/>
                <a:gd name="connsiteX259" fmla="*/ 3695701 w 8802688"/>
                <a:gd name="connsiteY259" fmla="*/ 1260475 h 6677025"/>
                <a:gd name="connsiteX260" fmla="*/ 3665538 w 8802688"/>
                <a:gd name="connsiteY260" fmla="*/ 1279525 h 6677025"/>
                <a:gd name="connsiteX261" fmla="*/ 3635376 w 8802688"/>
                <a:gd name="connsiteY261" fmla="*/ 1296988 h 6677025"/>
                <a:gd name="connsiteX262" fmla="*/ 3608388 w 8802688"/>
                <a:gd name="connsiteY262" fmla="*/ 1317625 h 6677025"/>
                <a:gd name="connsiteX263" fmla="*/ 3581401 w 8802688"/>
                <a:gd name="connsiteY263" fmla="*/ 1341438 h 6677025"/>
                <a:gd name="connsiteX264" fmla="*/ 3557588 w 8802688"/>
                <a:gd name="connsiteY264" fmla="*/ 1365250 h 6677025"/>
                <a:gd name="connsiteX265" fmla="*/ 3533776 w 8802688"/>
                <a:gd name="connsiteY265" fmla="*/ 1392238 h 6677025"/>
                <a:gd name="connsiteX266" fmla="*/ 3509963 w 8802688"/>
                <a:gd name="connsiteY266" fmla="*/ 1419225 h 6677025"/>
                <a:gd name="connsiteX267" fmla="*/ 3489326 w 8802688"/>
                <a:gd name="connsiteY267" fmla="*/ 1450975 h 6677025"/>
                <a:gd name="connsiteX268" fmla="*/ 3468688 w 8802688"/>
                <a:gd name="connsiteY268" fmla="*/ 1481138 h 6677025"/>
                <a:gd name="connsiteX269" fmla="*/ 3448051 w 8802688"/>
                <a:gd name="connsiteY269" fmla="*/ 1516063 h 6677025"/>
                <a:gd name="connsiteX270" fmla="*/ 3413126 w 8802688"/>
                <a:gd name="connsiteY270" fmla="*/ 1590675 h 6677025"/>
                <a:gd name="connsiteX271" fmla="*/ 3379788 w 8802688"/>
                <a:gd name="connsiteY271" fmla="*/ 1671638 h 6677025"/>
                <a:gd name="connsiteX272" fmla="*/ 3349626 w 8802688"/>
                <a:gd name="connsiteY272" fmla="*/ 1763713 h 6677025"/>
                <a:gd name="connsiteX273" fmla="*/ 3325813 w 8802688"/>
                <a:gd name="connsiteY273" fmla="*/ 1865313 h 6677025"/>
                <a:gd name="connsiteX274" fmla="*/ 3302001 w 8802688"/>
                <a:gd name="connsiteY274" fmla="*/ 1971676 h 6677025"/>
                <a:gd name="connsiteX275" fmla="*/ 3281363 w 8802688"/>
                <a:gd name="connsiteY275" fmla="*/ 2090738 h 6677025"/>
                <a:gd name="connsiteX276" fmla="*/ 3368676 w 8802688"/>
                <a:gd name="connsiteY276" fmla="*/ 1944688 h 6677025"/>
                <a:gd name="connsiteX277" fmla="*/ 3451226 w 8802688"/>
                <a:gd name="connsiteY277" fmla="*/ 1787526 h 6677025"/>
                <a:gd name="connsiteX278" fmla="*/ 3533776 w 8802688"/>
                <a:gd name="connsiteY278" fmla="*/ 1624013 h 6677025"/>
                <a:gd name="connsiteX279" fmla="*/ 3617913 w 8802688"/>
                <a:gd name="connsiteY279" fmla="*/ 1454150 h 6677025"/>
                <a:gd name="connsiteX280" fmla="*/ 3652838 w 8802688"/>
                <a:gd name="connsiteY280" fmla="*/ 1454150 h 6677025"/>
                <a:gd name="connsiteX281" fmla="*/ 3656013 w 8802688"/>
                <a:gd name="connsiteY281" fmla="*/ 1495425 h 6677025"/>
                <a:gd name="connsiteX282" fmla="*/ 3659188 w 8802688"/>
                <a:gd name="connsiteY282" fmla="*/ 1531938 h 6677025"/>
                <a:gd name="connsiteX283" fmla="*/ 3673476 w 8802688"/>
                <a:gd name="connsiteY283" fmla="*/ 1600200 h 6677025"/>
                <a:gd name="connsiteX284" fmla="*/ 3686176 w 8802688"/>
                <a:gd name="connsiteY284" fmla="*/ 1658938 h 6677025"/>
                <a:gd name="connsiteX285" fmla="*/ 3689351 w 8802688"/>
                <a:gd name="connsiteY285" fmla="*/ 1689100 h 6677025"/>
                <a:gd name="connsiteX286" fmla="*/ 3692526 w 8802688"/>
                <a:gd name="connsiteY286" fmla="*/ 1716088 h 6677025"/>
                <a:gd name="connsiteX287" fmla="*/ 3713163 w 8802688"/>
                <a:gd name="connsiteY287" fmla="*/ 1662113 h 6677025"/>
                <a:gd name="connsiteX288" fmla="*/ 3736976 w 8802688"/>
                <a:gd name="connsiteY288" fmla="*/ 1609725 h 6677025"/>
                <a:gd name="connsiteX289" fmla="*/ 3757613 w 8802688"/>
                <a:gd name="connsiteY289" fmla="*/ 1562101 h 6677025"/>
                <a:gd name="connsiteX290" fmla="*/ 3784601 w 8802688"/>
                <a:gd name="connsiteY290" fmla="*/ 1514475 h 6677025"/>
                <a:gd name="connsiteX291" fmla="*/ 3811588 w 8802688"/>
                <a:gd name="connsiteY291" fmla="*/ 1471613 h 6677025"/>
                <a:gd name="connsiteX292" fmla="*/ 3840163 w 8802688"/>
                <a:gd name="connsiteY292" fmla="*/ 1430338 h 6677025"/>
                <a:gd name="connsiteX293" fmla="*/ 3870326 w 8802688"/>
                <a:gd name="connsiteY293" fmla="*/ 1392238 h 6677025"/>
                <a:gd name="connsiteX294" fmla="*/ 3906839 w 8802688"/>
                <a:gd name="connsiteY294" fmla="*/ 1355725 h 6677025"/>
                <a:gd name="connsiteX295" fmla="*/ 3941764 w 8802688"/>
                <a:gd name="connsiteY295" fmla="*/ 1327150 h 6677025"/>
                <a:gd name="connsiteX296" fmla="*/ 3979864 w 8802688"/>
                <a:gd name="connsiteY296" fmla="*/ 1296988 h 6677025"/>
                <a:gd name="connsiteX297" fmla="*/ 4022726 w 8802688"/>
                <a:gd name="connsiteY297" fmla="*/ 1273175 h 6677025"/>
                <a:gd name="connsiteX298" fmla="*/ 4067176 w 8802688"/>
                <a:gd name="connsiteY298" fmla="*/ 1249363 h 6677025"/>
                <a:gd name="connsiteX299" fmla="*/ 4117976 w 8802688"/>
                <a:gd name="connsiteY299" fmla="*/ 1231900 h 6677025"/>
                <a:gd name="connsiteX300" fmla="*/ 4167189 w 8802688"/>
                <a:gd name="connsiteY300" fmla="*/ 1216025 h 6677025"/>
                <a:gd name="connsiteX301" fmla="*/ 4224339 w 8802688"/>
                <a:gd name="connsiteY301" fmla="*/ 1201738 h 6677025"/>
                <a:gd name="connsiteX302" fmla="*/ 4286251 w 8802688"/>
                <a:gd name="connsiteY302" fmla="*/ 1195388 h 6677025"/>
                <a:gd name="connsiteX303" fmla="*/ 4170364 w 8802688"/>
                <a:gd name="connsiteY303" fmla="*/ 1184275 h 6677025"/>
                <a:gd name="connsiteX304" fmla="*/ 4117976 w 8802688"/>
                <a:gd name="connsiteY304" fmla="*/ 1181100 h 6677025"/>
                <a:gd name="connsiteX305" fmla="*/ 5586413 w 8802688"/>
                <a:gd name="connsiteY305" fmla="*/ 1166812 h 6677025"/>
                <a:gd name="connsiteX306" fmla="*/ 5481638 w 8802688"/>
                <a:gd name="connsiteY306" fmla="*/ 1204912 h 6677025"/>
                <a:gd name="connsiteX307" fmla="*/ 5437188 w 8802688"/>
                <a:gd name="connsiteY307" fmla="*/ 1225550 h 6677025"/>
                <a:gd name="connsiteX308" fmla="*/ 5399088 w 8802688"/>
                <a:gd name="connsiteY308" fmla="*/ 1243012 h 6677025"/>
                <a:gd name="connsiteX309" fmla="*/ 5365751 w 8802688"/>
                <a:gd name="connsiteY309" fmla="*/ 1260475 h 6677025"/>
                <a:gd name="connsiteX310" fmla="*/ 5335588 w 8802688"/>
                <a:gd name="connsiteY310" fmla="*/ 1282700 h 6677025"/>
                <a:gd name="connsiteX311" fmla="*/ 5308601 w 8802688"/>
                <a:gd name="connsiteY311" fmla="*/ 1300162 h 6677025"/>
                <a:gd name="connsiteX312" fmla="*/ 5287963 w 8802688"/>
                <a:gd name="connsiteY312" fmla="*/ 1320800 h 6677025"/>
                <a:gd name="connsiteX313" fmla="*/ 5270501 w 8802688"/>
                <a:gd name="connsiteY313" fmla="*/ 1341437 h 6677025"/>
                <a:gd name="connsiteX314" fmla="*/ 5259388 w 8802688"/>
                <a:gd name="connsiteY314" fmla="*/ 1362075 h 6677025"/>
                <a:gd name="connsiteX315" fmla="*/ 5246688 w 8802688"/>
                <a:gd name="connsiteY315" fmla="*/ 1385887 h 6677025"/>
                <a:gd name="connsiteX316" fmla="*/ 5240338 w 8802688"/>
                <a:gd name="connsiteY316" fmla="*/ 1409700 h 6677025"/>
                <a:gd name="connsiteX317" fmla="*/ 5237163 w 8802688"/>
                <a:gd name="connsiteY317" fmla="*/ 1436687 h 6677025"/>
                <a:gd name="connsiteX318" fmla="*/ 5237163 w 8802688"/>
                <a:gd name="connsiteY318" fmla="*/ 1463675 h 6677025"/>
                <a:gd name="connsiteX319" fmla="*/ 5240338 w 8802688"/>
                <a:gd name="connsiteY319" fmla="*/ 1492250 h 6677025"/>
                <a:gd name="connsiteX320" fmla="*/ 5246688 w 8802688"/>
                <a:gd name="connsiteY320" fmla="*/ 1525587 h 6677025"/>
                <a:gd name="connsiteX321" fmla="*/ 5287963 w 8802688"/>
                <a:gd name="connsiteY321" fmla="*/ 1484312 h 6677025"/>
                <a:gd name="connsiteX322" fmla="*/ 5330826 w 8802688"/>
                <a:gd name="connsiteY322" fmla="*/ 1439862 h 6677025"/>
                <a:gd name="connsiteX323" fmla="*/ 5416551 w 8802688"/>
                <a:gd name="connsiteY323" fmla="*/ 1347787 h 6677025"/>
                <a:gd name="connsiteX324" fmla="*/ 5499101 w 8802688"/>
                <a:gd name="connsiteY324" fmla="*/ 1252537 h 6677025"/>
                <a:gd name="connsiteX325" fmla="*/ 5540376 w 8802688"/>
                <a:gd name="connsiteY325" fmla="*/ 1208087 h 6677025"/>
                <a:gd name="connsiteX326" fmla="*/ 5434013 w 8802688"/>
                <a:gd name="connsiteY326" fmla="*/ 0 h 6677025"/>
                <a:gd name="connsiteX327" fmla="*/ 5519738 w 8802688"/>
                <a:gd name="connsiteY327" fmla="*/ 3175 h 6677025"/>
                <a:gd name="connsiteX328" fmla="*/ 5610226 w 8802688"/>
                <a:gd name="connsiteY328" fmla="*/ 12700 h 6677025"/>
                <a:gd name="connsiteX329" fmla="*/ 5699126 w 8802688"/>
                <a:gd name="connsiteY329" fmla="*/ 30163 h 6677025"/>
                <a:gd name="connsiteX330" fmla="*/ 5788026 w 8802688"/>
                <a:gd name="connsiteY330" fmla="*/ 50800 h 6677025"/>
                <a:gd name="connsiteX331" fmla="*/ 5876926 w 8802688"/>
                <a:gd name="connsiteY331" fmla="*/ 77788 h 6677025"/>
                <a:gd name="connsiteX332" fmla="*/ 5965826 w 8802688"/>
                <a:gd name="connsiteY332" fmla="*/ 111125 h 6677025"/>
                <a:gd name="connsiteX333" fmla="*/ 6054726 w 8802688"/>
                <a:gd name="connsiteY333" fmla="*/ 146050 h 6677025"/>
                <a:gd name="connsiteX334" fmla="*/ 6142038 w 8802688"/>
                <a:gd name="connsiteY334" fmla="*/ 187325 h 6677025"/>
                <a:gd name="connsiteX335" fmla="*/ 6237288 w 8802688"/>
                <a:gd name="connsiteY335" fmla="*/ 258763 h 6677025"/>
                <a:gd name="connsiteX336" fmla="*/ 6329363 w 8802688"/>
                <a:gd name="connsiteY336" fmla="*/ 333375 h 6677025"/>
                <a:gd name="connsiteX337" fmla="*/ 6418263 w 8802688"/>
                <a:gd name="connsiteY337" fmla="*/ 407988 h 6677025"/>
                <a:gd name="connsiteX338" fmla="*/ 6507163 w 8802688"/>
                <a:gd name="connsiteY338" fmla="*/ 485775 h 6677025"/>
                <a:gd name="connsiteX339" fmla="*/ 6677026 w 8802688"/>
                <a:gd name="connsiteY339" fmla="*/ 639763 h 6677025"/>
                <a:gd name="connsiteX340" fmla="*/ 6762751 w 8802688"/>
                <a:gd name="connsiteY340" fmla="*/ 714375 h 6677025"/>
                <a:gd name="connsiteX341" fmla="*/ 6846888 w 8802688"/>
                <a:gd name="connsiteY341" fmla="*/ 785813 h 6677025"/>
                <a:gd name="connsiteX342" fmla="*/ 6846888 w 8802688"/>
                <a:gd name="connsiteY342" fmla="*/ 796926 h 6677025"/>
                <a:gd name="connsiteX343" fmla="*/ 6851651 w 8802688"/>
                <a:gd name="connsiteY343" fmla="*/ 812801 h 6677025"/>
                <a:gd name="connsiteX344" fmla="*/ 6858001 w 8802688"/>
                <a:gd name="connsiteY344" fmla="*/ 823913 h 6677025"/>
                <a:gd name="connsiteX345" fmla="*/ 6867526 w 8802688"/>
                <a:gd name="connsiteY345" fmla="*/ 836613 h 6677025"/>
                <a:gd name="connsiteX346" fmla="*/ 6878638 w 8802688"/>
                <a:gd name="connsiteY346" fmla="*/ 844550 h 6677025"/>
                <a:gd name="connsiteX347" fmla="*/ 6891338 w 8802688"/>
                <a:gd name="connsiteY347" fmla="*/ 854075 h 6677025"/>
                <a:gd name="connsiteX348" fmla="*/ 6905626 w 8802688"/>
                <a:gd name="connsiteY348" fmla="*/ 857250 h 6677025"/>
                <a:gd name="connsiteX349" fmla="*/ 6919913 w 8802688"/>
                <a:gd name="connsiteY349" fmla="*/ 860425 h 6677025"/>
                <a:gd name="connsiteX350" fmla="*/ 6973888 w 8802688"/>
                <a:gd name="connsiteY350" fmla="*/ 868363 h 6677025"/>
                <a:gd name="connsiteX351" fmla="*/ 7024688 w 8802688"/>
                <a:gd name="connsiteY351" fmla="*/ 884238 h 6677025"/>
                <a:gd name="connsiteX352" fmla="*/ 7072313 w 8802688"/>
                <a:gd name="connsiteY352" fmla="*/ 901700 h 6677025"/>
                <a:gd name="connsiteX353" fmla="*/ 7116763 w 8802688"/>
                <a:gd name="connsiteY353" fmla="*/ 925513 h 6677025"/>
                <a:gd name="connsiteX354" fmla="*/ 7158038 w 8802688"/>
                <a:gd name="connsiteY354" fmla="*/ 952500 h 6677025"/>
                <a:gd name="connsiteX355" fmla="*/ 7199313 w 8802688"/>
                <a:gd name="connsiteY355" fmla="*/ 981075 h 6677025"/>
                <a:gd name="connsiteX356" fmla="*/ 7235826 w 8802688"/>
                <a:gd name="connsiteY356" fmla="*/ 1014413 h 6677025"/>
                <a:gd name="connsiteX357" fmla="*/ 7270751 w 8802688"/>
                <a:gd name="connsiteY357" fmla="*/ 1049338 h 6677025"/>
                <a:gd name="connsiteX358" fmla="*/ 7307263 w 8802688"/>
                <a:gd name="connsiteY358" fmla="*/ 1089025 h 6677025"/>
                <a:gd name="connsiteX359" fmla="*/ 7337426 w 8802688"/>
                <a:gd name="connsiteY359" fmla="*/ 1127125 h 6677025"/>
                <a:gd name="connsiteX360" fmla="*/ 7399338 w 8802688"/>
                <a:gd name="connsiteY360" fmla="*/ 1211263 h 6677025"/>
                <a:gd name="connsiteX361" fmla="*/ 7454901 w 8802688"/>
                <a:gd name="connsiteY361" fmla="*/ 1296988 h 6677025"/>
                <a:gd name="connsiteX362" fmla="*/ 7512051 w 8802688"/>
                <a:gd name="connsiteY362" fmla="*/ 1382713 h 6677025"/>
                <a:gd name="connsiteX363" fmla="*/ 7069138 w 8802688"/>
                <a:gd name="connsiteY363" fmla="*/ 1492250 h 6677025"/>
                <a:gd name="connsiteX364" fmla="*/ 7083426 w 8802688"/>
                <a:gd name="connsiteY364" fmla="*/ 1573213 h 6677025"/>
                <a:gd name="connsiteX365" fmla="*/ 7092951 w 8802688"/>
                <a:gd name="connsiteY365" fmla="*/ 1611313 h 6677025"/>
                <a:gd name="connsiteX366" fmla="*/ 7104063 w 8802688"/>
                <a:gd name="connsiteY366" fmla="*/ 1647826 h 6677025"/>
                <a:gd name="connsiteX367" fmla="*/ 7116763 w 8802688"/>
                <a:gd name="connsiteY367" fmla="*/ 1677988 h 6677025"/>
                <a:gd name="connsiteX368" fmla="*/ 7131051 w 8802688"/>
                <a:gd name="connsiteY368" fmla="*/ 1706563 h 6677025"/>
                <a:gd name="connsiteX369" fmla="*/ 7150101 w 8802688"/>
                <a:gd name="connsiteY369" fmla="*/ 1733550 h 6677025"/>
                <a:gd name="connsiteX370" fmla="*/ 7170738 w 8802688"/>
                <a:gd name="connsiteY370" fmla="*/ 1754188 h 6677025"/>
                <a:gd name="connsiteX371" fmla="*/ 7191376 w 8802688"/>
                <a:gd name="connsiteY371" fmla="*/ 1774825 h 6677025"/>
                <a:gd name="connsiteX372" fmla="*/ 7218363 w 8802688"/>
                <a:gd name="connsiteY372" fmla="*/ 1790700 h 6677025"/>
                <a:gd name="connsiteX373" fmla="*/ 7243763 w 8802688"/>
                <a:gd name="connsiteY373" fmla="*/ 1801813 h 6677025"/>
                <a:gd name="connsiteX374" fmla="*/ 7277101 w 8802688"/>
                <a:gd name="connsiteY374" fmla="*/ 1811338 h 6677025"/>
                <a:gd name="connsiteX375" fmla="*/ 7310438 w 8802688"/>
                <a:gd name="connsiteY375" fmla="*/ 1814513 h 6677025"/>
                <a:gd name="connsiteX376" fmla="*/ 7348538 w 8802688"/>
                <a:gd name="connsiteY376" fmla="*/ 1811338 h 6677025"/>
                <a:gd name="connsiteX377" fmla="*/ 7392988 w 8802688"/>
                <a:gd name="connsiteY377" fmla="*/ 1804988 h 6677025"/>
                <a:gd name="connsiteX378" fmla="*/ 7437438 w 8802688"/>
                <a:gd name="connsiteY378" fmla="*/ 1793875 h 6677025"/>
                <a:gd name="connsiteX379" fmla="*/ 7550151 w 8802688"/>
                <a:gd name="connsiteY379" fmla="*/ 1906588 h 6677025"/>
                <a:gd name="connsiteX380" fmla="*/ 7362826 w 8802688"/>
                <a:gd name="connsiteY380" fmla="*/ 1941513 h 6677025"/>
                <a:gd name="connsiteX381" fmla="*/ 7221538 w 8802688"/>
                <a:gd name="connsiteY381" fmla="*/ 1974850 h 6677025"/>
                <a:gd name="connsiteX382" fmla="*/ 7164388 w 8802688"/>
                <a:gd name="connsiteY382" fmla="*/ 1992313 h 6677025"/>
                <a:gd name="connsiteX383" fmla="*/ 7116763 w 8802688"/>
                <a:gd name="connsiteY383" fmla="*/ 2006600 h 6677025"/>
                <a:gd name="connsiteX384" fmla="*/ 7075488 w 8802688"/>
                <a:gd name="connsiteY384" fmla="*/ 2025650 h 6677025"/>
                <a:gd name="connsiteX385" fmla="*/ 7038976 w 8802688"/>
                <a:gd name="connsiteY385" fmla="*/ 2046288 h 6677025"/>
                <a:gd name="connsiteX386" fmla="*/ 7011988 w 8802688"/>
                <a:gd name="connsiteY386" fmla="*/ 2066925 h 6677025"/>
                <a:gd name="connsiteX387" fmla="*/ 6988176 w 8802688"/>
                <a:gd name="connsiteY387" fmla="*/ 2093913 h 6677025"/>
                <a:gd name="connsiteX388" fmla="*/ 6970713 w 8802688"/>
                <a:gd name="connsiteY388" fmla="*/ 2122488 h 6677025"/>
                <a:gd name="connsiteX389" fmla="*/ 6956426 w 8802688"/>
                <a:gd name="connsiteY389" fmla="*/ 2159000 h 6677025"/>
                <a:gd name="connsiteX390" fmla="*/ 6943726 w 8802688"/>
                <a:gd name="connsiteY390" fmla="*/ 2197100 h 6677025"/>
                <a:gd name="connsiteX391" fmla="*/ 6935788 w 8802688"/>
                <a:gd name="connsiteY391" fmla="*/ 2241550 h 6677025"/>
                <a:gd name="connsiteX392" fmla="*/ 6926263 w 8802688"/>
                <a:gd name="connsiteY392" fmla="*/ 2295525 h 6677025"/>
                <a:gd name="connsiteX393" fmla="*/ 6919913 w 8802688"/>
                <a:gd name="connsiteY393" fmla="*/ 2355850 h 6677025"/>
                <a:gd name="connsiteX394" fmla="*/ 6946901 w 8802688"/>
                <a:gd name="connsiteY394" fmla="*/ 2298700 h 6677025"/>
                <a:gd name="connsiteX395" fmla="*/ 6973888 w 8802688"/>
                <a:gd name="connsiteY395" fmla="*/ 2244725 h 6677025"/>
                <a:gd name="connsiteX396" fmla="*/ 7004051 w 8802688"/>
                <a:gd name="connsiteY396" fmla="*/ 2200275 h 6677025"/>
                <a:gd name="connsiteX397" fmla="*/ 7015163 w 8802688"/>
                <a:gd name="connsiteY397" fmla="*/ 2182813 h 6677025"/>
                <a:gd name="connsiteX398" fmla="*/ 7031038 w 8802688"/>
                <a:gd name="connsiteY398" fmla="*/ 2168525 h 6677025"/>
                <a:gd name="connsiteX399" fmla="*/ 7081838 w 8802688"/>
                <a:gd name="connsiteY399" fmla="*/ 2117725 h 6677025"/>
                <a:gd name="connsiteX400" fmla="*/ 7127876 w 8802688"/>
                <a:gd name="connsiteY400" fmla="*/ 2073276 h 6677025"/>
                <a:gd name="connsiteX401" fmla="*/ 7181851 w 8802688"/>
                <a:gd name="connsiteY401" fmla="*/ 2030413 h 6677025"/>
                <a:gd name="connsiteX402" fmla="*/ 7253288 w 8802688"/>
                <a:gd name="connsiteY402" fmla="*/ 1981200 h 6677025"/>
                <a:gd name="connsiteX403" fmla="*/ 7226301 w 8802688"/>
                <a:gd name="connsiteY403" fmla="*/ 2135188 h 6677025"/>
                <a:gd name="connsiteX404" fmla="*/ 7197726 w 8802688"/>
                <a:gd name="connsiteY404" fmla="*/ 2268538 h 6677025"/>
                <a:gd name="connsiteX405" fmla="*/ 7170738 w 8802688"/>
                <a:gd name="connsiteY405" fmla="*/ 2390775 h 6677025"/>
                <a:gd name="connsiteX406" fmla="*/ 7140576 w 8802688"/>
                <a:gd name="connsiteY406" fmla="*/ 2503488 h 6677025"/>
                <a:gd name="connsiteX407" fmla="*/ 7178676 w 8802688"/>
                <a:gd name="connsiteY407" fmla="*/ 2503488 h 6677025"/>
                <a:gd name="connsiteX408" fmla="*/ 7235826 w 8802688"/>
                <a:gd name="connsiteY408" fmla="*/ 2414588 h 6677025"/>
                <a:gd name="connsiteX409" fmla="*/ 7289801 w 8802688"/>
                <a:gd name="connsiteY409" fmla="*/ 2316163 h 6677025"/>
                <a:gd name="connsiteX410" fmla="*/ 7345363 w 8802688"/>
                <a:gd name="connsiteY410" fmla="*/ 2217738 h 6677025"/>
                <a:gd name="connsiteX411" fmla="*/ 7402513 w 8802688"/>
                <a:gd name="connsiteY411" fmla="*/ 2128838 h 6677025"/>
                <a:gd name="connsiteX412" fmla="*/ 7405688 w 8802688"/>
                <a:gd name="connsiteY412" fmla="*/ 2117725 h 6677025"/>
                <a:gd name="connsiteX413" fmla="*/ 7413626 w 8802688"/>
                <a:gd name="connsiteY413" fmla="*/ 2108200 h 6677025"/>
                <a:gd name="connsiteX414" fmla="*/ 7426326 w 8802688"/>
                <a:gd name="connsiteY414" fmla="*/ 2098675 h 6677025"/>
                <a:gd name="connsiteX415" fmla="*/ 7443788 w 8802688"/>
                <a:gd name="connsiteY415" fmla="*/ 2093913 h 6677025"/>
                <a:gd name="connsiteX416" fmla="*/ 7478713 w 8802688"/>
                <a:gd name="connsiteY416" fmla="*/ 2076451 h 6677025"/>
                <a:gd name="connsiteX417" fmla="*/ 7497763 w 8802688"/>
                <a:gd name="connsiteY417" fmla="*/ 2066925 h 6677025"/>
                <a:gd name="connsiteX418" fmla="*/ 7512051 w 8802688"/>
                <a:gd name="connsiteY418" fmla="*/ 2054225 h 6677025"/>
                <a:gd name="connsiteX419" fmla="*/ 7539038 w 8802688"/>
                <a:gd name="connsiteY419" fmla="*/ 2084388 h 6677025"/>
                <a:gd name="connsiteX420" fmla="*/ 7553326 w 8802688"/>
                <a:gd name="connsiteY420" fmla="*/ 2098675 h 6677025"/>
                <a:gd name="connsiteX421" fmla="*/ 7562851 w 8802688"/>
                <a:gd name="connsiteY421" fmla="*/ 2114550 h 6677025"/>
                <a:gd name="connsiteX422" fmla="*/ 7573963 w 8802688"/>
                <a:gd name="connsiteY422" fmla="*/ 2135188 h 6677025"/>
                <a:gd name="connsiteX423" fmla="*/ 7580313 w 8802688"/>
                <a:gd name="connsiteY423" fmla="*/ 2155825 h 6677025"/>
                <a:gd name="connsiteX424" fmla="*/ 7586663 w 8802688"/>
                <a:gd name="connsiteY424" fmla="*/ 2176463 h 6677025"/>
                <a:gd name="connsiteX425" fmla="*/ 7586663 w 8802688"/>
                <a:gd name="connsiteY425" fmla="*/ 2203450 h 6677025"/>
                <a:gd name="connsiteX426" fmla="*/ 7586663 w 8802688"/>
                <a:gd name="connsiteY426" fmla="*/ 2262188 h 6677025"/>
                <a:gd name="connsiteX427" fmla="*/ 7580313 w 8802688"/>
                <a:gd name="connsiteY427" fmla="*/ 2322513 h 6677025"/>
                <a:gd name="connsiteX428" fmla="*/ 7569201 w 8802688"/>
                <a:gd name="connsiteY428" fmla="*/ 2452688 h 6677025"/>
                <a:gd name="connsiteX429" fmla="*/ 7556501 w 8802688"/>
                <a:gd name="connsiteY429" fmla="*/ 2587625 h 6677025"/>
                <a:gd name="connsiteX430" fmla="*/ 7550151 w 8802688"/>
                <a:gd name="connsiteY430" fmla="*/ 2659063 h 6677025"/>
                <a:gd name="connsiteX431" fmla="*/ 7550151 w 8802688"/>
                <a:gd name="connsiteY431" fmla="*/ 2727325 h 6677025"/>
                <a:gd name="connsiteX432" fmla="*/ 7589838 w 8802688"/>
                <a:gd name="connsiteY432" fmla="*/ 2613025 h 6677025"/>
                <a:gd name="connsiteX433" fmla="*/ 7624763 w 8802688"/>
                <a:gd name="connsiteY433" fmla="*/ 2503488 h 6677025"/>
                <a:gd name="connsiteX434" fmla="*/ 7654926 w 8802688"/>
                <a:gd name="connsiteY434" fmla="*/ 2390775 h 6677025"/>
                <a:gd name="connsiteX435" fmla="*/ 7666038 w 8802688"/>
                <a:gd name="connsiteY435" fmla="*/ 2333625 h 6677025"/>
                <a:gd name="connsiteX436" fmla="*/ 7675563 w 8802688"/>
                <a:gd name="connsiteY436" fmla="*/ 2278063 h 6677025"/>
                <a:gd name="connsiteX437" fmla="*/ 7681913 w 8802688"/>
                <a:gd name="connsiteY437" fmla="*/ 2224088 h 6677025"/>
                <a:gd name="connsiteX438" fmla="*/ 7688263 w 8802688"/>
                <a:gd name="connsiteY438" fmla="*/ 2168525 h 6677025"/>
                <a:gd name="connsiteX439" fmla="*/ 7689851 w 8802688"/>
                <a:gd name="connsiteY439" fmla="*/ 2111375 h 6677025"/>
                <a:gd name="connsiteX440" fmla="*/ 7689851 w 8802688"/>
                <a:gd name="connsiteY440" fmla="*/ 2054225 h 6677025"/>
                <a:gd name="connsiteX441" fmla="*/ 7688263 w 8802688"/>
                <a:gd name="connsiteY441" fmla="*/ 1998663 h 6677025"/>
                <a:gd name="connsiteX442" fmla="*/ 7681913 w 8802688"/>
                <a:gd name="connsiteY442" fmla="*/ 1941513 h 6677025"/>
                <a:gd name="connsiteX443" fmla="*/ 7672388 w 8802688"/>
                <a:gd name="connsiteY443" fmla="*/ 1885950 h 6677025"/>
                <a:gd name="connsiteX444" fmla="*/ 7661276 w 8802688"/>
                <a:gd name="connsiteY444" fmla="*/ 1831975 h 6677025"/>
                <a:gd name="connsiteX445" fmla="*/ 7654926 w 8802688"/>
                <a:gd name="connsiteY445" fmla="*/ 1811338 h 6677025"/>
                <a:gd name="connsiteX446" fmla="*/ 7651751 w 8802688"/>
                <a:gd name="connsiteY446" fmla="*/ 1790700 h 6677025"/>
                <a:gd name="connsiteX447" fmla="*/ 7651751 w 8802688"/>
                <a:gd name="connsiteY447" fmla="*/ 1773238 h 6677025"/>
                <a:gd name="connsiteX448" fmla="*/ 7651751 w 8802688"/>
                <a:gd name="connsiteY448" fmla="*/ 1754188 h 6677025"/>
                <a:gd name="connsiteX449" fmla="*/ 7654926 w 8802688"/>
                <a:gd name="connsiteY449" fmla="*/ 1736725 h 6677025"/>
                <a:gd name="connsiteX450" fmla="*/ 7661276 w 8802688"/>
                <a:gd name="connsiteY450" fmla="*/ 1719263 h 6677025"/>
                <a:gd name="connsiteX451" fmla="*/ 7675563 w 8802688"/>
                <a:gd name="connsiteY451" fmla="*/ 1689100 h 6677025"/>
                <a:gd name="connsiteX452" fmla="*/ 7696201 w 8802688"/>
                <a:gd name="connsiteY452" fmla="*/ 1665288 h 6677025"/>
                <a:gd name="connsiteX453" fmla="*/ 7720013 w 8802688"/>
                <a:gd name="connsiteY453" fmla="*/ 1641476 h 6677025"/>
                <a:gd name="connsiteX454" fmla="*/ 7743826 w 8802688"/>
                <a:gd name="connsiteY454" fmla="*/ 1620838 h 6677025"/>
                <a:gd name="connsiteX455" fmla="*/ 7773988 w 8802688"/>
                <a:gd name="connsiteY455" fmla="*/ 1606550 h 6677025"/>
                <a:gd name="connsiteX456" fmla="*/ 7805738 w 8802688"/>
                <a:gd name="connsiteY456" fmla="*/ 1590675 h 6677025"/>
                <a:gd name="connsiteX457" fmla="*/ 7839076 w 8802688"/>
                <a:gd name="connsiteY457" fmla="*/ 1576388 h 6677025"/>
                <a:gd name="connsiteX458" fmla="*/ 7904163 w 8802688"/>
                <a:gd name="connsiteY458" fmla="*/ 1538288 h 6677025"/>
                <a:gd name="connsiteX459" fmla="*/ 7967663 w 8802688"/>
                <a:gd name="connsiteY459" fmla="*/ 1495425 h 6677025"/>
                <a:gd name="connsiteX460" fmla="*/ 8026401 w 8802688"/>
                <a:gd name="connsiteY460" fmla="*/ 1447801 h 6677025"/>
                <a:gd name="connsiteX461" fmla="*/ 8085138 w 8802688"/>
                <a:gd name="connsiteY461" fmla="*/ 1398588 h 6677025"/>
                <a:gd name="connsiteX462" fmla="*/ 8142288 w 8802688"/>
                <a:gd name="connsiteY462" fmla="*/ 1344613 h 6677025"/>
                <a:gd name="connsiteX463" fmla="*/ 8255001 w 8802688"/>
                <a:gd name="connsiteY463" fmla="*/ 1235076 h 6677025"/>
                <a:gd name="connsiteX464" fmla="*/ 8275638 w 8802688"/>
                <a:gd name="connsiteY464" fmla="*/ 1208088 h 6677025"/>
                <a:gd name="connsiteX465" fmla="*/ 8296276 w 8802688"/>
                <a:gd name="connsiteY465" fmla="*/ 1187450 h 6677025"/>
                <a:gd name="connsiteX466" fmla="*/ 8318501 w 8802688"/>
                <a:gd name="connsiteY466" fmla="*/ 1168400 h 6677025"/>
                <a:gd name="connsiteX467" fmla="*/ 8339138 w 8802688"/>
                <a:gd name="connsiteY467" fmla="*/ 1154113 h 6677025"/>
                <a:gd name="connsiteX468" fmla="*/ 8359776 w 8802688"/>
                <a:gd name="connsiteY468" fmla="*/ 1144588 h 6677025"/>
                <a:gd name="connsiteX469" fmla="*/ 8377238 w 8802688"/>
                <a:gd name="connsiteY469" fmla="*/ 1139825 h 6677025"/>
                <a:gd name="connsiteX470" fmla="*/ 8397876 w 8802688"/>
                <a:gd name="connsiteY470" fmla="*/ 1139825 h 6677025"/>
                <a:gd name="connsiteX471" fmla="*/ 8415338 w 8802688"/>
                <a:gd name="connsiteY471" fmla="*/ 1139825 h 6677025"/>
                <a:gd name="connsiteX472" fmla="*/ 8435976 w 8802688"/>
                <a:gd name="connsiteY472" fmla="*/ 1144588 h 6677025"/>
                <a:gd name="connsiteX473" fmla="*/ 8455026 w 8802688"/>
                <a:gd name="connsiteY473" fmla="*/ 1154113 h 6677025"/>
                <a:gd name="connsiteX474" fmla="*/ 8472488 w 8802688"/>
                <a:gd name="connsiteY474" fmla="*/ 1166813 h 6677025"/>
                <a:gd name="connsiteX475" fmla="*/ 8489951 w 8802688"/>
                <a:gd name="connsiteY475" fmla="*/ 1181100 h 6677025"/>
                <a:gd name="connsiteX476" fmla="*/ 8504238 w 8802688"/>
                <a:gd name="connsiteY476" fmla="*/ 1198563 h 6677025"/>
                <a:gd name="connsiteX477" fmla="*/ 8523288 w 8802688"/>
                <a:gd name="connsiteY477" fmla="*/ 1219201 h 6677025"/>
                <a:gd name="connsiteX478" fmla="*/ 8537576 w 8802688"/>
                <a:gd name="connsiteY478" fmla="*/ 1243013 h 6677025"/>
                <a:gd name="connsiteX479" fmla="*/ 8551863 w 8802688"/>
                <a:gd name="connsiteY479" fmla="*/ 1270000 h 6677025"/>
                <a:gd name="connsiteX480" fmla="*/ 8605838 w 8802688"/>
                <a:gd name="connsiteY480" fmla="*/ 1403350 h 6677025"/>
                <a:gd name="connsiteX481" fmla="*/ 8659813 w 8802688"/>
                <a:gd name="connsiteY481" fmla="*/ 1531938 h 6677025"/>
                <a:gd name="connsiteX482" fmla="*/ 8680451 w 8802688"/>
                <a:gd name="connsiteY482" fmla="*/ 1593850 h 6677025"/>
                <a:gd name="connsiteX483" fmla="*/ 8704263 w 8802688"/>
                <a:gd name="connsiteY483" fmla="*/ 1658938 h 6677025"/>
                <a:gd name="connsiteX484" fmla="*/ 8721726 w 8802688"/>
                <a:gd name="connsiteY484" fmla="*/ 1725613 h 6677025"/>
                <a:gd name="connsiteX485" fmla="*/ 8737601 w 8802688"/>
                <a:gd name="connsiteY485" fmla="*/ 1793875 h 6677025"/>
                <a:gd name="connsiteX486" fmla="*/ 8763001 w 8802688"/>
                <a:gd name="connsiteY486" fmla="*/ 1974850 h 6677025"/>
                <a:gd name="connsiteX487" fmla="*/ 8785226 w 8802688"/>
                <a:gd name="connsiteY487" fmla="*/ 2149475 h 6677025"/>
                <a:gd name="connsiteX488" fmla="*/ 8789988 w 8802688"/>
                <a:gd name="connsiteY488" fmla="*/ 2238375 h 6677025"/>
                <a:gd name="connsiteX489" fmla="*/ 8796338 w 8802688"/>
                <a:gd name="connsiteY489" fmla="*/ 2325688 h 6677025"/>
                <a:gd name="connsiteX490" fmla="*/ 8802688 w 8802688"/>
                <a:gd name="connsiteY490" fmla="*/ 2411413 h 6677025"/>
                <a:gd name="connsiteX491" fmla="*/ 8802688 w 8802688"/>
                <a:gd name="connsiteY491" fmla="*/ 2497138 h 6677025"/>
                <a:gd name="connsiteX492" fmla="*/ 8802688 w 8802688"/>
                <a:gd name="connsiteY492" fmla="*/ 2584450 h 6677025"/>
                <a:gd name="connsiteX493" fmla="*/ 8796338 w 8802688"/>
                <a:gd name="connsiteY493" fmla="*/ 2670175 h 6677025"/>
                <a:gd name="connsiteX494" fmla="*/ 8789988 w 8802688"/>
                <a:gd name="connsiteY494" fmla="*/ 2752725 h 6677025"/>
                <a:gd name="connsiteX495" fmla="*/ 8778876 w 8802688"/>
                <a:gd name="connsiteY495" fmla="*/ 2840038 h 6677025"/>
                <a:gd name="connsiteX496" fmla="*/ 8763001 w 8802688"/>
                <a:gd name="connsiteY496" fmla="*/ 2922588 h 6677025"/>
                <a:gd name="connsiteX497" fmla="*/ 8748713 w 8802688"/>
                <a:gd name="connsiteY497" fmla="*/ 3006725 h 6677025"/>
                <a:gd name="connsiteX498" fmla="*/ 8724901 w 8802688"/>
                <a:gd name="connsiteY498" fmla="*/ 3092450 h 6677025"/>
                <a:gd name="connsiteX499" fmla="*/ 8701088 w 8802688"/>
                <a:gd name="connsiteY499" fmla="*/ 3175000 h 6677025"/>
                <a:gd name="connsiteX500" fmla="*/ 8670926 w 8802688"/>
                <a:gd name="connsiteY500" fmla="*/ 3249613 h 6677025"/>
                <a:gd name="connsiteX501" fmla="*/ 8642351 w 8802688"/>
                <a:gd name="connsiteY501" fmla="*/ 3321050 h 6677025"/>
                <a:gd name="connsiteX502" fmla="*/ 8609013 w 8802688"/>
                <a:gd name="connsiteY502" fmla="*/ 3389313 h 6677025"/>
                <a:gd name="connsiteX503" fmla="*/ 8575676 w 8802688"/>
                <a:gd name="connsiteY503" fmla="*/ 3451225 h 6677025"/>
                <a:gd name="connsiteX504" fmla="*/ 8543926 w 8802688"/>
                <a:gd name="connsiteY504" fmla="*/ 3514725 h 6677025"/>
                <a:gd name="connsiteX505" fmla="*/ 8507413 w 8802688"/>
                <a:gd name="connsiteY505" fmla="*/ 3570288 h 6677025"/>
                <a:gd name="connsiteX506" fmla="*/ 8469313 w 8802688"/>
                <a:gd name="connsiteY506" fmla="*/ 3621088 h 6677025"/>
                <a:gd name="connsiteX507" fmla="*/ 8431213 w 8802688"/>
                <a:gd name="connsiteY507" fmla="*/ 3671888 h 6677025"/>
                <a:gd name="connsiteX508" fmla="*/ 8391526 w 8802688"/>
                <a:gd name="connsiteY508" fmla="*/ 3719513 h 6677025"/>
                <a:gd name="connsiteX509" fmla="*/ 8350251 w 8802688"/>
                <a:gd name="connsiteY509" fmla="*/ 3760788 h 6677025"/>
                <a:gd name="connsiteX510" fmla="*/ 8305801 w 8802688"/>
                <a:gd name="connsiteY510" fmla="*/ 3802063 h 6677025"/>
                <a:gd name="connsiteX511" fmla="*/ 8261351 w 8802688"/>
                <a:gd name="connsiteY511" fmla="*/ 3838575 h 6677025"/>
                <a:gd name="connsiteX512" fmla="*/ 8216901 w 8802688"/>
                <a:gd name="connsiteY512" fmla="*/ 3870325 h 6677025"/>
                <a:gd name="connsiteX513" fmla="*/ 8172451 w 8802688"/>
                <a:gd name="connsiteY513" fmla="*/ 3903663 h 6677025"/>
                <a:gd name="connsiteX514" fmla="*/ 8124826 w 8802688"/>
                <a:gd name="connsiteY514" fmla="*/ 3930650 h 6677025"/>
                <a:gd name="connsiteX515" fmla="*/ 8074026 w 8802688"/>
                <a:gd name="connsiteY515" fmla="*/ 3954463 h 6677025"/>
                <a:gd name="connsiteX516" fmla="*/ 8023226 w 8802688"/>
                <a:gd name="connsiteY516" fmla="*/ 3978275 h 6677025"/>
                <a:gd name="connsiteX517" fmla="*/ 7972426 w 8802688"/>
                <a:gd name="connsiteY517" fmla="*/ 3995738 h 6677025"/>
                <a:gd name="connsiteX518" fmla="*/ 7920038 w 8802688"/>
                <a:gd name="connsiteY518" fmla="*/ 4013200 h 6677025"/>
                <a:gd name="connsiteX519" fmla="*/ 7866063 w 8802688"/>
                <a:gd name="connsiteY519" fmla="*/ 4029075 h 6677025"/>
                <a:gd name="connsiteX520" fmla="*/ 7812088 w 8802688"/>
                <a:gd name="connsiteY520" fmla="*/ 4040188 h 6677025"/>
                <a:gd name="connsiteX521" fmla="*/ 7756526 w 8802688"/>
                <a:gd name="connsiteY521" fmla="*/ 4049713 h 6677025"/>
                <a:gd name="connsiteX522" fmla="*/ 7699376 w 8802688"/>
                <a:gd name="connsiteY522" fmla="*/ 4057650 h 6677025"/>
                <a:gd name="connsiteX523" fmla="*/ 7640638 w 8802688"/>
                <a:gd name="connsiteY523" fmla="*/ 4064000 h 6677025"/>
                <a:gd name="connsiteX524" fmla="*/ 7583488 w 8802688"/>
                <a:gd name="connsiteY524" fmla="*/ 4067175 h 6677025"/>
                <a:gd name="connsiteX525" fmla="*/ 7521576 w 8802688"/>
                <a:gd name="connsiteY525" fmla="*/ 4067175 h 6677025"/>
                <a:gd name="connsiteX526" fmla="*/ 7461251 w 8802688"/>
                <a:gd name="connsiteY526" fmla="*/ 4067175 h 6677025"/>
                <a:gd name="connsiteX527" fmla="*/ 7399338 w 8802688"/>
                <a:gd name="connsiteY527" fmla="*/ 4064000 h 6677025"/>
                <a:gd name="connsiteX528" fmla="*/ 7270751 w 8802688"/>
                <a:gd name="connsiteY528" fmla="*/ 4052888 h 6677025"/>
                <a:gd name="connsiteX529" fmla="*/ 7140576 w 8802688"/>
                <a:gd name="connsiteY529" fmla="*/ 4033838 h 6677025"/>
                <a:gd name="connsiteX530" fmla="*/ 7018338 w 8802688"/>
                <a:gd name="connsiteY530" fmla="*/ 4016375 h 6677025"/>
                <a:gd name="connsiteX531" fmla="*/ 6896101 w 8802688"/>
                <a:gd name="connsiteY531" fmla="*/ 3992563 h 6677025"/>
                <a:gd name="connsiteX532" fmla="*/ 6780213 w 8802688"/>
                <a:gd name="connsiteY532" fmla="*/ 3965575 h 6677025"/>
                <a:gd name="connsiteX533" fmla="*/ 6664326 w 8802688"/>
                <a:gd name="connsiteY533" fmla="*/ 3937000 h 6677025"/>
                <a:gd name="connsiteX534" fmla="*/ 6438901 w 8802688"/>
                <a:gd name="connsiteY534" fmla="*/ 3870325 h 6677025"/>
                <a:gd name="connsiteX535" fmla="*/ 6326188 w 8802688"/>
                <a:gd name="connsiteY535" fmla="*/ 3841750 h 6677025"/>
                <a:gd name="connsiteX536" fmla="*/ 6216651 w 8802688"/>
                <a:gd name="connsiteY536" fmla="*/ 3811588 h 6677025"/>
                <a:gd name="connsiteX537" fmla="*/ 6186488 w 8802688"/>
                <a:gd name="connsiteY537" fmla="*/ 3951288 h 6677025"/>
                <a:gd name="connsiteX538" fmla="*/ 6162676 w 8802688"/>
                <a:gd name="connsiteY538" fmla="*/ 4094163 h 6677025"/>
                <a:gd name="connsiteX539" fmla="*/ 6153151 w 8802688"/>
                <a:gd name="connsiteY539" fmla="*/ 4171950 h 6677025"/>
                <a:gd name="connsiteX540" fmla="*/ 6148388 w 8802688"/>
                <a:gd name="connsiteY540" fmla="*/ 4244975 h 6677025"/>
                <a:gd name="connsiteX541" fmla="*/ 6142038 w 8802688"/>
                <a:gd name="connsiteY541" fmla="*/ 4325938 h 6677025"/>
                <a:gd name="connsiteX542" fmla="*/ 6142038 w 8802688"/>
                <a:gd name="connsiteY542" fmla="*/ 4408488 h 6677025"/>
                <a:gd name="connsiteX543" fmla="*/ 6142038 w 8802688"/>
                <a:gd name="connsiteY543" fmla="*/ 4438650 h 6677025"/>
                <a:gd name="connsiteX544" fmla="*/ 6148388 w 8802688"/>
                <a:gd name="connsiteY544" fmla="*/ 4468813 h 6677025"/>
                <a:gd name="connsiteX545" fmla="*/ 6156326 w 8802688"/>
                <a:gd name="connsiteY545" fmla="*/ 4500563 h 6677025"/>
                <a:gd name="connsiteX546" fmla="*/ 6169026 w 8802688"/>
                <a:gd name="connsiteY546" fmla="*/ 4530725 h 6677025"/>
                <a:gd name="connsiteX547" fmla="*/ 6183313 w 8802688"/>
                <a:gd name="connsiteY547" fmla="*/ 4554538 h 6677025"/>
                <a:gd name="connsiteX548" fmla="*/ 6203951 w 8802688"/>
                <a:gd name="connsiteY548" fmla="*/ 4575175 h 6677025"/>
                <a:gd name="connsiteX549" fmla="*/ 6213476 w 8802688"/>
                <a:gd name="connsiteY549" fmla="*/ 4584700 h 6677025"/>
                <a:gd name="connsiteX550" fmla="*/ 6224588 w 8802688"/>
                <a:gd name="connsiteY550" fmla="*/ 4591050 h 6677025"/>
                <a:gd name="connsiteX551" fmla="*/ 6237288 w 8802688"/>
                <a:gd name="connsiteY551" fmla="*/ 4594225 h 6677025"/>
                <a:gd name="connsiteX552" fmla="*/ 6251576 w 8802688"/>
                <a:gd name="connsiteY552" fmla="*/ 4595813 h 6677025"/>
                <a:gd name="connsiteX553" fmla="*/ 6281738 w 8802688"/>
                <a:gd name="connsiteY553" fmla="*/ 4608513 h 6677025"/>
                <a:gd name="connsiteX554" fmla="*/ 6313488 w 8802688"/>
                <a:gd name="connsiteY554" fmla="*/ 4619625 h 6677025"/>
                <a:gd name="connsiteX555" fmla="*/ 6350001 w 8802688"/>
                <a:gd name="connsiteY555" fmla="*/ 4629150 h 6677025"/>
                <a:gd name="connsiteX556" fmla="*/ 6384926 w 8802688"/>
                <a:gd name="connsiteY556" fmla="*/ 4632325 h 6677025"/>
                <a:gd name="connsiteX557" fmla="*/ 6405563 w 8802688"/>
                <a:gd name="connsiteY557" fmla="*/ 4632325 h 6677025"/>
                <a:gd name="connsiteX558" fmla="*/ 6424613 w 8802688"/>
                <a:gd name="connsiteY558" fmla="*/ 4629150 h 6677025"/>
                <a:gd name="connsiteX559" fmla="*/ 6445251 w 8802688"/>
                <a:gd name="connsiteY559" fmla="*/ 4622800 h 6677025"/>
                <a:gd name="connsiteX560" fmla="*/ 6465888 w 8802688"/>
                <a:gd name="connsiteY560" fmla="*/ 4616450 h 6677025"/>
                <a:gd name="connsiteX561" fmla="*/ 6486526 w 8802688"/>
                <a:gd name="connsiteY561" fmla="*/ 4605338 h 6677025"/>
                <a:gd name="connsiteX562" fmla="*/ 6507163 w 8802688"/>
                <a:gd name="connsiteY562" fmla="*/ 4594225 h 6677025"/>
                <a:gd name="connsiteX563" fmla="*/ 6527801 w 8802688"/>
                <a:gd name="connsiteY563" fmla="*/ 4575175 h 6677025"/>
                <a:gd name="connsiteX564" fmla="*/ 6548438 w 8802688"/>
                <a:gd name="connsiteY564" fmla="*/ 4557713 h 6677025"/>
                <a:gd name="connsiteX565" fmla="*/ 6578601 w 8802688"/>
                <a:gd name="connsiteY565" fmla="*/ 4516438 h 6677025"/>
                <a:gd name="connsiteX566" fmla="*/ 6608763 w 8802688"/>
                <a:gd name="connsiteY566" fmla="*/ 4476750 h 6677025"/>
                <a:gd name="connsiteX567" fmla="*/ 6673851 w 8802688"/>
                <a:gd name="connsiteY567" fmla="*/ 4403725 h 6677025"/>
                <a:gd name="connsiteX568" fmla="*/ 6704013 w 8802688"/>
                <a:gd name="connsiteY568" fmla="*/ 4364038 h 6677025"/>
                <a:gd name="connsiteX569" fmla="*/ 6731001 w 8802688"/>
                <a:gd name="connsiteY569" fmla="*/ 4319588 h 6677025"/>
                <a:gd name="connsiteX570" fmla="*/ 6754813 w 8802688"/>
                <a:gd name="connsiteY570" fmla="*/ 4275138 h 6677025"/>
                <a:gd name="connsiteX571" fmla="*/ 6762751 w 8802688"/>
                <a:gd name="connsiteY571" fmla="*/ 4248150 h 6677025"/>
                <a:gd name="connsiteX572" fmla="*/ 6772276 w 8802688"/>
                <a:gd name="connsiteY572" fmla="*/ 4221163 h 6677025"/>
                <a:gd name="connsiteX573" fmla="*/ 6775451 w 8802688"/>
                <a:gd name="connsiteY573" fmla="*/ 4210050 h 6677025"/>
                <a:gd name="connsiteX574" fmla="*/ 6783388 w 8802688"/>
                <a:gd name="connsiteY574" fmla="*/ 4197350 h 6677025"/>
                <a:gd name="connsiteX575" fmla="*/ 6796088 w 8802688"/>
                <a:gd name="connsiteY575" fmla="*/ 4192588 h 6677025"/>
                <a:gd name="connsiteX576" fmla="*/ 6813551 w 8802688"/>
                <a:gd name="connsiteY576" fmla="*/ 4183063 h 6677025"/>
                <a:gd name="connsiteX577" fmla="*/ 6848476 w 8802688"/>
                <a:gd name="connsiteY577" fmla="*/ 4168775 h 6677025"/>
                <a:gd name="connsiteX578" fmla="*/ 6867526 w 8802688"/>
                <a:gd name="connsiteY578" fmla="*/ 4159250 h 6677025"/>
                <a:gd name="connsiteX579" fmla="*/ 6881813 w 8802688"/>
                <a:gd name="connsiteY579" fmla="*/ 4148138 h 6677025"/>
                <a:gd name="connsiteX580" fmla="*/ 6881813 w 8802688"/>
                <a:gd name="connsiteY580" fmla="*/ 4200525 h 6677025"/>
                <a:gd name="connsiteX581" fmla="*/ 6875463 w 8802688"/>
                <a:gd name="connsiteY581" fmla="*/ 4254500 h 6677025"/>
                <a:gd name="connsiteX582" fmla="*/ 6867526 w 8802688"/>
                <a:gd name="connsiteY582" fmla="*/ 4302125 h 6677025"/>
                <a:gd name="connsiteX583" fmla="*/ 6854826 w 8802688"/>
                <a:gd name="connsiteY583" fmla="*/ 4349750 h 6677025"/>
                <a:gd name="connsiteX584" fmla="*/ 6840538 w 8802688"/>
                <a:gd name="connsiteY584" fmla="*/ 4394200 h 6677025"/>
                <a:gd name="connsiteX585" fmla="*/ 6823076 w 8802688"/>
                <a:gd name="connsiteY585" fmla="*/ 4435475 h 6677025"/>
                <a:gd name="connsiteX586" fmla="*/ 6800851 w 8802688"/>
                <a:gd name="connsiteY586" fmla="*/ 4475163 h 6677025"/>
                <a:gd name="connsiteX587" fmla="*/ 6775451 w 8802688"/>
                <a:gd name="connsiteY587" fmla="*/ 4510088 h 6677025"/>
                <a:gd name="connsiteX588" fmla="*/ 6748463 w 8802688"/>
                <a:gd name="connsiteY588" fmla="*/ 4546600 h 6677025"/>
                <a:gd name="connsiteX589" fmla="*/ 6718301 w 8802688"/>
                <a:gd name="connsiteY589" fmla="*/ 4575175 h 6677025"/>
                <a:gd name="connsiteX590" fmla="*/ 6683376 w 8802688"/>
                <a:gd name="connsiteY590" fmla="*/ 4605338 h 6677025"/>
                <a:gd name="connsiteX591" fmla="*/ 6646863 w 8802688"/>
                <a:gd name="connsiteY591" fmla="*/ 4629150 h 6677025"/>
                <a:gd name="connsiteX592" fmla="*/ 6608763 w 8802688"/>
                <a:gd name="connsiteY592" fmla="*/ 4652963 h 6677025"/>
                <a:gd name="connsiteX593" fmla="*/ 6567488 w 8802688"/>
                <a:gd name="connsiteY593" fmla="*/ 4673600 h 6677025"/>
                <a:gd name="connsiteX594" fmla="*/ 6521451 w 8802688"/>
                <a:gd name="connsiteY594" fmla="*/ 4691063 h 6677025"/>
                <a:gd name="connsiteX595" fmla="*/ 6473826 w 8802688"/>
                <a:gd name="connsiteY595" fmla="*/ 4706938 h 6677025"/>
                <a:gd name="connsiteX596" fmla="*/ 6438901 w 8802688"/>
                <a:gd name="connsiteY596" fmla="*/ 4718050 h 6677025"/>
                <a:gd name="connsiteX597" fmla="*/ 6403976 w 8802688"/>
                <a:gd name="connsiteY597" fmla="*/ 4727575 h 6677025"/>
                <a:gd name="connsiteX598" fmla="*/ 6370638 w 8802688"/>
                <a:gd name="connsiteY598" fmla="*/ 4733925 h 6677025"/>
                <a:gd name="connsiteX599" fmla="*/ 6334126 w 8802688"/>
                <a:gd name="connsiteY599" fmla="*/ 4735513 h 6677025"/>
                <a:gd name="connsiteX600" fmla="*/ 6302376 w 8802688"/>
                <a:gd name="connsiteY600" fmla="*/ 4735513 h 6677025"/>
                <a:gd name="connsiteX601" fmla="*/ 6265863 w 8802688"/>
                <a:gd name="connsiteY601" fmla="*/ 4733925 h 6677025"/>
                <a:gd name="connsiteX602" fmla="*/ 6234113 w 8802688"/>
                <a:gd name="connsiteY602" fmla="*/ 4724400 h 6677025"/>
                <a:gd name="connsiteX603" fmla="*/ 6200776 w 8802688"/>
                <a:gd name="connsiteY603" fmla="*/ 4714875 h 6677025"/>
                <a:gd name="connsiteX604" fmla="*/ 6169026 w 8802688"/>
                <a:gd name="connsiteY604" fmla="*/ 4703763 h 6677025"/>
                <a:gd name="connsiteX605" fmla="*/ 6135688 w 8802688"/>
                <a:gd name="connsiteY605" fmla="*/ 4691063 h 6677025"/>
                <a:gd name="connsiteX606" fmla="*/ 6102351 w 8802688"/>
                <a:gd name="connsiteY606" fmla="*/ 4673600 h 6677025"/>
                <a:gd name="connsiteX607" fmla="*/ 6073776 w 8802688"/>
                <a:gd name="connsiteY607" fmla="*/ 4656138 h 6677025"/>
                <a:gd name="connsiteX608" fmla="*/ 6040438 w 8802688"/>
                <a:gd name="connsiteY608" fmla="*/ 4632325 h 6677025"/>
                <a:gd name="connsiteX609" fmla="*/ 6010276 w 8802688"/>
                <a:gd name="connsiteY609" fmla="*/ 4611688 h 6677025"/>
                <a:gd name="connsiteX610" fmla="*/ 5984876 w 8802688"/>
                <a:gd name="connsiteY610" fmla="*/ 4584700 h 6677025"/>
                <a:gd name="connsiteX611" fmla="*/ 5954713 w 8802688"/>
                <a:gd name="connsiteY611" fmla="*/ 4557713 h 6677025"/>
                <a:gd name="connsiteX612" fmla="*/ 5903913 w 8802688"/>
                <a:gd name="connsiteY612" fmla="*/ 4510088 h 6677025"/>
                <a:gd name="connsiteX613" fmla="*/ 5853113 w 8802688"/>
                <a:gd name="connsiteY613" fmla="*/ 4465638 h 6677025"/>
                <a:gd name="connsiteX614" fmla="*/ 5802313 w 8802688"/>
                <a:gd name="connsiteY614" fmla="*/ 4424363 h 6677025"/>
                <a:gd name="connsiteX615" fmla="*/ 5746751 w 8802688"/>
                <a:gd name="connsiteY615" fmla="*/ 4384675 h 6677025"/>
                <a:gd name="connsiteX616" fmla="*/ 5692776 w 8802688"/>
                <a:gd name="connsiteY616" fmla="*/ 4349750 h 6677025"/>
                <a:gd name="connsiteX617" fmla="*/ 5635626 w 8802688"/>
                <a:gd name="connsiteY617" fmla="*/ 4316413 h 6677025"/>
                <a:gd name="connsiteX618" fmla="*/ 5576888 w 8802688"/>
                <a:gd name="connsiteY618" fmla="*/ 4284663 h 6677025"/>
                <a:gd name="connsiteX619" fmla="*/ 5519738 w 8802688"/>
                <a:gd name="connsiteY619" fmla="*/ 4254500 h 6677025"/>
                <a:gd name="connsiteX620" fmla="*/ 5399088 w 8802688"/>
                <a:gd name="connsiteY620" fmla="*/ 4197350 h 6677025"/>
                <a:gd name="connsiteX621" fmla="*/ 5276851 w 8802688"/>
                <a:gd name="connsiteY621" fmla="*/ 4141788 h 6677025"/>
                <a:gd name="connsiteX622" fmla="*/ 5027613 w 8802688"/>
                <a:gd name="connsiteY622" fmla="*/ 4033838 h 6677025"/>
                <a:gd name="connsiteX623" fmla="*/ 5110163 w 8802688"/>
                <a:gd name="connsiteY623" fmla="*/ 4090988 h 6677025"/>
                <a:gd name="connsiteX624" fmla="*/ 5151438 w 8802688"/>
                <a:gd name="connsiteY624" fmla="*/ 4121150 h 6677025"/>
                <a:gd name="connsiteX625" fmla="*/ 5191126 w 8802688"/>
                <a:gd name="connsiteY625" fmla="*/ 4151313 h 6677025"/>
                <a:gd name="connsiteX626" fmla="*/ 5226051 w 8802688"/>
                <a:gd name="connsiteY626" fmla="*/ 4183063 h 6677025"/>
                <a:gd name="connsiteX627" fmla="*/ 5260976 w 8802688"/>
                <a:gd name="connsiteY627" fmla="*/ 4219575 h 6677025"/>
                <a:gd name="connsiteX628" fmla="*/ 5294313 w 8802688"/>
                <a:gd name="connsiteY628" fmla="*/ 4254500 h 6677025"/>
                <a:gd name="connsiteX629" fmla="*/ 5324476 w 8802688"/>
                <a:gd name="connsiteY629" fmla="*/ 4295775 h 6677025"/>
                <a:gd name="connsiteX630" fmla="*/ 5356226 w 8802688"/>
                <a:gd name="connsiteY630" fmla="*/ 4329113 h 6677025"/>
                <a:gd name="connsiteX631" fmla="*/ 5392738 w 8802688"/>
                <a:gd name="connsiteY631" fmla="*/ 4370388 h 6677025"/>
                <a:gd name="connsiteX632" fmla="*/ 5410201 w 8802688"/>
                <a:gd name="connsiteY632" fmla="*/ 4391025 h 6677025"/>
                <a:gd name="connsiteX633" fmla="*/ 5422901 w 8802688"/>
                <a:gd name="connsiteY633" fmla="*/ 4411663 h 6677025"/>
                <a:gd name="connsiteX634" fmla="*/ 5430838 w 8802688"/>
                <a:gd name="connsiteY634" fmla="*/ 4430713 h 6677025"/>
                <a:gd name="connsiteX635" fmla="*/ 5434013 w 8802688"/>
                <a:gd name="connsiteY635" fmla="*/ 4445000 h 6677025"/>
                <a:gd name="connsiteX636" fmla="*/ 5376863 w 8802688"/>
                <a:gd name="connsiteY636" fmla="*/ 4656138 h 6677025"/>
                <a:gd name="connsiteX637" fmla="*/ 5348288 w 8802688"/>
                <a:gd name="connsiteY637" fmla="*/ 4759325 h 6677025"/>
                <a:gd name="connsiteX638" fmla="*/ 5314951 w 8802688"/>
                <a:gd name="connsiteY638" fmla="*/ 4864100 h 6677025"/>
                <a:gd name="connsiteX639" fmla="*/ 5280026 w 8802688"/>
                <a:gd name="connsiteY639" fmla="*/ 4965700 h 6677025"/>
                <a:gd name="connsiteX640" fmla="*/ 5243513 w 8802688"/>
                <a:gd name="connsiteY640" fmla="*/ 5068888 h 6677025"/>
                <a:gd name="connsiteX641" fmla="*/ 5205413 w 8802688"/>
                <a:gd name="connsiteY641" fmla="*/ 5167313 h 6677025"/>
                <a:gd name="connsiteX642" fmla="*/ 5160963 w 8802688"/>
                <a:gd name="connsiteY642" fmla="*/ 5268913 h 6677025"/>
                <a:gd name="connsiteX643" fmla="*/ 5116513 w 8802688"/>
                <a:gd name="connsiteY643" fmla="*/ 5362575 h 6677025"/>
                <a:gd name="connsiteX644" fmla="*/ 5068888 w 8802688"/>
                <a:gd name="connsiteY644" fmla="*/ 5457825 h 6677025"/>
                <a:gd name="connsiteX645" fmla="*/ 5014913 w 8802688"/>
                <a:gd name="connsiteY645" fmla="*/ 5553075 h 6677025"/>
                <a:gd name="connsiteX646" fmla="*/ 4960938 w 8802688"/>
                <a:gd name="connsiteY646" fmla="*/ 5643563 h 6677025"/>
                <a:gd name="connsiteX647" fmla="*/ 4902201 w 8802688"/>
                <a:gd name="connsiteY647" fmla="*/ 5732463 h 6677025"/>
                <a:gd name="connsiteX648" fmla="*/ 4837113 w 8802688"/>
                <a:gd name="connsiteY648" fmla="*/ 5815013 h 6677025"/>
                <a:gd name="connsiteX649" fmla="*/ 4768850 w 8802688"/>
                <a:gd name="connsiteY649" fmla="*/ 5899150 h 6677025"/>
                <a:gd name="connsiteX650" fmla="*/ 4694238 w 8802688"/>
                <a:gd name="connsiteY650" fmla="*/ 5978525 h 6677025"/>
                <a:gd name="connsiteX651" fmla="*/ 4581525 w 8802688"/>
                <a:gd name="connsiteY651" fmla="*/ 6062663 h 6677025"/>
                <a:gd name="connsiteX652" fmla="*/ 4470400 w 8802688"/>
                <a:gd name="connsiteY652" fmla="*/ 6151563 h 6677025"/>
                <a:gd name="connsiteX653" fmla="*/ 4360863 w 8802688"/>
                <a:gd name="connsiteY653" fmla="*/ 6246813 h 6677025"/>
                <a:gd name="connsiteX654" fmla="*/ 4303713 w 8802688"/>
                <a:gd name="connsiteY654" fmla="*/ 6296025 h 6677025"/>
                <a:gd name="connsiteX655" fmla="*/ 4248150 w 8802688"/>
                <a:gd name="connsiteY655" fmla="*/ 6350000 h 6677025"/>
                <a:gd name="connsiteX656" fmla="*/ 4221163 w 8802688"/>
                <a:gd name="connsiteY656" fmla="*/ 6365875 h 6677025"/>
                <a:gd name="connsiteX657" fmla="*/ 4194175 w 8802688"/>
                <a:gd name="connsiteY657" fmla="*/ 6386513 h 6677025"/>
                <a:gd name="connsiteX658" fmla="*/ 4167188 w 8802688"/>
                <a:gd name="connsiteY658" fmla="*/ 6407150 h 6677025"/>
                <a:gd name="connsiteX659" fmla="*/ 4140200 w 8802688"/>
                <a:gd name="connsiteY659" fmla="*/ 6430963 h 6677025"/>
                <a:gd name="connsiteX660" fmla="*/ 4117975 w 8802688"/>
                <a:gd name="connsiteY660" fmla="*/ 6454775 h 6677025"/>
                <a:gd name="connsiteX661" fmla="*/ 4095750 w 8802688"/>
                <a:gd name="connsiteY661" fmla="*/ 6481763 h 6677025"/>
                <a:gd name="connsiteX662" fmla="*/ 4078288 w 8802688"/>
                <a:gd name="connsiteY662" fmla="*/ 6510338 h 6677025"/>
                <a:gd name="connsiteX663" fmla="*/ 4064000 w 8802688"/>
                <a:gd name="connsiteY663" fmla="*/ 6537325 h 6677025"/>
                <a:gd name="connsiteX664" fmla="*/ 4033838 w 8802688"/>
                <a:gd name="connsiteY664" fmla="*/ 6564313 h 6677025"/>
                <a:gd name="connsiteX665" fmla="*/ 4003675 w 8802688"/>
                <a:gd name="connsiteY665" fmla="*/ 6588125 h 6677025"/>
                <a:gd name="connsiteX666" fmla="*/ 3975100 w 8802688"/>
                <a:gd name="connsiteY666" fmla="*/ 6608763 h 6677025"/>
                <a:gd name="connsiteX667" fmla="*/ 3944938 w 8802688"/>
                <a:gd name="connsiteY667" fmla="*/ 6626225 h 6677025"/>
                <a:gd name="connsiteX668" fmla="*/ 3914775 w 8802688"/>
                <a:gd name="connsiteY668" fmla="*/ 6645275 h 6677025"/>
                <a:gd name="connsiteX669" fmla="*/ 3884613 w 8802688"/>
                <a:gd name="connsiteY669" fmla="*/ 6656388 h 6677025"/>
                <a:gd name="connsiteX670" fmla="*/ 3852863 w 8802688"/>
                <a:gd name="connsiteY670" fmla="*/ 6665913 h 6677025"/>
                <a:gd name="connsiteX671" fmla="*/ 3822700 w 8802688"/>
                <a:gd name="connsiteY671" fmla="*/ 6673850 h 6677025"/>
                <a:gd name="connsiteX672" fmla="*/ 3790950 w 8802688"/>
                <a:gd name="connsiteY672" fmla="*/ 6677025 h 6677025"/>
                <a:gd name="connsiteX673" fmla="*/ 3760788 w 8802688"/>
                <a:gd name="connsiteY673" fmla="*/ 6677025 h 6677025"/>
                <a:gd name="connsiteX674" fmla="*/ 3727450 w 8802688"/>
                <a:gd name="connsiteY674" fmla="*/ 6673850 h 6677025"/>
                <a:gd name="connsiteX675" fmla="*/ 3697288 w 8802688"/>
                <a:gd name="connsiteY675" fmla="*/ 6669088 h 6677025"/>
                <a:gd name="connsiteX676" fmla="*/ 3668713 w 8802688"/>
                <a:gd name="connsiteY676" fmla="*/ 6659563 h 6677025"/>
                <a:gd name="connsiteX677" fmla="*/ 3638550 w 8802688"/>
                <a:gd name="connsiteY677" fmla="*/ 6646863 h 6677025"/>
                <a:gd name="connsiteX678" fmla="*/ 3608388 w 8802688"/>
                <a:gd name="connsiteY678" fmla="*/ 6632575 h 6677025"/>
                <a:gd name="connsiteX679" fmla="*/ 3579813 w 8802688"/>
                <a:gd name="connsiteY679" fmla="*/ 6611938 h 6677025"/>
                <a:gd name="connsiteX680" fmla="*/ 3525838 w 8802688"/>
                <a:gd name="connsiteY680" fmla="*/ 6543675 h 6677025"/>
                <a:gd name="connsiteX681" fmla="*/ 3475038 w 8802688"/>
                <a:gd name="connsiteY681" fmla="*/ 6472238 h 6677025"/>
                <a:gd name="connsiteX682" fmla="*/ 3427413 w 8802688"/>
                <a:gd name="connsiteY682" fmla="*/ 6400800 h 6677025"/>
                <a:gd name="connsiteX683" fmla="*/ 3379788 w 8802688"/>
                <a:gd name="connsiteY683" fmla="*/ 6326188 h 6677025"/>
                <a:gd name="connsiteX684" fmla="*/ 3335338 w 8802688"/>
                <a:gd name="connsiteY684" fmla="*/ 6251575 h 6677025"/>
                <a:gd name="connsiteX685" fmla="*/ 3294063 w 8802688"/>
                <a:gd name="connsiteY685" fmla="*/ 6175375 h 6677025"/>
                <a:gd name="connsiteX686" fmla="*/ 3252788 w 8802688"/>
                <a:gd name="connsiteY686" fmla="*/ 6097588 h 6677025"/>
                <a:gd name="connsiteX687" fmla="*/ 3209925 w 8802688"/>
                <a:gd name="connsiteY687" fmla="*/ 6015038 h 6677025"/>
                <a:gd name="connsiteX688" fmla="*/ 3195638 w 8802688"/>
                <a:gd name="connsiteY688" fmla="*/ 5999163 h 6677025"/>
                <a:gd name="connsiteX689" fmla="*/ 3186113 w 8802688"/>
                <a:gd name="connsiteY689" fmla="*/ 5984875 h 6677025"/>
                <a:gd name="connsiteX690" fmla="*/ 3181350 w 8802688"/>
                <a:gd name="connsiteY690" fmla="*/ 5967413 h 6677025"/>
                <a:gd name="connsiteX691" fmla="*/ 3175000 w 8802688"/>
                <a:gd name="connsiteY691" fmla="*/ 5946775 h 6677025"/>
                <a:gd name="connsiteX692" fmla="*/ 3171825 w 8802688"/>
                <a:gd name="connsiteY692" fmla="*/ 5927725 h 6677025"/>
                <a:gd name="connsiteX693" fmla="*/ 3171825 w 8802688"/>
                <a:gd name="connsiteY693" fmla="*/ 5907088 h 6677025"/>
                <a:gd name="connsiteX694" fmla="*/ 3175000 w 8802688"/>
                <a:gd name="connsiteY694" fmla="*/ 5886450 h 6677025"/>
                <a:gd name="connsiteX695" fmla="*/ 3181350 w 8802688"/>
                <a:gd name="connsiteY695" fmla="*/ 5865813 h 6677025"/>
                <a:gd name="connsiteX696" fmla="*/ 3189288 w 8802688"/>
                <a:gd name="connsiteY696" fmla="*/ 5845175 h 6677025"/>
                <a:gd name="connsiteX697" fmla="*/ 3201988 w 8802688"/>
                <a:gd name="connsiteY697" fmla="*/ 5824538 h 6677025"/>
                <a:gd name="connsiteX698" fmla="*/ 3213100 w 8802688"/>
                <a:gd name="connsiteY698" fmla="*/ 5803900 h 6677025"/>
                <a:gd name="connsiteX699" fmla="*/ 3230563 w 8802688"/>
                <a:gd name="connsiteY699" fmla="*/ 5783263 h 6677025"/>
                <a:gd name="connsiteX700" fmla="*/ 3249613 w 8802688"/>
                <a:gd name="connsiteY700" fmla="*/ 5764213 h 6677025"/>
                <a:gd name="connsiteX701" fmla="*/ 3270250 w 8802688"/>
                <a:gd name="connsiteY701" fmla="*/ 5746750 h 6677025"/>
                <a:gd name="connsiteX702" fmla="*/ 3294063 w 8802688"/>
                <a:gd name="connsiteY702" fmla="*/ 5732463 h 6677025"/>
                <a:gd name="connsiteX703" fmla="*/ 3321050 w 8802688"/>
                <a:gd name="connsiteY703" fmla="*/ 5716588 h 6677025"/>
                <a:gd name="connsiteX704" fmla="*/ 3362325 w 8802688"/>
                <a:gd name="connsiteY704" fmla="*/ 5699125 h 6677025"/>
                <a:gd name="connsiteX705" fmla="*/ 3403600 w 8802688"/>
                <a:gd name="connsiteY705" fmla="*/ 5681663 h 6677025"/>
                <a:gd name="connsiteX706" fmla="*/ 3492500 w 8802688"/>
                <a:gd name="connsiteY706" fmla="*/ 5637213 h 6677025"/>
                <a:gd name="connsiteX707" fmla="*/ 3587750 w 8802688"/>
                <a:gd name="connsiteY707" fmla="*/ 5583238 h 6677025"/>
                <a:gd name="connsiteX708" fmla="*/ 3692525 w 8802688"/>
                <a:gd name="connsiteY708" fmla="*/ 5529263 h 6677025"/>
                <a:gd name="connsiteX709" fmla="*/ 3692525 w 8802688"/>
                <a:gd name="connsiteY709" fmla="*/ 5081588 h 6677025"/>
                <a:gd name="connsiteX710" fmla="*/ 3683000 w 8802688"/>
                <a:gd name="connsiteY710" fmla="*/ 5116513 h 6677025"/>
                <a:gd name="connsiteX711" fmla="*/ 3673475 w 8802688"/>
                <a:gd name="connsiteY711" fmla="*/ 5153025 h 6677025"/>
                <a:gd name="connsiteX712" fmla="*/ 3665538 w 8802688"/>
                <a:gd name="connsiteY712" fmla="*/ 5184775 h 6677025"/>
                <a:gd name="connsiteX713" fmla="*/ 3652838 w 8802688"/>
                <a:gd name="connsiteY713" fmla="*/ 5211763 h 6677025"/>
                <a:gd name="connsiteX714" fmla="*/ 3641725 w 8802688"/>
                <a:gd name="connsiteY714" fmla="*/ 5238750 h 6677025"/>
                <a:gd name="connsiteX715" fmla="*/ 3629025 w 8802688"/>
                <a:gd name="connsiteY715" fmla="*/ 5265738 h 6677025"/>
                <a:gd name="connsiteX716" fmla="*/ 3614738 w 8802688"/>
                <a:gd name="connsiteY716" fmla="*/ 5286375 h 6677025"/>
                <a:gd name="connsiteX717" fmla="*/ 3600450 w 8802688"/>
                <a:gd name="connsiteY717" fmla="*/ 5307013 h 6677025"/>
                <a:gd name="connsiteX718" fmla="*/ 3581400 w 8802688"/>
                <a:gd name="connsiteY718" fmla="*/ 5324475 h 6677025"/>
                <a:gd name="connsiteX719" fmla="*/ 3567113 w 8802688"/>
                <a:gd name="connsiteY719" fmla="*/ 5340350 h 6677025"/>
                <a:gd name="connsiteX720" fmla="*/ 3549650 w 8802688"/>
                <a:gd name="connsiteY720" fmla="*/ 5354638 h 6677025"/>
                <a:gd name="connsiteX721" fmla="*/ 3529013 w 8802688"/>
                <a:gd name="connsiteY721" fmla="*/ 5365750 h 6677025"/>
                <a:gd name="connsiteX722" fmla="*/ 3489325 w 8802688"/>
                <a:gd name="connsiteY722" fmla="*/ 5386388 h 6677025"/>
                <a:gd name="connsiteX723" fmla="*/ 3451225 w 8802688"/>
                <a:gd name="connsiteY723" fmla="*/ 5402263 h 6677025"/>
                <a:gd name="connsiteX724" fmla="*/ 3406775 w 8802688"/>
                <a:gd name="connsiteY724" fmla="*/ 5413375 h 6677025"/>
                <a:gd name="connsiteX725" fmla="*/ 3365500 w 8802688"/>
                <a:gd name="connsiteY725" fmla="*/ 5419725 h 6677025"/>
                <a:gd name="connsiteX726" fmla="*/ 3321050 w 8802688"/>
                <a:gd name="connsiteY726" fmla="*/ 5422900 h 6677025"/>
                <a:gd name="connsiteX727" fmla="*/ 3273425 w 8802688"/>
                <a:gd name="connsiteY727" fmla="*/ 5422900 h 6677025"/>
                <a:gd name="connsiteX728" fmla="*/ 3182938 w 8802688"/>
                <a:gd name="connsiteY728" fmla="*/ 5419725 h 6677025"/>
                <a:gd name="connsiteX729" fmla="*/ 3097213 w 8802688"/>
                <a:gd name="connsiteY729" fmla="*/ 5416550 h 6677025"/>
                <a:gd name="connsiteX730" fmla="*/ 2838450 w 8802688"/>
                <a:gd name="connsiteY730" fmla="*/ 5416550 h 6677025"/>
                <a:gd name="connsiteX731" fmla="*/ 2770188 w 8802688"/>
                <a:gd name="connsiteY731" fmla="*/ 5416550 h 6677025"/>
                <a:gd name="connsiteX732" fmla="*/ 2708275 w 8802688"/>
                <a:gd name="connsiteY732" fmla="*/ 5413375 h 6677025"/>
                <a:gd name="connsiteX733" fmla="*/ 2678113 w 8802688"/>
                <a:gd name="connsiteY733" fmla="*/ 5408613 h 6677025"/>
                <a:gd name="connsiteX734" fmla="*/ 2647950 w 8802688"/>
                <a:gd name="connsiteY734" fmla="*/ 5402263 h 6677025"/>
                <a:gd name="connsiteX735" fmla="*/ 2622550 w 8802688"/>
                <a:gd name="connsiteY735" fmla="*/ 5395913 h 6677025"/>
                <a:gd name="connsiteX736" fmla="*/ 2598738 w 8802688"/>
                <a:gd name="connsiteY736" fmla="*/ 5384800 h 6677025"/>
                <a:gd name="connsiteX737" fmla="*/ 2574925 w 8802688"/>
                <a:gd name="connsiteY737" fmla="*/ 5368925 h 6677025"/>
                <a:gd name="connsiteX738" fmla="*/ 2554288 w 8802688"/>
                <a:gd name="connsiteY738" fmla="*/ 5354638 h 6677025"/>
                <a:gd name="connsiteX739" fmla="*/ 2532063 w 8802688"/>
                <a:gd name="connsiteY739" fmla="*/ 5330825 h 6677025"/>
                <a:gd name="connsiteX740" fmla="*/ 2514600 w 8802688"/>
                <a:gd name="connsiteY740" fmla="*/ 5307013 h 6677025"/>
                <a:gd name="connsiteX741" fmla="*/ 2500313 w 8802688"/>
                <a:gd name="connsiteY741" fmla="*/ 5276850 h 6677025"/>
                <a:gd name="connsiteX742" fmla="*/ 2484438 w 8802688"/>
                <a:gd name="connsiteY742" fmla="*/ 5241925 h 6677025"/>
                <a:gd name="connsiteX743" fmla="*/ 2476500 w 8802688"/>
                <a:gd name="connsiteY743" fmla="*/ 5202238 h 6677025"/>
                <a:gd name="connsiteX744" fmla="*/ 2466975 w 8802688"/>
                <a:gd name="connsiteY744" fmla="*/ 5154613 h 6677025"/>
                <a:gd name="connsiteX745" fmla="*/ 2466975 w 8802688"/>
                <a:gd name="connsiteY745" fmla="*/ 5229225 h 6677025"/>
                <a:gd name="connsiteX746" fmla="*/ 2466975 w 8802688"/>
                <a:gd name="connsiteY746" fmla="*/ 5341938 h 6677025"/>
                <a:gd name="connsiteX747" fmla="*/ 2466975 w 8802688"/>
                <a:gd name="connsiteY747" fmla="*/ 5440363 h 6677025"/>
                <a:gd name="connsiteX748" fmla="*/ 2463800 w 8802688"/>
                <a:gd name="connsiteY748" fmla="*/ 5538788 h 6677025"/>
                <a:gd name="connsiteX749" fmla="*/ 2459038 w 8802688"/>
                <a:gd name="connsiteY749" fmla="*/ 5634038 h 6677025"/>
                <a:gd name="connsiteX750" fmla="*/ 2452688 w 8802688"/>
                <a:gd name="connsiteY750" fmla="*/ 5681663 h 6677025"/>
                <a:gd name="connsiteX751" fmla="*/ 2443163 w 8802688"/>
                <a:gd name="connsiteY751" fmla="*/ 5729288 h 6677025"/>
                <a:gd name="connsiteX752" fmla="*/ 2435225 w 8802688"/>
                <a:gd name="connsiteY752" fmla="*/ 5776913 h 6677025"/>
                <a:gd name="connsiteX753" fmla="*/ 2422525 w 8802688"/>
                <a:gd name="connsiteY753" fmla="*/ 5824538 h 6677025"/>
                <a:gd name="connsiteX754" fmla="*/ 2408238 w 8802688"/>
                <a:gd name="connsiteY754" fmla="*/ 5868988 h 6677025"/>
                <a:gd name="connsiteX755" fmla="*/ 2390775 w 8802688"/>
                <a:gd name="connsiteY755" fmla="*/ 5916613 h 6677025"/>
                <a:gd name="connsiteX756" fmla="*/ 2368550 w 8802688"/>
                <a:gd name="connsiteY756" fmla="*/ 5961063 h 6677025"/>
                <a:gd name="connsiteX757" fmla="*/ 2343150 w 8802688"/>
                <a:gd name="connsiteY757" fmla="*/ 6002338 h 6677025"/>
                <a:gd name="connsiteX758" fmla="*/ 2316163 w 8802688"/>
                <a:gd name="connsiteY758" fmla="*/ 6046788 h 6677025"/>
                <a:gd name="connsiteX759" fmla="*/ 2282825 w 8802688"/>
                <a:gd name="connsiteY759" fmla="*/ 6088063 h 6677025"/>
                <a:gd name="connsiteX760" fmla="*/ 2268538 w 8802688"/>
                <a:gd name="connsiteY760" fmla="*/ 6103938 h 6677025"/>
                <a:gd name="connsiteX761" fmla="*/ 2255838 w 8802688"/>
                <a:gd name="connsiteY761" fmla="*/ 6121400 h 6677025"/>
                <a:gd name="connsiteX762" fmla="*/ 2238375 w 8802688"/>
                <a:gd name="connsiteY762" fmla="*/ 6156325 h 6677025"/>
                <a:gd name="connsiteX763" fmla="*/ 2224088 w 8802688"/>
                <a:gd name="connsiteY763" fmla="*/ 6199188 h 6677025"/>
                <a:gd name="connsiteX764" fmla="*/ 2211388 w 8802688"/>
                <a:gd name="connsiteY764" fmla="*/ 6243638 h 6677025"/>
                <a:gd name="connsiteX765" fmla="*/ 2193925 w 8802688"/>
                <a:gd name="connsiteY765" fmla="*/ 6335713 h 6677025"/>
                <a:gd name="connsiteX766" fmla="*/ 2181225 w 8802688"/>
                <a:gd name="connsiteY766" fmla="*/ 6383338 h 6677025"/>
                <a:gd name="connsiteX767" fmla="*/ 2170113 w 8802688"/>
                <a:gd name="connsiteY767" fmla="*/ 6424613 h 6677025"/>
                <a:gd name="connsiteX768" fmla="*/ 2166938 w 8802688"/>
                <a:gd name="connsiteY768" fmla="*/ 6442075 h 6677025"/>
                <a:gd name="connsiteX769" fmla="*/ 2157413 w 8802688"/>
                <a:gd name="connsiteY769" fmla="*/ 6459538 h 6677025"/>
                <a:gd name="connsiteX770" fmla="*/ 2143125 w 8802688"/>
                <a:gd name="connsiteY770" fmla="*/ 6478588 h 6677025"/>
                <a:gd name="connsiteX771" fmla="*/ 2125663 w 8802688"/>
                <a:gd name="connsiteY771" fmla="*/ 6496050 h 6677025"/>
                <a:gd name="connsiteX772" fmla="*/ 2101850 w 8802688"/>
                <a:gd name="connsiteY772" fmla="*/ 6510338 h 6677025"/>
                <a:gd name="connsiteX773" fmla="*/ 2078038 w 8802688"/>
                <a:gd name="connsiteY773" fmla="*/ 6526213 h 6677025"/>
                <a:gd name="connsiteX774" fmla="*/ 2051050 w 8802688"/>
                <a:gd name="connsiteY774" fmla="*/ 6534150 h 6677025"/>
                <a:gd name="connsiteX775" fmla="*/ 2020888 w 8802688"/>
                <a:gd name="connsiteY775" fmla="*/ 6537325 h 6677025"/>
                <a:gd name="connsiteX776" fmla="*/ 1828800 w 8802688"/>
                <a:gd name="connsiteY776" fmla="*/ 6507163 h 6677025"/>
                <a:gd name="connsiteX777" fmla="*/ 1628775 w 8802688"/>
                <a:gd name="connsiteY777" fmla="*/ 6478588 h 6677025"/>
                <a:gd name="connsiteX778" fmla="*/ 1525588 w 8802688"/>
                <a:gd name="connsiteY778" fmla="*/ 6457950 h 6677025"/>
                <a:gd name="connsiteX779" fmla="*/ 1420813 w 8802688"/>
                <a:gd name="connsiteY779" fmla="*/ 6435725 h 6677025"/>
                <a:gd name="connsiteX780" fmla="*/ 1316038 w 8802688"/>
                <a:gd name="connsiteY780" fmla="*/ 6415088 h 6677025"/>
                <a:gd name="connsiteX781" fmla="*/ 1206500 w 8802688"/>
                <a:gd name="connsiteY781" fmla="*/ 6389688 h 6677025"/>
                <a:gd name="connsiteX782" fmla="*/ 1168400 w 8802688"/>
                <a:gd name="connsiteY782" fmla="*/ 6370638 h 6677025"/>
                <a:gd name="connsiteX783" fmla="*/ 1150938 w 8802688"/>
                <a:gd name="connsiteY783" fmla="*/ 6362700 h 6677025"/>
                <a:gd name="connsiteX784" fmla="*/ 1135063 w 8802688"/>
                <a:gd name="connsiteY784" fmla="*/ 6353175 h 6677025"/>
                <a:gd name="connsiteX785" fmla="*/ 1123950 w 8802688"/>
                <a:gd name="connsiteY785" fmla="*/ 6342063 h 6677025"/>
                <a:gd name="connsiteX786" fmla="*/ 1111250 w 8802688"/>
                <a:gd name="connsiteY786" fmla="*/ 6326188 h 6677025"/>
                <a:gd name="connsiteX787" fmla="*/ 1103313 w 8802688"/>
                <a:gd name="connsiteY787" fmla="*/ 6311900 h 6677025"/>
                <a:gd name="connsiteX788" fmla="*/ 1093788 w 8802688"/>
                <a:gd name="connsiteY788" fmla="*/ 6294438 h 6677025"/>
                <a:gd name="connsiteX789" fmla="*/ 1087438 w 8802688"/>
                <a:gd name="connsiteY789" fmla="*/ 6275388 h 6677025"/>
                <a:gd name="connsiteX790" fmla="*/ 1084263 w 8802688"/>
                <a:gd name="connsiteY790" fmla="*/ 6254750 h 6677025"/>
                <a:gd name="connsiteX791" fmla="*/ 1082675 w 8802688"/>
                <a:gd name="connsiteY791" fmla="*/ 6234113 h 6677025"/>
                <a:gd name="connsiteX792" fmla="*/ 1082675 w 8802688"/>
                <a:gd name="connsiteY792" fmla="*/ 6210300 h 6677025"/>
                <a:gd name="connsiteX793" fmla="*/ 1084263 w 8802688"/>
                <a:gd name="connsiteY793" fmla="*/ 6154738 h 6677025"/>
                <a:gd name="connsiteX794" fmla="*/ 1093788 w 8802688"/>
                <a:gd name="connsiteY794" fmla="*/ 6088063 h 6677025"/>
                <a:gd name="connsiteX795" fmla="*/ 1120775 w 8802688"/>
                <a:gd name="connsiteY795" fmla="*/ 6046788 h 6677025"/>
                <a:gd name="connsiteX796" fmla="*/ 1144588 w 8802688"/>
                <a:gd name="connsiteY796" fmla="*/ 5999163 h 6677025"/>
                <a:gd name="connsiteX797" fmla="*/ 1162050 w 8802688"/>
                <a:gd name="connsiteY797" fmla="*/ 5948363 h 6677025"/>
                <a:gd name="connsiteX798" fmla="*/ 1176338 w 8802688"/>
                <a:gd name="connsiteY798" fmla="*/ 5899150 h 6677025"/>
                <a:gd name="connsiteX799" fmla="*/ 1189038 w 8802688"/>
                <a:gd name="connsiteY799" fmla="*/ 5845175 h 6677025"/>
                <a:gd name="connsiteX800" fmla="*/ 1198563 w 8802688"/>
                <a:gd name="connsiteY800" fmla="*/ 5788025 h 6677025"/>
                <a:gd name="connsiteX801" fmla="*/ 1203325 w 8802688"/>
                <a:gd name="connsiteY801" fmla="*/ 5735638 h 6677025"/>
                <a:gd name="connsiteX802" fmla="*/ 1206500 w 8802688"/>
                <a:gd name="connsiteY802" fmla="*/ 5678488 h 6677025"/>
                <a:gd name="connsiteX803" fmla="*/ 1212850 w 8802688"/>
                <a:gd name="connsiteY803" fmla="*/ 5657850 h 6677025"/>
                <a:gd name="connsiteX804" fmla="*/ 1216025 w 8802688"/>
                <a:gd name="connsiteY804" fmla="*/ 5634038 h 6677025"/>
                <a:gd name="connsiteX805" fmla="*/ 1216025 w 8802688"/>
                <a:gd name="connsiteY805" fmla="*/ 5613400 h 6677025"/>
                <a:gd name="connsiteX806" fmla="*/ 1216025 w 8802688"/>
                <a:gd name="connsiteY806" fmla="*/ 5589588 h 6677025"/>
                <a:gd name="connsiteX807" fmla="*/ 1209675 w 8802688"/>
                <a:gd name="connsiteY807" fmla="*/ 5541963 h 6677025"/>
                <a:gd name="connsiteX808" fmla="*/ 1198563 w 8802688"/>
                <a:gd name="connsiteY808" fmla="*/ 5497513 h 6677025"/>
                <a:gd name="connsiteX809" fmla="*/ 1179513 w 8802688"/>
                <a:gd name="connsiteY809" fmla="*/ 5453063 h 6677025"/>
                <a:gd name="connsiteX810" fmla="*/ 1165225 w 8802688"/>
                <a:gd name="connsiteY810" fmla="*/ 5410200 h 6677025"/>
                <a:gd name="connsiteX811" fmla="*/ 1131888 w 8802688"/>
                <a:gd name="connsiteY811" fmla="*/ 5341938 h 6677025"/>
                <a:gd name="connsiteX812" fmla="*/ 1069975 w 8802688"/>
                <a:gd name="connsiteY812" fmla="*/ 5238750 h 6677025"/>
                <a:gd name="connsiteX813" fmla="*/ 1012825 w 8802688"/>
                <a:gd name="connsiteY813" fmla="*/ 5130800 h 6677025"/>
                <a:gd name="connsiteX814" fmla="*/ 957263 w 8802688"/>
                <a:gd name="connsiteY814" fmla="*/ 5027613 h 6677025"/>
                <a:gd name="connsiteX815" fmla="*/ 903288 w 8802688"/>
                <a:gd name="connsiteY815" fmla="*/ 4919663 h 6677025"/>
                <a:gd name="connsiteX816" fmla="*/ 855663 w 8802688"/>
                <a:gd name="connsiteY816" fmla="*/ 4813300 h 6677025"/>
                <a:gd name="connsiteX817" fmla="*/ 811213 w 8802688"/>
                <a:gd name="connsiteY817" fmla="*/ 4706938 h 6677025"/>
                <a:gd name="connsiteX818" fmla="*/ 769938 w 8802688"/>
                <a:gd name="connsiteY818" fmla="*/ 4598988 h 6677025"/>
                <a:gd name="connsiteX819" fmla="*/ 733425 w 8802688"/>
                <a:gd name="connsiteY819" fmla="*/ 4492625 h 6677025"/>
                <a:gd name="connsiteX820" fmla="*/ 701675 w 8802688"/>
                <a:gd name="connsiteY820" fmla="*/ 4383088 h 6677025"/>
                <a:gd name="connsiteX821" fmla="*/ 671513 w 8802688"/>
                <a:gd name="connsiteY821" fmla="*/ 4271963 h 6677025"/>
                <a:gd name="connsiteX822" fmla="*/ 647700 w 8802688"/>
                <a:gd name="connsiteY822" fmla="*/ 4162425 h 6677025"/>
                <a:gd name="connsiteX823" fmla="*/ 630238 w 8802688"/>
                <a:gd name="connsiteY823" fmla="*/ 4049713 h 6677025"/>
                <a:gd name="connsiteX824" fmla="*/ 617538 w 8802688"/>
                <a:gd name="connsiteY824" fmla="*/ 3937000 h 6677025"/>
                <a:gd name="connsiteX825" fmla="*/ 609600 w 8802688"/>
                <a:gd name="connsiteY825" fmla="*/ 3821113 h 6677025"/>
                <a:gd name="connsiteX826" fmla="*/ 609600 w 8802688"/>
                <a:gd name="connsiteY826" fmla="*/ 3705225 h 6677025"/>
                <a:gd name="connsiteX827" fmla="*/ 612775 w 8802688"/>
                <a:gd name="connsiteY827" fmla="*/ 3586163 h 6677025"/>
                <a:gd name="connsiteX828" fmla="*/ 620713 w 8802688"/>
                <a:gd name="connsiteY828" fmla="*/ 3470275 h 6677025"/>
                <a:gd name="connsiteX829" fmla="*/ 636588 w 8802688"/>
                <a:gd name="connsiteY829" fmla="*/ 3354388 h 6677025"/>
                <a:gd name="connsiteX830" fmla="*/ 657225 w 8802688"/>
                <a:gd name="connsiteY830" fmla="*/ 3243263 h 6677025"/>
                <a:gd name="connsiteX831" fmla="*/ 681038 w 8802688"/>
                <a:gd name="connsiteY831" fmla="*/ 3136900 h 6677025"/>
                <a:gd name="connsiteX832" fmla="*/ 709613 w 8802688"/>
                <a:gd name="connsiteY832" fmla="*/ 3032125 h 6677025"/>
                <a:gd name="connsiteX833" fmla="*/ 746125 w 8802688"/>
                <a:gd name="connsiteY833" fmla="*/ 2932113 h 6677025"/>
                <a:gd name="connsiteX834" fmla="*/ 784225 w 8802688"/>
                <a:gd name="connsiteY834" fmla="*/ 2833688 h 6677025"/>
                <a:gd name="connsiteX835" fmla="*/ 828675 w 8802688"/>
                <a:gd name="connsiteY835" fmla="*/ 2735263 h 6677025"/>
                <a:gd name="connsiteX836" fmla="*/ 879475 w 8802688"/>
                <a:gd name="connsiteY836" fmla="*/ 2643188 h 6677025"/>
                <a:gd name="connsiteX837" fmla="*/ 933450 w 8802688"/>
                <a:gd name="connsiteY837" fmla="*/ 2551113 h 6677025"/>
                <a:gd name="connsiteX838" fmla="*/ 992188 w 8802688"/>
                <a:gd name="connsiteY838" fmla="*/ 2465388 h 6677025"/>
                <a:gd name="connsiteX839" fmla="*/ 1055688 w 8802688"/>
                <a:gd name="connsiteY839" fmla="*/ 2379663 h 6677025"/>
                <a:gd name="connsiteX840" fmla="*/ 1123950 w 8802688"/>
                <a:gd name="connsiteY840" fmla="*/ 2295525 h 6677025"/>
                <a:gd name="connsiteX841" fmla="*/ 1195388 w 8802688"/>
                <a:gd name="connsiteY841" fmla="*/ 2212975 h 6677025"/>
                <a:gd name="connsiteX842" fmla="*/ 1271588 w 8802688"/>
                <a:gd name="connsiteY842" fmla="*/ 2132013 h 6677025"/>
                <a:gd name="connsiteX843" fmla="*/ 1355725 w 8802688"/>
                <a:gd name="connsiteY843" fmla="*/ 2054225 h 6677025"/>
                <a:gd name="connsiteX844" fmla="*/ 1423988 w 8802688"/>
                <a:gd name="connsiteY844" fmla="*/ 2001838 h 6677025"/>
                <a:gd name="connsiteX845" fmla="*/ 1495425 w 8802688"/>
                <a:gd name="connsiteY845" fmla="*/ 1951038 h 6677025"/>
                <a:gd name="connsiteX846" fmla="*/ 1566863 w 8802688"/>
                <a:gd name="connsiteY846" fmla="*/ 1900238 h 6677025"/>
                <a:gd name="connsiteX847" fmla="*/ 1641475 w 8802688"/>
                <a:gd name="connsiteY847" fmla="*/ 1855788 h 6677025"/>
                <a:gd name="connsiteX848" fmla="*/ 1714500 w 8802688"/>
                <a:gd name="connsiteY848" fmla="*/ 1814513 h 6677025"/>
                <a:gd name="connsiteX849" fmla="*/ 1789113 w 8802688"/>
                <a:gd name="connsiteY849" fmla="*/ 1774825 h 6677025"/>
                <a:gd name="connsiteX850" fmla="*/ 1866900 w 8802688"/>
                <a:gd name="connsiteY850" fmla="*/ 1739900 h 6677025"/>
                <a:gd name="connsiteX851" fmla="*/ 1944688 w 8802688"/>
                <a:gd name="connsiteY851" fmla="*/ 1703388 h 6677025"/>
                <a:gd name="connsiteX852" fmla="*/ 2020888 w 8802688"/>
                <a:gd name="connsiteY852" fmla="*/ 1671638 h 6677025"/>
                <a:gd name="connsiteX853" fmla="*/ 2101850 w 8802688"/>
                <a:gd name="connsiteY853" fmla="*/ 1641476 h 6677025"/>
                <a:gd name="connsiteX854" fmla="*/ 2184400 w 8802688"/>
                <a:gd name="connsiteY854" fmla="*/ 1614488 h 6677025"/>
                <a:gd name="connsiteX855" fmla="*/ 2268538 w 8802688"/>
                <a:gd name="connsiteY855" fmla="*/ 1587500 h 6677025"/>
                <a:gd name="connsiteX856" fmla="*/ 2351088 w 8802688"/>
                <a:gd name="connsiteY856" fmla="*/ 1562100 h 6677025"/>
                <a:gd name="connsiteX857" fmla="*/ 2436813 w 8802688"/>
                <a:gd name="connsiteY857" fmla="*/ 1538288 h 6677025"/>
                <a:gd name="connsiteX858" fmla="*/ 2616200 w 8802688"/>
                <a:gd name="connsiteY858" fmla="*/ 1492250 h 6677025"/>
                <a:gd name="connsiteX859" fmla="*/ 2725738 w 8802688"/>
                <a:gd name="connsiteY859" fmla="*/ 1492250 h 6677025"/>
                <a:gd name="connsiteX860" fmla="*/ 2654300 w 8802688"/>
                <a:gd name="connsiteY860" fmla="*/ 1590675 h 6677025"/>
                <a:gd name="connsiteX861" fmla="*/ 2582863 w 8802688"/>
                <a:gd name="connsiteY861" fmla="*/ 1682750 h 6677025"/>
                <a:gd name="connsiteX862" fmla="*/ 2435225 w 8802688"/>
                <a:gd name="connsiteY862" fmla="*/ 1866901 h 6677025"/>
                <a:gd name="connsiteX863" fmla="*/ 2363788 w 8802688"/>
                <a:gd name="connsiteY863" fmla="*/ 1958975 h 6677025"/>
                <a:gd name="connsiteX864" fmla="*/ 2295525 w 8802688"/>
                <a:gd name="connsiteY864" fmla="*/ 2052638 h 6677025"/>
                <a:gd name="connsiteX865" fmla="*/ 2228850 w 8802688"/>
                <a:gd name="connsiteY865" fmla="*/ 2144713 h 6677025"/>
                <a:gd name="connsiteX866" fmla="*/ 2200275 w 8802688"/>
                <a:gd name="connsiteY866" fmla="*/ 2192338 h 6677025"/>
                <a:gd name="connsiteX867" fmla="*/ 2170113 w 8802688"/>
                <a:gd name="connsiteY867" fmla="*/ 2241550 h 6677025"/>
                <a:gd name="connsiteX868" fmla="*/ 2089150 w 8802688"/>
                <a:gd name="connsiteY868" fmla="*/ 2355850 h 6677025"/>
                <a:gd name="connsiteX869" fmla="*/ 2047875 w 8802688"/>
                <a:gd name="connsiteY869" fmla="*/ 2411413 h 6677025"/>
                <a:gd name="connsiteX870" fmla="*/ 2012950 w 8802688"/>
                <a:gd name="connsiteY870" fmla="*/ 2471738 h 6677025"/>
                <a:gd name="connsiteX871" fmla="*/ 1979613 w 8802688"/>
                <a:gd name="connsiteY871" fmla="*/ 2530475 h 6677025"/>
                <a:gd name="connsiteX872" fmla="*/ 1952625 w 8802688"/>
                <a:gd name="connsiteY872" fmla="*/ 2592388 h 6677025"/>
                <a:gd name="connsiteX873" fmla="*/ 1928813 w 8802688"/>
                <a:gd name="connsiteY873" fmla="*/ 2659063 h 6677025"/>
                <a:gd name="connsiteX874" fmla="*/ 1917700 w 8802688"/>
                <a:gd name="connsiteY874" fmla="*/ 2693988 h 6677025"/>
                <a:gd name="connsiteX875" fmla="*/ 1911350 w 8802688"/>
                <a:gd name="connsiteY875" fmla="*/ 2727325 h 6677025"/>
                <a:gd name="connsiteX876" fmla="*/ 1893888 w 8802688"/>
                <a:gd name="connsiteY876" fmla="*/ 2776538 h 6677025"/>
                <a:gd name="connsiteX877" fmla="*/ 1881188 w 8802688"/>
                <a:gd name="connsiteY877" fmla="*/ 2824163 h 6677025"/>
                <a:gd name="connsiteX878" fmla="*/ 1873250 w 8802688"/>
                <a:gd name="connsiteY878" fmla="*/ 2868613 h 6677025"/>
                <a:gd name="connsiteX879" fmla="*/ 1873250 w 8802688"/>
                <a:gd name="connsiteY879" fmla="*/ 2916238 h 6677025"/>
                <a:gd name="connsiteX880" fmla="*/ 1876425 w 8802688"/>
                <a:gd name="connsiteY880" fmla="*/ 2962275 h 6677025"/>
                <a:gd name="connsiteX881" fmla="*/ 1881188 w 8802688"/>
                <a:gd name="connsiteY881" fmla="*/ 3006725 h 6677025"/>
                <a:gd name="connsiteX882" fmla="*/ 1893888 w 8802688"/>
                <a:gd name="connsiteY882" fmla="*/ 3048000 h 6677025"/>
                <a:gd name="connsiteX883" fmla="*/ 1905000 w 8802688"/>
                <a:gd name="connsiteY883" fmla="*/ 3092450 h 6677025"/>
                <a:gd name="connsiteX884" fmla="*/ 1924050 w 8802688"/>
                <a:gd name="connsiteY884" fmla="*/ 3133725 h 6677025"/>
                <a:gd name="connsiteX885" fmla="*/ 1944688 w 8802688"/>
                <a:gd name="connsiteY885" fmla="*/ 3171825 h 6677025"/>
                <a:gd name="connsiteX886" fmla="*/ 1965325 w 8802688"/>
                <a:gd name="connsiteY886" fmla="*/ 3214688 h 6677025"/>
                <a:gd name="connsiteX887" fmla="*/ 1989138 w 8802688"/>
                <a:gd name="connsiteY887" fmla="*/ 3252788 h 6677025"/>
                <a:gd name="connsiteX888" fmla="*/ 2041525 w 8802688"/>
                <a:gd name="connsiteY888" fmla="*/ 3327400 h 6677025"/>
                <a:gd name="connsiteX889" fmla="*/ 2095500 w 8802688"/>
                <a:gd name="connsiteY889" fmla="*/ 3398838 h 6677025"/>
                <a:gd name="connsiteX890" fmla="*/ 2149475 w 8802688"/>
                <a:gd name="connsiteY890" fmla="*/ 3470275 h 6677025"/>
                <a:gd name="connsiteX891" fmla="*/ 2197100 w 8802688"/>
                <a:gd name="connsiteY891" fmla="*/ 3541713 h 6677025"/>
                <a:gd name="connsiteX892" fmla="*/ 2217738 w 8802688"/>
                <a:gd name="connsiteY892" fmla="*/ 3576638 h 6677025"/>
                <a:gd name="connsiteX893" fmla="*/ 2238375 w 8802688"/>
                <a:gd name="connsiteY893" fmla="*/ 3613150 h 6677025"/>
                <a:gd name="connsiteX894" fmla="*/ 2252663 w 8802688"/>
                <a:gd name="connsiteY894" fmla="*/ 3648075 h 6677025"/>
                <a:gd name="connsiteX895" fmla="*/ 2268538 w 8802688"/>
                <a:gd name="connsiteY895" fmla="*/ 3684588 h 6677025"/>
                <a:gd name="connsiteX896" fmla="*/ 2279650 w 8802688"/>
                <a:gd name="connsiteY896" fmla="*/ 3722688 h 6677025"/>
                <a:gd name="connsiteX897" fmla="*/ 2286000 w 8802688"/>
                <a:gd name="connsiteY897" fmla="*/ 3757613 h 6677025"/>
                <a:gd name="connsiteX898" fmla="*/ 2289175 w 8802688"/>
                <a:gd name="connsiteY898" fmla="*/ 3797300 h 6677025"/>
                <a:gd name="connsiteX899" fmla="*/ 2289175 w 8802688"/>
                <a:gd name="connsiteY899" fmla="*/ 3835400 h 6677025"/>
                <a:gd name="connsiteX900" fmla="*/ 2286000 w 8802688"/>
                <a:gd name="connsiteY900" fmla="*/ 3873500 h 6677025"/>
                <a:gd name="connsiteX901" fmla="*/ 2276475 w 8802688"/>
                <a:gd name="connsiteY901" fmla="*/ 3916363 h 6677025"/>
                <a:gd name="connsiteX902" fmla="*/ 2262188 w 8802688"/>
                <a:gd name="connsiteY902" fmla="*/ 3954463 h 6677025"/>
                <a:gd name="connsiteX903" fmla="*/ 2244725 w 8802688"/>
                <a:gd name="connsiteY903" fmla="*/ 3995738 h 6677025"/>
                <a:gd name="connsiteX904" fmla="*/ 2232025 w 8802688"/>
                <a:gd name="connsiteY904" fmla="*/ 4013200 h 6677025"/>
                <a:gd name="connsiteX905" fmla="*/ 2224088 w 8802688"/>
                <a:gd name="connsiteY905" fmla="*/ 4037013 h 6677025"/>
                <a:gd name="connsiteX906" fmla="*/ 2217738 w 8802688"/>
                <a:gd name="connsiteY906" fmla="*/ 4064000 h 6677025"/>
                <a:gd name="connsiteX907" fmla="*/ 2217738 w 8802688"/>
                <a:gd name="connsiteY907" fmla="*/ 4090988 h 6677025"/>
                <a:gd name="connsiteX908" fmla="*/ 2217738 w 8802688"/>
                <a:gd name="connsiteY908" fmla="*/ 4117975 h 6677025"/>
                <a:gd name="connsiteX909" fmla="*/ 2224088 w 8802688"/>
                <a:gd name="connsiteY909" fmla="*/ 4144963 h 6677025"/>
                <a:gd name="connsiteX910" fmla="*/ 2232025 w 8802688"/>
                <a:gd name="connsiteY910" fmla="*/ 4168775 h 6677025"/>
                <a:gd name="connsiteX911" fmla="*/ 2244725 w 8802688"/>
                <a:gd name="connsiteY911" fmla="*/ 4183063 h 6677025"/>
                <a:gd name="connsiteX912" fmla="*/ 2306638 w 8802688"/>
                <a:gd name="connsiteY912" fmla="*/ 4251325 h 6677025"/>
                <a:gd name="connsiteX913" fmla="*/ 2368550 w 8802688"/>
                <a:gd name="connsiteY913" fmla="*/ 4313238 h 6677025"/>
                <a:gd name="connsiteX914" fmla="*/ 2435225 w 8802688"/>
                <a:gd name="connsiteY914" fmla="*/ 4373563 h 6677025"/>
                <a:gd name="connsiteX915" fmla="*/ 2497138 w 8802688"/>
                <a:gd name="connsiteY915" fmla="*/ 4424363 h 6677025"/>
                <a:gd name="connsiteX916" fmla="*/ 2562225 w 8802688"/>
                <a:gd name="connsiteY916" fmla="*/ 4471988 h 6677025"/>
                <a:gd name="connsiteX917" fmla="*/ 2627313 w 8802688"/>
                <a:gd name="connsiteY917" fmla="*/ 4510088 h 6677025"/>
                <a:gd name="connsiteX918" fmla="*/ 2660650 w 8802688"/>
                <a:gd name="connsiteY918" fmla="*/ 4527550 h 6677025"/>
                <a:gd name="connsiteX919" fmla="*/ 2695575 w 8802688"/>
                <a:gd name="connsiteY919" fmla="*/ 4543425 h 6677025"/>
                <a:gd name="connsiteX920" fmla="*/ 2728913 w 8802688"/>
                <a:gd name="connsiteY920" fmla="*/ 4554538 h 6677025"/>
                <a:gd name="connsiteX921" fmla="*/ 2763838 w 8802688"/>
                <a:gd name="connsiteY921" fmla="*/ 4567238 h 6677025"/>
                <a:gd name="connsiteX922" fmla="*/ 2800350 w 8802688"/>
                <a:gd name="connsiteY922" fmla="*/ 4575175 h 6677025"/>
                <a:gd name="connsiteX923" fmla="*/ 2835275 w 8802688"/>
                <a:gd name="connsiteY923" fmla="*/ 4584700 h 6677025"/>
                <a:gd name="connsiteX924" fmla="*/ 2871788 w 8802688"/>
                <a:gd name="connsiteY924" fmla="*/ 4591050 h 6677025"/>
                <a:gd name="connsiteX925" fmla="*/ 2906713 w 8802688"/>
                <a:gd name="connsiteY925" fmla="*/ 4594225 h 6677025"/>
                <a:gd name="connsiteX926" fmla="*/ 2943225 w 8802688"/>
                <a:gd name="connsiteY926" fmla="*/ 4594225 h 6677025"/>
                <a:gd name="connsiteX927" fmla="*/ 2981325 w 8802688"/>
                <a:gd name="connsiteY927" fmla="*/ 4594225 h 6677025"/>
                <a:gd name="connsiteX928" fmla="*/ 3021013 w 8802688"/>
                <a:gd name="connsiteY928" fmla="*/ 4591050 h 6677025"/>
                <a:gd name="connsiteX929" fmla="*/ 3059113 w 8802688"/>
                <a:gd name="connsiteY929" fmla="*/ 4584700 h 6677025"/>
                <a:gd name="connsiteX930" fmla="*/ 3097213 w 8802688"/>
                <a:gd name="connsiteY930" fmla="*/ 4575175 h 6677025"/>
                <a:gd name="connsiteX931" fmla="*/ 3138488 w 8802688"/>
                <a:gd name="connsiteY931" fmla="*/ 4564063 h 6677025"/>
                <a:gd name="connsiteX932" fmla="*/ 3178175 w 8802688"/>
                <a:gd name="connsiteY932" fmla="*/ 4551363 h 6677025"/>
                <a:gd name="connsiteX933" fmla="*/ 3219450 w 8802688"/>
                <a:gd name="connsiteY933" fmla="*/ 4537075 h 6677025"/>
                <a:gd name="connsiteX934" fmla="*/ 3263900 w 8802688"/>
                <a:gd name="connsiteY934" fmla="*/ 4516438 h 6677025"/>
                <a:gd name="connsiteX935" fmla="*/ 3305175 w 8802688"/>
                <a:gd name="connsiteY935" fmla="*/ 4495800 h 6677025"/>
                <a:gd name="connsiteX936" fmla="*/ 3349625 w 8802688"/>
                <a:gd name="connsiteY936" fmla="*/ 4471988 h 6677025"/>
                <a:gd name="connsiteX937" fmla="*/ 3394075 w 8802688"/>
                <a:gd name="connsiteY937" fmla="*/ 4445000 h 6677025"/>
                <a:gd name="connsiteX938" fmla="*/ 3617913 w 8802688"/>
                <a:gd name="connsiteY938" fmla="*/ 4329113 h 6677025"/>
                <a:gd name="connsiteX939" fmla="*/ 3730625 w 8802688"/>
                <a:gd name="connsiteY939" fmla="*/ 4271963 h 6677025"/>
                <a:gd name="connsiteX940" fmla="*/ 3843338 w 8802688"/>
                <a:gd name="connsiteY940" fmla="*/ 4216400 h 6677025"/>
                <a:gd name="connsiteX941" fmla="*/ 3959225 w 8802688"/>
                <a:gd name="connsiteY941" fmla="*/ 4168775 h 6677025"/>
                <a:gd name="connsiteX942" fmla="*/ 4019550 w 8802688"/>
                <a:gd name="connsiteY942" fmla="*/ 4144963 h 6677025"/>
                <a:gd name="connsiteX943" fmla="*/ 4078288 w 8802688"/>
                <a:gd name="connsiteY943" fmla="*/ 4124325 h 6677025"/>
                <a:gd name="connsiteX944" fmla="*/ 4138613 w 8802688"/>
                <a:gd name="connsiteY944" fmla="*/ 4108450 h 6677025"/>
                <a:gd name="connsiteX945" fmla="*/ 4197350 w 8802688"/>
                <a:gd name="connsiteY945" fmla="*/ 4094163 h 6677025"/>
                <a:gd name="connsiteX946" fmla="*/ 4259263 w 8802688"/>
                <a:gd name="connsiteY946" fmla="*/ 4081463 h 6677025"/>
                <a:gd name="connsiteX947" fmla="*/ 4322763 w 8802688"/>
                <a:gd name="connsiteY947" fmla="*/ 4073525 h 6677025"/>
                <a:gd name="connsiteX948" fmla="*/ 4337050 w 8802688"/>
                <a:gd name="connsiteY948" fmla="*/ 4067175 h 6677025"/>
                <a:gd name="connsiteX949" fmla="*/ 4354513 w 8802688"/>
                <a:gd name="connsiteY949" fmla="*/ 4057650 h 6677025"/>
                <a:gd name="connsiteX950" fmla="*/ 4375150 w 8802688"/>
                <a:gd name="connsiteY950" fmla="*/ 4043363 h 6677025"/>
                <a:gd name="connsiteX951" fmla="*/ 4397375 w 8802688"/>
                <a:gd name="connsiteY951" fmla="*/ 4025900 h 6677025"/>
                <a:gd name="connsiteX952" fmla="*/ 4418013 w 8802688"/>
                <a:gd name="connsiteY952" fmla="*/ 4002088 h 6677025"/>
                <a:gd name="connsiteX953" fmla="*/ 4438650 w 8802688"/>
                <a:gd name="connsiteY953" fmla="*/ 3978275 h 6677025"/>
                <a:gd name="connsiteX954" fmla="*/ 4456113 w 8802688"/>
                <a:gd name="connsiteY954" fmla="*/ 3951288 h 6677025"/>
                <a:gd name="connsiteX955" fmla="*/ 4470400 w 8802688"/>
                <a:gd name="connsiteY955" fmla="*/ 3921125 h 6677025"/>
                <a:gd name="connsiteX956" fmla="*/ 4497388 w 8802688"/>
                <a:gd name="connsiteY956" fmla="*/ 3844925 h 6677025"/>
                <a:gd name="connsiteX957" fmla="*/ 4518025 w 8802688"/>
                <a:gd name="connsiteY957" fmla="*/ 3767138 h 6677025"/>
                <a:gd name="connsiteX958" fmla="*/ 4537075 w 8802688"/>
                <a:gd name="connsiteY958" fmla="*/ 3689350 h 6677025"/>
                <a:gd name="connsiteX959" fmla="*/ 4548188 w 8802688"/>
                <a:gd name="connsiteY959" fmla="*/ 3613150 h 6677025"/>
                <a:gd name="connsiteX960" fmla="*/ 4560888 w 8802688"/>
                <a:gd name="connsiteY960" fmla="*/ 3535363 h 6677025"/>
                <a:gd name="connsiteX961" fmla="*/ 4565650 w 8802688"/>
                <a:gd name="connsiteY961" fmla="*/ 3457575 h 6677025"/>
                <a:gd name="connsiteX962" fmla="*/ 4572000 w 8802688"/>
                <a:gd name="connsiteY962" fmla="*/ 3381375 h 6677025"/>
                <a:gd name="connsiteX963" fmla="*/ 4572000 w 8802688"/>
                <a:gd name="connsiteY963" fmla="*/ 3300413 h 6677025"/>
                <a:gd name="connsiteX964" fmla="*/ 4572000 w 8802688"/>
                <a:gd name="connsiteY964" fmla="*/ 3222625 h 6677025"/>
                <a:gd name="connsiteX965" fmla="*/ 4568825 w 8802688"/>
                <a:gd name="connsiteY965" fmla="*/ 3143250 h 6677025"/>
                <a:gd name="connsiteX966" fmla="*/ 4562475 w 8802688"/>
                <a:gd name="connsiteY966" fmla="*/ 3062288 h 6677025"/>
                <a:gd name="connsiteX967" fmla="*/ 4554538 w 8802688"/>
                <a:gd name="connsiteY967" fmla="*/ 2982913 h 6677025"/>
                <a:gd name="connsiteX968" fmla="*/ 4533900 w 8802688"/>
                <a:gd name="connsiteY968" fmla="*/ 2819400 h 6677025"/>
                <a:gd name="connsiteX969" fmla="*/ 4506913 w 8802688"/>
                <a:gd name="connsiteY969" fmla="*/ 2652713 h 6677025"/>
                <a:gd name="connsiteX970" fmla="*/ 4479925 w 8802688"/>
                <a:gd name="connsiteY970" fmla="*/ 2476500 h 6677025"/>
                <a:gd name="connsiteX971" fmla="*/ 4446588 w 8802688"/>
                <a:gd name="connsiteY971" fmla="*/ 2292351 h 6677025"/>
                <a:gd name="connsiteX972" fmla="*/ 4429125 w 8802688"/>
                <a:gd name="connsiteY972" fmla="*/ 2197100 h 6677025"/>
                <a:gd name="connsiteX973" fmla="*/ 4408488 w 8802688"/>
                <a:gd name="connsiteY973" fmla="*/ 2098675 h 6677025"/>
                <a:gd name="connsiteX974" fmla="*/ 4384675 w 8802688"/>
                <a:gd name="connsiteY974" fmla="*/ 2005013 h 6677025"/>
                <a:gd name="connsiteX975" fmla="*/ 4360863 w 8802688"/>
                <a:gd name="connsiteY975" fmla="*/ 1906588 h 6677025"/>
                <a:gd name="connsiteX976" fmla="*/ 4360863 w 8802688"/>
                <a:gd name="connsiteY976" fmla="*/ 2765425 h 6677025"/>
                <a:gd name="connsiteX977" fmla="*/ 4360863 w 8802688"/>
                <a:gd name="connsiteY977" fmla="*/ 3698875 h 6677025"/>
                <a:gd name="connsiteX978" fmla="*/ 4357688 w 8802688"/>
                <a:gd name="connsiteY978" fmla="*/ 3725863 h 6677025"/>
                <a:gd name="connsiteX979" fmla="*/ 4354513 w 8802688"/>
                <a:gd name="connsiteY979" fmla="*/ 3752850 h 6677025"/>
                <a:gd name="connsiteX980" fmla="*/ 4349750 w 8802688"/>
                <a:gd name="connsiteY980" fmla="*/ 3776663 h 6677025"/>
                <a:gd name="connsiteX981" fmla="*/ 4340225 w 8802688"/>
                <a:gd name="connsiteY981" fmla="*/ 3797300 h 6677025"/>
                <a:gd name="connsiteX982" fmla="*/ 4327525 w 8802688"/>
                <a:gd name="connsiteY982" fmla="*/ 3817938 h 6677025"/>
                <a:gd name="connsiteX983" fmla="*/ 4316413 w 8802688"/>
                <a:gd name="connsiteY983" fmla="*/ 3838575 h 6677025"/>
                <a:gd name="connsiteX984" fmla="*/ 4302125 w 8802688"/>
                <a:gd name="connsiteY984" fmla="*/ 3856038 h 6677025"/>
                <a:gd name="connsiteX985" fmla="*/ 4286250 w 8802688"/>
                <a:gd name="connsiteY985" fmla="*/ 3870325 h 6677025"/>
                <a:gd name="connsiteX986" fmla="*/ 4265613 w 8802688"/>
                <a:gd name="connsiteY986" fmla="*/ 3886200 h 6677025"/>
                <a:gd name="connsiteX987" fmla="*/ 4248150 w 8802688"/>
                <a:gd name="connsiteY987" fmla="*/ 3900488 h 6677025"/>
                <a:gd name="connsiteX988" fmla="*/ 4203700 w 8802688"/>
                <a:gd name="connsiteY988" fmla="*/ 3924300 h 6677025"/>
                <a:gd name="connsiteX989" fmla="*/ 4152900 w 8802688"/>
                <a:gd name="connsiteY989" fmla="*/ 3944938 h 6677025"/>
                <a:gd name="connsiteX990" fmla="*/ 4098925 w 8802688"/>
                <a:gd name="connsiteY990" fmla="*/ 3960813 h 6677025"/>
                <a:gd name="connsiteX991" fmla="*/ 4000500 w 8802688"/>
                <a:gd name="connsiteY991" fmla="*/ 3989388 h 6677025"/>
                <a:gd name="connsiteX992" fmla="*/ 3906838 w 8802688"/>
                <a:gd name="connsiteY992" fmla="*/ 4022725 h 6677025"/>
                <a:gd name="connsiteX993" fmla="*/ 3811588 w 8802688"/>
                <a:gd name="connsiteY993" fmla="*/ 4057650 h 6677025"/>
                <a:gd name="connsiteX994" fmla="*/ 3716338 w 8802688"/>
                <a:gd name="connsiteY994" fmla="*/ 4100513 h 6677025"/>
                <a:gd name="connsiteX995" fmla="*/ 3621088 w 8802688"/>
                <a:gd name="connsiteY995" fmla="*/ 4144963 h 6677025"/>
                <a:gd name="connsiteX996" fmla="*/ 3532188 w 8802688"/>
                <a:gd name="connsiteY996" fmla="*/ 4192588 h 6677025"/>
                <a:gd name="connsiteX997" fmla="*/ 3441700 w 8802688"/>
                <a:gd name="connsiteY997" fmla="*/ 4243388 h 6677025"/>
                <a:gd name="connsiteX998" fmla="*/ 3359150 w 8802688"/>
                <a:gd name="connsiteY998" fmla="*/ 4295775 h 6677025"/>
                <a:gd name="connsiteX999" fmla="*/ 3287713 w 8802688"/>
                <a:gd name="connsiteY999" fmla="*/ 4329113 h 6677025"/>
                <a:gd name="connsiteX1000" fmla="*/ 3222625 w 8802688"/>
                <a:gd name="connsiteY1000" fmla="*/ 4359275 h 6677025"/>
                <a:gd name="connsiteX1001" fmla="*/ 3157538 w 8802688"/>
                <a:gd name="connsiteY1001" fmla="*/ 4379913 h 6677025"/>
                <a:gd name="connsiteX1002" fmla="*/ 3094038 w 8802688"/>
                <a:gd name="connsiteY1002" fmla="*/ 4400550 h 6677025"/>
                <a:gd name="connsiteX1003" fmla="*/ 3032125 w 8802688"/>
                <a:gd name="connsiteY1003" fmla="*/ 4411663 h 6677025"/>
                <a:gd name="connsiteX1004" fmla="*/ 2973388 w 8802688"/>
                <a:gd name="connsiteY1004" fmla="*/ 4421188 h 6677025"/>
                <a:gd name="connsiteX1005" fmla="*/ 2913063 w 8802688"/>
                <a:gd name="connsiteY1005" fmla="*/ 4421188 h 6677025"/>
                <a:gd name="connsiteX1006" fmla="*/ 2857500 w 8802688"/>
                <a:gd name="connsiteY1006" fmla="*/ 4418013 h 6677025"/>
                <a:gd name="connsiteX1007" fmla="*/ 2803525 w 8802688"/>
                <a:gd name="connsiteY1007" fmla="*/ 4406900 h 6677025"/>
                <a:gd name="connsiteX1008" fmla="*/ 2749550 w 8802688"/>
                <a:gd name="connsiteY1008" fmla="*/ 4391025 h 6677025"/>
                <a:gd name="connsiteX1009" fmla="*/ 2698750 w 8802688"/>
                <a:gd name="connsiteY1009" fmla="*/ 4367213 h 6677025"/>
                <a:gd name="connsiteX1010" fmla="*/ 2647950 w 8802688"/>
                <a:gd name="connsiteY1010" fmla="*/ 4337050 h 6677025"/>
                <a:gd name="connsiteX1011" fmla="*/ 2600325 w 8802688"/>
                <a:gd name="connsiteY1011" fmla="*/ 4302125 h 6677025"/>
                <a:gd name="connsiteX1012" fmla="*/ 2554288 w 8802688"/>
                <a:gd name="connsiteY1012" fmla="*/ 4257675 h 6677025"/>
                <a:gd name="connsiteX1013" fmla="*/ 2508250 w 8802688"/>
                <a:gd name="connsiteY1013" fmla="*/ 4206875 h 6677025"/>
                <a:gd name="connsiteX1014" fmla="*/ 2466975 w 8802688"/>
                <a:gd name="connsiteY1014" fmla="*/ 4148138 h 6677025"/>
                <a:gd name="connsiteX1015" fmla="*/ 2452688 w 8802688"/>
                <a:gd name="connsiteY1015" fmla="*/ 4117975 h 6677025"/>
                <a:gd name="connsiteX1016" fmla="*/ 2439988 w 8802688"/>
                <a:gd name="connsiteY1016" fmla="*/ 4084638 h 6677025"/>
                <a:gd name="connsiteX1017" fmla="*/ 2428875 w 8802688"/>
                <a:gd name="connsiteY1017" fmla="*/ 4049713 h 6677025"/>
                <a:gd name="connsiteX1018" fmla="*/ 2419350 w 8802688"/>
                <a:gd name="connsiteY1018" fmla="*/ 4016375 h 6677025"/>
                <a:gd name="connsiteX1019" fmla="*/ 2416175 w 8802688"/>
                <a:gd name="connsiteY1019" fmla="*/ 3981450 h 6677025"/>
                <a:gd name="connsiteX1020" fmla="*/ 2416175 w 8802688"/>
                <a:gd name="connsiteY1020" fmla="*/ 3948113 h 6677025"/>
                <a:gd name="connsiteX1021" fmla="*/ 2419350 w 8802688"/>
                <a:gd name="connsiteY1021" fmla="*/ 3916363 h 6677025"/>
                <a:gd name="connsiteX1022" fmla="*/ 2425700 w 8802688"/>
                <a:gd name="connsiteY1022" fmla="*/ 3900488 h 6677025"/>
                <a:gd name="connsiteX1023" fmla="*/ 2432050 w 8802688"/>
                <a:gd name="connsiteY1023" fmla="*/ 3886200 h 6677025"/>
                <a:gd name="connsiteX1024" fmla="*/ 2446338 w 8802688"/>
                <a:gd name="connsiteY1024" fmla="*/ 3829050 h 6677025"/>
                <a:gd name="connsiteX1025" fmla="*/ 2463800 w 8802688"/>
                <a:gd name="connsiteY1025" fmla="*/ 3778250 h 6677025"/>
                <a:gd name="connsiteX1026" fmla="*/ 2484438 w 8802688"/>
                <a:gd name="connsiteY1026" fmla="*/ 3730625 h 6677025"/>
                <a:gd name="connsiteX1027" fmla="*/ 2508250 w 8802688"/>
                <a:gd name="connsiteY1027" fmla="*/ 3684588 h 6677025"/>
                <a:gd name="connsiteX1028" fmla="*/ 2535238 w 8802688"/>
                <a:gd name="connsiteY1028" fmla="*/ 3638550 h 6677025"/>
                <a:gd name="connsiteX1029" fmla="*/ 2559050 w 8802688"/>
                <a:gd name="connsiteY1029" fmla="*/ 3597275 h 6677025"/>
                <a:gd name="connsiteX1030" fmla="*/ 2616200 w 8802688"/>
                <a:gd name="connsiteY1030" fmla="*/ 3511550 h 6677025"/>
                <a:gd name="connsiteX1031" fmla="*/ 2667000 w 8802688"/>
                <a:gd name="connsiteY1031" fmla="*/ 3406775 h 6677025"/>
                <a:gd name="connsiteX1032" fmla="*/ 2705100 w 8802688"/>
                <a:gd name="connsiteY1032" fmla="*/ 3311525 h 6677025"/>
                <a:gd name="connsiteX1033" fmla="*/ 2735263 w 8802688"/>
                <a:gd name="connsiteY1033" fmla="*/ 3222625 h 6677025"/>
                <a:gd name="connsiteX1034" fmla="*/ 2763838 w 8802688"/>
                <a:gd name="connsiteY1034" fmla="*/ 3136900 h 6677025"/>
                <a:gd name="connsiteX1035" fmla="*/ 2722563 w 8802688"/>
                <a:gd name="connsiteY1035" fmla="*/ 3181350 h 6677025"/>
                <a:gd name="connsiteX1036" fmla="*/ 2681288 w 8802688"/>
                <a:gd name="connsiteY1036" fmla="*/ 3228975 h 6677025"/>
                <a:gd name="connsiteX1037" fmla="*/ 2598738 w 8802688"/>
                <a:gd name="connsiteY1037" fmla="*/ 3330575 h 6677025"/>
                <a:gd name="connsiteX1038" fmla="*/ 2514600 w 8802688"/>
                <a:gd name="connsiteY1038" fmla="*/ 3436938 h 6677025"/>
                <a:gd name="connsiteX1039" fmla="*/ 2432050 w 8802688"/>
                <a:gd name="connsiteY1039" fmla="*/ 3549650 h 6677025"/>
                <a:gd name="connsiteX1040" fmla="*/ 2374900 w 8802688"/>
                <a:gd name="connsiteY1040" fmla="*/ 3478213 h 6677025"/>
                <a:gd name="connsiteX1041" fmla="*/ 2324100 w 8802688"/>
                <a:gd name="connsiteY1041" fmla="*/ 3409950 h 6677025"/>
                <a:gd name="connsiteX1042" fmla="*/ 2276475 w 8802688"/>
                <a:gd name="connsiteY1042" fmla="*/ 3338513 h 6677025"/>
                <a:gd name="connsiteX1043" fmla="*/ 2228850 w 8802688"/>
                <a:gd name="connsiteY1043" fmla="*/ 3267075 h 6677025"/>
                <a:gd name="connsiteX1044" fmla="*/ 2143125 w 8802688"/>
                <a:gd name="connsiteY1044" fmla="*/ 3127375 h 6677025"/>
                <a:gd name="connsiteX1045" fmla="*/ 2060575 w 8802688"/>
                <a:gd name="connsiteY1045" fmla="*/ 2987675 h 6677025"/>
                <a:gd name="connsiteX1046" fmla="*/ 2047875 w 8802688"/>
                <a:gd name="connsiteY1046" fmla="*/ 2973388 h 6677025"/>
                <a:gd name="connsiteX1047" fmla="*/ 2039938 w 8802688"/>
                <a:gd name="connsiteY1047" fmla="*/ 2955925 h 6677025"/>
                <a:gd name="connsiteX1048" fmla="*/ 2030413 w 8802688"/>
                <a:gd name="connsiteY1048" fmla="*/ 2935288 h 6677025"/>
                <a:gd name="connsiteX1049" fmla="*/ 2027238 w 8802688"/>
                <a:gd name="connsiteY1049" fmla="*/ 2914650 h 6677025"/>
                <a:gd name="connsiteX1050" fmla="*/ 2020888 w 8802688"/>
                <a:gd name="connsiteY1050" fmla="*/ 2871788 h 6677025"/>
                <a:gd name="connsiteX1051" fmla="*/ 2020888 w 8802688"/>
                <a:gd name="connsiteY1051" fmla="*/ 2840038 h 6677025"/>
                <a:gd name="connsiteX1052" fmla="*/ 2063750 w 8802688"/>
                <a:gd name="connsiteY1052" fmla="*/ 2755900 h 6677025"/>
                <a:gd name="connsiteX1053" fmla="*/ 2101850 w 8802688"/>
                <a:gd name="connsiteY1053" fmla="*/ 2673350 h 6677025"/>
                <a:gd name="connsiteX1054" fmla="*/ 2176463 w 8802688"/>
                <a:gd name="connsiteY1054" fmla="*/ 2506663 h 6677025"/>
                <a:gd name="connsiteX1055" fmla="*/ 2214563 w 8802688"/>
                <a:gd name="connsiteY1055" fmla="*/ 2428875 h 6677025"/>
                <a:gd name="connsiteX1056" fmla="*/ 2255838 w 8802688"/>
                <a:gd name="connsiteY1056" fmla="*/ 2352675 h 6677025"/>
                <a:gd name="connsiteX1057" fmla="*/ 2303463 w 8802688"/>
                <a:gd name="connsiteY1057" fmla="*/ 2274888 h 6677025"/>
                <a:gd name="connsiteX1058" fmla="*/ 2330450 w 8802688"/>
                <a:gd name="connsiteY1058" fmla="*/ 2238375 h 6677025"/>
                <a:gd name="connsiteX1059" fmla="*/ 2357438 w 8802688"/>
                <a:gd name="connsiteY1059" fmla="*/ 2203450 h 6677025"/>
                <a:gd name="connsiteX1060" fmla="*/ 2482850 w 8802688"/>
                <a:gd name="connsiteY1060" fmla="*/ 2054225 h 6677025"/>
                <a:gd name="connsiteX1061" fmla="*/ 2613025 w 8802688"/>
                <a:gd name="connsiteY1061" fmla="*/ 1909763 h 6677025"/>
                <a:gd name="connsiteX1062" fmla="*/ 2743200 w 8802688"/>
                <a:gd name="connsiteY1062" fmla="*/ 1766888 h 6677025"/>
                <a:gd name="connsiteX1063" fmla="*/ 2874963 w 8802688"/>
                <a:gd name="connsiteY1063" fmla="*/ 1630363 h 6677025"/>
                <a:gd name="connsiteX1064" fmla="*/ 3138488 w 8802688"/>
                <a:gd name="connsiteY1064" fmla="*/ 1358900 h 6677025"/>
                <a:gd name="connsiteX1065" fmla="*/ 3267075 w 8802688"/>
                <a:gd name="connsiteY1065" fmla="*/ 1222376 h 6677025"/>
                <a:gd name="connsiteX1066" fmla="*/ 3394075 w 8802688"/>
                <a:gd name="connsiteY1066" fmla="*/ 1082675 h 6677025"/>
                <a:gd name="connsiteX1067" fmla="*/ 3430588 w 8802688"/>
                <a:gd name="connsiteY1067" fmla="*/ 1044576 h 6677025"/>
                <a:gd name="connsiteX1068" fmla="*/ 3468688 w 8802688"/>
                <a:gd name="connsiteY1068" fmla="*/ 1011238 h 6677025"/>
                <a:gd name="connsiteX1069" fmla="*/ 3508375 w 8802688"/>
                <a:gd name="connsiteY1069" fmla="*/ 984250 h 6677025"/>
                <a:gd name="connsiteX1070" fmla="*/ 3546475 w 8802688"/>
                <a:gd name="connsiteY1070" fmla="*/ 963613 h 6677025"/>
                <a:gd name="connsiteX1071" fmla="*/ 3587750 w 8802688"/>
                <a:gd name="connsiteY1071" fmla="*/ 946150 h 6677025"/>
                <a:gd name="connsiteX1072" fmla="*/ 3629025 w 8802688"/>
                <a:gd name="connsiteY1072" fmla="*/ 933450 h 6677025"/>
                <a:gd name="connsiteX1073" fmla="*/ 3671888 w 8802688"/>
                <a:gd name="connsiteY1073" fmla="*/ 922338 h 6677025"/>
                <a:gd name="connsiteX1074" fmla="*/ 3716338 w 8802688"/>
                <a:gd name="connsiteY1074" fmla="*/ 915988 h 6677025"/>
                <a:gd name="connsiteX1075" fmla="*/ 3802063 w 8802688"/>
                <a:gd name="connsiteY1075" fmla="*/ 904875 h 6677025"/>
                <a:gd name="connsiteX1076" fmla="*/ 3890963 w 8802688"/>
                <a:gd name="connsiteY1076" fmla="*/ 895350 h 6677025"/>
                <a:gd name="connsiteX1077" fmla="*/ 3932238 w 8802688"/>
                <a:gd name="connsiteY1077" fmla="*/ 889000 h 6677025"/>
                <a:gd name="connsiteX1078" fmla="*/ 3976688 w 8802688"/>
                <a:gd name="connsiteY1078" fmla="*/ 881063 h 6677025"/>
                <a:gd name="connsiteX1079" fmla="*/ 4022725 w 8802688"/>
                <a:gd name="connsiteY1079" fmla="*/ 871538 h 6677025"/>
                <a:gd name="connsiteX1080" fmla="*/ 4064000 w 8802688"/>
                <a:gd name="connsiteY1080" fmla="*/ 860425 h 6677025"/>
                <a:gd name="connsiteX1081" fmla="*/ 4090988 w 8802688"/>
                <a:gd name="connsiteY1081" fmla="*/ 857250 h 6677025"/>
                <a:gd name="connsiteX1082" fmla="*/ 4117975 w 8802688"/>
                <a:gd name="connsiteY1082" fmla="*/ 854075 h 6677025"/>
                <a:gd name="connsiteX1083" fmla="*/ 4143375 w 8802688"/>
                <a:gd name="connsiteY1083" fmla="*/ 844550 h 6677025"/>
                <a:gd name="connsiteX1084" fmla="*/ 4170363 w 8802688"/>
                <a:gd name="connsiteY1084" fmla="*/ 836613 h 6677025"/>
                <a:gd name="connsiteX1085" fmla="*/ 4191000 w 8802688"/>
                <a:gd name="connsiteY1085" fmla="*/ 823913 h 6677025"/>
                <a:gd name="connsiteX1086" fmla="*/ 4214813 w 8802688"/>
                <a:gd name="connsiteY1086" fmla="*/ 812801 h 6677025"/>
                <a:gd name="connsiteX1087" fmla="*/ 4233863 w 8802688"/>
                <a:gd name="connsiteY1087" fmla="*/ 796926 h 6677025"/>
                <a:gd name="connsiteX1088" fmla="*/ 4248150 w 8802688"/>
                <a:gd name="connsiteY1088" fmla="*/ 785813 h 6677025"/>
                <a:gd name="connsiteX1089" fmla="*/ 3876675 w 8802688"/>
                <a:gd name="connsiteY1089" fmla="*/ 785813 h 6677025"/>
                <a:gd name="connsiteX1090" fmla="*/ 3906838 w 8802688"/>
                <a:gd name="connsiteY1090" fmla="*/ 728663 h 6677025"/>
                <a:gd name="connsiteX1091" fmla="*/ 3938588 w 8802688"/>
                <a:gd name="connsiteY1091" fmla="*/ 677863 h 6677025"/>
                <a:gd name="connsiteX1092" fmla="*/ 3971925 w 8802688"/>
                <a:gd name="connsiteY1092" fmla="*/ 630238 h 6677025"/>
                <a:gd name="connsiteX1093" fmla="*/ 4006850 w 8802688"/>
                <a:gd name="connsiteY1093" fmla="*/ 585788 h 6677025"/>
                <a:gd name="connsiteX1094" fmla="*/ 4046538 w 8802688"/>
                <a:gd name="connsiteY1094" fmla="*/ 544513 h 6677025"/>
                <a:gd name="connsiteX1095" fmla="*/ 4084638 w 8802688"/>
                <a:gd name="connsiteY1095" fmla="*/ 506413 h 6677025"/>
                <a:gd name="connsiteX1096" fmla="*/ 4125913 w 8802688"/>
                <a:gd name="connsiteY1096" fmla="*/ 466725 h 6677025"/>
                <a:gd name="connsiteX1097" fmla="*/ 4170363 w 8802688"/>
                <a:gd name="connsiteY1097" fmla="*/ 434975 h 6677025"/>
                <a:gd name="connsiteX1098" fmla="*/ 4211638 w 8802688"/>
                <a:gd name="connsiteY1098" fmla="*/ 401638 h 6677025"/>
                <a:gd name="connsiteX1099" fmla="*/ 4259263 w 8802688"/>
                <a:gd name="connsiteY1099" fmla="*/ 373063 h 6677025"/>
                <a:gd name="connsiteX1100" fmla="*/ 4303713 w 8802688"/>
                <a:gd name="connsiteY1100" fmla="*/ 342900 h 6677025"/>
                <a:gd name="connsiteX1101" fmla="*/ 4351338 w 8802688"/>
                <a:gd name="connsiteY1101" fmla="*/ 315913 h 6677025"/>
                <a:gd name="connsiteX1102" fmla="*/ 4446588 w 8802688"/>
                <a:gd name="connsiteY1102" fmla="*/ 268288 h 6677025"/>
                <a:gd name="connsiteX1103" fmla="*/ 4545013 w 8802688"/>
                <a:gd name="connsiteY1103" fmla="*/ 223838 h 6677025"/>
                <a:gd name="connsiteX1104" fmla="*/ 4654550 w 8802688"/>
                <a:gd name="connsiteY1104" fmla="*/ 193675 h 6677025"/>
                <a:gd name="connsiteX1105" fmla="*/ 4768850 w 8802688"/>
                <a:gd name="connsiteY1105" fmla="*/ 163513 h 6677025"/>
                <a:gd name="connsiteX1106" fmla="*/ 4991101 w 8802688"/>
                <a:gd name="connsiteY1106" fmla="*/ 98425 h 6677025"/>
                <a:gd name="connsiteX1107" fmla="*/ 5100638 w 8802688"/>
                <a:gd name="connsiteY1107" fmla="*/ 69850 h 6677025"/>
                <a:gd name="connsiteX1108" fmla="*/ 5213351 w 8802688"/>
                <a:gd name="connsiteY1108" fmla="*/ 39688 h 6677025"/>
                <a:gd name="connsiteX1109" fmla="*/ 5324476 w 8802688"/>
                <a:gd name="connsiteY1109" fmla="*/ 19050 h 6677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Lst>
              <a:rect l="l" t="t" r="r" b="b"/>
              <a:pathLst>
                <a:path w="8802688" h="6677025">
                  <a:moveTo>
                    <a:pt x="5546725" y="4819650"/>
                  </a:moveTo>
                  <a:lnTo>
                    <a:pt x="5573713" y="4926013"/>
                  </a:lnTo>
                  <a:lnTo>
                    <a:pt x="5603875" y="5024438"/>
                  </a:lnTo>
                  <a:lnTo>
                    <a:pt x="5630863" y="5122863"/>
                  </a:lnTo>
                  <a:lnTo>
                    <a:pt x="5657850" y="5229225"/>
                  </a:lnTo>
                  <a:lnTo>
                    <a:pt x="5668963" y="5313363"/>
                  </a:lnTo>
                  <a:lnTo>
                    <a:pt x="5681663" y="5399088"/>
                  </a:lnTo>
                  <a:lnTo>
                    <a:pt x="5686425" y="5484813"/>
                  </a:lnTo>
                  <a:lnTo>
                    <a:pt x="5689600" y="5572126"/>
                  </a:lnTo>
                  <a:lnTo>
                    <a:pt x="5695950" y="5749926"/>
                  </a:lnTo>
                  <a:lnTo>
                    <a:pt x="5695950" y="5940426"/>
                  </a:lnTo>
                  <a:lnTo>
                    <a:pt x="5692775" y="5957888"/>
                  </a:lnTo>
                  <a:lnTo>
                    <a:pt x="5689600" y="5978526"/>
                  </a:lnTo>
                  <a:lnTo>
                    <a:pt x="5681663" y="6002338"/>
                  </a:lnTo>
                  <a:lnTo>
                    <a:pt x="5672138" y="6029326"/>
                  </a:lnTo>
                  <a:lnTo>
                    <a:pt x="5659438" y="6053138"/>
                  </a:lnTo>
                  <a:lnTo>
                    <a:pt x="5648325" y="6070601"/>
                  </a:lnTo>
                  <a:lnTo>
                    <a:pt x="5634038" y="6086476"/>
                  </a:lnTo>
                  <a:lnTo>
                    <a:pt x="5627688" y="6088063"/>
                  </a:lnTo>
                  <a:lnTo>
                    <a:pt x="5621338" y="6088063"/>
                  </a:lnTo>
                  <a:lnTo>
                    <a:pt x="5526088" y="6100763"/>
                  </a:lnTo>
                  <a:lnTo>
                    <a:pt x="5430838" y="6107113"/>
                  </a:lnTo>
                  <a:lnTo>
                    <a:pt x="5338763" y="6107113"/>
                  </a:lnTo>
                  <a:lnTo>
                    <a:pt x="5249862" y="6103938"/>
                  </a:lnTo>
                  <a:lnTo>
                    <a:pt x="5068887" y="6094413"/>
                  </a:lnTo>
                  <a:lnTo>
                    <a:pt x="4973637" y="6091238"/>
                  </a:lnTo>
                  <a:lnTo>
                    <a:pt x="4878387" y="6088063"/>
                  </a:lnTo>
                  <a:lnTo>
                    <a:pt x="5045075" y="5780088"/>
                  </a:lnTo>
                  <a:lnTo>
                    <a:pt x="5213350" y="5467350"/>
                  </a:lnTo>
                  <a:lnTo>
                    <a:pt x="5380038" y="5149850"/>
                  </a:lnTo>
                  <a:close/>
                  <a:moveTo>
                    <a:pt x="576262" y="4632325"/>
                  </a:moveTo>
                  <a:lnTo>
                    <a:pt x="685799" y="4827588"/>
                  </a:lnTo>
                  <a:lnTo>
                    <a:pt x="796925" y="5030788"/>
                  </a:lnTo>
                  <a:lnTo>
                    <a:pt x="909637" y="5235575"/>
                  </a:lnTo>
                  <a:lnTo>
                    <a:pt x="1019175" y="5456238"/>
                  </a:lnTo>
                  <a:lnTo>
                    <a:pt x="1031875" y="5481638"/>
                  </a:lnTo>
                  <a:lnTo>
                    <a:pt x="1039812" y="5508626"/>
                  </a:lnTo>
                  <a:lnTo>
                    <a:pt x="1046162" y="5532438"/>
                  </a:lnTo>
                  <a:lnTo>
                    <a:pt x="1049337" y="5559426"/>
                  </a:lnTo>
                  <a:lnTo>
                    <a:pt x="1049337" y="5580063"/>
                  </a:lnTo>
                  <a:lnTo>
                    <a:pt x="1046162" y="5600701"/>
                  </a:lnTo>
                  <a:lnTo>
                    <a:pt x="1039812" y="5621338"/>
                  </a:lnTo>
                  <a:lnTo>
                    <a:pt x="1028699" y="5640388"/>
                  </a:lnTo>
                  <a:lnTo>
                    <a:pt x="1019175" y="5657851"/>
                  </a:lnTo>
                  <a:lnTo>
                    <a:pt x="1004887" y="5672138"/>
                  </a:lnTo>
                  <a:lnTo>
                    <a:pt x="987425" y="5684838"/>
                  </a:lnTo>
                  <a:lnTo>
                    <a:pt x="968375" y="5695951"/>
                  </a:lnTo>
                  <a:lnTo>
                    <a:pt x="947737" y="5705476"/>
                  </a:lnTo>
                  <a:lnTo>
                    <a:pt x="923925" y="5711826"/>
                  </a:lnTo>
                  <a:lnTo>
                    <a:pt x="896937" y="5713413"/>
                  </a:lnTo>
                  <a:lnTo>
                    <a:pt x="871537" y="5716588"/>
                  </a:lnTo>
                  <a:lnTo>
                    <a:pt x="844549" y="5716588"/>
                  </a:lnTo>
                  <a:lnTo>
                    <a:pt x="814387" y="5716588"/>
                  </a:lnTo>
                  <a:lnTo>
                    <a:pt x="787399" y="5713413"/>
                  </a:lnTo>
                  <a:lnTo>
                    <a:pt x="757237" y="5711826"/>
                  </a:lnTo>
                  <a:lnTo>
                    <a:pt x="728662" y="5702301"/>
                  </a:lnTo>
                  <a:lnTo>
                    <a:pt x="695325" y="5692776"/>
                  </a:lnTo>
                  <a:lnTo>
                    <a:pt x="636587" y="5668963"/>
                  </a:lnTo>
                  <a:lnTo>
                    <a:pt x="576262" y="5637213"/>
                  </a:lnTo>
                  <a:lnTo>
                    <a:pt x="520699" y="5600701"/>
                  </a:lnTo>
                  <a:lnTo>
                    <a:pt x="463549" y="5556251"/>
                  </a:lnTo>
                  <a:lnTo>
                    <a:pt x="406399" y="5508626"/>
                  </a:lnTo>
                  <a:lnTo>
                    <a:pt x="360362" y="5457826"/>
                  </a:lnTo>
                  <a:lnTo>
                    <a:pt x="312737" y="5405438"/>
                  </a:lnTo>
                  <a:lnTo>
                    <a:pt x="269875" y="5351463"/>
                  </a:lnTo>
                  <a:lnTo>
                    <a:pt x="234949" y="5294313"/>
                  </a:lnTo>
                  <a:lnTo>
                    <a:pt x="207962" y="5238750"/>
                  </a:lnTo>
                  <a:lnTo>
                    <a:pt x="184149" y="5184775"/>
                  </a:lnTo>
                  <a:lnTo>
                    <a:pt x="177799" y="5157788"/>
                  </a:lnTo>
                  <a:lnTo>
                    <a:pt x="173037" y="5130800"/>
                  </a:lnTo>
                  <a:lnTo>
                    <a:pt x="169862" y="5105400"/>
                  </a:lnTo>
                  <a:lnTo>
                    <a:pt x="166687" y="5081588"/>
                  </a:lnTo>
                  <a:lnTo>
                    <a:pt x="169862" y="5054600"/>
                  </a:lnTo>
                  <a:lnTo>
                    <a:pt x="173037" y="5024438"/>
                  </a:lnTo>
                  <a:lnTo>
                    <a:pt x="180975" y="4997450"/>
                  </a:lnTo>
                  <a:lnTo>
                    <a:pt x="190499" y="4973638"/>
                  </a:lnTo>
                  <a:lnTo>
                    <a:pt x="201612" y="4949825"/>
                  </a:lnTo>
                  <a:lnTo>
                    <a:pt x="214312" y="4929188"/>
                  </a:lnTo>
                  <a:lnTo>
                    <a:pt x="228599" y="4908550"/>
                  </a:lnTo>
                  <a:lnTo>
                    <a:pt x="241299" y="4894263"/>
                  </a:lnTo>
                  <a:lnTo>
                    <a:pt x="285749" y="4851400"/>
                  </a:lnTo>
                  <a:lnTo>
                    <a:pt x="330199" y="4816475"/>
                  </a:lnTo>
                  <a:lnTo>
                    <a:pt x="377825" y="4779963"/>
                  </a:lnTo>
                  <a:lnTo>
                    <a:pt x="422275" y="4748213"/>
                  </a:lnTo>
                  <a:lnTo>
                    <a:pt x="507999" y="4687888"/>
                  </a:lnTo>
                  <a:lnTo>
                    <a:pt x="544512" y="4662488"/>
                  </a:lnTo>
                  <a:close/>
                  <a:moveTo>
                    <a:pt x="6180138" y="3546475"/>
                  </a:moveTo>
                  <a:lnTo>
                    <a:pt x="6124576" y="3562350"/>
                  </a:lnTo>
                  <a:lnTo>
                    <a:pt x="6076951" y="3579813"/>
                  </a:lnTo>
                  <a:lnTo>
                    <a:pt x="6037263" y="3600450"/>
                  </a:lnTo>
                  <a:lnTo>
                    <a:pt x="6002338" y="3624263"/>
                  </a:lnTo>
                  <a:lnTo>
                    <a:pt x="5978526" y="3651250"/>
                  </a:lnTo>
                  <a:lnTo>
                    <a:pt x="5961063" y="3678238"/>
                  </a:lnTo>
                  <a:lnTo>
                    <a:pt x="5948363" y="3705225"/>
                  </a:lnTo>
                  <a:lnTo>
                    <a:pt x="5945188" y="3719513"/>
                  </a:lnTo>
                  <a:lnTo>
                    <a:pt x="5945188" y="3733800"/>
                  </a:lnTo>
                  <a:lnTo>
                    <a:pt x="5986463" y="3698875"/>
                  </a:lnTo>
                  <a:lnTo>
                    <a:pt x="6046788" y="3654425"/>
                  </a:lnTo>
                  <a:lnTo>
                    <a:pt x="6115051" y="3600450"/>
                  </a:lnTo>
                  <a:lnTo>
                    <a:pt x="6148388" y="3573463"/>
                  </a:lnTo>
                  <a:close/>
                  <a:moveTo>
                    <a:pt x="279400" y="2203450"/>
                  </a:moveTo>
                  <a:lnTo>
                    <a:pt x="354013" y="2203450"/>
                  </a:lnTo>
                  <a:lnTo>
                    <a:pt x="327025" y="2274888"/>
                  </a:lnTo>
                  <a:lnTo>
                    <a:pt x="303213" y="2343150"/>
                  </a:lnTo>
                  <a:lnTo>
                    <a:pt x="261938" y="2482850"/>
                  </a:lnTo>
                  <a:lnTo>
                    <a:pt x="217488" y="2625726"/>
                  </a:lnTo>
                  <a:lnTo>
                    <a:pt x="193675" y="2693988"/>
                  </a:lnTo>
                  <a:lnTo>
                    <a:pt x="166688" y="2765425"/>
                  </a:lnTo>
                  <a:lnTo>
                    <a:pt x="169863" y="2792413"/>
                  </a:lnTo>
                  <a:lnTo>
                    <a:pt x="173038" y="2819400"/>
                  </a:lnTo>
                  <a:lnTo>
                    <a:pt x="180975" y="2844801"/>
                  </a:lnTo>
                  <a:lnTo>
                    <a:pt x="190500" y="2871788"/>
                  </a:lnTo>
                  <a:lnTo>
                    <a:pt x="201613" y="2895601"/>
                  </a:lnTo>
                  <a:lnTo>
                    <a:pt x="214313" y="2916238"/>
                  </a:lnTo>
                  <a:lnTo>
                    <a:pt x="228600" y="2935288"/>
                  </a:lnTo>
                  <a:lnTo>
                    <a:pt x="241300" y="2952751"/>
                  </a:lnTo>
                  <a:lnTo>
                    <a:pt x="242888" y="2959101"/>
                  </a:lnTo>
                  <a:lnTo>
                    <a:pt x="242888" y="2963863"/>
                  </a:lnTo>
                  <a:lnTo>
                    <a:pt x="255588" y="2973388"/>
                  </a:lnTo>
                  <a:lnTo>
                    <a:pt x="266700" y="2979738"/>
                  </a:lnTo>
                  <a:lnTo>
                    <a:pt x="288925" y="2984501"/>
                  </a:lnTo>
                  <a:lnTo>
                    <a:pt x="336550" y="2987676"/>
                  </a:lnTo>
                  <a:lnTo>
                    <a:pt x="388938" y="2987676"/>
                  </a:lnTo>
                  <a:lnTo>
                    <a:pt x="404813" y="2987676"/>
                  </a:lnTo>
                  <a:lnTo>
                    <a:pt x="425450" y="2982913"/>
                  </a:lnTo>
                  <a:lnTo>
                    <a:pt x="469900" y="2963863"/>
                  </a:lnTo>
                  <a:lnTo>
                    <a:pt x="520700" y="2940051"/>
                  </a:lnTo>
                  <a:lnTo>
                    <a:pt x="576263" y="2914651"/>
                  </a:lnTo>
                  <a:lnTo>
                    <a:pt x="573088" y="2946401"/>
                  </a:lnTo>
                  <a:lnTo>
                    <a:pt x="568325" y="2979738"/>
                  </a:lnTo>
                  <a:lnTo>
                    <a:pt x="558801" y="3008313"/>
                  </a:lnTo>
                  <a:lnTo>
                    <a:pt x="544513" y="3038476"/>
                  </a:lnTo>
                  <a:lnTo>
                    <a:pt x="528638" y="3062288"/>
                  </a:lnTo>
                  <a:lnTo>
                    <a:pt x="508000" y="3086101"/>
                  </a:lnTo>
                  <a:lnTo>
                    <a:pt x="487363" y="3106738"/>
                  </a:lnTo>
                  <a:lnTo>
                    <a:pt x="463550" y="3124201"/>
                  </a:lnTo>
                  <a:lnTo>
                    <a:pt x="439738" y="3136901"/>
                  </a:lnTo>
                  <a:lnTo>
                    <a:pt x="412750" y="3148013"/>
                  </a:lnTo>
                  <a:lnTo>
                    <a:pt x="382588" y="3157538"/>
                  </a:lnTo>
                  <a:lnTo>
                    <a:pt x="357188" y="3160713"/>
                  </a:lnTo>
                  <a:lnTo>
                    <a:pt x="327025" y="3160713"/>
                  </a:lnTo>
                  <a:lnTo>
                    <a:pt x="296863" y="3157538"/>
                  </a:lnTo>
                  <a:lnTo>
                    <a:pt x="269875" y="3148013"/>
                  </a:lnTo>
                  <a:lnTo>
                    <a:pt x="241300" y="3136901"/>
                  </a:lnTo>
                  <a:lnTo>
                    <a:pt x="228600" y="3130551"/>
                  </a:lnTo>
                  <a:lnTo>
                    <a:pt x="214313" y="3119438"/>
                  </a:lnTo>
                  <a:lnTo>
                    <a:pt x="187325" y="3092451"/>
                  </a:lnTo>
                  <a:lnTo>
                    <a:pt x="160338" y="3055938"/>
                  </a:lnTo>
                  <a:lnTo>
                    <a:pt x="133350" y="3017838"/>
                  </a:lnTo>
                  <a:lnTo>
                    <a:pt x="109538" y="2970213"/>
                  </a:lnTo>
                  <a:lnTo>
                    <a:pt x="85725" y="2922588"/>
                  </a:lnTo>
                  <a:lnTo>
                    <a:pt x="65088" y="2868613"/>
                  </a:lnTo>
                  <a:lnTo>
                    <a:pt x="47625" y="2816225"/>
                  </a:lnTo>
                  <a:lnTo>
                    <a:pt x="30163" y="2762250"/>
                  </a:lnTo>
                  <a:lnTo>
                    <a:pt x="17463" y="2708275"/>
                  </a:lnTo>
                  <a:lnTo>
                    <a:pt x="9525" y="2655888"/>
                  </a:lnTo>
                  <a:lnTo>
                    <a:pt x="3175" y="2608263"/>
                  </a:lnTo>
                  <a:lnTo>
                    <a:pt x="0" y="2563813"/>
                  </a:lnTo>
                  <a:lnTo>
                    <a:pt x="0" y="2524125"/>
                  </a:lnTo>
                  <a:lnTo>
                    <a:pt x="9525" y="2492375"/>
                  </a:lnTo>
                  <a:lnTo>
                    <a:pt x="11113" y="2476500"/>
                  </a:lnTo>
                  <a:lnTo>
                    <a:pt x="17463" y="2465388"/>
                  </a:lnTo>
                  <a:lnTo>
                    <a:pt x="47625" y="2425700"/>
                  </a:lnTo>
                  <a:lnTo>
                    <a:pt x="79375" y="2387600"/>
                  </a:lnTo>
                  <a:lnTo>
                    <a:pt x="112713" y="2352675"/>
                  </a:lnTo>
                  <a:lnTo>
                    <a:pt x="149225" y="2322513"/>
                  </a:lnTo>
                  <a:lnTo>
                    <a:pt x="217488" y="2260600"/>
                  </a:lnTo>
                  <a:close/>
                  <a:moveTo>
                    <a:pt x="5886450" y="2019300"/>
                  </a:moveTo>
                  <a:lnTo>
                    <a:pt x="5907087" y="2022475"/>
                  </a:lnTo>
                  <a:lnTo>
                    <a:pt x="5930900" y="2028825"/>
                  </a:lnTo>
                  <a:lnTo>
                    <a:pt x="5957888" y="2036763"/>
                  </a:lnTo>
                  <a:lnTo>
                    <a:pt x="5984875" y="2049463"/>
                  </a:lnTo>
                  <a:lnTo>
                    <a:pt x="6010275" y="2060575"/>
                  </a:lnTo>
                  <a:lnTo>
                    <a:pt x="6034088" y="2078038"/>
                  </a:lnTo>
                  <a:lnTo>
                    <a:pt x="6057900" y="2093913"/>
                  </a:lnTo>
                  <a:lnTo>
                    <a:pt x="5951538" y="2170113"/>
                  </a:lnTo>
                  <a:lnTo>
                    <a:pt x="5897562" y="2209800"/>
                  </a:lnTo>
                  <a:lnTo>
                    <a:pt x="5838825" y="2244725"/>
                  </a:lnTo>
                  <a:lnTo>
                    <a:pt x="5811837" y="2216150"/>
                  </a:lnTo>
                  <a:lnTo>
                    <a:pt x="5788025" y="2182813"/>
                  </a:lnTo>
                  <a:lnTo>
                    <a:pt x="5775325" y="2165350"/>
                  </a:lnTo>
                  <a:lnTo>
                    <a:pt x="5770562" y="2146300"/>
                  </a:lnTo>
                  <a:lnTo>
                    <a:pt x="5764212" y="2132013"/>
                  </a:lnTo>
                  <a:lnTo>
                    <a:pt x="5764212" y="2117725"/>
                  </a:lnTo>
                  <a:lnTo>
                    <a:pt x="5770562" y="2101850"/>
                  </a:lnTo>
                  <a:lnTo>
                    <a:pt x="5778500" y="2087563"/>
                  </a:lnTo>
                  <a:lnTo>
                    <a:pt x="5791200" y="2073275"/>
                  </a:lnTo>
                  <a:lnTo>
                    <a:pt x="5805487" y="2057400"/>
                  </a:lnTo>
                  <a:lnTo>
                    <a:pt x="5821362" y="2046288"/>
                  </a:lnTo>
                  <a:lnTo>
                    <a:pt x="5838825" y="2033588"/>
                  </a:lnTo>
                  <a:lnTo>
                    <a:pt x="5853112" y="2025650"/>
                  </a:lnTo>
                  <a:lnTo>
                    <a:pt x="5870575" y="2022475"/>
                  </a:lnTo>
                  <a:close/>
                  <a:moveTo>
                    <a:pt x="6169026" y="1685925"/>
                  </a:moveTo>
                  <a:lnTo>
                    <a:pt x="6076951" y="1712913"/>
                  </a:lnTo>
                  <a:lnTo>
                    <a:pt x="5984875" y="1739900"/>
                  </a:lnTo>
                  <a:lnTo>
                    <a:pt x="5938838" y="1757363"/>
                  </a:lnTo>
                  <a:lnTo>
                    <a:pt x="5894388" y="1774825"/>
                  </a:lnTo>
                  <a:lnTo>
                    <a:pt x="5849938" y="1798638"/>
                  </a:lnTo>
                  <a:lnTo>
                    <a:pt x="5805488" y="1828800"/>
                  </a:lnTo>
                  <a:lnTo>
                    <a:pt x="5764213" y="1862138"/>
                  </a:lnTo>
                  <a:lnTo>
                    <a:pt x="5722938" y="1897063"/>
                  </a:lnTo>
                  <a:lnTo>
                    <a:pt x="5683250" y="1933575"/>
                  </a:lnTo>
                  <a:lnTo>
                    <a:pt x="5648325" y="1971675"/>
                  </a:lnTo>
                  <a:lnTo>
                    <a:pt x="5576888" y="2052638"/>
                  </a:lnTo>
                  <a:lnTo>
                    <a:pt x="5502275" y="2128838"/>
                  </a:lnTo>
                  <a:lnTo>
                    <a:pt x="5522913" y="2122488"/>
                  </a:lnTo>
                  <a:lnTo>
                    <a:pt x="5543550" y="2117725"/>
                  </a:lnTo>
                  <a:lnTo>
                    <a:pt x="5586413" y="2098675"/>
                  </a:lnTo>
                  <a:lnTo>
                    <a:pt x="5607050" y="2093913"/>
                  </a:lnTo>
                  <a:lnTo>
                    <a:pt x="5624513" y="2087563"/>
                  </a:lnTo>
                  <a:lnTo>
                    <a:pt x="5641975" y="2087563"/>
                  </a:lnTo>
                  <a:lnTo>
                    <a:pt x="5657850" y="2093913"/>
                  </a:lnTo>
                  <a:lnTo>
                    <a:pt x="5832475" y="2357438"/>
                  </a:lnTo>
                  <a:lnTo>
                    <a:pt x="5975350" y="2265363"/>
                  </a:lnTo>
                  <a:lnTo>
                    <a:pt x="6115051" y="2170113"/>
                  </a:lnTo>
                  <a:lnTo>
                    <a:pt x="6264276" y="2078038"/>
                  </a:lnTo>
                  <a:lnTo>
                    <a:pt x="6340476" y="2030413"/>
                  </a:lnTo>
                  <a:lnTo>
                    <a:pt x="6424613" y="1982788"/>
                  </a:lnTo>
                  <a:lnTo>
                    <a:pt x="6400801" y="1981200"/>
                  </a:lnTo>
                  <a:lnTo>
                    <a:pt x="6364288" y="1971675"/>
                  </a:lnTo>
                  <a:lnTo>
                    <a:pt x="6323013" y="1958975"/>
                  </a:lnTo>
                  <a:lnTo>
                    <a:pt x="6302376" y="1947863"/>
                  </a:lnTo>
                  <a:lnTo>
                    <a:pt x="6281738" y="1935163"/>
                  </a:lnTo>
                  <a:lnTo>
                    <a:pt x="6261101" y="1917700"/>
                  </a:lnTo>
                  <a:lnTo>
                    <a:pt x="6240463" y="1900238"/>
                  </a:lnTo>
                  <a:lnTo>
                    <a:pt x="6221413" y="1876425"/>
                  </a:lnTo>
                  <a:lnTo>
                    <a:pt x="6203951" y="1849438"/>
                  </a:lnTo>
                  <a:lnTo>
                    <a:pt x="6192838" y="1817688"/>
                  </a:lnTo>
                  <a:lnTo>
                    <a:pt x="6180138" y="1778000"/>
                  </a:lnTo>
                  <a:lnTo>
                    <a:pt x="6170613" y="1736725"/>
                  </a:lnTo>
                  <a:close/>
                  <a:moveTo>
                    <a:pt x="8401050" y="1338262"/>
                  </a:moveTo>
                  <a:lnTo>
                    <a:pt x="8332788" y="1382712"/>
                  </a:lnTo>
                  <a:lnTo>
                    <a:pt x="8264525" y="1430337"/>
                  </a:lnTo>
                  <a:lnTo>
                    <a:pt x="8131175" y="1531937"/>
                  </a:lnTo>
                  <a:lnTo>
                    <a:pt x="8002588" y="1630363"/>
                  </a:lnTo>
                  <a:lnTo>
                    <a:pt x="7886700" y="1722438"/>
                  </a:lnTo>
                  <a:lnTo>
                    <a:pt x="7920038" y="1727200"/>
                  </a:lnTo>
                  <a:lnTo>
                    <a:pt x="7954963" y="1727200"/>
                  </a:lnTo>
                  <a:lnTo>
                    <a:pt x="7993063" y="1725613"/>
                  </a:lnTo>
                  <a:lnTo>
                    <a:pt x="8029575" y="1716088"/>
                  </a:lnTo>
                  <a:lnTo>
                    <a:pt x="8064500" y="1703388"/>
                  </a:lnTo>
                  <a:lnTo>
                    <a:pt x="8101013" y="1689100"/>
                  </a:lnTo>
                  <a:lnTo>
                    <a:pt x="8135938" y="1668463"/>
                  </a:lnTo>
                  <a:lnTo>
                    <a:pt x="8172450" y="1644650"/>
                  </a:lnTo>
                  <a:lnTo>
                    <a:pt x="8204200" y="1617662"/>
                  </a:lnTo>
                  <a:lnTo>
                    <a:pt x="8237538" y="1587500"/>
                  </a:lnTo>
                  <a:lnTo>
                    <a:pt x="8270875" y="1555750"/>
                  </a:lnTo>
                  <a:lnTo>
                    <a:pt x="8299450" y="1516062"/>
                  </a:lnTo>
                  <a:lnTo>
                    <a:pt x="8329613" y="1477963"/>
                  </a:lnTo>
                  <a:lnTo>
                    <a:pt x="8356600" y="1433512"/>
                  </a:lnTo>
                  <a:lnTo>
                    <a:pt x="8380413" y="1389062"/>
                  </a:lnTo>
                  <a:close/>
                  <a:moveTo>
                    <a:pt x="4067176" y="1181100"/>
                  </a:moveTo>
                  <a:lnTo>
                    <a:pt x="3979864" y="1184275"/>
                  </a:lnTo>
                  <a:lnTo>
                    <a:pt x="3900489" y="1192213"/>
                  </a:lnTo>
                  <a:lnTo>
                    <a:pt x="3860801" y="1201738"/>
                  </a:lnTo>
                  <a:lnTo>
                    <a:pt x="3825876" y="1211263"/>
                  </a:lnTo>
                  <a:lnTo>
                    <a:pt x="3790951" y="1219200"/>
                  </a:lnTo>
                  <a:lnTo>
                    <a:pt x="3757613" y="1231900"/>
                  </a:lnTo>
                  <a:lnTo>
                    <a:pt x="3724276" y="1246188"/>
                  </a:lnTo>
                  <a:lnTo>
                    <a:pt x="3695701" y="1260475"/>
                  </a:lnTo>
                  <a:lnTo>
                    <a:pt x="3665538" y="1279525"/>
                  </a:lnTo>
                  <a:lnTo>
                    <a:pt x="3635376" y="1296988"/>
                  </a:lnTo>
                  <a:lnTo>
                    <a:pt x="3608388" y="1317625"/>
                  </a:lnTo>
                  <a:lnTo>
                    <a:pt x="3581401" y="1341438"/>
                  </a:lnTo>
                  <a:lnTo>
                    <a:pt x="3557588" y="1365250"/>
                  </a:lnTo>
                  <a:lnTo>
                    <a:pt x="3533776" y="1392238"/>
                  </a:lnTo>
                  <a:lnTo>
                    <a:pt x="3509963" y="1419225"/>
                  </a:lnTo>
                  <a:lnTo>
                    <a:pt x="3489326" y="1450975"/>
                  </a:lnTo>
                  <a:lnTo>
                    <a:pt x="3468688" y="1481138"/>
                  </a:lnTo>
                  <a:lnTo>
                    <a:pt x="3448051" y="1516063"/>
                  </a:lnTo>
                  <a:lnTo>
                    <a:pt x="3413126" y="1590675"/>
                  </a:lnTo>
                  <a:lnTo>
                    <a:pt x="3379788" y="1671638"/>
                  </a:lnTo>
                  <a:lnTo>
                    <a:pt x="3349626" y="1763713"/>
                  </a:lnTo>
                  <a:lnTo>
                    <a:pt x="3325813" y="1865313"/>
                  </a:lnTo>
                  <a:lnTo>
                    <a:pt x="3302001" y="1971676"/>
                  </a:lnTo>
                  <a:lnTo>
                    <a:pt x="3281363" y="2090738"/>
                  </a:lnTo>
                  <a:lnTo>
                    <a:pt x="3368676" y="1944688"/>
                  </a:lnTo>
                  <a:lnTo>
                    <a:pt x="3451226" y="1787526"/>
                  </a:lnTo>
                  <a:lnTo>
                    <a:pt x="3533776" y="1624013"/>
                  </a:lnTo>
                  <a:lnTo>
                    <a:pt x="3617913" y="1454150"/>
                  </a:lnTo>
                  <a:lnTo>
                    <a:pt x="3652838" y="1454150"/>
                  </a:lnTo>
                  <a:lnTo>
                    <a:pt x="3656013" y="1495425"/>
                  </a:lnTo>
                  <a:lnTo>
                    <a:pt x="3659188" y="1531938"/>
                  </a:lnTo>
                  <a:lnTo>
                    <a:pt x="3673476" y="1600200"/>
                  </a:lnTo>
                  <a:lnTo>
                    <a:pt x="3686176" y="1658938"/>
                  </a:lnTo>
                  <a:lnTo>
                    <a:pt x="3689351" y="1689100"/>
                  </a:lnTo>
                  <a:lnTo>
                    <a:pt x="3692526" y="1716088"/>
                  </a:lnTo>
                  <a:lnTo>
                    <a:pt x="3713163" y="1662113"/>
                  </a:lnTo>
                  <a:lnTo>
                    <a:pt x="3736976" y="1609725"/>
                  </a:lnTo>
                  <a:lnTo>
                    <a:pt x="3757613" y="1562101"/>
                  </a:lnTo>
                  <a:lnTo>
                    <a:pt x="3784601" y="1514475"/>
                  </a:lnTo>
                  <a:lnTo>
                    <a:pt x="3811588" y="1471613"/>
                  </a:lnTo>
                  <a:lnTo>
                    <a:pt x="3840163" y="1430338"/>
                  </a:lnTo>
                  <a:lnTo>
                    <a:pt x="3870326" y="1392238"/>
                  </a:lnTo>
                  <a:lnTo>
                    <a:pt x="3906839" y="1355725"/>
                  </a:lnTo>
                  <a:lnTo>
                    <a:pt x="3941764" y="1327150"/>
                  </a:lnTo>
                  <a:lnTo>
                    <a:pt x="3979864" y="1296988"/>
                  </a:lnTo>
                  <a:lnTo>
                    <a:pt x="4022726" y="1273175"/>
                  </a:lnTo>
                  <a:lnTo>
                    <a:pt x="4067176" y="1249363"/>
                  </a:lnTo>
                  <a:lnTo>
                    <a:pt x="4117976" y="1231900"/>
                  </a:lnTo>
                  <a:lnTo>
                    <a:pt x="4167189" y="1216025"/>
                  </a:lnTo>
                  <a:lnTo>
                    <a:pt x="4224339" y="1201738"/>
                  </a:lnTo>
                  <a:lnTo>
                    <a:pt x="4286251" y="1195388"/>
                  </a:lnTo>
                  <a:lnTo>
                    <a:pt x="4170364" y="1184275"/>
                  </a:lnTo>
                  <a:lnTo>
                    <a:pt x="4117976" y="1181100"/>
                  </a:lnTo>
                  <a:close/>
                  <a:moveTo>
                    <a:pt x="5586413" y="1166812"/>
                  </a:moveTo>
                  <a:lnTo>
                    <a:pt x="5481638" y="1204912"/>
                  </a:lnTo>
                  <a:lnTo>
                    <a:pt x="5437188" y="1225550"/>
                  </a:lnTo>
                  <a:lnTo>
                    <a:pt x="5399088" y="1243012"/>
                  </a:lnTo>
                  <a:lnTo>
                    <a:pt x="5365751" y="1260475"/>
                  </a:lnTo>
                  <a:lnTo>
                    <a:pt x="5335588" y="1282700"/>
                  </a:lnTo>
                  <a:lnTo>
                    <a:pt x="5308601" y="1300162"/>
                  </a:lnTo>
                  <a:lnTo>
                    <a:pt x="5287963" y="1320800"/>
                  </a:lnTo>
                  <a:lnTo>
                    <a:pt x="5270501" y="1341437"/>
                  </a:lnTo>
                  <a:lnTo>
                    <a:pt x="5259388" y="1362075"/>
                  </a:lnTo>
                  <a:lnTo>
                    <a:pt x="5246688" y="1385887"/>
                  </a:lnTo>
                  <a:lnTo>
                    <a:pt x="5240338" y="1409700"/>
                  </a:lnTo>
                  <a:lnTo>
                    <a:pt x="5237163" y="1436687"/>
                  </a:lnTo>
                  <a:lnTo>
                    <a:pt x="5237163" y="1463675"/>
                  </a:lnTo>
                  <a:lnTo>
                    <a:pt x="5240338" y="1492250"/>
                  </a:lnTo>
                  <a:lnTo>
                    <a:pt x="5246688" y="1525587"/>
                  </a:lnTo>
                  <a:lnTo>
                    <a:pt x="5287963" y="1484312"/>
                  </a:lnTo>
                  <a:lnTo>
                    <a:pt x="5330826" y="1439862"/>
                  </a:lnTo>
                  <a:lnTo>
                    <a:pt x="5416551" y="1347787"/>
                  </a:lnTo>
                  <a:lnTo>
                    <a:pt x="5499101" y="1252537"/>
                  </a:lnTo>
                  <a:lnTo>
                    <a:pt x="5540376" y="1208087"/>
                  </a:lnTo>
                  <a:close/>
                  <a:moveTo>
                    <a:pt x="5434013" y="0"/>
                  </a:moveTo>
                  <a:lnTo>
                    <a:pt x="5519738" y="3175"/>
                  </a:lnTo>
                  <a:lnTo>
                    <a:pt x="5610226" y="12700"/>
                  </a:lnTo>
                  <a:lnTo>
                    <a:pt x="5699126" y="30163"/>
                  </a:lnTo>
                  <a:lnTo>
                    <a:pt x="5788026" y="50800"/>
                  </a:lnTo>
                  <a:lnTo>
                    <a:pt x="5876926" y="77788"/>
                  </a:lnTo>
                  <a:lnTo>
                    <a:pt x="5965826" y="111125"/>
                  </a:lnTo>
                  <a:lnTo>
                    <a:pt x="6054726" y="146050"/>
                  </a:lnTo>
                  <a:lnTo>
                    <a:pt x="6142038" y="187325"/>
                  </a:lnTo>
                  <a:lnTo>
                    <a:pt x="6237288" y="258763"/>
                  </a:lnTo>
                  <a:lnTo>
                    <a:pt x="6329363" y="333375"/>
                  </a:lnTo>
                  <a:lnTo>
                    <a:pt x="6418263" y="407988"/>
                  </a:lnTo>
                  <a:lnTo>
                    <a:pt x="6507163" y="485775"/>
                  </a:lnTo>
                  <a:lnTo>
                    <a:pt x="6677026" y="639763"/>
                  </a:lnTo>
                  <a:lnTo>
                    <a:pt x="6762751" y="714375"/>
                  </a:lnTo>
                  <a:lnTo>
                    <a:pt x="6846888" y="785813"/>
                  </a:lnTo>
                  <a:lnTo>
                    <a:pt x="6846888" y="796926"/>
                  </a:lnTo>
                  <a:lnTo>
                    <a:pt x="6851651" y="812801"/>
                  </a:lnTo>
                  <a:lnTo>
                    <a:pt x="6858001" y="823913"/>
                  </a:lnTo>
                  <a:lnTo>
                    <a:pt x="6867526" y="836613"/>
                  </a:lnTo>
                  <a:lnTo>
                    <a:pt x="6878638" y="844550"/>
                  </a:lnTo>
                  <a:lnTo>
                    <a:pt x="6891338" y="854075"/>
                  </a:lnTo>
                  <a:lnTo>
                    <a:pt x="6905626" y="857250"/>
                  </a:lnTo>
                  <a:lnTo>
                    <a:pt x="6919913" y="860425"/>
                  </a:lnTo>
                  <a:lnTo>
                    <a:pt x="6973888" y="868363"/>
                  </a:lnTo>
                  <a:lnTo>
                    <a:pt x="7024688" y="884238"/>
                  </a:lnTo>
                  <a:lnTo>
                    <a:pt x="7072313" y="901700"/>
                  </a:lnTo>
                  <a:lnTo>
                    <a:pt x="7116763" y="925513"/>
                  </a:lnTo>
                  <a:lnTo>
                    <a:pt x="7158038" y="952500"/>
                  </a:lnTo>
                  <a:lnTo>
                    <a:pt x="7199313" y="981075"/>
                  </a:lnTo>
                  <a:lnTo>
                    <a:pt x="7235826" y="1014413"/>
                  </a:lnTo>
                  <a:lnTo>
                    <a:pt x="7270751" y="1049338"/>
                  </a:lnTo>
                  <a:lnTo>
                    <a:pt x="7307263" y="1089025"/>
                  </a:lnTo>
                  <a:lnTo>
                    <a:pt x="7337426" y="1127125"/>
                  </a:lnTo>
                  <a:lnTo>
                    <a:pt x="7399338" y="1211263"/>
                  </a:lnTo>
                  <a:lnTo>
                    <a:pt x="7454901" y="1296988"/>
                  </a:lnTo>
                  <a:lnTo>
                    <a:pt x="7512051" y="1382713"/>
                  </a:lnTo>
                  <a:lnTo>
                    <a:pt x="7069138" y="1492250"/>
                  </a:lnTo>
                  <a:lnTo>
                    <a:pt x="7083426" y="1573213"/>
                  </a:lnTo>
                  <a:lnTo>
                    <a:pt x="7092951" y="1611313"/>
                  </a:lnTo>
                  <a:lnTo>
                    <a:pt x="7104063" y="1647826"/>
                  </a:lnTo>
                  <a:lnTo>
                    <a:pt x="7116763" y="1677988"/>
                  </a:lnTo>
                  <a:lnTo>
                    <a:pt x="7131051" y="1706563"/>
                  </a:lnTo>
                  <a:lnTo>
                    <a:pt x="7150101" y="1733550"/>
                  </a:lnTo>
                  <a:lnTo>
                    <a:pt x="7170738" y="1754188"/>
                  </a:lnTo>
                  <a:lnTo>
                    <a:pt x="7191376" y="1774825"/>
                  </a:lnTo>
                  <a:lnTo>
                    <a:pt x="7218363" y="1790700"/>
                  </a:lnTo>
                  <a:lnTo>
                    <a:pt x="7243763" y="1801813"/>
                  </a:lnTo>
                  <a:lnTo>
                    <a:pt x="7277101" y="1811338"/>
                  </a:lnTo>
                  <a:lnTo>
                    <a:pt x="7310438" y="1814513"/>
                  </a:lnTo>
                  <a:lnTo>
                    <a:pt x="7348538" y="1811338"/>
                  </a:lnTo>
                  <a:lnTo>
                    <a:pt x="7392988" y="1804988"/>
                  </a:lnTo>
                  <a:lnTo>
                    <a:pt x="7437438" y="1793875"/>
                  </a:lnTo>
                  <a:lnTo>
                    <a:pt x="7550151" y="1906588"/>
                  </a:lnTo>
                  <a:lnTo>
                    <a:pt x="7362826" y="1941513"/>
                  </a:lnTo>
                  <a:lnTo>
                    <a:pt x="7221538" y="1974850"/>
                  </a:lnTo>
                  <a:lnTo>
                    <a:pt x="7164388" y="1992313"/>
                  </a:lnTo>
                  <a:lnTo>
                    <a:pt x="7116763" y="2006600"/>
                  </a:lnTo>
                  <a:lnTo>
                    <a:pt x="7075488" y="2025650"/>
                  </a:lnTo>
                  <a:lnTo>
                    <a:pt x="7038976" y="2046288"/>
                  </a:lnTo>
                  <a:lnTo>
                    <a:pt x="7011988" y="2066925"/>
                  </a:lnTo>
                  <a:lnTo>
                    <a:pt x="6988176" y="2093913"/>
                  </a:lnTo>
                  <a:lnTo>
                    <a:pt x="6970713" y="2122488"/>
                  </a:lnTo>
                  <a:lnTo>
                    <a:pt x="6956426" y="2159000"/>
                  </a:lnTo>
                  <a:lnTo>
                    <a:pt x="6943726" y="2197100"/>
                  </a:lnTo>
                  <a:lnTo>
                    <a:pt x="6935788" y="2241550"/>
                  </a:lnTo>
                  <a:lnTo>
                    <a:pt x="6926263" y="2295525"/>
                  </a:lnTo>
                  <a:lnTo>
                    <a:pt x="6919913" y="2355850"/>
                  </a:lnTo>
                  <a:lnTo>
                    <a:pt x="6946901" y="2298700"/>
                  </a:lnTo>
                  <a:lnTo>
                    <a:pt x="6973888" y="2244725"/>
                  </a:lnTo>
                  <a:lnTo>
                    <a:pt x="7004051" y="2200275"/>
                  </a:lnTo>
                  <a:lnTo>
                    <a:pt x="7015163" y="2182813"/>
                  </a:lnTo>
                  <a:lnTo>
                    <a:pt x="7031038" y="2168525"/>
                  </a:lnTo>
                  <a:lnTo>
                    <a:pt x="7081838" y="2117725"/>
                  </a:lnTo>
                  <a:lnTo>
                    <a:pt x="7127876" y="2073276"/>
                  </a:lnTo>
                  <a:lnTo>
                    <a:pt x="7181851" y="2030413"/>
                  </a:lnTo>
                  <a:lnTo>
                    <a:pt x="7253288" y="1981200"/>
                  </a:lnTo>
                  <a:lnTo>
                    <a:pt x="7226301" y="2135188"/>
                  </a:lnTo>
                  <a:lnTo>
                    <a:pt x="7197726" y="2268538"/>
                  </a:lnTo>
                  <a:lnTo>
                    <a:pt x="7170738" y="2390775"/>
                  </a:lnTo>
                  <a:lnTo>
                    <a:pt x="7140576" y="2503488"/>
                  </a:lnTo>
                  <a:lnTo>
                    <a:pt x="7178676" y="2503488"/>
                  </a:lnTo>
                  <a:lnTo>
                    <a:pt x="7235826" y="2414588"/>
                  </a:lnTo>
                  <a:lnTo>
                    <a:pt x="7289801" y="2316163"/>
                  </a:lnTo>
                  <a:lnTo>
                    <a:pt x="7345363" y="2217738"/>
                  </a:lnTo>
                  <a:lnTo>
                    <a:pt x="7402513" y="2128838"/>
                  </a:lnTo>
                  <a:lnTo>
                    <a:pt x="7405688" y="2117725"/>
                  </a:lnTo>
                  <a:lnTo>
                    <a:pt x="7413626" y="2108200"/>
                  </a:lnTo>
                  <a:lnTo>
                    <a:pt x="7426326" y="2098675"/>
                  </a:lnTo>
                  <a:lnTo>
                    <a:pt x="7443788" y="2093913"/>
                  </a:lnTo>
                  <a:lnTo>
                    <a:pt x="7478713" y="2076451"/>
                  </a:lnTo>
                  <a:lnTo>
                    <a:pt x="7497763" y="2066925"/>
                  </a:lnTo>
                  <a:lnTo>
                    <a:pt x="7512051" y="2054225"/>
                  </a:lnTo>
                  <a:lnTo>
                    <a:pt x="7539038" y="2084388"/>
                  </a:lnTo>
                  <a:lnTo>
                    <a:pt x="7553326" y="2098675"/>
                  </a:lnTo>
                  <a:lnTo>
                    <a:pt x="7562851" y="2114550"/>
                  </a:lnTo>
                  <a:lnTo>
                    <a:pt x="7573963" y="2135188"/>
                  </a:lnTo>
                  <a:lnTo>
                    <a:pt x="7580313" y="2155825"/>
                  </a:lnTo>
                  <a:lnTo>
                    <a:pt x="7586663" y="2176463"/>
                  </a:lnTo>
                  <a:lnTo>
                    <a:pt x="7586663" y="2203450"/>
                  </a:lnTo>
                  <a:lnTo>
                    <a:pt x="7586663" y="2262188"/>
                  </a:lnTo>
                  <a:lnTo>
                    <a:pt x="7580313" y="2322513"/>
                  </a:lnTo>
                  <a:lnTo>
                    <a:pt x="7569201" y="2452688"/>
                  </a:lnTo>
                  <a:lnTo>
                    <a:pt x="7556501" y="2587625"/>
                  </a:lnTo>
                  <a:lnTo>
                    <a:pt x="7550151" y="2659063"/>
                  </a:lnTo>
                  <a:lnTo>
                    <a:pt x="7550151" y="2727325"/>
                  </a:lnTo>
                  <a:lnTo>
                    <a:pt x="7589838" y="2613025"/>
                  </a:lnTo>
                  <a:lnTo>
                    <a:pt x="7624763" y="2503488"/>
                  </a:lnTo>
                  <a:lnTo>
                    <a:pt x="7654926" y="2390775"/>
                  </a:lnTo>
                  <a:lnTo>
                    <a:pt x="7666038" y="2333625"/>
                  </a:lnTo>
                  <a:lnTo>
                    <a:pt x="7675563" y="2278063"/>
                  </a:lnTo>
                  <a:lnTo>
                    <a:pt x="7681913" y="2224088"/>
                  </a:lnTo>
                  <a:lnTo>
                    <a:pt x="7688263" y="2168525"/>
                  </a:lnTo>
                  <a:lnTo>
                    <a:pt x="7689851" y="2111375"/>
                  </a:lnTo>
                  <a:lnTo>
                    <a:pt x="7689851" y="2054225"/>
                  </a:lnTo>
                  <a:lnTo>
                    <a:pt x="7688263" y="1998663"/>
                  </a:lnTo>
                  <a:lnTo>
                    <a:pt x="7681913" y="1941513"/>
                  </a:lnTo>
                  <a:lnTo>
                    <a:pt x="7672388" y="1885950"/>
                  </a:lnTo>
                  <a:lnTo>
                    <a:pt x="7661276" y="1831975"/>
                  </a:lnTo>
                  <a:lnTo>
                    <a:pt x="7654926" y="1811338"/>
                  </a:lnTo>
                  <a:lnTo>
                    <a:pt x="7651751" y="1790700"/>
                  </a:lnTo>
                  <a:lnTo>
                    <a:pt x="7651751" y="1773238"/>
                  </a:lnTo>
                  <a:lnTo>
                    <a:pt x="7651751" y="1754188"/>
                  </a:lnTo>
                  <a:lnTo>
                    <a:pt x="7654926" y="1736725"/>
                  </a:lnTo>
                  <a:lnTo>
                    <a:pt x="7661276" y="1719263"/>
                  </a:lnTo>
                  <a:lnTo>
                    <a:pt x="7675563" y="1689100"/>
                  </a:lnTo>
                  <a:lnTo>
                    <a:pt x="7696201" y="1665288"/>
                  </a:lnTo>
                  <a:lnTo>
                    <a:pt x="7720013" y="1641476"/>
                  </a:lnTo>
                  <a:lnTo>
                    <a:pt x="7743826" y="1620838"/>
                  </a:lnTo>
                  <a:lnTo>
                    <a:pt x="7773988" y="1606550"/>
                  </a:lnTo>
                  <a:lnTo>
                    <a:pt x="7805738" y="1590675"/>
                  </a:lnTo>
                  <a:lnTo>
                    <a:pt x="7839076" y="1576388"/>
                  </a:lnTo>
                  <a:lnTo>
                    <a:pt x="7904163" y="1538288"/>
                  </a:lnTo>
                  <a:lnTo>
                    <a:pt x="7967663" y="1495425"/>
                  </a:lnTo>
                  <a:lnTo>
                    <a:pt x="8026401" y="1447801"/>
                  </a:lnTo>
                  <a:lnTo>
                    <a:pt x="8085138" y="1398588"/>
                  </a:lnTo>
                  <a:lnTo>
                    <a:pt x="8142288" y="1344613"/>
                  </a:lnTo>
                  <a:lnTo>
                    <a:pt x="8255001" y="1235076"/>
                  </a:lnTo>
                  <a:lnTo>
                    <a:pt x="8275638" y="1208088"/>
                  </a:lnTo>
                  <a:lnTo>
                    <a:pt x="8296276" y="1187450"/>
                  </a:lnTo>
                  <a:lnTo>
                    <a:pt x="8318501" y="1168400"/>
                  </a:lnTo>
                  <a:lnTo>
                    <a:pt x="8339138" y="1154113"/>
                  </a:lnTo>
                  <a:lnTo>
                    <a:pt x="8359776" y="1144588"/>
                  </a:lnTo>
                  <a:lnTo>
                    <a:pt x="8377238" y="1139825"/>
                  </a:lnTo>
                  <a:lnTo>
                    <a:pt x="8397876" y="1139825"/>
                  </a:lnTo>
                  <a:lnTo>
                    <a:pt x="8415338" y="1139825"/>
                  </a:lnTo>
                  <a:lnTo>
                    <a:pt x="8435976" y="1144588"/>
                  </a:lnTo>
                  <a:lnTo>
                    <a:pt x="8455026" y="1154113"/>
                  </a:lnTo>
                  <a:lnTo>
                    <a:pt x="8472488" y="1166813"/>
                  </a:lnTo>
                  <a:lnTo>
                    <a:pt x="8489951" y="1181100"/>
                  </a:lnTo>
                  <a:lnTo>
                    <a:pt x="8504238" y="1198563"/>
                  </a:lnTo>
                  <a:lnTo>
                    <a:pt x="8523288" y="1219201"/>
                  </a:lnTo>
                  <a:lnTo>
                    <a:pt x="8537576" y="1243013"/>
                  </a:lnTo>
                  <a:lnTo>
                    <a:pt x="8551863" y="1270000"/>
                  </a:lnTo>
                  <a:lnTo>
                    <a:pt x="8605838" y="1403350"/>
                  </a:lnTo>
                  <a:lnTo>
                    <a:pt x="8659813" y="1531938"/>
                  </a:lnTo>
                  <a:lnTo>
                    <a:pt x="8680451" y="1593850"/>
                  </a:lnTo>
                  <a:lnTo>
                    <a:pt x="8704263" y="1658938"/>
                  </a:lnTo>
                  <a:lnTo>
                    <a:pt x="8721726" y="1725613"/>
                  </a:lnTo>
                  <a:lnTo>
                    <a:pt x="8737601" y="1793875"/>
                  </a:lnTo>
                  <a:lnTo>
                    <a:pt x="8763001" y="1974850"/>
                  </a:lnTo>
                  <a:lnTo>
                    <a:pt x="8785226" y="2149475"/>
                  </a:lnTo>
                  <a:lnTo>
                    <a:pt x="8789988" y="2238375"/>
                  </a:lnTo>
                  <a:lnTo>
                    <a:pt x="8796338" y="2325688"/>
                  </a:lnTo>
                  <a:lnTo>
                    <a:pt x="8802688" y="2411413"/>
                  </a:lnTo>
                  <a:lnTo>
                    <a:pt x="8802688" y="2497138"/>
                  </a:lnTo>
                  <a:lnTo>
                    <a:pt x="8802688" y="2584450"/>
                  </a:lnTo>
                  <a:lnTo>
                    <a:pt x="8796338" y="2670175"/>
                  </a:lnTo>
                  <a:lnTo>
                    <a:pt x="8789988" y="2752725"/>
                  </a:lnTo>
                  <a:lnTo>
                    <a:pt x="8778876" y="2840038"/>
                  </a:lnTo>
                  <a:lnTo>
                    <a:pt x="8763001" y="2922588"/>
                  </a:lnTo>
                  <a:lnTo>
                    <a:pt x="8748713" y="3006725"/>
                  </a:lnTo>
                  <a:lnTo>
                    <a:pt x="8724901" y="3092450"/>
                  </a:lnTo>
                  <a:lnTo>
                    <a:pt x="8701088" y="3175000"/>
                  </a:lnTo>
                  <a:lnTo>
                    <a:pt x="8670926" y="3249613"/>
                  </a:lnTo>
                  <a:lnTo>
                    <a:pt x="8642351" y="3321050"/>
                  </a:lnTo>
                  <a:lnTo>
                    <a:pt x="8609013" y="3389313"/>
                  </a:lnTo>
                  <a:lnTo>
                    <a:pt x="8575676" y="3451225"/>
                  </a:lnTo>
                  <a:lnTo>
                    <a:pt x="8543926" y="3514725"/>
                  </a:lnTo>
                  <a:lnTo>
                    <a:pt x="8507413" y="3570288"/>
                  </a:lnTo>
                  <a:lnTo>
                    <a:pt x="8469313" y="3621088"/>
                  </a:lnTo>
                  <a:lnTo>
                    <a:pt x="8431213" y="3671888"/>
                  </a:lnTo>
                  <a:lnTo>
                    <a:pt x="8391526" y="3719513"/>
                  </a:lnTo>
                  <a:lnTo>
                    <a:pt x="8350251" y="3760788"/>
                  </a:lnTo>
                  <a:lnTo>
                    <a:pt x="8305801" y="3802063"/>
                  </a:lnTo>
                  <a:lnTo>
                    <a:pt x="8261351" y="3838575"/>
                  </a:lnTo>
                  <a:lnTo>
                    <a:pt x="8216901" y="3870325"/>
                  </a:lnTo>
                  <a:lnTo>
                    <a:pt x="8172451" y="3903663"/>
                  </a:lnTo>
                  <a:lnTo>
                    <a:pt x="8124826" y="3930650"/>
                  </a:lnTo>
                  <a:lnTo>
                    <a:pt x="8074026" y="3954463"/>
                  </a:lnTo>
                  <a:lnTo>
                    <a:pt x="8023226" y="3978275"/>
                  </a:lnTo>
                  <a:lnTo>
                    <a:pt x="7972426" y="3995738"/>
                  </a:lnTo>
                  <a:lnTo>
                    <a:pt x="7920038" y="4013200"/>
                  </a:lnTo>
                  <a:lnTo>
                    <a:pt x="7866063" y="4029075"/>
                  </a:lnTo>
                  <a:lnTo>
                    <a:pt x="7812088" y="4040188"/>
                  </a:lnTo>
                  <a:lnTo>
                    <a:pt x="7756526" y="4049713"/>
                  </a:lnTo>
                  <a:lnTo>
                    <a:pt x="7699376" y="4057650"/>
                  </a:lnTo>
                  <a:lnTo>
                    <a:pt x="7640638" y="4064000"/>
                  </a:lnTo>
                  <a:lnTo>
                    <a:pt x="7583488" y="4067175"/>
                  </a:lnTo>
                  <a:lnTo>
                    <a:pt x="7521576" y="4067175"/>
                  </a:lnTo>
                  <a:lnTo>
                    <a:pt x="7461251" y="4067175"/>
                  </a:lnTo>
                  <a:lnTo>
                    <a:pt x="7399338" y="4064000"/>
                  </a:lnTo>
                  <a:lnTo>
                    <a:pt x="7270751" y="4052888"/>
                  </a:lnTo>
                  <a:lnTo>
                    <a:pt x="7140576" y="4033838"/>
                  </a:lnTo>
                  <a:lnTo>
                    <a:pt x="7018338" y="4016375"/>
                  </a:lnTo>
                  <a:lnTo>
                    <a:pt x="6896101" y="3992563"/>
                  </a:lnTo>
                  <a:lnTo>
                    <a:pt x="6780213" y="3965575"/>
                  </a:lnTo>
                  <a:lnTo>
                    <a:pt x="6664326" y="3937000"/>
                  </a:lnTo>
                  <a:lnTo>
                    <a:pt x="6438901" y="3870325"/>
                  </a:lnTo>
                  <a:lnTo>
                    <a:pt x="6326188" y="3841750"/>
                  </a:lnTo>
                  <a:lnTo>
                    <a:pt x="6216651" y="3811588"/>
                  </a:lnTo>
                  <a:lnTo>
                    <a:pt x="6186488" y="3951288"/>
                  </a:lnTo>
                  <a:lnTo>
                    <a:pt x="6162676" y="4094163"/>
                  </a:lnTo>
                  <a:lnTo>
                    <a:pt x="6153151" y="4171950"/>
                  </a:lnTo>
                  <a:lnTo>
                    <a:pt x="6148388" y="4244975"/>
                  </a:lnTo>
                  <a:lnTo>
                    <a:pt x="6142038" y="4325938"/>
                  </a:lnTo>
                  <a:lnTo>
                    <a:pt x="6142038" y="4408488"/>
                  </a:lnTo>
                  <a:lnTo>
                    <a:pt x="6142038" y="4438650"/>
                  </a:lnTo>
                  <a:lnTo>
                    <a:pt x="6148388" y="4468813"/>
                  </a:lnTo>
                  <a:lnTo>
                    <a:pt x="6156326" y="4500563"/>
                  </a:lnTo>
                  <a:lnTo>
                    <a:pt x="6169026" y="4530725"/>
                  </a:lnTo>
                  <a:lnTo>
                    <a:pt x="6183313" y="4554538"/>
                  </a:lnTo>
                  <a:lnTo>
                    <a:pt x="6203951" y="4575175"/>
                  </a:lnTo>
                  <a:lnTo>
                    <a:pt x="6213476" y="4584700"/>
                  </a:lnTo>
                  <a:lnTo>
                    <a:pt x="6224588" y="4591050"/>
                  </a:lnTo>
                  <a:lnTo>
                    <a:pt x="6237288" y="4594225"/>
                  </a:lnTo>
                  <a:lnTo>
                    <a:pt x="6251576" y="4595813"/>
                  </a:lnTo>
                  <a:lnTo>
                    <a:pt x="6281738" y="4608513"/>
                  </a:lnTo>
                  <a:lnTo>
                    <a:pt x="6313488" y="4619625"/>
                  </a:lnTo>
                  <a:lnTo>
                    <a:pt x="6350001" y="4629150"/>
                  </a:lnTo>
                  <a:lnTo>
                    <a:pt x="6384926" y="4632325"/>
                  </a:lnTo>
                  <a:lnTo>
                    <a:pt x="6405563" y="4632325"/>
                  </a:lnTo>
                  <a:lnTo>
                    <a:pt x="6424613" y="4629150"/>
                  </a:lnTo>
                  <a:lnTo>
                    <a:pt x="6445251" y="4622800"/>
                  </a:lnTo>
                  <a:lnTo>
                    <a:pt x="6465888" y="4616450"/>
                  </a:lnTo>
                  <a:lnTo>
                    <a:pt x="6486526" y="4605338"/>
                  </a:lnTo>
                  <a:lnTo>
                    <a:pt x="6507163" y="4594225"/>
                  </a:lnTo>
                  <a:lnTo>
                    <a:pt x="6527801" y="4575175"/>
                  </a:lnTo>
                  <a:lnTo>
                    <a:pt x="6548438" y="4557713"/>
                  </a:lnTo>
                  <a:lnTo>
                    <a:pt x="6578601" y="4516438"/>
                  </a:lnTo>
                  <a:lnTo>
                    <a:pt x="6608763" y="4476750"/>
                  </a:lnTo>
                  <a:lnTo>
                    <a:pt x="6673851" y="4403725"/>
                  </a:lnTo>
                  <a:lnTo>
                    <a:pt x="6704013" y="4364038"/>
                  </a:lnTo>
                  <a:lnTo>
                    <a:pt x="6731001" y="4319588"/>
                  </a:lnTo>
                  <a:lnTo>
                    <a:pt x="6754813" y="4275138"/>
                  </a:lnTo>
                  <a:lnTo>
                    <a:pt x="6762751" y="4248150"/>
                  </a:lnTo>
                  <a:lnTo>
                    <a:pt x="6772276" y="4221163"/>
                  </a:lnTo>
                  <a:lnTo>
                    <a:pt x="6775451" y="4210050"/>
                  </a:lnTo>
                  <a:lnTo>
                    <a:pt x="6783388" y="4197350"/>
                  </a:lnTo>
                  <a:lnTo>
                    <a:pt x="6796088" y="4192588"/>
                  </a:lnTo>
                  <a:lnTo>
                    <a:pt x="6813551" y="4183063"/>
                  </a:lnTo>
                  <a:lnTo>
                    <a:pt x="6848476" y="4168775"/>
                  </a:lnTo>
                  <a:lnTo>
                    <a:pt x="6867526" y="4159250"/>
                  </a:lnTo>
                  <a:lnTo>
                    <a:pt x="6881813" y="4148138"/>
                  </a:lnTo>
                  <a:lnTo>
                    <a:pt x="6881813" y="4200525"/>
                  </a:lnTo>
                  <a:lnTo>
                    <a:pt x="6875463" y="4254500"/>
                  </a:lnTo>
                  <a:lnTo>
                    <a:pt x="6867526" y="4302125"/>
                  </a:lnTo>
                  <a:lnTo>
                    <a:pt x="6854826" y="4349750"/>
                  </a:lnTo>
                  <a:lnTo>
                    <a:pt x="6840538" y="4394200"/>
                  </a:lnTo>
                  <a:lnTo>
                    <a:pt x="6823076" y="4435475"/>
                  </a:lnTo>
                  <a:lnTo>
                    <a:pt x="6800851" y="4475163"/>
                  </a:lnTo>
                  <a:lnTo>
                    <a:pt x="6775451" y="4510088"/>
                  </a:lnTo>
                  <a:lnTo>
                    <a:pt x="6748463" y="4546600"/>
                  </a:lnTo>
                  <a:lnTo>
                    <a:pt x="6718301" y="4575175"/>
                  </a:lnTo>
                  <a:lnTo>
                    <a:pt x="6683376" y="4605338"/>
                  </a:lnTo>
                  <a:lnTo>
                    <a:pt x="6646863" y="4629150"/>
                  </a:lnTo>
                  <a:lnTo>
                    <a:pt x="6608763" y="4652963"/>
                  </a:lnTo>
                  <a:lnTo>
                    <a:pt x="6567488" y="4673600"/>
                  </a:lnTo>
                  <a:lnTo>
                    <a:pt x="6521451" y="4691063"/>
                  </a:lnTo>
                  <a:lnTo>
                    <a:pt x="6473826" y="4706938"/>
                  </a:lnTo>
                  <a:lnTo>
                    <a:pt x="6438901" y="4718050"/>
                  </a:lnTo>
                  <a:lnTo>
                    <a:pt x="6403976" y="4727575"/>
                  </a:lnTo>
                  <a:lnTo>
                    <a:pt x="6370638" y="4733925"/>
                  </a:lnTo>
                  <a:lnTo>
                    <a:pt x="6334126" y="4735513"/>
                  </a:lnTo>
                  <a:lnTo>
                    <a:pt x="6302376" y="4735513"/>
                  </a:lnTo>
                  <a:lnTo>
                    <a:pt x="6265863" y="4733925"/>
                  </a:lnTo>
                  <a:lnTo>
                    <a:pt x="6234113" y="4724400"/>
                  </a:lnTo>
                  <a:lnTo>
                    <a:pt x="6200776" y="4714875"/>
                  </a:lnTo>
                  <a:lnTo>
                    <a:pt x="6169026" y="4703763"/>
                  </a:lnTo>
                  <a:lnTo>
                    <a:pt x="6135688" y="4691063"/>
                  </a:lnTo>
                  <a:lnTo>
                    <a:pt x="6102351" y="4673600"/>
                  </a:lnTo>
                  <a:lnTo>
                    <a:pt x="6073776" y="4656138"/>
                  </a:lnTo>
                  <a:lnTo>
                    <a:pt x="6040438" y="4632325"/>
                  </a:lnTo>
                  <a:lnTo>
                    <a:pt x="6010276" y="4611688"/>
                  </a:lnTo>
                  <a:lnTo>
                    <a:pt x="5984876" y="4584700"/>
                  </a:lnTo>
                  <a:lnTo>
                    <a:pt x="5954713" y="4557713"/>
                  </a:lnTo>
                  <a:lnTo>
                    <a:pt x="5903913" y="4510088"/>
                  </a:lnTo>
                  <a:lnTo>
                    <a:pt x="5853113" y="4465638"/>
                  </a:lnTo>
                  <a:lnTo>
                    <a:pt x="5802313" y="4424363"/>
                  </a:lnTo>
                  <a:lnTo>
                    <a:pt x="5746751" y="4384675"/>
                  </a:lnTo>
                  <a:lnTo>
                    <a:pt x="5692776" y="4349750"/>
                  </a:lnTo>
                  <a:lnTo>
                    <a:pt x="5635626" y="4316413"/>
                  </a:lnTo>
                  <a:lnTo>
                    <a:pt x="5576888" y="4284663"/>
                  </a:lnTo>
                  <a:lnTo>
                    <a:pt x="5519738" y="4254500"/>
                  </a:lnTo>
                  <a:lnTo>
                    <a:pt x="5399088" y="4197350"/>
                  </a:lnTo>
                  <a:lnTo>
                    <a:pt x="5276851" y="4141788"/>
                  </a:lnTo>
                  <a:lnTo>
                    <a:pt x="5027613" y="4033838"/>
                  </a:lnTo>
                  <a:lnTo>
                    <a:pt x="5110163" y="4090988"/>
                  </a:lnTo>
                  <a:lnTo>
                    <a:pt x="5151438" y="4121150"/>
                  </a:lnTo>
                  <a:lnTo>
                    <a:pt x="5191126" y="4151313"/>
                  </a:lnTo>
                  <a:lnTo>
                    <a:pt x="5226051" y="4183063"/>
                  </a:lnTo>
                  <a:lnTo>
                    <a:pt x="5260976" y="4219575"/>
                  </a:lnTo>
                  <a:lnTo>
                    <a:pt x="5294313" y="4254500"/>
                  </a:lnTo>
                  <a:lnTo>
                    <a:pt x="5324476" y="4295775"/>
                  </a:lnTo>
                  <a:lnTo>
                    <a:pt x="5356226" y="4329113"/>
                  </a:lnTo>
                  <a:lnTo>
                    <a:pt x="5392738" y="4370388"/>
                  </a:lnTo>
                  <a:lnTo>
                    <a:pt x="5410201" y="4391025"/>
                  </a:lnTo>
                  <a:lnTo>
                    <a:pt x="5422901" y="4411663"/>
                  </a:lnTo>
                  <a:lnTo>
                    <a:pt x="5430838" y="4430713"/>
                  </a:lnTo>
                  <a:lnTo>
                    <a:pt x="5434013" y="4445000"/>
                  </a:lnTo>
                  <a:lnTo>
                    <a:pt x="5376863" y="4656138"/>
                  </a:lnTo>
                  <a:lnTo>
                    <a:pt x="5348288" y="4759325"/>
                  </a:lnTo>
                  <a:lnTo>
                    <a:pt x="5314951" y="4864100"/>
                  </a:lnTo>
                  <a:lnTo>
                    <a:pt x="5280026" y="4965700"/>
                  </a:lnTo>
                  <a:lnTo>
                    <a:pt x="5243513" y="5068888"/>
                  </a:lnTo>
                  <a:lnTo>
                    <a:pt x="5205413" y="5167313"/>
                  </a:lnTo>
                  <a:lnTo>
                    <a:pt x="5160963" y="5268913"/>
                  </a:lnTo>
                  <a:lnTo>
                    <a:pt x="5116513" y="5362575"/>
                  </a:lnTo>
                  <a:lnTo>
                    <a:pt x="5068888" y="5457825"/>
                  </a:lnTo>
                  <a:lnTo>
                    <a:pt x="5014913" y="5553075"/>
                  </a:lnTo>
                  <a:lnTo>
                    <a:pt x="4960938" y="5643563"/>
                  </a:lnTo>
                  <a:lnTo>
                    <a:pt x="4902201" y="5732463"/>
                  </a:lnTo>
                  <a:lnTo>
                    <a:pt x="4837113" y="5815013"/>
                  </a:lnTo>
                  <a:lnTo>
                    <a:pt x="4768850" y="5899150"/>
                  </a:lnTo>
                  <a:lnTo>
                    <a:pt x="4694238" y="5978525"/>
                  </a:lnTo>
                  <a:lnTo>
                    <a:pt x="4581525" y="6062663"/>
                  </a:lnTo>
                  <a:lnTo>
                    <a:pt x="4470400" y="6151563"/>
                  </a:lnTo>
                  <a:lnTo>
                    <a:pt x="4360863" y="6246813"/>
                  </a:lnTo>
                  <a:lnTo>
                    <a:pt x="4303713" y="6296025"/>
                  </a:lnTo>
                  <a:lnTo>
                    <a:pt x="4248150" y="6350000"/>
                  </a:lnTo>
                  <a:lnTo>
                    <a:pt x="4221163" y="6365875"/>
                  </a:lnTo>
                  <a:lnTo>
                    <a:pt x="4194175" y="6386513"/>
                  </a:lnTo>
                  <a:lnTo>
                    <a:pt x="4167188" y="6407150"/>
                  </a:lnTo>
                  <a:lnTo>
                    <a:pt x="4140200" y="6430963"/>
                  </a:lnTo>
                  <a:lnTo>
                    <a:pt x="4117975" y="6454775"/>
                  </a:lnTo>
                  <a:lnTo>
                    <a:pt x="4095750" y="6481763"/>
                  </a:lnTo>
                  <a:lnTo>
                    <a:pt x="4078288" y="6510338"/>
                  </a:lnTo>
                  <a:lnTo>
                    <a:pt x="4064000" y="6537325"/>
                  </a:lnTo>
                  <a:lnTo>
                    <a:pt x="4033838" y="6564313"/>
                  </a:lnTo>
                  <a:lnTo>
                    <a:pt x="4003675" y="6588125"/>
                  </a:lnTo>
                  <a:lnTo>
                    <a:pt x="3975100" y="6608763"/>
                  </a:lnTo>
                  <a:lnTo>
                    <a:pt x="3944938" y="6626225"/>
                  </a:lnTo>
                  <a:lnTo>
                    <a:pt x="3914775" y="6645275"/>
                  </a:lnTo>
                  <a:lnTo>
                    <a:pt x="3884613" y="6656388"/>
                  </a:lnTo>
                  <a:lnTo>
                    <a:pt x="3852863" y="6665913"/>
                  </a:lnTo>
                  <a:lnTo>
                    <a:pt x="3822700" y="6673850"/>
                  </a:lnTo>
                  <a:lnTo>
                    <a:pt x="3790950" y="6677025"/>
                  </a:lnTo>
                  <a:lnTo>
                    <a:pt x="3760788" y="6677025"/>
                  </a:lnTo>
                  <a:lnTo>
                    <a:pt x="3727450" y="6673850"/>
                  </a:lnTo>
                  <a:lnTo>
                    <a:pt x="3697288" y="6669088"/>
                  </a:lnTo>
                  <a:lnTo>
                    <a:pt x="3668713" y="6659563"/>
                  </a:lnTo>
                  <a:lnTo>
                    <a:pt x="3638550" y="6646863"/>
                  </a:lnTo>
                  <a:lnTo>
                    <a:pt x="3608388" y="6632575"/>
                  </a:lnTo>
                  <a:lnTo>
                    <a:pt x="3579813" y="6611938"/>
                  </a:lnTo>
                  <a:lnTo>
                    <a:pt x="3525838" y="6543675"/>
                  </a:lnTo>
                  <a:lnTo>
                    <a:pt x="3475038" y="6472238"/>
                  </a:lnTo>
                  <a:lnTo>
                    <a:pt x="3427413" y="6400800"/>
                  </a:lnTo>
                  <a:lnTo>
                    <a:pt x="3379788" y="6326188"/>
                  </a:lnTo>
                  <a:lnTo>
                    <a:pt x="3335338" y="6251575"/>
                  </a:lnTo>
                  <a:lnTo>
                    <a:pt x="3294063" y="6175375"/>
                  </a:lnTo>
                  <a:lnTo>
                    <a:pt x="3252788" y="6097588"/>
                  </a:lnTo>
                  <a:lnTo>
                    <a:pt x="3209925" y="6015038"/>
                  </a:lnTo>
                  <a:lnTo>
                    <a:pt x="3195638" y="5999163"/>
                  </a:lnTo>
                  <a:lnTo>
                    <a:pt x="3186113" y="5984875"/>
                  </a:lnTo>
                  <a:lnTo>
                    <a:pt x="3181350" y="5967413"/>
                  </a:lnTo>
                  <a:lnTo>
                    <a:pt x="3175000" y="5946775"/>
                  </a:lnTo>
                  <a:lnTo>
                    <a:pt x="3171825" y="5927725"/>
                  </a:lnTo>
                  <a:lnTo>
                    <a:pt x="3171825" y="5907088"/>
                  </a:lnTo>
                  <a:lnTo>
                    <a:pt x="3175000" y="5886450"/>
                  </a:lnTo>
                  <a:lnTo>
                    <a:pt x="3181350" y="5865813"/>
                  </a:lnTo>
                  <a:lnTo>
                    <a:pt x="3189288" y="5845175"/>
                  </a:lnTo>
                  <a:lnTo>
                    <a:pt x="3201988" y="5824538"/>
                  </a:lnTo>
                  <a:lnTo>
                    <a:pt x="3213100" y="5803900"/>
                  </a:lnTo>
                  <a:lnTo>
                    <a:pt x="3230563" y="5783263"/>
                  </a:lnTo>
                  <a:lnTo>
                    <a:pt x="3249613" y="5764213"/>
                  </a:lnTo>
                  <a:lnTo>
                    <a:pt x="3270250" y="5746750"/>
                  </a:lnTo>
                  <a:lnTo>
                    <a:pt x="3294063" y="5732463"/>
                  </a:lnTo>
                  <a:lnTo>
                    <a:pt x="3321050" y="5716588"/>
                  </a:lnTo>
                  <a:lnTo>
                    <a:pt x="3362325" y="5699125"/>
                  </a:lnTo>
                  <a:lnTo>
                    <a:pt x="3403600" y="5681663"/>
                  </a:lnTo>
                  <a:lnTo>
                    <a:pt x="3492500" y="5637213"/>
                  </a:lnTo>
                  <a:lnTo>
                    <a:pt x="3587750" y="5583238"/>
                  </a:lnTo>
                  <a:lnTo>
                    <a:pt x="3692525" y="5529263"/>
                  </a:lnTo>
                  <a:lnTo>
                    <a:pt x="3692525" y="5081588"/>
                  </a:lnTo>
                  <a:lnTo>
                    <a:pt x="3683000" y="5116513"/>
                  </a:lnTo>
                  <a:lnTo>
                    <a:pt x="3673475" y="5153025"/>
                  </a:lnTo>
                  <a:lnTo>
                    <a:pt x="3665538" y="5184775"/>
                  </a:lnTo>
                  <a:lnTo>
                    <a:pt x="3652838" y="5211763"/>
                  </a:lnTo>
                  <a:lnTo>
                    <a:pt x="3641725" y="5238750"/>
                  </a:lnTo>
                  <a:lnTo>
                    <a:pt x="3629025" y="5265738"/>
                  </a:lnTo>
                  <a:lnTo>
                    <a:pt x="3614738" y="5286375"/>
                  </a:lnTo>
                  <a:lnTo>
                    <a:pt x="3600450" y="5307013"/>
                  </a:lnTo>
                  <a:lnTo>
                    <a:pt x="3581400" y="5324475"/>
                  </a:lnTo>
                  <a:lnTo>
                    <a:pt x="3567113" y="5340350"/>
                  </a:lnTo>
                  <a:lnTo>
                    <a:pt x="3549650" y="5354638"/>
                  </a:lnTo>
                  <a:lnTo>
                    <a:pt x="3529013" y="5365750"/>
                  </a:lnTo>
                  <a:lnTo>
                    <a:pt x="3489325" y="5386388"/>
                  </a:lnTo>
                  <a:lnTo>
                    <a:pt x="3451225" y="5402263"/>
                  </a:lnTo>
                  <a:lnTo>
                    <a:pt x="3406775" y="5413375"/>
                  </a:lnTo>
                  <a:lnTo>
                    <a:pt x="3365500" y="5419725"/>
                  </a:lnTo>
                  <a:lnTo>
                    <a:pt x="3321050" y="5422900"/>
                  </a:lnTo>
                  <a:lnTo>
                    <a:pt x="3273425" y="5422900"/>
                  </a:lnTo>
                  <a:lnTo>
                    <a:pt x="3182938" y="5419725"/>
                  </a:lnTo>
                  <a:lnTo>
                    <a:pt x="3097213" y="5416550"/>
                  </a:lnTo>
                  <a:lnTo>
                    <a:pt x="2838450" y="5416550"/>
                  </a:lnTo>
                  <a:lnTo>
                    <a:pt x="2770188" y="5416550"/>
                  </a:lnTo>
                  <a:lnTo>
                    <a:pt x="2708275" y="5413375"/>
                  </a:lnTo>
                  <a:lnTo>
                    <a:pt x="2678113" y="5408613"/>
                  </a:lnTo>
                  <a:lnTo>
                    <a:pt x="2647950" y="5402263"/>
                  </a:lnTo>
                  <a:lnTo>
                    <a:pt x="2622550" y="5395913"/>
                  </a:lnTo>
                  <a:lnTo>
                    <a:pt x="2598738" y="5384800"/>
                  </a:lnTo>
                  <a:lnTo>
                    <a:pt x="2574925" y="5368925"/>
                  </a:lnTo>
                  <a:lnTo>
                    <a:pt x="2554288" y="5354638"/>
                  </a:lnTo>
                  <a:lnTo>
                    <a:pt x="2532063" y="5330825"/>
                  </a:lnTo>
                  <a:lnTo>
                    <a:pt x="2514600" y="5307013"/>
                  </a:lnTo>
                  <a:lnTo>
                    <a:pt x="2500313" y="5276850"/>
                  </a:lnTo>
                  <a:lnTo>
                    <a:pt x="2484438" y="5241925"/>
                  </a:lnTo>
                  <a:lnTo>
                    <a:pt x="2476500" y="5202238"/>
                  </a:lnTo>
                  <a:lnTo>
                    <a:pt x="2466975" y="5154613"/>
                  </a:lnTo>
                  <a:lnTo>
                    <a:pt x="2466975" y="5229225"/>
                  </a:lnTo>
                  <a:lnTo>
                    <a:pt x="2466975" y="5341938"/>
                  </a:lnTo>
                  <a:lnTo>
                    <a:pt x="2466975" y="5440363"/>
                  </a:lnTo>
                  <a:lnTo>
                    <a:pt x="2463800" y="5538788"/>
                  </a:lnTo>
                  <a:lnTo>
                    <a:pt x="2459038" y="5634038"/>
                  </a:lnTo>
                  <a:lnTo>
                    <a:pt x="2452688" y="5681663"/>
                  </a:lnTo>
                  <a:lnTo>
                    <a:pt x="2443163" y="5729288"/>
                  </a:lnTo>
                  <a:lnTo>
                    <a:pt x="2435225" y="5776913"/>
                  </a:lnTo>
                  <a:lnTo>
                    <a:pt x="2422525" y="5824538"/>
                  </a:lnTo>
                  <a:lnTo>
                    <a:pt x="2408238" y="5868988"/>
                  </a:lnTo>
                  <a:lnTo>
                    <a:pt x="2390775" y="5916613"/>
                  </a:lnTo>
                  <a:lnTo>
                    <a:pt x="2368550" y="5961063"/>
                  </a:lnTo>
                  <a:lnTo>
                    <a:pt x="2343150" y="6002338"/>
                  </a:lnTo>
                  <a:lnTo>
                    <a:pt x="2316163" y="6046788"/>
                  </a:lnTo>
                  <a:lnTo>
                    <a:pt x="2282825" y="6088063"/>
                  </a:lnTo>
                  <a:lnTo>
                    <a:pt x="2268538" y="6103938"/>
                  </a:lnTo>
                  <a:lnTo>
                    <a:pt x="2255838" y="6121400"/>
                  </a:lnTo>
                  <a:lnTo>
                    <a:pt x="2238375" y="6156325"/>
                  </a:lnTo>
                  <a:lnTo>
                    <a:pt x="2224088" y="6199188"/>
                  </a:lnTo>
                  <a:lnTo>
                    <a:pt x="2211388" y="6243638"/>
                  </a:lnTo>
                  <a:lnTo>
                    <a:pt x="2193925" y="6335713"/>
                  </a:lnTo>
                  <a:lnTo>
                    <a:pt x="2181225" y="6383338"/>
                  </a:lnTo>
                  <a:lnTo>
                    <a:pt x="2170113" y="6424613"/>
                  </a:lnTo>
                  <a:lnTo>
                    <a:pt x="2166938" y="6442075"/>
                  </a:lnTo>
                  <a:lnTo>
                    <a:pt x="2157413" y="6459538"/>
                  </a:lnTo>
                  <a:lnTo>
                    <a:pt x="2143125" y="6478588"/>
                  </a:lnTo>
                  <a:lnTo>
                    <a:pt x="2125663" y="6496050"/>
                  </a:lnTo>
                  <a:lnTo>
                    <a:pt x="2101850" y="6510338"/>
                  </a:lnTo>
                  <a:lnTo>
                    <a:pt x="2078038" y="6526213"/>
                  </a:lnTo>
                  <a:lnTo>
                    <a:pt x="2051050" y="6534150"/>
                  </a:lnTo>
                  <a:lnTo>
                    <a:pt x="2020888" y="6537325"/>
                  </a:lnTo>
                  <a:lnTo>
                    <a:pt x="1828800" y="6507163"/>
                  </a:lnTo>
                  <a:lnTo>
                    <a:pt x="1628775" y="6478588"/>
                  </a:lnTo>
                  <a:lnTo>
                    <a:pt x="1525588" y="6457950"/>
                  </a:lnTo>
                  <a:lnTo>
                    <a:pt x="1420813" y="6435725"/>
                  </a:lnTo>
                  <a:lnTo>
                    <a:pt x="1316038" y="6415088"/>
                  </a:lnTo>
                  <a:lnTo>
                    <a:pt x="1206500" y="6389688"/>
                  </a:lnTo>
                  <a:lnTo>
                    <a:pt x="1168400" y="6370638"/>
                  </a:lnTo>
                  <a:lnTo>
                    <a:pt x="1150938" y="6362700"/>
                  </a:lnTo>
                  <a:lnTo>
                    <a:pt x="1135063" y="6353175"/>
                  </a:lnTo>
                  <a:lnTo>
                    <a:pt x="1123950" y="6342063"/>
                  </a:lnTo>
                  <a:lnTo>
                    <a:pt x="1111250" y="6326188"/>
                  </a:lnTo>
                  <a:lnTo>
                    <a:pt x="1103313" y="6311900"/>
                  </a:lnTo>
                  <a:lnTo>
                    <a:pt x="1093788" y="6294438"/>
                  </a:lnTo>
                  <a:lnTo>
                    <a:pt x="1087438" y="6275388"/>
                  </a:lnTo>
                  <a:lnTo>
                    <a:pt x="1084263" y="6254750"/>
                  </a:lnTo>
                  <a:lnTo>
                    <a:pt x="1082675" y="6234113"/>
                  </a:lnTo>
                  <a:lnTo>
                    <a:pt x="1082675" y="6210300"/>
                  </a:lnTo>
                  <a:lnTo>
                    <a:pt x="1084263" y="6154738"/>
                  </a:lnTo>
                  <a:lnTo>
                    <a:pt x="1093788" y="6088063"/>
                  </a:lnTo>
                  <a:lnTo>
                    <a:pt x="1120775" y="6046788"/>
                  </a:lnTo>
                  <a:lnTo>
                    <a:pt x="1144588" y="5999163"/>
                  </a:lnTo>
                  <a:lnTo>
                    <a:pt x="1162050" y="5948363"/>
                  </a:lnTo>
                  <a:lnTo>
                    <a:pt x="1176338" y="5899150"/>
                  </a:lnTo>
                  <a:lnTo>
                    <a:pt x="1189038" y="5845175"/>
                  </a:lnTo>
                  <a:lnTo>
                    <a:pt x="1198563" y="5788025"/>
                  </a:lnTo>
                  <a:lnTo>
                    <a:pt x="1203325" y="5735638"/>
                  </a:lnTo>
                  <a:lnTo>
                    <a:pt x="1206500" y="5678488"/>
                  </a:lnTo>
                  <a:lnTo>
                    <a:pt x="1212850" y="5657850"/>
                  </a:lnTo>
                  <a:lnTo>
                    <a:pt x="1216025" y="5634038"/>
                  </a:lnTo>
                  <a:lnTo>
                    <a:pt x="1216025" y="5613400"/>
                  </a:lnTo>
                  <a:lnTo>
                    <a:pt x="1216025" y="5589588"/>
                  </a:lnTo>
                  <a:lnTo>
                    <a:pt x="1209675" y="5541963"/>
                  </a:lnTo>
                  <a:lnTo>
                    <a:pt x="1198563" y="5497513"/>
                  </a:lnTo>
                  <a:lnTo>
                    <a:pt x="1179513" y="5453063"/>
                  </a:lnTo>
                  <a:lnTo>
                    <a:pt x="1165225" y="5410200"/>
                  </a:lnTo>
                  <a:lnTo>
                    <a:pt x="1131888" y="5341938"/>
                  </a:lnTo>
                  <a:lnTo>
                    <a:pt x="1069975" y="5238750"/>
                  </a:lnTo>
                  <a:lnTo>
                    <a:pt x="1012825" y="5130800"/>
                  </a:lnTo>
                  <a:lnTo>
                    <a:pt x="957263" y="5027613"/>
                  </a:lnTo>
                  <a:lnTo>
                    <a:pt x="903288" y="4919663"/>
                  </a:lnTo>
                  <a:lnTo>
                    <a:pt x="855663" y="4813300"/>
                  </a:lnTo>
                  <a:lnTo>
                    <a:pt x="811213" y="4706938"/>
                  </a:lnTo>
                  <a:lnTo>
                    <a:pt x="769938" y="4598988"/>
                  </a:lnTo>
                  <a:lnTo>
                    <a:pt x="733425" y="4492625"/>
                  </a:lnTo>
                  <a:lnTo>
                    <a:pt x="701675" y="4383088"/>
                  </a:lnTo>
                  <a:lnTo>
                    <a:pt x="671513" y="4271963"/>
                  </a:lnTo>
                  <a:lnTo>
                    <a:pt x="647700" y="4162425"/>
                  </a:lnTo>
                  <a:lnTo>
                    <a:pt x="630238" y="4049713"/>
                  </a:lnTo>
                  <a:lnTo>
                    <a:pt x="617538" y="3937000"/>
                  </a:lnTo>
                  <a:lnTo>
                    <a:pt x="609600" y="3821113"/>
                  </a:lnTo>
                  <a:lnTo>
                    <a:pt x="609600" y="3705225"/>
                  </a:lnTo>
                  <a:lnTo>
                    <a:pt x="612775" y="3586163"/>
                  </a:lnTo>
                  <a:lnTo>
                    <a:pt x="620713" y="3470275"/>
                  </a:lnTo>
                  <a:lnTo>
                    <a:pt x="636588" y="3354388"/>
                  </a:lnTo>
                  <a:lnTo>
                    <a:pt x="657225" y="3243263"/>
                  </a:lnTo>
                  <a:lnTo>
                    <a:pt x="681038" y="3136900"/>
                  </a:lnTo>
                  <a:lnTo>
                    <a:pt x="709613" y="3032125"/>
                  </a:lnTo>
                  <a:lnTo>
                    <a:pt x="746125" y="2932113"/>
                  </a:lnTo>
                  <a:lnTo>
                    <a:pt x="784225" y="2833688"/>
                  </a:lnTo>
                  <a:lnTo>
                    <a:pt x="828675" y="2735263"/>
                  </a:lnTo>
                  <a:lnTo>
                    <a:pt x="879475" y="2643188"/>
                  </a:lnTo>
                  <a:lnTo>
                    <a:pt x="933450" y="2551113"/>
                  </a:lnTo>
                  <a:lnTo>
                    <a:pt x="992188" y="2465388"/>
                  </a:lnTo>
                  <a:lnTo>
                    <a:pt x="1055688" y="2379663"/>
                  </a:lnTo>
                  <a:lnTo>
                    <a:pt x="1123950" y="2295525"/>
                  </a:lnTo>
                  <a:lnTo>
                    <a:pt x="1195388" y="2212975"/>
                  </a:lnTo>
                  <a:lnTo>
                    <a:pt x="1271588" y="2132013"/>
                  </a:lnTo>
                  <a:lnTo>
                    <a:pt x="1355725" y="2054225"/>
                  </a:lnTo>
                  <a:lnTo>
                    <a:pt x="1423988" y="2001838"/>
                  </a:lnTo>
                  <a:lnTo>
                    <a:pt x="1495425" y="1951038"/>
                  </a:lnTo>
                  <a:lnTo>
                    <a:pt x="1566863" y="1900238"/>
                  </a:lnTo>
                  <a:lnTo>
                    <a:pt x="1641475" y="1855788"/>
                  </a:lnTo>
                  <a:lnTo>
                    <a:pt x="1714500" y="1814513"/>
                  </a:lnTo>
                  <a:lnTo>
                    <a:pt x="1789113" y="1774825"/>
                  </a:lnTo>
                  <a:lnTo>
                    <a:pt x="1866900" y="1739900"/>
                  </a:lnTo>
                  <a:lnTo>
                    <a:pt x="1944688" y="1703388"/>
                  </a:lnTo>
                  <a:lnTo>
                    <a:pt x="2020888" y="1671638"/>
                  </a:lnTo>
                  <a:lnTo>
                    <a:pt x="2101850" y="1641476"/>
                  </a:lnTo>
                  <a:lnTo>
                    <a:pt x="2184400" y="1614488"/>
                  </a:lnTo>
                  <a:lnTo>
                    <a:pt x="2268538" y="1587500"/>
                  </a:lnTo>
                  <a:lnTo>
                    <a:pt x="2351088" y="1562100"/>
                  </a:lnTo>
                  <a:lnTo>
                    <a:pt x="2436813" y="1538288"/>
                  </a:lnTo>
                  <a:lnTo>
                    <a:pt x="2616200" y="1492250"/>
                  </a:lnTo>
                  <a:lnTo>
                    <a:pt x="2725738" y="1492250"/>
                  </a:lnTo>
                  <a:lnTo>
                    <a:pt x="2654300" y="1590675"/>
                  </a:lnTo>
                  <a:lnTo>
                    <a:pt x="2582863" y="1682750"/>
                  </a:lnTo>
                  <a:lnTo>
                    <a:pt x="2435225" y="1866901"/>
                  </a:lnTo>
                  <a:lnTo>
                    <a:pt x="2363788" y="1958975"/>
                  </a:lnTo>
                  <a:lnTo>
                    <a:pt x="2295525" y="2052638"/>
                  </a:lnTo>
                  <a:lnTo>
                    <a:pt x="2228850" y="2144713"/>
                  </a:lnTo>
                  <a:lnTo>
                    <a:pt x="2200275" y="2192338"/>
                  </a:lnTo>
                  <a:lnTo>
                    <a:pt x="2170113" y="2241550"/>
                  </a:lnTo>
                  <a:lnTo>
                    <a:pt x="2089150" y="2355850"/>
                  </a:lnTo>
                  <a:lnTo>
                    <a:pt x="2047875" y="2411413"/>
                  </a:lnTo>
                  <a:lnTo>
                    <a:pt x="2012950" y="2471738"/>
                  </a:lnTo>
                  <a:lnTo>
                    <a:pt x="1979613" y="2530475"/>
                  </a:lnTo>
                  <a:lnTo>
                    <a:pt x="1952625" y="2592388"/>
                  </a:lnTo>
                  <a:lnTo>
                    <a:pt x="1928813" y="2659063"/>
                  </a:lnTo>
                  <a:lnTo>
                    <a:pt x="1917700" y="2693988"/>
                  </a:lnTo>
                  <a:lnTo>
                    <a:pt x="1911350" y="2727325"/>
                  </a:lnTo>
                  <a:lnTo>
                    <a:pt x="1893888" y="2776538"/>
                  </a:lnTo>
                  <a:lnTo>
                    <a:pt x="1881188" y="2824163"/>
                  </a:lnTo>
                  <a:lnTo>
                    <a:pt x="1873250" y="2868613"/>
                  </a:lnTo>
                  <a:lnTo>
                    <a:pt x="1873250" y="2916238"/>
                  </a:lnTo>
                  <a:lnTo>
                    <a:pt x="1876425" y="2962275"/>
                  </a:lnTo>
                  <a:lnTo>
                    <a:pt x="1881188" y="3006725"/>
                  </a:lnTo>
                  <a:lnTo>
                    <a:pt x="1893888" y="3048000"/>
                  </a:lnTo>
                  <a:lnTo>
                    <a:pt x="1905000" y="3092450"/>
                  </a:lnTo>
                  <a:lnTo>
                    <a:pt x="1924050" y="3133725"/>
                  </a:lnTo>
                  <a:lnTo>
                    <a:pt x="1944688" y="3171825"/>
                  </a:lnTo>
                  <a:lnTo>
                    <a:pt x="1965325" y="3214688"/>
                  </a:lnTo>
                  <a:lnTo>
                    <a:pt x="1989138" y="3252788"/>
                  </a:lnTo>
                  <a:lnTo>
                    <a:pt x="2041525" y="3327400"/>
                  </a:lnTo>
                  <a:lnTo>
                    <a:pt x="2095500" y="3398838"/>
                  </a:lnTo>
                  <a:lnTo>
                    <a:pt x="2149475" y="3470275"/>
                  </a:lnTo>
                  <a:lnTo>
                    <a:pt x="2197100" y="3541713"/>
                  </a:lnTo>
                  <a:lnTo>
                    <a:pt x="2217738" y="3576638"/>
                  </a:lnTo>
                  <a:lnTo>
                    <a:pt x="2238375" y="3613150"/>
                  </a:lnTo>
                  <a:lnTo>
                    <a:pt x="2252663" y="3648075"/>
                  </a:lnTo>
                  <a:lnTo>
                    <a:pt x="2268538" y="3684588"/>
                  </a:lnTo>
                  <a:lnTo>
                    <a:pt x="2279650" y="3722688"/>
                  </a:lnTo>
                  <a:lnTo>
                    <a:pt x="2286000" y="3757613"/>
                  </a:lnTo>
                  <a:lnTo>
                    <a:pt x="2289175" y="3797300"/>
                  </a:lnTo>
                  <a:lnTo>
                    <a:pt x="2289175" y="3835400"/>
                  </a:lnTo>
                  <a:lnTo>
                    <a:pt x="2286000" y="3873500"/>
                  </a:lnTo>
                  <a:lnTo>
                    <a:pt x="2276475" y="3916363"/>
                  </a:lnTo>
                  <a:lnTo>
                    <a:pt x="2262188" y="3954463"/>
                  </a:lnTo>
                  <a:lnTo>
                    <a:pt x="2244725" y="3995738"/>
                  </a:lnTo>
                  <a:lnTo>
                    <a:pt x="2232025" y="4013200"/>
                  </a:lnTo>
                  <a:lnTo>
                    <a:pt x="2224088" y="4037013"/>
                  </a:lnTo>
                  <a:lnTo>
                    <a:pt x="2217738" y="4064000"/>
                  </a:lnTo>
                  <a:lnTo>
                    <a:pt x="2217738" y="4090988"/>
                  </a:lnTo>
                  <a:lnTo>
                    <a:pt x="2217738" y="4117975"/>
                  </a:lnTo>
                  <a:lnTo>
                    <a:pt x="2224088" y="4144963"/>
                  </a:lnTo>
                  <a:lnTo>
                    <a:pt x="2232025" y="4168775"/>
                  </a:lnTo>
                  <a:lnTo>
                    <a:pt x="2244725" y="4183063"/>
                  </a:lnTo>
                  <a:lnTo>
                    <a:pt x="2306638" y="4251325"/>
                  </a:lnTo>
                  <a:lnTo>
                    <a:pt x="2368550" y="4313238"/>
                  </a:lnTo>
                  <a:lnTo>
                    <a:pt x="2435225" y="4373563"/>
                  </a:lnTo>
                  <a:lnTo>
                    <a:pt x="2497138" y="4424363"/>
                  </a:lnTo>
                  <a:lnTo>
                    <a:pt x="2562225" y="4471988"/>
                  </a:lnTo>
                  <a:lnTo>
                    <a:pt x="2627313" y="4510088"/>
                  </a:lnTo>
                  <a:lnTo>
                    <a:pt x="2660650" y="4527550"/>
                  </a:lnTo>
                  <a:lnTo>
                    <a:pt x="2695575" y="4543425"/>
                  </a:lnTo>
                  <a:lnTo>
                    <a:pt x="2728913" y="4554538"/>
                  </a:lnTo>
                  <a:lnTo>
                    <a:pt x="2763838" y="4567238"/>
                  </a:lnTo>
                  <a:lnTo>
                    <a:pt x="2800350" y="4575175"/>
                  </a:lnTo>
                  <a:lnTo>
                    <a:pt x="2835275" y="4584700"/>
                  </a:lnTo>
                  <a:lnTo>
                    <a:pt x="2871788" y="4591050"/>
                  </a:lnTo>
                  <a:lnTo>
                    <a:pt x="2906713" y="4594225"/>
                  </a:lnTo>
                  <a:lnTo>
                    <a:pt x="2943225" y="4594225"/>
                  </a:lnTo>
                  <a:lnTo>
                    <a:pt x="2981325" y="4594225"/>
                  </a:lnTo>
                  <a:lnTo>
                    <a:pt x="3021013" y="4591050"/>
                  </a:lnTo>
                  <a:lnTo>
                    <a:pt x="3059113" y="4584700"/>
                  </a:lnTo>
                  <a:lnTo>
                    <a:pt x="3097213" y="4575175"/>
                  </a:lnTo>
                  <a:lnTo>
                    <a:pt x="3138488" y="4564063"/>
                  </a:lnTo>
                  <a:lnTo>
                    <a:pt x="3178175" y="4551363"/>
                  </a:lnTo>
                  <a:lnTo>
                    <a:pt x="3219450" y="4537075"/>
                  </a:lnTo>
                  <a:lnTo>
                    <a:pt x="3263900" y="4516438"/>
                  </a:lnTo>
                  <a:lnTo>
                    <a:pt x="3305175" y="4495800"/>
                  </a:lnTo>
                  <a:lnTo>
                    <a:pt x="3349625" y="4471988"/>
                  </a:lnTo>
                  <a:lnTo>
                    <a:pt x="3394075" y="4445000"/>
                  </a:lnTo>
                  <a:lnTo>
                    <a:pt x="3617913" y="4329113"/>
                  </a:lnTo>
                  <a:lnTo>
                    <a:pt x="3730625" y="4271963"/>
                  </a:lnTo>
                  <a:lnTo>
                    <a:pt x="3843338" y="4216400"/>
                  </a:lnTo>
                  <a:lnTo>
                    <a:pt x="3959225" y="4168775"/>
                  </a:lnTo>
                  <a:lnTo>
                    <a:pt x="4019550" y="4144963"/>
                  </a:lnTo>
                  <a:lnTo>
                    <a:pt x="4078288" y="4124325"/>
                  </a:lnTo>
                  <a:lnTo>
                    <a:pt x="4138613" y="4108450"/>
                  </a:lnTo>
                  <a:lnTo>
                    <a:pt x="4197350" y="4094163"/>
                  </a:lnTo>
                  <a:lnTo>
                    <a:pt x="4259263" y="4081463"/>
                  </a:lnTo>
                  <a:lnTo>
                    <a:pt x="4322763" y="4073525"/>
                  </a:lnTo>
                  <a:lnTo>
                    <a:pt x="4337050" y="4067175"/>
                  </a:lnTo>
                  <a:lnTo>
                    <a:pt x="4354513" y="4057650"/>
                  </a:lnTo>
                  <a:lnTo>
                    <a:pt x="4375150" y="4043363"/>
                  </a:lnTo>
                  <a:lnTo>
                    <a:pt x="4397375" y="4025900"/>
                  </a:lnTo>
                  <a:lnTo>
                    <a:pt x="4418013" y="4002088"/>
                  </a:lnTo>
                  <a:lnTo>
                    <a:pt x="4438650" y="3978275"/>
                  </a:lnTo>
                  <a:lnTo>
                    <a:pt x="4456113" y="3951288"/>
                  </a:lnTo>
                  <a:lnTo>
                    <a:pt x="4470400" y="3921125"/>
                  </a:lnTo>
                  <a:lnTo>
                    <a:pt x="4497388" y="3844925"/>
                  </a:lnTo>
                  <a:lnTo>
                    <a:pt x="4518025" y="3767138"/>
                  </a:lnTo>
                  <a:lnTo>
                    <a:pt x="4537075" y="3689350"/>
                  </a:lnTo>
                  <a:lnTo>
                    <a:pt x="4548188" y="3613150"/>
                  </a:lnTo>
                  <a:lnTo>
                    <a:pt x="4560888" y="3535363"/>
                  </a:lnTo>
                  <a:lnTo>
                    <a:pt x="4565650" y="3457575"/>
                  </a:lnTo>
                  <a:lnTo>
                    <a:pt x="4572000" y="3381375"/>
                  </a:lnTo>
                  <a:lnTo>
                    <a:pt x="4572000" y="3300413"/>
                  </a:lnTo>
                  <a:lnTo>
                    <a:pt x="4572000" y="3222625"/>
                  </a:lnTo>
                  <a:lnTo>
                    <a:pt x="4568825" y="3143250"/>
                  </a:lnTo>
                  <a:lnTo>
                    <a:pt x="4562475" y="3062288"/>
                  </a:lnTo>
                  <a:lnTo>
                    <a:pt x="4554538" y="2982913"/>
                  </a:lnTo>
                  <a:lnTo>
                    <a:pt x="4533900" y="2819400"/>
                  </a:lnTo>
                  <a:lnTo>
                    <a:pt x="4506913" y="2652713"/>
                  </a:lnTo>
                  <a:lnTo>
                    <a:pt x="4479925" y="2476500"/>
                  </a:lnTo>
                  <a:lnTo>
                    <a:pt x="4446588" y="2292351"/>
                  </a:lnTo>
                  <a:lnTo>
                    <a:pt x="4429125" y="2197100"/>
                  </a:lnTo>
                  <a:lnTo>
                    <a:pt x="4408488" y="2098675"/>
                  </a:lnTo>
                  <a:lnTo>
                    <a:pt x="4384675" y="2005013"/>
                  </a:lnTo>
                  <a:lnTo>
                    <a:pt x="4360863" y="1906588"/>
                  </a:lnTo>
                  <a:lnTo>
                    <a:pt x="4360863" y="2765425"/>
                  </a:lnTo>
                  <a:lnTo>
                    <a:pt x="4360863" y="3698875"/>
                  </a:lnTo>
                  <a:lnTo>
                    <a:pt x="4357688" y="3725863"/>
                  </a:lnTo>
                  <a:lnTo>
                    <a:pt x="4354513" y="3752850"/>
                  </a:lnTo>
                  <a:lnTo>
                    <a:pt x="4349750" y="3776663"/>
                  </a:lnTo>
                  <a:lnTo>
                    <a:pt x="4340225" y="3797300"/>
                  </a:lnTo>
                  <a:lnTo>
                    <a:pt x="4327525" y="3817938"/>
                  </a:lnTo>
                  <a:lnTo>
                    <a:pt x="4316413" y="3838575"/>
                  </a:lnTo>
                  <a:lnTo>
                    <a:pt x="4302125" y="3856038"/>
                  </a:lnTo>
                  <a:lnTo>
                    <a:pt x="4286250" y="3870325"/>
                  </a:lnTo>
                  <a:lnTo>
                    <a:pt x="4265613" y="3886200"/>
                  </a:lnTo>
                  <a:lnTo>
                    <a:pt x="4248150" y="3900488"/>
                  </a:lnTo>
                  <a:lnTo>
                    <a:pt x="4203700" y="3924300"/>
                  </a:lnTo>
                  <a:lnTo>
                    <a:pt x="4152900" y="3944938"/>
                  </a:lnTo>
                  <a:lnTo>
                    <a:pt x="4098925" y="3960813"/>
                  </a:lnTo>
                  <a:lnTo>
                    <a:pt x="4000500" y="3989388"/>
                  </a:lnTo>
                  <a:lnTo>
                    <a:pt x="3906838" y="4022725"/>
                  </a:lnTo>
                  <a:lnTo>
                    <a:pt x="3811588" y="4057650"/>
                  </a:lnTo>
                  <a:lnTo>
                    <a:pt x="3716338" y="4100513"/>
                  </a:lnTo>
                  <a:lnTo>
                    <a:pt x="3621088" y="4144963"/>
                  </a:lnTo>
                  <a:lnTo>
                    <a:pt x="3532188" y="4192588"/>
                  </a:lnTo>
                  <a:lnTo>
                    <a:pt x="3441700" y="4243388"/>
                  </a:lnTo>
                  <a:lnTo>
                    <a:pt x="3359150" y="4295775"/>
                  </a:lnTo>
                  <a:lnTo>
                    <a:pt x="3287713" y="4329113"/>
                  </a:lnTo>
                  <a:lnTo>
                    <a:pt x="3222625" y="4359275"/>
                  </a:lnTo>
                  <a:lnTo>
                    <a:pt x="3157538" y="4379913"/>
                  </a:lnTo>
                  <a:lnTo>
                    <a:pt x="3094038" y="4400550"/>
                  </a:lnTo>
                  <a:lnTo>
                    <a:pt x="3032125" y="4411663"/>
                  </a:lnTo>
                  <a:lnTo>
                    <a:pt x="2973388" y="4421188"/>
                  </a:lnTo>
                  <a:lnTo>
                    <a:pt x="2913063" y="4421188"/>
                  </a:lnTo>
                  <a:lnTo>
                    <a:pt x="2857500" y="4418013"/>
                  </a:lnTo>
                  <a:lnTo>
                    <a:pt x="2803525" y="4406900"/>
                  </a:lnTo>
                  <a:lnTo>
                    <a:pt x="2749550" y="4391025"/>
                  </a:lnTo>
                  <a:lnTo>
                    <a:pt x="2698750" y="4367213"/>
                  </a:lnTo>
                  <a:lnTo>
                    <a:pt x="2647950" y="4337050"/>
                  </a:lnTo>
                  <a:lnTo>
                    <a:pt x="2600325" y="4302125"/>
                  </a:lnTo>
                  <a:lnTo>
                    <a:pt x="2554288" y="4257675"/>
                  </a:lnTo>
                  <a:lnTo>
                    <a:pt x="2508250" y="4206875"/>
                  </a:lnTo>
                  <a:lnTo>
                    <a:pt x="2466975" y="4148138"/>
                  </a:lnTo>
                  <a:lnTo>
                    <a:pt x="2452688" y="4117975"/>
                  </a:lnTo>
                  <a:lnTo>
                    <a:pt x="2439988" y="4084638"/>
                  </a:lnTo>
                  <a:lnTo>
                    <a:pt x="2428875" y="4049713"/>
                  </a:lnTo>
                  <a:lnTo>
                    <a:pt x="2419350" y="4016375"/>
                  </a:lnTo>
                  <a:lnTo>
                    <a:pt x="2416175" y="3981450"/>
                  </a:lnTo>
                  <a:lnTo>
                    <a:pt x="2416175" y="3948113"/>
                  </a:lnTo>
                  <a:lnTo>
                    <a:pt x="2419350" y="3916363"/>
                  </a:lnTo>
                  <a:lnTo>
                    <a:pt x="2425700" y="3900488"/>
                  </a:lnTo>
                  <a:lnTo>
                    <a:pt x="2432050" y="3886200"/>
                  </a:lnTo>
                  <a:lnTo>
                    <a:pt x="2446338" y="3829050"/>
                  </a:lnTo>
                  <a:lnTo>
                    <a:pt x="2463800" y="3778250"/>
                  </a:lnTo>
                  <a:lnTo>
                    <a:pt x="2484438" y="3730625"/>
                  </a:lnTo>
                  <a:lnTo>
                    <a:pt x="2508250" y="3684588"/>
                  </a:lnTo>
                  <a:lnTo>
                    <a:pt x="2535238" y="3638550"/>
                  </a:lnTo>
                  <a:lnTo>
                    <a:pt x="2559050" y="3597275"/>
                  </a:lnTo>
                  <a:lnTo>
                    <a:pt x="2616200" y="3511550"/>
                  </a:lnTo>
                  <a:lnTo>
                    <a:pt x="2667000" y="3406775"/>
                  </a:lnTo>
                  <a:lnTo>
                    <a:pt x="2705100" y="3311525"/>
                  </a:lnTo>
                  <a:lnTo>
                    <a:pt x="2735263" y="3222625"/>
                  </a:lnTo>
                  <a:lnTo>
                    <a:pt x="2763838" y="3136900"/>
                  </a:lnTo>
                  <a:lnTo>
                    <a:pt x="2722563" y="3181350"/>
                  </a:lnTo>
                  <a:lnTo>
                    <a:pt x="2681288" y="3228975"/>
                  </a:lnTo>
                  <a:lnTo>
                    <a:pt x="2598738" y="3330575"/>
                  </a:lnTo>
                  <a:lnTo>
                    <a:pt x="2514600" y="3436938"/>
                  </a:lnTo>
                  <a:lnTo>
                    <a:pt x="2432050" y="3549650"/>
                  </a:lnTo>
                  <a:lnTo>
                    <a:pt x="2374900" y="3478213"/>
                  </a:lnTo>
                  <a:lnTo>
                    <a:pt x="2324100" y="3409950"/>
                  </a:lnTo>
                  <a:lnTo>
                    <a:pt x="2276475" y="3338513"/>
                  </a:lnTo>
                  <a:lnTo>
                    <a:pt x="2228850" y="3267075"/>
                  </a:lnTo>
                  <a:lnTo>
                    <a:pt x="2143125" y="3127375"/>
                  </a:lnTo>
                  <a:lnTo>
                    <a:pt x="2060575" y="2987675"/>
                  </a:lnTo>
                  <a:lnTo>
                    <a:pt x="2047875" y="2973388"/>
                  </a:lnTo>
                  <a:lnTo>
                    <a:pt x="2039938" y="2955925"/>
                  </a:lnTo>
                  <a:lnTo>
                    <a:pt x="2030413" y="2935288"/>
                  </a:lnTo>
                  <a:lnTo>
                    <a:pt x="2027238" y="2914650"/>
                  </a:lnTo>
                  <a:lnTo>
                    <a:pt x="2020888" y="2871788"/>
                  </a:lnTo>
                  <a:lnTo>
                    <a:pt x="2020888" y="2840038"/>
                  </a:lnTo>
                  <a:lnTo>
                    <a:pt x="2063750" y="2755900"/>
                  </a:lnTo>
                  <a:lnTo>
                    <a:pt x="2101850" y="2673350"/>
                  </a:lnTo>
                  <a:lnTo>
                    <a:pt x="2176463" y="2506663"/>
                  </a:lnTo>
                  <a:lnTo>
                    <a:pt x="2214563" y="2428875"/>
                  </a:lnTo>
                  <a:lnTo>
                    <a:pt x="2255838" y="2352675"/>
                  </a:lnTo>
                  <a:lnTo>
                    <a:pt x="2303463" y="2274888"/>
                  </a:lnTo>
                  <a:lnTo>
                    <a:pt x="2330450" y="2238375"/>
                  </a:lnTo>
                  <a:lnTo>
                    <a:pt x="2357438" y="2203450"/>
                  </a:lnTo>
                  <a:lnTo>
                    <a:pt x="2482850" y="2054225"/>
                  </a:lnTo>
                  <a:lnTo>
                    <a:pt x="2613025" y="1909763"/>
                  </a:lnTo>
                  <a:lnTo>
                    <a:pt x="2743200" y="1766888"/>
                  </a:lnTo>
                  <a:lnTo>
                    <a:pt x="2874963" y="1630363"/>
                  </a:lnTo>
                  <a:lnTo>
                    <a:pt x="3138488" y="1358900"/>
                  </a:lnTo>
                  <a:lnTo>
                    <a:pt x="3267075" y="1222376"/>
                  </a:lnTo>
                  <a:lnTo>
                    <a:pt x="3394075" y="1082675"/>
                  </a:lnTo>
                  <a:lnTo>
                    <a:pt x="3430588" y="1044576"/>
                  </a:lnTo>
                  <a:lnTo>
                    <a:pt x="3468688" y="1011238"/>
                  </a:lnTo>
                  <a:lnTo>
                    <a:pt x="3508375" y="984250"/>
                  </a:lnTo>
                  <a:lnTo>
                    <a:pt x="3546475" y="963613"/>
                  </a:lnTo>
                  <a:lnTo>
                    <a:pt x="3587750" y="946150"/>
                  </a:lnTo>
                  <a:lnTo>
                    <a:pt x="3629025" y="933450"/>
                  </a:lnTo>
                  <a:lnTo>
                    <a:pt x="3671888" y="922338"/>
                  </a:lnTo>
                  <a:lnTo>
                    <a:pt x="3716338" y="915988"/>
                  </a:lnTo>
                  <a:lnTo>
                    <a:pt x="3802063" y="904875"/>
                  </a:lnTo>
                  <a:lnTo>
                    <a:pt x="3890963" y="895350"/>
                  </a:lnTo>
                  <a:lnTo>
                    <a:pt x="3932238" y="889000"/>
                  </a:lnTo>
                  <a:lnTo>
                    <a:pt x="3976688" y="881063"/>
                  </a:lnTo>
                  <a:lnTo>
                    <a:pt x="4022725" y="871538"/>
                  </a:lnTo>
                  <a:lnTo>
                    <a:pt x="4064000" y="860425"/>
                  </a:lnTo>
                  <a:lnTo>
                    <a:pt x="4090988" y="857250"/>
                  </a:lnTo>
                  <a:lnTo>
                    <a:pt x="4117975" y="854075"/>
                  </a:lnTo>
                  <a:lnTo>
                    <a:pt x="4143375" y="844550"/>
                  </a:lnTo>
                  <a:lnTo>
                    <a:pt x="4170363" y="836613"/>
                  </a:lnTo>
                  <a:lnTo>
                    <a:pt x="4191000" y="823913"/>
                  </a:lnTo>
                  <a:lnTo>
                    <a:pt x="4214813" y="812801"/>
                  </a:lnTo>
                  <a:lnTo>
                    <a:pt x="4233863" y="796926"/>
                  </a:lnTo>
                  <a:lnTo>
                    <a:pt x="4248150" y="785813"/>
                  </a:lnTo>
                  <a:lnTo>
                    <a:pt x="3876675" y="785813"/>
                  </a:lnTo>
                  <a:lnTo>
                    <a:pt x="3906838" y="728663"/>
                  </a:lnTo>
                  <a:lnTo>
                    <a:pt x="3938588" y="677863"/>
                  </a:lnTo>
                  <a:lnTo>
                    <a:pt x="3971925" y="630238"/>
                  </a:lnTo>
                  <a:lnTo>
                    <a:pt x="4006850" y="585788"/>
                  </a:lnTo>
                  <a:lnTo>
                    <a:pt x="4046538" y="544513"/>
                  </a:lnTo>
                  <a:lnTo>
                    <a:pt x="4084638" y="506413"/>
                  </a:lnTo>
                  <a:lnTo>
                    <a:pt x="4125913" y="466725"/>
                  </a:lnTo>
                  <a:lnTo>
                    <a:pt x="4170363" y="434975"/>
                  </a:lnTo>
                  <a:lnTo>
                    <a:pt x="4211638" y="401638"/>
                  </a:lnTo>
                  <a:lnTo>
                    <a:pt x="4259263" y="373063"/>
                  </a:lnTo>
                  <a:lnTo>
                    <a:pt x="4303713" y="342900"/>
                  </a:lnTo>
                  <a:lnTo>
                    <a:pt x="4351338" y="315913"/>
                  </a:lnTo>
                  <a:lnTo>
                    <a:pt x="4446588" y="268288"/>
                  </a:lnTo>
                  <a:lnTo>
                    <a:pt x="4545013" y="223838"/>
                  </a:lnTo>
                  <a:lnTo>
                    <a:pt x="4654550" y="193675"/>
                  </a:lnTo>
                  <a:lnTo>
                    <a:pt x="4768850" y="163513"/>
                  </a:lnTo>
                  <a:lnTo>
                    <a:pt x="4991101" y="98425"/>
                  </a:lnTo>
                  <a:lnTo>
                    <a:pt x="5100638" y="69850"/>
                  </a:lnTo>
                  <a:lnTo>
                    <a:pt x="5213351" y="39688"/>
                  </a:lnTo>
                  <a:lnTo>
                    <a:pt x="5324476" y="19050"/>
                  </a:lnTo>
                  <a:close/>
                </a:path>
              </a:pathLst>
            </a:custGeom>
            <a:solidFill>
              <a:schemeClr val="accent4">
                <a:lumMod val="20000"/>
                <a:lumOff val="80000"/>
                <a:alpha val="15000"/>
              </a:schemeClr>
            </a:solid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latin typeface="Segoe UI"/>
                <a:ea typeface="MS PGothic" charset="0"/>
                <a:cs typeface="+mn-cs"/>
              </a:endParaRPr>
            </a:p>
          </p:txBody>
        </p:sp>
      </p:grpSp>
      <p:grpSp>
        <p:nvGrpSpPr>
          <p:cNvPr id="82" name="Group 81"/>
          <p:cNvGrpSpPr/>
          <p:nvPr userDrawn="1"/>
        </p:nvGrpSpPr>
        <p:grpSpPr>
          <a:xfrm>
            <a:off x="10167103" y="5499819"/>
            <a:ext cx="1925055" cy="466197"/>
            <a:chOff x="10167102" y="5705209"/>
            <a:chExt cx="1925055" cy="466263"/>
          </a:xfrm>
          <a:solidFill>
            <a:srgbClr val="0065B2"/>
          </a:solidFill>
        </p:grpSpPr>
        <p:sp>
          <p:nvSpPr>
            <p:cNvPr id="83" name="Freeform 18"/>
            <p:cNvSpPr>
              <a:spLocks/>
            </p:cNvSpPr>
            <p:nvPr/>
          </p:nvSpPr>
          <p:spPr bwMode="auto">
            <a:xfrm>
              <a:off x="10167102" y="5707322"/>
              <a:ext cx="149421" cy="459906"/>
            </a:xfrm>
            <a:custGeom>
              <a:avLst/>
              <a:gdLst>
                <a:gd name="T0" fmla="*/ 1 w 65"/>
                <a:gd name="T1" fmla="*/ 89 h 199"/>
                <a:gd name="T2" fmla="*/ 19 w 65"/>
                <a:gd name="T3" fmla="*/ 72 h 199"/>
                <a:gd name="T4" fmla="*/ 17 w 65"/>
                <a:gd name="T5" fmla="*/ 54 h 199"/>
                <a:gd name="T6" fmla="*/ 16 w 65"/>
                <a:gd name="T7" fmla="*/ 34 h 199"/>
                <a:gd name="T8" fmla="*/ 55 w 65"/>
                <a:gd name="T9" fmla="*/ 0 h 199"/>
                <a:gd name="T10" fmla="*/ 65 w 65"/>
                <a:gd name="T11" fmla="*/ 0 h 199"/>
                <a:gd name="T12" fmla="*/ 65 w 65"/>
                <a:gd name="T13" fmla="*/ 25 h 199"/>
                <a:gd name="T14" fmla="*/ 61 w 65"/>
                <a:gd name="T15" fmla="*/ 25 h 199"/>
                <a:gd name="T16" fmla="*/ 48 w 65"/>
                <a:gd name="T17" fmla="*/ 41 h 199"/>
                <a:gd name="T18" fmla="*/ 49 w 65"/>
                <a:gd name="T19" fmla="*/ 53 h 199"/>
                <a:gd name="T20" fmla="*/ 50 w 65"/>
                <a:gd name="T21" fmla="*/ 70 h 199"/>
                <a:gd name="T22" fmla="*/ 27 w 65"/>
                <a:gd name="T23" fmla="*/ 99 h 199"/>
                <a:gd name="T24" fmla="*/ 27 w 65"/>
                <a:gd name="T25" fmla="*/ 100 h 199"/>
                <a:gd name="T26" fmla="*/ 50 w 65"/>
                <a:gd name="T27" fmla="*/ 130 h 199"/>
                <a:gd name="T28" fmla="*/ 49 w 65"/>
                <a:gd name="T29" fmla="*/ 146 h 199"/>
                <a:gd name="T30" fmla="*/ 48 w 65"/>
                <a:gd name="T31" fmla="*/ 159 h 199"/>
                <a:gd name="T32" fmla="*/ 61 w 65"/>
                <a:gd name="T33" fmla="*/ 175 h 199"/>
                <a:gd name="T34" fmla="*/ 65 w 65"/>
                <a:gd name="T35" fmla="*/ 175 h 199"/>
                <a:gd name="T36" fmla="*/ 65 w 65"/>
                <a:gd name="T37" fmla="*/ 199 h 199"/>
                <a:gd name="T38" fmla="*/ 55 w 65"/>
                <a:gd name="T39" fmla="*/ 199 h 199"/>
                <a:gd name="T40" fmla="*/ 16 w 65"/>
                <a:gd name="T41" fmla="*/ 165 h 199"/>
                <a:gd name="T42" fmla="*/ 18 w 65"/>
                <a:gd name="T43" fmla="*/ 146 h 199"/>
                <a:gd name="T44" fmla="*/ 19 w 65"/>
                <a:gd name="T45" fmla="*/ 127 h 199"/>
                <a:gd name="T46" fmla="*/ 0 w 65"/>
                <a:gd name="T47" fmla="*/ 111 h 199"/>
                <a:gd name="T48" fmla="*/ 1 w 65"/>
                <a:gd name="T49" fmla="*/ 8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1" y="89"/>
                  </a:moveTo>
                  <a:cubicBezTo>
                    <a:pt x="17" y="88"/>
                    <a:pt x="19" y="79"/>
                    <a:pt x="19" y="72"/>
                  </a:cubicBezTo>
                  <a:cubicBezTo>
                    <a:pt x="19" y="67"/>
                    <a:pt x="18" y="60"/>
                    <a:pt x="17" y="54"/>
                  </a:cubicBezTo>
                  <a:cubicBezTo>
                    <a:pt x="17" y="47"/>
                    <a:pt x="16" y="40"/>
                    <a:pt x="16" y="34"/>
                  </a:cubicBezTo>
                  <a:cubicBezTo>
                    <a:pt x="16" y="11"/>
                    <a:pt x="31" y="0"/>
                    <a:pt x="55" y="0"/>
                  </a:cubicBezTo>
                  <a:cubicBezTo>
                    <a:pt x="65" y="0"/>
                    <a:pt x="65" y="0"/>
                    <a:pt x="65" y="0"/>
                  </a:cubicBezTo>
                  <a:cubicBezTo>
                    <a:pt x="65" y="25"/>
                    <a:pt x="65" y="25"/>
                    <a:pt x="65" y="25"/>
                  </a:cubicBezTo>
                  <a:cubicBezTo>
                    <a:pt x="61" y="25"/>
                    <a:pt x="61" y="25"/>
                    <a:pt x="61" y="25"/>
                  </a:cubicBezTo>
                  <a:cubicBezTo>
                    <a:pt x="51" y="25"/>
                    <a:pt x="48" y="31"/>
                    <a:pt x="48" y="41"/>
                  </a:cubicBezTo>
                  <a:cubicBezTo>
                    <a:pt x="48" y="44"/>
                    <a:pt x="48" y="49"/>
                    <a:pt x="49" y="53"/>
                  </a:cubicBezTo>
                  <a:cubicBezTo>
                    <a:pt x="49" y="58"/>
                    <a:pt x="50" y="63"/>
                    <a:pt x="50" y="70"/>
                  </a:cubicBezTo>
                  <a:cubicBezTo>
                    <a:pt x="50" y="90"/>
                    <a:pt x="42" y="96"/>
                    <a:pt x="27" y="99"/>
                  </a:cubicBezTo>
                  <a:cubicBezTo>
                    <a:pt x="27" y="100"/>
                    <a:pt x="27" y="100"/>
                    <a:pt x="27" y="100"/>
                  </a:cubicBezTo>
                  <a:cubicBezTo>
                    <a:pt x="42" y="103"/>
                    <a:pt x="50" y="110"/>
                    <a:pt x="50" y="130"/>
                  </a:cubicBezTo>
                  <a:cubicBezTo>
                    <a:pt x="50" y="136"/>
                    <a:pt x="49" y="142"/>
                    <a:pt x="49" y="146"/>
                  </a:cubicBezTo>
                  <a:cubicBezTo>
                    <a:pt x="48" y="151"/>
                    <a:pt x="48" y="155"/>
                    <a:pt x="48" y="159"/>
                  </a:cubicBezTo>
                  <a:cubicBezTo>
                    <a:pt x="48" y="168"/>
                    <a:pt x="51" y="175"/>
                    <a:pt x="61" y="175"/>
                  </a:cubicBezTo>
                  <a:cubicBezTo>
                    <a:pt x="65" y="175"/>
                    <a:pt x="65" y="175"/>
                    <a:pt x="65" y="175"/>
                  </a:cubicBezTo>
                  <a:cubicBezTo>
                    <a:pt x="65" y="199"/>
                    <a:pt x="65" y="199"/>
                    <a:pt x="65" y="199"/>
                  </a:cubicBezTo>
                  <a:cubicBezTo>
                    <a:pt x="55" y="199"/>
                    <a:pt x="55" y="199"/>
                    <a:pt x="55" y="199"/>
                  </a:cubicBezTo>
                  <a:cubicBezTo>
                    <a:pt x="32" y="199"/>
                    <a:pt x="16" y="190"/>
                    <a:pt x="16" y="165"/>
                  </a:cubicBezTo>
                  <a:cubicBezTo>
                    <a:pt x="16" y="159"/>
                    <a:pt x="17" y="153"/>
                    <a:pt x="18" y="146"/>
                  </a:cubicBezTo>
                  <a:cubicBezTo>
                    <a:pt x="18" y="139"/>
                    <a:pt x="19" y="133"/>
                    <a:pt x="19" y="127"/>
                  </a:cubicBezTo>
                  <a:cubicBezTo>
                    <a:pt x="19" y="120"/>
                    <a:pt x="17" y="112"/>
                    <a:pt x="0" y="111"/>
                  </a:cubicBezTo>
                  <a:lnTo>
                    <a:pt x="1" y="8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sp>
          <p:nvSpPr>
            <p:cNvPr id="84" name="Freeform 19"/>
            <p:cNvSpPr>
              <a:spLocks/>
            </p:cNvSpPr>
            <p:nvPr/>
          </p:nvSpPr>
          <p:spPr bwMode="auto">
            <a:xfrm>
              <a:off x="10358244" y="5707324"/>
              <a:ext cx="149421" cy="459905"/>
            </a:xfrm>
            <a:custGeom>
              <a:avLst/>
              <a:gdLst>
                <a:gd name="T0" fmla="*/ 65 w 65"/>
                <a:gd name="T1" fmla="*/ 111 h 199"/>
                <a:gd name="T2" fmla="*/ 47 w 65"/>
                <a:gd name="T3" fmla="*/ 127 h 199"/>
                <a:gd name="T4" fmla="*/ 48 w 65"/>
                <a:gd name="T5" fmla="*/ 146 h 199"/>
                <a:gd name="T6" fmla="*/ 49 w 65"/>
                <a:gd name="T7" fmla="*/ 165 h 199"/>
                <a:gd name="T8" fmla="*/ 10 w 65"/>
                <a:gd name="T9" fmla="*/ 199 h 199"/>
                <a:gd name="T10" fmla="*/ 0 w 65"/>
                <a:gd name="T11" fmla="*/ 199 h 199"/>
                <a:gd name="T12" fmla="*/ 0 w 65"/>
                <a:gd name="T13" fmla="*/ 175 h 199"/>
                <a:gd name="T14" fmla="*/ 4 w 65"/>
                <a:gd name="T15" fmla="*/ 175 h 199"/>
                <a:gd name="T16" fmla="*/ 18 w 65"/>
                <a:gd name="T17" fmla="*/ 159 h 199"/>
                <a:gd name="T18" fmla="*/ 17 w 65"/>
                <a:gd name="T19" fmla="*/ 146 h 199"/>
                <a:gd name="T20" fmla="*/ 16 w 65"/>
                <a:gd name="T21" fmla="*/ 130 h 199"/>
                <a:gd name="T22" fmla="*/ 39 w 65"/>
                <a:gd name="T23" fmla="*/ 100 h 199"/>
                <a:gd name="T24" fmla="*/ 39 w 65"/>
                <a:gd name="T25" fmla="*/ 99 h 199"/>
                <a:gd name="T26" fmla="*/ 16 w 65"/>
                <a:gd name="T27" fmla="*/ 70 h 199"/>
                <a:gd name="T28" fmla="*/ 17 w 65"/>
                <a:gd name="T29" fmla="*/ 53 h 199"/>
                <a:gd name="T30" fmla="*/ 18 w 65"/>
                <a:gd name="T31" fmla="*/ 41 h 199"/>
                <a:gd name="T32" fmla="*/ 4 w 65"/>
                <a:gd name="T33" fmla="*/ 25 h 199"/>
                <a:gd name="T34" fmla="*/ 0 w 65"/>
                <a:gd name="T35" fmla="*/ 25 h 199"/>
                <a:gd name="T36" fmla="*/ 0 w 65"/>
                <a:gd name="T37" fmla="*/ 0 h 199"/>
                <a:gd name="T38" fmla="*/ 10 w 65"/>
                <a:gd name="T39" fmla="*/ 0 h 199"/>
                <a:gd name="T40" fmla="*/ 49 w 65"/>
                <a:gd name="T41" fmla="*/ 34 h 199"/>
                <a:gd name="T42" fmla="*/ 48 w 65"/>
                <a:gd name="T43" fmla="*/ 54 h 199"/>
                <a:gd name="T44" fmla="*/ 47 w 65"/>
                <a:gd name="T45" fmla="*/ 72 h 199"/>
                <a:gd name="T46" fmla="*/ 65 w 65"/>
                <a:gd name="T47" fmla="*/ 89 h 199"/>
                <a:gd name="T48" fmla="*/ 65 w 65"/>
                <a:gd name="T49"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5" h="199">
                  <a:moveTo>
                    <a:pt x="65" y="111"/>
                  </a:moveTo>
                  <a:cubicBezTo>
                    <a:pt x="48" y="112"/>
                    <a:pt x="47" y="120"/>
                    <a:pt x="47" y="127"/>
                  </a:cubicBezTo>
                  <a:cubicBezTo>
                    <a:pt x="47" y="133"/>
                    <a:pt x="47" y="139"/>
                    <a:pt x="48" y="146"/>
                  </a:cubicBezTo>
                  <a:cubicBezTo>
                    <a:pt x="49" y="153"/>
                    <a:pt x="49" y="159"/>
                    <a:pt x="49" y="165"/>
                  </a:cubicBezTo>
                  <a:cubicBezTo>
                    <a:pt x="49" y="190"/>
                    <a:pt x="34" y="199"/>
                    <a:pt x="10" y="199"/>
                  </a:cubicBezTo>
                  <a:cubicBezTo>
                    <a:pt x="0" y="199"/>
                    <a:pt x="0" y="199"/>
                    <a:pt x="0" y="199"/>
                  </a:cubicBezTo>
                  <a:cubicBezTo>
                    <a:pt x="0" y="175"/>
                    <a:pt x="0" y="175"/>
                    <a:pt x="0" y="175"/>
                  </a:cubicBezTo>
                  <a:cubicBezTo>
                    <a:pt x="4" y="175"/>
                    <a:pt x="4" y="175"/>
                    <a:pt x="4" y="175"/>
                  </a:cubicBezTo>
                  <a:cubicBezTo>
                    <a:pt x="15" y="175"/>
                    <a:pt x="18" y="168"/>
                    <a:pt x="18" y="159"/>
                  </a:cubicBezTo>
                  <a:cubicBezTo>
                    <a:pt x="18" y="155"/>
                    <a:pt x="17" y="151"/>
                    <a:pt x="17" y="146"/>
                  </a:cubicBezTo>
                  <a:cubicBezTo>
                    <a:pt x="16" y="142"/>
                    <a:pt x="16" y="136"/>
                    <a:pt x="16" y="130"/>
                  </a:cubicBezTo>
                  <a:cubicBezTo>
                    <a:pt x="16" y="110"/>
                    <a:pt x="23" y="103"/>
                    <a:pt x="39" y="100"/>
                  </a:cubicBezTo>
                  <a:cubicBezTo>
                    <a:pt x="39" y="99"/>
                    <a:pt x="39" y="99"/>
                    <a:pt x="39" y="99"/>
                  </a:cubicBezTo>
                  <a:cubicBezTo>
                    <a:pt x="23" y="96"/>
                    <a:pt x="16" y="90"/>
                    <a:pt x="16" y="70"/>
                  </a:cubicBezTo>
                  <a:cubicBezTo>
                    <a:pt x="16" y="63"/>
                    <a:pt x="16" y="58"/>
                    <a:pt x="17" y="53"/>
                  </a:cubicBezTo>
                  <a:cubicBezTo>
                    <a:pt x="17" y="49"/>
                    <a:pt x="18" y="44"/>
                    <a:pt x="18" y="41"/>
                  </a:cubicBezTo>
                  <a:cubicBezTo>
                    <a:pt x="18" y="31"/>
                    <a:pt x="14" y="25"/>
                    <a:pt x="4" y="25"/>
                  </a:cubicBezTo>
                  <a:cubicBezTo>
                    <a:pt x="0" y="25"/>
                    <a:pt x="0" y="25"/>
                    <a:pt x="0" y="25"/>
                  </a:cubicBezTo>
                  <a:cubicBezTo>
                    <a:pt x="0" y="0"/>
                    <a:pt x="0" y="0"/>
                    <a:pt x="0" y="0"/>
                  </a:cubicBezTo>
                  <a:cubicBezTo>
                    <a:pt x="10" y="0"/>
                    <a:pt x="10" y="0"/>
                    <a:pt x="10" y="0"/>
                  </a:cubicBezTo>
                  <a:cubicBezTo>
                    <a:pt x="35" y="0"/>
                    <a:pt x="49" y="11"/>
                    <a:pt x="49" y="34"/>
                  </a:cubicBezTo>
                  <a:cubicBezTo>
                    <a:pt x="49" y="40"/>
                    <a:pt x="49" y="47"/>
                    <a:pt x="48" y="54"/>
                  </a:cubicBezTo>
                  <a:cubicBezTo>
                    <a:pt x="47" y="60"/>
                    <a:pt x="47" y="67"/>
                    <a:pt x="47" y="72"/>
                  </a:cubicBezTo>
                  <a:cubicBezTo>
                    <a:pt x="47" y="79"/>
                    <a:pt x="48" y="88"/>
                    <a:pt x="65" y="89"/>
                  </a:cubicBezTo>
                  <a:lnTo>
                    <a:pt x="65" y="11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sp>
          <p:nvSpPr>
            <p:cNvPr id="85" name="Freeform 17"/>
            <p:cNvSpPr>
              <a:spLocks/>
            </p:cNvSpPr>
            <p:nvPr/>
          </p:nvSpPr>
          <p:spPr bwMode="auto">
            <a:xfrm>
              <a:off x="11206262" y="5710836"/>
              <a:ext cx="157563" cy="433300"/>
            </a:xfrm>
            <a:custGeom>
              <a:avLst/>
              <a:gdLst>
                <a:gd name="T0" fmla="*/ 140 w 140"/>
                <a:gd name="T1" fmla="*/ 0 h 385"/>
                <a:gd name="T2" fmla="*/ 140 w 140"/>
                <a:gd name="T3" fmla="*/ 0 h 385"/>
                <a:gd name="T4" fmla="*/ 140 w 140"/>
                <a:gd name="T5" fmla="*/ 385 h 385"/>
                <a:gd name="T6" fmla="*/ 79 w 140"/>
                <a:gd name="T7" fmla="*/ 385 h 385"/>
                <a:gd name="T8" fmla="*/ 79 w 140"/>
                <a:gd name="T9" fmla="*/ 74 h 385"/>
                <a:gd name="T10" fmla="*/ 43 w 140"/>
                <a:gd name="T11" fmla="*/ 95 h 385"/>
                <a:gd name="T12" fmla="*/ 0 w 140"/>
                <a:gd name="T13" fmla="*/ 109 h 385"/>
                <a:gd name="T14" fmla="*/ 0 w 140"/>
                <a:gd name="T15" fmla="*/ 57 h 385"/>
                <a:gd name="T16" fmla="*/ 29 w 140"/>
                <a:gd name="T17" fmla="*/ 47 h 385"/>
                <a:gd name="T18" fmla="*/ 57 w 140"/>
                <a:gd name="T19" fmla="*/ 34 h 385"/>
                <a:gd name="T20" fmla="*/ 85 w 140"/>
                <a:gd name="T21" fmla="*/ 19 h 385"/>
                <a:gd name="T22" fmla="*/ 114 w 140"/>
                <a:gd name="T23" fmla="*/ 0 h 385"/>
                <a:gd name="T24" fmla="*/ 140 w 140"/>
                <a:gd name="T25" fmla="*/ 0 h 385"/>
                <a:gd name="T26" fmla="*/ 140 w 140"/>
                <a:gd name="T2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0" h="385">
                  <a:moveTo>
                    <a:pt x="140" y="0"/>
                  </a:moveTo>
                  <a:cubicBezTo>
                    <a:pt x="140" y="0"/>
                    <a:pt x="140" y="0"/>
                    <a:pt x="140" y="0"/>
                  </a:cubicBezTo>
                  <a:cubicBezTo>
                    <a:pt x="140" y="385"/>
                    <a:pt x="140" y="385"/>
                    <a:pt x="140" y="385"/>
                  </a:cubicBezTo>
                  <a:cubicBezTo>
                    <a:pt x="79" y="385"/>
                    <a:pt x="79" y="385"/>
                    <a:pt x="79" y="385"/>
                  </a:cubicBezTo>
                  <a:cubicBezTo>
                    <a:pt x="79" y="74"/>
                    <a:pt x="79" y="74"/>
                    <a:pt x="79" y="74"/>
                  </a:cubicBezTo>
                  <a:cubicBezTo>
                    <a:pt x="68" y="82"/>
                    <a:pt x="56" y="89"/>
                    <a:pt x="43" y="95"/>
                  </a:cubicBezTo>
                  <a:cubicBezTo>
                    <a:pt x="31" y="100"/>
                    <a:pt x="16" y="105"/>
                    <a:pt x="0" y="109"/>
                  </a:cubicBezTo>
                  <a:cubicBezTo>
                    <a:pt x="0" y="57"/>
                    <a:pt x="0" y="57"/>
                    <a:pt x="0" y="57"/>
                  </a:cubicBezTo>
                  <a:cubicBezTo>
                    <a:pt x="10" y="54"/>
                    <a:pt x="20" y="50"/>
                    <a:pt x="29" y="47"/>
                  </a:cubicBezTo>
                  <a:cubicBezTo>
                    <a:pt x="39" y="43"/>
                    <a:pt x="48" y="39"/>
                    <a:pt x="57" y="34"/>
                  </a:cubicBezTo>
                  <a:cubicBezTo>
                    <a:pt x="67" y="30"/>
                    <a:pt x="76" y="25"/>
                    <a:pt x="85" y="19"/>
                  </a:cubicBezTo>
                  <a:cubicBezTo>
                    <a:pt x="95" y="13"/>
                    <a:pt x="104" y="7"/>
                    <a:pt x="114" y="0"/>
                  </a:cubicBezTo>
                  <a:cubicBezTo>
                    <a:pt x="140" y="0"/>
                    <a:pt x="140" y="0"/>
                    <a:pt x="140" y="0"/>
                  </a:cubicBezTo>
                  <a:cubicBezTo>
                    <a:pt x="140" y="0"/>
                    <a:pt x="140" y="0"/>
                    <a:pt x="140"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sp>
          <p:nvSpPr>
            <p:cNvPr id="86" name="Freeform 18"/>
            <p:cNvSpPr>
              <a:spLocks noEditPoints="1"/>
            </p:cNvSpPr>
            <p:nvPr/>
          </p:nvSpPr>
          <p:spPr bwMode="auto">
            <a:xfrm>
              <a:off x="11405627" y="5705212"/>
              <a:ext cx="307892" cy="466260"/>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sp>
          <p:nvSpPr>
            <p:cNvPr id="87" name="Freeform 18"/>
            <p:cNvSpPr>
              <a:spLocks noEditPoints="1"/>
            </p:cNvSpPr>
            <p:nvPr/>
          </p:nvSpPr>
          <p:spPr bwMode="auto">
            <a:xfrm>
              <a:off x="10871339" y="5705209"/>
              <a:ext cx="307892" cy="466260"/>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sp>
          <p:nvSpPr>
            <p:cNvPr id="88" name="Freeform 18"/>
            <p:cNvSpPr>
              <a:spLocks noEditPoints="1"/>
            </p:cNvSpPr>
            <p:nvPr/>
          </p:nvSpPr>
          <p:spPr bwMode="auto">
            <a:xfrm>
              <a:off x="10544087" y="5705210"/>
              <a:ext cx="307892" cy="466261"/>
            </a:xfrm>
            <a:custGeom>
              <a:avLst/>
              <a:gdLst>
                <a:gd name="T0" fmla="*/ 139 w 274"/>
                <a:gd name="T1" fmla="*/ 52 h 414"/>
                <a:gd name="T2" fmla="*/ 139 w 274"/>
                <a:gd name="T3" fmla="*/ 52 h 414"/>
                <a:gd name="T4" fmla="*/ 66 w 274"/>
                <a:gd name="T5" fmla="*/ 212 h 414"/>
                <a:gd name="T6" fmla="*/ 137 w 274"/>
                <a:gd name="T7" fmla="*/ 363 h 414"/>
                <a:gd name="T8" fmla="*/ 208 w 274"/>
                <a:gd name="T9" fmla="*/ 210 h 414"/>
                <a:gd name="T10" fmla="*/ 139 w 274"/>
                <a:gd name="T11" fmla="*/ 52 h 414"/>
                <a:gd name="T12" fmla="*/ 132 w 274"/>
                <a:gd name="T13" fmla="*/ 414 h 414"/>
                <a:gd name="T14" fmla="*/ 132 w 274"/>
                <a:gd name="T15" fmla="*/ 414 h 414"/>
                <a:gd name="T16" fmla="*/ 35 w 274"/>
                <a:gd name="T17" fmla="*/ 363 h 414"/>
                <a:gd name="T18" fmla="*/ 0 w 274"/>
                <a:gd name="T19" fmla="*/ 215 h 414"/>
                <a:gd name="T20" fmla="*/ 36 w 274"/>
                <a:gd name="T21" fmla="*/ 55 h 414"/>
                <a:gd name="T22" fmla="*/ 142 w 274"/>
                <a:gd name="T23" fmla="*/ 0 h 414"/>
                <a:gd name="T24" fmla="*/ 274 w 274"/>
                <a:gd name="T25" fmla="*/ 205 h 414"/>
                <a:gd name="T26" fmla="*/ 237 w 274"/>
                <a:gd name="T27" fmla="*/ 361 h 414"/>
                <a:gd name="T28" fmla="*/ 132 w 274"/>
                <a:gd name="T29" fmla="*/ 41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4" h="414">
                  <a:moveTo>
                    <a:pt x="139" y="52"/>
                  </a:moveTo>
                  <a:cubicBezTo>
                    <a:pt x="139" y="52"/>
                    <a:pt x="139" y="52"/>
                    <a:pt x="139" y="52"/>
                  </a:cubicBezTo>
                  <a:cubicBezTo>
                    <a:pt x="90" y="52"/>
                    <a:pt x="66" y="105"/>
                    <a:pt x="66" y="212"/>
                  </a:cubicBezTo>
                  <a:cubicBezTo>
                    <a:pt x="66" y="313"/>
                    <a:pt x="90" y="363"/>
                    <a:pt x="137" y="363"/>
                  </a:cubicBezTo>
                  <a:cubicBezTo>
                    <a:pt x="184" y="363"/>
                    <a:pt x="208" y="312"/>
                    <a:pt x="208" y="210"/>
                  </a:cubicBezTo>
                  <a:cubicBezTo>
                    <a:pt x="208" y="104"/>
                    <a:pt x="185" y="52"/>
                    <a:pt x="139" y="52"/>
                  </a:cubicBezTo>
                  <a:close/>
                  <a:moveTo>
                    <a:pt x="132" y="414"/>
                  </a:moveTo>
                  <a:cubicBezTo>
                    <a:pt x="132" y="414"/>
                    <a:pt x="132" y="414"/>
                    <a:pt x="132" y="414"/>
                  </a:cubicBezTo>
                  <a:cubicBezTo>
                    <a:pt x="91" y="414"/>
                    <a:pt x="58" y="397"/>
                    <a:pt x="35" y="363"/>
                  </a:cubicBezTo>
                  <a:cubicBezTo>
                    <a:pt x="11" y="329"/>
                    <a:pt x="0" y="280"/>
                    <a:pt x="0" y="215"/>
                  </a:cubicBezTo>
                  <a:cubicBezTo>
                    <a:pt x="0" y="144"/>
                    <a:pt x="12" y="91"/>
                    <a:pt x="36" y="55"/>
                  </a:cubicBezTo>
                  <a:cubicBezTo>
                    <a:pt x="61" y="18"/>
                    <a:pt x="96" y="0"/>
                    <a:pt x="142" y="0"/>
                  </a:cubicBezTo>
                  <a:cubicBezTo>
                    <a:pt x="230" y="0"/>
                    <a:pt x="274" y="68"/>
                    <a:pt x="274" y="205"/>
                  </a:cubicBezTo>
                  <a:cubicBezTo>
                    <a:pt x="274" y="273"/>
                    <a:pt x="262" y="325"/>
                    <a:pt x="237" y="361"/>
                  </a:cubicBezTo>
                  <a:cubicBezTo>
                    <a:pt x="212" y="396"/>
                    <a:pt x="177" y="414"/>
                    <a:pt x="132" y="41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IN"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sp>
          <p:nvSpPr>
            <p:cNvPr id="89" name="Freeform 21"/>
            <p:cNvSpPr>
              <a:spLocks noEditPoints="1"/>
            </p:cNvSpPr>
            <p:nvPr/>
          </p:nvSpPr>
          <p:spPr bwMode="auto">
            <a:xfrm>
              <a:off x="11746289" y="5708556"/>
              <a:ext cx="345868" cy="454099"/>
            </a:xfrm>
            <a:custGeom>
              <a:avLst/>
              <a:gdLst>
                <a:gd name="T0" fmla="*/ 31 w 294"/>
                <a:gd name="T1" fmla="*/ 386 h 386"/>
                <a:gd name="T2" fmla="*/ 47 w 294"/>
                <a:gd name="T3" fmla="*/ 284 h 386"/>
                <a:gd name="T4" fmla="*/ 0 w 294"/>
                <a:gd name="T5" fmla="*/ 284 h 386"/>
                <a:gd name="T6" fmla="*/ 0 w 294"/>
                <a:gd name="T7" fmla="*/ 219 h 386"/>
                <a:gd name="T8" fmla="*/ 57 w 294"/>
                <a:gd name="T9" fmla="*/ 219 h 386"/>
                <a:gd name="T10" fmla="*/ 66 w 294"/>
                <a:gd name="T11" fmla="*/ 162 h 386"/>
                <a:gd name="T12" fmla="*/ 16 w 294"/>
                <a:gd name="T13" fmla="*/ 162 h 386"/>
                <a:gd name="T14" fmla="*/ 16 w 294"/>
                <a:gd name="T15" fmla="*/ 98 h 386"/>
                <a:gd name="T16" fmla="*/ 76 w 294"/>
                <a:gd name="T17" fmla="*/ 98 h 386"/>
                <a:gd name="T18" fmla="*/ 90 w 294"/>
                <a:gd name="T19" fmla="*/ 0 h 386"/>
                <a:gd name="T20" fmla="*/ 151 w 294"/>
                <a:gd name="T21" fmla="*/ 0 h 386"/>
                <a:gd name="T22" fmla="*/ 135 w 294"/>
                <a:gd name="T23" fmla="*/ 98 h 386"/>
                <a:gd name="T24" fmla="*/ 187 w 294"/>
                <a:gd name="T25" fmla="*/ 98 h 386"/>
                <a:gd name="T26" fmla="*/ 201 w 294"/>
                <a:gd name="T27" fmla="*/ 0 h 386"/>
                <a:gd name="T28" fmla="*/ 263 w 294"/>
                <a:gd name="T29" fmla="*/ 0 h 386"/>
                <a:gd name="T30" fmla="*/ 246 w 294"/>
                <a:gd name="T31" fmla="*/ 98 h 386"/>
                <a:gd name="T32" fmla="*/ 294 w 294"/>
                <a:gd name="T33" fmla="*/ 98 h 386"/>
                <a:gd name="T34" fmla="*/ 294 w 294"/>
                <a:gd name="T35" fmla="*/ 162 h 386"/>
                <a:gd name="T36" fmla="*/ 237 w 294"/>
                <a:gd name="T37" fmla="*/ 162 h 386"/>
                <a:gd name="T38" fmla="*/ 227 w 294"/>
                <a:gd name="T39" fmla="*/ 219 h 386"/>
                <a:gd name="T40" fmla="*/ 277 w 294"/>
                <a:gd name="T41" fmla="*/ 219 h 386"/>
                <a:gd name="T42" fmla="*/ 277 w 294"/>
                <a:gd name="T43" fmla="*/ 284 h 386"/>
                <a:gd name="T44" fmla="*/ 218 w 294"/>
                <a:gd name="T45" fmla="*/ 284 h 386"/>
                <a:gd name="T46" fmla="*/ 204 w 294"/>
                <a:gd name="T47" fmla="*/ 386 h 386"/>
                <a:gd name="T48" fmla="*/ 142 w 294"/>
                <a:gd name="T49" fmla="*/ 386 h 386"/>
                <a:gd name="T50" fmla="*/ 159 w 294"/>
                <a:gd name="T51" fmla="*/ 284 h 386"/>
                <a:gd name="T52" fmla="*/ 106 w 294"/>
                <a:gd name="T53" fmla="*/ 284 h 386"/>
                <a:gd name="T54" fmla="*/ 92 w 294"/>
                <a:gd name="T55" fmla="*/ 386 h 386"/>
                <a:gd name="T56" fmla="*/ 31 w 294"/>
                <a:gd name="T57" fmla="*/ 386 h 386"/>
                <a:gd name="T58" fmla="*/ 168 w 294"/>
                <a:gd name="T59" fmla="*/ 219 h 386"/>
                <a:gd name="T60" fmla="*/ 177 w 294"/>
                <a:gd name="T61" fmla="*/ 162 h 386"/>
                <a:gd name="T62" fmla="*/ 125 w 294"/>
                <a:gd name="T63" fmla="*/ 162 h 386"/>
                <a:gd name="T64" fmla="*/ 118 w 294"/>
                <a:gd name="T65" fmla="*/ 219 h 386"/>
                <a:gd name="T66" fmla="*/ 168 w 294"/>
                <a:gd name="T67" fmla="*/ 219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4" h="386">
                  <a:moveTo>
                    <a:pt x="31" y="386"/>
                  </a:moveTo>
                  <a:lnTo>
                    <a:pt x="47" y="284"/>
                  </a:lnTo>
                  <a:lnTo>
                    <a:pt x="0" y="284"/>
                  </a:lnTo>
                  <a:lnTo>
                    <a:pt x="0" y="219"/>
                  </a:lnTo>
                  <a:lnTo>
                    <a:pt x="57" y="219"/>
                  </a:lnTo>
                  <a:lnTo>
                    <a:pt x="66" y="162"/>
                  </a:lnTo>
                  <a:lnTo>
                    <a:pt x="16" y="162"/>
                  </a:lnTo>
                  <a:lnTo>
                    <a:pt x="16" y="98"/>
                  </a:lnTo>
                  <a:lnTo>
                    <a:pt x="76" y="98"/>
                  </a:lnTo>
                  <a:lnTo>
                    <a:pt x="90" y="0"/>
                  </a:lnTo>
                  <a:lnTo>
                    <a:pt x="151" y="0"/>
                  </a:lnTo>
                  <a:lnTo>
                    <a:pt x="135" y="98"/>
                  </a:lnTo>
                  <a:lnTo>
                    <a:pt x="187" y="98"/>
                  </a:lnTo>
                  <a:lnTo>
                    <a:pt x="201" y="0"/>
                  </a:lnTo>
                  <a:lnTo>
                    <a:pt x="263" y="0"/>
                  </a:lnTo>
                  <a:lnTo>
                    <a:pt x="246" y="98"/>
                  </a:lnTo>
                  <a:lnTo>
                    <a:pt x="294" y="98"/>
                  </a:lnTo>
                  <a:lnTo>
                    <a:pt x="294" y="162"/>
                  </a:lnTo>
                  <a:lnTo>
                    <a:pt x="237" y="162"/>
                  </a:lnTo>
                  <a:lnTo>
                    <a:pt x="227" y="219"/>
                  </a:lnTo>
                  <a:lnTo>
                    <a:pt x="277" y="219"/>
                  </a:lnTo>
                  <a:lnTo>
                    <a:pt x="277" y="284"/>
                  </a:lnTo>
                  <a:lnTo>
                    <a:pt x="218" y="284"/>
                  </a:lnTo>
                  <a:lnTo>
                    <a:pt x="204" y="386"/>
                  </a:lnTo>
                  <a:lnTo>
                    <a:pt x="142" y="386"/>
                  </a:lnTo>
                  <a:lnTo>
                    <a:pt x="159" y="284"/>
                  </a:lnTo>
                  <a:lnTo>
                    <a:pt x="106" y="284"/>
                  </a:lnTo>
                  <a:lnTo>
                    <a:pt x="92" y="386"/>
                  </a:lnTo>
                  <a:lnTo>
                    <a:pt x="31" y="386"/>
                  </a:lnTo>
                  <a:close/>
                  <a:moveTo>
                    <a:pt x="168" y="219"/>
                  </a:moveTo>
                  <a:lnTo>
                    <a:pt x="177" y="162"/>
                  </a:lnTo>
                  <a:lnTo>
                    <a:pt x="125" y="162"/>
                  </a:lnTo>
                  <a:lnTo>
                    <a:pt x="118" y="219"/>
                  </a:lnTo>
                  <a:lnTo>
                    <a:pt x="168" y="219"/>
                  </a:lnTo>
                  <a:close/>
                </a:path>
              </a:pathLst>
            </a:custGeom>
            <a:grpFill/>
            <a:ln>
              <a:noFill/>
            </a:ln>
          </p:spPr>
          <p:txBody>
            <a:bodyPr vert="horz" wrap="square" lIns="89630" tIns="44814" rIns="89630" bIns="44814" numCol="1" anchor="t" anchorCtr="0" compatLnSpc="1">
              <a:prstTxWarp prst="textNoShape">
                <a:avLst/>
              </a:prstTxWarp>
            </a:bodyPr>
            <a:lstStyle/>
            <a:p>
              <a:pPr marL="0" marR="0" lvl="0" indent="0" algn="l" defTabSz="931505"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68217A">
                    <a:lumMod val="40000"/>
                    <a:lumOff val="60000"/>
                  </a:srgbClr>
                </a:solidFill>
                <a:effectLst/>
                <a:uLnTx/>
                <a:uFillTx/>
                <a:latin typeface="Segoe UI"/>
                <a:ea typeface="MS PGothic" charset="0"/>
                <a:cs typeface="+mn-cs"/>
              </a:endParaRPr>
            </a:p>
          </p:txBody>
        </p:sp>
      </p:grpSp>
      <p:sp>
        <p:nvSpPr>
          <p:cNvPr id="90" name="Title 1"/>
          <p:cNvSpPr txBox="1">
            <a:spLocks/>
          </p:cNvSpPr>
          <p:nvPr userDrawn="1"/>
        </p:nvSpPr>
        <p:spPr>
          <a:xfrm>
            <a:off x="309896" y="340565"/>
            <a:ext cx="5244464" cy="3474545"/>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5400" b="0" kern="1200" cap="none" spc="-102"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a:lstStyle>
          <a:p>
            <a:pPr marL="0" marR="0" lvl="0" indent="0" algn="l" defTabSz="951304" rtl="0" eaLnBrk="1" fontAlgn="auto" latinLnBrk="0" hangingPunct="1">
              <a:lnSpc>
                <a:spcPct val="90000"/>
              </a:lnSpc>
              <a:spcBef>
                <a:spcPct val="0"/>
              </a:spcBef>
              <a:spcAft>
                <a:spcPts val="0"/>
              </a:spcAft>
              <a:buClrTx/>
              <a:buSzTx/>
              <a:buFontTx/>
              <a:buNone/>
              <a:tabLst/>
              <a:defRPr/>
            </a:pPr>
            <a:endParaRPr kumimoji="0" lang="en-US" sz="5399" b="0" i="0" u="none" strike="noStrike" kern="1200" cap="none" spc="-104" normalizeH="0" baseline="0" noProof="0" dirty="0">
              <a:ln w="3175">
                <a:noFill/>
              </a:ln>
              <a:solidFill>
                <a:srgbClr val="0072C6"/>
              </a:solidFill>
              <a:effectLst/>
              <a:uLnTx/>
              <a:uFillTx/>
              <a:latin typeface="Segoe UI Light"/>
              <a:ea typeface="+mn-ea"/>
              <a:cs typeface="Segoe UI" pitchFamily="34" charset="0"/>
            </a:endParaRPr>
          </a:p>
        </p:txBody>
      </p:sp>
      <p:sp>
        <p:nvSpPr>
          <p:cNvPr id="91" name="Freeform 90"/>
          <p:cNvSpPr/>
          <p:nvPr userDrawn="1"/>
        </p:nvSpPr>
        <p:spPr bwMode="auto">
          <a:xfrm>
            <a:off x="517790" y="2775167"/>
            <a:ext cx="2862475" cy="1795765"/>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65B2">
              <a:alpha val="28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IN"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92" name="Freeform 91"/>
          <p:cNvSpPr>
            <a:spLocks noChangeAspect="1"/>
          </p:cNvSpPr>
          <p:nvPr userDrawn="1"/>
        </p:nvSpPr>
        <p:spPr bwMode="auto">
          <a:xfrm>
            <a:off x="940381" y="3107853"/>
            <a:ext cx="2013729" cy="127502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65B2">
              <a:alpha val="46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IN"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93" name="Freeform 92"/>
          <p:cNvSpPr>
            <a:spLocks noChangeAspect="1"/>
          </p:cNvSpPr>
          <p:nvPr userDrawn="1"/>
        </p:nvSpPr>
        <p:spPr bwMode="auto">
          <a:xfrm>
            <a:off x="1312097" y="3379499"/>
            <a:ext cx="1273865" cy="80657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65B2">
              <a:alpha val="3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IN"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94" name="Freeform 93"/>
          <p:cNvSpPr>
            <a:spLocks noChangeAspect="1"/>
          </p:cNvSpPr>
          <p:nvPr userDrawn="1"/>
        </p:nvSpPr>
        <p:spPr bwMode="auto">
          <a:xfrm>
            <a:off x="1584147" y="3587566"/>
            <a:ext cx="729764" cy="46206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78349" h="545581">
                <a:moveTo>
                  <a:pt x="490507" y="0"/>
                </a:moveTo>
                <a:cubicBezTo>
                  <a:pt x="636654" y="0"/>
                  <a:pt x="755129" y="118475"/>
                  <a:pt x="755129" y="264622"/>
                </a:cubicBezTo>
                <a:lnTo>
                  <a:pt x="753041" y="285331"/>
                </a:lnTo>
                <a:lnTo>
                  <a:pt x="798544" y="294518"/>
                </a:lnTo>
                <a:cubicBezTo>
                  <a:pt x="845442" y="314354"/>
                  <a:pt x="878349" y="360792"/>
                  <a:pt x="878349" y="414915"/>
                </a:cubicBezTo>
                <a:cubicBezTo>
                  <a:pt x="878349" y="469039"/>
                  <a:pt x="845442" y="515477"/>
                  <a:pt x="798544" y="535313"/>
                </a:cubicBezTo>
                <a:lnTo>
                  <a:pt x="759827" y="543129"/>
                </a:lnTo>
                <a:lnTo>
                  <a:pt x="753908" y="545581"/>
                </a:lnTo>
                <a:lnTo>
                  <a:pt x="747683" y="545581"/>
                </a:lnTo>
                <a:lnTo>
                  <a:pt x="190471" y="545581"/>
                </a:lnTo>
                <a:lnTo>
                  <a:pt x="166602" y="545581"/>
                </a:lnTo>
                <a:lnTo>
                  <a:pt x="158924" y="542401"/>
                </a:lnTo>
                <a:lnTo>
                  <a:pt x="152084" y="541712"/>
                </a:lnTo>
                <a:cubicBezTo>
                  <a:pt x="65290" y="523951"/>
                  <a:pt x="0" y="447155"/>
                  <a:pt x="0" y="355110"/>
                </a:cubicBezTo>
                <a:cubicBezTo>
                  <a:pt x="0" y="249916"/>
                  <a:pt x="85277" y="164639"/>
                  <a:pt x="190471" y="164639"/>
                </a:cubicBezTo>
                <a:cubicBezTo>
                  <a:pt x="203620" y="164639"/>
                  <a:pt x="216458" y="165972"/>
                  <a:pt x="228858" y="168509"/>
                </a:cubicBezTo>
                <a:lnTo>
                  <a:pt x="244320" y="173309"/>
                </a:lnTo>
                <a:lnTo>
                  <a:pt x="246680" y="161619"/>
                </a:lnTo>
                <a:cubicBezTo>
                  <a:pt x="286852" y="66642"/>
                  <a:pt x="380897" y="0"/>
                  <a:pt x="490507" y="0"/>
                </a:cubicBezTo>
                <a:close/>
              </a:path>
            </a:pathLst>
          </a:custGeom>
          <a:solidFill>
            <a:srgbClr val="0065B2">
              <a:alpha val="6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0" marR="0" lvl="0" indent="0" algn="ctr" defTabSz="932114" rtl="0" eaLnBrk="1" fontAlgn="base" latinLnBrk="0" hangingPunct="1">
              <a:lnSpc>
                <a:spcPct val="90000"/>
              </a:lnSpc>
              <a:spcBef>
                <a:spcPct val="0"/>
              </a:spcBef>
              <a:spcAft>
                <a:spcPct val="0"/>
              </a:spcAft>
              <a:buClrTx/>
              <a:buSzTx/>
              <a:buFontTx/>
              <a:buNone/>
              <a:tabLst/>
              <a:defRPr/>
            </a:pPr>
            <a:endParaRPr kumimoji="0" lang="en-IN" sz="2000" b="1"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endParaRPr>
          </a:p>
        </p:txBody>
      </p:sp>
      <p:sp>
        <p:nvSpPr>
          <p:cNvPr id="2" name="Title 1"/>
          <p:cNvSpPr>
            <a:spLocks noGrp="1"/>
          </p:cNvSpPr>
          <p:nvPr>
            <p:ph type="title"/>
          </p:nvPr>
        </p:nvSpPr>
        <p:spPr>
          <a:xfrm>
            <a:off x="274639" y="34984"/>
            <a:ext cx="5364246" cy="2433673"/>
          </a:xfrm>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308853719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3pt Title Only">
    <p:spTree>
      <p:nvGrpSpPr>
        <p:cNvPr id="1" name=""/>
        <p:cNvGrpSpPr/>
        <p:nvPr/>
      </p:nvGrpSpPr>
      <p:grpSpPr>
        <a:xfrm>
          <a:off x="0" y="0"/>
          <a:ext cx="0" cy="0"/>
          <a:chOff x="0" y="0"/>
          <a:chExt cx="0" cy="0"/>
        </a:xfrm>
      </p:grpSpPr>
      <p:sp>
        <p:nvSpPr>
          <p:cNvPr id="3" name="Title 2"/>
          <p:cNvSpPr>
            <a:spLocks noGrp="1"/>
          </p:cNvSpPr>
          <p:nvPr>
            <p:ph type="title"/>
          </p:nvPr>
        </p:nvSpPr>
        <p:spPr>
          <a:xfrm>
            <a:off x="365760" y="365760"/>
            <a:ext cx="11889564" cy="917575"/>
          </a:xfrm>
        </p:spPr>
        <p:txBody>
          <a:bodyPr/>
          <a:lstStyle>
            <a:lvl1pPr>
              <a:defRPr>
                <a:solidFill>
                  <a:srgbClr val="0072C6"/>
                </a:solidFill>
              </a:defRPr>
            </a:lvl1pPr>
          </a:lstStyle>
          <a:p>
            <a:r>
              <a:rPr lang="en-US" dirty="0"/>
              <a:t>Click to edit Master title style</a:t>
            </a:r>
          </a:p>
        </p:txBody>
      </p:sp>
    </p:spTree>
    <p:extLst>
      <p:ext uri="{BB962C8B-B14F-4D97-AF65-F5344CB8AC3E}">
        <p14:creationId xmlns:p14="http://schemas.microsoft.com/office/powerpoint/2010/main" val="233055077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Title 2"/>
          <p:cNvSpPr>
            <a:spLocks noGrp="1"/>
          </p:cNvSpPr>
          <p:nvPr>
            <p:ph type="title"/>
          </p:nvPr>
        </p:nvSpPr>
        <p:spPr>
          <a:xfrm>
            <a:off x="365760" y="365760"/>
            <a:ext cx="11889564" cy="917575"/>
          </a:xfrm>
        </p:spPr>
        <p:txBody>
          <a:bodyPr/>
          <a:lstStyle>
            <a:lvl1pPr>
              <a:defRPr>
                <a:solidFill>
                  <a:srgbClr val="0072C6"/>
                </a:solidFill>
              </a:defRPr>
            </a:lvl1pPr>
          </a:lstStyle>
          <a:p>
            <a:r>
              <a:rPr lang="en-US" dirty="0"/>
              <a:t>Click to edit Master title style</a:t>
            </a:r>
          </a:p>
        </p:txBody>
      </p:sp>
    </p:spTree>
    <p:extLst>
      <p:ext uri="{BB962C8B-B14F-4D97-AF65-F5344CB8AC3E}">
        <p14:creationId xmlns:p14="http://schemas.microsoft.com/office/powerpoint/2010/main" val="6452409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8pt Title/16pt Tex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3384866"/>
          </a:xfrm>
        </p:spPr>
        <p:txBody>
          <a:bodyPr lIns="146304" tIns="91440" rIns="146304" bIns="91440"/>
          <a:lstStyle>
            <a:lvl1pPr>
              <a:lnSpc>
                <a:spcPts val="6299"/>
              </a:lnSpc>
              <a:defRPr sz="5799"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a:ea typeface="+mn-ea"/>
                <a:cs typeface="+mn-cs"/>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199"/>
              </a:spcBef>
              <a:buNone/>
              <a:defRPr sz="1599" baseline="0">
                <a:solidFill>
                  <a:schemeClr val="bg1"/>
                </a:solidFill>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366923041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3384866"/>
          </a:xfrm>
        </p:spPr>
        <p:txBody>
          <a:bodyPr lIns="146304" tIns="91440" rIns="146304" bIns="91440"/>
          <a:lstStyle>
            <a:lvl1pPr>
              <a:lnSpc>
                <a:spcPts val="6299"/>
              </a:lnSpc>
              <a:defRPr sz="5799"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a:ea typeface="+mn-ea"/>
                <a:cs typeface="+mn-cs"/>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199"/>
              </a:spcBef>
              <a:buNone/>
              <a:defRPr sz="1599" baseline="0">
                <a:solidFill>
                  <a:schemeClr val="bg1"/>
                </a:solidFill>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188611030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1828800"/>
          </a:xfrm>
        </p:spPr>
        <p:txBody>
          <a:bodyPr lIns="146304" tIns="91440" rIns="146304" bIns="91440"/>
          <a:lstStyle>
            <a:lvl1pPr>
              <a:lnSpc>
                <a:spcPts val="6299"/>
              </a:lnSpc>
              <a:defRPr sz="4488" baseline="0">
                <a:solidFill>
                  <a:schemeClr val="tx1"/>
                </a:solidFill>
              </a:defRPr>
            </a:lvl1pPr>
          </a:lstStyle>
          <a:p>
            <a:r>
              <a:rPr lang="en-US" dirty="0"/>
              <a:t>Lorem ipsum dolor sit</a:t>
            </a:r>
            <a:br>
              <a:rPr lang="en-US" dirty="0"/>
            </a:br>
            <a:r>
              <a:rPr lang="en-US" dirty="0" err="1"/>
              <a:t>amet</a:t>
            </a:r>
            <a:r>
              <a:rPr lang="en-US" dirty="0"/>
              <a:t>, </a:t>
            </a:r>
            <a:r>
              <a:rPr lang="en-US" dirty="0" err="1"/>
              <a:t>consectetuer</a:t>
            </a:r>
            <a:r>
              <a:rPr lang="en-US" dirty="0"/>
              <a:t> </a:t>
            </a:r>
            <a:r>
              <a:rPr lang="en-US" dirty="0" err="1"/>
              <a:t>adipi</a:t>
            </a:r>
            <a:r>
              <a:rPr lang="en-US" dirty="0"/>
              <a:t>.</a:t>
            </a:r>
          </a:p>
        </p:txBody>
      </p:sp>
      <p:sp>
        <p:nvSpPr>
          <p:cNvPr id="3" name="Footer Placeholder 2"/>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05050"/>
                </a:solidFill>
                <a:effectLst/>
                <a:uLnTx/>
                <a:uFillTx/>
                <a:latin typeface="Segoe UI"/>
                <a:ea typeface="+mn-ea"/>
                <a:cs typeface="+mn-cs"/>
              </a:rPr>
              <a:t>Microsoft Confidential</a:t>
            </a:r>
          </a:p>
        </p:txBody>
      </p:sp>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2857190"/>
            <a:ext cx="7670052" cy="3474397"/>
          </a:xfrm>
        </p:spPr>
        <p:txBody>
          <a:bodyPr/>
          <a:lstStyle>
            <a:lvl1pPr marL="0" indent="0">
              <a:lnSpc>
                <a:spcPts val="2600"/>
              </a:lnSpc>
              <a:spcBef>
                <a:spcPts val="3000"/>
              </a:spcBef>
              <a:buNone/>
              <a:defRPr sz="2400" baseline="0">
                <a:latin typeface="+mn-lt"/>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159415457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8pt Title/24pt Text - Gra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1828800"/>
          </a:xfrm>
        </p:spPr>
        <p:txBody>
          <a:bodyPr lIns="146304" tIns="91440" rIns="146304" bIns="91440"/>
          <a:lstStyle>
            <a:lvl1pPr>
              <a:lnSpc>
                <a:spcPts val="6299"/>
              </a:lnSpc>
              <a:defRPr sz="5799" baseline="0">
                <a:solidFill>
                  <a:schemeClr val="bg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a:ea typeface="+mn-ea"/>
                <a:cs typeface="+mn-cs"/>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2857190"/>
            <a:ext cx="7670052" cy="3474397"/>
          </a:xfrm>
        </p:spPr>
        <p:txBody>
          <a:bodyPr/>
          <a:lstStyle>
            <a:lvl1pPr marL="0" indent="0">
              <a:lnSpc>
                <a:spcPts val="2600"/>
              </a:lnSpc>
              <a:spcBef>
                <a:spcPts val="3000"/>
              </a:spcBef>
              <a:buNone/>
              <a:defRPr sz="2400" baseline="0">
                <a:solidFill>
                  <a:schemeClr val="bg1"/>
                </a:solidFill>
                <a:latin typeface="+mn-lt"/>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46889742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8pt Title/24pt Text - Orang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1828800"/>
          </a:xfrm>
        </p:spPr>
        <p:txBody>
          <a:bodyPr lIns="146304" tIns="91440" rIns="146304" bIns="91440"/>
          <a:lstStyle>
            <a:lvl1pPr>
              <a:lnSpc>
                <a:spcPts val="6299"/>
              </a:lnSpc>
              <a:defRPr sz="5799" baseline="0">
                <a:solidFill>
                  <a:schemeClr val="bg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a:ea typeface="+mn-ea"/>
                <a:cs typeface="+mn-cs"/>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2857190"/>
            <a:ext cx="7670052" cy="3474397"/>
          </a:xfrm>
        </p:spPr>
        <p:txBody>
          <a:bodyPr/>
          <a:lstStyle>
            <a:lvl1pPr marL="0" indent="0">
              <a:lnSpc>
                <a:spcPts val="2600"/>
              </a:lnSpc>
              <a:spcBef>
                <a:spcPts val="3000"/>
              </a:spcBef>
              <a:buNone/>
              <a:defRPr sz="2400" baseline="0">
                <a:solidFill>
                  <a:schemeClr val="bg1"/>
                </a:solidFill>
                <a:latin typeface="+mn-lt"/>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307467045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3"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hasCustomPrompt="1"/>
          </p:nvPr>
        </p:nvSpPr>
        <p:spPr>
          <a:xfrm>
            <a:off x="274640" y="1209973"/>
            <a:ext cx="8229599" cy="2751698"/>
          </a:xfrm>
          <a:noFill/>
        </p:spPr>
        <p:txBody>
          <a:bodyPr tIns="91440" bIns="91440" anchor="t" anchorCtr="0"/>
          <a:lstStyle>
            <a:lvl1pPr>
              <a:defRPr sz="7198"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9" y="3954464"/>
            <a:ext cx="8229589" cy="1829593"/>
          </a:xfrm>
          <a:noFill/>
        </p:spPr>
        <p:txBody>
          <a:bodyPr lIns="182880" tIns="146304" rIns="182880" bIns="146304">
            <a:noAutofit/>
          </a:bodyPr>
          <a:lstStyle>
            <a:lvl1pPr marL="0" indent="0">
              <a:spcBef>
                <a:spcPts val="0"/>
              </a:spcBef>
              <a:buNone/>
              <a:defRPr sz="3599" spc="0" baseline="0">
                <a:gradFill>
                  <a:gsLst>
                    <a:gs pos="0">
                      <a:srgbClr val="FFFFFF"/>
                    </a:gs>
                    <a:gs pos="100000">
                      <a:srgbClr val="FFFFFF"/>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5805438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1097302"/>
          </a:xfrm>
        </p:spPr>
        <p:txBody>
          <a:bodyPr lIns="146304" tIns="91440" rIns="146304" bIns="91440"/>
          <a:lstStyle>
            <a:lvl1pPr>
              <a:lnSpc>
                <a:spcPts val="6299"/>
              </a:lnSpc>
              <a:defRPr sz="4488" baseline="0">
                <a:solidFill>
                  <a:schemeClr val="tx1"/>
                </a:solidFill>
              </a:defRPr>
            </a:lvl1pPr>
          </a:lstStyle>
          <a:p>
            <a:r>
              <a:rPr lang="en-US" dirty="0"/>
              <a:t>Lorem ipsum dolor sit.</a:t>
            </a:r>
          </a:p>
        </p:txBody>
      </p:sp>
      <p:sp>
        <p:nvSpPr>
          <p:cNvPr id="3" name="Footer Placeholder 2"/>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05050"/>
                </a:solidFill>
                <a:effectLst/>
                <a:uLnTx/>
                <a:uFillTx/>
                <a:latin typeface="Segoe UI"/>
                <a:ea typeface="+mn-ea"/>
                <a:cs typeface="+mn-cs"/>
              </a:rPr>
              <a:t>Microsoft Confidential</a:t>
            </a:r>
          </a:p>
        </p:txBody>
      </p:sp>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8" name="Text Placeholder 7"/>
          <p:cNvSpPr>
            <a:spLocks noGrp="1"/>
          </p:cNvSpPr>
          <p:nvPr>
            <p:ph type="body" sz="quarter" idx="13" hasCustomPrompt="1"/>
          </p:nvPr>
        </p:nvSpPr>
        <p:spPr>
          <a:xfrm>
            <a:off x="274638" y="2125664"/>
            <a:ext cx="9144000" cy="4082870"/>
          </a:xfrm>
        </p:spPr>
        <p:txBody>
          <a:bodyPr/>
          <a:lstStyle>
            <a:lvl1pPr marL="233318" indent="-233318">
              <a:spcBef>
                <a:spcPts val="1199"/>
              </a:spcBef>
              <a:defRPr sz="2600">
                <a:latin typeface="+mn-lt"/>
              </a:defRPr>
            </a:lvl1pPr>
            <a:lvl2pPr marL="690430" indent="-233318">
              <a:spcBef>
                <a:spcPts val="1199"/>
              </a:spcBef>
              <a:buSzPct val="100000"/>
              <a:buFont typeface="Segoe UI" pitchFamily="34" charset="0"/>
              <a:buChar char="‐"/>
              <a:defRPr/>
            </a:lvl2pPr>
            <a:lvl3pPr marL="1147543" indent="-233318">
              <a:spcBef>
                <a:spcPts val="1199"/>
              </a:spcBef>
              <a:buFont typeface="Wingdings" pitchFamily="2" charset="2"/>
              <a:buChar char="§"/>
              <a:defRPr/>
            </a:lvl3pPr>
            <a:lvl4pPr marL="1599893" indent="-342834">
              <a:spcBef>
                <a:spcPts val="1199"/>
              </a:spcBef>
              <a:buFont typeface="+mj-lt"/>
              <a:buAutoNum type="arabicPeriod"/>
              <a:defRPr/>
            </a:lvl4pPr>
            <a:lvl5pPr marL="1945901" indent="-342834">
              <a:spcBef>
                <a:spcPts val="1199"/>
              </a:spcBef>
              <a:buFont typeface="+mj-lt"/>
              <a:buAutoNum type="alphaLcParenR"/>
              <a:defRPr/>
            </a:lvl5pPr>
          </a:lstStyle>
          <a:p>
            <a:pPr lvl="0"/>
            <a:r>
              <a:rPr lang="en-US"/>
              <a:t>Lorem ipsum dolor sit amet, consectetur adipiscing </a:t>
            </a:r>
            <a:br>
              <a:rPr lang="en-US"/>
            </a:br>
            <a:r>
              <a:rPr lang="en-US"/>
              <a:t>elit. Nunc et sagittis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646010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4pt Title/36pt Header">
    <p:spTree>
      <p:nvGrpSpPr>
        <p:cNvPr id="1" name=""/>
        <p:cNvGrpSpPr/>
        <p:nvPr/>
      </p:nvGrpSpPr>
      <p:grpSpPr>
        <a:xfrm>
          <a:off x="0" y="0"/>
          <a:ext cx="0" cy="0"/>
          <a:chOff x="0" y="0"/>
          <a:chExt cx="0" cy="0"/>
        </a:xfrm>
      </p:grpSpPr>
      <p:sp>
        <p:nvSpPr>
          <p:cNvPr id="6" name="Text Placeholder 4"/>
          <p:cNvSpPr>
            <a:spLocks noGrp="1"/>
          </p:cNvSpPr>
          <p:nvPr>
            <p:ph type="body" sz="quarter" idx="11"/>
          </p:nvPr>
        </p:nvSpPr>
        <p:spPr>
          <a:xfrm>
            <a:off x="274638" y="1582678"/>
            <a:ext cx="6400800" cy="507831"/>
          </a:xfrm>
        </p:spPr>
        <p:txBody>
          <a:bodyPr lIns="182880" rIns="182880"/>
          <a:lstStyle>
            <a:lvl1pPr marL="0" indent="0">
              <a:buFontTx/>
              <a:buNone/>
              <a:defRPr sz="3599">
                <a:solidFill>
                  <a:schemeClr val="tx2"/>
                </a:solidFill>
                <a:latin typeface="+mj-lt"/>
              </a:defRPr>
            </a:lvl1pPr>
            <a:lvl2pPr marL="342802" indent="0">
              <a:buFontTx/>
              <a:buNone/>
              <a:defRPr sz="3599">
                <a:latin typeface="Segoe Pro Light"/>
              </a:defRPr>
            </a:lvl2pPr>
            <a:lvl3pPr marL="571335" indent="0">
              <a:buFontTx/>
              <a:buNone/>
              <a:defRPr sz="3599">
                <a:latin typeface="Segoe Pro Light"/>
              </a:defRPr>
            </a:lvl3pPr>
            <a:lvl4pPr marL="799868" indent="0">
              <a:buFontTx/>
              <a:buNone/>
              <a:defRPr sz="3599">
                <a:latin typeface="Segoe Pro Light"/>
              </a:defRPr>
            </a:lvl4pPr>
            <a:lvl5pPr marL="1028401" indent="0">
              <a:buFontTx/>
              <a:buNone/>
              <a:defRPr sz="3599">
                <a:latin typeface="Segoe Pro Light"/>
              </a:defRPr>
            </a:lvl5pPr>
          </a:lstStyle>
          <a:p>
            <a:pPr lvl="0"/>
            <a:r>
              <a:rPr lang="en-US"/>
              <a:t>Click to edit Master text styles</a:t>
            </a:r>
          </a:p>
        </p:txBody>
      </p:sp>
      <p:sp>
        <p:nvSpPr>
          <p:cNvPr id="2" name="Footer Placeholder 1"/>
          <p:cNvSpPr>
            <a:spLocks noGrp="1"/>
          </p:cNvSpPr>
          <p:nvPr>
            <p:ph type="ftr" sz="quarter" idx="12"/>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05050"/>
                </a:solidFill>
                <a:effectLst/>
                <a:uLnTx/>
                <a:uFillTx/>
                <a:latin typeface="Segoe UI"/>
                <a:ea typeface="+mn-ea"/>
                <a:cs typeface="+mn-cs"/>
              </a:rPr>
              <a:t>Microsoft Confidential</a:t>
            </a:r>
          </a:p>
        </p:txBody>
      </p:sp>
      <p:sp>
        <p:nvSpPr>
          <p:cNvPr id="3" name="Slide Number Placeholder 2"/>
          <p:cNvSpPr>
            <a:spLocks noGrp="1"/>
          </p:cNvSpPr>
          <p:nvPr>
            <p:ph type="sldNum" sz="quarter" idx="13"/>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9" name="Text Placeholder 4"/>
          <p:cNvSpPr>
            <a:spLocks noGrp="1"/>
          </p:cNvSpPr>
          <p:nvPr>
            <p:ph type="body" sz="quarter" idx="10"/>
          </p:nvPr>
        </p:nvSpPr>
        <p:spPr>
          <a:xfrm>
            <a:off x="274819" y="375658"/>
            <a:ext cx="6400614" cy="457195"/>
          </a:xfrm>
        </p:spPr>
        <p:txBody>
          <a:bodyPr lIns="182880" tIns="146304" rIns="182880" bIns="146304" anchor="ctr" anchorCtr="0"/>
          <a:lstStyle>
            <a:lvl1pPr marL="0" indent="0">
              <a:lnSpc>
                <a:spcPts val="2800"/>
              </a:lnSpc>
              <a:spcBef>
                <a:spcPts val="0"/>
              </a:spcBef>
              <a:buFontTx/>
              <a:buNone/>
              <a:defRPr sz="2400">
                <a:solidFill>
                  <a:schemeClr val="tx2"/>
                </a:solidFill>
                <a:latin typeface="+mj-lt"/>
              </a:defRPr>
            </a:lvl1pPr>
            <a:lvl2pPr marL="342802" indent="0">
              <a:buFontTx/>
              <a:buNone/>
              <a:defRPr sz="2400">
                <a:latin typeface="Segoe Pro Light"/>
              </a:defRPr>
            </a:lvl2pPr>
            <a:lvl3pPr marL="571335" indent="0">
              <a:buFontTx/>
              <a:buNone/>
              <a:defRPr sz="2400">
                <a:latin typeface="Segoe Pro Light"/>
              </a:defRPr>
            </a:lvl3pPr>
            <a:lvl4pPr marL="799868" indent="0">
              <a:buFontTx/>
              <a:buNone/>
              <a:defRPr sz="2400">
                <a:latin typeface="Segoe Pro Light"/>
              </a:defRPr>
            </a:lvl4pPr>
            <a:lvl5pPr marL="1028401" indent="0">
              <a:buFontTx/>
              <a:buNone/>
              <a:defRPr sz="2400">
                <a:latin typeface="Segoe Pro Light"/>
              </a:defRPr>
            </a:lvl5pPr>
          </a:lstStyle>
          <a:p>
            <a:pPr lvl="0"/>
            <a:r>
              <a:rPr lang="en-US"/>
              <a:t>Click to edit Master text styles</a:t>
            </a:r>
          </a:p>
        </p:txBody>
      </p:sp>
    </p:spTree>
    <p:extLst>
      <p:ext uri="{BB962C8B-B14F-4D97-AF65-F5344CB8AC3E}">
        <p14:creationId xmlns:p14="http://schemas.microsoft.com/office/powerpoint/2010/main" val="136131159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6pt Header w/Subtext">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05050"/>
                </a:solidFill>
                <a:effectLst/>
                <a:uLnTx/>
                <a:uFillTx/>
                <a:latin typeface="Segoe UI"/>
                <a:ea typeface="+mn-ea"/>
                <a:cs typeface="+mn-cs"/>
              </a:rPr>
              <a:t>Microsoft Confidential</a:t>
            </a:r>
          </a:p>
        </p:txBody>
      </p:sp>
      <p:sp>
        <p:nvSpPr>
          <p:cNvPr id="3" name="Slide Number Placeholder 2"/>
          <p:cNvSpPr>
            <a:spLocks noGrp="1"/>
          </p:cNvSpPr>
          <p:nvPr>
            <p:ph type="sldNum" sz="quarter" idx="13"/>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8" name="Text Placeholder 4"/>
          <p:cNvSpPr>
            <a:spLocks noGrp="1"/>
          </p:cNvSpPr>
          <p:nvPr>
            <p:ph type="body" sz="quarter" idx="11"/>
          </p:nvPr>
        </p:nvSpPr>
        <p:spPr>
          <a:xfrm>
            <a:off x="274640" y="355513"/>
            <a:ext cx="6400799" cy="629914"/>
          </a:xfrm>
        </p:spPr>
        <p:txBody>
          <a:bodyPr lIns="146304" tIns="109728" rIns="146304" bIns="109728" anchor="t" anchorCtr="0"/>
          <a:lstStyle>
            <a:lvl1pPr marL="0" indent="0">
              <a:lnSpc>
                <a:spcPts val="3599"/>
              </a:lnSpc>
              <a:buFontTx/>
              <a:buNone/>
              <a:defRPr sz="3599">
                <a:solidFill>
                  <a:schemeClr val="tx2"/>
                </a:solidFill>
                <a:latin typeface="+mj-lt"/>
              </a:defRPr>
            </a:lvl1pPr>
            <a:lvl2pPr marL="342802" indent="0">
              <a:buFontTx/>
              <a:buNone/>
              <a:defRPr sz="3599">
                <a:latin typeface="Segoe Pro Light"/>
              </a:defRPr>
            </a:lvl2pPr>
            <a:lvl3pPr marL="571335" indent="0">
              <a:buFontTx/>
              <a:buNone/>
              <a:defRPr sz="3599">
                <a:latin typeface="Segoe Pro Light"/>
              </a:defRPr>
            </a:lvl3pPr>
            <a:lvl4pPr marL="799868" indent="0">
              <a:buFontTx/>
              <a:buNone/>
              <a:defRPr sz="3599">
                <a:latin typeface="Segoe Pro Light"/>
              </a:defRPr>
            </a:lvl4pPr>
            <a:lvl5pPr marL="1028401" indent="0">
              <a:buFontTx/>
              <a:buNone/>
              <a:defRPr sz="3599">
                <a:latin typeface="Segoe Pro Light"/>
              </a:defRPr>
            </a:lvl5pPr>
          </a:lstStyle>
          <a:p>
            <a:pPr lvl="0"/>
            <a:r>
              <a:rPr lang="en-US"/>
              <a:t>Click to edit Master text styles</a:t>
            </a:r>
          </a:p>
        </p:txBody>
      </p:sp>
      <p:sp>
        <p:nvSpPr>
          <p:cNvPr id="11" name="Text Placeholder 10"/>
          <p:cNvSpPr>
            <a:spLocks noGrp="1"/>
          </p:cNvSpPr>
          <p:nvPr>
            <p:ph type="body" sz="quarter" idx="14"/>
          </p:nvPr>
        </p:nvSpPr>
        <p:spPr>
          <a:xfrm>
            <a:off x="274639" y="2125663"/>
            <a:ext cx="3200429" cy="2743200"/>
          </a:xfrm>
        </p:spPr>
        <p:txBody>
          <a:bodyPr/>
          <a:lstStyle>
            <a:lvl1pPr marL="0" indent="0">
              <a:lnSpc>
                <a:spcPct val="100000"/>
              </a:lnSpc>
              <a:spcBef>
                <a:spcPts val="0"/>
              </a:spcBef>
              <a:spcAft>
                <a:spcPts val="3000"/>
              </a:spcAft>
              <a:buNone/>
              <a:defRPr sz="1800">
                <a:latin typeface="+mn-lt"/>
              </a:defRPr>
            </a:lvl1pPr>
            <a:lvl2pPr marL="3174" indent="0">
              <a:lnSpc>
                <a:spcPts val="1449"/>
              </a:lnSpc>
              <a:spcBef>
                <a:spcPts val="0"/>
              </a:spcBef>
              <a:spcAft>
                <a:spcPts val="1199"/>
              </a:spcAft>
              <a:buNone/>
              <a:defRPr sz="1299" b="1"/>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2845404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 &amp; 54pt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436475" cy="6994526"/>
          </a:xfrm>
        </p:spPr>
        <p:txBody>
          <a:bodyPr/>
          <a:lstStyle>
            <a:lvl1pPr marL="0" indent="0">
              <a:buNone/>
              <a:defRPr>
                <a:solidFill>
                  <a:srgbClr val="505050"/>
                </a:solidFill>
              </a:defRPr>
            </a:lvl1pPr>
          </a:lstStyle>
          <a:p>
            <a:r>
              <a:rPr lang="en-US" dirty="0"/>
              <a:t>Click icon to add picture</a:t>
            </a:r>
          </a:p>
        </p:txBody>
      </p:sp>
      <p:sp>
        <p:nvSpPr>
          <p:cNvPr id="2" name="Title 1"/>
          <p:cNvSpPr>
            <a:spLocks noGrp="1"/>
          </p:cNvSpPr>
          <p:nvPr>
            <p:ph type="title"/>
          </p:nvPr>
        </p:nvSpPr>
        <p:spPr>
          <a:xfrm>
            <a:off x="274639" y="752476"/>
            <a:ext cx="11612563" cy="5305084"/>
          </a:xfrm>
        </p:spPr>
        <p:txBody>
          <a:bodyPr/>
          <a:lstStyle>
            <a:lvl1pPr>
              <a:defRPr>
                <a:solidFill>
                  <a:schemeClr val="accent2"/>
                </a:solidFill>
              </a:defRPr>
            </a:lvl1pPr>
          </a:lstStyle>
          <a:p>
            <a:r>
              <a:rPr lang="en-US"/>
              <a:t>Click to edit Master title style</a:t>
            </a:r>
            <a:endParaRPr lang="en-US" dirty="0"/>
          </a:p>
        </p:txBody>
      </p:sp>
      <p:sp>
        <p:nvSpPr>
          <p:cNvPr id="3" name="Footer Placeholder 2"/>
          <p:cNvSpPr>
            <a:spLocks noGrp="1"/>
          </p:cNvSpPr>
          <p:nvPr>
            <p:ph type="ftr" sz="quarter" idx="11"/>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a:ea typeface="+mn-ea"/>
                <a:cs typeface="+mn-cs"/>
              </a:rPr>
              <a:t>Microsoft Confidential</a:t>
            </a:r>
          </a:p>
        </p:txBody>
      </p:sp>
      <p:sp>
        <p:nvSpPr>
          <p:cNvPr id="5" name="Slide Number Placeholder 4"/>
          <p:cNvSpPr>
            <a:spLocks noGrp="1"/>
          </p:cNvSpPr>
          <p:nvPr>
            <p:ph type="sldNum" sz="quarter" idx="12"/>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0457853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ategories">
    <p:spTree>
      <p:nvGrpSpPr>
        <p:cNvPr id="1" name=""/>
        <p:cNvGrpSpPr/>
        <p:nvPr/>
      </p:nvGrpSpPr>
      <p:grpSpPr>
        <a:xfrm>
          <a:off x="0" y="0"/>
          <a:ext cx="0" cy="0"/>
          <a:chOff x="0" y="0"/>
          <a:chExt cx="0" cy="0"/>
        </a:xfrm>
      </p:grpSpPr>
      <p:sp>
        <p:nvSpPr>
          <p:cNvPr id="11" name="Text Placeholder 4"/>
          <p:cNvSpPr>
            <a:spLocks noGrp="1"/>
          </p:cNvSpPr>
          <p:nvPr>
            <p:ph type="body" sz="quarter" idx="10"/>
          </p:nvPr>
        </p:nvSpPr>
        <p:spPr>
          <a:xfrm>
            <a:off x="274638" y="2674311"/>
            <a:ext cx="8229574" cy="523202"/>
          </a:xfrm>
        </p:spPr>
        <p:txBody>
          <a:bodyPr lIns="182880"/>
          <a:lstStyle>
            <a:lvl1pPr marL="0" indent="0">
              <a:buFontTx/>
              <a:buNone/>
              <a:defRPr sz="2400">
                <a:solidFill>
                  <a:schemeClr val="tx2"/>
                </a:solidFill>
                <a:latin typeface="+mj-lt"/>
              </a:defRPr>
            </a:lvl1pPr>
            <a:lvl2pPr marL="342802" indent="0">
              <a:buFontTx/>
              <a:buNone/>
              <a:defRPr sz="2400">
                <a:latin typeface="Segoe Pro Light"/>
              </a:defRPr>
            </a:lvl2pPr>
            <a:lvl3pPr marL="571335" indent="0">
              <a:buFontTx/>
              <a:buNone/>
              <a:defRPr sz="2400">
                <a:latin typeface="Segoe Pro Light"/>
              </a:defRPr>
            </a:lvl3pPr>
            <a:lvl4pPr marL="799868" indent="0">
              <a:buFontTx/>
              <a:buNone/>
              <a:defRPr sz="2400">
                <a:latin typeface="Segoe Pro Light"/>
              </a:defRPr>
            </a:lvl4pPr>
            <a:lvl5pPr marL="1028401" indent="0">
              <a:buFontTx/>
              <a:buNone/>
              <a:defRPr sz="2400">
                <a:latin typeface="Segoe Pro Light"/>
              </a:defRPr>
            </a:lvl5pPr>
          </a:lstStyle>
          <a:p>
            <a:pPr lvl="0"/>
            <a:r>
              <a:rPr lang="en-US"/>
              <a:t>Click to edit Master text styles</a:t>
            </a:r>
          </a:p>
        </p:txBody>
      </p:sp>
      <p:sp>
        <p:nvSpPr>
          <p:cNvPr id="12" name="Text Placeholder 4"/>
          <p:cNvSpPr>
            <a:spLocks noGrp="1"/>
          </p:cNvSpPr>
          <p:nvPr>
            <p:ph type="body" sz="quarter" idx="11"/>
          </p:nvPr>
        </p:nvSpPr>
        <p:spPr>
          <a:xfrm>
            <a:off x="274639" y="355513"/>
            <a:ext cx="8229574" cy="629914"/>
          </a:xfrm>
        </p:spPr>
        <p:txBody>
          <a:bodyPr lIns="146304" tIns="109728" rIns="146304" bIns="109728" anchor="t" anchorCtr="0"/>
          <a:lstStyle>
            <a:lvl1pPr marL="0" indent="0">
              <a:lnSpc>
                <a:spcPts val="3599"/>
              </a:lnSpc>
              <a:buFontTx/>
              <a:buNone/>
              <a:defRPr sz="3599">
                <a:solidFill>
                  <a:schemeClr val="tx2"/>
                </a:solidFill>
                <a:latin typeface="+mj-lt"/>
              </a:defRPr>
            </a:lvl1pPr>
            <a:lvl2pPr marL="342802" indent="0">
              <a:buFontTx/>
              <a:buNone/>
              <a:defRPr sz="3599">
                <a:latin typeface="Segoe Pro Light"/>
              </a:defRPr>
            </a:lvl2pPr>
            <a:lvl3pPr marL="571335" indent="0">
              <a:buFontTx/>
              <a:buNone/>
              <a:defRPr sz="3599">
                <a:latin typeface="Segoe Pro Light"/>
              </a:defRPr>
            </a:lvl3pPr>
            <a:lvl4pPr marL="799868" indent="0">
              <a:buFontTx/>
              <a:buNone/>
              <a:defRPr sz="3599">
                <a:latin typeface="Segoe Pro Light"/>
              </a:defRPr>
            </a:lvl4pPr>
            <a:lvl5pPr marL="1028401" indent="0">
              <a:buFontTx/>
              <a:buNone/>
              <a:defRPr sz="3599">
                <a:latin typeface="Segoe Pro Light"/>
              </a:defRPr>
            </a:lvl5pPr>
          </a:lstStyle>
          <a:p>
            <a:pPr lvl="0"/>
            <a:r>
              <a:rPr lang="en-US"/>
              <a:t>Click to edit Master text styles</a:t>
            </a:r>
          </a:p>
        </p:txBody>
      </p:sp>
      <p:sp>
        <p:nvSpPr>
          <p:cNvPr id="4" name="Text Placeholder 11"/>
          <p:cNvSpPr>
            <a:spLocks noGrp="1" noChangeAspect="1"/>
          </p:cNvSpPr>
          <p:nvPr>
            <p:ph type="body" sz="quarter" idx="13"/>
          </p:nvPr>
        </p:nvSpPr>
        <p:spPr>
          <a:xfrm>
            <a:off x="274638" y="3771579"/>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a:t>Click to edit Master text styles</a:t>
            </a:r>
          </a:p>
        </p:txBody>
      </p:sp>
      <p:sp>
        <p:nvSpPr>
          <p:cNvPr id="31" name="Text Placeholder 11"/>
          <p:cNvSpPr>
            <a:spLocks noGrp="1" noChangeAspect="1"/>
          </p:cNvSpPr>
          <p:nvPr>
            <p:ph type="body" sz="quarter" idx="20"/>
          </p:nvPr>
        </p:nvSpPr>
        <p:spPr>
          <a:xfrm>
            <a:off x="3261879" y="3771579"/>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a:t>Click to edit Master text styles</a:t>
            </a:r>
          </a:p>
        </p:txBody>
      </p:sp>
      <p:sp>
        <p:nvSpPr>
          <p:cNvPr id="32" name="Text Placeholder 11"/>
          <p:cNvSpPr>
            <a:spLocks noGrp="1" noChangeAspect="1"/>
          </p:cNvSpPr>
          <p:nvPr>
            <p:ph type="body" sz="quarter" idx="21"/>
          </p:nvPr>
        </p:nvSpPr>
        <p:spPr>
          <a:xfrm>
            <a:off x="6249120" y="3771579"/>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a:t>Click to edit Master text styles</a:t>
            </a:r>
          </a:p>
        </p:txBody>
      </p:sp>
      <p:sp>
        <p:nvSpPr>
          <p:cNvPr id="33" name="Text Placeholder 11"/>
          <p:cNvSpPr>
            <a:spLocks noGrp="1" noChangeAspect="1"/>
          </p:cNvSpPr>
          <p:nvPr>
            <p:ph type="body" sz="quarter" idx="22"/>
          </p:nvPr>
        </p:nvSpPr>
        <p:spPr>
          <a:xfrm>
            <a:off x="9236361" y="3771579"/>
            <a:ext cx="2742914" cy="2743200"/>
          </a:xfrm>
          <a:noFill/>
        </p:spPr>
        <p:txBody>
          <a:bodyPr lIns="182880" tIns="146304" rIns="182880" bIns="146304" anchor="b" anchorCtr="0">
            <a:noAutofit/>
          </a:bodyPr>
          <a:lstStyle>
            <a:lvl1pPr marL="0" indent="0">
              <a:lnSpc>
                <a:spcPct val="100000"/>
              </a:lnSpc>
              <a:spcBef>
                <a:spcPts val="600"/>
              </a:spcBef>
              <a:buFontTx/>
              <a:buNone/>
              <a:defRPr sz="2400">
                <a:solidFill>
                  <a:schemeClr val="bg1"/>
                </a:solidFill>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a:t>Click to edit Master text styles</a:t>
            </a:r>
          </a:p>
        </p:txBody>
      </p:sp>
      <p:sp>
        <p:nvSpPr>
          <p:cNvPr id="3" name="Footer Placeholder 2"/>
          <p:cNvSpPr>
            <a:spLocks noGrp="1"/>
          </p:cNvSpPr>
          <p:nvPr>
            <p:ph type="ftr" sz="quarter" idx="23"/>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a:ea typeface="+mn-ea"/>
                <a:cs typeface="+mn-cs"/>
              </a:rPr>
              <a:t>Microsoft Confidential</a:t>
            </a:r>
          </a:p>
        </p:txBody>
      </p:sp>
      <p:sp>
        <p:nvSpPr>
          <p:cNvPr id="5" name="Slide Number Placeholder 4"/>
          <p:cNvSpPr>
            <a:spLocks noGrp="1"/>
          </p:cNvSpPr>
          <p:nvPr>
            <p:ph type="sldNum" sz="quarter" idx="24"/>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52908612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0pt Header &amp; 24pt Title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p:spPr>
        <p:txBody>
          <a:bodyPr/>
          <a:lstStyle>
            <a:lvl1pPr marL="0" indent="0">
              <a:buNone/>
              <a:defRPr>
                <a:solidFill>
                  <a:srgbClr val="505050"/>
                </a:solidFill>
              </a:defRPr>
            </a:lvl1pPr>
          </a:lstStyle>
          <a:p>
            <a:r>
              <a:rPr lang="en-US" dirty="0"/>
              <a:t>Click icon to add picture</a:t>
            </a:r>
          </a:p>
        </p:txBody>
      </p:sp>
      <p:sp>
        <p:nvSpPr>
          <p:cNvPr id="2" name="Footer Placeholder 1"/>
          <p:cNvSpPr>
            <a:spLocks noGrp="1"/>
          </p:cNvSpPr>
          <p:nvPr>
            <p:ph type="ftr" sz="quarter" idx="12"/>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05050"/>
                </a:solidFill>
                <a:effectLst/>
                <a:uLnTx/>
                <a:uFillTx/>
                <a:latin typeface="Segoe UI"/>
                <a:ea typeface="+mn-ea"/>
                <a:cs typeface="+mn-cs"/>
              </a:rPr>
              <a:t>Microsoft Confidential</a:t>
            </a:r>
          </a:p>
        </p:txBody>
      </p:sp>
      <p:sp>
        <p:nvSpPr>
          <p:cNvPr id="5" name="Slide Number Placeholder 4"/>
          <p:cNvSpPr>
            <a:spLocks noGrp="1"/>
          </p:cNvSpPr>
          <p:nvPr>
            <p:ph type="sldNum" sz="quarter" idx="13"/>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9" name="Text Placeholder 8"/>
          <p:cNvSpPr>
            <a:spLocks noGrp="1"/>
          </p:cNvSpPr>
          <p:nvPr>
            <p:ph type="body" sz="quarter" idx="14"/>
          </p:nvPr>
        </p:nvSpPr>
        <p:spPr>
          <a:xfrm>
            <a:off x="274638" y="1242535"/>
            <a:ext cx="5029200" cy="5029200"/>
          </a:xfrm>
        </p:spPr>
        <p:txBody>
          <a:bodyPr lIns="146304" tIns="91440" rIns="146304" bIns="91440"/>
          <a:lstStyle>
            <a:lvl1pPr marL="0" indent="0">
              <a:lnSpc>
                <a:spcPts val="2900"/>
              </a:lnSpc>
              <a:spcBef>
                <a:spcPts val="0"/>
              </a:spcBef>
              <a:spcAft>
                <a:spcPts val="2400"/>
              </a:spcAft>
              <a:buNone/>
              <a:defRPr lang="en-US" sz="2400" kern="1200" spc="0" baseline="0">
                <a:solidFill>
                  <a:schemeClr val="bg1"/>
                </a:solidFill>
                <a:latin typeface="+mj-lt"/>
                <a:ea typeface="+mn-ea"/>
                <a:cs typeface="+mn-cs"/>
              </a:defRPr>
            </a:lvl1pPr>
            <a:lvl2pPr marL="342834" indent="0">
              <a:buNone/>
              <a:defRPr/>
            </a:lvl2pPr>
            <a:lvl3pPr marL="571390" indent="0">
              <a:buNone/>
              <a:defRPr/>
            </a:lvl3pPr>
            <a:lvl4pPr marL="799946" indent="0">
              <a:buNone/>
              <a:defRPr/>
            </a:lvl4pPr>
            <a:lvl5pPr marL="1028503" indent="0">
              <a:buNone/>
              <a:defRPr/>
            </a:lvl5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563"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563"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563"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563" rtl="0" eaLnBrk="1" fontAlgn="auto" latinLnBrk="0" hangingPunct="1">
              <a:lnSpc>
                <a:spcPct val="90000"/>
              </a:lnSpc>
              <a:spcBef>
                <a:spcPct val="20000"/>
              </a:spcBef>
              <a:spcAft>
                <a:spcPts val="0"/>
              </a:spcAft>
              <a:buClrTx/>
              <a:buSzPct val="90000"/>
              <a:buFont typeface="Arial" pitchFamily="34" charset="0"/>
              <a:buNone/>
              <a:tabLst/>
            </a:pPr>
            <a:r>
              <a:rPr lang="en-US"/>
              <a:t>Fifth level</a:t>
            </a:r>
          </a:p>
        </p:txBody>
      </p:sp>
    </p:spTree>
    <p:extLst>
      <p:ext uri="{BB962C8B-B14F-4D97-AF65-F5344CB8AC3E}">
        <p14:creationId xmlns:p14="http://schemas.microsoft.com/office/powerpoint/2010/main" val="210591160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4pt Title">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05050"/>
                </a:solidFill>
                <a:effectLst/>
                <a:uLnTx/>
                <a:uFillTx/>
                <a:latin typeface="Segoe UI"/>
                <a:ea typeface="+mn-ea"/>
                <a:cs typeface="+mn-cs"/>
              </a:rPr>
              <a:t>Microsoft Confidential</a:t>
            </a:r>
          </a:p>
        </p:txBody>
      </p:sp>
      <p:sp>
        <p:nvSpPr>
          <p:cNvPr id="3" name="Slide Number Placeholder 2"/>
          <p:cNvSpPr>
            <a:spLocks noGrp="1"/>
          </p:cNvSpPr>
          <p:nvPr>
            <p:ph type="sldNum" sz="quarter" idx="13"/>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9" name="Text Placeholder 4"/>
          <p:cNvSpPr>
            <a:spLocks noGrp="1"/>
          </p:cNvSpPr>
          <p:nvPr>
            <p:ph type="body" sz="quarter" idx="10"/>
          </p:nvPr>
        </p:nvSpPr>
        <p:spPr>
          <a:xfrm>
            <a:off x="274819" y="375658"/>
            <a:ext cx="6400614" cy="457195"/>
          </a:xfrm>
        </p:spPr>
        <p:txBody>
          <a:bodyPr lIns="182880" tIns="146304" rIns="182880" bIns="146304" anchor="ctr" anchorCtr="0"/>
          <a:lstStyle>
            <a:lvl1pPr marL="0" indent="0">
              <a:lnSpc>
                <a:spcPts val="2800"/>
              </a:lnSpc>
              <a:spcBef>
                <a:spcPts val="0"/>
              </a:spcBef>
              <a:buFontTx/>
              <a:buNone/>
              <a:defRPr sz="2400">
                <a:solidFill>
                  <a:schemeClr val="tx2"/>
                </a:solidFill>
                <a:latin typeface="+mj-lt"/>
              </a:defRPr>
            </a:lvl1pPr>
            <a:lvl2pPr marL="342802" indent="0">
              <a:buFontTx/>
              <a:buNone/>
              <a:defRPr sz="2400">
                <a:latin typeface="Segoe Pro Light"/>
              </a:defRPr>
            </a:lvl2pPr>
            <a:lvl3pPr marL="571335" indent="0">
              <a:buFontTx/>
              <a:buNone/>
              <a:defRPr sz="2400">
                <a:latin typeface="Segoe Pro Light"/>
              </a:defRPr>
            </a:lvl3pPr>
            <a:lvl4pPr marL="799868" indent="0">
              <a:buFontTx/>
              <a:buNone/>
              <a:defRPr sz="2400">
                <a:latin typeface="Segoe Pro Light"/>
              </a:defRPr>
            </a:lvl4pPr>
            <a:lvl5pPr marL="1028401" indent="0">
              <a:buFontTx/>
              <a:buNone/>
              <a:defRPr sz="2400">
                <a:latin typeface="Segoe Pro Light"/>
              </a:defRPr>
            </a:lvl5pPr>
          </a:lstStyle>
          <a:p>
            <a:pPr lvl="0"/>
            <a:r>
              <a:rPr lang="en-US"/>
              <a:t>Click to edit Master text styles</a:t>
            </a:r>
          </a:p>
        </p:txBody>
      </p:sp>
    </p:spTree>
    <p:extLst>
      <p:ext uri="{BB962C8B-B14F-4D97-AF65-F5344CB8AC3E}">
        <p14:creationId xmlns:p14="http://schemas.microsoft.com/office/powerpoint/2010/main" val="297978609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4pt Title/48pt header">
    <p:spTree>
      <p:nvGrpSpPr>
        <p:cNvPr id="1" name=""/>
        <p:cNvGrpSpPr/>
        <p:nvPr/>
      </p:nvGrpSpPr>
      <p:grpSpPr>
        <a:xfrm>
          <a:off x="0" y="0"/>
          <a:ext cx="0" cy="0"/>
          <a:chOff x="0" y="0"/>
          <a:chExt cx="0" cy="0"/>
        </a:xfrm>
      </p:grpSpPr>
      <p:sp>
        <p:nvSpPr>
          <p:cNvPr id="6" name="Text Placeholder 4"/>
          <p:cNvSpPr>
            <a:spLocks noGrp="1"/>
          </p:cNvSpPr>
          <p:nvPr>
            <p:ph type="body" sz="quarter" idx="13"/>
          </p:nvPr>
        </p:nvSpPr>
        <p:spPr>
          <a:xfrm>
            <a:off x="259555" y="1499851"/>
            <a:ext cx="8244658" cy="677108"/>
          </a:xfrm>
        </p:spPr>
        <p:txBody>
          <a:bodyPr lIns="146304" tIns="91440" rIns="146304" bIns="91440"/>
          <a:lstStyle>
            <a:lvl1pPr marL="0" indent="0">
              <a:lnSpc>
                <a:spcPct val="90000"/>
              </a:lnSpc>
              <a:buFontTx/>
              <a:buNone/>
              <a:defRPr sz="4799">
                <a:solidFill>
                  <a:schemeClr val="tx2"/>
                </a:solidFill>
                <a:latin typeface="+mj-lt"/>
              </a:defRPr>
            </a:lvl1pPr>
            <a:lvl2pPr marL="342802" indent="0">
              <a:buFontTx/>
              <a:buNone/>
              <a:defRPr sz="3599">
                <a:latin typeface="Segoe Pro Light"/>
              </a:defRPr>
            </a:lvl2pPr>
            <a:lvl3pPr marL="571335" indent="0">
              <a:buFontTx/>
              <a:buNone/>
              <a:defRPr sz="3599">
                <a:latin typeface="Segoe Pro Light"/>
              </a:defRPr>
            </a:lvl3pPr>
            <a:lvl4pPr marL="799868" indent="0">
              <a:buFontTx/>
              <a:buNone/>
              <a:defRPr sz="3599">
                <a:latin typeface="Segoe Pro Light"/>
              </a:defRPr>
            </a:lvl4pPr>
            <a:lvl5pPr marL="1028401" indent="0">
              <a:buFontTx/>
              <a:buNone/>
              <a:defRPr sz="3599">
                <a:latin typeface="Segoe Pro Light"/>
              </a:defRPr>
            </a:lvl5pPr>
          </a:lstStyle>
          <a:p>
            <a:pPr lvl="0"/>
            <a:r>
              <a:rPr lang="en-US"/>
              <a:t>Click to edit Master text styles</a:t>
            </a:r>
          </a:p>
        </p:txBody>
      </p:sp>
      <p:sp>
        <p:nvSpPr>
          <p:cNvPr id="2" name="Footer Placeholder 1"/>
          <p:cNvSpPr>
            <a:spLocks noGrp="1"/>
          </p:cNvSpPr>
          <p:nvPr>
            <p:ph type="ftr" sz="quarter" idx="14"/>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05050"/>
                </a:solidFill>
                <a:effectLst/>
                <a:uLnTx/>
                <a:uFillTx/>
                <a:latin typeface="Segoe UI"/>
                <a:ea typeface="+mn-ea"/>
                <a:cs typeface="+mn-cs"/>
              </a:rPr>
              <a:t>Microsoft Confidential</a:t>
            </a:r>
          </a:p>
        </p:txBody>
      </p:sp>
      <p:sp>
        <p:nvSpPr>
          <p:cNvPr id="3" name="Slide Number Placeholder 2"/>
          <p:cNvSpPr>
            <a:spLocks noGrp="1"/>
          </p:cNvSpPr>
          <p:nvPr>
            <p:ph type="sldNum" sz="quarter" idx="15"/>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0" name="Text Placeholder 4"/>
          <p:cNvSpPr>
            <a:spLocks noGrp="1"/>
          </p:cNvSpPr>
          <p:nvPr>
            <p:ph type="body" sz="quarter" idx="10"/>
          </p:nvPr>
        </p:nvSpPr>
        <p:spPr>
          <a:xfrm>
            <a:off x="274820" y="375658"/>
            <a:ext cx="6400614" cy="457195"/>
          </a:xfrm>
        </p:spPr>
        <p:txBody>
          <a:bodyPr lIns="182880" tIns="146304" rIns="182880" bIns="146304" anchor="ctr" anchorCtr="0"/>
          <a:lstStyle>
            <a:lvl1pPr marL="0" indent="0">
              <a:lnSpc>
                <a:spcPts val="2800"/>
              </a:lnSpc>
              <a:spcBef>
                <a:spcPts val="0"/>
              </a:spcBef>
              <a:buFontTx/>
              <a:buNone/>
              <a:defRPr sz="2400">
                <a:solidFill>
                  <a:schemeClr val="tx2"/>
                </a:solidFill>
                <a:latin typeface="+mj-lt"/>
              </a:defRPr>
            </a:lvl1pPr>
            <a:lvl2pPr marL="342802" indent="0">
              <a:buFontTx/>
              <a:buNone/>
              <a:defRPr sz="2400">
                <a:latin typeface="Segoe Pro Light"/>
              </a:defRPr>
            </a:lvl2pPr>
            <a:lvl3pPr marL="571335" indent="0">
              <a:buFontTx/>
              <a:buNone/>
              <a:defRPr sz="2400">
                <a:latin typeface="Segoe Pro Light"/>
              </a:defRPr>
            </a:lvl3pPr>
            <a:lvl4pPr marL="799868" indent="0">
              <a:buFontTx/>
              <a:buNone/>
              <a:defRPr sz="2400">
                <a:latin typeface="Segoe Pro Light"/>
              </a:defRPr>
            </a:lvl4pPr>
            <a:lvl5pPr marL="1028401" indent="0">
              <a:buFontTx/>
              <a:buNone/>
              <a:defRPr sz="2400">
                <a:latin typeface="Segoe Pro Light"/>
              </a:defRPr>
            </a:lvl5pPr>
          </a:lstStyle>
          <a:p>
            <a:pPr lvl="0"/>
            <a:r>
              <a:rPr lang="en-US"/>
              <a:t>Click to edit Master text styles</a:t>
            </a:r>
          </a:p>
        </p:txBody>
      </p:sp>
    </p:spTree>
    <p:extLst>
      <p:ext uri="{BB962C8B-B14F-4D97-AF65-F5344CB8AC3E}">
        <p14:creationId xmlns:p14="http://schemas.microsoft.com/office/powerpoint/2010/main" val="49529758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 Categories">
    <p:spTree>
      <p:nvGrpSpPr>
        <p:cNvPr id="1" name=""/>
        <p:cNvGrpSpPr/>
        <p:nvPr/>
      </p:nvGrpSpPr>
      <p:grpSpPr>
        <a:xfrm>
          <a:off x="0" y="0"/>
          <a:ext cx="0" cy="0"/>
          <a:chOff x="0" y="0"/>
          <a:chExt cx="0" cy="0"/>
        </a:xfrm>
      </p:grpSpPr>
      <p:sp>
        <p:nvSpPr>
          <p:cNvPr id="2" name="Text Placeholder 4"/>
          <p:cNvSpPr>
            <a:spLocks noGrp="1"/>
          </p:cNvSpPr>
          <p:nvPr>
            <p:ph type="body" sz="quarter" idx="10"/>
          </p:nvPr>
        </p:nvSpPr>
        <p:spPr>
          <a:xfrm>
            <a:off x="274819" y="375658"/>
            <a:ext cx="6400613" cy="457195"/>
          </a:xfrm>
        </p:spPr>
        <p:txBody>
          <a:bodyPr lIns="182880" tIns="146304" rIns="182880" bIns="146304" anchor="ctr" anchorCtr="0"/>
          <a:lstStyle>
            <a:lvl1pPr marL="0" indent="0">
              <a:lnSpc>
                <a:spcPts val="2800"/>
              </a:lnSpc>
              <a:spcBef>
                <a:spcPts val="0"/>
              </a:spcBef>
              <a:buFontTx/>
              <a:buNone/>
              <a:defRPr sz="2400">
                <a:solidFill>
                  <a:schemeClr val="tx2"/>
                </a:solidFill>
                <a:latin typeface="+mj-lt"/>
              </a:defRPr>
            </a:lvl1pPr>
            <a:lvl2pPr marL="342802" indent="0">
              <a:buFontTx/>
              <a:buNone/>
              <a:defRPr sz="2400">
                <a:latin typeface="Segoe Pro Light"/>
              </a:defRPr>
            </a:lvl2pPr>
            <a:lvl3pPr marL="571335" indent="0">
              <a:buFontTx/>
              <a:buNone/>
              <a:defRPr sz="2400">
                <a:latin typeface="Segoe Pro Light"/>
              </a:defRPr>
            </a:lvl3pPr>
            <a:lvl4pPr marL="799868" indent="0">
              <a:buFontTx/>
              <a:buNone/>
              <a:defRPr sz="2400">
                <a:latin typeface="Segoe Pro Light"/>
              </a:defRPr>
            </a:lvl4pPr>
            <a:lvl5pPr marL="1028401" indent="0">
              <a:buFontTx/>
              <a:buNone/>
              <a:defRPr sz="2400">
                <a:latin typeface="Segoe Pro Light"/>
              </a:defRPr>
            </a:lvl5pPr>
          </a:lstStyle>
          <a:p>
            <a:pPr lvl="0"/>
            <a:r>
              <a:rPr lang="en-US"/>
              <a:t>Click to edit Master text styles</a:t>
            </a:r>
          </a:p>
        </p:txBody>
      </p:sp>
      <p:sp>
        <p:nvSpPr>
          <p:cNvPr id="27" name="Text Placeholder 26"/>
          <p:cNvSpPr>
            <a:spLocks noGrp="1"/>
          </p:cNvSpPr>
          <p:nvPr>
            <p:ph type="body" sz="quarter" idx="29" hasCustomPrompt="1"/>
          </p:nvPr>
        </p:nvSpPr>
        <p:spPr>
          <a:xfrm>
            <a:off x="823336" y="1091909"/>
            <a:ext cx="2743200" cy="2743200"/>
          </a:xfrm>
        </p:spPr>
        <p:txBody>
          <a:bodyPr lIns="146304" tIns="91440" rIns="146304" bIns="91440">
            <a:noAutofit/>
          </a:bodyPr>
          <a:lstStyle>
            <a:lvl1pPr marL="0" indent="0">
              <a:buFontTx/>
              <a:buNone/>
              <a:defRPr sz="2400">
                <a:solidFill>
                  <a:schemeClr val="tx2"/>
                </a:solidFill>
                <a:latin typeface="+mj-lt"/>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a:t>
            </a:r>
            <a:r>
              <a:rPr lang="en-US"/>
              <a:t>to edit </a:t>
            </a:r>
            <a:br>
              <a:rPr lang="en-US" dirty="0"/>
            </a:br>
            <a:r>
              <a:rPr lang="en-US" dirty="0"/>
              <a:t>Master text styles</a:t>
            </a:r>
          </a:p>
        </p:txBody>
      </p:sp>
      <p:sp>
        <p:nvSpPr>
          <p:cNvPr id="28" name="Text Placeholder 26"/>
          <p:cNvSpPr>
            <a:spLocks noGrp="1"/>
          </p:cNvSpPr>
          <p:nvPr>
            <p:ph type="body" sz="quarter" idx="30" hasCustomPrompt="1"/>
          </p:nvPr>
        </p:nvSpPr>
        <p:spPr>
          <a:xfrm>
            <a:off x="3688542" y="1091909"/>
            <a:ext cx="2742914" cy="2743200"/>
          </a:xfrm>
        </p:spPr>
        <p:txBody>
          <a:bodyPr lIns="146304" tIns="91440" rIns="146304" bIns="91440">
            <a:noAutofit/>
          </a:bodyPr>
          <a:lstStyle>
            <a:lvl1pPr marL="0" indent="0">
              <a:buFontTx/>
              <a:buNone/>
              <a:defRPr sz="2400">
                <a:solidFill>
                  <a:schemeClr val="tx2"/>
                </a:solidFill>
                <a:latin typeface="+mj-lt"/>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30" name="Text Placeholder 26"/>
          <p:cNvSpPr>
            <a:spLocks noGrp="1"/>
          </p:cNvSpPr>
          <p:nvPr>
            <p:ph type="body" sz="quarter" idx="32" hasCustomPrompt="1"/>
          </p:nvPr>
        </p:nvSpPr>
        <p:spPr>
          <a:xfrm>
            <a:off x="6553462" y="1091909"/>
            <a:ext cx="2742914" cy="2743200"/>
          </a:xfrm>
        </p:spPr>
        <p:txBody>
          <a:bodyPr lIns="146304" tIns="91440" rIns="146304" bIns="91440">
            <a:noAutofit/>
          </a:bodyPr>
          <a:lstStyle>
            <a:lvl1pPr marL="0" indent="0">
              <a:buFontTx/>
              <a:buNone/>
              <a:defRPr sz="2400">
                <a:solidFill>
                  <a:schemeClr val="tx2"/>
                </a:solidFill>
                <a:latin typeface="+mj-lt"/>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32" name="Text Placeholder 26"/>
          <p:cNvSpPr>
            <a:spLocks noGrp="1"/>
          </p:cNvSpPr>
          <p:nvPr>
            <p:ph type="body" sz="quarter" idx="33" hasCustomPrompt="1"/>
          </p:nvPr>
        </p:nvSpPr>
        <p:spPr>
          <a:xfrm>
            <a:off x="9418383" y="1091909"/>
            <a:ext cx="2742914" cy="2743200"/>
          </a:xfrm>
        </p:spPr>
        <p:txBody>
          <a:bodyPr lIns="146304" tIns="91440" rIns="146304" bIns="91440">
            <a:noAutofit/>
          </a:bodyPr>
          <a:lstStyle>
            <a:lvl1pPr marL="0" indent="0">
              <a:buFontTx/>
              <a:buNone/>
              <a:defRPr sz="2400">
                <a:solidFill>
                  <a:schemeClr val="tx2"/>
                </a:solidFill>
                <a:latin typeface="+mj-lt"/>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37" name="Text Placeholder 26"/>
          <p:cNvSpPr>
            <a:spLocks noGrp="1"/>
          </p:cNvSpPr>
          <p:nvPr>
            <p:ph type="body" sz="quarter" idx="38" hasCustomPrompt="1"/>
          </p:nvPr>
        </p:nvSpPr>
        <p:spPr>
          <a:xfrm>
            <a:off x="823336" y="3954456"/>
            <a:ext cx="2743200" cy="2560671"/>
          </a:xfrm>
        </p:spPr>
        <p:txBody>
          <a:bodyPr lIns="182880" tIns="146304" bIns="146304">
            <a:noAutofit/>
          </a:bodyPr>
          <a:lstStyle>
            <a:lvl1pPr marL="0" indent="0">
              <a:lnSpc>
                <a:spcPct val="90000"/>
              </a:lnSpc>
              <a:spcBef>
                <a:spcPts val="300"/>
              </a:spcBef>
              <a:spcAft>
                <a:spcPts val="600"/>
              </a:spcAft>
              <a:buFontTx/>
              <a:buNone/>
              <a:defRPr sz="1199" b="0">
                <a:solidFill>
                  <a:schemeClr val="tx2"/>
                </a:solidFill>
                <a:latin typeface="+mn-lt"/>
                <a:cs typeface="Segoe Pro"/>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43" name="Text Placeholder 26"/>
          <p:cNvSpPr>
            <a:spLocks noGrp="1"/>
          </p:cNvSpPr>
          <p:nvPr>
            <p:ph type="body" sz="quarter" idx="39" hasCustomPrompt="1"/>
          </p:nvPr>
        </p:nvSpPr>
        <p:spPr>
          <a:xfrm>
            <a:off x="3688627" y="3954457"/>
            <a:ext cx="2742914" cy="2560643"/>
          </a:xfrm>
        </p:spPr>
        <p:txBody>
          <a:bodyPr lIns="182880" tIns="146304" bIns="146304">
            <a:noAutofit/>
          </a:bodyPr>
          <a:lstStyle>
            <a:lvl1pPr marL="0" indent="0">
              <a:lnSpc>
                <a:spcPts val="1440"/>
              </a:lnSpc>
              <a:spcBef>
                <a:spcPts val="300"/>
              </a:spcBef>
              <a:spcAft>
                <a:spcPts val="600"/>
              </a:spcAft>
              <a:buFontTx/>
              <a:buNone/>
              <a:defRPr sz="1199" b="0">
                <a:solidFill>
                  <a:schemeClr val="tx2"/>
                </a:solidFill>
                <a:latin typeface="+mn-lt"/>
                <a:cs typeface="Segoe Pro"/>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45" name="Text Placeholder 26"/>
          <p:cNvSpPr>
            <a:spLocks noGrp="1"/>
          </p:cNvSpPr>
          <p:nvPr>
            <p:ph type="body" sz="quarter" idx="41" hasCustomPrompt="1"/>
          </p:nvPr>
        </p:nvSpPr>
        <p:spPr>
          <a:xfrm>
            <a:off x="9418638" y="3954457"/>
            <a:ext cx="2742914" cy="2560643"/>
          </a:xfrm>
        </p:spPr>
        <p:txBody>
          <a:bodyPr lIns="182880" tIns="146304" bIns="146304">
            <a:noAutofit/>
          </a:bodyPr>
          <a:lstStyle>
            <a:lvl1pPr marL="0" indent="0">
              <a:lnSpc>
                <a:spcPts val="1440"/>
              </a:lnSpc>
              <a:spcBef>
                <a:spcPts val="300"/>
              </a:spcBef>
              <a:spcAft>
                <a:spcPts val="600"/>
              </a:spcAft>
              <a:buFontTx/>
              <a:buNone/>
              <a:defRPr sz="1199" b="0">
                <a:solidFill>
                  <a:schemeClr val="tx2"/>
                </a:solidFill>
                <a:latin typeface="Segoe Pro"/>
                <a:cs typeface="Segoe Pro"/>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31" name="Text Placeholder 26"/>
          <p:cNvSpPr>
            <a:spLocks noGrp="1"/>
          </p:cNvSpPr>
          <p:nvPr>
            <p:ph type="body" sz="quarter" idx="42" hasCustomPrompt="1"/>
          </p:nvPr>
        </p:nvSpPr>
        <p:spPr>
          <a:xfrm>
            <a:off x="6553632" y="3954457"/>
            <a:ext cx="2742914" cy="2560643"/>
          </a:xfrm>
        </p:spPr>
        <p:txBody>
          <a:bodyPr lIns="182880" tIns="146304" bIns="146304">
            <a:noAutofit/>
          </a:bodyPr>
          <a:lstStyle>
            <a:lvl1pPr marL="0" indent="0">
              <a:lnSpc>
                <a:spcPts val="1440"/>
              </a:lnSpc>
              <a:spcBef>
                <a:spcPts val="300"/>
              </a:spcBef>
              <a:spcAft>
                <a:spcPts val="600"/>
              </a:spcAft>
              <a:buFontTx/>
              <a:buNone/>
              <a:defRPr sz="1199" b="0">
                <a:solidFill>
                  <a:schemeClr val="tx2"/>
                </a:solidFill>
                <a:latin typeface="+mn-lt"/>
                <a:cs typeface="Segoe Pro"/>
              </a:defRPr>
            </a:lvl1pPr>
            <a:lvl2pPr marL="342802" indent="0">
              <a:buFontTx/>
              <a:buNone/>
              <a:defRPr/>
            </a:lvl2pPr>
            <a:lvl3pPr marL="571335" indent="0">
              <a:buFontTx/>
              <a:buNone/>
              <a:defRPr/>
            </a:lvl3pPr>
            <a:lvl4pPr marL="799868" indent="0">
              <a:buFontTx/>
              <a:buNone/>
              <a:defRPr/>
            </a:lvl4pPr>
            <a:lvl5pPr marL="1028401" indent="0">
              <a:buFontTx/>
              <a:buNone/>
              <a:defRPr/>
            </a:lvl5pPr>
          </a:lstStyle>
          <a:p>
            <a:pPr lvl="0"/>
            <a:r>
              <a:rPr lang="en-US" dirty="0"/>
              <a:t>Click to edit </a:t>
            </a:r>
            <a:br>
              <a:rPr lang="en-US" dirty="0"/>
            </a:br>
            <a:r>
              <a:rPr lang="en-US" dirty="0"/>
              <a:t>Master text styles</a:t>
            </a:r>
          </a:p>
        </p:txBody>
      </p:sp>
      <p:sp>
        <p:nvSpPr>
          <p:cNvPr id="3" name="Footer Placeholder 2"/>
          <p:cNvSpPr>
            <a:spLocks noGrp="1"/>
          </p:cNvSpPr>
          <p:nvPr>
            <p:ph type="ftr" sz="quarter" idx="43"/>
          </p:nvPr>
        </p:nvSpPr>
        <p:spPr/>
        <p:txBody>
          <a:bodyPr/>
          <a:lstStyle>
            <a:lvl1pPr>
              <a:defRPr>
                <a:solidFill>
                  <a:srgbClr val="505050"/>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05050"/>
                </a:solidFill>
                <a:effectLst/>
                <a:uLnTx/>
                <a:uFillTx/>
                <a:latin typeface="Segoe UI"/>
                <a:ea typeface="+mn-ea"/>
                <a:cs typeface="+mn-cs"/>
              </a:rPr>
              <a:t>Microsoft Confidential</a:t>
            </a:r>
          </a:p>
        </p:txBody>
      </p:sp>
      <p:sp>
        <p:nvSpPr>
          <p:cNvPr id="4" name="Slide Number Placeholder 3"/>
          <p:cNvSpPr>
            <a:spLocks noGrp="1"/>
          </p:cNvSpPr>
          <p:nvPr>
            <p:ph type="sldNum" sz="quarter" idx="44"/>
          </p:nvPr>
        </p:nvSpPr>
        <p:spPr/>
        <p:txBody>
          <a:bodyPr/>
          <a:lstStyle>
            <a:lvl1pPr>
              <a:defRPr>
                <a:solidFill>
                  <a:srgbClr val="505050"/>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126086406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05050"/>
                </a:solidFill>
                <a:effectLst/>
                <a:uLnTx/>
                <a:uFillTx/>
                <a:latin typeface="Segoe UI"/>
                <a:ea typeface="+mn-ea"/>
                <a:cs typeface="+mn-cs"/>
              </a:rPr>
              <a:t>Microsoft Confidential</a:t>
            </a:r>
          </a:p>
        </p:txBody>
      </p:sp>
      <p:sp>
        <p:nvSpPr>
          <p:cNvPr id="3" name="Slide Number Placeholder 2"/>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185840182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Gray Background &amp;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a:ea typeface="+mn-ea"/>
                <a:cs typeface="+mn-cs"/>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13" name="Group 12"/>
          <p:cNvGrpSpPr/>
          <p:nvPr userDrawn="1"/>
        </p:nvGrpSpPr>
        <p:grpSpPr>
          <a:xfrm>
            <a:off x="278609" y="296864"/>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1" name="Picture 10"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2" name="Picture 11"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14" name="Text Placeholder 4"/>
          <p:cNvSpPr>
            <a:spLocks noGrp="1"/>
          </p:cNvSpPr>
          <p:nvPr>
            <p:ph type="body" sz="quarter" idx="13"/>
          </p:nvPr>
        </p:nvSpPr>
        <p:spPr>
          <a:xfrm>
            <a:off x="274639" y="2122379"/>
            <a:ext cx="11887200" cy="1828800"/>
          </a:xfrm>
        </p:spPr>
        <p:txBody>
          <a:bodyPr lIns="146304" tIns="91440" rIns="146304" bIns="91440"/>
          <a:lstStyle>
            <a:lvl1pPr marL="0" indent="0">
              <a:lnSpc>
                <a:spcPct val="90000"/>
              </a:lnSpc>
              <a:buFontTx/>
              <a:buNone/>
              <a:defRPr sz="8799" b="0">
                <a:solidFill>
                  <a:schemeClr val="bg1"/>
                </a:solidFill>
                <a:latin typeface="+mj-lt"/>
              </a:defRPr>
            </a:lvl1pPr>
            <a:lvl2pPr marL="342802" indent="0">
              <a:buFontTx/>
              <a:buNone/>
              <a:defRPr sz="3599">
                <a:latin typeface="Segoe Pro Light"/>
              </a:defRPr>
            </a:lvl2pPr>
            <a:lvl3pPr marL="571335" indent="0">
              <a:buFontTx/>
              <a:buNone/>
              <a:defRPr sz="3599">
                <a:latin typeface="Segoe Pro Light"/>
              </a:defRPr>
            </a:lvl3pPr>
            <a:lvl4pPr marL="799868" indent="0">
              <a:buFontTx/>
              <a:buNone/>
              <a:defRPr sz="3599">
                <a:latin typeface="Segoe Pro Light"/>
              </a:defRPr>
            </a:lvl4pPr>
            <a:lvl5pPr marL="1028401" indent="0">
              <a:buFontTx/>
              <a:buNone/>
              <a:defRPr sz="3599">
                <a:latin typeface="Segoe Pro Light"/>
              </a:defRPr>
            </a:lvl5pPr>
          </a:lstStyle>
          <a:p>
            <a:pPr lvl="0"/>
            <a:r>
              <a:rPr lang="en-US"/>
              <a:t>Click to edit Master text styles</a:t>
            </a:r>
          </a:p>
        </p:txBody>
      </p:sp>
    </p:spTree>
    <p:extLst>
      <p:ext uri="{BB962C8B-B14F-4D97-AF65-F5344CB8AC3E}">
        <p14:creationId xmlns:p14="http://schemas.microsoft.com/office/powerpoint/2010/main" val="212105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4pt Text- Gray Background">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a:ea typeface="+mn-ea"/>
                <a:cs typeface="+mn-cs"/>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Text Placeholder 4"/>
          <p:cNvSpPr>
            <a:spLocks noGrp="1"/>
          </p:cNvSpPr>
          <p:nvPr>
            <p:ph type="body" sz="quarter" idx="13"/>
          </p:nvPr>
        </p:nvSpPr>
        <p:spPr>
          <a:xfrm>
            <a:off x="274639" y="296863"/>
            <a:ext cx="11887200" cy="1828800"/>
          </a:xfrm>
        </p:spPr>
        <p:txBody>
          <a:bodyPr lIns="146304" tIns="91440" rIns="146304" bIns="91440"/>
          <a:lstStyle>
            <a:lvl1pPr marL="0" indent="0">
              <a:lnSpc>
                <a:spcPct val="90000"/>
              </a:lnSpc>
              <a:buFontTx/>
              <a:buNone/>
              <a:defRPr sz="5399">
                <a:solidFill>
                  <a:schemeClr val="bg1"/>
                </a:solidFill>
                <a:latin typeface="+mj-lt"/>
              </a:defRPr>
            </a:lvl1pPr>
            <a:lvl2pPr marL="342802" indent="0">
              <a:buFontTx/>
              <a:buNone/>
              <a:defRPr sz="3599">
                <a:latin typeface="Segoe Pro Light"/>
              </a:defRPr>
            </a:lvl2pPr>
            <a:lvl3pPr marL="571335" indent="0">
              <a:buFontTx/>
              <a:buNone/>
              <a:defRPr sz="3599">
                <a:latin typeface="Segoe Pro Light"/>
              </a:defRPr>
            </a:lvl3pPr>
            <a:lvl4pPr marL="799868" indent="0">
              <a:buFontTx/>
              <a:buNone/>
              <a:defRPr sz="3599">
                <a:latin typeface="Segoe Pro Light"/>
              </a:defRPr>
            </a:lvl4pPr>
            <a:lvl5pPr marL="1028401" indent="0">
              <a:buFontTx/>
              <a:buNone/>
              <a:defRPr sz="3599">
                <a:latin typeface="Segoe Pro Light"/>
              </a:defRPr>
            </a:lvl5pPr>
          </a:lstStyle>
          <a:p>
            <a:pPr lvl="0"/>
            <a:r>
              <a:rPr lang="en-US"/>
              <a:t>Click to edit Master text styles</a:t>
            </a:r>
          </a:p>
        </p:txBody>
      </p:sp>
    </p:spTree>
    <p:extLst>
      <p:ext uri="{BB962C8B-B14F-4D97-AF65-F5344CB8AC3E}">
        <p14:creationId xmlns:p14="http://schemas.microsoft.com/office/powerpoint/2010/main" val="363702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 Black Background">
    <p:bg>
      <p:bgPr>
        <a:solidFill>
          <a:schemeClr val="tx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a:ea typeface="+mn-ea"/>
                <a:cs typeface="+mn-cs"/>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28078833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9" y="2674312"/>
            <a:ext cx="11228387" cy="1737340"/>
          </a:xfrm>
        </p:spPr>
        <p:txBody>
          <a:bodyPr anchor="ctr"/>
          <a:lstStyle>
            <a:lvl1pPr>
              <a:defRPr sz="5999">
                <a:solidFill>
                  <a:schemeClr val="tx2"/>
                </a:solidFill>
              </a:defRPr>
            </a:lvl1pPr>
          </a:lstStyle>
          <a:p>
            <a:r>
              <a:rPr lang="en-US"/>
              <a:t>Thank you</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80441" y="492476"/>
            <a:ext cx="1250445" cy="266701"/>
          </a:xfrm>
          <a:prstGeom prst="rect">
            <a:avLst/>
          </a:prstGeom>
        </p:spPr>
      </p:pic>
    </p:spTree>
    <p:extLst>
      <p:ext uri="{BB962C8B-B14F-4D97-AF65-F5344CB8AC3E}">
        <p14:creationId xmlns:p14="http://schemas.microsoft.com/office/powerpoint/2010/main" val="920773409"/>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9230" y="3145041"/>
            <a:ext cx="3288506" cy="704445"/>
          </a:xfrm>
          <a:prstGeom prst="rect">
            <a:avLst/>
          </a:prstGeom>
        </p:spPr>
      </p:pic>
    </p:spTree>
    <p:extLst>
      <p:ext uri="{BB962C8B-B14F-4D97-AF65-F5344CB8AC3E}">
        <p14:creationId xmlns:p14="http://schemas.microsoft.com/office/powerpoint/2010/main" val="2503584888"/>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865512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dirty="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1" y="0"/>
            <a:ext cx="12436475" cy="6994525"/>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7682" tIns="38846" rIns="77682" bIns="38846" numCol="1" rtlCol="0" anchor="ctr" anchorCtr="0" compatLnSpc="1">
            <a:prstTxWarp prst="textNoShape">
              <a:avLst/>
            </a:prstTxWarp>
          </a:bodyPr>
          <a:lstStyle/>
          <a:p>
            <a:pPr marL="0" marR="0" lvl="0" indent="0" algn="ctr" defTabSz="776609" rtl="0" eaLnBrk="1" fontAlgn="auto" latinLnBrk="0" hangingPunct="1">
              <a:lnSpc>
                <a:spcPct val="100000"/>
              </a:lnSpc>
              <a:spcBef>
                <a:spcPts val="0"/>
              </a:spcBef>
              <a:spcAft>
                <a:spcPts val="0"/>
              </a:spcAft>
              <a:buClrTx/>
              <a:buSzTx/>
              <a:buFontTx/>
              <a:buNone/>
              <a:tabLst/>
              <a:defRPr/>
            </a:pPr>
            <a:endParaRPr kumimoji="0" lang="en-US" sz="178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898693962"/>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Change 48pt Title">
    <p:bg>
      <p:bgPr>
        <a:solidFill>
          <a:schemeClr val="accent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436475" cy="6994525"/>
          </a:xfrm>
          <a:prstGeom prst="rect">
            <a:avLst/>
          </a:prstGeom>
        </p:spPr>
        <p:txBody>
          <a:bodyPr/>
          <a:lstStyle>
            <a:lvl1pPr marL="0" indent="0">
              <a:buNone/>
              <a:defRPr>
                <a:solidFill>
                  <a:schemeClr val="bg1"/>
                </a:solidFill>
              </a:defRPr>
            </a:lvl1pPr>
          </a:lstStyle>
          <a:p>
            <a:r>
              <a:rPr lang="en-US" dirty="0"/>
              <a:t>Click icon to add picture</a:t>
            </a:r>
          </a:p>
        </p:txBody>
      </p:sp>
      <p:sp>
        <p:nvSpPr>
          <p:cNvPr id="3" name="Text Placeholder 2"/>
          <p:cNvSpPr>
            <a:spLocks noGrp="1"/>
          </p:cNvSpPr>
          <p:nvPr>
            <p:ph type="body" sz="quarter" idx="11"/>
          </p:nvPr>
        </p:nvSpPr>
        <p:spPr>
          <a:xfrm>
            <a:off x="274638" y="1211263"/>
            <a:ext cx="4572000" cy="4572000"/>
          </a:xfrm>
          <a:prstGeom prst="rect">
            <a:avLst/>
          </a:prstGeom>
          <a:solidFill>
            <a:schemeClr val="accent2">
              <a:alpha val="90588"/>
            </a:schemeClr>
          </a:solidFill>
        </p:spPr>
        <p:txBody>
          <a:bodyPr lIns="146304" tIns="91440" rIns="146304" bIns="91440">
            <a:noAutofit/>
          </a:bodyPr>
          <a:lstStyle>
            <a:lvl1pPr marL="0" indent="0" algn="l">
              <a:buNone/>
              <a:defRPr lang="en-US" sz="4799" kern="1200" spc="0" baseline="0" dirty="0" smtClean="0">
                <a:solidFill>
                  <a:schemeClr val="bg1"/>
                </a:solidFill>
                <a:latin typeface="+mj-lt"/>
                <a:ea typeface="+mn-ea"/>
                <a:cs typeface="+mn-cs"/>
              </a:defRPr>
            </a:lvl1pPr>
            <a:lvl2pPr marL="342802" indent="0" algn="l">
              <a:buNone/>
              <a:defRPr sz="4799"/>
            </a:lvl2pPr>
            <a:lvl3pPr marL="571335" indent="0" algn="l">
              <a:buNone/>
              <a:defRPr sz="4799"/>
            </a:lvl3pPr>
            <a:lvl4pPr marL="799868" indent="0" algn="l">
              <a:buNone/>
              <a:defRPr sz="4799"/>
            </a:lvl4pPr>
            <a:lvl5pPr marL="1028401" indent="0" algn="l">
              <a:buNone/>
              <a:defRPr sz="4799"/>
            </a:lvl5pPr>
          </a:lstStyle>
          <a:p>
            <a:pPr marL="0" marR="0" lvl="0" indent="0" algn="l" defTabSz="932563" rtl="0" eaLnBrk="1" fontAlgn="auto" latinLnBrk="0" hangingPunct="1">
              <a:lnSpc>
                <a:spcPct val="90000"/>
              </a:lnSpc>
              <a:spcBef>
                <a:spcPct val="20000"/>
              </a:spcBef>
              <a:spcAft>
                <a:spcPts val="0"/>
              </a:spcAft>
              <a:buClrTx/>
              <a:buSzPct val="90000"/>
              <a:buFont typeface="Arial" pitchFamily="34" charset="0"/>
              <a:buNone/>
              <a:tabLst/>
            </a:pPr>
            <a:r>
              <a:rPr lang="en-US" dirty="0"/>
              <a:t>Click to edit Master text styles</a:t>
            </a:r>
          </a:p>
        </p:txBody>
      </p:sp>
      <p:sp>
        <p:nvSpPr>
          <p:cNvPr id="5" name="Footer Placeholder 2"/>
          <p:cNvSpPr>
            <a:spLocks noGrp="1"/>
          </p:cNvSpPr>
          <p:nvPr>
            <p:ph type="ftr" sz="quarter" idx="3"/>
          </p:nvPr>
        </p:nvSpPr>
        <p:spPr>
          <a:xfrm>
            <a:off x="457200" y="6565392"/>
            <a:ext cx="3937000" cy="137160"/>
          </a:xfrm>
          <a:prstGeom prst="rect">
            <a:avLst/>
          </a:prstGeom>
        </p:spPr>
        <p:txBody>
          <a:bodyPr vert="horz" lIns="0" tIns="0" rIns="91440" bIns="0" rtlCol="0" anchor="ctr"/>
          <a:lstStyle>
            <a:lvl1pPr marL="0" algn="l" defTabSz="932563" rtl="0" eaLnBrk="1" latinLnBrk="0" hangingPunct="1">
              <a:defRPr lang="en-US" sz="900" kern="1200">
                <a:solidFill>
                  <a:schemeClr val="bg1"/>
                </a:solidFill>
                <a:latin typeface="+mn-lt"/>
                <a:ea typeface="+mn-ea"/>
                <a:cs typeface="+mn-cs"/>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a:ea typeface="+mn-ea"/>
                <a:cs typeface="+mn-cs"/>
              </a:rPr>
              <a:t>Microsoft Confidential</a:t>
            </a:r>
          </a:p>
        </p:txBody>
      </p:sp>
      <p:sp>
        <p:nvSpPr>
          <p:cNvPr id="6" name="Slide Number Placeholder 4"/>
          <p:cNvSpPr>
            <a:spLocks noGrp="1"/>
          </p:cNvSpPr>
          <p:nvPr>
            <p:ph type="sldNum" sz="quarter" idx="4"/>
          </p:nvPr>
        </p:nvSpPr>
        <p:spPr>
          <a:xfrm>
            <a:off x="11595101" y="6565392"/>
            <a:ext cx="566737" cy="137160"/>
          </a:xfrm>
          <a:prstGeom prst="rect">
            <a:avLst/>
          </a:prstGeom>
        </p:spPr>
        <p:txBody>
          <a:bodyPr vert="horz" lIns="91440" tIns="0" rIns="0" bIns="0" rtlCol="0" anchor="ctr"/>
          <a:lstStyle>
            <a:lvl1pPr algn="r">
              <a:defRPr lang="en-US" sz="900" b="0" kern="1200" smtClean="0">
                <a:solidFill>
                  <a:schemeClr val="bg1"/>
                </a:solidFill>
                <a:latin typeface="+mn-lt"/>
                <a:ea typeface="+mn-ea"/>
                <a:cs typeface="+mn-cs"/>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130177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1"/>
          </p:nvPr>
        </p:nvSpPr>
        <p:spPr>
          <a:xfrm>
            <a:off x="274639" y="1212850"/>
            <a:ext cx="11889564" cy="2059025"/>
          </a:xfrm>
        </p:spPr>
        <p:txBody>
          <a:bodyPr/>
          <a:lstStyle>
            <a:lvl1pPr marL="0" indent="0">
              <a:buNone/>
              <a:defRPr>
                <a:gradFill>
                  <a:gsLst>
                    <a:gs pos="2920">
                      <a:schemeClr val="tx2"/>
                    </a:gs>
                    <a:gs pos="39000">
                      <a:schemeClr val="tx2"/>
                    </a:gs>
                  </a:gsLst>
                  <a:lin ang="5400000" scaled="0"/>
                </a:gradFill>
              </a:defRPr>
            </a:lvl1pPr>
            <a:lvl2pPr marL="28569" indent="0">
              <a:buNone/>
              <a:defRPr sz="2000"/>
            </a:lvl2pPr>
            <a:lvl3pPr marL="223795" indent="0">
              <a:buNone/>
              <a:defRPr sz="2000"/>
            </a:lvl3pPr>
            <a:lvl4pPr marL="476159" indent="0">
              <a:buNone/>
              <a:defRPr sz="1800"/>
            </a:lvl4pPr>
            <a:lvl5pPr marL="739632"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0851219"/>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4_BLANK">
    <p:spTree>
      <p:nvGrpSpPr>
        <p:cNvPr id="1" name=""/>
        <p:cNvGrpSpPr/>
        <p:nvPr/>
      </p:nvGrpSpPr>
      <p:grpSpPr>
        <a:xfrm>
          <a:off x="0" y="0"/>
          <a:ext cx="0" cy="0"/>
          <a:chOff x="0" y="0"/>
          <a:chExt cx="0" cy="0"/>
        </a:xfrm>
      </p:grpSpPr>
      <p:sp>
        <p:nvSpPr>
          <p:cNvPr id="6" name="Footer Placeholder 4"/>
          <p:cNvSpPr>
            <a:spLocks noGrp="1"/>
          </p:cNvSpPr>
          <p:nvPr>
            <p:ph type="ftr" sz="quarter" idx="3"/>
          </p:nvPr>
        </p:nvSpPr>
        <p:spPr>
          <a:xfrm>
            <a:off x="7883180" y="6632709"/>
            <a:ext cx="3938217" cy="372394"/>
          </a:xfrm>
          <a:prstGeom prst="rect">
            <a:avLst/>
          </a:prstGeom>
        </p:spPr>
        <p:txBody>
          <a:bodyPr lIns="93244" tIns="0" rIns="93244" bIns="46622" anchor="ctr"/>
          <a:lstStyle>
            <a:lvl1pPr algn="r">
              <a:defRPr sz="1499">
                <a:solidFill>
                  <a:schemeClr val="bg1"/>
                </a:solidFill>
                <a:latin typeface="+mn-lt"/>
              </a:defRPr>
            </a:lvl1pPr>
          </a:lstStyle>
          <a:p>
            <a:pPr marL="0" marR="0" lvl="0" indent="0" algn="r" defTabSz="1242666" rtl="0" eaLnBrk="1" fontAlgn="auto" latinLnBrk="0" hangingPunct="1">
              <a:lnSpc>
                <a:spcPct val="100000"/>
              </a:lnSpc>
              <a:spcBef>
                <a:spcPts val="0"/>
              </a:spcBef>
              <a:spcAft>
                <a:spcPts val="0"/>
              </a:spcAft>
              <a:buClrTx/>
              <a:buSzTx/>
              <a:buFontTx/>
              <a:buNone/>
              <a:tabLst/>
              <a:defRPr/>
            </a:pPr>
            <a:r>
              <a:rPr kumimoji="0" lang="en-US" sz="1499" b="0" i="0" u="none" strike="noStrike" kern="1200" cap="none" spc="0" normalizeH="0" baseline="0" noProof="0" dirty="0">
                <a:ln>
                  <a:noFill/>
                </a:ln>
                <a:solidFill>
                  <a:prstClr val="white"/>
                </a:solidFill>
                <a:effectLst/>
                <a:uLnTx/>
                <a:uFillTx/>
                <a:latin typeface="Segoe UI"/>
                <a:ea typeface="+mn-ea"/>
                <a:cs typeface="Arial"/>
              </a:rPr>
              <a:t>Microsoft Confidential</a:t>
            </a:r>
          </a:p>
        </p:txBody>
      </p:sp>
    </p:spTree>
    <p:extLst>
      <p:ext uri="{BB962C8B-B14F-4D97-AF65-F5344CB8AC3E}">
        <p14:creationId xmlns:p14="http://schemas.microsoft.com/office/powerpoint/2010/main" val="44429342"/>
      </p:ext>
    </p:extLst>
  </p:cSld>
  <p:clrMapOvr>
    <a:masterClrMapping/>
  </p:clrMapOvr>
  <mc:AlternateContent xmlns:mc="http://schemas.openxmlformats.org/markup-compatibility/2006" xmlns:p14="http://schemas.microsoft.com/office/powerpoint/2010/main">
    <mc:Choice Requires="p14">
      <p:transition spd="med" p14:dur="700">
        <p:wipe dir="r"/>
      </p:transition>
    </mc:Choice>
    <mc:Fallback xmlns="">
      <p:transition spd="med">
        <p:wipe dir="r"/>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29661" y="1476622"/>
            <a:ext cx="11375536" cy="2040374"/>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6363077"/>
            <a:ext cx="12436476" cy="631450"/>
          </a:xfrm>
          <a:solidFill>
            <a:srgbClr val="FFFF99"/>
          </a:solidFill>
        </p:spPr>
        <p:txBody>
          <a:bodyPr wrap="square" lIns="152394" tIns="76197" rIns="152394" bIns="76197" anchor="b" anchorCtr="0">
            <a:noAutofit/>
          </a:bodyPr>
          <a:lstStyle>
            <a:lvl1pPr algn="r">
              <a:buFont typeface="Arial" pitchFamily="34" charset="0"/>
              <a:buNone/>
              <a:defRPr spc="-51"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071104593"/>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2757" y="332513"/>
            <a:ext cx="11375536" cy="517941"/>
          </a:xfrm>
          <a:prstGeom prst="rect">
            <a:avLst/>
          </a:prstGeom>
        </p:spPr>
        <p:txBody>
          <a:bodyPr/>
          <a:lstStyle>
            <a:lvl1pPr>
              <a:defRPr>
                <a:solidFill>
                  <a:srgbClr val="0072C6"/>
                </a:solidFill>
              </a:defRPr>
            </a:lvl1pPr>
          </a:lstStyle>
          <a:p>
            <a:r>
              <a:rPr lang="en-US" dirty="0"/>
              <a:t>Click to edit Master title style</a:t>
            </a:r>
          </a:p>
        </p:txBody>
      </p:sp>
      <p:sp>
        <p:nvSpPr>
          <p:cNvPr id="3" name="Content Placeholder 2"/>
          <p:cNvSpPr>
            <a:spLocks noGrp="1"/>
          </p:cNvSpPr>
          <p:nvPr>
            <p:ph idx="1"/>
          </p:nvPr>
        </p:nvSpPr>
        <p:spPr>
          <a:xfrm>
            <a:off x="432756" y="1480112"/>
            <a:ext cx="11607130" cy="121166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55008" y="6482891"/>
            <a:ext cx="2798207" cy="372394"/>
          </a:xfrm>
          <a:prstGeom prst="rect">
            <a:avLst/>
          </a:prstGeom>
        </p:spPr>
        <p:txBody>
          <a:bodyPr/>
          <a:lstStyle/>
          <a:p>
            <a:pPr marL="0" marR="0" lvl="0" indent="0" algn="l" defTabSz="699699" rtl="0" eaLnBrk="1" fontAlgn="auto" latinLnBrk="0" hangingPunct="1">
              <a:lnSpc>
                <a:spcPct val="100000"/>
              </a:lnSpc>
              <a:spcBef>
                <a:spcPts val="0"/>
              </a:spcBef>
              <a:spcAft>
                <a:spcPts val="0"/>
              </a:spcAft>
              <a:buClrTx/>
              <a:buSzTx/>
              <a:buFontTx/>
              <a:buNone/>
              <a:tabLst/>
              <a:defRPr/>
            </a:pPr>
            <a:fld id="{55CDD7E1-A646-4088-BE0C-DB49A80F5376}" type="datetimeFigureOut">
              <a:rPr kumimoji="0" lang="en-US" sz="1428" b="0" i="0" u="none" strike="noStrike" kern="1200" cap="none" spc="0" normalizeH="0" baseline="0" noProof="0" smtClean="0">
                <a:ln>
                  <a:noFill/>
                </a:ln>
                <a:solidFill>
                  <a:srgbClr val="FFFFFF"/>
                </a:solidFill>
                <a:effectLst/>
                <a:uLnTx/>
                <a:uFillTx/>
                <a:latin typeface="Segoe UI"/>
                <a:ea typeface="+mn-ea"/>
                <a:cs typeface="+mn-cs"/>
              </a:rPr>
              <a:pPr marL="0" marR="0" lvl="0" indent="0" algn="l" defTabSz="699699" rtl="0" eaLnBrk="1" fontAlgn="auto" latinLnBrk="0" hangingPunct="1">
                <a:lnSpc>
                  <a:spcPct val="100000"/>
                </a:lnSpc>
                <a:spcBef>
                  <a:spcPts val="0"/>
                </a:spcBef>
                <a:spcAft>
                  <a:spcPts val="0"/>
                </a:spcAft>
                <a:buClrTx/>
                <a:buSzTx/>
                <a:buFontTx/>
                <a:buNone/>
                <a:tabLst/>
                <a:defRPr/>
              </a:pPr>
              <a:t>4/12/2016</a:t>
            </a:fld>
            <a:endParaRPr kumimoji="0" lang="en-US" sz="1428" b="0" i="0" u="none" strike="noStrike" kern="1200" cap="none" spc="0" normalizeH="0" baseline="0" noProof="0" dirty="0">
              <a:ln>
                <a:noFill/>
              </a:ln>
              <a:solidFill>
                <a:srgbClr val="FFFFFF"/>
              </a:solidFill>
              <a:effectLst/>
              <a:uLnTx/>
              <a:uFillTx/>
              <a:latin typeface="Segoe UI"/>
              <a:ea typeface="+mn-ea"/>
              <a:cs typeface="+mn-cs"/>
            </a:endParaRPr>
          </a:p>
        </p:txBody>
      </p:sp>
      <p:sp>
        <p:nvSpPr>
          <p:cNvPr id="5" name="Footer Placeholder 4"/>
          <p:cNvSpPr>
            <a:spLocks noGrp="1"/>
          </p:cNvSpPr>
          <p:nvPr>
            <p:ph type="ftr" sz="quarter" idx="11"/>
          </p:nvPr>
        </p:nvSpPr>
        <p:spPr>
          <a:xfrm>
            <a:off x="4119584" y="6482891"/>
            <a:ext cx="4197310" cy="372394"/>
          </a:xfrm>
          <a:prstGeom prst="rect">
            <a:avLst/>
          </a:prstGeom>
        </p:spPr>
        <p:txBody>
          <a:bodyPr/>
          <a:lstStyle/>
          <a:p>
            <a:pPr marL="0" marR="0" lvl="0" indent="0" algn="l" defTabSz="699699" rtl="0" eaLnBrk="1" fontAlgn="auto" latinLnBrk="0" hangingPunct="1">
              <a:lnSpc>
                <a:spcPct val="100000"/>
              </a:lnSpc>
              <a:spcBef>
                <a:spcPts val="0"/>
              </a:spcBef>
              <a:spcAft>
                <a:spcPts val="0"/>
              </a:spcAft>
              <a:buClrTx/>
              <a:buSzTx/>
              <a:buFontTx/>
              <a:buNone/>
              <a:tabLst/>
              <a:defRPr/>
            </a:pPr>
            <a:endParaRPr kumimoji="0" lang="en-US" sz="1428"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Slide Number Placeholder 5"/>
          <p:cNvSpPr>
            <a:spLocks noGrp="1"/>
          </p:cNvSpPr>
          <p:nvPr>
            <p:ph type="sldNum" sz="quarter" idx="12"/>
          </p:nvPr>
        </p:nvSpPr>
        <p:spPr>
          <a:xfrm>
            <a:off x="8783260" y="6482891"/>
            <a:ext cx="2798207" cy="372394"/>
          </a:xfrm>
          <a:prstGeom prst="rect">
            <a:avLst/>
          </a:prstGeom>
        </p:spPr>
        <p:txBody>
          <a:bodyPr/>
          <a:lstStyle/>
          <a:p>
            <a:pPr marL="0" marR="0" lvl="0" indent="0" algn="r" defTabSz="699699" rtl="0" eaLnBrk="1" fontAlgn="auto" latinLnBrk="0" hangingPunct="1">
              <a:lnSpc>
                <a:spcPct val="100000"/>
              </a:lnSpc>
              <a:spcBef>
                <a:spcPts val="0"/>
              </a:spcBef>
              <a:spcAft>
                <a:spcPts val="0"/>
              </a:spcAft>
              <a:buClrTx/>
              <a:buSzTx/>
              <a:buFontTx/>
              <a:buNone/>
              <a:tabLst/>
              <a:defRPr/>
            </a:pPr>
            <a:fld id="{F920C200-3845-4249-9FA3-EA0449FF460B}" type="slidenum">
              <a:rPr kumimoji="0" lang="en-US" sz="1428"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699699" rtl="0" eaLnBrk="1" fontAlgn="auto" latinLnBrk="0" hangingPunct="1">
                <a:lnSpc>
                  <a:spcPct val="100000"/>
                </a:lnSpc>
                <a:spcBef>
                  <a:spcPts val="0"/>
                </a:spcBef>
                <a:spcAft>
                  <a:spcPts val="0"/>
                </a:spcAft>
                <a:buClrTx/>
                <a:buSzTx/>
                <a:buFontTx/>
                <a:buNone/>
                <a:tabLst/>
                <a:defRPr/>
              </a:pPr>
              <a:t>‹#›</a:t>
            </a:fld>
            <a:endParaRPr kumimoji="0" lang="en-US" sz="1428"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8916324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2"/>
            <a:ext cx="11375536" cy="762786"/>
          </a:xfrm>
        </p:spPr>
        <p:txBody>
          <a:bodyPr/>
          <a:lstStyle>
            <a:lvl1pPr>
              <a:defRPr>
                <a:solidFill>
                  <a:srgbClr val="0072C6"/>
                </a:solidFill>
              </a:defRPr>
            </a:lvl1pPr>
          </a:lstStyle>
          <a:p>
            <a:r>
              <a:rPr lang="en-US" dirty="0"/>
              <a:t>Click to edit Master title style</a:t>
            </a:r>
          </a:p>
        </p:txBody>
      </p:sp>
      <p:sp>
        <p:nvSpPr>
          <p:cNvPr id="5" name="Text Placeholder 4"/>
          <p:cNvSpPr>
            <a:spLocks noGrp="1"/>
          </p:cNvSpPr>
          <p:nvPr>
            <p:ph type="body" sz="quarter" idx="10"/>
          </p:nvPr>
        </p:nvSpPr>
        <p:spPr>
          <a:xfrm>
            <a:off x="529661" y="1476622"/>
            <a:ext cx="11375536" cy="20403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9955244"/>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1" y="233152"/>
            <a:ext cx="11375536" cy="762786"/>
          </a:xfrm>
        </p:spPr>
        <p:txBody>
          <a:bodyPr/>
          <a:lstStyle>
            <a:lvl1pPr>
              <a:defRPr>
                <a:solidFill>
                  <a:srgbClr val="0072C6"/>
                </a:solidFill>
              </a:defRPr>
            </a:lvl1pPr>
          </a:lstStyle>
          <a:p>
            <a:r>
              <a:rPr lang="en-US" dirty="0"/>
              <a:t>Click to edit Master title style</a:t>
            </a:r>
          </a:p>
        </p:txBody>
      </p:sp>
      <p:sp>
        <p:nvSpPr>
          <p:cNvPr id="5" name="Text Placeholder 4"/>
          <p:cNvSpPr>
            <a:spLocks noGrp="1"/>
          </p:cNvSpPr>
          <p:nvPr>
            <p:ph type="body" sz="quarter" idx="10"/>
          </p:nvPr>
        </p:nvSpPr>
        <p:spPr>
          <a:xfrm>
            <a:off x="529661" y="1476622"/>
            <a:ext cx="11375536" cy="965254"/>
          </a:xfrm>
        </p:spPr>
        <p:txBody>
          <a:bodyPr/>
          <a:lstStyle>
            <a:lvl1pPr marL="0" indent="0">
              <a:spcBef>
                <a:spcPts val="0"/>
              </a:spcBef>
              <a:spcAft>
                <a:spcPts val="918"/>
              </a:spcAft>
              <a:buNone/>
              <a:defRPr sz="4080" spc="-102" baseline="0">
                <a:latin typeface="Segoe UI Light" pitchFamily="34" charset="0"/>
              </a:defRPr>
            </a:lvl1pPr>
            <a:lvl2pPr marL="0" indent="0">
              <a:spcBef>
                <a:spcPts val="0"/>
              </a:spcBef>
              <a:spcAft>
                <a:spcPts val="408"/>
              </a:spcAft>
              <a:buNone/>
              <a:defRPr sz="2040" spc="-51" baseline="0"/>
            </a:lvl2pPr>
            <a:lvl3pPr marL="0" indent="0">
              <a:spcBef>
                <a:spcPts val="0"/>
              </a:spcBef>
              <a:spcAft>
                <a:spcPts val="408"/>
              </a:spcAft>
              <a:buNone/>
              <a:defRPr sz="2040"/>
            </a:lvl3pPr>
            <a:lvl4pPr marL="0" indent="0">
              <a:spcBef>
                <a:spcPts val="0"/>
              </a:spcBef>
              <a:spcAft>
                <a:spcPts val="408"/>
              </a:spcAft>
              <a:buNone/>
              <a:defRPr/>
            </a:lvl4pPr>
            <a:lvl5pPr marL="0" indent="0">
              <a:spcBef>
                <a:spcPts val="0"/>
              </a:spcBef>
              <a:spcAft>
                <a:spcPts val="408"/>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875653"/>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52pt Title">
    <p:bg>
      <p:bgPr>
        <a:solidFill>
          <a:schemeClr val="bg1"/>
        </a:solidFill>
        <a:effectLst/>
      </p:bgPr>
    </p:bg>
    <p:spTree>
      <p:nvGrpSpPr>
        <p:cNvPr id="1" name=""/>
        <p:cNvGrpSpPr/>
        <p:nvPr/>
      </p:nvGrpSpPr>
      <p:grpSpPr>
        <a:xfrm>
          <a:off x="0" y="0"/>
          <a:ext cx="0" cy="0"/>
          <a:chOff x="0" y="0"/>
          <a:chExt cx="0" cy="0"/>
        </a:xfrm>
      </p:grpSpPr>
      <p:sp>
        <p:nvSpPr>
          <p:cNvPr id="5" name="Title 2"/>
          <p:cNvSpPr>
            <a:spLocks noGrp="1"/>
          </p:cNvSpPr>
          <p:nvPr>
            <p:ph type="title"/>
          </p:nvPr>
        </p:nvSpPr>
        <p:spPr>
          <a:xfrm>
            <a:off x="274320" y="292082"/>
            <a:ext cx="11887200" cy="946413"/>
          </a:xfrm>
          <a:prstGeom prst="rect">
            <a:avLst/>
          </a:prstGeom>
        </p:spPr>
        <p:txBody>
          <a:bodyPr/>
          <a:lstStyle>
            <a:lvl1pPr algn="l">
              <a:defRPr sz="5199">
                <a:solidFill>
                  <a:schemeClr val="tx2"/>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lvl1pPr fontAlgn="base">
              <a:spcBef>
                <a:spcPct val="0"/>
              </a:spcBef>
              <a:spcAft>
                <a:spcPct val="0"/>
              </a:spcAft>
              <a:defRPr>
                <a:solidFill>
                  <a:srgbClr val="002050"/>
                </a:solidFill>
              </a:defRPr>
            </a:lvl1pPr>
          </a:lstStyle>
          <a:p>
            <a:pPr marL="0" marR="0" lvl="0" indent="0" algn="l" defTabSz="932563" rtl="0" eaLnBrk="1" fontAlgn="base" latinLnBrk="0" hangingPunct="1">
              <a:lnSpc>
                <a:spcPct val="100000"/>
              </a:lnSpc>
              <a:spcBef>
                <a:spcPct val="0"/>
              </a:spcBef>
              <a:spcAft>
                <a:spcPct val="0"/>
              </a:spcAft>
              <a:buClrTx/>
              <a:buSzTx/>
              <a:buFontTx/>
              <a:buNone/>
              <a:tabLst/>
              <a:defRPr/>
            </a:pPr>
            <a:r>
              <a:rPr kumimoji="0" lang="en-US" sz="900" b="0" i="0" u="none" strike="noStrike" kern="1200" cap="none" spc="0" normalizeH="0" baseline="0" noProof="0" dirty="0">
                <a:ln>
                  <a:noFill/>
                </a:ln>
                <a:solidFill>
                  <a:srgbClr val="002050"/>
                </a:solidFill>
                <a:effectLst/>
                <a:uLnTx/>
                <a:uFillTx/>
                <a:latin typeface="Segoe UI"/>
                <a:ea typeface="+mn-ea"/>
                <a:cs typeface="+mn-cs"/>
              </a:rPr>
              <a:t>Microsoft Confidential</a:t>
            </a:r>
          </a:p>
        </p:txBody>
      </p:sp>
      <p:sp>
        <p:nvSpPr>
          <p:cNvPr id="4" name="Slide Number Placeholder 3"/>
          <p:cNvSpPr>
            <a:spLocks noGrp="1"/>
          </p:cNvSpPr>
          <p:nvPr>
            <p:ph type="sldNum" sz="quarter" idx="11"/>
          </p:nvPr>
        </p:nvSpPr>
        <p:spPr/>
        <p:txBody>
          <a:bodyPr/>
          <a:lstStyle>
            <a:lvl1pPr defTabSz="931684" fontAlgn="base">
              <a:spcBef>
                <a:spcPct val="0"/>
              </a:spcBef>
              <a:spcAft>
                <a:spcPct val="0"/>
              </a:spcAft>
              <a:defRPr>
                <a:solidFill>
                  <a:srgbClr val="002050"/>
                </a:solidFill>
              </a:defRPr>
            </a:lvl1pPr>
          </a:lstStyle>
          <a:p>
            <a:pPr marL="0" marR="0" lvl="0" indent="0" algn="r" defTabSz="931684" rtl="0" eaLnBrk="1" fontAlgn="base" latinLnBrk="0" hangingPunct="1">
              <a:lnSpc>
                <a:spcPct val="100000"/>
              </a:lnSpc>
              <a:spcBef>
                <a:spcPct val="0"/>
              </a:spcBef>
              <a:spcAft>
                <a:spcPct val="0"/>
              </a:spcAft>
              <a:buClrTx/>
              <a:buSzTx/>
              <a:buFontTx/>
              <a:buNone/>
              <a:tabLst/>
              <a:defRPr/>
            </a:pPr>
            <a:fld id="{EC136591-509A-F246-B30E-5ECE4A4A5F5E}" type="slidenum">
              <a:rPr kumimoji="0" lang="en-US" sz="900" b="0" i="0" u="none" strike="noStrike" kern="1200" cap="none" spc="0" normalizeH="0" baseline="0" noProof="0" smtClean="0">
                <a:ln>
                  <a:noFill/>
                </a:ln>
                <a:solidFill>
                  <a:srgbClr val="002050"/>
                </a:solidFill>
                <a:effectLst/>
                <a:uLnTx/>
                <a:uFillTx/>
                <a:latin typeface="Segoe UI"/>
                <a:ea typeface="+mn-ea"/>
                <a:cs typeface="+mn-cs"/>
              </a:rPr>
              <a:pPr marL="0" marR="0" lvl="0" indent="0" algn="r" defTabSz="931684" rtl="0" eaLnBrk="1" fontAlgn="base" latinLnBrk="0" hangingPunct="1">
                <a:lnSpc>
                  <a:spcPct val="100000"/>
                </a:lnSpc>
                <a:spcBef>
                  <a:spcPct val="0"/>
                </a:spcBef>
                <a:spcAft>
                  <a:spcPct val="0"/>
                </a:spcAft>
                <a:buClrTx/>
                <a:buSzTx/>
                <a:buFontTx/>
                <a:buNone/>
                <a:tabLst/>
                <a:defRPr/>
              </a:pPr>
              <a:t>‹#›</a:t>
            </a:fld>
            <a:endParaRPr kumimoji="0" lang="en-US" sz="900" b="0" i="0" u="none" strike="noStrike" kern="1200" cap="none" spc="0" normalizeH="0" baseline="0" noProof="0" dirty="0">
              <a:ln>
                <a:noFill/>
              </a:ln>
              <a:solidFill>
                <a:srgbClr val="002050"/>
              </a:solidFill>
              <a:effectLst/>
              <a:uLnTx/>
              <a:uFillTx/>
              <a:latin typeface="Segoe UI"/>
              <a:ea typeface="+mn-ea"/>
              <a:cs typeface="+mn-cs"/>
            </a:endParaRPr>
          </a:p>
        </p:txBody>
      </p:sp>
    </p:spTree>
    <p:extLst>
      <p:ext uri="{BB962C8B-B14F-4D97-AF65-F5344CB8AC3E}">
        <p14:creationId xmlns:p14="http://schemas.microsoft.com/office/powerpoint/2010/main" val="3990308047"/>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hort Quote">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436475" cy="6994525"/>
          </a:xfrm>
          <a:prstGeom prst="rect">
            <a:avLst/>
          </a:prstGeom>
        </p:spPr>
      </p:pic>
      <p:sp>
        <p:nvSpPr>
          <p:cNvPr id="2" name="Footer Placeholder 1"/>
          <p:cNvSpPr>
            <a:spLocks noGrp="1"/>
          </p:cNvSpPr>
          <p:nvPr>
            <p:ph type="ftr" sz="quarter" idx="12"/>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a:ea typeface="+mn-ea"/>
                <a:cs typeface="+mn-cs"/>
              </a:rPr>
              <a:t>Microsoft Confidential</a:t>
            </a:r>
          </a:p>
        </p:txBody>
      </p:sp>
      <p:sp>
        <p:nvSpPr>
          <p:cNvPr id="5" name="Slide Number Placeholder 4"/>
          <p:cNvSpPr>
            <a:spLocks noGrp="1"/>
          </p:cNvSpPr>
          <p:nvPr>
            <p:ph type="sldNum" sz="quarter" idx="13"/>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6" name="Text Placeholder 5"/>
          <p:cNvSpPr>
            <a:spLocks noGrp="1"/>
          </p:cNvSpPr>
          <p:nvPr>
            <p:ph type="body" sz="quarter" idx="14" hasCustomPrompt="1"/>
          </p:nvPr>
        </p:nvSpPr>
        <p:spPr>
          <a:xfrm>
            <a:off x="4426015" y="3628284"/>
            <a:ext cx="2249424" cy="2249424"/>
          </a:xfrm>
          <a:solidFill>
            <a:schemeClr val="accent3"/>
          </a:solidFill>
        </p:spPr>
        <p:txBody>
          <a:bodyPr/>
          <a:lstStyle>
            <a:lvl1pPr marL="0" indent="0">
              <a:lnSpc>
                <a:spcPts val="3699"/>
              </a:lnSpc>
              <a:spcBef>
                <a:spcPts val="0"/>
              </a:spcBef>
              <a:buNone/>
              <a:defRPr sz="3199">
                <a:solidFill>
                  <a:schemeClr val="bg1"/>
                </a:solidFill>
              </a:defRPr>
            </a:lvl1pPr>
            <a:lvl2pPr marL="342834" indent="0">
              <a:buNone/>
              <a:defRPr sz="3199"/>
            </a:lvl2pPr>
            <a:lvl3pPr marL="571390" indent="0">
              <a:buNone/>
              <a:defRPr sz="3199"/>
            </a:lvl3pPr>
            <a:lvl4pPr marL="799946" indent="0">
              <a:buNone/>
              <a:defRPr sz="3199"/>
            </a:lvl4pPr>
            <a:lvl5pPr marL="1028503" indent="0">
              <a:buNone/>
              <a:defRPr sz="3199"/>
            </a:lvl5pPr>
          </a:lstStyle>
          <a:p>
            <a:pPr lvl="0"/>
            <a:r>
              <a:rPr lang="en-US"/>
              <a:t>Quote</a:t>
            </a:r>
          </a:p>
          <a:p>
            <a:pPr lvl="0"/>
            <a:r>
              <a:rPr lang="en-US"/>
              <a:t>statement</a:t>
            </a:r>
          </a:p>
          <a:p>
            <a:pPr lvl="0"/>
            <a:r>
              <a:rPr lang="en-US"/>
              <a:t>here</a:t>
            </a:r>
          </a:p>
        </p:txBody>
      </p:sp>
      <p:sp>
        <p:nvSpPr>
          <p:cNvPr id="20" name="Text Placeholder 5"/>
          <p:cNvSpPr>
            <a:spLocks noGrp="1"/>
          </p:cNvSpPr>
          <p:nvPr>
            <p:ph type="body" sz="quarter" idx="15" hasCustomPrompt="1"/>
          </p:nvPr>
        </p:nvSpPr>
        <p:spPr>
          <a:xfrm>
            <a:off x="6033080" y="723012"/>
            <a:ext cx="640080" cy="640080"/>
          </a:xfrm>
          <a:solidFill>
            <a:schemeClr val="accent3"/>
          </a:solidFill>
        </p:spPr>
        <p:txBody>
          <a:bodyPr anchor="ctr"/>
          <a:lstStyle>
            <a:lvl1pPr marL="0" indent="0">
              <a:lnSpc>
                <a:spcPts val="600"/>
              </a:lnSpc>
              <a:spcBef>
                <a:spcPts val="0"/>
              </a:spcBef>
              <a:buNone/>
              <a:defRPr sz="600">
                <a:solidFill>
                  <a:schemeClr val="bg1"/>
                </a:solidFill>
              </a:defRPr>
            </a:lvl1pPr>
            <a:lvl2pPr marL="342834" indent="0">
              <a:buNone/>
              <a:defRPr sz="3199"/>
            </a:lvl2pPr>
            <a:lvl3pPr marL="571390" indent="0">
              <a:buNone/>
              <a:defRPr sz="3199"/>
            </a:lvl3pPr>
            <a:lvl4pPr marL="799946" indent="0">
              <a:buNone/>
              <a:defRPr sz="3199"/>
            </a:lvl4pPr>
            <a:lvl5pPr marL="1028503" indent="0">
              <a:buNone/>
              <a:defRPr sz="3199"/>
            </a:lvl5pPr>
          </a:lstStyle>
          <a:p>
            <a:pPr lvl="0"/>
            <a:r>
              <a:rPr lang="en-US"/>
              <a:t> </a:t>
            </a:r>
          </a:p>
        </p:txBody>
      </p:sp>
      <p:sp>
        <p:nvSpPr>
          <p:cNvPr id="21" name="Text Placeholder 5"/>
          <p:cNvSpPr>
            <a:spLocks noGrp="1"/>
          </p:cNvSpPr>
          <p:nvPr>
            <p:ph type="body" sz="quarter" idx="16" hasCustomPrompt="1"/>
          </p:nvPr>
        </p:nvSpPr>
        <p:spPr>
          <a:xfrm>
            <a:off x="9418639" y="723012"/>
            <a:ext cx="640080" cy="640080"/>
          </a:xfrm>
          <a:solidFill>
            <a:schemeClr val="accent3"/>
          </a:solidFill>
        </p:spPr>
        <p:txBody>
          <a:bodyPr anchor="ctr"/>
          <a:lstStyle>
            <a:lvl1pPr marL="0" indent="0">
              <a:lnSpc>
                <a:spcPts val="600"/>
              </a:lnSpc>
              <a:spcBef>
                <a:spcPts val="0"/>
              </a:spcBef>
              <a:buNone/>
              <a:defRPr sz="600">
                <a:solidFill>
                  <a:schemeClr val="bg1"/>
                </a:solidFill>
              </a:defRPr>
            </a:lvl1pPr>
            <a:lvl2pPr marL="342834" indent="0">
              <a:buNone/>
              <a:defRPr sz="3199"/>
            </a:lvl2pPr>
            <a:lvl3pPr marL="571390" indent="0">
              <a:buNone/>
              <a:defRPr sz="3199"/>
            </a:lvl3pPr>
            <a:lvl4pPr marL="799946" indent="0">
              <a:buNone/>
              <a:defRPr sz="3199"/>
            </a:lvl4pPr>
            <a:lvl5pPr marL="1028503" indent="0">
              <a:buNone/>
              <a:defRPr sz="3199"/>
            </a:lvl5pPr>
          </a:lstStyle>
          <a:p>
            <a:pPr lvl="0"/>
            <a:r>
              <a:rPr lang="en-US"/>
              <a:t> </a:t>
            </a:r>
          </a:p>
        </p:txBody>
      </p:sp>
      <p:sp>
        <p:nvSpPr>
          <p:cNvPr id="22" name="Text Placeholder 5"/>
          <p:cNvSpPr>
            <a:spLocks noGrp="1"/>
          </p:cNvSpPr>
          <p:nvPr>
            <p:ph type="body" sz="quarter" idx="17" hasCustomPrompt="1"/>
          </p:nvPr>
        </p:nvSpPr>
        <p:spPr>
          <a:xfrm>
            <a:off x="9418639" y="3631833"/>
            <a:ext cx="640080" cy="640080"/>
          </a:xfrm>
          <a:solidFill>
            <a:schemeClr val="accent3"/>
          </a:solidFill>
        </p:spPr>
        <p:txBody>
          <a:bodyPr anchor="ctr"/>
          <a:lstStyle>
            <a:lvl1pPr marL="0" indent="0">
              <a:lnSpc>
                <a:spcPts val="600"/>
              </a:lnSpc>
              <a:spcBef>
                <a:spcPts val="0"/>
              </a:spcBef>
              <a:buNone/>
              <a:defRPr sz="600">
                <a:solidFill>
                  <a:schemeClr val="bg1"/>
                </a:solidFill>
              </a:defRPr>
            </a:lvl1pPr>
            <a:lvl2pPr marL="342834" indent="0">
              <a:buNone/>
              <a:defRPr sz="3199"/>
            </a:lvl2pPr>
            <a:lvl3pPr marL="571390" indent="0">
              <a:buNone/>
              <a:defRPr sz="3199"/>
            </a:lvl3pPr>
            <a:lvl4pPr marL="799946" indent="0">
              <a:buNone/>
              <a:defRPr sz="3199"/>
            </a:lvl4pPr>
            <a:lvl5pPr marL="1028503" indent="0">
              <a:buNone/>
              <a:defRPr sz="3199"/>
            </a:lvl5pPr>
          </a:lstStyle>
          <a:p>
            <a:pPr lvl="0"/>
            <a:r>
              <a:rPr lang="en-US"/>
              <a:t> </a:t>
            </a:r>
          </a:p>
        </p:txBody>
      </p:sp>
    </p:spTree>
    <p:extLst>
      <p:ext uri="{BB962C8B-B14F-4D97-AF65-F5344CB8AC3E}">
        <p14:creationId xmlns:p14="http://schemas.microsoft.com/office/powerpoint/2010/main" val="21022753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p:cTn id="7" dur="500" fill="hold"/>
                                        <p:tgtEl>
                                          <p:spTgt spid="6">
                                            <p:bg/>
                                          </p:spTgt>
                                        </p:tgtEl>
                                        <p:attrNameLst>
                                          <p:attrName>ppt_w</p:attrName>
                                        </p:attrNameLst>
                                      </p:cBhvr>
                                      <p:tavLst>
                                        <p:tav tm="0">
                                          <p:val>
                                            <p:fltVal val="0"/>
                                          </p:val>
                                        </p:tav>
                                        <p:tav tm="100000">
                                          <p:val>
                                            <p:strVal val="#ppt_w"/>
                                          </p:val>
                                        </p:tav>
                                      </p:tavLst>
                                    </p:anim>
                                    <p:anim calcmode="lin" valueType="num">
                                      <p:cBhvr>
                                        <p:cTn id="8" dur="500" fill="hold"/>
                                        <p:tgtEl>
                                          <p:spTgt spid="6">
                                            <p:bg/>
                                          </p:spTgt>
                                        </p:tgtEl>
                                        <p:attrNameLst>
                                          <p:attrName>ppt_h</p:attrName>
                                        </p:attrNameLst>
                                      </p:cBhvr>
                                      <p:tavLst>
                                        <p:tav tm="0">
                                          <p:val>
                                            <p:fltVal val="0"/>
                                          </p:val>
                                        </p:tav>
                                        <p:tav tm="100000">
                                          <p:val>
                                            <p:strVal val="#ppt_h"/>
                                          </p:val>
                                        </p:tav>
                                      </p:tavLst>
                                    </p:anim>
                                    <p:animEffect transition="in" filter="fade">
                                      <p:cBhvr>
                                        <p:cTn id="9" dur="500"/>
                                        <p:tgtEl>
                                          <p:spTgt spid="6">
                                            <p:bg/>
                                          </p:spTgt>
                                        </p:tgtEl>
                                      </p:cBhvr>
                                    </p:animEffect>
                                    <p:anim calcmode="lin" valueType="num">
                                      <p:cBhvr>
                                        <p:cTn id="10" dur="500" fill="hold"/>
                                        <p:tgtEl>
                                          <p:spTgt spid="6">
                                            <p:bg/>
                                          </p:spTgt>
                                        </p:tgtEl>
                                        <p:attrNameLst>
                                          <p:attrName>ppt_x</p:attrName>
                                        </p:attrNameLst>
                                      </p:cBhvr>
                                      <p:tavLst>
                                        <p:tav tm="0">
                                          <p:val>
                                            <p:fltVal val="0.5"/>
                                          </p:val>
                                        </p:tav>
                                        <p:tav tm="100000">
                                          <p:val>
                                            <p:strVal val="#ppt_x"/>
                                          </p:val>
                                        </p:tav>
                                      </p:tavLst>
                                    </p:anim>
                                    <p:anim calcmode="lin" valueType="num">
                                      <p:cBhvr>
                                        <p:cTn id="11" dur="500" fill="hold"/>
                                        <p:tgtEl>
                                          <p:spTgt spid="6">
                                            <p:bg/>
                                          </p:spTgt>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p:cTn id="14"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
                                            <p:txEl>
                                              <p:pRg st="0" end="0"/>
                                            </p:txEl>
                                          </p:spTgt>
                                        </p:tgtEl>
                                      </p:cBhvr>
                                    </p:animEffect>
                                    <p:anim calcmode="lin" valueType="num">
                                      <p:cBhvr>
                                        <p:cTn id="17" dur="500" fill="hold"/>
                                        <p:tgtEl>
                                          <p:spTgt spid="6">
                                            <p:txEl>
                                              <p:pRg st="0" end="0"/>
                                            </p:txEl>
                                          </p:spTgt>
                                        </p:tgtEl>
                                        <p:attrNameLst>
                                          <p:attrName>ppt_x</p:attrName>
                                        </p:attrNameLst>
                                      </p:cBhvr>
                                      <p:tavLst>
                                        <p:tav tm="0">
                                          <p:val>
                                            <p:fltVal val="0.5"/>
                                          </p:val>
                                        </p:tav>
                                        <p:tav tm="100000">
                                          <p:val>
                                            <p:strVal val="#ppt_x"/>
                                          </p:val>
                                        </p:tav>
                                      </p:tavLst>
                                    </p:anim>
                                    <p:anim calcmode="lin" valueType="num">
                                      <p:cBhvr>
                                        <p:cTn id="18" dur="500" fill="hold"/>
                                        <p:tgtEl>
                                          <p:spTgt spid="6">
                                            <p:txEl>
                                              <p:pRg st="0" end="0"/>
                                            </p:txEl>
                                          </p:spTgt>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p:cTn id="21"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
                                            <p:txEl>
                                              <p:pRg st="1" end="1"/>
                                            </p:txEl>
                                          </p:spTgt>
                                        </p:tgtEl>
                                      </p:cBhvr>
                                    </p:animEffect>
                                    <p:anim calcmode="lin" valueType="num">
                                      <p:cBhvr>
                                        <p:cTn id="24" dur="500" fill="hold"/>
                                        <p:tgtEl>
                                          <p:spTgt spid="6">
                                            <p:txEl>
                                              <p:pRg st="1" end="1"/>
                                            </p:txEl>
                                          </p:spTgt>
                                        </p:tgtEl>
                                        <p:attrNameLst>
                                          <p:attrName>ppt_x</p:attrName>
                                        </p:attrNameLst>
                                      </p:cBhvr>
                                      <p:tavLst>
                                        <p:tav tm="0">
                                          <p:val>
                                            <p:fltVal val="0.5"/>
                                          </p:val>
                                        </p:tav>
                                        <p:tav tm="100000">
                                          <p:val>
                                            <p:strVal val="#ppt_x"/>
                                          </p:val>
                                        </p:tav>
                                      </p:tavLst>
                                    </p:anim>
                                    <p:anim calcmode="lin" valueType="num">
                                      <p:cBhvr>
                                        <p:cTn id="25" dur="500" fill="hold"/>
                                        <p:tgtEl>
                                          <p:spTgt spid="6">
                                            <p:txEl>
                                              <p:pRg st="1" end="1"/>
                                            </p:txEl>
                                          </p:spTgt>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p:cTn id="28"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
                                            <p:txEl>
                                              <p:pRg st="2" end="2"/>
                                            </p:txEl>
                                          </p:spTgt>
                                        </p:tgtEl>
                                      </p:cBhvr>
                                    </p:animEffect>
                                    <p:anim calcmode="lin" valueType="num">
                                      <p:cBhvr>
                                        <p:cTn id="31" dur="500" fill="hold"/>
                                        <p:tgtEl>
                                          <p:spTgt spid="6">
                                            <p:txEl>
                                              <p:pRg st="2" end="2"/>
                                            </p:txEl>
                                          </p:spTgt>
                                        </p:tgtEl>
                                        <p:attrNameLst>
                                          <p:attrName>ppt_x</p:attrName>
                                        </p:attrNameLst>
                                      </p:cBhvr>
                                      <p:tavLst>
                                        <p:tav tm="0">
                                          <p:val>
                                            <p:fltVal val="0.5"/>
                                          </p:val>
                                        </p:tav>
                                        <p:tav tm="100000">
                                          <p:val>
                                            <p:strVal val="#ppt_x"/>
                                          </p:val>
                                        </p:tav>
                                      </p:tavLst>
                                    </p:anim>
                                    <p:anim calcmode="lin" valueType="num">
                                      <p:cBhvr>
                                        <p:cTn id="32" dur="500" fill="hold"/>
                                        <p:tgtEl>
                                          <p:spTgt spid="6">
                                            <p:txEl>
                                              <p:pRg st="2" end="2"/>
                                            </p:txEl>
                                          </p:spTgt>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0"/>
                                  </p:stCondLst>
                                  <p:childTnLst>
                                    <p:set>
                                      <p:cBhvr>
                                        <p:cTn id="34" dur="1" fill="hold">
                                          <p:stCondLst>
                                            <p:cond delay="0"/>
                                          </p:stCondLst>
                                        </p:cTn>
                                        <p:tgtEl>
                                          <p:spTgt spid="20">
                                            <p:bg/>
                                          </p:spTgt>
                                        </p:tgtEl>
                                        <p:attrNameLst>
                                          <p:attrName>style.visibility</p:attrName>
                                        </p:attrNameLst>
                                      </p:cBhvr>
                                      <p:to>
                                        <p:strVal val="visible"/>
                                      </p:to>
                                    </p:set>
                                    <p:anim calcmode="lin" valueType="num">
                                      <p:cBhvr>
                                        <p:cTn id="35" dur="500" fill="hold"/>
                                        <p:tgtEl>
                                          <p:spTgt spid="20">
                                            <p:bg/>
                                          </p:spTgt>
                                        </p:tgtEl>
                                        <p:attrNameLst>
                                          <p:attrName>ppt_w</p:attrName>
                                        </p:attrNameLst>
                                      </p:cBhvr>
                                      <p:tavLst>
                                        <p:tav tm="0">
                                          <p:val>
                                            <p:fltVal val="0"/>
                                          </p:val>
                                        </p:tav>
                                        <p:tav tm="100000">
                                          <p:val>
                                            <p:strVal val="#ppt_w"/>
                                          </p:val>
                                        </p:tav>
                                      </p:tavLst>
                                    </p:anim>
                                    <p:anim calcmode="lin" valueType="num">
                                      <p:cBhvr>
                                        <p:cTn id="36" dur="500" fill="hold"/>
                                        <p:tgtEl>
                                          <p:spTgt spid="20">
                                            <p:bg/>
                                          </p:spTgt>
                                        </p:tgtEl>
                                        <p:attrNameLst>
                                          <p:attrName>ppt_h</p:attrName>
                                        </p:attrNameLst>
                                      </p:cBhvr>
                                      <p:tavLst>
                                        <p:tav tm="0">
                                          <p:val>
                                            <p:fltVal val="0"/>
                                          </p:val>
                                        </p:tav>
                                        <p:tav tm="100000">
                                          <p:val>
                                            <p:strVal val="#ppt_h"/>
                                          </p:val>
                                        </p:tav>
                                      </p:tavLst>
                                    </p:anim>
                                    <p:animEffect transition="in" filter="fade">
                                      <p:cBhvr>
                                        <p:cTn id="37" dur="500"/>
                                        <p:tgtEl>
                                          <p:spTgt spid="20">
                                            <p:bg/>
                                          </p:spTgt>
                                        </p:tgtEl>
                                      </p:cBhvr>
                                    </p:animEffect>
                                    <p:anim calcmode="lin" valueType="num">
                                      <p:cBhvr>
                                        <p:cTn id="38" dur="500" fill="hold"/>
                                        <p:tgtEl>
                                          <p:spTgt spid="20">
                                            <p:bg/>
                                          </p:spTgt>
                                        </p:tgtEl>
                                        <p:attrNameLst>
                                          <p:attrName>ppt_x</p:attrName>
                                        </p:attrNameLst>
                                      </p:cBhvr>
                                      <p:tavLst>
                                        <p:tav tm="0">
                                          <p:val>
                                            <p:fltVal val="0.5"/>
                                          </p:val>
                                        </p:tav>
                                        <p:tav tm="100000">
                                          <p:val>
                                            <p:strVal val="#ppt_x"/>
                                          </p:val>
                                        </p:tav>
                                      </p:tavLst>
                                    </p:anim>
                                    <p:anim calcmode="lin" valueType="num">
                                      <p:cBhvr>
                                        <p:cTn id="39" dur="500" fill="hold"/>
                                        <p:tgtEl>
                                          <p:spTgt spid="20">
                                            <p:bg/>
                                          </p:spTgt>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0"/>
                                  </p:stCondLst>
                                  <p:childTnLst>
                                    <p:set>
                                      <p:cBhvr>
                                        <p:cTn id="41" dur="1" fill="hold">
                                          <p:stCondLst>
                                            <p:cond delay="0"/>
                                          </p:stCondLst>
                                        </p:cTn>
                                        <p:tgtEl>
                                          <p:spTgt spid="20">
                                            <p:txEl>
                                              <p:pRg st="0" end="0"/>
                                            </p:txEl>
                                          </p:spTgt>
                                        </p:tgtEl>
                                        <p:attrNameLst>
                                          <p:attrName>style.visibility</p:attrName>
                                        </p:attrNameLst>
                                      </p:cBhvr>
                                      <p:to>
                                        <p:strVal val="visible"/>
                                      </p:to>
                                    </p:set>
                                    <p:anim calcmode="lin" valueType="num">
                                      <p:cBhvr>
                                        <p:cTn id="42"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20">
                                            <p:txEl>
                                              <p:pRg st="0" end="0"/>
                                            </p:txEl>
                                          </p:spTgt>
                                        </p:tgtEl>
                                      </p:cBhvr>
                                    </p:animEffect>
                                    <p:anim calcmode="lin" valueType="num">
                                      <p:cBhvr>
                                        <p:cTn id="45" dur="500" fill="hold"/>
                                        <p:tgtEl>
                                          <p:spTgt spid="20">
                                            <p:txEl>
                                              <p:pRg st="0" end="0"/>
                                            </p:txEl>
                                          </p:spTgt>
                                        </p:tgtEl>
                                        <p:attrNameLst>
                                          <p:attrName>ppt_x</p:attrName>
                                        </p:attrNameLst>
                                      </p:cBhvr>
                                      <p:tavLst>
                                        <p:tav tm="0">
                                          <p:val>
                                            <p:fltVal val="0.5"/>
                                          </p:val>
                                        </p:tav>
                                        <p:tav tm="100000">
                                          <p:val>
                                            <p:strVal val="#ppt_x"/>
                                          </p:val>
                                        </p:tav>
                                      </p:tavLst>
                                    </p:anim>
                                    <p:anim calcmode="lin" valueType="num">
                                      <p:cBhvr>
                                        <p:cTn id="46" dur="500" fill="hold"/>
                                        <p:tgtEl>
                                          <p:spTgt spid="20">
                                            <p:txEl>
                                              <p:pRg st="0" end="0"/>
                                            </p:txEl>
                                          </p:spTgt>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0"/>
                                  </p:stCondLst>
                                  <p:childTnLst>
                                    <p:set>
                                      <p:cBhvr>
                                        <p:cTn id="48" dur="1" fill="hold">
                                          <p:stCondLst>
                                            <p:cond delay="0"/>
                                          </p:stCondLst>
                                        </p:cTn>
                                        <p:tgtEl>
                                          <p:spTgt spid="21">
                                            <p:bg/>
                                          </p:spTgt>
                                        </p:tgtEl>
                                        <p:attrNameLst>
                                          <p:attrName>style.visibility</p:attrName>
                                        </p:attrNameLst>
                                      </p:cBhvr>
                                      <p:to>
                                        <p:strVal val="visible"/>
                                      </p:to>
                                    </p:set>
                                    <p:anim calcmode="lin" valueType="num">
                                      <p:cBhvr>
                                        <p:cTn id="49" dur="500" fill="hold"/>
                                        <p:tgtEl>
                                          <p:spTgt spid="21">
                                            <p:bg/>
                                          </p:spTgt>
                                        </p:tgtEl>
                                        <p:attrNameLst>
                                          <p:attrName>ppt_w</p:attrName>
                                        </p:attrNameLst>
                                      </p:cBhvr>
                                      <p:tavLst>
                                        <p:tav tm="0">
                                          <p:val>
                                            <p:fltVal val="0"/>
                                          </p:val>
                                        </p:tav>
                                        <p:tav tm="100000">
                                          <p:val>
                                            <p:strVal val="#ppt_w"/>
                                          </p:val>
                                        </p:tav>
                                      </p:tavLst>
                                    </p:anim>
                                    <p:anim calcmode="lin" valueType="num">
                                      <p:cBhvr>
                                        <p:cTn id="50" dur="500" fill="hold"/>
                                        <p:tgtEl>
                                          <p:spTgt spid="21">
                                            <p:bg/>
                                          </p:spTgt>
                                        </p:tgtEl>
                                        <p:attrNameLst>
                                          <p:attrName>ppt_h</p:attrName>
                                        </p:attrNameLst>
                                      </p:cBhvr>
                                      <p:tavLst>
                                        <p:tav tm="0">
                                          <p:val>
                                            <p:fltVal val="0"/>
                                          </p:val>
                                        </p:tav>
                                        <p:tav tm="100000">
                                          <p:val>
                                            <p:strVal val="#ppt_h"/>
                                          </p:val>
                                        </p:tav>
                                      </p:tavLst>
                                    </p:anim>
                                    <p:animEffect transition="in" filter="fade">
                                      <p:cBhvr>
                                        <p:cTn id="51" dur="500"/>
                                        <p:tgtEl>
                                          <p:spTgt spid="21">
                                            <p:bg/>
                                          </p:spTgt>
                                        </p:tgtEl>
                                      </p:cBhvr>
                                    </p:animEffect>
                                    <p:anim calcmode="lin" valueType="num">
                                      <p:cBhvr>
                                        <p:cTn id="52" dur="500" fill="hold"/>
                                        <p:tgtEl>
                                          <p:spTgt spid="21">
                                            <p:bg/>
                                          </p:spTgt>
                                        </p:tgtEl>
                                        <p:attrNameLst>
                                          <p:attrName>ppt_x</p:attrName>
                                        </p:attrNameLst>
                                      </p:cBhvr>
                                      <p:tavLst>
                                        <p:tav tm="0">
                                          <p:val>
                                            <p:fltVal val="0.5"/>
                                          </p:val>
                                        </p:tav>
                                        <p:tav tm="100000">
                                          <p:val>
                                            <p:strVal val="#ppt_x"/>
                                          </p:val>
                                        </p:tav>
                                      </p:tavLst>
                                    </p:anim>
                                    <p:anim calcmode="lin" valueType="num">
                                      <p:cBhvr>
                                        <p:cTn id="53" dur="500" fill="hold"/>
                                        <p:tgtEl>
                                          <p:spTgt spid="21">
                                            <p:bg/>
                                          </p:spTgt>
                                        </p:tgtEl>
                                        <p:attrNameLst>
                                          <p:attrName>ppt_y</p:attrName>
                                        </p:attrNameLst>
                                      </p:cBhvr>
                                      <p:tavLst>
                                        <p:tav tm="0">
                                          <p:val>
                                            <p:fltVal val="0.5"/>
                                          </p:val>
                                        </p:tav>
                                        <p:tav tm="100000">
                                          <p:val>
                                            <p:strVal val="#ppt_y"/>
                                          </p:val>
                                        </p:tav>
                                      </p:tavLst>
                                    </p:anim>
                                  </p:childTnLst>
                                </p:cTn>
                              </p:par>
                              <p:par>
                                <p:cTn id="54" presetID="53" presetClass="entr" presetSubtype="528" fill="hold" grpId="0" nodeType="withEffect">
                                  <p:stCondLst>
                                    <p:cond delay="0"/>
                                  </p:stCondLst>
                                  <p:childTnLst>
                                    <p:set>
                                      <p:cBhvr>
                                        <p:cTn id="55" dur="1" fill="hold">
                                          <p:stCondLst>
                                            <p:cond delay="0"/>
                                          </p:stCondLst>
                                        </p:cTn>
                                        <p:tgtEl>
                                          <p:spTgt spid="21">
                                            <p:txEl>
                                              <p:pRg st="0" end="0"/>
                                            </p:txEl>
                                          </p:spTgt>
                                        </p:tgtEl>
                                        <p:attrNameLst>
                                          <p:attrName>style.visibility</p:attrName>
                                        </p:attrNameLst>
                                      </p:cBhvr>
                                      <p:to>
                                        <p:strVal val="visible"/>
                                      </p:to>
                                    </p:set>
                                    <p:anim calcmode="lin" valueType="num">
                                      <p:cBhvr>
                                        <p:cTn id="56" dur="500" fill="hold"/>
                                        <p:tgtEl>
                                          <p:spTgt spid="21">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21">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21">
                                            <p:txEl>
                                              <p:pRg st="0" end="0"/>
                                            </p:txEl>
                                          </p:spTgt>
                                        </p:tgtEl>
                                      </p:cBhvr>
                                    </p:animEffect>
                                    <p:anim calcmode="lin" valueType="num">
                                      <p:cBhvr>
                                        <p:cTn id="59" dur="500" fill="hold"/>
                                        <p:tgtEl>
                                          <p:spTgt spid="21">
                                            <p:txEl>
                                              <p:pRg st="0" end="0"/>
                                            </p:txEl>
                                          </p:spTgt>
                                        </p:tgtEl>
                                        <p:attrNameLst>
                                          <p:attrName>ppt_x</p:attrName>
                                        </p:attrNameLst>
                                      </p:cBhvr>
                                      <p:tavLst>
                                        <p:tav tm="0">
                                          <p:val>
                                            <p:fltVal val="0.5"/>
                                          </p:val>
                                        </p:tav>
                                        <p:tav tm="100000">
                                          <p:val>
                                            <p:strVal val="#ppt_x"/>
                                          </p:val>
                                        </p:tav>
                                      </p:tavLst>
                                    </p:anim>
                                    <p:anim calcmode="lin" valueType="num">
                                      <p:cBhvr>
                                        <p:cTn id="60" dur="500" fill="hold"/>
                                        <p:tgtEl>
                                          <p:spTgt spid="21">
                                            <p:txEl>
                                              <p:pRg st="0" end="0"/>
                                            </p:txEl>
                                          </p:spTgt>
                                        </p:tgtEl>
                                        <p:attrNameLst>
                                          <p:attrName>ppt_y</p:attrName>
                                        </p:attrNameLst>
                                      </p:cBhvr>
                                      <p:tavLst>
                                        <p:tav tm="0">
                                          <p:val>
                                            <p:fltVal val="0.5"/>
                                          </p:val>
                                        </p:tav>
                                        <p:tav tm="100000">
                                          <p:val>
                                            <p:strVal val="#ppt_y"/>
                                          </p:val>
                                        </p:tav>
                                      </p:tavLst>
                                    </p:anim>
                                  </p:childTnLst>
                                </p:cTn>
                              </p:par>
                              <p:par>
                                <p:cTn id="61" presetID="53" presetClass="entr" presetSubtype="528" fill="hold" grpId="0" nodeType="withEffect">
                                  <p:stCondLst>
                                    <p:cond delay="0"/>
                                  </p:stCondLst>
                                  <p:childTnLst>
                                    <p:set>
                                      <p:cBhvr>
                                        <p:cTn id="62" dur="1" fill="hold">
                                          <p:stCondLst>
                                            <p:cond delay="0"/>
                                          </p:stCondLst>
                                        </p:cTn>
                                        <p:tgtEl>
                                          <p:spTgt spid="22">
                                            <p:bg/>
                                          </p:spTgt>
                                        </p:tgtEl>
                                        <p:attrNameLst>
                                          <p:attrName>style.visibility</p:attrName>
                                        </p:attrNameLst>
                                      </p:cBhvr>
                                      <p:to>
                                        <p:strVal val="visible"/>
                                      </p:to>
                                    </p:set>
                                    <p:anim calcmode="lin" valueType="num">
                                      <p:cBhvr>
                                        <p:cTn id="63" dur="500" fill="hold"/>
                                        <p:tgtEl>
                                          <p:spTgt spid="22">
                                            <p:bg/>
                                          </p:spTgt>
                                        </p:tgtEl>
                                        <p:attrNameLst>
                                          <p:attrName>ppt_w</p:attrName>
                                        </p:attrNameLst>
                                      </p:cBhvr>
                                      <p:tavLst>
                                        <p:tav tm="0">
                                          <p:val>
                                            <p:fltVal val="0"/>
                                          </p:val>
                                        </p:tav>
                                        <p:tav tm="100000">
                                          <p:val>
                                            <p:strVal val="#ppt_w"/>
                                          </p:val>
                                        </p:tav>
                                      </p:tavLst>
                                    </p:anim>
                                    <p:anim calcmode="lin" valueType="num">
                                      <p:cBhvr>
                                        <p:cTn id="64" dur="500" fill="hold"/>
                                        <p:tgtEl>
                                          <p:spTgt spid="22">
                                            <p:bg/>
                                          </p:spTgt>
                                        </p:tgtEl>
                                        <p:attrNameLst>
                                          <p:attrName>ppt_h</p:attrName>
                                        </p:attrNameLst>
                                      </p:cBhvr>
                                      <p:tavLst>
                                        <p:tav tm="0">
                                          <p:val>
                                            <p:fltVal val="0"/>
                                          </p:val>
                                        </p:tav>
                                        <p:tav tm="100000">
                                          <p:val>
                                            <p:strVal val="#ppt_h"/>
                                          </p:val>
                                        </p:tav>
                                      </p:tavLst>
                                    </p:anim>
                                    <p:animEffect transition="in" filter="fade">
                                      <p:cBhvr>
                                        <p:cTn id="65" dur="500"/>
                                        <p:tgtEl>
                                          <p:spTgt spid="22">
                                            <p:bg/>
                                          </p:spTgt>
                                        </p:tgtEl>
                                      </p:cBhvr>
                                    </p:animEffect>
                                    <p:anim calcmode="lin" valueType="num">
                                      <p:cBhvr>
                                        <p:cTn id="66" dur="500" fill="hold"/>
                                        <p:tgtEl>
                                          <p:spTgt spid="22">
                                            <p:bg/>
                                          </p:spTgt>
                                        </p:tgtEl>
                                        <p:attrNameLst>
                                          <p:attrName>ppt_x</p:attrName>
                                        </p:attrNameLst>
                                      </p:cBhvr>
                                      <p:tavLst>
                                        <p:tav tm="0">
                                          <p:val>
                                            <p:fltVal val="0.5"/>
                                          </p:val>
                                        </p:tav>
                                        <p:tav tm="100000">
                                          <p:val>
                                            <p:strVal val="#ppt_x"/>
                                          </p:val>
                                        </p:tav>
                                      </p:tavLst>
                                    </p:anim>
                                    <p:anim calcmode="lin" valueType="num">
                                      <p:cBhvr>
                                        <p:cTn id="67" dur="500" fill="hold"/>
                                        <p:tgtEl>
                                          <p:spTgt spid="22">
                                            <p:bg/>
                                          </p:spTgt>
                                        </p:tgtEl>
                                        <p:attrNameLst>
                                          <p:attrName>ppt_y</p:attrName>
                                        </p:attrNameLst>
                                      </p:cBhvr>
                                      <p:tavLst>
                                        <p:tav tm="0">
                                          <p:val>
                                            <p:fltVal val="0.5"/>
                                          </p:val>
                                        </p:tav>
                                        <p:tav tm="100000">
                                          <p:val>
                                            <p:strVal val="#ppt_y"/>
                                          </p:val>
                                        </p:tav>
                                      </p:tavLst>
                                    </p:anim>
                                  </p:childTnLst>
                                </p:cTn>
                              </p:par>
                              <p:par>
                                <p:cTn id="68" presetID="53" presetClass="entr" presetSubtype="528" fill="hold" grpId="0" nodeType="withEffect">
                                  <p:stCondLst>
                                    <p:cond delay="0"/>
                                  </p:stCondLst>
                                  <p:childTnLst>
                                    <p:set>
                                      <p:cBhvr>
                                        <p:cTn id="69" dur="1" fill="hold">
                                          <p:stCondLst>
                                            <p:cond delay="0"/>
                                          </p:stCondLst>
                                        </p:cTn>
                                        <p:tgtEl>
                                          <p:spTgt spid="22">
                                            <p:txEl>
                                              <p:pRg st="0" end="0"/>
                                            </p:txEl>
                                          </p:spTgt>
                                        </p:tgtEl>
                                        <p:attrNameLst>
                                          <p:attrName>style.visibility</p:attrName>
                                        </p:attrNameLst>
                                      </p:cBhvr>
                                      <p:to>
                                        <p:strVal val="visible"/>
                                      </p:to>
                                    </p:set>
                                    <p:anim calcmode="lin" valueType="num">
                                      <p:cBhvr>
                                        <p:cTn id="70"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72" dur="500"/>
                                        <p:tgtEl>
                                          <p:spTgt spid="22">
                                            <p:txEl>
                                              <p:pRg st="0" end="0"/>
                                            </p:txEl>
                                          </p:spTgt>
                                        </p:tgtEl>
                                      </p:cBhvr>
                                    </p:animEffect>
                                    <p:anim calcmode="lin" valueType="num">
                                      <p:cBhvr>
                                        <p:cTn id="73" dur="500" fill="hold"/>
                                        <p:tgtEl>
                                          <p:spTgt spid="22">
                                            <p:txEl>
                                              <p:pRg st="0" end="0"/>
                                            </p:txEl>
                                          </p:spTgt>
                                        </p:tgtEl>
                                        <p:attrNameLst>
                                          <p:attrName>ppt_x</p:attrName>
                                        </p:attrNameLst>
                                      </p:cBhvr>
                                      <p:tavLst>
                                        <p:tav tm="0">
                                          <p:val>
                                            <p:fltVal val="0.5"/>
                                          </p:val>
                                        </p:tav>
                                        <p:tav tm="100000">
                                          <p:val>
                                            <p:strVal val="#ppt_x"/>
                                          </p:val>
                                        </p:tav>
                                      </p:tavLst>
                                    </p:anim>
                                    <p:anim calcmode="lin" valueType="num">
                                      <p:cBhvr>
                                        <p:cTn id="74" dur="500" fill="hold"/>
                                        <p:tgtEl>
                                          <p:spTgt spid="22">
                                            <p:txEl>
                                              <p:pRg st="0" end="0"/>
                                            </p:txEl>
                                          </p:spTgt>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p:cTn dur="500" fill="hold"/>
                        <p:tgtEl>
                          <p:spTgt spid="6"/>
                        </p:tgtEl>
                        <p:attrNameLst>
                          <p:attrName>ppt_w</p:attrName>
                        </p:attrNameLst>
                      </p:cBhvr>
                      <p:tavLst>
                        <p:tav tm="0">
                          <p:val>
                            <p:fltVal val="0"/>
                          </p:val>
                        </p:tav>
                        <p:tav tm="100000">
                          <p:val>
                            <p:strVal val="#ppt_w"/>
                          </p:val>
                        </p:tav>
                      </p:tavLst>
                    </p:anim>
                    <p:anim calcmode="lin" valueType="num">
                      <p:cBhvr>
                        <p:cTn dur="500" fill="hold"/>
                        <p:tgtEl>
                          <p:spTgt spid="6"/>
                        </p:tgtEl>
                        <p:attrNameLst>
                          <p:attrName>ppt_h</p:attrName>
                        </p:attrNameLst>
                      </p:cBhvr>
                      <p:tavLst>
                        <p:tav tm="0">
                          <p:val>
                            <p:fltVal val="0"/>
                          </p:val>
                        </p:tav>
                        <p:tav tm="100000">
                          <p:val>
                            <p:strVal val="#ppt_h"/>
                          </p:val>
                        </p:tav>
                      </p:tavLst>
                    </p:anim>
                    <p:animEffect transition="in" filter="fade">
                      <p:cBhvr>
                        <p:cTn dur="500"/>
                        <p:tgtEl>
                          <p:spTgt spid="6"/>
                        </p:tgtEl>
                      </p:cBhvr>
                    </p:animEffect>
                    <p:anim calcmode="lin" valueType="num">
                      <p:cBhvr>
                        <p:cTn dur="500" fill="hold"/>
                        <p:tgtEl>
                          <p:spTgt spid="6"/>
                        </p:tgtEl>
                        <p:attrNameLst>
                          <p:attrName>ppt_x</p:attrName>
                        </p:attrNameLst>
                      </p:cBhvr>
                      <p:tavLst>
                        <p:tav tm="0">
                          <p:val>
                            <p:fltVal val="0.5"/>
                          </p:val>
                        </p:tav>
                        <p:tav tm="100000">
                          <p:val>
                            <p:strVal val="#ppt_x"/>
                          </p:val>
                        </p:tav>
                      </p:tavLst>
                    </p:anim>
                    <p:anim calcmode="lin" valueType="num">
                      <p:cBhvr>
                        <p:cTn dur="500" fill="hold"/>
                        <p:tgtEl>
                          <p:spTgt spid="6"/>
                        </p:tgtEl>
                        <p:attrNameLst>
                          <p:attrName>ppt_y</p:attrName>
                        </p:attrNameLst>
                      </p:cBhvr>
                      <p:tavLst>
                        <p:tav tm="0">
                          <p:val>
                            <p:fltVal val="0.5"/>
                          </p:val>
                        </p:tav>
                        <p:tav tm="100000">
                          <p:val>
                            <p:strVal val="#ppt_y"/>
                          </p:val>
                        </p:tav>
                      </p:tavLst>
                    </p:anim>
                  </p:childTnLst>
                </p:cTn>
              </p:par>
            </p:tnLst>
          </p:tmpl>
        </p:tmplLst>
      </p:bldP>
      <p:bldP spid="20" grpId="0" build="p" animBg="1">
        <p:tmplLst>
          <p:tmpl>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p:cTn dur="500" fill="hold"/>
                        <p:tgtEl>
                          <p:spTgt spid="20"/>
                        </p:tgtEl>
                        <p:attrNameLst>
                          <p:attrName>ppt_w</p:attrName>
                        </p:attrNameLst>
                      </p:cBhvr>
                      <p:tavLst>
                        <p:tav tm="0">
                          <p:val>
                            <p:fltVal val="0"/>
                          </p:val>
                        </p:tav>
                        <p:tav tm="100000">
                          <p:val>
                            <p:strVal val="#ppt_w"/>
                          </p:val>
                        </p:tav>
                      </p:tavLst>
                    </p:anim>
                    <p:anim calcmode="lin" valueType="num">
                      <p:cBhvr>
                        <p:cTn dur="500" fill="hold"/>
                        <p:tgtEl>
                          <p:spTgt spid="20"/>
                        </p:tgtEl>
                        <p:attrNameLst>
                          <p:attrName>ppt_h</p:attrName>
                        </p:attrNameLst>
                      </p:cBhvr>
                      <p:tavLst>
                        <p:tav tm="0">
                          <p:val>
                            <p:fltVal val="0"/>
                          </p:val>
                        </p:tav>
                        <p:tav tm="100000">
                          <p:val>
                            <p:strVal val="#ppt_h"/>
                          </p:val>
                        </p:tav>
                      </p:tavLst>
                    </p:anim>
                    <p:animEffect transition="in" filter="fade">
                      <p:cBhvr>
                        <p:cTn dur="500"/>
                        <p:tgtEl>
                          <p:spTgt spid="20"/>
                        </p:tgtEl>
                      </p:cBhvr>
                    </p:animEffect>
                    <p:anim calcmode="lin" valueType="num">
                      <p:cBhvr>
                        <p:cTn dur="500" fill="hold"/>
                        <p:tgtEl>
                          <p:spTgt spid="20"/>
                        </p:tgtEl>
                        <p:attrNameLst>
                          <p:attrName>ppt_x</p:attrName>
                        </p:attrNameLst>
                      </p:cBhvr>
                      <p:tavLst>
                        <p:tav tm="0">
                          <p:val>
                            <p:fltVal val="0.5"/>
                          </p:val>
                        </p:tav>
                        <p:tav tm="100000">
                          <p:val>
                            <p:strVal val="#ppt_x"/>
                          </p:val>
                        </p:tav>
                      </p:tavLst>
                    </p:anim>
                    <p:anim calcmode="lin" valueType="num">
                      <p:cBhvr>
                        <p:cTn dur="500" fill="hold"/>
                        <p:tgtEl>
                          <p:spTgt spid="20"/>
                        </p:tgtEl>
                        <p:attrNameLst>
                          <p:attrName>ppt_y</p:attrName>
                        </p:attrNameLst>
                      </p:cBhvr>
                      <p:tavLst>
                        <p:tav tm="0">
                          <p:val>
                            <p:fltVal val="0.5"/>
                          </p:val>
                        </p:tav>
                        <p:tav tm="100000">
                          <p:val>
                            <p:strVal val="#ppt_y"/>
                          </p:val>
                        </p:tav>
                      </p:tavLst>
                    </p:anim>
                  </p:childTnLst>
                </p:cTn>
              </p:par>
            </p:tnLst>
          </p:tmpl>
        </p:tmplLst>
      </p:bldP>
      <p:bldP spid="21" grpId="0" build="p" animBg="1">
        <p:tmplLst>
          <p:tmpl>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p:cTn dur="500" fill="hold"/>
                        <p:tgtEl>
                          <p:spTgt spid="21"/>
                        </p:tgtEl>
                        <p:attrNameLst>
                          <p:attrName>ppt_w</p:attrName>
                        </p:attrNameLst>
                      </p:cBhvr>
                      <p:tavLst>
                        <p:tav tm="0">
                          <p:val>
                            <p:fltVal val="0"/>
                          </p:val>
                        </p:tav>
                        <p:tav tm="100000">
                          <p:val>
                            <p:strVal val="#ppt_w"/>
                          </p:val>
                        </p:tav>
                      </p:tavLst>
                    </p:anim>
                    <p:anim calcmode="lin" valueType="num">
                      <p:cBhvr>
                        <p:cTn dur="500" fill="hold"/>
                        <p:tgtEl>
                          <p:spTgt spid="21"/>
                        </p:tgtEl>
                        <p:attrNameLst>
                          <p:attrName>ppt_h</p:attrName>
                        </p:attrNameLst>
                      </p:cBhvr>
                      <p:tavLst>
                        <p:tav tm="0">
                          <p:val>
                            <p:fltVal val="0"/>
                          </p:val>
                        </p:tav>
                        <p:tav tm="100000">
                          <p:val>
                            <p:strVal val="#ppt_h"/>
                          </p:val>
                        </p:tav>
                      </p:tavLst>
                    </p:anim>
                    <p:animEffect transition="in" filter="fade">
                      <p:cBhvr>
                        <p:cTn dur="500"/>
                        <p:tgtEl>
                          <p:spTgt spid="21"/>
                        </p:tgtEl>
                      </p:cBhvr>
                    </p:animEffect>
                    <p:anim calcmode="lin" valueType="num">
                      <p:cBhvr>
                        <p:cTn dur="500" fill="hold"/>
                        <p:tgtEl>
                          <p:spTgt spid="21"/>
                        </p:tgtEl>
                        <p:attrNameLst>
                          <p:attrName>ppt_x</p:attrName>
                        </p:attrNameLst>
                      </p:cBhvr>
                      <p:tavLst>
                        <p:tav tm="0">
                          <p:val>
                            <p:fltVal val="0.5"/>
                          </p:val>
                        </p:tav>
                        <p:tav tm="100000">
                          <p:val>
                            <p:strVal val="#ppt_x"/>
                          </p:val>
                        </p:tav>
                      </p:tavLst>
                    </p:anim>
                    <p:anim calcmode="lin" valueType="num">
                      <p:cBhvr>
                        <p:cTn dur="500" fill="hold"/>
                        <p:tgtEl>
                          <p:spTgt spid="21"/>
                        </p:tgtEl>
                        <p:attrNameLst>
                          <p:attrName>ppt_y</p:attrName>
                        </p:attrNameLst>
                      </p:cBhvr>
                      <p:tavLst>
                        <p:tav tm="0">
                          <p:val>
                            <p:fltVal val="0.5"/>
                          </p:val>
                        </p:tav>
                        <p:tav tm="100000">
                          <p:val>
                            <p:strVal val="#ppt_y"/>
                          </p:val>
                        </p:tav>
                      </p:tavLst>
                    </p:anim>
                  </p:childTnLst>
                </p:cTn>
              </p:par>
            </p:tnLst>
          </p:tmpl>
        </p:tmplLst>
      </p:bldP>
      <p:bldP spid="22" grpId="0" build="p" animBg="1">
        <p:tmplLst>
          <p:tmpl>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 lvl="1">
            <p:tnLst>
              <p:par>
                <p:cTn presetID="53" presetClass="entr" presetSubtype="528"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500" fill="hold"/>
                        <p:tgtEl>
                          <p:spTgt spid="22"/>
                        </p:tgtEl>
                        <p:attrNameLst>
                          <p:attrName>ppt_w</p:attrName>
                        </p:attrNameLst>
                      </p:cBhvr>
                      <p:tavLst>
                        <p:tav tm="0">
                          <p:val>
                            <p:fltVal val="0"/>
                          </p:val>
                        </p:tav>
                        <p:tav tm="100000">
                          <p:val>
                            <p:strVal val="#ppt_w"/>
                          </p:val>
                        </p:tav>
                      </p:tavLst>
                    </p:anim>
                    <p:anim calcmode="lin" valueType="num">
                      <p:cBhvr>
                        <p:cTn dur="500" fill="hold"/>
                        <p:tgtEl>
                          <p:spTgt spid="22"/>
                        </p:tgtEl>
                        <p:attrNameLst>
                          <p:attrName>ppt_h</p:attrName>
                        </p:attrNameLst>
                      </p:cBhvr>
                      <p:tavLst>
                        <p:tav tm="0">
                          <p:val>
                            <p:fltVal val="0"/>
                          </p:val>
                        </p:tav>
                        <p:tav tm="100000">
                          <p:val>
                            <p:strVal val="#ppt_h"/>
                          </p:val>
                        </p:tav>
                      </p:tavLst>
                    </p:anim>
                    <p:animEffect transition="in" filter="fade">
                      <p:cBhvr>
                        <p:cTn dur="500"/>
                        <p:tgtEl>
                          <p:spTgt spid="22"/>
                        </p:tgtEl>
                      </p:cBhvr>
                    </p:animEffect>
                    <p:anim calcmode="lin" valueType="num">
                      <p:cBhvr>
                        <p:cTn dur="500" fill="hold"/>
                        <p:tgtEl>
                          <p:spTgt spid="22"/>
                        </p:tgtEl>
                        <p:attrNameLst>
                          <p:attrName>ppt_x</p:attrName>
                        </p:attrNameLst>
                      </p:cBhvr>
                      <p:tavLst>
                        <p:tav tm="0">
                          <p:val>
                            <p:fltVal val="0.5"/>
                          </p:val>
                        </p:tav>
                        <p:tav tm="100000">
                          <p:val>
                            <p:strVal val="#ppt_x"/>
                          </p:val>
                        </p:tav>
                      </p:tavLst>
                    </p:anim>
                    <p:anim calcmode="lin" valueType="num">
                      <p:cBhvr>
                        <p:cTn dur="500" fill="hold"/>
                        <p:tgtEl>
                          <p:spTgt spid="22"/>
                        </p:tgtEl>
                        <p:attrNameLst>
                          <p:attrName>ppt_y</p:attrName>
                        </p:attrNameLst>
                      </p:cBhvr>
                      <p:tavLst>
                        <p:tav tm="0">
                          <p:val>
                            <p:fltVal val="0.5"/>
                          </p:val>
                        </p:tav>
                        <p:tav tm="100000">
                          <p:val>
                            <p:strVal val="#ppt_y"/>
                          </p:val>
                        </p:tav>
                      </p:tavLst>
                    </p:anim>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69423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3384866"/>
          </a:xfrm>
        </p:spPr>
        <p:txBody>
          <a:bodyPr lIns="146304" tIns="91440" rIns="146304" bIns="91440"/>
          <a:lstStyle>
            <a:lvl1pPr>
              <a:lnSpc>
                <a:spcPts val="6299"/>
              </a:lnSpc>
              <a:defRPr sz="5799" baseline="0">
                <a:solidFill>
                  <a:schemeClr val="accent2"/>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05050"/>
                </a:solidFill>
                <a:effectLst/>
                <a:uLnTx/>
                <a:uFillTx/>
                <a:latin typeface="Segoe UI"/>
                <a:ea typeface="+mn-ea"/>
                <a:cs typeface="+mn-cs"/>
              </a:rPr>
              <a:t>Microsoft Confidential</a:t>
            </a:r>
          </a:p>
        </p:txBody>
      </p:sp>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199"/>
              </a:spcBef>
              <a:buNone/>
              <a:defRPr sz="1599" baseline="0"/>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6249570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1828800"/>
          </a:xfrm>
        </p:spPr>
        <p:txBody>
          <a:bodyPr lIns="146304" tIns="91440" rIns="146304" bIns="91440"/>
          <a:lstStyle>
            <a:lvl1pPr>
              <a:lnSpc>
                <a:spcPts val="6299"/>
              </a:lnSpc>
              <a:defRPr sz="5799" baseline="0">
                <a:solidFill>
                  <a:schemeClr val="accent2"/>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05050"/>
                </a:solidFill>
                <a:effectLst/>
                <a:uLnTx/>
                <a:uFillTx/>
                <a:latin typeface="Segoe UI"/>
                <a:ea typeface="+mn-ea"/>
                <a:cs typeface="+mn-cs"/>
              </a:rPr>
              <a:t>Microsoft Confidential</a:t>
            </a:r>
          </a:p>
        </p:txBody>
      </p:sp>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2857190"/>
            <a:ext cx="7670052" cy="3474397"/>
          </a:xfrm>
        </p:spPr>
        <p:txBody>
          <a:bodyPr/>
          <a:lstStyle>
            <a:lvl1pPr marL="0" indent="0">
              <a:lnSpc>
                <a:spcPts val="2600"/>
              </a:lnSpc>
              <a:spcBef>
                <a:spcPts val="3000"/>
              </a:spcBef>
              <a:buNone/>
              <a:defRPr sz="2400" baseline="0">
                <a:latin typeface="+mn-lt"/>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2629520042"/>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58pt Title/24pt Text - Gra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1828800"/>
          </a:xfrm>
        </p:spPr>
        <p:txBody>
          <a:bodyPr lIns="146304" tIns="91440" rIns="146304" bIns="91440"/>
          <a:lstStyle>
            <a:lvl1pPr>
              <a:lnSpc>
                <a:spcPts val="6299"/>
              </a:lnSpc>
              <a:defRPr sz="5799" baseline="0">
                <a:solidFill>
                  <a:schemeClr val="accent6"/>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a:ea typeface="+mn-ea"/>
                <a:cs typeface="+mn-cs"/>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2857190"/>
            <a:ext cx="7670052" cy="3474397"/>
          </a:xfrm>
        </p:spPr>
        <p:txBody>
          <a:bodyPr/>
          <a:lstStyle>
            <a:lvl1pPr marL="0" indent="0">
              <a:lnSpc>
                <a:spcPts val="2600"/>
              </a:lnSpc>
              <a:spcBef>
                <a:spcPts val="3000"/>
              </a:spcBef>
              <a:buNone/>
              <a:defRPr sz="2400" baseline="0">
                <a:solidFill>
                  <a:schemeClr val="bg1"/>
                </a:solidFill>
                <a:latin typeface="+mn-lt"/>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2330206194"/>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1097302"/>
          </a:xfrm>
        </p:spPr>
        <p:txBody>
          <a:bodyPr lIns="146304" tIns="91440" rIns="146304" bIns="91440"/>
          <a:lstStyle>
            <a:lvl1pPr>
              <a:lnSpc>
                <a:spcPts val="6299"/>
              </a:lnSpc>
              <a:defRPr sz="5799"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05050"/>
                </a:solidFill>
                <a:effectLst/>
                <a:uLnTx/>
                <a:uFillTx/>
                <a:latin typeface="Segoe UI"/>
                <a:ea typeface="+mn-ea"/>
                <a:cs typeface="+mn-cs"/>
              </a:rPr>
              <a:t>Microsoft Confidential</a:t>
            </a:r>
          </a:p>
        </p:txBody>
      </p:sp>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8" name="Text Placeholder 7"/>
          <p:cNvSpPr>
            <a:spLocks noGrp="1"/>
          </p:cNvSpPr>
          <p:nvPr>
            <p:ph type="body" sz="quarter" idx="13" hasCustomPrompt="1"/>
          </p:nvPr>
        </p:nvSpPr>
        <p:spPr>
          <a:xfrm>
            <a:off x="274638" y="2125664"/>
            <a:ext cx="9144000" cy="4082870"/>
          </a:xfrm>
        </p:spPr>
        <p:txBody>
          <a:bodyPr/>
          <a:lstStyle>
            <a:lvl1pPr marL="233318" indent="-233318">
              <a:spcBef>
                <a:spcPts val="1199"/>
              </a:spcBef>
              <a:defRPr sz="2600">
                <a:latin typeface="+mn-lt"/>
              </a:defRPr>
            </a:lvl1pPr>
            <a:lvl2pPr marL="690430" indent="-233318">
              <a:spcBef>
                <a:spcPts val="1199"/>
              </a:spcBef>
              <a:buSzPct val="100000"/>
              <a:buFont typeface="Segoe UI" pitchFamily="34" charset="0"/>
              <a:buChar char="‐"/>
              <a:defRPr/>
            </a:lvl2pPr>
            <a:lvl3pPr marL="1147543" indent="-233318">
              <a:spcBef>
                <a:spcPts val="1199"/>
              </a:spcBef>
              <a:buFont typeface="Wingdings" pitchFamily="2" charset="2"/>
              <a:buChar char="§"/>
              <a:defRPr/>
            </a:lvl3pPr>
            <a:lvl4pPr marL="1599893" indent="-342834">
              <a:spcBef>
                <a:spcPts val="1199"/>
              </a:spcBef>
              <a:buFont typeface="+mj-lt"/>
              <a:buAutoNum type="arabicPeriod"/>
              <a:defRPr/>
            </a:lvl4pPr>
            <a:lvl5pPr marL="1945901" indent="-342834">
              <a:spcBef>
                <a:spcPts val="1199"/>
              </a:spcBef>
              <a:buFont typeface="+mj-lt"/>
              <a:buAutoNum type="alphaLcParenR"/>
              <a:defRPr/>
            </a:lvl5pPr>
          </a:lstStyle>
          <a:p>
            <a:pPr lvl="0"/>
            <a:r>
              <a:rPr lang="en-US"/>
              <a:t>Lorem ipsum dolor sit amet, consectetur adipiscing </a:t>
            </a:r>
            <a:br>
              <a:rPr lang="en-US"/>
            </a:br>
            <a:r>
              <a:rPr lang="en-US"/>
              <a:t>elit. Nunc et sagittis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1837916"/>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30pt Tex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5964865" cy="6994525"/>
          </a:xfrm>
          <a:prstGeom prst="rect">
            <a:avLst/>
          </a:prstGeom>
        </p:spPr>
      </p:pic>
      <p:sp>
        <p:nvSpPr>
          <p:cNvPr id="9" name="Rectangle 8"/>
          <p:cNvSpPr/>
          <p:nvPr userDrawn="1"/>
        </p:nvSpPr>
        <p:spPr bwMode="auto">
          <a:xfrm>
            <a:off x="4891618" y="0"/>
            <a:ext cx="2011658" cy="6994525"/>
          </a:xfrm>
          <a:prstGeom prst="rect">
            <a:avLst/>
          </a:prstGeom>
          <a:gradFill>
            <a:gsLst>
              <a:gs pos="63000">
                <a:schemeClr val="bg1"/>
              </a:gs>
              <a:gs pos="75325">
                <a:srgbClr val="FFFFFF">
                  <a:alpha val="92000"/>
                </a:srgbClr>
              </a:gs>
              <a:gs pos="88000">
                <a:schemeClr val="bg1">
                  <a:alpha val="33000"/>
                </a:schemeClr>
              </a:gs>
              <a:gs pos="100000">
                <a:schemeClr val="bg1">
                  <a:alpha val="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ext Placeholder 6"/>
          <p:cNvSpPr>
            <a:spLocks noGrp="1"/>
          </p:cNvSpPr>
          <p:nvPr>
            <p:ph type="body" sz="quarter" idx="12" hasCustomPrompt="1"/>
          </p:nvPr>
        </p:nvSpPr>
        <p:spPr>
          <a:xfrm>
            <a:off x="5761038" y="1028410"/>
            <a:ext cx="6409624" cy="5303462"/>
          </a:xfrm>
        </p:spPr>
        <p:txBody>
          <a:bodyPr/>
          <a:lstStyle>
            <a:lvl1pPr marL="0" indent="0">
              <a:lnSpc>
                <a:spcPts val="3399"/>
              </a:lnSpc>
              <a:spcBef>
                <a:spcPts val="3599"/>
              </a:spcBef>
              <a:buNone/>
              <a:defRPr sz="3000" baseline="0">
                <a:solidFill>
                  <a:schemeClr val="tx2"/>
                </a:solidFill>
                <a:latin typeface="+mj-lt"/>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a:t>Lorem ipsum dolor sit amet, consectetur adipiscing elit. Suspendisse eu justo tempus. </a:t>
            </a:r>
          </a:p>
          <a:p>
            <a:pPr lvl="0"/>
            <a:r>
              <a:rPr lang="en-US"/>
              <a:t>Aenean porttitor pulvinar lorem, </a:t>
            </a:r>
            <a:br>
              <a:rPr lang="en-US"/>
            </a:br>
            <a:r>
              <a:rPr lang="en-US"/>
              <a:t>eu accumsan purus mattis nec. </a:t>
            </a:r>
          </a:p>
          <a:p>
            <a:pPr lvl="0"/>
            <a:r>
              <a:rPr lang="en-US"/>
              <a:t>Cum sociis natoque penatibus </a:t>
            </a:r>
            <a:br>
              <a:rPr lang="en-US"/>
            </a:br>
            <a:r>
              <a:rPr lang="en-US"/>
              <a:t>et magnis dis parturient montes, nascetur ridiculus mus.</a:t>
            </a:r>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a:ea typeface="+mn-ea"/>
                <a:cs typeface="+mn-cs"/>
              </a:rPr>
              <a:t>Microsoft Confidential</a:t>
            </a:r>
          </a:p>
        </p:txBody>
      </p:sp>
    </p:spTree>
    <p:extLst>
      <p:ext uri="{BB962C8B-B14F-4D97-AF65-F5344CB8AC3E}">
        <p14:creationId xmlns:p14="http://schemas.microsoft.com/office/powerpoint/2010/main" val="3298441819"/>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64964"/>
            <a:ext cx="9143999" cy="1097302"/>
          </a:xfrm>
        </p:spPr>
        <p:txBody>
          <a:bodyPr lIns="146304" tIns="91440" rIns="146304" bIns="91440"/>
          <a:lstStyle>
            <a:lvl1pPr>
              <a:lnSpc>
                <a:spcPts val="6299"/>
              </a:lnSpc>
              <a:defRPr sz="5799" baseline="0">
                <a:solidFill>
                  <a:schemeClr val="accent2"/>
                </a:solidFill>
              </a:defRPr>
            </a:lvl1pPr>
          </a:lstStyle>
          <a:p>
            <a:r>
              <a:rPr lang="en-US" dirty="0"/>
              <a:t>Lorem ipsum dolor sit.</a:t>
            </a:r>
          </a:p>
        </p:txBody>
      </p:sp>
      <p:sp>
        <p:nvSpPr>
          <p:cNvPr id="3" name="Footer Placeholder 2"/>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05050"/>
                </a:solidFill>
                <a:effectLst/>
                <a:uLnTx/>
                <a:uFillTx/>
                <a:latin typeface="Segoe UI"/>
                <a:ea typeface="+mn-ea"/>
                <a:cs typeface="+mn-cs"/>
              </a:rPr>
              <a:t>Microsoft Confidential</a:t>
            </a:r>
          </a:p>
        </p:txBody>
      </p:sp>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3264153950"/>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Closing Slide">
    <p:bg>
      <p:bgPr>
        <a:solidFill>
          <a:schemeClr val="accent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9230" y="3145041"/>
            <a:ext cx="3288506" cy="704445"/>
          </a:xfrm>
          <a:prstGeom prst="rect">
            <a:avLst/>
          </a:prstGeom>
        </p:spPr>
      </p:pic>
    </p:spTree>
    <p:extLst>
      <p:ext uri="{BB962C8B-B14F-4D97-AF65-F5344CB8AC3E}">
        <p14:creationId xmlns:p14="http://schemas.microsoft.com/office/powerpoint/2010/main" val="1549571640"/>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_58pt Title/16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264964"/>
            <a:ext cx="9143999" cy="3384866"/>
          </a:xfrm>
        </p:spPr>
        <p:txBody>
          <a:bodyPr lIns="146304" tIns="91440" rIns="146304" bIns="91440"/>
          <a:lstStyle>
            <a:lvl1pPr>
              <a:lnSpc>
                <a:spcPts val="6298"/>
              </a:lnSpc>
              <a:defRPr sz="5798" baseline="0">
                <a:solidFill>
                  <a:schemeClr val="accent2"/>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05050"/>
                </a:solidFill>
                <a:effectLst/>
                <a:uLnTx/>
                <a:uFillTx/>
                <a:latin typeface="Segoe UI"/>
                <a:ea typeface="+mn-ea"/>
                <a:cs typeface="+mn-cs"/>
              </a:rPr>
              <a:t>Microsoft Confidential</a:t>
            </a:r>
          </a:p>
        </p:txBody>
      </p:sp>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199"/>
              </a:spcBef>
              <a:buNone/>
              <a:defRPr sz="1599" baseline="0"/>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3757870597"/>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58pt Title/16pt Text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264964"/>
            <a:ext cx="9143999" cy="3384866"/>
          </a:xfrm>
        </p:spPr>
        <p:txBody>
          <a:bodyPr lIns="146304" tIns="91440" rIns="146304" bIns="91440"/>
          <a:lstStyle>
            <a:lvl1pPr>
              <a:lnSpc>
                <a:spcPts val="6298"/>
              </a:lnSpc>
              <a:defRPr sz="5798"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a:ea typeface="+mn-ea"/>
                <a:cs typeface="+mn-cs"/>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199"/>
              </a:spcBef>
              <a:buNone/>
              <a:defRPr sz="1599" baseline="0">
                <a:solidFill>
                  <a:schemeClr val="bg1"/>
                </a:solidFill>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355448017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_58pt Title/16pt Text -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264964"/>
            <a:ext cx="9143999" cy="3384866"/>
          </a:xfrm>
        </p:spPr>
        <p:txBody>
          <a:bodyPr lIns="146304" tIns="91440" rIns="146304" bIns="91440"/>
          <a:lstStyle>
            <a:lvl1pPr>
              <a:lnSpc>
                <a:spcPts val="6298"/>
              </a:lnSpc>
              <a:defRPr sz="5798" baseline="0">
                <a:solidFill>
                  <a:schemeClr val="bg1"/>
                </a:solidFill>
              </a:defRPr>
            </a:lvl1pPr>
          </a:lstStyle>
          <a:p>
            <a:r>
              <a:rPr lang="en-US"/>
              <a:t>Lorem ipsum dolor sit</a:t>
            </a:r>
            <a:br>
              <a:rPr lang="en-US"/>
            </a:br>
            <a:r>
              <a:rPr lang="en-US"/>
              <a:t>amet, consectetuer adipi</a:t>
            </a:r>
            <a:br>
              <a:rPr lang="en-US"/>
            </a:br>
            <a:r>
              <a:rPr lang="en-US"/>
              <a:t>scing elit aenean massa.</a:t>
            </a:r>
            <a:br>
              <a:rPr lang="en-US"/>
            </a:br>
            <a:r>
              <a:rPr lang="en-US"/>
              <a:t>Cum sociis natoque.</a:t>
            </a:r>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a:ea typeface="+mn-ea"/>
                <a:cs typeface="+mn-cs"/>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8" y="3954463"/>
            <a:ext cx="5486400" cy="2468562"/>
          </a:xfrm>
        </p:spPr>
        <p:txBody>
          <a:bodyPr/>
          <a:lstStyle>
            <a:lvl1pPr marL="0" indent="0">
              <a:lnSpc>
                <a:spcPts val="1800"/>
              </a:lnSpc>
              <a:spcBef>
                <a:spcPts val="1199"/>
              </a:spcBef>
              <a:buNone/>
              <a:defRPr sz="1599" baseline="0">
                <a:solidFill>
                  <a:schemeClr val="bg1"/>
                </a:solidFill>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a:t>Lorem ipsum dolor sit amet, consectetur adipiscing elit. Nunc et sagittis ligula, non laoreet urna. Aenean porttitor pulvinar lorem, eu accumsan purus mattis nec. Suspendisse eu justo tempus, volutpat velit ut, eleifend velit. </a:t>
            </a:r>
          </a:p>
          <a:p>
            <a:pPr lvl="0"/>
            <a:r>
              <a:rPr lang="en-US"/>
              <a:t>Cum sociis natoque penatibus et magnis dis parturient montes, nascetur ridiculus mus. Nullam tempus lorem justo, ac placerat neque molestie ut. </a:t>
            </a:r>
          </a:p>
        </p:txBody>
      </p:sp>
    </p:spTree>
    <p:extLst>
      <p:ext uri="{BB962C8B-B14F-4D97-AF65-F5344CB8AC3E}">
        <p14:creationId xmlns:p14="http://schemas.microsoft.com/office/powerpoint/2010/main" val="280240514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58pt Title/24p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264964"/>
            <a:ext cx="9143999" cy="1828800"/>
          </a:xfrm>
        </p:spPr>
        <p:txBody>
          <a:bodyPr lIns="146304" tIns="91440" rIns="146304" bIns="91440"/>
          <a:lstStyle>
            <a:lvl1pPr>
              <a:lnSpc>
                <a:spcPts val="6298"/>
              </a:lnSpc>
              <a:defRPr sz="5798" baseline="0">
                <a:solidFill>
                  <a:schemeClr val="accent2"/>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05050"/>
                </a:solidFill>
                <a:effectLst/>
                <a:uLnTx/>
                <a:uFillTx/>
                <a:latin typeface="Segoe UI"/>
                <a:ea typeface="+mn-ea"/>
                <a:cs typeface="+mn-cs"/>
              </a:rPr>
              <a:t>Microsoft Confidential</a:t>
            </a:r>
          </a:p>
        </p:txBody>
      </p:sp>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9" y="2857192"/>
            <a:ext cx="7670052" cy="3474397"/>
          </a:xfrm>
        </p:spPr>
        <p:txBody>
          <a:bodyPr/>
          <a:lstStyle>
            <a:lvl1pPr marL="0" indent="0">
              <a:lnSpc>
                <a:spcPts val="2600"/>
              </a:lnSpc>
              <a:spcBef>
                <a:spcPts val="3001"/>
              </a:spcBef>
              <a:buNone/>
              <a:defRPr sz="2400" baseline="0">
                <a:latin typeface="+mn-lt"/>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3892466768"/>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58pt Title/24pt Text - Gray">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264964"/>
            <a:ext cx="9143999" cy="1828800"/>
          </a:xfrm>
        </p:spPr>
        <p:txBody>
          <a:bodyPr lIns="146304" tIns="91440" rIns="146304" bIns="91440"/>
          <a:lstStyle>
            <a:lvl1pPr>
              <a:lnSpc>
                <a:spcPts val="6298"/>
              </a:lnSpc>
              <a:defRPr sz="5798" baseline="0">
                <a:solidFill>
                  <a:schemeClr val="accent6"/>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a:ea typeface="+mn-ea"/>
                <a:cs typeface="+mn-cs"/>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9" y="2857192"/>
            <a:ext cx="7670052" cy="3474397"/>
          </a:xfrm>
        </p:spPr>
        <p:txBody>
          <a:bodyPr/>
          <a:lstStyle>
            <a:lvl1pPr marL="0" indent="0">
              <a:lnSpc>
                <a:spcPts val="2600"/>
              </a:lnSpc>
              <a:spcBef>
                <a:spcPts val="3001"/>
              </a:spcBef>
              <a:buNone/>
              <a:defRPr sz="2400" baseline="0">
                <a:solidFill>
                  <a:schemeClr val="bg1"/>
                </a:solidFill>
                <a:latin typeface="+mn-lt"/>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292517303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58pt Title/24pt Text - Orange">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264964"/>
            <a:ext cx="9143999" cy="1828800"/>
          </a:xfrm>
        </p:spPr>
        <p:txBody>
          <a:bodyPr lIns="146304" tIns="91440" rIns="146304" bIns="91440"/>
          <a:lstStyle>
            <a:lvl1pPr>
              <a:lnSpc>
                <a:spcPts val="6298"/>
              </a:lnSpc>
              <a:defRPr sz="5798" baseline="0">
                <a:solidFill>
                  <a:schemeClr val="bg1"/>
                </a:solidFill>
              </a:defRPr>
            </a:lvl1pPr>
          </a:lstStyle>
          <a:p>
            <a:r>
              <a:rPr lang="en-US"/>
              <a:t>Lorem ipsum dolor sit</a:t>
            </a:r>
            <a:br>
              <a:rPr lang="en-US"/>
            </a:br>
            <a:r>
              <a:rPr lang="en-US"/>
              <a:t>amet, consectetuer adipi.</a:t>
            </a:r>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a:ea typeface="+mn-ea"/>
                <a:cs typeface="+mn-cs"/>
              </a:rPr>
              <a:t>Microsoft Confidential</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 name="Text Placeholder 6"/>
          <p:cNvSpPr>
            <a:spLocks noGrp="1"/>
          </p:cNvSpPr>
          <p:nvPr>
            <p:ph type="body" sz="quarter" idx="12" hasCustomPrompt="1"/>
          </p:nvPr>
        </p:nvSpPr>
        <p:spPr>
          <a:xfrm>
            <a:off x="274639" y="2857192"/>
            <a:ext cx="7670052" cy="3474397"/>
          </a:xfrm>
        </p:spPr>
        <p:txBody>
          <a:bodyPr/>
          <a:lstStyle>
            <a:lvl1pPr marL="0" indent="0">
              <a:lnSpc>
                <a:spcPts val="2600"/>
              </a:lnSpc>
              <a:spcBef>
                <a:spcPts val="3001"/>
              </a:spcBef>
              <a:buNone/>
              <a:defRPr sz="2400" baseline="0">
                <a:solidFill>
                  <a:schemeClr val="bg1"/>
                </a:solidFill>
                <a:latin typeface="+mn-lt"/>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a:t>Lorem ipsum dolor sit amet, consectetur adipiscing </a:t>
            </a:r>
            <a:br>
              <a:rPr lang="en-US"/>
            </a:br>
            <a:r>
              <a:rPr lang="en-US"/>
              <a:t>elit. Nunc et sagittis ligula, non laoreet urna. </a:t>
            </a:r>
          </a:p>
          <a:p>
            <a:pPr lvl="0"/>
            <a:r>
              <a:rPr lang="en-US"/>
              <a:t>Aenean porttitor pulvinar lorem, eu accumsan purus mattis nec. Suspendisse eu justo tempus. </a:t>
            </a:r>
          </a:p>
          <a:p>
            <a:pPr lvl="0"/>
            <a:r>
              <a:rPr lang="en-US"/>
              <a:t>Cum sociis natoque penatibus et magnis dis parturient montes, nascetur ridiculus mus.</a:t>
            </a:r>
          </a:p>
        </p:txBody>
      </p:sp>
    </p:spTree>
    <p:extLst>
      <p:ext uri="{BB962C8B-B14F-4D97-AF65-F5344CB8AC3E}">
        <p14:creationId xmlns:p14="http://schemas.microsoft.com/office/powerpoint/2010/main" val="2876541817"/>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_58pt Title/26pt Bulle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264964"/>
            <a:ext cx="9143999" cy="1097302"/>
          </a:xfrm>
        </p:spPr>
        <p:txBody>
          <a:bodyPr lIns="146304" tIns="91440" rIns="146304" bIns="91440"/>
          <a:lstStyle>
            <a:lvl1pPr>
              <a:lnSpc>
                <a:spcPts val="6298"/>
              </a:lnSpc>
              <a:defRPr sz="5798"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05050"/>
                </a:solidFill>
                <a:effectLst/>
                <a:uLnTx/>
                <a:uFillTx/>
                <a:latin typeface="Segoe UI"/>
                <a:ea typeface="+mn-ea"/>
                <a:cs typeface="+mn-cs"/>
              </a:rPr>
              <a:t>Microsoft Confidential</a:t>
            </a:r>
          </a:p>
        </p:txBody>
      </p:sp>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8" name="Text Placeholder 7"/>
          <p:cNvSpPr>
            <a:spLocks noGrp="1"/>
          </p:cNvSpPr>
          <p:nvPr>
            <p:ph type="body" sz="quarter" idx="13" hasCustomPrompt="1"/>
          </p:nvPr>
        </p:nvSpPr>
        <p:spPr>
          <a:xfrm>
            <a:off x="274639" y="2125665"/>
            <a:ext cx="9144000" cy="4082870"/>
          </a:xfrm>
        </p:spPr>
        <p:txBody>
          <a:bodyPr/>
          <a:lstStyle>
            <a:lvl1pPr marL="233298" indent="-233298">
              <a:spcBef>
                <a:spcPts val="1199"/>
              </a:spcBef>
              <a:defRPr sz="2600">
                <a:latin typeface="+mn-lt"/>
              </a:defRPr>
            </a:lvl1pPr>
            <a:lvl2pPr marL="690369" indent="-233298">
              <a:spcBef>
                <a:spcPts val="1199"/>
              </a:spcBef>
              <a:buSzPct val="100000"/>
              <a:buFont typeface="Segoe UI" pitchFamily="34" charset="0"/>
              <a:buChar char="‐"/>
              <a:defRPr/>
            </a:lvl2pPr>
            <a:lvl3pPr marL="1147442" indent="-233298">
              <a:spcBef>
                <a:spcPts val="1199"/>
              </a:spcBef>
              <a:buFont typeface="Wingdings" pitchFamily="2" charset="2"/>
              <a:buChar char="§"/>
              <a:defRPr/>
            </a:lvl3pPr>
            <a:lvl4pPr marL="1599752" indent="-342804">
              <a:spcBef>
                <a:spcPts val="1199"/>
              </a:spcBef>
              <a:buFont typeface="+mj-lt"/>
              <a:buAutoNum type="arabicPeriod"/>
              <a:defRPr/>
            </a:lvl4pPr>
            <a:lvl5pPr marL="1945730" indent="-342804">
              <a:spcBef>
                <a:spcPts val="1199"/>
              </a:spcBef>
              <a:buFont typeface="+mj-lt"/>
              <a:buAutoNum type="alphaLcParenR"/>
              <a:defRPr/>
            </a:lvl5pPr>
          </a:lstStyle>
          <a:p>
            <a:pPr lvl="0"/>
            <a:r>
              <a:rPr lang="en-US"/>
              <a:t>Lorem ipsum dolor sit amet, consectetur adipiscing </a:t>
            </a:r>
            <a:br>
              <a:rPr lang="en-US"/>
            </a:br>
            <a:r>
              <a:rPr lang="en-US"/>
              <a:t>elit. Nunc et sagittis ligula</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3726347"/>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30pt Tex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1"/>
            <a:ext cx="5964865" cy="6994525"/>
          </a:xfrm>
          <a:prstGeom prst="rect">
            <a:avLst/>
          </a:prstGeom>
        </p:spPr>
      </p:pic>
      <p:sp>
        <p:nvSpPr>
          <p:cNvPr id="9" name="Rectangle 8"/>
          <p:cNvSpPr/>
          <p:nvPr userDrawn="1"/>
        </p:nvSpPr>
        <p:spPr bwMode="auto">
          <a:xfrm>
            <a:off x="4891619" y="1"/>
            <a:ext cx="2011658" cy="6994525"/>
          </a:xfrm>
          <a:prstGeom prst="rect">
            <a:avLst/>
          </a:prstGeom>
          <a:gradFill>
            <a:gsLst>
              <a:gs pos="63000">
                <a:schemeClr val="bg1"/>
              </a:gs>
              <a:gs pos="75325">
                <a:srgbClr val="FFFFFF">
                  <a:alpha val="92000"/>
                </a:srgbClr>
              </a:gs>
              <a:gs pos="88000">
                <a:schemeClr val="bg1">
                  <a:alpha val="33000"/>
                </a:schemeClr>
              </a:gs>
              <a:gs pos="100000">
                <a:schemeClr val="bg1">
                  <a:alpha val="0"/>
                </a:schemeClr>
              </a:gs>
            </a:gsLst>
            <a:lin ang="108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9" tIns="146262" rIns="182829" bIns="146262" numCol="1" spcCol="0" rtlCol="0" fromWordArt="0" anchor="t" anchorCtr="0" forceAA="0" compatLnSpc="1">
            <a:prstTxWarp prst="textNoShape">
              <a:avLst/>
            </a:prstTxWarp>
            <a:noAutofit/>
          </a:bodyPr>
          <a:lstStyle/>
          <a:p>
            <a:pPr marL="0" marR="0" lvl="0" indent="0" algn="ctr" defTabSz="932211"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Text Placeholder 6"/>
          <p:cNvSpPr>
            <a:spLocks noGrp="1"/>
          </p:cNvSpPr>
          <p:nvPr>
            <p:ph type="body" sz="quarter" idx="12" hasCustomPrompt="1"/>
          </p:nvPr>
        </p:nvSpPr>
        <p:spPr>
          <a:xfrm>
            <a:off x="5761038" y="1028410"/>
            <a:ext cx="6409624" cy="5303462"/>
          </a:xfrm>
        </p:spPr>
        <p:txBody>
          <a:bodyPr/>
          <a:lstStyle>
            <a:lvl1pPr marL="0" indent="0">
              <a:lnSpc>
                <a:spcPts val="3399"/>
              </a:lnSpc>
              <a:spcBef>
                <a:spcPts val="3599"/>
              </a:spcBef>
              <a:buNone/>
              <a:defRPr sz="3001" baseline="0">
                <a:solidFill>
                  <a:schemeClr val="tx2"/>
                </a:solidFill>
                <a:latin typeface="+mj-lt"/>
              </a:defRPr>
            </a:lvl1pPr>
            <a:lvl2pPr marL="0" indent="0">
              <a:lnSpc>
                <a:spcPts val="1800"/>
              </a:lnSpc>
              <a:spcBef>
                <a:spcPts val="1199"/>
              </a:spcBef>
              <a:buNone/>
              <a:defRPr sz="1599"/>
            </a:lvl2pPr>
            <a:lvl3pPr marL="0" indent="0">
              <a:lnSpc>
                <a:spcPts val="1800"/>
              </a:lnSpc>
              <a:spcBef>
                <a:spcPts val="1199"/>
              </a:spcBef>
              <a:buNone/>
              <a:defRPr sz="1599"/>
            </a:lvl3pPr>
            <a:lvl4pPr marL="0" indent="0">
              <a:lnSpc>
                <a:spcPts val="1800"/>
              </a:lnSpc>
              <a:spcBef>
                <a:spcPts val="1199"/>
              </a:spcBef>
              <a:buNone/>
              <a:defRPr sz="1599"/>
            </a:lvl4pPr>
            <a:lvl5pPr marL="0" indent="0">
              <a:lnSpc>
                <a:spcPts val="1800"/>
              </a:lnSpc>
              <a:spcBef>
                <a:spcPts val="1199"/>
              </a:spcBef>
              <a:buNone/>
              <a:defRPr sz="1599"/>
            </a:lvl5pPr>
          </a:lstStyle>
          <a:p>
            <a:pPr lvl="0"/>
            <a:r>
              <a:rPr lang="en-US"/>
              <a:t>Lorem ipsum dolor sit amet, consectetur adipiscing elit. Suspendisse eu justo tempus. </a:t>
            </a:r>
          </a:p>
          <a:p>
            <a:pPr lvl="0"/>
            <a:r>
              <a:rPr lang="en-US"/>
              <a:t>Aenean porttitor pulvinar lorem, </a:t>
            </a:r>
            <a:br>
              <a:rPr lang="en-US"/>
            </a:br>
            <a:r>
              <a:rPr lang="en-US"/>
              <a:t>eu accumsan purus mattis nec. </a:t>
            </a:r>
          </a:p>
          <a:p>
            <a:pPr lvl="0"/>
            <a:r>
              <a:rPr lang="en-US"/>
              <a:t>Cum sociis natoque penatibus </a:t>
            </a:r>
            <a:br>
              <a:rPr lang="en-US"/>
            </a:br>
            <a:r>
              <a:rPr lang="en-US"/>
              <a:t>et magnis dis parturient montes, nascetur ridiculus mus.</a:t>
            </a:r>
          </a:p>
        </p:txBody>
      </p:sp>
      <p:sp>
        <p:nvSpPr>
          <p:cNvPr id="3" name="Footer Placeholder 2"/>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a:ea typeface="+mn-ea"/>
                <a:cs typeface="+mn-cs"/>
              </a:rPr>
              <a:t>Microsoft Confidential</a:t>
            </a:r>
          </a:p>
        </p:txBody>
      </p:sp>
    </p:spTree>
    <p:extLst>
      <p:ext uri="{BB962C8B-B14F-4D97-AF65-F5344CB8AC3E}">
        <p14:creationId xmlns:p14="http://schemas.microsoft.com/office/powerpoint/2010/main" val="1238103577"/>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_63pt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1" y="264964"/>
            <a:ext cx="9143999" cy="1097302"/>
          </a:xfrm>
        </p:spPr>
        <p:txBody>
          <a:bodyPr lIns="146304" tIns="91440" rIns="146304" bIns="91440"/>
          <a:lstStyle>
            <a:lvl1pPr>
              <a:lnSpc>
                <a:spcPts val="6298"/>
              </a:lnSpc>
              <a:defRPr sz="5798" baseline="0">
                <a:solidFill>
                  <a:schemeClr val="accent2"/>
                </a:solidFill>
              </a:defRPr>
            </a:lvl1pPr>
          </a:lstStyle>
          <a:p>
            <a:r>
              <a:rPr lang="en-US"/>
              <a:t>Lorem ipsum dolor sit.</a:t>
            </a:r>
          </a:p>
        </p:txBody>
      </p:sp>
      <p:sp>
        <p:nvSpPr>
          <p:cNvPr id="3" name="Footer Placeholder 2"/>
          <p:cNvSpPr>
            <a:spLocks noGrp="1"/>
          </p:cNvSpPr>
          <p:nvPr>
            <p:ph type="ftr" sz="quarter" idx="10"/>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05050"/>
                </a:solidFill>
                <a:effectLst/>
                <a:uLnTx/>
                <a:uFillTx/>
                <a:latin typeface="Segoe UI"/>
                <a:ea typeface="+mn-ea"/>
                <a:cs typeface="+mn-cs"/>
              </a:rPr>
              <a:t>Microsoft Confidential</a:t>
            </a:r>
          </a:p>
        </p:txBody>
      </p:sp>
      <p:sp>
        <p:nvSpPr>
          <p:cNvPr id="4" name="Slide Number Placeholder 3"/>
          <p:cNvSpPr>
            <a:spLocks noGrp="1"/>
          </p:cNvSpPr>
          <p:nvPr>
            <p:ph type="sldNum" sz="quarter" idx="11"/>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757812886"/>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40pt Header &amp; 24pt Title Box">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
            <a:ext cx="12436475" cy="6994525"/>
          </a:xfrm>
        </p:spPr>
        <p:txBody>
          <a:bodyPr/>
          <a:lstStyle>
            <a:lvl1pPr marL="0" indent="0">
              <a:buNone/>
              <a:defRPr>
                <a:solidFill>
                  <a:srgbClr val="505050"/>
                </a:solidFill>
              </a:defRPr>
            </a:lvl1pPr>
          </a:lstStyle>
          <a:p>
            <a:r>
              <a:rPr lang="en-US" dirty="0"/>
              <a:t>Click icon to add picture</a:t>
            </a:r>
          </a:p>
        </p:txBody>
      </p:sp>
      <p:sp>
        <p:nvSpPr>
          <p:cNvPr id="2" name="Footer Placeholder 1"/>
          <p:cNvSpPr>
            <a:spLocks noGrp="1"/>
          </p:cNvSpPr>
          <p:nvPr>
            <p:ph type="ftr" sz="quarter" idx="12"/>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05050"/>
                </a:solidFill>
                <a:effectLst/>
                <a:uLnTx/>
                <a:uFillTx/>
                <a:latin typeface="Segoe UI"/>
                <a:ea typeface="+mn-ea"/>
                <a:cs typeface="+mn-cs"/>
              </a:rPr>
              <a:t>Microsoft Confidential</a:t>
            </a:r>
          </a:p>
        </p:txBody>
      </p:sp>
      <p:sp>
        <p:nvSpPr>
          <p:cNvPr id="5" name="Slide Number Placeholder 4"/>
          <p:cNvSpPr>
            <a:spLocks noGrp="1"/>
          </p:cNvSpPr>
          <p:nvPr>
            <p:ph type="sldNum" sz="quarter" idx="13"/>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9" name="Text Placeholder 8"/>
          <p:cNvSpPr>
            <a:spLocks noGrp="1"/>
          </p:cNvSpPr>
          <p:nvPr>
            <p:ph type="body" sz="quarter" idx="14"/>
          </p:nvPr>
        </p:nvSpPr>
        <p:spPr>
          <a:xfrm>
            <a:off x="274638" y="1242535"/>
            <a:ext cx="5029200" cy="5029200"/>
          </a:xfrm>
        </p:spPr>
        <p:txBody>
          <a:bodyPr lIns="146304" tIns="91440" rIns="146304" bIns="91440"/>
          <a:lstStyle>
            <a:lvl1pPr marL="0" indent="0">
              <a:lnSpc>
                <a:spcPts val="2900"/>
              </a:lnSpc>
              <a:spcBef>
                <a:spcPts val="0"/>
              </a:spcBef>
              <a:spcAft>
                <a:spcPts val="2400"/>
              </a:spcAft>
              <a:buNone/>
              <a:defRPr lang="en-US" sz="2400" kern="1200" spc="0" baseline="0">
                <a:solidFill>
                  <a:schemeClr val="bg1"/>
                </a:solidFill>
                <a:latin typeface="+mj-lt"/>
                <a:ea typeface="+mn-ea"/>
                <a:cs typeface="+mn-cs"/>
              </a:defRPr>
            </a:lvl1pPr>
            <a:lvl2pPr marL="342804" indent="0">
              <a:buNone/>
              <a:defRPr/>
            </a:lvl2pPr>
            <a:lvl3pPr marL="571340" indent="0">
              <a:buNone/>
              <a:defRPr/>
            </a:lvl3pPr>
            <a:lvl4pPr marL="799876" indent="0">
              <a:buNone/>
              <a:defRPr/>
            </a:lvl4pPr>
            <a:lvl5pPr marL="1028412" indent="0">
              <a:buNone/>
              <a:defRPr/>
            </a:lvl5pPr>
          </a:lstStyle>
          <a:p>
            <a:pPr marL="0" marR="0" lvl="0" indent="0" algn="l" defTabSz="932481"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32481"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32481"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32481"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32481" rtl="0" eaLnBrk="1" fontAlgn="auto" latinLnBrk="0" hangingPunct="1">
              <a:lnSpc>
                <a:spcPct val="90000"/>
              </a:lnSpc>
              <a:spcBef>
                <a:spcPct val="20000"/>
              </a:spcBef>
              <a:spcAft>
                <a:spcPts val="0"/>
              </a:spcAft>
              <a:buClrTx/>
              <a:buSzPct val="90000"/>
              <a:buFont typeface="Arial" pitchFamily="34" charset="0"/>
              <a:buNone/>
              <a:tabLst/>
            </a:pPr>
            <a:r>
              <a:rPr lang="en-US"/>
              <a:t>Fifth level</a:t>
            </a:r>
          </a:p>
        </p:txBody>
      </p:sp>
    </p:spTree>
    <p:extLst>
      <p:ext uri="{BB962C8B-B14F-4D97-AF65-F5344CB8AC3E}">
        <p14:creationId xmlns:p14="http://schemas.microsoft.com/office/powerpoint/2010/main" val="1974108379"/>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Gray Background &amp; Tiles">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a:ea typeface="+mn-ea"/>
                <a:cs typeface="+mn-cs"/>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13" name="Group 12"/>
          <p:cNvGrpSpPr/>
          <p:nvPr userDrawn="1"/>
        </p:nvGrpSpPr>
        <p:grpSpPr>
          <a:xfrm>
            <a:off x="278610" y="296866"/>
            <a:ext cx="11887200" cy="6247693"/>
            <a:chOff x="274638" y="297107"/>
            <a:chExt cx="11887200" cy="6247693"/>
          </a:xfrm>
        </p:grpSpPr>
        <p:pic>
          <p:nvPicPr>
            <p:cNvPr id="4" name="Picture 3"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8" y="298483"/>
              <a:ext cx="3657356" cy="3657356"/>
            </a:xfrm>
            <a:prstGeom prst="rect">
              <a:avLst/>
            </a:prstGeom>
          </p:spPr>
        </p:pic>
        <p:pic>
          <p:nvPicPr>
            <p:cNvPr id="5" name="Picture 4"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89838" y="298727"/>
              <a:ext cx="3657356" cy="3657356"/>
            </a:xfrm>
            <a:prstGeom prst="rect">
              <a:avLst/>
            </a:prstGeom>
          </p:spPr>
        </p:pic>
        <p:pic>
          <p:nvPicPr>
            <p:cNvPr id="6" name="Picture 5" descr="NewGridTile_8x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2482" y="298483"/>
              <a:ext cx="3657356" cy="3657356"/>
            </a:xfrm>
            <a:prstGeom prst="rect">
              <a:avLst/>
            </a:prstGeom>
          </p:spPr>
        </p:pic>
        <p:pic>
          <p:nvPicPr>
            <p:cNvPr id="7" name="Picture 6" descr="NewGridTile_8x8.png"/>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274882" y="3954584"/>
              <a:ext cx="3657356" cy="2583015"/>
            </a:xfrm>
            <a:prstGeom prst="rect">
              <a:avLst/>
            </a:prstGeom>
          </p:spPr>
        </p:pic>
        <p:pic>
          <p:nvPicPr>
            <p:cNvPr id="8" name="Picture 7"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7589838" y="3954707"/>
              <a:ext cx="3657356" cy="2590093"/>
            </a:xfrm>
            <a:prstGeom prst="rect">
              <a:avLst/>
            </a:prstGeom>
          </p:spPr>
        </p:pic>
        <p:pic>
          <p:nvPicPr>
            <p:cNvPr id="9" name="Picture 8" descr="NewGridTile_8x8.png"/>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932482" y="3954463"/>
              <a:ext cx="3657356" cy="2590337"/>
            </a:xfrm>
            <a:prstGeom prst="rect">
              <a:avLst/>
            </a:prstGeom>
          </p:spPr>
        </p:pic>
        <p:pic>
          <p:nvPicPr>
            <p:cNvPr id="11" name="Picture 10" descr="NewGridTile_8x8.png"/>
            <p:cNvPicPr>
              <a:picLocks noChangeAspect="1"/>
            </p:cNvPicPr>
            <p:nvPr userDrawn="1"/>
          </p:nvPicPr>
          <p:blipFill rotWithShape="1">
            <a:blip r:embed="rId5" cstate="screen">
              <a:extLst>
                <a:ext uri="{28A0092B-C50C-407E-A947-70E740481C1C}">
                  <a14:useLocalDpi xmlns:a14="http://schemas.microsoft.com/office/drawing/2010/main" val="0"/>
                </a:ext>
              </a:extLst>
            </a:blip>
            <a:srcRect/>
            <a:stretch/>
          </p:blipFill>
          <p:spPr>
            <a:xfrm>
              <a:off x="11247438" y="297107"/>
              <a:ext cx="914400" cy="3657356"/>
            </a:xfrm>
            <a:prstGeom prst="rect">
              <a:avLst/>
            </a:prstGeom>
          </p:spPr>
        </p:pic>
        <p:pic>
          <p:nvPicPr>
            <p:cNvPr id="12" name="Picture 11" descr="NewGridTile_8x8.png"/>
            <p:cNvPicPr>
              <a:picLocks noChangeAspect="1"/>
            </p:cNvPicPr>
            <p:nvPr userDrawn="1"/>
          </p:nvPicPr>
          <p:blipFill rotWithShape="1">
            <a:blip r:embed="rId6" cstate="screen">
              <a:extLst>
                <a:ext uri="{28A0092B-C50C-407E-A947-70E740481C1C}">
                  <a14:useLocalDpi xmlns:a14="http://schemas.microsoft.com/office/drawing/2010/main" val="0"/>
                </a:ext>
              </a:extLst>
            </a:blip>
            <a:srcRect/>
            <a:stretch/>
          </p:blipFill>
          <p:spPr>
            <a:xfrm>
              <a:off x="11247438" y="3952515"/>
              <a:ext cx="914400" cy="2590093"/>
            </a:xfrm>
            <a:prstGeom prst="rect">
              <a:avLst/>
            </a:prstGeom>
          </p:spPr>
        </p:pic>
      </p:grpSp>
      <p:sp>
        <p:nvSpPr>
          <p:cNvPr id="14" name="Text Placeholder 4"/>
          <p:cNvSpPr>
            <a:spLocks noGrp="1"/>
          </p:cNvSpPr>
          <p:nvPr>
            <p:ph type="body" sz="quarter" idx="13"/>
          </p:nvPr>
        </p:nvSpPr>
        <p:spPr>
          <a:xfrm>
            <a:off x="274640" y="2122379"/>
            <a:ext cx="11887200" cy="1828800"/>
          </a:xfrm>
        </p:spPr>
        <p:txBody>
          <a:bodyPr lIns="146304" tIns="91440" rIns="146304" bIns="91440"/>
          <a:lstStyle>
            <a:lvl1pPr marL="0" indent="0">
              <a:lnSpc>
                <a:spcPct val="90000"/>
              </a:lnSpc>
              <a:buFontTx/>
              <a:buNone/>
              <a:defRPr sz="8798" b="0">
                <a:solidFill>
                  <a:schemeClr val="bg1"/>
                </a:solidFill>
                <a:latin typeface="+mj-lt"/>
              </a:defRPr>
            </a:lvl1pPr>
            <a:lvl2pPr marL="342772" indent="0">
              <a:buFontTx/>
              <a:buNone/>
              <a:defRPr sz="3599">
                <a:latin typeface="Segoe Pro Light"/>
              </a:defRPr>
            </a:lvl2pPr>
            <a:lvl3pPr marL="571285" indent="0">
              <a:buFontTx/>
              <a:buNone/>
              <a:defRPr sz="3599">
                <a:latin typeface="Segoe Pro Light"/>
              </a:defRPr>
            </a:lvl3pPr>
            <a:lvl4pPr marL="799797" indent="0">
              <a:buFontTx/>
              <a:buNone/>
              <a:defRPr sz="3599">
                <a:latin typeface="Segoe Pro Light"/>
              </a:defRPr>
            </a:lvl4pPr>
            <a:lvl5pPr marL="1028310" indent="0">
              <a:buFontTx/>
              <a:buNone/>
              <a:defRPr sz="3599">
                <a:latin typeface="Segoe Pro Light"/>
              </a:defRPr>
            </a:lvl5pPr>
          </a:lstStyle>
          <a:p>
            <a:pPr lvl="0"/>
            <a:r>
              <a:rPr lang="en-US"/>
              <a:t>Click to edit Master text styles</a:t>
            </a:r>
          </a:p>
        </p:txBody>
      </p:sp>
    </p:spTree>
    <p:extLst>
      <p:ext uri="{BB962C8B-B14F-4D97-AF65-F5344CB8AC3E}">
        <p14:creationId xmlns:p14="http://schemas.microsoft.com/office/powerpoint/2010/main" val="397310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54pt Text- Gray Background">
    <p:bg>
      <p:bgPr>
        <a:solidFill>
          <a:srgbClr val="505050"/>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solidFill>
                  <a:schemeClr val="bg1"/>
                </a:solidFill>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Segoe UI"/>
                <a:ea typeface="+mn-ea"/>
                <a:cs typeface="+mn-cs"/>
              </a:rPr>
              <a:t>Microsoft Confidential</a:t>
            </a:r>
          </a:p>
        </p:txBody>
      </p:sp>
      <p:sp>
        <p:nvSpPr>
          <p:cNvPr id="3" name="Slide Number Placeholder 2"/>
          <p:cNvSpPr>
            <a:spLocks noGrp="1"/>
          </p:cNvSpPr>
          <p:nvPr>
            <p:ph type="sldNum" sz="quarter" idx="11"/>
          </p:nvPr>
        </p:nvSpPr>
        <p:spPr/>
        <p:txBody>
          <a:bodyPr/>
          <a:lstStyle>
            <a:lvl1pPr>
              <a:defRPr>
                <a:solidFill>
                  <a:schemeClr val="bg1"/>
                </a:solidFill>
              </a:defRPr>
            </a:lvl1pPr>
          </a:lstStyle>
          <a:p>
            <a:pPr marL="0" marR="0" lvl="0" indent="0" algn="r" defTabSz="932597"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FFFFFF"/>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4" name="Text Placeholder 4"/>
          <p:cNvSpPr>
            <a:spLocks noGrp="1"/>
          </p:cNvSpPr>
          <p:nvPr>
            <p:ph type="body" sz="quarter" idx="13"/>
          </p:nvPr>
        </p:nvSpPr>
        <p:spPr>
          <a:xfrm>
            <a:off x="274640" y="296863"/>
            <a:ext cx="11887200" cy="1828800"/>
          </a:xfrm>
        </p:spPr>
        <p:txBody>
          <a:bodyPr lIns="146304" tIns="91440" rIns="146304" bIns="91440"/>
          <a:lstStyle>
            <a:lvl1pPr marL="0" indent="0">
              <a:lnSpc>
                <a:spcPct val="90000"/>
              </a:lnSpc>
              <a:buFontTx/>
              <a:buNone/>
              <a:defRPr sz="5398">
                <a:solidFill>
                  <a:schemeClr val="bg1"/>
                </a:solidFill>
                <a:latin typeface="+mj-lt"/>
              </a:defRPr>
            </a:lvl1pPr>
            <a:lvl2pPr marL="342772" indent="0">
              <a:buFontTx/>
              <a:buNone/>
              <a:defRPr sz="3599">
                <a:latin typeface="Segoe Pro Light"/>
              </a:defRPr>
            </a:lvl2pPr>
            <a:lvl3pPr marL="571285" indent="0">
              <a:buFontTx/>
              <a:buNone/>
              <a:defRPr sz="3599">
                <a:latin typeface="Segoe Pro Light"/>
              </a:defRPr>
            </a:lvl3pPr>
            <a:lvl4pPr marL="799797" indent="0">
              <a:buFontTx/>
              <a:buNone/>
              <a:defRPr sz="3599">
                <a:latin typeface="Segoe Pro Light"/>
              </a:defRPr>
            </a:lvl4pPr>
            <a:lvl5pPr marL="1028310" indent="0">
              <a:buFontTx/>
              <a:buNone/>
              <a:defRPr sz="3599">
                <a:latin typeface="Segoe Pro Light"/>
              </a:defRPr>
            </a:lvl5pPr>
          </a:lstStyle>
          <a:p>
            <a:pPr lvl="0"/>
            <a:r>
              <a:rPr lang="en-US"/>
              <a:t>Click to edit Master text styles</a:t>
            </a:r>
          </a:p>
        </p:txBody>
      </p:sp>
    </p:spTree>
    <p:extLst>
      <p:ext uri="{BB962C8B-B14F-4D97-AF65-F5344CB8AC3E}">
        <p14:creationId xmlns:p14="http://schemas.microsoft.com/office/powerpoint/2010/main" val="362268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Thank You Slide Soli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40" y="2674313"/>
            <a:ext cx="11228387" cy="1737340"/>
          </a:xfrm>
        </p:spPr>
        <p:txBody>
          <a:bodyPr anchor="ctr"/>
          <a:lstStyle>
            <a:lvl1pPr>
              <a:defRPr sz="5998">
                <a:solidFill>
                  <a:schemeClr val="tx2"/>
                </a:solidFill>
              </a:defRPr>
            </a:lvl1pPr>
          </a:lstStyle>
          <a:p>
            <a:r>
              <a:rPr lang="en-US"/>
              <a:t>Thank you</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80443" y="492478"/>
            <a:ext cx="1250444" cy="266701"/>
          </a:xfrm>
          <a:prstGeom prst="rect">
            <a:avLst/>
          </a:prstGeom>
        </p:spPr>
      </p:pic>
    </p:spTree>
    <p:extLst>
      <p:ext uri="{BB962C8B-B14F-4D97-AF65-F5344CB8AC3E}">
        <p14:creationId xmlns:p14="http://schemas.microsoft.com/office/powerpoint/2010/main" val="317134522"/>
      </p:ext>
    </p:extLst>
  </p:cSld>
  <p:clrMapOvr>
    <a:masterClrMapping/>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9662" y="233156"/>
            <a:ext cx="11375536" cy="678031"/>
          </a:xfrm>
        </p:spPr>
        <p:txBody>
          <a:bodyPr/>
          <a:lstStyle/>
          <a:p>
            <a:r>
              <a:rPr lang="en-US" dirty="0"/>
              <a:t>Click to edit Master title style</a:t>
            </a:r>
          </a:p>
        </p:txBody>
      </p:sp>
      <p:sp>
        <p:nvSpPr>
          <p:cNvPr id="5" name="Text Placeholder 4"/>
          <p:cNvSpPr>
            <a:spLocks noGrp="1"/>
          </p:cNvSpPr>
          <p:nvPr>
            <p:ph type="body" sz="quarter" idx="10"/>
          </p:nvPr>
        </p:nvSpPr>
        <p:spPr>
          <a:xfrm>
            <a:off x="529662" y="1476622"/>
            <a:ext cx="11375536" cy="2040374"/>
          </a:xfrm>
          <a:prstGeom prst="rect">
            <a:avLst/>
          </a:prstGeom>
        </p:spPr>
        <p:txBody>
          <a:bodyPr anchor="t">
            <a:normAutofit/>
          </a:bodyPr>
          <a:lstStyle>
            <a:lvl1pPr algn="l">
              <a:defRPr sz="2040"/>
            </a:lvl1pPr>
            <a:lvl2pPr>
              <a:defRPr sz="1632"/>
            </a:lvl2pPr>
            <a:lvl3pPr>
              <a:defRPr sz="1632"/>
            </a:lvl3pPr>
            <a:lvl4pPr>
              <a:defRPr sz="1632"/>
            </a:lvl4pPr>
            <a:lvl5pPr>
              <a:defRPr sz="1632"/>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5035180"/>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40" y="2125665"/>
            <a:ext cx="11887200" cy="1831975"/>
          </a:xfrm>
          <a:noFill/>
        </p:spPr>
        <p:txBody>
          <a:bodyPr tIns="91440" bIns="91440" anchor="t" anchorCtr="0"/>
          <a:lstStyle>
            <a:lvl1pPr>
              <a:defRPr sz="8798" spc="-100" baseline="0">
                <a:gradFill>
                  <a:gsLst>
                    <a:gs pos="91241">
                      <a:schemeClr val="tx1"/>
                    </a:gs>
                    <a:gs pos="57000">
                      <a:schemeClr val="tx1"/>
                    </a:gs>
                    <a:gs pos="18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025836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4"/>
            <a:ext cx="10058399" cy="917575"/>
          </a:xfrm>
        </p:spPr>
        <p:txBody>
          <a:bodyPr/>
          <a:lstStyle>
            <a:lvl1pPr marL="282520" indent="-282520">
              <a:tabLst>
                <a:tab pos="282520" algn="l"/>
              </a:tabLst>
              <a:defRPr sz="5999"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199"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289583" y="6696086"/>
            <a:ext cx="3857311" cy="16466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ctr" defTabSz="932559" rtl="0" eaLnBrk="1" fontAlgn="auto" latinLnBrk="0" hangingPunct="1">
              <a:lnSpc>
                <a:spcPct val="100000"/>
              </a:lnSpc>
              <a:spcBef>
                <a:spcPts val="0"/>
              </a:spcBef>
              <a:spcAft>
                <a:spcPts val="0"/>
              </a:spcAft>
              <a:buClrTx/>
              <a:buSzTx/>
              <a:buFontTx/>
              <a:buNone/>
              <a:tabLst/>
              <a:defRPr/>
            </a:pPr>
            <a:r>
              <a:rPr kumimoji="0" lang="en-US" sz="1049" b="0" i="0" u="none" strike="noStrike" kern="1200" cap="none" spc="150" normalizeH="0" baseline="0" noProof="0" dirty="0">
                <a:ln>
                  <a:noFill/>
                </a:ln>
                <a:gradFill>
                  <a:gsLst>
                    <a:gs pos="0">
                      <a:srgbClr val="FFFFFF">
                        <a:alpha val="50000"/>
                      </a:srgbClr>
                    </a:gs>
                    <a:gs pos="86000">
                      <a:srgbClr val="FFFFFF">
                        <a:alpha val="50000"/>
                      </a:srgbClr>
                    </a:gs>
                  </a:gsLst>
                  <a:lin ang="5400000" scaled="0"/>
                </a:gradFill>
                <a:effectLst/>
                <a:uLnTx/>
                <a:uFillTx/>
                <a:latin typeface="Segoe Semibold" pitchFamily="34" charset="0"/>
                <a:ea typeface="+mn-ea"/>
                <a:cs typeface="+mn-cs"/>
              </a:rPr>
              <a:t>MICROSOFT CONFIDENTIAL – INTERNAL ONLY</a:t>
            </a:r>
          </a:p>
        </p:txBody>
      </p:sp>
    </p:spTree>
    <p:extLst>
      <p:ext uri="{BB962C8B-B14F-4D97-AF65-F5344CB8AC3E}">
        <p14:creationId xmlns:p14="http://schemas.microsoft.com/office/powerpoint/2010/main" val="2206839975"/>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dirty="0"/>
              <a:t>Click to edit Master title style</a:t>
            </a:r>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55008" y="6482889"/>
            <a:ext cx="2798207" cy="372394"/>
          </a:xfrm>
          <a:prstGeom prst="rect">
            <a:avLst/>
          </a:prstGeom>
        </p:spPr>
        <p:txBody>
          <a:bodyPr/>
          <a:lstStyle/>
          <a:p>
            <a:pPr marL="0" marR="0" lvl="0" indent="0" algn="l" defTabSz="932597" rtl="0" eaLnBrk="1" fontAlgn="auto" latinLnBrk="0" hangingPunct="1">
              <a:lnSpc>
                <a:spcPct val="100000"/>
              </a:lnSpc>
              <a:spcBef>
                <a:spcPts val="0"/>
              </a:spcBef>
              <a:spcAft>
                <a:spcPts val="0"/>
              </a:spcAft>
              <a:buClrTx/>
              <a:buSzTx/>
              <a:buFontTx/>
              <a:buNone/>
              <a:tabLst/>
              <a:defRPr/>
            </a:pPr>
            <a:fld id="{8333EBC8-7437-4638-9842-12F74D8DC4D8}" type="datetimeFigureOut">
              <a:rPr kumimoji="0" lang="en-US" sz="1836" b="0" i="0" u="none" strike="noStrike" kern="1200" cap="none" spc="0" normalizeH="0" baseline="0" noProof="0" smtClean="0">
                <a:ln>
                  <a:noFill/>
                </a:ln>
                <a:solidFill>
                  <a:srgbClr val="494949"/>
                </a:solidFill>
                <a:effectLst/>
                <a:uLnTx/>
                <a:uFillTx/>
                <a:latin typeface="Segoe UI"/>
                <a:ea typeface="+mn-ea"/>
                <a:cs typeface="+mn-cs"/>
              </a:rPr>
              <a:pPr marL="0" marR="0" lvl="0" indent="0" algn="l" defTabSz="932597" rtl="0" eaLnBrk="1" fontAlgn="auto" latinLnBrk="0" hangingPunct="1">
                <a:lnSpc>
                  <a:spcPct val="100000"/>
                </a:lnSpc>
                <a:spcBef>
                  <a:spcPts val="0"/>
                </a:spcBef>
                <a:spcAft>
                  <a:spcPts val="0"/>
                </a:spcAft>
                <a:buClrTx/>
                <a:buSzTx/>
                <a:buFontTx/>
                <a:buNone/>
                <a:tabLst/>
                <a:defRPr/>
              </a:pPr>
              <a:t>4/12/2016</a:t>
            </a:fld>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8" name="Footer Placeholder 7"/>
          <p:cNvSpPr>
            <a:spLocks noGrp="1"/>
          </p:cNvSpPr>
          <p:nvPr>
            <p:ph type="ftr" sz="quarter" idx="11"/>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BA141A"/>
              </a:solidFill>
              <a:effectLst/>
              <a:uLnTx/>
              <a:uFillTx/>
              <a:latin typeface="Segoe U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9680352F-C9A5-4457-AE8D-BE1FDA2D08C4}" type="slidenum">
              <a:rPr kumimoji="0" lang="en-US" sz="900" b="0" i="0" u="none" strike="noStrike" kern="1200" cap="none" spc="0" normalizeH="0" baseline="0" noProof="0" smtClean="0">
                <a:ln>
                  <a:noFill/>
                </a:ln>
                <a:solidFill>
                  <a:srgbClr val="BA141A"/>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BA141A"/>
              </a:solidFill>
              <a:effectLst/>
              <a:uLnTx/>
              <a:uFillTx/>
              <a:latin typeface="Segoe UI"/>
              <a:ea typeface="+mn-ea"/>
              <a:cs typeface="+mn-cs"/>
            </a:endParaRPr>
          </a:p>
        </p:txBody>
      </p:sp>
    </p:spTree>
    <p:extLst>
      <p:ext uri="{BB962C8B-B14F-4D97-AF65-F5344CB8AC3E}">
        <p14:creationId xmlns:p14="http://schemas.microsoft.com/office/powerpoint/2010/main" val="323274604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32597" rtl="0" eaLnBrk="1" fontAlgn="auto" latinLnBrk="0" hangingPunct="1">
              <a:lnSpc>
                <a:spcPct val="100000"/>
              </a:lnSpc>
              <a:spcBef>
                <a:spcPts val="0"/>
              </a:spcBef>
              <a:spcAft>
                <a:spcPts val="0"/>
              </a:spcAft>
              <a:buClrTx/>
              <a:buSzTx/>
              <a:buFontTx/>
              <a:buNone/>
              <a:tabLst/>
              <a:defRPr/>
            </a:pPr>
            <a:fld id="{048F8846-242C-4AEC-AEBB-DDF94B96C8CB}" type="datetimeFigureOut">
              <a:rPr kumimoji="0" lang="en-US" sz="1836"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l" defTabSz="932597" rtl="0" eaLnBrk="1" fontAlgn="auto" latinLnBrk="0" hangingPunct="1">
                <a:lnSpc>
                  <a:spcPct val="100000"/>
                </a:lnSpc>
                <a:spcBef>
                  <a:spcPts val="0"/>
                </a:spcBef>
                <a:spcAft>
                  <a:spcPts val="0"/>
                </a:spcAft>
                <a:buClrTx/>
                <a:buSzTx/>
                <a:buFontTx/>
                <a:buNone/>
                <a:tabLst/>
                <a:defRPr/>
              </a:pPr>
              <a:t>4/12/2016</a:t>
            </a:fld>
            <a:endParaRPr kumimoji="0" lang="en-US" sz="1836"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6" name="Footer Placeholder 5"/>
          <p:cNvSpPr>
            <a:spLocks noGrp="1"/>
          </p:cNvSpPr>
          <p:nvPr>
            <p:ph type="ftr" sz="quarter" idx="11"/>
          </p:nvPr>
        </p:nvSpPr>
        <p:spPr/>
        <p:txBody>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32597" rtl="0" eaLnBrk="1" fontAlgn="auto" latinLnBrk="0" hangingPunct="1">
              <a:lnSpc>
                <a:spcPct val="100000"/>
              </a:lnSpc>
              <a:spcBef>
                <a:spcPts val="0"/>
              </a:spcBef>
              <a:spcAft>
                <a:spcPts val="0"/>
              </a:spcAft>
              <a:buClrTx/>
              <a:buSzTx/>
              <a:buFontTx/>
              <a:buNone/>
              <a:tabLst/>
              <a:defRPr/>
            </a:pPr>
            <a:fld id="{63A31B10-F433-43AA-BD86-90272CF4D72F}" type="slidenum">
              <a:rPr kumimoji="0" lang="en-US" sz="9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3259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137946999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9"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3991"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22562266"/>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379233059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9" Type="http://schemas.openxmlformats.org/officeDocument/2006/relationships/slideLayout" Target="../slideLayouts/slideLayout67.xml"/><Relationship Id="rId21" Type="http://schemas.openxmlformats.org/officeDocument/2006/relationships/slideLayout" Target="../slideLayouts/slideLayout49.xml"/><Relationship Id="rId34" Type="http://schemas.openxmlformats.org/officeDocument/2006/relationships/slideLayout" Target="../slideLayouts/slideLayout62.xml"/><Relationship Id="rId42" Type="http://schemas.openxmlformats.org/officeDocument/2006/relationships/slideLayout" Target="../slideLayouts/slideLayout70.xml"/><Relationship Id="rId47" Type="http://schemas.openxmlformats.org/officeDocument/2006/relationships/slideLayout" Target="../slideLayouts/slideLayout75.xml"/><Relationship Id="rId50" Type="http://schemas.openxmlformats.org/officeDocument/2006/relationships/slideLayout" Target="../slideLayouts/slideLayout78.xml"/><Relationship Id="rId55" Type="http://schemas.openxmlformats.org/officeDocument/2006/relationships/slideLayout" Target="../slideLayouts/slideLayout83.xml"/><Relationship Id="rId63" Type="http://schemas.openxmlformats.org/officeDocument/2006/relationships/slideLayout" Target="../slideLayouts/slideLayout91.xml"/><Relationship Id="rId68" Type="http://schemas.openxmlformats.org/officeDocument/2006/relationships/slideLayout" Target="../slideLayouts/slideLayout96.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9" Type="http://schemas.openxmlformats.org/officeDocument/2006/relationships/slideLayout" Target="../slideLayouts/slideLayout57.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32" Type="http://schemas.openxmlformats.org/officeDocument/2006/relationships/slideLayout" Target="../slideLayouts/slideLayout60.xml"/><Relationship Id="rId37" Type="http://schemas.openxmlformats.org/officeDocument/2006/relationships/slideLayout" Target="../slideLayouts/slideLayout65.xml"/><Relationship Id="rId40" Type="http://schemas.openxmlformats.org/officeDocument/2006/relationships/slideLayout" Target="../slideLayouts/slideLayout68.xml"/><Relationship Id="rId45" Type="http://schemas.openxmlformats.org/officeDocument/2006/relationships/slideLayout" Target="../slideLayouts/slideLayout73.xml"/><Relationship Id="rId53" Type="http://schemas.openxmlformats.org/officeDocument/2006/relationships/slideLayout" Target="../slideLayouts/slideLayout81.xml"/><Relationship Id="rId58" Type="http://schemas.openxmlformats.org/officeDocument/2006/relationships/slideLayout" Target="../slideLayouts/slideLayout86.xml"/><Relationship Id="rId66" Type="http://schemas.openxmlformats.org/officeDocument/2006/relationships/slideLayout" Target="../slideLayouts/slideLayout94.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36" Type="http://schemas.openxmlformats.org/officeDocument/2006/relationships/slideLayout" Target="../slideLayouts/slideLayout64.xml"/><Relationship Id="rId49" Type="http://schemas.openxmlformats.org/officeDocument/2006/relationships/slideLayout" Target="../slideLayouts/slideLayout77.xml"/><Relationship Id="rId57" Type="http://schemas.openxmlformats.org/officeDocument/2006/relationships/slideLayout" Target="../slideLayouts/slideLayout85.xml"/><Relationship Id="rId61" Type="http://schemas.openxmlformats.org/officeDocument/2006/relationships/slideLayout" Target="../slideLayouts/slideLayout89.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slideLayout" Target="../slideLayouts/slideLayout59.xml"/><Relationship Id="rId44" Type="http://schemas.openxmlformats.org/officeDocument/2006/relationships/slideLayout" Target="../slideLayouts/slideLayout72.xml"/><Relationship Id="rId52" Type="http://schemas.openxmlformats.org/officeDocument/2006/relationships/slideLayout" Target="../slideLayouts/slideLayout80.xml"/><Relationship Id="rId60" Type="http://schemas.openxmlformats.org/officeDocument/2006/relationships/slideLayout" Target="../slideLayouts/slideLayout88.xml"/><Relationship Id="rId65" Type="http://schemas.openxmlformats.org/officeDocument/2006/relationships/slideLayout" Target="../slideLayouts/slideLayout93.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slideLayout" Target="../slideLayouts/slideLayout58.xml"/><Relationship Id="rId35" Type="http://schemas.openxmlformats.org/officeDocument/2006/relationships/slideLayout" Target="../slideLayouts/slideLayout63.xml"/><Relationship Id="rId43" Type="http://schemas.openxmlformats.org/officeDocument/2006/relationships/slideLayout" Target="../slideLayouts/slideLayout71.xml"/><Relationship Id="rId48" Type="http://schemas.openxmlformats.org/officeDocument/2006/relationships/slideLayout" Target="../slideLayouts/slideLayout76.xml"/><Relationship Id="rId56" Type="http://schemas.openxmlformats.org/officeDocument/2006/relationships/slideLayout" Target="../slideLayouts/slideLayout84.xml"/><Relationship Id="rId64" Type="http://schemas.openxmlformats.org/officeDocument/2006/relationships/slideLayout" Target="../slideLayouts/slideLayout92.xml"/><Relationship Id="rId69" Type="http://schemas.openxmlformats.org/officeDocument/2006/relationships/theme" Target="../theme/theme2.xml"/><Relationship Id="rId8" Type="http://schemas.openxmlformats.org/officeDocument/2006/relationships/slideLayout" Target="../slideLayouts/slideLayout36.xml"/><Relationship Id="rId51" Type="http://schemas.openxmlformats.org/officeDocument/2006/relationships/slideLayout" Target="../slideLayouts/slideLayout79.xml"/><Relationship Id="rId3" Type="http://schemas.openxmlformats.org/officeDocument/2006/relationships/slideLayout" Target="../slideLayouts/slideLayout31.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33" Type="http://schemas.openxmlformats.org/officeDocument/2006/relationships/slideLayout" Target="../slideLayouts/slideLayout61.xml"/><Relationship Id="rId38" Type="http://schemas.openxmlformats.org/officeDocument/2006/relationships/slideLayout" Target="../slideLayouts/slideLayout66.xml"/><Relationship Id="rId46" Type="http://schemas.openxmlformats.org/officeDocument/2006/relationships/slideLayout" Target="../slideLayouts/slideLayout74.xml"/><Relationship Id="rId59" Type="http://schemas.openxmlformats.org/officeDocument/2006/relationships/slideLayout" Target="../slideLayouts/slideLayout87.xml"/><Relationship Id="rId67" Type="http://schemas.openxmlformats.org/officeDocument/2006/relationships/slideLayout" Target="../slideLayouts/slideLayout95.xml"/><Relationship Id="rId20" Type="http://schemas.openxmlformats.org/officeDocument/2006/relationships/slideLayout" Target="../slideLayouts/slideLayout48.xml"/><Relationship Id="rId41" Type="http://schemas.openxmlformats.org/officeDocument/2006/relationships/slideLayout" Target="../slideLayouts/slideLayout69.xml"/><Relationship Id="rId54" Type="http://schemas.openxmlformats.org/officeDocument/2006/relationships/slideLayout" Target="../slideLayouts/slideLayout82.xml"/><Relationship Id="rId62"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 id="2147484309" r:id="rId28"/>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82880" tIns="146304" rIns="182880" bIns="146304"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457200" y="6565392"/>
            <a:ext cx="3937000" cy="137160"/>
          </a:xfrm>
          <a:prstGeom prst="rect">
            <a:avLst/>
          </a:prstGeom>
        </p:spPr>
        <p:txBody>
          <a:bodyPr vert="horz" lIns="0" tIns="0" rIns="91440" bIns="0" rtlCol="0" anchor="ctr"/>
          <a:lstStyle>
            <a:lvl1pPr marL="0" algn="l" defTabSz="932563" rtl="0" eaLnBrk="1" latinLnBrk="0" hangingPunct="1">
              <a:defRPr lang="en-US" sz="900" kern="1200">
                <a:solidFill>
                  <a:schemeClr val="tx2"/>
                </a:solidFill>
                <a:latin typeface="+mn-lt"/>
                <a:ea typeface="+mn-ea"/>
                <a:cs typeface="+mn-cs"/>
              </a:defRPr>
            </a:lvl1pPr>
          </a:lstStyle>
          <a:p>
            <a:pPr marL="0" marR="0" lvl="0" indent="0" algn="l" defTabSz="9325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505050"/>
                </a:solidFill>
                <a:effectLst/>
                <a:uLnTx/>
                <a:uFillTx/>
                <a:latin typeface="Segoe UI"/>
                <a:ea typeface="+mn-ea"/>
                <a:cs typeface="+mn-cs"/>
              </a:rPr>
              <a:t>Microsoft Confidential</a:t>
            </a:r>
          </a:p>
        </p:txBody>
      </p:sp>
      <p:sp>
        <p:nvSpPr>
          <p:cNvPr id="5" name="Slide Number Placeholder 4"/>
          <p:cNvSpPr>
            <a:spLocks noGrp="1"/>
          </p:cNvSpPr>
          <p:nvPr>
            <p:ph type="sldNum" sz="quarter" idx="4"/>
          </p:nvPr>
        </p:nvSpPr>
        <p:spPr>
          <a:xfrm>
            <a:off x="11595101" y="6565392"/>
            <a:ext cx="566737" cy="137160"/>
          </a:xfrm>
          <a:prstGeom prst="rect">
            <a:avLst/>
          </a:prstGeom>
        </p:spPr>
        <p:txBody>
          <a:bodyPr vert="horz" lIns="91440" tIns="0" rIns="0" bIns="0" rtlCol="0" anchor="ctr"/>
          <a:lstStyle>
            <a:lvl1pPr algn="r">
              <a:defRPr lang="en-US" sz="900" b="0" kern="1200" smtClean="0">
                <a:solidFill>
                  <a:schemeClr val="tx2"/>
                </a:solidFill>
                <a:latin typeface="+mn-lt"/>
                <a:ea typeface="+mn-ea"/>
                <a:cs typeface="+mn-cs"/>
              </a:defRPr>
            </a:lvl1pPr>
          </a:lstStyle>
          <a:p>
            <a:pPr marL="0" marR="0" lvl="0" indent="0" algn="r" defTabSz="932563" rtl="0" eaLnBrk="1" fontAlgn="auto" latinLnBrk="0" hangingPunct="1">
              <a:lnSpc>
                <a:spcPct val="100000"/>
              </a:lnSpc>
              <a:spcBef>
                <a:spcPts val="0"/>
              </a:spcBef>
              <a:spcAft>
                <a:spcPts val="0"/>
              </a:spcAft>
              <a:buClrTx/>
              <a:buSzTx/>
              <a:buFontTx/>
              <a:buNone/>
              <a:tabLst/>
              <a:defRPr/>
            </a:pPr>
            <a:fld id="{27258FFF-F925-446B-8502-81C933981705}" type="slidenum">
              <a:rPr kumimoji="0" lang="en-US" sz="900" b="0" i="0" u="none" strike="noStrike" kern="1200" cap="none" spc="0" normalizeH="0" baseline="0" noProof="0" smtClean="0">
                <a:ln>
                  <a:noFill/>
                </a:ln>
                <a:solidFill>
                  <a:srgbClr val="505050"/>
                </a:solidFill>
                <a:effectLst/>
                <a:uLnTx/>
                <a:uFillTx/>
                <a:latin typeface="Segoe UI"/>
                <a:ea typeface="+mn-ea"/>
                <a:cs typeface="+mn-cs"/>
              </a:rPr>
              <a:pPr marL="0" marR="0" lvl="0" indent="0" algn="r" defTabSz="932563"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3057636029"/>
      </p:ext>
    </p:extLst>
  </p:cSld>
  <p:clrMap bg1="lt1" tx1="dk1" bg2="lt2" tx2="dk2" accent1="accent1" accent2="accent2" accent3="accent3" accent4="accent4" accent5="accent5" accent6="accent6" hlink="hlink" folHlink="folHlink"/>
  <p:sldLayoutIdLst>
    <p:sldLayoutId id="2147484211" r:id="rId1"/>
    <p:sldLayoutId id="2147484212" r:id="rId2"/>
    <p:sldLayoutId id="2147484213" r:id="rId3"/>
    <p:sldLayoutId id="2147484214" r:id="rId4"/>
    <p:sldLayoutId id="2147484215" r:id="rId5"/>
    <p:sldLayoutId id="2147484216" r:id="rId6"/>
    <p:sldLayoutId id="2147484217" r:id="rId7"/>
    <p:sldLayoutId id="2147484218" r:id="rId8"/>
    <p:sldLayoutId id="2147484219" r:id="rId9"/>
    <p:sldLayoutId id="2147484220" r:id="rId10"/>
    <p:sldLayoutId id="2147484221" r:id="rId11"/>
    <p:sldLayoutId id="2147484222" r:id="rId12"/>
    <p:sldLayoutId id="2147484223" r:id="rId13"/>
    <p:sldLayoutId id="2147484224" r:id="rId14"/>
    <p:sldLayoutId id="2147484225" r:id="rId15"/>
    <p:sldLayoutId id="2147484226" r:id="rId16"/>
    <p:sldLayoutId id="2147484227" r:id="rId17"/>
    <p:sldLayoutId id="2147484228" r:id="rId18"/>
    <p:sldLayoutId id="2147484229" r:id="rId19"/>
    <p:sldLayoutId id="2147484230" r:id="rId20"/>
    <p:sldLayoutId id="2147484231" r:id="rId21"/>
    <p:sldLayoutId id="2147484232" r:id="rId22"/>
    <p:sldLayoutId id="2147484233" r:id="rId23"/>
    <p:sldLayoutId id="2147484234" r:id="rId24"/>
    <p:sldLayoutId id="2147484235" r:id="rId25"/>
    <p:sldLayoutId id="2147484236" r:id="rId26"/>
    <p:sldLayoutId id="2147484237" r:id="rId27"/>
    <p:sldLayoutId id="2147484238" r:id="rId28"/>
    <p:sldLayoutId id="2147484239" r:id="rId29"/>
    <p:sldLayoutId id="2147484240" r:id="rId30"/>
    <p:sldLayoutId id="2147484241" r:id="rId31"/>
    <p:sldLayoutId id="2147484242" r:id="rId32"/>
    <p:sldLayoutId id="2147484243" r:id="rId33"/>
    <p:sldLayoutId id="2147484244" r:id="rId34"/>
    <p:sldLayoutId id="2147484245" r:id="rId35"/>
    <p:sldLayoutId id="2147484246" r:id="rId36"/>
    <p:sldLayoutId id="2147484247" r:id="rId37"/>
    <p:sldLayoutId id="2147484248" r:id="rId38"/>
    <p:sldLayoutId id="2147484249" r:id="rId39"/>
    <p:sldLayoutId id="2147484250" r:id="rId40"/>
    <p:sldLayoutId id="2147484251" r:id="rId41"/>
    <p:sldLayoutId id="2147484252" r:id="rId42"/>
    <p:sldLayoutId id="2147484255" r:id="rId43"/>
    <p:sldLayoutId id="2147484256" r:id="rId44"/>
    <p:sldLayoutId id="2147484258" r:id="rId45"/>
    <p:sldLayoutId id="2147484259" r:id="rId46"/>
    <p:sldLayoutId id="2147484260" r:id="rId47"/>
    <p:sldLayoutId id="2147484274" r:id="rId48"/>
    <p:sldLayoutId id="2147484279" r:id="rId49"/>
    <p:sldLayoutId id="2147484280" r:id="rId50"/>
    <p:sldLayoutId id="2147484281" r:id="rId51"/>
    <p:sldLayoutId id="2147484282" r:id="rId52"/>
    <p:sldLayoutId id="2147484283" r:id="rId53"/>
    <p:sldLayoutId id="2147484284" r:id="rId54"/>
    <p:sldLayoutId id="2147484285" r:id="rId55"/>
    <p:sldLayoutId id="2147484286" r:id="rId56"/>
    <p:sldLayoutId id="2147484287" r:id="rId57"/>
    <p:sldLayoutId id="2147484292" r:id="rId58"/>
    <p:sldLayoutId id="2147484297" r:id="rId59"/>
    <p:sldLayoutId id="2147484298" r:id="rId60"/>
    <p:sldLayoutId id="2147484300" r:id="rId61"/>
    <p:sldLayoutId id="2147484302" r:id="rId62"/>
    <p:sldLayoutId id="2147484303" r:id="rId63"/>
    <p:sldLayoutId id="2147484304" r:id="rId64"/>
    <p:sldLayoutId id="2147484305" r:id="rId65"/>
    <p:sldLayoutId id="2147484306" r:id="rId66"/>
    <p:sldLayoutId id="2147484307" r:id="rId67"/>
    <p:sldLayoutId id="2147484308" r:id="rId68"/>
  </p:sldLayoutIdLst>
  <p:transition>
    <p:fade/>
  </p:transition>
  <p:txStyles>
    <p:titleStyle>
      <a:lvl1pPr algn="l" defTabSz="932563" rtl="0" eaLnBrk="1" latinLnBrk="0" hangingPunct="1">
        <a:lnSpc>
          <a:spcPct val="90000"/>
        </a:lnSpc>
        <a:spcBef>
          <a:spcPct val="0"/>
        </a:spcBef>
        <a:buNone/>
        <a:defRPr lang="en-US" sz="4488" b="0" kern="1200" cap="none" spc="-102" baseline="0" dirty="0" smtClean="0">
          <a:ln w="3175">
            <a:noFill/>
          </a:ln>
          <a:solidFill>
            <a:schemeClr val="tx1"/>
          </a:solidFill>
          <a:effectLst/>
          <a:latin typeface="+mj-lt"/>
          <a:ea typeface="+mn-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solidFill>
            <a:schemeClr val="tx1"/>
          </a:solidFill>
          <a:latin typeface="+mj-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1"/>
          </a:soli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1"/>
          </a:soli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1"/>
          </a:solidFill>
          <a:latin typeface="+mn-lt"/>
          <a:ea typeface="+mn-ea"/>
          <a:cs typeface="+mn-cs"/>
        </a:defRPr>
      </a:lvl5pPr>
      <a:lvl6pPr marL="2564548"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6.xml"/><Relationship Id="rId1" Type="http://schemas.openxmlformats.org/officeDocument/2006/relationships/slideLayout" Target="../slideLayouts/slideLayout36.xml"/><Relationship Id="rId4" Type="http://schemas.openxmlformats.org/officeDocument/2006/relationships/image" Target="../media/image25.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5.xml"/></Relationships>
</file>

<file path=ppt/slides/_rels/slide1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5.xml"/><Relationship Id="rId1" Type="http://schemas.openxmlformats.org/officeDocument/2006/relationships/slideLayout" Target="../slideLayouts/slideLayout36.xml"/><Relationship Id="rId6" Type="http://schemas.openxmlformats.org/officeDocument/2006/relationships/image" Target="../media/image25.emf"/><Relationship Id="rId5" Type="http://schemas.openxmlformats.org/officeDocument/2006/relationships/image" Target="../media/image31.emf"/><Relationship Id="rId4" Type="http://schemas.openxmlformats.org/officeDocument/2006/relationships/image" Target="../media/image30.emf"/></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7.xml"/><Relationship Id="rId1" Type="http://schemas.openxmlformats.org/officeDocument/2006/relationships/slideLayout" Target="../slideLayouts/slideLayout36.xml"/><Relationship Id="rId4" Type="http://schemas.openxmlformats.org/officeDocument/2006/relationships/image" Target="../media/image33.emf"/></Relationships>
</file>

<file path=ppt/slides/_rels/slide2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8.xml"/><Relationship Id="rId1" Type="http://schemas.openxmlformats.org/officeDocument/2006/relationships/slideLayout" Target="../slideLayouts/slideLayout36.xml"/><Relationship Id="rId4" Type="http://schemas.openxmlformats.org/officeDocument/2006/relationships/image" Target="../media/image32.emf"/></Relationships>
</file>

<file path=ppt/slides/_rels/slide2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9.xml"/><Relationship Id="rId1" Type="http://schemas.openxmlformats.org/officeDocument/2006/relationships/slideLayout" Target="../slideLayouts/slideLayout36.xml"/><Relationship Id="rId4" Type="http://schemas.openxmlformats.org/officeDocument/2006/relationships/image" Target="../media/image33.emf"/></Relationships>
</file>

<file path=ppt/slides/_rels/slide2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0.xml"/><Relationship Id="rId1" Type="http://schemas.openxmlformats.org/officeDocument/2006/relationships/slideLayout" Target="../slideLayouts/slideLayout36.xml"/><Relationship Id="rId4" Type="http://schemas.openxmlformats.org/officeDocument/2006/relationships/image" Target="../media/image35.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3.emf"/><Relationship Id="rId5" Type="http://schemas.openxmlformats.org/officeDocument/2006/relationships/oleObject" Target="../embeddings/oleObject1.bin"/><Relationship Id="rId4"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01168" y="3886200"/>
            <a:ext cx="8436348" cy="914400"/>
          </a:xfrm>
        </p:spPr>
        <p:txBody>
          <a:bodyPr/>
          <a:lstStyle/>
          <a:p>
            <a:endParaRPr lang="en-US" dirty="0"/>
          </a:p>
        </p:txBody>
      </p:sp>
      <p:sp>
        <p:nvSpPr>
          <p:cNvPr id="4" name="Title 3"/>
          <p:cNvSpPr>
            <a:spLocks noGrp="1"/>
          </p:cNvSpPr>
          <p:nvPr>
            <p:ph type="title"/>
          </p:nvPr>
        </p:nvSpPr>
        <p:spPr>
          <a:xfrm>
            <a:off x="201168" y="2359152"/>
            <a:ext cx="8436348" cy="1097280"/>
          </a:xfrm>
        </p:spPr>
        <p:txBody>
          <a:bodyPr/>
          <a:lstStyle/>
          <a:p>
            <a:r>
              <a:rPr lang="en-US" sz="4800" dirty="0"/>
              <a:t>Design and Implement </a:t>
            </a:r>
            <a:br>
              <a:rPr lang="en-US" sz="4800" dirty="0"/>
            </a:br>
            <a:r>
              <a:rPr lang="en-US" sz="4800" dirty="0"/>
              <a:t>Cloud Data Platform Solutions</a:t>
            </a:r>
            <a:endParaRPr lang="en-US" sz="3600" dirty="0"/>
          </a:p>
        </p:txBody>
      </p:sp>
    </p:spTree>
    <p:extLst>
      <p:ext uri="{BB962C8B-B14F-4D97-AF65-F5344CB8AC3E}">
        <p14:creationId xmlns:p14="http://schemas.microsoft.com/office/powerpoint/2010/main" val="1441093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494494" y="938428"/>
            <a:ext cx="3628179" cy="3259689"/>
          </a:xfrm>
          <a:prstGeom prst="rect">
            <a:avLst/>
          </a:prstGeom>
        </p:spPr>
      </p:pic>
      <p:grpSp>
        <p:nvGrpSpPr>
          <p:cNvPr id="79" name="Group 4"/>
          <p:cNvGrpSpPr>
            <a:grpSpLocks noChangeAspect="1"/>
          </p:cNvGrpSpPr>
          <p:nvPr/>
        </p:nvGrpSpPr>
        <p:grpSpPr bwMode="auto">
          <a:xfrm>
            <a:off x="7856877" y="2863927"/>
            <a:ext cx="1392429" cy="1057275"/>
            <a:chOff x="6383" y="2886"/>
            <a:chExt cx="860" cy="653"/>
          </a:xfrm>
        </p:grpSpPr>
        <p:sp>
          <p:nvSpPr>
            <p:cNvPr id="80" name="Freeform 5"/>
            <p:cNvSpPr>
              <a:spLocks noEditPoints="1"/>
            </p:cNvSpPr>
            <p:nvPr/>
          </p:nvSpPr>
          <p:spPr bwMode="auto">
            <a:xfrm>
              <a:off x="6383" y="2886"/>
              <a:ext cx="860" cy="653"/>
            </a:xfrm>
            <a:custGeom>
              <a:avLst/>
              <a:gdLst>
                <a:gd name="T0" fmla="*/ 390 w 400"/>
                <a:gd name="T1" fmla="*/ 99 h 303"/>
                <a:gd name="T2" fmla="*/ 380 w 400"/>
                <a:gd name="T3" fmla="*/ 97 h 303"/>
                <a:gd name="T4" fmla="*/ 368 w 400"/>
                <a:gd name="T5" fmla="*/ 101 h 303"/>
                <a:gd name="T6" fmla="*/ 365 w 400"/>
                <a:gd name="T7" fmla="*/ 102 h 303"/>
                <a:gd name="T8" fmla="*/ 197 w 400"/>
                <a:gd name="T9" fmla="*/ 3 h 303"/>
                <a:gd name="T10" fmla="*/ 173 w 400"/>
                <a:gd name="T11" fmla="*/ 3 h 303"/>
                <a:gd name="T12" fmla="*/ 12 w 400"/>
                <a:gd name="T13" fmla="*/ 97 h 303"/>
                <a:gd name="T14" fmla="*/ 11 w 400"/>
                <a:gd name="T15" fmla="*/ 97 h 303"/>
                <a:gd name="T16" fmla="*/ 4 w 400"/>
                <a:gd name="T17" fmla="*/ 103 h 303"/>
                <a:gd name="T18" fmla="*/ 0 w 400"/>
                <a:gd name="T19" fmla="*/ 107 h 303"/>
                <a:gd name="T20" fmla="*/ 0 w 400"/>
                <a:gd name="T21" fmla="*/ 113 h 303"/>
                <a:gd name="T22" fmla="*/ 0 w 400"/>
                <a:gd name="T23" fmla="*/ 125 h 303"/>
                <a:gd name="T24" fmla="*/ 12 w 400"/>
                <a:gd name="T25" fmla="*/ 190 h 303"/>
                <a:gd name="T26" fmla="*/ 168 w 400"/>
                <a:gd name="T27" fmla="*/ 278 h 303"/>
                <a:gd name="T28" fmla="*/ 168 w 400"/>
                <a:gd name="T29" fmla="*/ 286 h 303"/>
                <a:gd name="T30" fmla="*/ 177 w 400"/>
                <a:gd name="T31" fmla="*/ 301 h 303"/>
                <a:gd name="T32" fmla="*/ 178 w 400"/>
                <a:gd name="T33" fmla="*/ 301 h 303"/>
                <a:gd name="T34" fmla="*/ 198 w 400"/>
                <a:gd name="T35" fmla="*/ 301 h 303"/>
                <a:gd name="T36" fmla="*/ 238 w 400"/>
                <a:gd name="T37" fmla="*/ 280 h 303"/>
                <a:gd name="T38" fmla="*/ 254 w 400"/>
                <a:gd name="T39" fmla="*/ 269 h 303"/>
                <a:gd name="T40" fmla="*/ 362 w 400"/>
                <a:gd name="T41" fmla="*/ 210 h 303"/>
                <a:gd name="T42" fmla="*/ 379 w 400"/>
                <a:gd name="T43" fmla="*/ 198 h 303"/>
                <a:gd name="T44" fmla="*/ 389 w 400"/>
                <a:gd name="T45" fmla="*/ 193 h 303"/>
                <a:gd name="T46" fmla="*/ 395 w 400"/>
                <a:gd name="T47" fmla="*/ 188 h 303"/>
                <a:gd name="T48" fmla="*/ 399 w 400"/>
                <a:gd name="T49" fmla="*/ 181 h 303"/>
                <a:gd name="T50" fmla="*/ 400 w 400"/>
                <a:gd name="T51" fmla="*/ 175 h 303"/>
                <a:gd name="T52" fmla="*/ 400 w 400"/>
                <a:gd name="T53" fmla="*/ 117 h 303"/>
                <a:gd name="T54" fmla="*/ 16 w 400"/>
                <a:gd name="T55" fmla="*/ 108 h 303"/>
                <a:gd name="T56" fmla="*/ 16 w 400"/>
                <a:gd name="T57" fmla="*/ 108 h 303"/>
                <a:gd name="T58" fmla="*/ 18 w 400"/>
                <a:gd name="T59" fmla="*/ 179 h 303"/>
                <a:gd name="T60" fmla="*/ 172 w 400"/>
                <a:gd name="T61" fmla="*/ 222 h 303"/>
                <a:gd name="T62" fmla="*/ 173 w 400"/>
                <a:gd name="T63" fmla="*/ 219 h 303"/>
                <a:gd name="T64" fmla="*/ 220 w 400"/>
                <a:gd name="T65" fmla="*/ 264 h 303"/>
                <a:gd name="T66" fmla="*/ 220 w 400"/>
                <a:gd name="T67" fmla="*/ 264 h 303"/>
                <a:gd name="T68" fmla="*/ 220 w 400"/>
                <a:gd name="T69" fmla="*/ 264 h 303"/>
                <a:gd name="T70" fmla="*/ 238 w 400"/>
                <a:gd name="T71" fmla="*/ 268 h 303"/>
                <a:gd name="T72" fmla="*/ 238 w 400"/>
                <a:gd name="T73" fmla="*/ 268 h 303"/>
                <a:gd name="T74" fmla="*/ 266 w 400"/>
                <a:gd name="T75" fmla="*/ 248 h 303"/>
                <a:gd name="T76" fmla="*/ 266 w 400"/>
                <a:gd name="T77" fmla="*/ 248 h 303"/>
                <a:gd name="T78" fmla="*/ 301 w 400"/>
                <a:gd name="T79" fmla="*/ 152 h 303"/>
                <a:gd name="T80" fmla="*/ 301 w 400"/>
                <a:gd name="T81" fmla="*/ 152 h 303"/>
                <a:gd name="T82" fmla="*/ 301 w 400"/>
                <a:gd name="T83" fmla="*/ 152 h 303"/>
                <a:gd name="T84" fmla="*/ 350 w 400"/>
                <a:gd name="T85" fmla="*/ 147 h 303"/>
                <a:gd name="T86" fmla="*/ 349 w 400"/>
                <a:gd name="T87" fmla="*/ 148 h 303"/>
                <a:gd name="T88" fmla="*/ 362 w 400"/>
                <a:gd name="T89" fmla="*/ 198 h 303"/>
                <a:gd name="T90" fmla="*/ 362 w 400"/>
                <a:gd name="T91" fmla="*/ 198 h 303"/>
                <a:gd name="T92" fmla="*/ 366 w 400"/>
                <a:gd name="T93" fmla="*/ 116 h 303"/>
                <a:gd name="T94" fmla="*/ 366 w 400"/>
                <a:gd name="T95" fmla="*/ 115 h 303"/>
                <a:gd name="T96" fmla="*/ 375 w 400"/>
                <a:gd name="T97" fmla="*/ 171 h 303"/>
                <a:gd name="T98" fmla="*/ 375 w 400"/>
                <a:gd name="T99" fmla="*/ 171 h 303"/>
                <a:gd name="T100" fmla="*/ 380 w 400"/>
                <a:gd name="T101" fmla="*/ 109 h 303"/>
                <a:gd name="T102" fmla="*/ 380 w 400"/>
                <a:gd name="T103" fmla="*/ 10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0" h="303">
                  <a:moveTo>
                    <a:pt x="391" y="99"/>
                  </a:moveTo>
                  <a:cubicBezTo>
                    <a:pt x="390" y="99"/>
                    <a:pt x="390" y="99"/>
                    <a:pt x="390" y="99"/>
                  </a:cubicBezTo>
                  <a:cubicBezTo>
                    <a:pt x="390" y="99"/>
                    <a:pt x="390" y="99"/>
                    <a:pt x="390" y="99"/>
                  </a:cubicBezTo>
                  <a:cubicBezTo>
                    <a:pt x="387" y="97"/>
                    <a:pt x="384" y="97"/>
                    <a:pt x="380" y="97"/>
                  </a:cubicBezTo>
                  <a:cubicBezTo>
                    <a:pt x="377" y="97"/>
                    <a:pt x="373" y="98"/>
                    <a:pt x="370" y="99"/>
                  </a:cubicBezTo>
                  <a:cubicBezTo>
                    <a:pt x="368" y="101"/>
                    <a:pt x="368" y="101"/>
                    <a:pt x="368" y="101"/>
                  </a:cubicBezTo>
                  <a:cubicBezTo>
                    <a:pt x="367" y="101"/>
                    <a:pt x="367" y="101"/>
                    <a:pt x="367" y="101"/>
                  </a:cubicBezTo>
                  <a:cubicBezTo>
                    <a:pt x="365" y="102"/>
                    <a:pt x="365" y="102"/>
                    <a:pt x="365" y="102"/>
                  </a:cubicBezTo>
                  <a:cubicBezTo>
                    <a:pt x="364" y="101"/>
                    <a:pt x="364" y="101"/>
                    <a:pt x="364" y="101"/>
                  </a:cubicBezTo>
                  <a:cubicBezTo>
                    <a:pt x="197" y="3"/>
                    <a:pt x="197" y="3"/>
                    <a:pt x="197" y="3"/>
                  </a:cubicBezTo>
                  <a:cubicBezTo>
                    <a:pt x="193" y="1"/>
                    <a:pt x="189" y="0"/>
                    <a:pt x="185" y="0"/>
                  </a:cubicBezTo>
                  <a:cubicBezTo>
                    <a:pt x="180" y="0"/>
                    <a:pt x="176" y="1"/>
                    <a:pt x="173" y="3"/>
                  </a:cubicBezTo>
                  <a:cubicBezTo>
                    <a:pt x="12" y="96"/>
                    <a:pt x="12" y="96"/>
                    <a:pt x="12" y="96"/>
                  </a:cubicBezTo>
                  <a:cubicBezTo>
                    <a:pt x="12" y="97"/>
                    <a:pt x="12" y="97"/>
                    <a:pt x="12" y="97"/>
                  </a:cubicBezTo>
                  <a:cubicBezTo>
                    <a:pt x="11" y="97"/>
                    <a:pt x="11" y="97"/>
                    <a:pt x="11" y="97"/>
                  </a:cubicBezTo>
                  <a:cubicBezTo>
                    <a:pt x="11" y="97"/>
                    <a:pt x="11" y="97"/>
                    <a:pt x="11" y="97"/>
                  </a:cubicBezTo>
                  <a:cubicBezTo>
                    <a:pt x="11" y="97"/>
                    <a:pt x="11" y="97"/>
                    <a:pt x="11" y="97"/>
                  </a:cubicBezTo>
                  <a:cubicBezTo>
                    <a:pt x="4" y="103"/>
                    <a:pt x="4" y="103"/>
                    <a:pt x="4" y="103"/>
                  </a:cubicBezTo>
                  <a:cubicBezTo>
                    <a:pt x="3" y="104"/>
                    <a:pt x="3" y="104"/>
                    <a:pt x="3" y="104"/>
                  </a:cubicBezTo>
                  <a:cubicBezTo>
                    <a:pt x="0" y="107"/>
                    <a:pt x="0" y="107"/>
                    <a:pt x="0" y="107"/>
                  </a:cubicBezTo>
                  <a:cubicBezTo>
                    <a:pt x="0" y="112"/>
                    <a:pt x="0" y="112"/>
                    <a:pt x="0" y="112"/>
                  </a:cubicBezTo>
                  <a:cubicBezTo>
                    <a:pt x="0" y="113"/>
                    <a:pt x="0" y="113"/>
                    <a:pt x="0" y="113"/>
                  </a:cubicBezTo>
                  <a:cubicBezTo>
                    <a:pt x="0" y="114"/>
                    <a:pt x="0" y="116"/>
                    <a:pt x="0" y="117"/>
                  </a:cubicBezTo>
                  <a:cubicBezTo>
                    <a:pt x="0" y="125"/>
                    <a:pt x="0" y="125"/>
                    <a:pt x="0" y="125"/>
                  </a:cubicBezTo>
                  <a:cubicBezTo>
                    <a:pt x="0" y="169"/>
                    <a:pt x="0" y="169"/>
                    <a:pt x="0" y="169"/>
                  </a:cubicBezTo>
                  <a:cubicBezTo>
                    <a:pt x="0" y="177"/>
                    <a:pt x="5" y="186"/>
                    <a:pt x="12" y="190"/>
                  </a:cubicBezTo>
                  <a:cubicBezTo>
                    <a:pt x="166" y="277"/>
                    <a:pt x="166" y="277"/>
                    <a:pt x="166" y="277"/>
                  </a:cubicBezTo>
                  <a:cubicBezTo>
                    <a:pt x="168" y="278"/>
                    <a:pt x="168" y="278"/>
                    <a:pt x="168" y="278"/>
                  </a:cubicBezTo>
                  <a:cubicBezTo>
                    <a:pt x="168" y="285"/>
                    <a:pt x="168" y="285"/>
                    <a:pt x="168" y="285"/>
                  </a:cubicBezTo>
                  <a:cubicBezTo>
                    <a:pt x="168" y="286"/>
                    <a:pt x="168" y="286"/>
                    <a:pt x="168" y="286"/>
                  </a:cubicBezTo>
                  <a:cubicBezTo>
                    <a:pt x="168" y="287"/>
                    <a:pt x="168" y="287"/>
                    <a:pt x="168" y="287"/>
                  </a:cubicBezTo>
                  <a:cubicBezTo>
                    <a:pt x="169" y="293"/>
                    <a:pt x="173" y="298"/>
                    <a:pt x="177" y="301"/>
                  </a:cubicBezTo>
                  <a:cubicBezTo>
                    <a:pt x="178" y="301"/>
                    <a:pt x="178" y="301"/>
                    <a:pt x="178" y="301"/>
                  </a:cubicBezTo>
                  <a:cubicBezTo>
                    <a:pt x="178" y="301"/>
                    <a:pt x="178" y="301"/>
                    <a:pt x="178" y="301"/>
                  </a:cubicBezTo>
                  <a:cubicBezTo>
                    <a:pt x="181" y="303"/>
                    <a:pt x="184" y="303"/>
                    <a:pt x="188" y="303"/>
                  </a:cubicBezTo>
                  <a:cubicBezTo>
                    <a:pt x="192" y="303"/>
                    <a:pt x="195" y="303"/>
                    <a:pt x="198" y="301"/>
                  </a:cubicBezTo>
                  <a:cubicBezTo>
                    <a:pt x="235" y="280"/>
                    <a:pt x="235" y="280"/>
                    <a:pt x="235" y="280"/>
                  </a:cubicBezTo>
                  <a:cubicBezTo>
                    <a:pt x="236" y="280"/>
                    <a:pt x="237" y="280"/>
                    <a:pt x="238" y="280"/>
                  </a:cubicBezTo>
                  <a:cubicBezTo>
                    <a:pt x="242" y="280"/>
                    <a:pt x="247" y="278"/>
                    <a:pt x="251" y="275"/>
                  </a:cubicBezTo>
                  <a:cubicBezTo>
                    <a:pt x="252" y="273"/>
                    <a:pt x="254" y="271"/>
                    <a:pt x="254" y="269"/>
                  </a:cubicBezTo>
                  <a:cubicBezTo>
                    <a:pt x="359" y="210"/>
                    <a:pt x="359" y="210"/>
                    <a:pt x="359" y="210"/>
                  </a:cubicBezTo>
                  <a:cubicBezTo>
                    <a:pt x="360" y="210"/>
                    <a:pt x="361" y="210"/>
                    <a:pt x="362" y="210"/>
                  </a:cubicBezTo>
                  <a:cubicBezTo>
                    <a:pt x="367" y="210"/>
                    <a:pt x="372" y="208"/>
                    <a:pt x="375" y="205"/>
                  </a:cubicBezTo>
                  <a:cubicBezTo>
                    <a:pt x="377" y="203"/>
                    <a:pt x="378" y="201"/>
                    <a:pt x="379" y="198"/>
                  </a:cubicBezTo>
                  <a:cubicBezTo>
                    <a:pt x="388" y="193"/>
                    <a:pt x="388" y="193"/>
                    <a:pt x="388" y="193"/>
                  </a:cubicBezTo>
                  <a:cubicBezTo>
                    <a:pt x="389" y="193"/>
                    <a:pt x="389" y="193"/>
                    <a:pt x="389" y="193"/>
                  </a:cubicBezTo>
                  <a:cubicBezTo>
                    <a:pt x="389" y="192"/>
                    <a:pt x="389" y="192"/>
                    <a:pt x="389" y="192"/>
                  </a:cubicBezTo>
                  <a:cubicBezTo>
                    <a:pt x="395" y="188"/>
                    <a:pt x="395" y="188"/>
                    <a:pt x="395" y="188"/>
                  </a:cubicBezTo>
                  <a:cubicBezTo>
                    <a:pt x="398" y="185"/>
                    <a:pt x="398" y="185"/>
                    <a:pt x="398" y="185"/>
                  </a:cubicBezTo>
                  <a:cubicBezTo>
                    <a:pt x="399" y="181"/>
                    <a:pt x="399" y="181"/>
                    <a:pt x="399" y="181"/>
                  </a:cubicBezTo>
                  <a:cubicBezTo>
                    <a:pt x="400" y="177"/>
                    <a:pt x="400" y="177"/>
                    <a:pt x="400" y="177"/>
                  </a:cubicBezTo>
                  <a:cubicBezTo>
                    <a:pt x="400" y="175"/>
                    <a:pt x="400" y="175"/>
                    <a:pt x="400" y="175"/>
                  </a:cubicBezTo>
                  <a:cubicBezTo>
                    <a:pt x="400" y="174"/>
                    <a:pt x="400" y="174"/>
                    <a:pt x="400" y="174"/>
                  </a:cubicBezTo>
                  <a:cubicBezTo>
                    <a:pt x="400" y="117"/>
                    <a:pt x="400" y="117"/>
                    <a:pt x="400" y="117"/>
                  </a:cubicBezTo>
                  <a:cubicBezTo>
                    <a:pt x="400" y="110"/>
                    <a:pt x="397" y="103"/>
                    <a:pt x="391" y="99"/>
                  </a:cubicBezTo>
                  <a:close/>
                  <a:moveTo>
                    <a:pt x="16" y="108"/>
                  </a:moveTo>
                  <a:cubicBezTo>
                    <a:pt x="17" y="108"/>
                    <a:pt x="17" y="107"/>
                    <a:pt x="17" y="107"/>
                  </a:cubicBezTo>
                  <a:cubicBezTo>
                    <a:pt x="17" y="107"/>
                    <a:pt x="17" y="108"/>
                    <a:pt x="16" y="108"/>
                  </a:cubicBezTo>
                  <a:close/>
                  <a:moveTo>
                    <a:pt x="12" y="171"/>
                  </a:moveTo>
                  <a:cubicBezTo>
                    <a:pt x="13" y="174"/>
                    <a:pt x="15" y="177"/>
                    <a:pt x="18" y="179"/>
                  </a:cubicBezTo>
                  <a:cubicBezTo>
                    <a:pt x="15" y="177"/>
                    <a:pt x="13" y="174"/>
                    <a:pt x="12" y="171"/>
                  </a:cubicBezTo>
                  <a:close/>
                  <a:moveTo>
                    <a:pt x="172" y="222"/>
                  </a:moveTo>
                  <a:cubicBezTo>
                    <a:pt x="172" y="222"/>
                    <a:pt x="172" y="222"/>
                    <a:pt x="172" y="222"/>
                  </a:cubicBezTo>
                  <a:cubicBezTo>
                    <a:pt x="172" y="221"/>
                    <a:pt x="172" y="220"/>
                    <a:pt x="173" y="219"/>
                  </a:cubicBezTo>
                  <a:cubicBezTo>
                    <a:pt x="172" y="220"/>
                    <a:pt x="172" y="221"/>
                    <a:pt x="172" y="222"/>
                  </a:cubicBezTo>
                  <a:close/>
                  <a:moveTo>
                    <a:pt x="220" y="264"/>
                  </a:moveTo>
                  <a:cubicBezTo>
                    <a:pt x="219" y="264"/>
                    <a:pt x="218" y="263"/>
                    <a:pt x="218" y="263"/>
                  </a:cubicBezTo>
                  <a:cubicBezTo>
                    <a:pt x="218" y="263"/>
                    <a:pt x="219" y="264"/>
                    <a:pt x="220" y="264"/>
                  </a:cubicBezTo>
                  <a:cubicBezTo>
                    <a:pt x="220" y="264"/>
                    <a:pt x="220" y="264"/>
                    <a:pt x="229" y="269"/>
                  </a:cubicBezTo>
                  <a:cubicBezTo>
                    <a:pt x="220" y="264"/>
                    <a:pt x="220" y="264"/>
                    <a:pt x="220" y="264"/>
                  </a:cubicBezTo>
                  <a:close/>
                  <a:moveTo>
                    <a:pt x="238" y="268"/>
                  </a:moveTo>
                  <a:cubicBezTo>
                    <a:pt x="238" y="268"/>
                    <a:pt x="238" y="268"/>
                    <a:pt x="238" y="268"/>
                  </a:cubicBezTo>
                  <a:cubicBezTo>
                    <a:pt x="238" y="268"/>
                    <a:pt x="238" y="268"/>
                    <a:pt x="238" y="268"/>
                  </a:cubicBezTo>
                  <a:cubicBezTo>
                    <a:pt x="238" y="268"/>
                    <a:pt x="238" y="268"/>
                    <a:pt x="238" y="268"/>
                  </a:cubicBezTo>
                  <a:close/>
                  <a:moveTo>
                    <a:pt x="266" y="248"/>
                  </a:moveTo>
                  <a:cubicBezTo>
                    <a:pt x="266" y="248"/>
                    <a:pt x="266" y="248"/>
                    <a:pt x="266" y="248"/>
                  </a:cubicBezTo>
                  <a:cubicBezTo>
                    <a:pt x="271" y="246"/>
                    <a:pt x="275" y="244"/>
                    <a:pt x="278" y="241"/>
                  </a:cubicBezTo>
                  <a:cubicBezTo>
                    <a:pt x="275" y="244"/>
                    <a:pt x="271" y="246"/>
                    <a:pt x="266" y="248"/>
                  </a:cubicBezTo>
                  <a:close/>
                  <a:moveTo>
                    <a:pt x="301" y="152"/>
                  </a:moveTo>
                  <a:cubicBezTo>
                    <a:pt x="301" y="152"/>
                    <a:pt x="301" y="152"/>
                    <a:pt x="301" y="152"/>
                  </a:cubicBezTo>
                  <a:cubicBezTo>
                    <a:pt x="273" y="167"/>
                    <a:pt x="252" y="179"/>
                    <a:pt x="236" y="188"/>
                  </a:cubicBezTo>
                  <a:cubicBezTo>
                    <a:pt x="252" y="179"/>
                    <a:pt x="273" y="167"/>
                    <a:pt x="301" y="152"/>
                  </a:cubicBezTo>
                  <a:cubicBezTo>
                    <a:pt x="315" y="144"/>
                    <a:pt x="331" y="135"/>
                    <a:pt x="349" y="125"/>
                  </a:cubicBezTo>
                  <a:cubicBezTo>
                    <a:pt x="331" y="135"/>
                    <a:pt x="315" y="144"/>
                    <a:pt x="301" y="152"/>
                  </a:cubicBezTo>
                  <a:close/>
                  <a:moveTo>
                    <a:pt x="349" y="148"/>
                  </a:moveTo>
                  <a:cubicBezTo>
                    <a:pt x="349" y="148"/>
                    <a:pt x="349" y="147"/>
                    <a:pt x="350" y="147"/>
                  </a:cubicBezTo>
                  <a:cubicBezTo>
                    <a:pt x="350" y="147"/>
                    <a:pt x="350" y="148"/>
                    <a:pt x="350" y="148"/>
                  </a:cubicBezTo>
                  <a:cubicBezTo>
                    <a:pt x="350" y="147"/>
                    <a:pt x="349" y="147"/>
                    <a:pt x="349" y="148"/>
                  </a:cubicBezTo>
                  <a:close/>
                  <a:moveTo>
                    <a:pt x="362" y="198"/>
                  </a:moveTo>
                  <a:cubicBezTo>
                    <a:pt x="362" y="198"/>
                    <a:pt x="362" y="198"/>
                    <a:pt x="362" y="198"/>
                  </a:cubicBezTo>
                  <a:cubicBezTo>
                    <a:pt x="362" y="198"/>
                    <a:pt x="362" y="198"/>
                    <a:pt x="363" y="198"/>
                  </a:cubicBezTo>
                  <a:cubicBezTo>
                    <a:pt x="362" y="198"/>
                    <a:pt x="362" y="198"/>
                    <a:pt x="362" y="198"/>
                  </a:cubicBezTo>
                  <a:close/>
                  <a:moveTo>
                    <a:pt x="366" y="116"/>
                  </a:moveTo>
                  <a:cubicBezTo>
                    <a:pt x="366" y="116"/>
                    <a:pt x="366" y="116"/>
                    <a:pt x="366" y="116"/>
                  </a:cubicBezTo>
                  <a:cubicBezTo>
                    <a:pt x="366" y="116"/>
                    <a:pt x="366" y="116"/>
                    <a:pt x="366" y="116"/>
                  </a:cubicBezTo>
                  <a:cubicBezTo>
                    <a:pt x="366" y="116"/>
                    <a:pt x="366" y="116"/>
                    <a:pt x="366" y="115"/>
                  </a:cubicBezTo>
                  <a:cubicBezTo>
                    <a:pt x="366" y="116"/>
                    <a:pt x="366" y="116"/>
                    <a:pt x="366" y="116"/>
                  </a:cubicBezTo>
                  <a:close/>
                  <a:moveTo>
                    <a:pt x="375" y="171"/>
                  </a:moveTo>
                  <a:cubicBezTo>
                    <a:pt x="375" y="171"/>
                    <a:pt x="375" y="171"/>
                    <a:pt x="375" y="172"/>
                  </a:cubicBezTo>
                  <a:cubicBezTo>
                    <a:pt x="375" y="171"/>
                    <a:pt x="375" y="171"/>
                    <a:pt x="375" y="171"/>
                  </a:cubicBezTo>
                  <a:close/>
                  <a:moveTo>
                    <a:pt x="380" y="109"/>
                  </a:moveTo>
                  <a:cubicBezTo>
                    <a:pt x="380" y="109"/>
                    <a:pt x="380" y="109"/>
                    <a:pt x="380" y="109"/>
                  </a:cubicBezTo>
                  <a:cubicBezTo>
                    <a:pt x="381" y="109"/>
                    <a:pt x="381" y="109"/>
                    <a:pt x="382" y="109"/>
                  </a:cubicBezTo>
                  <a:cubicBezTo>
                    <a:pt x="381" y="109"/>
                    <a:pt x="381" y="109"/>
                    <a:pt x="380" y="10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81" name="Freeform 6"/>
            <p:cNvSpPr>
              <a:spLocks noEditPoints="1"/>
            </p:cNvSpPr>
            <p:nvPr/>
          </p:nvSpPr>
          <p:spPr bwMode="auto">
            <a:xfrm>
              <a:off x="6411" y="2912"/>
              <a:ext cx="806" cy="601"/>
            </a:xfrm>
            <a:custGeom>
              <a:avLst/>
              <a:gdLst>
                <a:gd name="T0" fmla="*/ 173 w 375"/>
                <a:gd name="T1" fmla="*/ 196 h 279"/>
                <a:gd name="T2" fmla="*/ 178 w 375"/>
                <a:gd name="T3" fmla="*/ 2 h 279"/>
                <a:gd name="T4" fmla="*/ 166 w 375"/>
                <a:gd name="T5" fmla="*/ 2 h 279"/>
                <a:gd name="T6" fmla="*/ 4 w 375"/>
                <a:gd name="T7" fmla="*/ 96 h 279"/>
                <a:gd name="T8" fmla="*/ 328 w 375"/>
                <a:gd name="T9" fmla="*/ 179 h 279"/>
                <a:gd name="T10" fmla="*/ 340 w 375"/>
                <a:gd name="T11" fmla="*/ 187 h 279"/>
                <a:gd name="T12" fmla="*/ 235 w 375"/>
                <a:gd name="T13" fmla="*/ 231 h 279"/>
                <a:gd name="T14" fmla="*/ 167 w 375"/>
                <a:gd name="T15" fmla="*/ 210 h 279"/>
                <a:gd name="T16" fmla="*/ 352 w 375"/>
                <a:gd name="T17" fmla="*/ 104 h 279"/>
                <a:gd name="T18" fmla="*/ 362 w 375"/>
                <a:gd name="T19" fmla="*/ 98 h 279"/>
                <a:gd name="T20" fmla="*/ 375 w 375"/>
                <a:gd name="T21" fmla="*/ 105 h 279"/>
                <a:gd name="T22" fmla="*/ 374 w 375"/>
                <a:gd name="T23" fmla="*/ 167 h 279"/>
                <a:gd name="T24" fmla="*/ 359 w 375"/>
                <a:gd name="T25" fmla="*/ 176 h 279"/>
                <a:gd name="T26" fmla="*/ 361 w 375"/>
                <a:gd name="T27" fmla="*/ 160 h 279"/>
                <a:gd name="T28" fmla="*/ 362 w 375"/>
                <a:gd name="T29" fmla="*/ 113 h 279"/>
                <a:gd name="T30" fmla="*/ 180 w 375"/>
                <a:gd name="T31" fmla="*/ 262 h 279"/>
                <a:gd name="T32" fmla="*/ 206 w 375"/>
                <a:gd name="T33" fmla="*/ 251 h 279"/>
                <a:gd name="T34" fmla="*/ 179 w 375"/>
                <a:gd name="T35" fmla="*/ 278 h 279"/>
                <a:gd name="T36" fmla="*/ 171 w 375"/>
                <a:gd name="T37" fmla="*/ 278 h 279"/>
                <a:gd name="T38" fmla="*/ 167 w 375"/>
                <a:gd name="T39" fmla="*/ 210 h 279"/>
                <a:gd name="T40" fmla="*/ 0 w 375"/>
                <a:gd name="T41" fmla="*/ 103 h 279"/>
                <a:gd name="T42" fmla="*/ 159 w 375"/>
                <a:gd name="T43" fmla="*/ 210 h 279"/>
                <a:gd name="T44" fmla="*/ 5 w 375"/>
                <a:gd name="T45" fmla="*/ 167 h 279"/>
                <a:gd name="T46" fmla="*/ 0 w 375"/>
                <a:gd name="T47" fmla="*/ 105 h 279"/>
                <a:gd name="T48" fmla="*/ 252 w 375"/>
                <a:gd name="T49" fmla="*/ 208 h 279"/>
                <a:gd name="T50" fmla="*/ 248 w 375"/>
                <a:gd name="T51" fmla="*/ 199 h 279"/>
                <a:gd name="T52" fmla="*/ 299 w 375"/>
                <a:gd name="T53" fmla="*/ 166 h 279"/>
                <a:gd name="T54" fmla="*/ 304 w 375"/>
                <a:gd name="T55" fmla="*/ 174 h 279"/>
                <a:gd name="T56" fmla="*/ 254 w 375"/>
                <a:gd name="T57" fmla="*/ 207 h 279"/>
                <a:gd name="T58" fmla="*/ 208 w 375"/>
                <a:gd name="T59" fmla="*/ 242 h 279"/>
                <a:gd name="T60" fmla="*/ 220 w 375"/>
                <a:gd name="T61" fmla="*/ 245 h 279"/>
                <a:gd name="T62" fmla="*/ 209 w 375"/>
                <a:gd name="T63" fmla="*/ 213 h 279"/>
                <a:gd name="T64" fmla="*/ 208 w 375"/>
                <a:gd name="T65" fmla="*/ 207 h 279"/>
                <a:gd name="T66" fmla="*/ 228 w 375"/>
                <a:gd name="T67" fmla="*/ 214 h 279"/>
                <a:gd name="T68" fmla="*/ 230 w 375"/>
                <a:gd name="T69" fmla="*/ 251 h 279"/>
                <a:gd name="T70" fmla="*/ 223 w 375"/>
                <a:gd name="T71" fmla="*/ 256 h 279"/>
                <a:gd name="T72" fmla="*/ 208 w 375"/>
                <a:gd name="T73" fmla="*/ 242 h 279"/>
                <a:gd name="T74" fmla="*/ 339 w 375"/>
                <a:gd name="T75" fmla="*/ 171 h 279"/>
                <a:gd name="T76" fmla="*/ 344 w 375"/>
                <a:gd name="T77" fmla="*/ 149 h 279"/>
                <a:gd name="T78" fmla="*/ 332 w 375"/>
                <a:gd name="T79" fmla="*/ 137 h 279"/>
                <a:gd name="T80" fmla="*/ 339 w 375"/>
                <a:gd name="T81" fmla="*/ 136 h 279"/>
                <a:gd name="T82" fmla="*/ 355 w 375"/>
                <a:gd name="T83" fmla="*/ 148 h 279"/>
                <a:gd name="T84" fmla="*/ 353 w 375"/>
                <a:gd name="T85" fmla="*/ 184 h 279"/>
                <a:gd name="T86" fmla="*/ 333 w 375"/>
                <a:gd name="T87" fmla="*/ 17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5" h="279">
                  <a:moveTo>
                    <a:pt x="173" y="196"/>
                  </a:moveTo>
                  <a:cubicBezTo>
                    <a:pt x="173" y="196"/>
                    <a:pt x="173" y="196"/>
                    <a:pt x="173" y="196"/>
                  </a:cubicBezTo>
                  <a:cubicBezTo>
                    <a:pt x="344" y="99"/>
                    <a:pt x="344" y="99"/>
                    <a:pt x="344" y="99"/>
                  </a:cubicBezTo>
                  <a:cubicBezTo>
                    <a:pt x="344" y="99"/>
                    <a:pt x="344" y="99"/>
                    <a:pt x="178" y="2"/>
                  </a:cubicBezTo>
                  <a:cubicBezTo>
                    <a:pt x="176" y="1"/>
                    <a:pt x="174" y="0"/>
                    <a:pt x="172" y="0"/>
                  </a:cubicBezTo>
                  <a:cubicBezTo>
                    <a:pt x="170" y="0"/>
                    <a:pt x="168" y="1"/>
                    <a:pt x="166" y="2"/>
                  </a:cubicBezTo>
                  <a:cubicBezTo>
                    <a:pt x="166" y="2"/>
                    <a:pt x="166" y="2"/>
                    <a:pt x="5" y="95"/>
                  </a:cubicBezTo>
                  <a:cubicBezTo>
                    <a:pt x="5" y="95"/>
                    <a:pt x="4" y="96"/>
                    <a:pt x="4" y="96"/>
                  </a:cubicBezTo>
                  <a:cubicBezTo>
                    <a:pt x="4" y="96"/>
                    <a:pt x="4" y="96"/>
                    <a:pt x="173" y="196"/>
                  </a:cubicBezTo>
                  <a:close/>
                  <a:moveTo>
                    <a:pt x="328" y="179"/>
                  </a:moveTo>
                  <a:cubicBezTo>
                    <a:pt x="329" y="180"/>
                    <a:pt x="330" y="181"/>
                    <a:pt x="331" y="181"/>
                  </a:cubicBezTo>
                  <a:cubicBezTo>
                    <a:pt x="331" y="181"/>
                    <a:pt x="331" y="181"/>
                    <a:pt x="340" y="187"/>
                  </a:cubicBezTo>
                  <a:cubicBezTo>
                    <a:pt x="340" y="187"/>
                    <a:pt x="340" y="187"/>
                    <a:pt x="235" y="246"/>
                  </a:cubicBezTo>
                  <a:cubicBezTo>
                    <a:pt x="235" y="246"/>
                    <a:pt x="235" y="246"/>
                    <a:pt x="235" y="231"/>
                  </a:cubicBezTo>
                  <a:cubicBezTo>
                    <a:pt x="235" y="231"/>
                    <a:pt x="235" y="231"/>
                    <a:pt x="328" y="179"/>
                  </a:cubicBezTo>
                  <a:close/>
                  <a:moveTo>
                    <a:pt x="167" y="210"/>
                  </a:moveTo>
                  <a:cubicBezTo>
                    <a:pt x="167" y="209"/>
                    <a:pt x="168" y="207"/>
                    <a:pt x="169" y="207"/>
                  </a:cubicBezTo>
                  <a:cubicBezTo>
                    <a:pt x="169" y="207"/>
                    <a:pt x="169" y="207"/>
                    <a:pt x="352" y="104"/>
                  </a:cubicBezTo>
                  <a:cubicBezTo>
                    <a:pt x="352" y="104"/>
                    <a:pt x="352" y="104"/>
                    <a:pt x="352" y="104"/>
                  </a:cubicBezTo>
                  <a:cubicBezTo>
                    <a:pt x="352" y="104"/>
                    <a:pt x="352" y="104"/>
                    <a:pt x="362" y="98"/>
                  </a:cubicBezTo>
                  <a:cubicBezTo>
                    <a:pt x="365" y="96"/>
                    <a:pt x="368" y="96"/>
                    <a:pt x="371" y="98"/>
                  </a:cubicBezTo>
                  <a:cubicBezTo>
                    <a:pt x="373" y="99"/>
                    <a:pt x="375" y="102"/>
                    <a:pt x="375" y="105"/>
                  </a:cubicBezTo>
                  <a:cubicBezTo>
                    <a:pt x="375" y="105"/>
                    <a:pt x="375" y="105"/>
                    <a:pt x="375" y="162"/>
                  </a:cubicBezTo>
                  <a:cubicBezTo>
                    <a:pt x="375" y="162"/>
                    <a:pt x="375" y="162"/>
                    <a:pt x="374" y="167"/>
                  </a:cubicBezTo>
                  <a:cubicBezTo>
                    <a:pt x="374" y="167"/>
                    <a:pt x="374" y="167"/>
                    <a:pt x="368" y="171"/>
                  </a:cubicBezTo>
                  <a:cubicBezTo>
                    <a:pt x="368" y="171"/>
                    <a:pt x="368" y="171"/>
                    <a:pt x="359" y="176"/>
                  </a:cubicBezTo>
                  <a:cubicBezTo>
                    <a:pt x="359" y="176"/>
                    <a:pt x="359" y="176"/>
                    <a:pt x="359" y="161"/>
                  </a:cubicBezTo>
                  <a:cubicBezTo>
                    <a:pt x="359" y="161"/>
                    <a:pt x="359" y="161"/>
                    <a:pt x="361" y="160"/>
                  </a:cubicBezTo>
                  <a:cubicBezTo>
                    <a:pt x="361" y="160"/>
                    <a:pt x="361" y="160"/>
                    <a:pt x="362" y="159"/>
                  </a:cubicBezTo>
                  <a:cubicBezTo>
                    <a:pt x="362" y="159"/>
                    <a:pt x="362" y="159"/>
                    <a:pt x="362" y="113"/>
                  </a:cubicBezTo>
                  <a:cubicBezTo>
                    <a:pt x="362" y="113"/>
                    <a:pt x="362" y="113"/>
                    <a:pt x="180" y="217"/>
                  </a:cubicBezTo>
                  <a:cubicBezTo>
                    <a:pt x="180" y="217"/>
                    <a:pt x="180" y="217"/>
                    <a:pt x="180" y="262"/>
                  </a:cubicBezTo>
                  <a:cubicBezTo>
                    <a:pt x="180" y="262"/>
                    <a:pt x="180" y="262"/>
                    <a:pt x="204" y="249"/>
                  </a:cubicBezTo>
                  <a:cubicBezTo>
                    <a:pt x="204" y="250"/>
                    <a:pt x="205" y="251"/>
                    <a:pt x="206" y="251"/>
                  </a:cubicBezTo>
                  <a:cubicBezTo>
                    <a:pt x="206" y="251"/>
                    <a:pt x="206" y="251"/>
                    <a:pt x="216" y="257"/>
                  </a:cubicBezTo>
                  <a:cubicBezTo>
                    <a:pt x="216" y="257"/>
                    <a:pt x="216" y="257"/>
                    <a:pt x="179" y="278"/>
                  </a:cubicBezTo>
                  <a:cubicBezTo>
                    <a:pt x="178" y="279"/>
                    <a:pt x="176" y="279"/>
                    <a:pt x="175" y="279"/>
                  </a:cubicBezTo>
                  <a:cubicBezTo>
                    <a:pt x="173" y="279"/>
                    <a:pt x="172" y="279"/>
                    <a:pt x="171" y="278"/>
                  </a:cubicBezTo>
                  <a:cubicBezTo>
                    <a:pt x="169" y="277"/>
                    <a:pt x="168" y="275"/>
                    <a:pt x="167" y="273"/>
                  </a:cubicBezTo>
                  <a:cubicBezTo>
                    <a:pt x="167" y="273"/>
                    <a:pt x="167" y="273"/>
                    <a:pt x="167" y="210"/>
                  </a:cubicBezTo>
                  <a:close/>
                  <a:moveTo>
                    <a:pt x="0" y="103"/>
                  </a:moveTo>
                  <a:cubicBezTo>
                    <a:pt x="0" y="103"/>
                    <a:pt x="0" y="103"/>
                    <a:pt x="0" y="103"/>
                  </a:cubicBezTo>
                  <a:cubicBezTo>
                    <a:pt x="165" y="200"/>
                    <a:pt x="165" y="200"/>
                    <a:pt x="165" y="200"/>
                  </a:cubicBezTo>
                  <a:cubicBezTo>
                    <a:pt x="162" y="202"/>
                    <a:pt x="159" y="206"/>
                    <a:pt x="159" y="210"/>
                  </a:cubicBezTo>
                  <a:cubicBezTo>
                    <a:pt x="159" y="210"/>
                    <a:pt x="159" y="210"/>
                    <a:pt x="159" y="255"/>
                  </a:cubicBezTo>
                  <a:cubicBezTo>
                    <a:pt x="159" y="255"/>
                    <a:pt x="159" y="255"/>
                    <a:pt x="5" y="167"/>
                  </a:cubicBezTo>
                  <a:cubicBezTo>
                    <a:pt x="2" y="165"/>
                    <a:pt x="0" y="161"/>
                    <a:pt x="0" y="157"/>
                  </a:cubicBezTo>
                  <a:cubicBezTo>
                    <a:pt x="0" y="157"/>
                    <a:pt x="0" y="157"/>
                    <a:pt x="0" y="105"/>
                  </a:cubicBezTo>
                  <a:cubicBezTo>
                    <a:pt x="0" y="104"/>
                    <a:pt x="0" y="104"/>
                    <a:pt x="0" y="103"/>
                  </a:cubicBezTo>
                  <a:close/>
                  <a:moveTo>
                    <a:pt x="252" y="208"/>
                  </a:moveTo>
                  <a:cubicBezTo>
                    <a:pt x="250" y="208"/>
                    <a:pt x="248" y="206"/>
                    <a:pt x="248" y="204"/>
                  </a:cubicBezTo>
                  <a:cubicBezTo>
                    <a:pt x="248" y="204"/>
                    <a:pt x="248" y="204"/>
                    <a:pt x="248" y="199"/>
                  </a:cubicBezTo>
                  <a:cubicBezTo>
                    <a:pt x="248" y="197"/>
                    <a:pt x="250" y="194"/>
                    <a:pt x="252" y="193"/>
                  </a:cubicBezTo>
                  <a:cubicBezTo>
                    <a:pt x="252" y="193"/>
                    <a:pt x="252" y="193"/>
                    <a:pt x="299" y="166"/>
                  </a:cubicBezTo>
                  <a:cubicBezTo>
                    <a:pt x="302" y="164"/>
                    <a:pt x="304" y="166"/>
                    <a:pt x="304" y="169"/>
                  </a:cubicBezTo>
                  <a:cubicBezTo>
                    <a:pt x="304" y="169"/>
                    <a:pt x="304" y="169"/>
                    <a:pt x="304" y="174"/>
                  </a:cubicBezTo>
                  <a:cubicBezTo>
                    <a:pt x="304" y="177"/>
                    <a:pt x="303" y="179"/>
                    <a:pt x="301" y="181"/>
                  </a:cubicBezTo>
                  <a:cubicBezTo>
                    <a:pt x="301" y="181"/>
                    <a:pt x="301" y="181"/>
                    <a:pt x="254" y="207"/>
                  </a:cubicBezTo>
                  <a:cubicBezTo>
                    <a:pt x="253" y="207"/>
                    <a:pt x="252" y="208"/>
                    <a:pt x="252" y="208"/>
                  </a:cubicBezTo>
                  <a:close/>
                  <a:moveTo>
                    <a:pt x="208" y="242"/>
                  </a:moveTo>
                  <a:cubicBezTo>
                    <a:pt x="209" y="240"/>
                    <a:pt x="212" y="240"/>
                    <a:pt x="214" y="241"/>
                  </a:cubicBezTo>
                  <a:cubicBezTo>
                    <a:pt x="214" y="241"/>
                    <a:pt x="214" y="241"/>
                    <a:pt x="220" y="245"/>
                  </a:cubicBezTo>
                  <a:cubicBezTo>
                    <a:pt x="220" y="245"/>
                    <a:pt x="220" y="245"/>
                    <a:pt x="220" y="220"/>
                  </a:cubicBezTo>
                  <a:cubicBezTo>
                    <a:pt x="220" y="220"/>
                    <a:pt x="220" y="220"/>
                    <a:pt x="209" y="213"/>
                  </a:cubicBezTo>
                  <a:cubicBezTo>
                    <a:pt x="207" y="212"/>
                    <a:pt x="207" y="209"/>
                    <a:pt x="208" y="207"/>
                  </a:cubicBezTo>
                  <a:cubicBezTo>
                    <a:pt x="208" y="207"/>
                    <a:pt x="208" y="207"/>
                    <a:pt x="208" y="207"/>
                  </a:cubicBezTo>
                  <a:cubicBezTo>
                    <a:pt x="209" y="206"/>
                    <a:pt x="212" y="205"/>
                    <a:pt x="214" y="206"/>
                  </a:cubicBezTo>
                  <a:cubicBezTo>
                    <a:pt x="214" y="206"/>
                    <a:pt x="214" y="206"/>
                    <a:pt x="228" y="214"/>
                  </a:cubicBezTo>
                  <a:cubicBezTo>
                    <a:pt x="230" y="215"/>
                    <a:pt x="230" y="218"/>
                    <a:pt x="230" y="218"/>
                  </a:cubicBezTo>
                  <a:cubicBezTo>
                    <a:pt x="230" y="218"/>
                    <a:pt x="230" y="218"/>
                    <a:pt x="230" y="251"/>
                  </a:cubicBezTo>
                  <a:cubicBezTo>
                    <a:pt x="230" y="251"/>
                    <a:pt x="230" y="254"/>
                    <a:pt x="229" y="255"/>
                  </a:cubicBezTo>
                  <a:cubicBezTo>
                    <a:pt x="228" y="255"/>
                    <a:pt x="225" y="257"/>
                    <a:pt x="223" y="256"/>
                  </a:cubicBezTo>
                  <a:cubicBezTo>
                    <a:pt x="223" y="256"/>
                    <a:pt x="223" y="256"/>
                    <a:pt x="209" y="248"/>
                  </a:cubicBezTo>
                  <a:cubicBezTo>
                    <a:pt x="207" y="246"/>
                    <a:pt x="206" y="244"/>
                    <a:pt x="208" y="242"/>
                  </a:cubicBezTo>
                  <a:close/>
                  <a:moveTo>
                    <a:pt x="332" y="172"/>
                  </a:moveTo>
                  <a:cubicBezTo>
                    <a:pt x="333" y="170"/>
                    <a:pt x="337" y="170"/>
                    <a:pt x="339" y="171"/>
                  </a:cubicBezTo>
                  <a:cubicBezTo>
                    <a:pt x="339" y="171"/>
                    <a:pt x="339" y="171"/>
                    <a:pt x="344" y="174"/>
                  </a:cubicBezTo>
                  <a:cubicBezTo>
                    <a:pt x="344" y="174"/>
                    <a:pt x="344" y="174"/>
                    <a:pt x="344" y="149"/>
                  </a:cubicBezTo>
                  <a:cubicBezTo>
                    <a:pt x="344" y="149"/>
                    <a:pt x="344" y="149"/>
                    <a:pt x="333" y="143"/>
                  </a:cubicBezTo>
                  <a:cubicBezTo>
                    <a:pt x="331" y="142"/>
                    <a:pt x="331" y="139"/>
                    <a:pt x="332" y="137"/>
                  </a:cubicBezTo>
                  <a:cubicBezTo>
                    <a:pt x="332" y="137"/>
                    <a:pt x="332" y="137"/>
                    <a:pt x="332" y="137"/>
                  </a:cubicBezTo>
                  <a:cubicBezTo>
                    <a:pt x="333" y="136"/>
                    <a:pt x="337" y="135"/>
                    <a:pt x="339" y="136"/>
                  </a:cubicBezTo>
                  <a:cubicBezTo>
                    <a:pt x="339" y="136"/>
                    <a:pt x="339" y="136"/>
                    <a:pt x="352" y="144"/>
                  </a:cubicBezTo>
                  <a:cubicBezTo>
                    <a:pt x="354" y="145"/>
                    <a:pt x="355" y="148"/>
                    <a:pt x="355" y="148"/>
                  </a:cubicBezTo>
                  <a:cubicBezTo>
                    <a:pt x="355" y="148"/>
                    <a:pt x="355" y="148"/>
                    <a:pt x="355" y="181"/>
                  </a:cubicBezTo>
                  <a:cubicBezTo>
                    <a:pt x="355" y="181"/>
                    <a:pt x="354" y="183"/>
                    <a:pt x="353" y="184"/>
                  </a:cubicBezTo>
                  <a:cubicBezTo>
                    <a:pt x="352" y="185"/>
                    <a:pt x="349" y="187"/>
                    <a:pt x="347" y="185"/>
                  </a:cubicBezTo>
                  <a:cubicBezTo>
                    <a:pt x="347" y="185"/>
                    <a:pt x="347" y="185"/>
                    <a:pt x="333" y="177"/>
                  </a:cubicBezTo>
                  <a:cubicBezTo>
                    <a:pt x="331" y="176"/>
                    <a:pt x="331" y="174"/>
                    <a:pt x="332" y="172"/>
                  </a:cubicBezTo>
                  <a:close/>
                </a:path>
              </a:pathLst>
            </a:custGeom>
            <a:solidFill>
              <a:srgbClr val="A4A4A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grpSp>
      <p:grpSp>
        <p:nvGrpSpPr>
          <p:cNvPr id="76" name="Group 4"/>
          <p:cNvGrpSpPr>
            <a:grpSpLocks noChangeAspect="1"/>
          </p:cNvGrpSpPr>
          <p:nvPr/>
        </p:nvGrpSpPr>
        <p:grpSpPr bwMode="auto">
          <a:xfrm>
            <a:off x="7081233" y="1675059"/>
            <a:ext cx="1392429" cy="1057275"/>
            <a:chOff x="6383" y="2886"/>
            <a:chExt cx="860" cy="653"/>
          </a:xfrm>
        </p:grpSpPr>
        <p:sp>
          <p:nvSpPr>
            <p:cNvPr id="77" name="Freeform 5"/>
            <p:cNvSpPr>
              <a:spLocks noEditPoints="1"/>
            </p:cNvSpPr>
            <p:nvPr/>
          </p:nvSpPr>
          <p:spPr bwMode="auto">
            <a:xfrm>
              <a:off x="6383" y="2886"/>
              <a:ext cx="860" cy="653"/>
            </a:xfrm>
            <a:custGeom>
              <a:avLst/>
              <a:gdLst>
                <a:gd name="T0" fmla="*/ 390 w 400"/>
                <a:gd name="T1" fmla="*/ 99 h 303"/>
                <a:gd name="T2" fmla="*/ 380 w 400"/>
                <a:gd name="T3" fmla="*/ 97 h 303"/>
                <a:gd name="T4" fmla="*/ 368 w 400"/>
                <a:gd name="T5" fmla="*/ 101 h 303"/>
                <a:gd name="T6" fmla="*/ 365 w 400"/>
                <a:gd name="T7" fmla="*/ 102 h 303"/>
                <a:gd name="T8" fmla="*/ 197 w 400"/>
                <a:gd name="T9" fmla="*/ 3 h 303"/>
                <a:gd name="T10" fmla="*/ 173 w 400"/>
                <a:gd name="T11" fmla="*/ 3 h 303"/>
                <a:gd name="T12" fmla="*/ 12 w 400"/>
                <a:gd name="T13" fmla="*/ 97 h 303"/>
                <a:gd name="T14" fmla="*/ 11 w 400"/>
                <a:gd name="T15" fmla="*/ 97 h 303"/>
                <a:gd name="T16" fmla="*/ 4 w 400"/>
                <a:gd name="T17" fmla="*/ 103 h 303"/>
                <a:gd name="T18" fmla="*/ 0 w 400"/>
                <a:gd name="T19" fmla="*/ 107 h 303"/>
                <a:gd name="T20" fmla="*/ 0 w 400"/>
                <a:gd name="T21" fmla="*/ 113 h 303"/>
                <a:gd name="T22" fmla="*/ 0 w 400"/>
                <a:gd name="T23" fmla="*/ 125 h 303"/>
                <a:gd name="T24" fmla="*/ 12 w 400"/>
                <a:gd name="T25" fmla="*/ 190 h 303"/>
                <a:gd name="T26" fmla="*/ 168 w 400"/>
                <a:gd name="T27" fmla="*/ 278 h 303"/>
                <a:gd name="T28" fmla="*/ 168 w 400"/>
                <a:gd name="T29" fmla="*/ 286 h 303"/>
                <a:gd name="T30" fmla="*/ 177 w 400"/>
                <a:gd name="T31" fmla="*/ 301 h 303"/>
                <a:gd name="T32" fmla="*/ 178 w 400"/>
                <a:gd name="T33" fmla="*/ 301 h 303"/>
                <a:gd name="T34" fmla="*/ 198 w 400"/>
                <a:gd name="T35" fmla="*/ 301 h 303"/>
                <a:gd name="T36" fmla="*/ 238 w 400"/>
                <a:gd name="T37" fmla="*/ 280 h 303"/>
                <a:gd name="T38" fmla="*/ 254 w 400"/>
                <a:gd name="T39" fmla="*/ 269 h 303"/>
                <a:gd name="T40" fmla="*/ 362 w 400"/>
                <a:gd name="T41" fmla="*/ 210 h 303"/>
                <a:gd name="T42" fmla="*/ 379 w 400"/>
                <a:gd name="T43" fmla="*/ 198 h 303"/>
                <a:gd name="T44" fmla="*/ 389 w 400"/>
                <a:gd name="T45" fmla="*/ 193 h 303"/>
                <a:gd name="T46" fmla="*/ 395 w 400"/>
                <a:gd name="T47" fmla="*/ 188 h 303"/>
                <a:gd name="T48" fmla="*/ 399 w 400"/>
                <a:gd name="T49" fmla="*/ 181 h 303"/>
                <a:gd name="T50" fmla="*/ 400 w 400"/>
                <a:gd name="T51" fmla="*/ 175 h 303"/>
                <a:gd name="T52" fmla="*/ 400 w 400"/>
                <a:gd name="T53" fmla="*/ 117 h 303"/>
                <a:gd name="T54" fmla="*/ 16 w 400"/>
                <a:gd name="T55" fmla="*/ 108 h 303"/>
                <a:gd name="T56" fmla="*/ 16 w 400"/>
                <a:gd name="T57" fmla="*/ 108 h 303"/>
                <a:gd name="T58" fmla="*/ 18 w 400"/>
                <a:gd name="T59" fmla="*/ 179 h 303"/>
                <a:gd name="T60" fmla="*/ 172 w 400"/>
                <a:gd name="T61" fmla="*/ 222 h 303"/>
                <a:gd name="T62" fmla="*/ 173 w 400"/>
                <a:gd name="T63" fmla="*/ 219 h 303"/>
                <a:gd name="T64" fmla="*/ 220 w 400"/>
                <a:gd name="T65" fmla="*/ 264 h 303"/>
                <a:gd name="T66" fmla="*/ 220 w 400"/>
                <a:gd name="T67" fmla="*/ 264 h 303"/>
                <a:gd name="T68" fmla="*/ 220 w 400"/>
                <a:gd name="T69" fmla="*/ 264 h 303"/>
                <a:gd name="T70" fmla="*/ 238 w 400"/>
                <a:gd name="T71" fmla="*/ 268 h 303"/>
                <a:gd name="T72" fmla="*/ 238 w 400"/>
                <a:gd name="T73" fmla="*/ 268 h 303"/>
                <a:gd name="T74" fmla="*/ 266 w 400"/>
                <a:gd name="T75" fmla="*/ 248 h 303"/>
                <a:gd name="T76" fmla="*/ 266 w 400"/>
                <a:gd name="T77" fmla="*/ 248 h 303"/>
                <a:gd name="T78" fmla="*/ 301 w 400"/>
                <a:gd name="T79" fmla="*/ 152 h 303"/>
                <a:gd name="T80" fmla="*/ 301 w 400"/>
                <a:gd name="T81" fmla="*/ 152 h 303"/>
                <a:gd name="T82" fmla="*/ 301 w 400"/>
                <a:gd name="T83" fmla="*/ 152 h 303"/>
                <a:gd name="T84" fmla="*/ 350 w 400"/>
                <a:gd name="T85" fmla="*/ 147 h 303"/>
                <a:gd name="T86" fmla="*/ 349 w 400"/>
                <a:gd name="T87" fmla="*/ 148 h 303"/>
                <a:gd name="T88" fmla="*/ 362 w 400"/>
                <a:gd name="T89" fmla="*/ 198 h 303"/>
                <a:gd name="T90" fmla="*/ 362 w 400"/>
                <a:gd name="T91" fmla="*/ 198 h 303"/>
                <a:gd name="T92" fmla="*/ 366 w 400"/>
                <a:gd name="T93" fmla="*/ 116 h 303"/>
                <a:gd name="T94" fmla="*/ 366 w 400"/>
                <a:gd name="T95" fmla="*/ 115 h 303"/>
                <a:gd name="T96" fmla="*/ 375 w 400"/>
                <a:gd name="T97" fmla="*/ 171 h 303"/>
                <a:gd name="T98" fmla="*/ 375 w 400"/>
                <a:gd name="T99" fmla="*/ 171 h 303"/>
                <a:gd name="T100" fmla="*/ 380 w 400"/>
                <a:gd name="T101" fmla="*/ 109 h 303"/>
                <a:gd name="T102" fmla="*/ 380 w 400"/>
                <a:gd name="T103" fmla="*/ 10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0" h="303">
                  <a:moveTo>
                    <a:pt x="391" y="99"/>
                  </a:moveTo>
                  <a:cubicBezTo>
                    <a:pt x="390" y="99"/>
                    <a:pt x="390" y="99"/>
                    <a:pt x="390" y="99"/>
                  </a:cubicBezTo>
                  <a:cubicBezTo>
                    <a:pt x="390" y="99"/>
                    <a:pt x="390" y="99"/>
                    <a:pt x="390" y="99"/>
                  </a:cubicBezTo>
                  <a:cubicBezTo>
                    <a:pt x="387" y="97"/>
                    <a:pt x="384" y="97"/>
                    <a:pt x="380" y="97"/>
                  </a:cubicBezTo>
                  <a:cubicBezTo>
                    <a:pt x="377" y="97"/>
                    <a:pt x="373" y="98"/>
                    <a:pt x="370" y="99"/>
                  </a:cubicBezTo>
                  <a:cubicBezTo>
                    <a:pt x="368" y="101"/>
                    <a:pt x="368" y="101"/>
                    <a:pt x="368" y="101"/>
                  </a:cubicBezTo>
                  <a:cubicBezTo>
                    <a:pt x="367" y="101"/>
                    <a:pt x="367" y="101"/>
                    <a:pt x="367" y="101"/>
                  </a:cubicBezTo>
                  <a:cubicBezTo>
                    <a:pt x="365" y="102"/>
                    <a:pt x="365" y="102"/>
                    <a:pt x="365" y="102"/>
                  </a:cubicBezTo>
                  <a:cubicBezTo>
                    <a:pt x="364" y="101"/>
                    <a:pt x="364" y="101"/>
                    <a:pt x="364" y="101"/>
                  </a:cubicBezTo>
                  <a:cubicBezTo>
                    <a:pt x="197" y="3"/>
                    <a:pt x="197" y="3"/>
                    <a:pt x="197" y="3"/>
                  </a:cubicBezTo>
                  <a:cubicBezTo>
                    <a:pt x="193" y="1"/>
                    <a:pt x="189" y="0"/>
                    <a:pt x="185" y="0"/>
                  </a:cubicBezTo>
                  <a:cubicBezTo>
                    <a:pt x="180" y="0"/>
                    <a:pt x="176" y="1"/>
                    <a:pt x="173" y="3"/>
                  </a:cubicBezTo>
                  <a:cubicBezTo>
                    <a:pt x="12" y="96"/>
                    <a:pt x="12" y="96"/>
                    <a:pt x="12" y="96"/>
                  </a:cubicBezTo>
                  <a:cubicBezTo>
                    <a:pt x="12" y="97"/>
                    <a:pt x="12" y="97"/>
                    <a:pt x="12" y="97"/>
                  </a:cubicBezTo>
                  <a:cubicBezTo>
                    <a:pt x="11" y="97"/>
                    <a:pt x="11" y="97"/>
                    <a:pt x="11" y="97"/>
                  </a:cubicBezTo>
                  <a:cubicBezTo>
                    <a:pt x="11" y="97"/>
                    <a:pt x="11" y="97"/>
                    <a:pt x="11" y="97"/>
                  </a:cubicBezTo>
                  <a:cubicBezTo>
                    <a:pt x="11" y="97"/>
                    <a:pt x="11" y="97"/>
                    <a:pt x="11" y="97"/>
                  </a:cubicBezTo>
                  <a:cubicBezTo>
                    <a:pt x="4" y="103"/>
                    <a:pt x="4" y="103"/>
                    <a:pt x="4" y="103"/>
                  </a:cubicBezTo>
                  <a:cubicBezTo>
                    <a:pt x="3" y="104"/>
                    <a:pt x="3" y="104"/>
                    <a:pt x="3" y="104"/>
                  </a:cubicBezTo>
                  <a:cubicBezTo>
                    <a:pt x="0" y="107"/>
                    <a:pt x="0" y="107"/>
                    <a:pt x="0" y="107"/>
                  </a:cubicBezTo>
                  <a:cubicBezTo>
                    <a:pt x="0" y="112"/>
                    <a:pt x="0" y="112"/>
                    <a:pt x="0" y="112"/>
                  </a:cubicBezTo>
                  <a:cubicBezTo>
                    <a:pt x="0" y="113"/>
                    <a:pt x="0" y="113"/>
                    <a:pt x="0" y="113"/>
                  </a:cubicBezTo>
                  <a:cubicBezTo>
                    <a:pt x="0" y="114"/>
                    <a:pt x="0" y="116"/>
                    <a:pt x="0" y="117"/>
                  </a:cubicBezTo>
                  <a:cubicBezTo>
                    <a:pt x="0" y="125"/>
                    <a:pt x="0" y="125"/>
                    <a:pt x="0" y="125"/>
                  </a:cubicBezTo>
                  <a:cubicBezTo>
                    <a:pt x="0" y="169"/>
                    <a:pt x="0" y="169"/>
                    <a:pt x="0" y="169"/>
                  </a:cubicBezTo>
                  <a:cubicBezTo>
                    <a:pt x="0" y="177"/>
                    <a:pt x="5" y="186"/>
                    <a:pt x="12" y="190"/>
                  </a:cubicBezTo>
                  <a:cubicBezTo>
                    <a:pt x="166" y="277"/>
                    <a:pt x="166" y="277"/>
                    <a:pt x="166" y="277"/>
                  </a:cubicBezTo>
                  <a:cubicBezTo>
                    <a:pt x="168" y="278"/>
                    <a:pt x="168" y="278"/>
                    <a:pt x="168" y="278"/>
                  </a:cubicBezTo>
                  <a:cubicBezTo>
                    <a:pt x="168" y="285"/>
                    <a:pt x="168" y="285"/>
                    <a:pt x="168" y="285"/>
                  </a:cubicBezTo>
                  <a:cubicBezTo>
                    <a:pt x="168" y="286"/>
                    <a:pt x="168" y="286"/>
                    <a:pt x="168" y="286"/>
                  </a:cubicBezTo>
                  <a:cubicBezTo>
                    <a:pt x="168" y="287"/>
                    <a:pt x="168" y="287"/>
                    <a:pt x="168" y="287"/>
                  </a:cubicBezTo>
                  <a:cubicBezTo>
                    <a:pt x="169" y="293"/>
                    <a:pt x="173" y="298"/>
                    <a:pt x="177" y="301"/>
                  </a:cubicBezTo>
                  <a:cubicBezTo>
                    <a:pt x="178" y="301"/>
                    <a:pt x="178" y="301"/>
                    <a:pt x="178" y="301"/>
                  </a:cubicBezTo>
                  <a:cubicBezTo>
                    <a:pt x="178" y="301"/>
                    <a:pt x="178" y="301"/>
                    <a:pt x="178" y="301"/>
                  </a:cubicBezTo>
                  <a:cubicBezTo>
                    <a:pt x="181" y="303"/>
                    <a:pt x="184" y="303"/>
                    <a:pt x="188" y="303"/>
                  </a:cubicBezTo>
                  <a:cubicBezTo>
                    <a:pt x="192" y="303"/>
                    <a:pt x="195" y="303"/>
                    <a:pt x="198" y="301"/>
                  </a:cubicBezTo>
                  <a:cubicBezTo>
                    <a:pt x="235" y="280"/>
                    <a:pt x="235" y="280"/>
                    <a:pt x="235" y="280"/>
                  </a:cubicBezTo>
                  <a:cubicBezTo>
                    <a:pt x="236" y="280"/>
                    <a:pt x="237" y="280"/>
                    <a:pt x="238" y="280"/>
                  </a:cubicBezTo>
                  <a:cubicBezTo>
                    <a:pt x="242" y="280"/>
                    <a:pt x="247" y="278"/>
                    <a:pt x="251" y="275"/>
                  </a:cubicBezTo>
                  <a:cubicBezTo>
                    <a:pt x="252" y="273"/>
                    <a:pt x="254" y="271"/>
                    <a:pt x="254" y="269"/>
                  </a:cubicBezTo>
                  <a:cubicBezTo>
                    <a:pt x="359" y="210"/>
                    <a:pt x="359" y="210"/>
                    <a:pt x="359" y="210"/>
                  </a:cubicBezTo>
                  <a:cubicBezTo>
                    <a:pt x="360" y="210"/>
                    <a:pt x="361" y="210"/>
                    <a:pt x="362" y="210"/>
                  </a:cubicBezTo>
                  <a:cubicBezTo>
                    <a:pt x="367" y="210"/>
                    <a:pt x="372" y="208"/>
                    <a:pt x="375" y="205"/>
                  </a:cubicBezTo>
                  <a:cubicBezTo>
                    <a:pt x="377" y="203"/>
                    <a:pt x="378" y="201"/>
                    <a:pt x="379" y="198"/>
                  </a:cubicBezTo>
                  <a:cubicBezTo>
                    <a:pt x="388" y="193"/>
                    <a:pt x="388" y="193"/>
                    <a:pt x="388" y="193"/>
                  </a:cubicBezTo>
                  <a:cubicBezTo>
                    <a:pt x="389" y="193"/>
                    <a:pt x="389" y="193"/>
                    <a:pt x="389" y="193"/>
                  </a:cubicBezTo>
                  <a:cubicBezTo>
                    <a:pt x="389" y="192"/>
                    <a:pt x="389" y="192"/>
                    <a:pt x="389" y="192"/>
                  </a:cubicBezTo>
                  <a:cubicBezTo>
                    <a:pt x="395" y="188"/>
                    <a:pt x="395" y="188"/>
                    <a:pt x="395" y="188"/>
                  </a:cubicBezTo>
                  <a:cubicBezTo>
                    <a:pt x="398" y="185"/>
                    <a:pt x="398" y="185"/>
                    <a:pt x="398" y="185"/>
                  </a:cubicBezTo>
                  <a:cubicBezTo>
                    <a:pt x="399" y="181"/>
                    <a:pt x="399" y="181"/>
                    <a:pt x="399" y="181"/>
                  </a:cubicBezTo>
                  <a:cubicBezTo>
                    <a:pt x="400" y="177"/>
                    <a:pt x="400" y="177"/>
                    <a:pt x="400" y="177"/>
                  </a:cubicBezTo>
                  <a:cubicBezTo>
                    <a:pt x="400" y="175"/>
                    <a:pt x="400" y="175"/>
                    <a:pt x="400" y="175"/>
                  </a:cubicBezTo>
                  <a:cubicBezTo>
                    <a:pt x="400" y="174"/>
                    <a:pt x="400" y="174"/>
                    <a:pt x="400" y="174"/>
                  </a:cubicBezTo>
                  <a:cubicBezTo>
                    <a:pt x="400" y="117"/>
                    <a:pt x="400" y="117"/>
                    <a:pt x="400" y="117"/>
                  </a:cubicBezTo>
                  <a:cubicBezTo>
                    <a:pt x="400" y="110"/>
                    <a:pt x="397" y="103"/>
                    <a:pt x="391" y="99"/>
                  </a:cubicBezTo>
                  <a:close/>
                  <a:moveTo>
                    <a:pt x="16" y="108"/>
                  </a:moveTo>
                  <a:cubicBezTo>
                    <a:pt x="17" y="108"/>
                    <a:pt x="17" y="107"/>
                    <a:pt x="17" y="107"/>
                  </a:cubicBezTo>
                  <a:cubicBezTo>
                    <a:pt x="17" y="107"/>
                    <a:pt x="17" y="108"/>
                    <a:pt x="16" y="108"/>
                  </a:cubicBezTo>
                  <a:close/>
                  <a:moveTo>
                    <a:pt x="12" y="171"/>
                  </a:moveTo>
                  <a:cubicBezTo>
                    <a:pt x="13" y="174"/>
                    <a:pt x="15" y="177"/>
                    <a:pt x="18" y="179"/>
                  </a:cubicBezTo>
                  <a:cubicBezTo>
                    <a:pt x="15" y="177"/>
                    <a:pt x="13" y="174"/>
                    <a:pt x="12" y="171"/>
                  </a:cubicBezTo>
                  <a:close/>
                  <a:moveTo>
                    <a:pt x="172" y="222"/>
                  </a:moveTo>
                  <a:cubicBezTo>
                    <a:pt x="172" y="222"/>
                    <a:pt x="172" y="222"/>
                    <a:pt x="172" y="222"/>
                  </a:cubicBezTo>
                  <a:cubicBezTo>
                    <a:pt x="172" y="221"/>
                    <a:pt x="172" y="220"/>
                    <a:pt x="173" y="219"/>
                  </a:cubicBezTo>
                  <a:cubicBezTo>
                    <a:pt x="172" y="220"/>
                    <a:pt x="172" y="221"/>
                    <a:pt x="172" y="222"/>
                  </a:cubicBezTo>
                  <a:close/>
                  <a:moveTo>
                    <a:pt x="220" y="264"/>
                  </a:moveTo>
                  <a:cubicBezTo>
                    <a:pt x="219" y="264"/>
                    <a:pt x="218" y="263"/>
                    <a:pt x="218" y="263"/>
                  </a:cubicBezTo>
                  <a:cubicBezTo>
                    <a:pt x="218" y="263"/>
                    <a:pt x="219" y="264"/>
                    <a:pt x="220" y="264"/>
                  </a:cubicBezTo>
                  <a:cubicBezTo>
                    <a:pt x="220" y="264"/>
                    <a:pt x="220" y="264"/>
                    <a:pt x="229" y="269"/>
                  </a:cubicBezTo>
                  <a:cubicBezTo>
                    <a:pt x="220" y="264"/>
                    <a:pt x="220" y="264"/>
                    <a:pt x="220" y="264"/>
                  </a:cubicBezTo>
                  <a:close/>
                  <a:moveTo>
                    <a:pt x="238" y="268"/>
                  </a:moveTo>
                  <a:cubicBezTo>
                    <a:pt x="238" y="268"/>
                    <a:pt x="238" y="268"/>
                    <a:pt x="238" y="268"/>
                  </a:cubicBezTo>
                  <a:cubicBezTo>
                    <a:pt x="238" y="268"/>
                    <a:pt x="238" y="268"/>
                    <a:pt x="238" y="268"/>
                  </a:cubicBezTo>
                  <a:cubicBezTo>
                    <a:pt x="238" y="268"/>
                    <a:pt x="238" y="268"/>
                    <a:pt x="238" y="268"/>
                  </a:cubicBezTo>
                  <a:close/>
                  <a:moveTo>
                    <a:pt x="266" y="248"/>
                  </a:moveTo>
                  <a:cubicBezTo>
                    <a:pt x="266" y="248"/>
                    <a:pt x="266" y="248"/>
                    <a:pt x="266" y="248"/>
                  </a:cubicBezTo>
                  <a:cubicBezTo>
                    <a:pt x="271" y="246"/>
                    <a:pt x="275" y="244"/>
                    <a:pt x="278" y="241"/>
                  </a:cubicBezTo>
                  <a:cubicBezTo>
                    <a:pt x="275" y="244"/>
                    <a:pt x="271" y="246"/>
                    <a:pt x="266" y="248"/>
                  </a:cubicBezTo>
                  <a:close/>
                  <a:moveTo>
                    <a:pt x="301" y="152"/>
                  </a:moveTo>
                  <a:cubicBezTo>
                    <a:pt x="301" y="152"/>
                    <a:pt x="301" y="152"/>
                    <a:pt x="301" y="152"/>
                  </a:cubicBezTo>
                  <a:cubicBezTo>
                    <a:pt x="273" y="167"/>
                    <a:pt x="252" y="179"/>
                    <a:pt x="236" y="188"/>
                  </a:cubicBezTo>
                  <a:cubicBezTo>
                    <a:pt x="252" y="179"/>
                    <a:pt x="273" y="167"/>
                    <a:pt x="301" y="152"/>
                  </a:cubicBezTo>
                  <a:cubicBezTo>
                    <a:pt x="315" y="144"/>
                    <a:pt x="331" y="135"/>
                    <a:pt x="349" y="125"/>
                  </a:cubicBezTo>
                  <a:cubicBezTo>
                    <a:pt x="331" y="135"/>
                    <a:pt x="315" y="144"/>
                    <a:pt x="301" y="152"/>
                  </a:cubicBezTo>
                  <a:close/>
                  <a:moveTo>
                    <a:pt x="349" y="148"/>
                  </a:moveTo>
                  <a:cubicBezTo>
                    <a:pt x="349" y="148"/>
                    <a:pt x="349" y="147"/>
                    <a:pt x="350" y="147"/>
                  </a:cubicBezTo>
                  <a:cubicBezTo>
                    <a:pt x="350" y="147"/>
                    <a:pt x="350" y="148"/>
                    <a:pt x="350" y="148"/>
                  </a:cubicBezTo>
                  <a:cubicBezTo>
                    <a:pt x="350" y="147"/>
                    <a:pt x="349" y="147"/>
                    <a:pt x="349" y="148"/>
                  </a:cubicBezTo>
                  <a:close/>
                  <a:moveTo>
                    <a:pt x="362" y="198"/>
                  </a:moveTo>
                  <a:cubicBezTo>
                    <a:pt x="362" y="198"/>
                    <a:pt x="362" y="198"/>
                    <a:pt x="362" y="198"/>
                  </a:cubicBezTo>
                  <a:cubicBezTo>
                    <a:pt x="362" y="198"/>
                    <a:pt x="362" y="198"/>
                    <a:pt x="363" y="198"/>
                  </a:cubicBezTo>
                  <a:cubicBezTo>
                    <a:pt x="362" y="198"/>
                    <a:pt x="362" y="198"/>
                    <a:pt x="362" y="198"/>
                  </a:cubicBezTo>
                  <a:close/>
                  <a:moveTo>
                    <a:pt x="366" y="116"/>
                  </a:moveTo>
                  <a:cubicBezTo>
                    <a:pt x="366" y="116"/>
                    <a:pt x="366" y="116"/>
                    <a:pt x="366" y="116"/>
                  </a:cubicBezTo>
                  <a:cubicBezTo>
                    <a:pt x="366" y="116"/>
                    <a:pt x="366" y="116"/>
                    <a:pt x="366" y="116"/>
                  </a:cubicBezTo>
                  <a:cubicBezTo>
                    <a:pt x="366" y="116"/>
                    <a:pt x="366" y="116"/>
                    <a:pt x="366" y="115"/>
                  </a:cubicBezTo>
                  <a:cubicBezTo>
                    <a:pt x="366" y="116"/>
                    <a:pt x="366" y="116"/>
                    <a:pt x="366" y="116"/>
                  </a:cubicBezTo>
                  <a:close/>
                  <a:moveTo>
                    <a:pt x="375" y="171"/>
                  </a:moveTo>
                  <a:cubicBezTo>
                    <a:pt x="375" y="171"/>
                    <a:pt x="375" y="171"/>
                    <a:pt x="375" y="172"/>
                  </a:cubicBezTo>
                  <a:cubicBezTo>
                    <a:pt x="375" y="171"/>
                    <a:pt x="375" y="171"/>
                    <a:pt x="375" y="171"/>
                  </a:cubicBezTo>
                  <a:close/>
                  <a:moveTo>
                    <a:pt x="380" y="109"/>
                  </a:moveTo>
                  <a:cubicBezTo>
                    <a:pt x="380" y="109"/>
                    <a:pt x="380" y="109"/>
                    <a:pt x="380" y="109"/>
                  </a:cubicBezTo>
                  <a:cubicBezTo>
                    <a:pt x="381" y="109"/>
                    <a:pt x="381" y="109"/>
                    <a:pt x="382" y="109"/>
                  </a:cubicBezTo>
                  <a:cubicBezTo>
                    <a:pt x="381" y="109"/>
                    <a:pt x="381" y="109"/>
                    <a:pt x="380" y="10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78" name="Freeform 6"/>
            <p:cNvSpPr>
              <a:spLocks noEditPoints="1"/>
            </p:cNvSpPr>
            <p:nvPr/>
          </p:nvSpPr>
          <p:spPr bwMode="auto">
            <a:xfrm>
              <a:off x="6411" y="2912"/>
              <a:ext cx="806" cy="601"/>
            </a:xfrm>
            <a:custGeom>
              <a:avLst/>
              <a:gdLst>
                <a:gd name="T0" fmla="*/ 173 w 375"/>
                <a:gd name="T1" fmla="*/ 196 h 279"/>
                <a:gd name="T2" fmla="*/ 178 w 375"/>
                <a:gd name="T3" fmla="*/ 2 h 279"/>
                <a:gd name="T4" fmla="*/ 166 w 375"/>
                <a:gd name="T5" fmla="*/ 2 h 279"/>
                <a:gd name="T6" fmla="*/ 4 w 375"/>
                <a:gd name="T7" fmla="*/ 96 h 279"/>
                <a:gd name="T8" fmla="*/ 328 w 375"/>
                <a:gd name="T9" fmla="*/ 179 h 279"/>
                <a:gd name="T10" fmla="*/ 340 w 375"/>
                <a:gd name="T11" fmla="*/ 187 h 279"/>
                <a:gd name="T12" fmla="*/ 235 w 375"/>
                <a:gd name="T13" fmla="*/ 231 h 279"/>
                <a:gd name="T14" fmla="*/ 167 w 375"/>
                <a:gd name="T15" fmla="*/ 210 h 279"/>
                <a:gd name="T16" fmla="*/ 352 w 375"/>
                <a:gd name="T17" fmla="*/ 104 h 279"/>
                <a:gd name="T18" fmla="*/ 362 w 375"/>
                <a:gd name="T19" fmla="*/ 98 h 279"/>
                <a:gd name="T20" fmla="*/ 375 w 375"/>
                <a:gd name="T21" fmla="*/ 105 h 279"/>
                <a:gd name="T22" fmla="*/ 374 w 375"/>
                <a:gd name="T23" fmla="*/ 167 h 279"/>
                <a:gd name="T24" fmla="*/ 359 w 375"/>
                <a:gd name="T25" fmla="*/ 176 h 279"/>
                <a:gd name="T26" fmla="*/ 361 w 375"/>
                <a:gd name="T27" fmla="*/ 160 h 279"/>
                <a:gd name="T28" fmla="*/ 362 w 375"/>
                <a:gd name="T29" fmla="*/ 113 h 279"/>
                <a:gd name="T30" fmla="*/ 180 w 375"/>
                <a:gd name="T31" fmla="*/ 262 h 279"/>
                <a:gd name="T32" fmla="*/ 206 w 375"/>
                <a:gd name="T33" fmla="*/ 251 h 279"/>
                <a:gd name="T34" fmla="*/ 179 w 375"/>
                <a:gd name="T35" fmla="*/ 278 h 279"/>
                <a:gd name="T36" fmla="*/ 171 w 375"/>
                <a:gd name="T37" fmla="*/ 278 h 279"/>
                <a:gd name="T38" fmla="*/ 167 w 375"/>
                <a:gd name="T39" fmla="*/ 210 h 279"/>
                <a:gd name="T40" fmla="*/ 0 w 375"/>
                <a:gd name="T41" fmla="*/ 103 h 279"/>
                <a:gd name="T42" fmla="*/ 159 w 375"/>
                <a:gd name="T43" fmla="*/ 210 h 279"/>
                <a:gd name="T44" fmla="*/ 5 w 375"/>
                <a:gd name="T45" fmla="*/ 167 h 279"/>
                <a:gd name="T46" fmla="*/ 0 w 375"/>
                <a:gd name="T47" fmla="*/ 105 h 279"/>
                <a:gd name="T48" fmla="*/ 252 w 375"/>
                <a:gd name="T49" fmla="*/ 208 h 279"/>
                <a:gd name="T50" fmla="*/ 248 w 375"/>
                <a:gd name="T51" fmla="*/ 199 h 279"/>
                <a:gd name="T52" fmla="*/ 299 w 375"/>
                <a:gd name="T53" fmla="*/ 166 h 279"/>
                <a:gd name="T54" fmla="*/ 304 w 375"/>
                <a:gd name="T55" fmla="*/ 174 h 279"/>
                <a:gd name="T56" fmla="*/ 254 w 375"/>
                <a:gd name="T57" fmla="*/ 207 h 279"/>
                <a:gd name="T58" fmla="*/ 208 w 375"/>
                <a:gd name="T59" fmla="*/ 242 h 279"/>
                <a:gd name="T60" fmla="*/ 220 w 375"/>
                <a:gd name="T61" fmla="*/ 245 h 279"/>
                <a:gd name="T62" fmla="*/ 209 w 375"/>
                <a:gd name="T63" fmla="*/ 213 h 279"/>
                <a:gd name="T64" fmla="*/ 208 w 375"/>
                <a:gd name="T65" fmla="*/ 207 h 279"/>
                <a:gd name="T66" fmla="*/ 228 w 375"/>
                <a:gd name="T67" fmla="*/ 214 h 279"/>
                <a:gd name="T68" fmla="*/ 230 w 375"/>
                <a:gd name="T69" fmla="*/ 251 h 279"/>
                <a:gd name="T70" fmla="*/ 223 w 375"/>
                <a:gd name="T71" fmla="*/ 256 h 279"/>
                <a:gd name="T72" fmla="*/ 208 w 375"/>
                <a:gd name="T73" fmla="*/ 242 h 279"/>
                <a:gd name="T74" fmla="*/ 339 w 375"/>
                <a:gd name="T75" fmla="*/ 171 h 279"/>
                <a:gd name="T76" fmla="*/ 344 w 375"/>
                <a:gd name="T77" fmla="*/ 149 h 279"/>
                <a:gd name="T78" fmla="*/ 332 w 375"/>
                <a:gd name="T79" fmla="*/ 137 h 279"/>
                <a:gd name="T80" fmla="*/ 339 w 375"/>
                <a:gd name="T81" fmla="*/ 136 h 279"/>
                <a:gd name="T82" fmla="*/ 355 w 375"/>
                <a:gd name="T83" fmla="*/ 148 h 279"/>
                <a:gd name="T84" fmla="*/ 353 w 375"/>
                <a:gd name="T85" fmla="*/ 184 h 279"/>
                <a:gd name="T86" fmla="*/ 333 w 375"/>
                <a:gd name="T87" fmla="*/ 17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5" h="279">
                  <a:moveTo>
                    <a:pt x="173" y="196"/>
                  </a:moveTo>
                  <a:cubicBezTo>
                    <a:pt x="173" y="196"/>
                    <a:pt x="173" y="196"/>
                    <a:pt x="173" y="196"/>
                  </a:cubicBezTo>
                  <a:cubicBezTo>
                    <a:pt x="344" y="99"/>
                    <a:pt x="344" y="99"/>
                    <a:pt x="344" y="99"/>
                  </a:cubicBezTo>
                  <a:cubicBezTo>
                    <a:pt x="344" y="99"/>
                    <a:pt x="344" y="99"/>
                    <a:pt x="178" y="2"/>
                  </a:cubicBezTo>
                  <a:cubicBezTo>
                    <a:pt x="176" y="1"/>
                    <a:pt x="174" y="0"/>
                    <a:pt x="172" y="0"/>
                  </a:cubicBezTo>
                  <a:cubicBezTo>
                    <a:pt x="170" y="0"/>
                    <a:pt x="168" y="1"/>
                    <a:pt x="166" y="2"/>
                  </a:cubicBezTo>
                  <a:cubicBezTo>
                    <a:pt x="166" y="2"/>
                    <a:pt x="166" y="2"/>
                    <a:pt x="5" y="95"/>
                  </a:cubicBezTo>
                  <a:cubicBezTo>
                    <a:pt x="5" y="95"/>
                    <a:pt x="4" y="96"/>
                    <a:pt x="4" y="96"/>
                  </a:cubicBezTo>
                  <a:cubicBezTo>
                    <a:pt x="4" y="96"/>
                    <a:pt x="4" y="96"/>
                    <a:pt x="173" y="196"/>
                  </a:cubicBezTo>
                  <a:close/>
                  <a:moveTo>
                    <a:pt x="328" y="179"/>
                  </a:moveTo>
                  <a:cubicBezTo>
                    <a:pt x="329" y="180"/>
                    <a:pt x="330" y="181"/>
                    <a:pt x="331" y="181"/>
                  </a:cubicBezTo>
                  <a:cubicBezTo>
                    <a:pt x="331" y="181"/>
                    <a:pt x="331" y="181"/>
                    <a:pt x="340" y="187"/>
                  </a:cubicBezTo>
                  <a:cubicBezTo>
                    <a:pt x="340" y="187"/>
                    <a:pt x="340" y="187"/>
                    <a:pt x="235" y="246"/>
                  </a:cubicBezTo>
                  <a:cubicBezTo>
                    <a:pt x="235" y="246"/>
                    <a:pt x="235" y="246"/>
                    <a:pt x="235" y="231"/>
                  </a:cubicBezTo>
                  <a:cubicBezTo>
                    <a:pt x="235" y="231"/>
                    <a:pt x="235" y="231"/>
                    <a:pt x="328" y="179"/>
                  </a:cubicBezTo>
                  <a:close/>
                  <a:moveTo>
                    <a:pt x="167" y="210"/>
                  </a:moveTo>
                  <a:cubicBezTo>
                    <a:pt x="167" y="209"/>
                    <a:pt x="168" y="207"/>
                    <a:pt x="169" y="207"/>
                  </a:cubicBezTo>
                  <a:cubicBezTo>
                    <a:pt x="169" y="207"/>
                    <a:pt x="169" y="207"/>
                    <a:pt x="352" y="104"/>
                  </a:cubicBezTo>
                  <a:cubicBezTo>
                    <a:pt x="352" y="104"/>
                    <a:pt x="352" y="104"/>
                    <a:pt x="352" y="104"/>
                  </a:cubicBezTo>
                  <a:cubicBezTo>
                    <a:pt x="352" y="104"/>
                    <a:pt x="352" y="104"/>
                    <a:pt x="362" y="98"/>
                  </a:cubicBezTo>
                  <a:cubicBezTo>
                    <a:pt x="365" y="96"/>
                    <a:pt x="368" y="96"/>
                    <a:pt x="371" y="98"/>
                  </a:cubicBezTo>
                  <a:cubicBezTo>
                    <a:pt x="373" y="99"/>
                    <a:pt x="375" y="102"/>
                    <a:pt x="375" y="105"/>
                  </a:cubicBezTo>
                  <a:cubicBezTo>
                    <a:pt x="375" y="105"/>
                    <a:pt x="375" y="105"/>
                    <a:pt x="375" y="162"/>
                  </a:cubicBezTo>
                  <a:cubicBezTo>
                    <a:pt x="375" y="162"/>
                    <a:pt x="375" y="162"/>
                    <a:pt x="374" y="167"/>
                  </a:cubicBezTo>
                  <a:cubicBezTo>
                    <a:pt x="374" y="167"/>
                    <a:pt x="374" y="167"/>
                    <a:pt x="368" y="171"/>
                  </a:cubicBezTo>
                  <a:cubicBezTo>
                    <a:pt x="368" y="171"/>
                    <a:pt x="368" y="171"/>
                    <a:pt x="359" y="176"/>
                  </a:cubicBezTo>
                  <a:cubicBezTo>
                    <a:pt x="359" y="176"/>
                    <a:pt x="359" y="176"/>
                    <a:pt x="359" y="161"/>
                  </a:cubicBezTo>
                  <a:cubicBezTo>
                    <a:pt x="359" y="161"/>
                    <a:pt x="359" y="161"/>
                    <a:pt x="361" y="160"/>
                  </a:cubicBezTo>
                  <a:cubicBezTo>
                    <a:pt x="361" y="160"/>
                    <a:pt x="361" y="160"/>
                    <a:pt x="362" y="159"/>
                  </a:cubicBezTo>
                  <a:cubicBezTo>
                    <a:pt x="362" y="159"/>
                    <a:pt x="362" y="159"/>
                    <a:pt x="362" y="113"/>
                  </a:cubicBezTo>
                  <a:cubicBezTo>
                    <a:pt x="362" y="113"/>
                    <a:pt x="362" y="113"/>
                    <a:pt x="180" y="217"/>
                  </a:cubicBezTo>
                  <a:cubicBezTo>
                    <a:pt x="180" y="217"/>
                    <a:pt x="180" y="217"/>
                    <a:pt x="180" y="262"/>
                  </a:cubicBezTo>
                  <a:cubicBezTo>
                    <a:pt x="180" y="262"/>
                    <a:pt x="180" y="262"/>
                    <a:pt x="204" y="249"/>
                  </a:cubicBezTo>
                  <a:cubicBezTo>
                    <a:pt x="204" y="250"/>
                    <a:pt x="205" y="251"/>
                    <a:pt x="206" y="251"/>
                  </a:cubicBezTo>
                  <a:cubicBezTo>
                    <a:pt x="206" y="251"/>
                    <a:pt x="206" y="251"/>
                    <a:pt x="216" y="257"/>
                  </a:cubicBezTo>
                  <a:cubicBezTo>
                    <a:pt x="216" y="257"/>
                    <a:pt x="216" y="257"/>
                    <a:pt x="179" y="278"/>
                  </a:cubicBezTo>
                  <a:cubicBezTo>
                    <a:pt x="178" y="279"/>
                    <a:pt x="176" y="279"/>
                    <a:pt x="175" y="279"/>
                  </a:cubicBezTo>
                  <a:cubicBezTo>
                    <a:pt x="173" y="279"/>
                    <a:pt x="172" y="279"/>
                    <a:pt x="171" y="278"/>
                  </a:cubicBezTo>
                  <a:cubicBezTo>
                    <a:pt x="169" y="277"/>
                    <a:pt x="168" y="275"/>
                    <a:pt x="167" y="273"/>
                  </a:cubicBezTo>
                  <a:cubicBezTo>
                    <a:pt x="167" y="273"/>
                    <a:pt x="167" y="273"/>
                    <a:pt x="167" y="210"/>
                  </a:cubicBezTo>
                  <a:close/>
                  <a:moveTo>
                    <a:pt x="0" y="103"/>
                  </a:moveTo>
                  <a:cubicBezTo>
                    <a:pt x="0" y="103"/>
                    <a:pt x="0" y="103"/>
                    <a:pt x="0" y="103"/>
                  </a:cubicBezTo>
                  <a:cubicBezTo>
                    <a:pt x="165" y="200"/>
                    <a:pt x="165" y="200"/>
                    <a:pt x="165" y="200"/>
                  </a:cubicBezTo>
                  <a:cubicBezTo>
                    <a:pt x="162" y="202"/>
                    <a:pt x="159" y="206"/>
                    <a:pt x="159" y="210"/>
                  </a:cubicBezTo>
                  <a:cubicBezTo>
                    <a:pt x="159" y="210"/>
                    <a:pt x="159" y="210"/>
                    <a:pt x="159" y="255"/>
                  </a:cubicBezTo>
                  <a:cubicBezTo>
                    <a:pt x="159" y="255"/>
                    <a:pt x="159" y="255"/>
                    <a:pt x="5" y="167"/>
                  </a:cubicBezTo>
                  <a:cubicBezTo>
                    <a:pt x="2" y="165"/>
                    <a:pt x="0" y="161"/>
                    <a:pt x="0" y="157"/>
                  </a:cubicBezTo>
                  <a:cubicBezTo>
                    <a:pt x="0" y="157"/>
                    <a:pt x="0" y="157"/>
                    <a:pt x="0" y="105"/>
                  </a:cubicBezTo>
                  <a:cubicBezTo>
                    <a:pt x="0" y="104"/>
                    <a:pt x="0" y="104"/>
                    <a:pt x="0" y="103"/>
                  </a:cubicBezTo>
                  <a:close/>
                  <a:moveTo>
                    <a:pt x="252" y="208"/>
                  </a:moveTo>
                  <a:cubicBezTo>
                    <a:pt x="250" y="208"/>
                    <a:pt x="248" y="206"/>
                    <a:pt x="248" y="204"/>
                  </a:cubicBezTo>
                  <a:cubicBezTo>
                    <a:pt x="248" y="204"/>
                    <a:pt x="248" y="204"/>
                    <a:pt x="248" y="199"/>
                  </a:cubicBezTo>
                  <a:cubicBezTo>
                    <a:pt x="248" y="197"/>
                    <a:pt x="250" y="194"/>
                    <a:pt x="252" y="193"/>
                  </a:cubicBezTo>
                  <a:cubicBezTo>
                    <a:pt x="252" y="193"/>
                    <a:pt x="252" y="193"/>
                    <a:pt x="299" y="166"/>
                  </a:cubicBezTo>
                  <a:cubicBezTo>
                    <a:pt x="302" y="164"/>
                    <a:pt x="304" y="166"/>
                    <a:pt x="304" y="169"/>
                  </a:cubicBezTo>
                  <a:cubicBezTo>
                    <a:pt x="304" y="169"/>
                    <a:pt x="304" y="169"/>
                    <a:pt x="304" y="174"/>
                  </a:cubicBezTo>
                  <a:cubicBezTo>
                    <a:pt x="304" y="177"/>
                    <a:pt x="303" y="179"/>
                    <a:pt x="301" y="181"/>
                  </a:cubicBezTo>
                  <a:cubicBezTo>
                    <a:pt x="301" y="181"/>
                    <a:pt x="301" y="181"/>
                    <a:pt x="254" y="207"/>
                  </a:cubicBezTo>
                  <a:cubicBezTo>
                    <a:pt x="253" y="207"/>
                    <a:pt x="252" y="208"/>
                    <a:pt x="252" y="208"/>
                  </a:cubicBezTo>
                  <a:close/>
                  <a:moveTo>
                    <a:pt x="208" y="242"/>
                  </a:moveTo>
                  <a:cubicBezTo>
                    <a:pt x="209" y="240"/>
                    <a:pt x="212" y="240"/>
                    <a:pt x="214" y="241"/>
                  </a:cubicBezTo>
                  <a:cubicBezTo>
                    <a:pt x="214" y="241"/>
                    <a:pt x="214" y="241"/>
                    <a:pt x="220" y="245"/>
                  </a:cubicBezTo>
                  <a:cubicBezTo>
                    <a:pt x="220" y="245"/>
                    <a:pt x="220" y="245"/>
                    <a:pt x="220" y="220"/>
                  </a:cubicBezTo>
                  <a:cubicBezTo>
                    <a:pt x="220" y="220"/>
                    <a:pt x="220" y="220"/>
                    <a:pt x="209" y="213"/>
                  </a:cubicBezTo>
                  <a:cubicBezTo>
                    <a:pt x="207" y="212"/>
                    <a:pt x="207" y="209"/>
                    <a:pt x="208" y="207"/>
                  </a:cubicBezTo>
                  <a:cubicBezTo>
                    <a:pt x="208" y="207"/>
                    <a:pt x="208" y="207"/>
                    <a:pt x="208" y="207"/>
                  </a:cubicBezTo>
                  <a:cubicBezTo>
                    <a:pt x="209" y="206"/>
                    <a:pt x="212" y="205"/>
                    <a:pt x="214" y="206"/>
                  </a:cubicBezTo>
                  <a:cubicBezTo>
                    <a:pt x="214" y="206"/>
                    <a:pt x="214" y="206"/>
                    <a:pt x="228" y="214"/>
                  </a:cubicBezTo>
                  <a:cubicBezTo>
                    <a:pt x="230" y="215"/>
                    <a:pt x="230" y="218"/>
                    <a:pt x="230" y="218"/>
                  </a:cubicBezTo>
                  <a:cubicBezTo>
                    <a:pt x="230" y="218"/>
                    <a:pt x="230" y="218"/>
                    <a:pt x="230" y="251"/>
                  </a:cubicBezTo>
                  <a:cubicBezTo>
                    <a:pt x="230" y="251"/>
                    <a:pt x="230" y="254"/>
                    <a:pt x="229" y="255"/>
                  </a:cubicBezTo>
                  <a:cubicBezTo>
                    <a:pt x="228" y="255"/>
                    <a:pt x="225" y="257"/>
                    <a:pt x="223" y="256"/>
                  </a:cubicBezTo>
                  <a:cubicBezTo>
                    <a:pt x="223" y="256"/>
                    <a:pt x="223" y="256"/>
                    <a:pt x="209" y="248"/>
                  </a:cubicBezTo>
                  <a:cubicBezTo>
                    <a:pt x="207" y="246"/>
                    <a:pt x="206" y="244"/>
                    <a:pt x="208" y="242"/>
                  </a:cubicBezTo>
                  <a:close/>
                  <a:moveTo>
                    <a:pt x="332" y="172"/>
                  </a:moveTo>
                  <a:cubicBezTo>
                    <a:pt x="333" y="170"/>
                    <a:pt x="337" y="170"/>
                    <a:pt x="339" y="171"/>
                  </a:cubicBezTo>
                  <a:cubicBezTo>
                    <a:pt x="339" y="171"/>
                    <a:pt x="339" y="171"/>
                    <a:pt x="344" y="174"/>
                  </a:cubicBezTo>
                  <a:cubicBezTo>
                    <a:pt x="344" y="174"/>
                    <a:pt x="344" y="174"/>
                    <a:pt x="344" y="149"/>
                  </a:cubicBezTo>
                  <a:cubicBezTo>
                    <a:pt x="344" y="149"/>
                    <a:pt x="344" y="149"/>
                    <a:pt x="333" y="143"/>
                  </a:cubicBezTo>
                  <a:cubicBezTo>
                    <a:pt x="331" y="142"/>
                    <a:pt x="331" y="139"/>
                    <a:pt x="332" y="137"/>
                  </a:cubicBezTo>
                  <a:cubicBezTo>
                    <a:pt x="332" y="137"/>
                    <a:pt x="332" y="137"/>
                    <a:pt x="332" y="137"/>
                  </a:cubicBezTo>
                  <a:cubicBezTo>
                    <a:pt x="333" y="136"/>
                    <a:pt x="337" y="135"/>
                    <a:pt x="339" y="136"/>
                  </a:cubicBezTo>
                  <a:cubicBezTo>
                    <a:pt x="339" y="136"/>
                    <a:pt x="339" y="136"/>
                    <a:pt x="352" y="144"/>
                  </a:cubicBezTo>
                  <a:cubicBezTo>
                    <a:pt x="354" y="145"/>
                    <a:pt x="355" y="148"/>
                    <a:pt x="355" y="148"/>
                  </a:cubicBezTo>
                  <a:cubicBezTo>
                    <a:pt x="355" y="148"/>
                    <a:pt x="355" y="148"/>
                    <a:pt x="355" y="181"/>
                  </a:cubicBezTo>
                  <a:cubicBezTo>
                    <a:pt x="355" y="181"/>
                    <a:pt x="354" y="183"/>
                    <a:pt x="353" y="184"/>
                  </a:cubicBezTo>
                  <a:cubicBezTo>
                    <a:pt x="352" y="185"/>
                    <a:pt x="349" y="187"/>
                    <a:pt x="347" y="185"/>
                  </a:cubicBezTo>
                  <a:cubicBezTo>
                    <a:pt x="347" y="185"/>
                    <a:pt x="347" y="185"/>
                    <a:pt x="333" y="177"/>
                  </a:cubicBezTo>
                  <a:cubicBezTo>
                    <a:pt x="331" y="176"/>
                    <a:pt x="331" y="174"/>
                    <a:pt x="332" y="172"/>
                  </a:cubicBezTo>
                  <a:close/>
                </a:path>
              </a:pathLst>
            </a:custGeom>
            <a:solidFill>
              <a:srgbClr val="A4A4A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grpSp>
      <p:grpSp>
        <p:nvGrpSpPr>
          <p:cNvPr id="7" name="Group 4"/>
          <p:cNvGrpSpPr>
            <a:grpSpLocks noChangeAspect="1"/>
          </p:cNvGrpSpPr>
          <p:nvPr/>
        </p:nvGrpSpPr>
        <p:grpSpPr bwMode="auto">
          <a:xfrm>
            <a:off x="9181034" y="1587457"/>
            <a:ext cx="1392429" cy="1057275"/>
            <a:chOff x="6383" y="2886"/>
            <a:chExt cx="860" cy="653"/>
          </a:xfrm>
        </p:grpSpPr>
        <p:sp>
          <p:nvSpPr>
            <p:cNvPr id="10" name="Freeform 5"/>
            <p:cNvSpPr>
              <a:spLocks noEditPoints="1"/>
            </p:cNvSpPr>
            <p:nvPr/>
          </p:nvSpPr>
          <p:spPr bwMode="auto">
            <a:xfrm>
              <a:off x="6383" y="2886"/>
              <a:ext cx="860" cy="653"/>
            </a:xfrm>
            <a:custGeom>
              <a:avLst/>
              <a:gdLst>
                <a:gd name="T0" fmla="*/ 390 w 400"/>
                <a:gd name="T1" fmla="*/ 99 h 303"/>
                <a:gd name="T2" fmla="*/ 380 w 400"/>
                <a:gd name="T3" fmla="*/ 97 h 303"/>
                <a:gd name="T4" fmla="*/ 368 w 400"/>
                <a:gd name="T5" fmla="*/ 101 h 303"/>
                <a:gd name="T6" fmla="*/ 365 w 400"/>
                <a:gd name="T7" fmla="*/ 102 h 303"/>
                <a:gd name="T8" fmla="*/ 197 w 400"/>
                <a:gd name="T9" fmla="*/ 3 h 303"/>
                <a:gd name="T10" fmla="*/ 173 w 400"/>
                <a:gd name="T11" fmla="*/ 3 h 303"/>
                <a:gd name="T12" fmla="*/ 12 w 400"/>
                <a:gd name="T13" fmla="*/ 97 h 303"/>
                <a:gd name="T14" fmla="*/ 11 w 400"/>
                <a:gd name="T15" fmla="*/ 97 h 303"/>
                <a:gd name="T16" fmla="*/ 4 w 400"/>
                <a:gd name="T17" fmla="*/ 103 h 303"/>
                <a:gd name="T18" fmla="*/ 0 w 400"/>
                <a:gd name="T19" fmla="*/ 107 h 303"/>
                <a:gd name="T20" fmla="*/ 0 w 400"/>
                <a:gd name="T21" fmla="*/ 113 h 303"/>
                <a:gd name="T22" fmla="*/ 0 w 400"/>
                <a:gd name="T23" fmla="*/ 125 h 303"/>
                <a:gd name="T24" fmla="*/ 12 w 400"/>
                <a:gd name="T25" fmla="*/ 190 h 303"/>
                <a:gd name="T26" fmla="*/ 168 w 400"/>
                <a:gd name="T27" fmla="*/ 278 h 303"/>
                <a:gd name="T28" fmla="*/ 168 w 400"/>
                <a:gd name="T29" fmla="*/ 286 h 303"/>
                <a:gd name="T30" fmla="*/ 177 w 400"/>
                <a:gd name="T31" fmla="*/ 301 h 303"/>
                <a:gd name="T32" fmla="*/ 178 w 400"/>
                <a:gd name="T33" fmla="*/ 301 h 303"/>
                <a:gd name="T34" fmla="*/ 198 w 400"/>
                <a:gd name="T35" fmla="*/ 301 h 303"/>
                <a:gd name="T36" fmla="*/ 238 w 400"/>
                <a:gd name="T37" fmla="*/ 280 h 303"/>
                <a:gd name="T38" fmla="*/ 254 w 400"/>
                <a:gd name="T39" fmla="*/ 269 h 303"/>
                <a:gd name="T40" fmla="*/ 362 w 400"/>
                <a:gd name="T41" fmla="*/ 210 h 303"/>
                <a:gd name="T42" fmla="*/ 379 w 400"/>
                <a:gd name="T43" fmla="*/ 198 h 303"/>
                <a:gd name="T44" fmla="*/ 389 w 400"/>
                <a:gd name="T45" fmla="*/ 193 h 303"/>
                <a:gd name="T46" fmla="*/ 395 w 400"/>
                <a:gd name="T47" fmla="*/ 188 h 303"/>
                <a:gd name="T48" fmla="*/ 399 w 400"/>
                <a:gd name="T49" fmla="*/ 181 h 303"/>
                <a:gd name="T50" fmla="*/ 400 w 400"/>
                <a:gd name="T51" fmla="*/ 175 h 303"/>
                <a:gd name="T52" fmla="*/ 400 w 400"/>
                <a:gd name="T53" fmla="*/ 117 h 303"/>
                <a:gd name="T54" fmla="*/ 16 w 400"/>
                <a:gd name="T55" fmla="*/ 108 h 303"/>
                <a:gd name="T56" fmla="*/ 16 w 400"/>
                <a:gd name="T57" fmla="*/ 108 h 303"/>
                <a:gd name="T58" fmla="*/ 18 w 400"/>
                <a:gd name="T59" fmla="*/ 179 h 303"/>
                <a:gd name="T60" fmla="*/ 172 w 400"/>
                <a:gd name="T61" fmla="*/ 222 h 303"/>
                <a:gd name="T62" fmla="*/ 173 w 400"/>
                <a:gd name="T63" fmla="*/ 219 h 303"/>
                <a:gd name="T64" fmla="*/ 220 w 400"/>
                <a:gd name="T65" fmla="*/ 264 h 303"/>
                <a:gd name="T66" fmla="*/ 220 w 400"/>
                <a:gd name="T67" fmla="*/ 264 h 303"/>
                <a:gd name="T68" fmla="*/ 220 w 400"/>
                <a:gd name="T69" fmla="*/ 264 h 303"/>
                <a:gd name="T70" fmla="*/ 238 w 400"/>
                <a:gd name="T71" fmla="*/ 268 h 303"/>
                <a:gd name="T72" fmla="*/ 238 w 400"/>
                <a:gd name="T73" fmla="*/ 268 h 303"/>
                <a:gd name="T74" fmla="*/ 266 w 400"/>
                <a:gd name="T75" fmla="*/ 248 h 303"/>
                <a:gd name="T76" fmla="*/ 266 w 400"/>
                <a:gd name="T77" fmla="*/ 248 h 303"/>
                <a:gd name="T78" fmla="*/ 301 w 400"/>
                <a:gd name="T79" fmla="*/ 152 h 303"/>
                <a:gd name="T80" fmla="*/ 301 w 400"/>
                <a:gd name="T81" fmla="*/ 152 h 303"/>
                <a:gd name="T82" fmla="*/ 301 w 400"/>
                <a:gd name="T83" fmla="*/ 152 h 303"/>
                <a:gd name="T84" fmla="*/ 350 w 400"/>
                <a:gd name="T85" fmla="*/ 147 h 303"/>
                <a:gd name="T86" fmla="*/ 349 w 400"/>
                <a:gd name="T87" fmla="*/ 148 h 303"/>
                <a:gd name="T88" fmla="*/ 362 w 400"/>
                <a:gd name="T89" fmla="*/ 198 h 303"/>
                <a:gd name="T90" fmla="*/ 362 w 400"/>
                <a:gd name="T91" fmla="*/ 198 h 303"/>
                <a:gd name="T92" fmla="*/ 366 w 400"/>
                <a:gd name="T93" fmla="*/ 116 h 303"/>
                <a:gd name="T94" fmla="*/ 366 w 400"/>
                <a:gd name="T95" fmla="*/ 115 h 303"/>
                <a:gd name="T96" fmla="*/ 375 w 400"/>
                <a:gd name="T97" fmla="*/ 171 h 303"/>
                <a:gd name="T98" fmla="*/ 375 w 400"/>
                <a:gd name="T99" fmla="*/ 171 h 303"/>
                <a:gd name="T100" fmla="*/ 380 w 400"/>
                <a:gd name="T101" fmla="*/ 109 h 303"/>
                <a:gd name="T102" fmla="*/ 380 w 400"/>
                <a:gd name="T103" fmla="*/ 10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0" h="303">
                  <a:moveTo>
                    <a:pt x="391" y="99"/>
                  </a:moveTo>
                  <a:cubicBezTo>
                    <a:pt x="390" y="99"/>
                    <a:pt x="390" y="99"/>
                    <a:pt x="390" y="99"/>
                  </a:cubicBezTo>
                  <a:cubicBezTo>
                    <a:pt x="390" y="99"/>
                    <a:pt x="390" y="99"/>
                    <a:pt x="390" y="99"/>
                  </a:cubicBezTo>
                  <a:cubicBezTo>
                    <a:pt x="387" y="97"/>
                    <a:pt x="384" y="97"/>
                    <a:pt x="380" y="97"/>
                  </a:cubicBezTo>
                  <a:cubicBezTo>
                    <a:pt x="377" y="97"/>
                    <a:pt x="373" y="98"/>
                    <a:pt x="370" y="99"/>
                  </a:cubicBezTo>
                  <a:cubicBezTo>
                    <a:pt x="368" y="101"/>
                    <a:pt x="368" y="101"/>
                    <a:pt x="368" y="101"/>
                  </a:cubicBezTo>
                  <a:cubicBezTo>
                    <a:pt x="367" y="101"/>
                    <a:pt x="367" y="101"/>
                    <a:pt x="367" y="101"/>
                  </a:cubicBezTo>
                  <a:cubicBezTo>
                    <a:pt x="365" y="102"/>
                    <a:pt x="365" y="102"/>
                    <a:pt x="365" y="102"/>
                  </a:cubicBezTo>
                  <a:cubicBezTo>
                    <a:pt x="364" y="101"/>
                    <a:pt x="364" y="101"/>
                    <a:pt x="364" y="101"/>
                  </a:cubicBezTo>
                  <a:cubicBezTo>
                    <a:pt x="197" y="3"/>
                    <a:pt x="197" y="3"/>
                    <a:pt x="197" y="3"/>
                  </a:cubicBezTo>
                  <a:cubicBezTo>
                    <a:pt x="193" y="1"/>
                    <a:pt x="189" y="0"/>
                    <a:pt x="185" y="0"/>
                  </a:cubicBezTo>
                  <a:cubicBezTo>
                    <a:pt x="180" y="0"/>
                    <a:pt x="176" y="1"/>
                    <a:pt x="173" y="3"/>
                  </a:cubicBezTo>
                  <a:cubicBezTo>
                    <a:pt x="12" y="96"/>
                    <a:pt x="12" y="96"/>
                    <a:pt x="12" y="96"/>
                  </a:cubicBezTo>
                  <a:cubicBezTo>
                    <a:pt x="12" y="97"/>
                    <a:pt x="12" y="97"/>
                    <a:pt x="12" y="97"/>
                  </a:cubicBezTo>
                  <a:cubicBezTo>
                    <a:pt x="11" y="97"/>
                    <a:pt x="11" y="97"/>
                    <a:pt x="11" y="97"/>
                  </a:cubicBezTo>
                  <a:cubicBezTo>
                    <a:pt x="11" y="97"/>
                    <a:pt x="11" y="97"/>
                    <a:pt x="11" y="97"/>
                  </a:cubicBezTo>
                  <a:cubicBezTo>
                    <a:pt x="11" y="97"/>
                    <a:pt x="11" y="97"/>
                    <a:pt x="11" y="97"/>
                  </a:cubicBezTo>
                  <a:cubicBezTo>
                    <a:pt x="4" y="103"/>
                    <a:pt x="4" y="103"/>
                    <a:pt x="4" y="103"/>
                  </a:cubicBezTo>
                  <a:cubicBezTo>
                    <a:pt x="3" y="104"/>
                    <a:pt x="3" y="104"/>
                    <a:pt x="3" y="104"/>
                  </a:cubicBezTo>
                  <a:cubicBezTo>
                    <a:pt x="0" y="107"/>
                    <a:pt x="0" y="107"/>
                    <a:pt x="0" y="107"/>
                  </a:cubicBezTo>
                  <a:cubicBezTo>
                    <a:pt x="0" y="112"/>
                    <a:pt x="0" y="112"/>
                    <a:pt x="0" y="112"/>
                  </a:cubicBezTo>
                  <a:cubicBezTo>
                    <a:pt x="0" y="113"/>
                    <a:pt x="0" y="113"/>
                    <a:pt x="0" y="113"/>
                  </a:cubicBezTo>
                  <a:cubicBezTo>
                    <a:pt x="0" y="114"/>
                    <a:pt x="0" y="116"/>
                    <a:pt x="0" y="117"/>
                  </a:cubicBezTo>
                  <a:cubicBezTo>
                    <a:pt x="0" y="125"/>
                    <a:pt x="0" y="125"/>
                    <a:pt x="0" y="125"/>
                  </a:cubicBezTo>
                  <a:cubicBezTo>
                    <a:pt x="0" y="169"/>
                    <a:pt x="0" y="169"/>
                    <a:pt x="0" y="169"/>
                  </a:cubicBezTo>
                  <a:cubicBezTo>
                    <a:pt x="0" y="177"/>
                    <a:pt x="5" y="186"/>
                    <a:pt x="12" y="190"/>
                  </a:cubicBezTo>
                  <a:cubicBezTo>
                    <a:pt x="166" y="277"/>
                    <a:pt x="166" y="277"/>
                    <a:pt x="166" y="277"/>
                  </a:cubicBezTo>
                  <a:cubicBezTo>
                    <a:pt x="168" y="278"/>
                    <a:pt x="168" y="278"/>
                    <a:pt x="168" y="278"/>
                  </a:cubicBezTo>
                  <a:cubicBezTo>
                    <a:pt x="168" y="285"/>
                    <a:pt x="168" y="285"/>
                    <a:pt x="168" y="285"/>
                  </a:cubicBezTo>
                  <a:cubicBezTo>
                    <a:pt x="168" y="286"/>
                    <a:pt x="168" y="286"/>
                    <a:pt x="168" y="286"/>
                  </a:cubicBezTo>
                  <a:cubicBezTo>
                    <a:pt x="168" y="287"/>
                    <a:pt x="168" y="287"/>
                    <a:pt x="168" y="287"/>
                  </a:cubicBezTo>
                  <a:cubicBezTo>
                    <a:pt x="169" y="293"/>
                    <a:pt x="173" y="298"/>
                    <a:pt x="177" y="301"/>
                  </a:cubicBezTo>
                  <a:cubicBezTo>
                    <a:pt x="178" y="301"/>
                    <a:pt x="178" y="301"/>
                    <a:pt x="178" y="301"/>
                  </a:cubicBezTo>
                  <a:cubicBezTo>
                    <a:pt x="178" y="301"/>
                    <a:pt x="178" y="301"/>
                    <a:pt x="178" y="301"/>
                  </a:cubicBezTo>
                  <a:cubicBezTo>
                    <a:pt x="181" y="303"/>
                    <a:pt x="184" y="303"/>
                    <a:pt x="188" y="303"/>
                  </a:cubicBezTo>
                  <a:cubicBezTo>
                    <a:pt x="192" y="303"/>
                    <a:pt x="195" y="303"/>
                    <a:pt x="198" y="301"/>
                  </a:cubicBezTo>
                  <a:cubicBezTo>
                    <a:pt x="235" y="280"/>
                    <a:pt x="235" y="280"/>
                    <a:pt x="235" y="280"/>
                  </a:cubicBezTo>
                  <a:cubicBezTo>
                    <a:pt x="236" y="280"/>
                    <a:pt x="237" y="280"/>
                    <a:pt x="238" y="280"/>
                  </a:cubicBezTo>
                  <a:cubicBezTo>
                    <a:pt x="242" y="280"/>
                    <a:pt x="247" y="278"/>
                    <a:pt x="251" y="275"/>
                  </a:cubicBezTo>
                  <a:cubicBezTo>
                    <a:pt x="252" y="273"/>
                    <a:pt x="254" y="271"/>
                    <a:pt x="254" y="269"/>
                  </a:cubicBezTo>
                  <a:cubicBezTo>
                    <a:pt x="359" y="210"/>
                    <a:pt x="359" y="210"/>
                    <a:pt x="359" y="210"/>
                  </a:cubicBezTo>
                  <a:cubicBezTo>
                    <a:pt x="360" y="210"/>
                    <a:pt x="361" y="210"/>
                    <a:pt x="362" y="210"/>
                  </a:cubicBezTo>
                  <a:cubicBezTo>
                    <a:pt x="367" y="210"/>
                    <a:pt x="372" y="208"/>
                    <a:pt x="375" y="205"/>
                  </a:cubicBezTo>
                  <a:cubicBezTo>
                    <a:pt x="377" y="203"/>
                    <a:pt x="378" y="201"/>
                    <a:pt x="379" y="198"/>
                  </a:cubicBezTo>
                  <a:cubicBezTo>
                    <a:pt x="388" y="193"/>
                    <a:pt x="388" y="193"/>
                    <a:pt x="388" y="193"/>
                  </a:cubicBezTo>
                  <a:cubicBezTo>
                    <a:pt x="389" y="193"/>
                    <a:pt x="389" y="193"/>
                    <a:pt x="389" y="193"/>
                  </a:cubicBezTo>
                  <a:cubicBezTo>
                    <a:pt x="389" y="192"/>
                    <a:pt x="389" y="192"/>
                    <a:pt x="389" y="192"/>
                  </a:cubicBezTo>
                  <a:cubicBezTo>
                    <a:pt x="395" y="188"/>
                    <a:pt x="395" y="188"/>
                    <a:pt x="395" y="188"/>
                  </a:cubicBezTo>
                  <a:cubicBezTo>
                    <a:pt x="398" y="185"/>
                    <a:pt x="398" y="185"/>
                    <a:pt x="398" y="185"/>
                  </a:cubicBezTo>
                  <a:cubicBezTo>
                    <a:pt x="399" y="181"/>
                    <a:pt x="399" y="181"/>
                    <a:pt x="399" y="181"/>
                  </a:cubicBezTo>
                  <a:cubicBezTo>
                    <a:pt x="400" y="177"/>
                    <a:pt x="400" y="177"/>
                    <a:pt x="400" y="177"/>
                  </a:cubicBezTo>
                  <a:cubicBezTo>
                    <a:pt x="400" y="175"/>
                    <a:pt x="400" y="175"/>
                    <a:pt x="400" y="175"/>
                  </a:cubicBezTo>
                  <a:cubicBezTo>
                    <a:pt x="400" y="174"/>
                    <a:pt x="400" y="174"/>
                    <a:pt x="400" y="174"/>
                  </a:cubicBezTo>
                  <a:cubicBezTo>
                    <a:pt x="400" y="117"/>
                    <a:pt x="400" y="117"/>
                    <a:pt x="400" y="117"/>
                  </a:cubicBezTo>
                  <a:cubicBezTo>
                    <a:pt x="400" y="110"/>
                    <a:pt x="397" y="103"/>
                    <a:pt x="391" y="99"/>
                  </a:cubicBezTo>
                  <a:close/>
                  <a:moveTo>
                    <a:pt x="16" y="108"/>
                  </a:moveTo>
                  <a:cubicBezTo>
                    <a:pt x="17" y="108"/>
                    <a:pt x="17" y="107"/>
                    <a:pt x="17" y="107"/>
                  </a:cubicBezTo>
                  <a:cubicBezTo>
                    <a:pt x="17" y="107"/>
                    <a:pt x="17" y="108"/>
                    <a:pt x="16" y="108"/>
                  </a:cubicBezTo>
                  <a:close/>
                  <a:moveTo>
                    <a:pt x="12" y="171"/>
                  </a:moveTo>
                  <a:cubicBezTo>
                    <a:pt x="13" y="174"/>
                    <a:pt x="15" y="177"/>
                    <a:pt x="18" y="179"/>
                  </a:cubicBezTo>
                  <a:cubicBezTo>
                    <a:pt x="15" y="177"/>
                    <a:pt x="13" y="174"/>
                    <a:pt x="12" y="171"/>
                  </a:cubicBezTo>
                  <a:close/>
                  <a:moveTo>
                    <a:pt x="172" y="222"/>
                  </a:moveTo>
                  <a:cubicBezTo>
                    <a:pt x="172" y="222"/>
                    <a:pt x="172" y="222"/>
                    <a:pt x="172" y="222"/>
                  </a:cubicBezTo>
                  <a:cubicBezTo>
                    <a:pt x="172" y="221"/>
                    <a:pt x="172" y="220"/>
                    <a:pt x="173" y="219"/>
                  </a:cubicBezTo>
                  <a:cubicBezTo>
                    <a:pt x="172" y="220"/>
                    <a:pt x="172" y="221"/>
                    <a:pt x="172" y="222"/>
                  </a:cubicBezTo>
                  <a:close/>
                  <a:moveTo>
                    <a:pt x="220" y="264"/>
                  </a:moveTo>
                  <a:cubicBezTo>
                    <a:pt x="219" y="264"/>
                    <a:pt x="218" y="263"/>
                    <a:pt x="218" y="263"/>
                  </a:cubicBezTo>
                  <a:cubicBezTo>
                    <a:pt x="218" y="263"/>
                    <a:pt x="219" y="264"/>
                    <a:pt x="220" y="264"/>
                  </a:cubicBezTo>
                  <a:cubicBezTo>
                    <a:pt x="220" y="264"/>
                    <a:pt x="220" y="264"/>
                    <a:pt x="229" y="269"/>
                  </a:cubicBezTo>
                  <a:cubicBezTo>
                    <a:pt x="220" y="264"/>
                    <a:pt x="220" y="264"/>
                    <a:pt x="220" y="264"/>
                  </a:cubicBezTo>
                  <a:close/>
                  <a:moveTo>
                    <a:pt x="238" y="268"/>
                  </a:moveTo>
                  <a:cubicBezTo>
                    <a:pt x="238" y="268"/>
                    <a:pt x="238" y="268"/>
                    <a:pt x="238" y="268"/>
                  </a:cubicBezTo>
                  <a:cubicBezTo>
                    <a:pt x="238" y="268"/>
                    <a:pt x="238" y="268"/>
                    <a:pt x="238" y="268"/>
                  </a:cubicBezTo>
                  <a:cubicBezTo>
                    <a:pt x="238" y="268"/>
                    <a:pt x="238" y="268"/>
                    <a:pt x="238" y="268"/>
                  </a:cubicBezTo>
                  <a:close/>
                  <a:moveTo>
                    <a:pt x="266" y="248"/>
                  </a:moveTo>
                  <a:cubicBezTo>
                    <a:pt x="266" y="248"/>
                    <a:pt x="266" y="248"/>
                    <a:pt x="266" y="248"/>
                  </a:cubicBezTo>
                  <a:cubicBezTo>
                    <a:pt x="271" y="246"/>
                    <a:pt x="275" y="244"/>
                    <a:pt x="278" y="241"/>
                  </a:cubicBezTo>
                  <a:cubicBezTo>
                    <a:pt x="275" y="244"/>
                    <a:pt x="271" y="246"/>
                    <a:pt x="266" y="248"/>
                  </a:cubicBezTo>
                  <a:close/>
                  <a:moveTo>
                    <a:pt x="301" y="152"/>
                  </a:moveTo>
                  <a:cubicBezTo>
                    <a:pt x="301" y="152"/>
                    <a:pt x="301" y="152"/>
                    <a:pt x="301" y="152"/>
                  </a:cubicBezTo>
                  <a:cubicBezTo>
                    <a:pt x="273" y="167"/>
                    <a:pt x="252" y="179"/>
                    <a:pt x="236" y="188"/>
                  </a:cubicBezTo>
                  <a:cubicBezTo>
                    <a:pt x="252" y="179"/>
                    <a:pt x="273" y="167"/>
                    <a:pt x="301" y="152"/>
                  </a:cubicBezTo>
                  <a:cubicBezTo>
                    <a:pt x="315" y="144"/>
                    <a:pt x="331" y="135"/>
                    <a:pt x="349" y="125"/>
                  </a:cubicBezTo>
                  <a:cubicBezTo>
                    <a:pt x="331" y="135"/>
                    <a:pt x="315" y="144"/>
                    <a:pt x="301" y="152"/>
                  </a:cubicBezTo>
                  <a:close/>
                  <a:moveTo>
                    <a:pt x="349" y="148"/>
                  </a:moveTo>
                  <a:cubicBezTo>
                    <a:pt x="349" y="148"/>
                    <a:pt x="349" y="147"/>
                    <a:pt x="350" y="147"/>
                  </a:cubicBezTo>
                  <a:cubicBezTo>
                    <a:pt x="350" y="147"/>
                    <a:pt x="350" y="148"/>
                    <a:pt x="350" y="148"/>
                  </a:cubicBezTo>
                  <a:cubicBezTo>
                    <a:pt x="350" y="147"/>
                    <a:pt x="349" y="147"/>
                    <a:pt x="349" y="148"/>
                  </a:cubicBezTo>
                  <a:close/>
                  <a:moveTo>
                    <a:pt x="362" y="198"/>
                  </a:moveTo>
                  <a:cubicBezTo>
                    <a:pt x="362" y="198"/>
                    <a:pt x="362" y="198"/>
                    <a:pt x="362" y="198"/>
                  </a:cubicBezTo>
                  <a:cubicBezTo>
                    <a:pt x="362" y="198"/>
                    <a:pt x="362" y="198"/>
                    <a:pt x="363" y="198"/>
                  </a:cubicBezTo>
                  <a:cubicBezTo>
                    <a:pt x="362" y="198"/>
                    <a:pt x="362" y="198"/>
                    <a:pt x="362" y="198"/>
                  </a:cubicBezTo>
                  <a:close/>
                  <a:moveTo>
                    <a:pt x="366" y="116"/>
                  </a:moveTo>
                  <a:cubicBezTo>
                    <a:pt x="366" y="116"/>
                    <a:pt x="366" y="116"/>
                    <a:pt x="366" y="116"/>
                  </a:cubicBezTo>
                  <a:cubicBezTo>
                    <a:pt x="366" y="116"/>
                    <a:pt x="366" y="116"/>
                    <a:pt x="366" y="116"/>
                  </a:cubicBezTo>
                  <a:cubicBezTo>
                    <a:pt x="366" y="116"/>
                    <a:pt x="366" y="116"/>
                    <a:pt x="366" y="115"/>
                  </a:cubicBezTo>
                  <a:cubicBezTo>
                    <a:pt x="366" y="116"/>
                    <a:pt x="366" y="116"/>
                    <a:pt x="366" y="116"/>
                  </a:cubicBezTo>
                  <a:close/>
                  <a:moveTo>
                    <a:pt x="375" y="171"/>
                  </a:moveTo>
                  <a:cubicBezTo>
                    <a:pt x="375" y="171"/>
                    <a:pt x="375" y="171"/>
                    <a:pt x="375" y="172"/>
                  </a:cubicBezTo>
                  <a:cubicBezTo>
                    <a:pt x="375" y="171"/>
                    <a:pt x="375" y="171"/>
                    <a:pt x="375" y="171"/>
                  </a:cubicBezTo>
                  <a:close/>
                  <a:moveTo>
                    <a:pt x="380" y="109"/>
                  </a:moveTo>
                  <a:cubicBezTo>
                    <a:pt x="380" y="109"/>
                    <a:pt x="380" y="109"/>
                    <a:pt x="380" y="109"/>
                  </a:cubicBezTo>
                  <a:cubicBezTo>
                    <a:pt x="381" y="109"/>
                    <a:pt x="381" y="109"/>
                    <a:pt x="382" y="109"/>
                  </a:cubicBezTo>
                  <a:cubicBezTo>
                    <a:pt x="381" y="109"/>
                    <a:pt x="381" y="109"/>
                    <a:pt x="380" y="10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11" name="Freeform 6"/>
            <p:cNvSpPr>
              <a:spLocks noEditPoints="1"/>
            </p:cNvSpPr>
            <p:nvPr/>
          </p:nvSpPr>
          <p:spPr bwMode="auto">
            <a:xfrm>
              <a:off x="6411" y="2912"/>
              <a:ext cx="806" cy="601"/>
            </a:xfrm>
            <a:custGeom>
              <a:avLst/>
              <a:gdLst>
                <a:gd name="T0" fmla="*/ 173 w 375"/>
                <a:gd name="T1" fmla="*/ 196 h 279"/>
                <a:gd name="T2" fmla="*/ 178 w 375"/>
                <a:gd name="T3" fmla="*/ 2 h 279"/>
                <a:gd name="T4" fmla="*/ 166 w 375"/>
                <a:gd name="T5" fmla="*/ 2 h 279"/>
                <a:gd name="T6" fmla="*/ 4 w 375"/>
                <a:gd name="T7" fmla="*/ 96 h 279"/>
                <a:gd name="T8" fmla="*/ 328 w 375"/>
                <a:gd name="T9" fmla="*/ 179 h 279"/>
                <a:gd name="T10" fmla="*/ 340 w 375"/>
                <a:gd name="T11" fmla="*/ 187 h 279"/>
                <a:gd name="T12" fmla="*/ 235 w 375"/>
                <a:gd name="T13" fmla="*/ 231 h 279"/>
                <a:gd name="T14" fmla="*/ 167 w 375"/>
                <a:gd name="T15" fmla="*/ 210 h 279"/>
                <a:gd name="T16" fmla="*/ 352 w 375"/>
                <a:gd name="T17" fmla="*/ 104 h 279"/>
                <a:gd name="T18" fmla="*/ 362 w 375"/>
                <a:gd name="T19" fmla="*/ 98 h 279"/>
                <a:gd name="T20" fmla="*/ 375 w 375"/>
                <a:gd name="T21" fmla="*/ 105 h 279"/>
                <a:gd name="T22" fmla="*/ 374 w 375"/>
                <a:gd name="T23" fmla="*/ 167 h 279"/>
                <a:gd name="T24" fmla="*/ 359 w 375"/>
                <a:gd name="T25" fmla="*/ 176 h 279"/>
                <a:gd name="T26" fmla="*/ 361 w 375"/>
                <a:gd name="T27" fmla="*/ 160 h 279"/>
                <a:gd name="T28" fmla="*/ 362 w 375"/>
                <a:gd name="T29" fmla="*/ 113 h 279"/>
                <a:gd name="T30" fmla="*/ 180 w 375"/>
                <a:gd name="T31" fmla="*/ 262 h 279"/>
                <a:gd name="T32" fmla="*/ 206 w 375"/>
                <a:gd name="T33" fmla="*/ 251 h 279"/>
                <a:gd name="T34" fmla="*/ 179 w 375"/>
                <a:gd name="T35" fmla="*/ 278 h 279"/>
                <a:gd name="T36" fmla="*/ 171 w 375"/>
                <a:gd name="T37" fmla="*/ 278 h 279"/>
                <a:gd name="T38" fmla="*/ 167 w 375"/>
                <a:gd name="T39" fmla="*/ 210 h 279"/>
                <a:gd name="T40" fmla="*/ 0 w 375"/>
                <a:gd name="T41" fmla="*/ 103 h 279"/>
                <a:gd name="T42" fmla="*/ 159 w 375"/>
                <a:gd name="T43" fmla="*/ 210 h 279"/>
                <a:gd name="T44" fmla="*/ 5 w 375"/>
                <a:gd name="T45" fmla="*/ 167 h 279"/>
                <a:gd name="T46" fmla="*/ 0 w 375"/>
                <a:gd name="T47" fmla="*/ 105 h 279"/>
                <a:gd name="T48" fmla="*/ 252 w 375"/>
                <a:gd name="T49" fmla="*/ 208 h 279"/>
                <a:gd name="T50" fmla="*/ 248 w 375"/>
                <a:gd name="T51" fmla="*/ 199 h 279"/>
                <a:gd name="T52" fmla="*/ 299 w 375"/>
                <a:gd name="T53" fmla="*/ 166 h 279"/>
                <a:gd name="T54" fmla="*/ 304 w 375"/>
                <a:gd name="T55" fmla="*/ 174 h 279"/>
                <a:gd name="T56" fmla="*/ 254 w 375"/>
                <a:gd name="T57" fmla="*/ 207 h 279"/>
                <a:gd name="T58" fmla="*/ 208 w 375"/>
                <a:gd name="T59" fmla="*/ 242 h 279"/>
                <a:gd name="T60" fmla="*/ 220 w 375"/>
                <a:gd name="T61" fmla="*/ 245 h 279"/>
                <a:gd name="T62" fmla="*/ 209 w 375"/>
                <a:gd name="T63" fmla="*/ 213 h 279"/>
                <a:gd name="T64" fmla="*/ 208 w 375"/>
                <a:gd name="T65" fmla="*/ 207 h 279"/>
                <a:gd name="T66" fmla="*/ 228 w 375"/>
                <a:gd name="T67" fmla="*/ 214 h 279"/>
                <a:gd name="T68" fmla="*/ 230 w 375"/>
                <a:gd name="T69" fmla="*/ 251 h 279"/>
                <a:gd name="T70" fmla="*/ 223 w 375"/>
                <a:gd name="T71" fmla="*/ 256 h 279"/>
                <a:gd name="T72" fmla="*/ 208 w 375"/>
                <a:gd name="T73" fmla="*/ 242 h 279"/>
                <a:gd name="T74" fmla="*/ 339 w 375"/>
                <a:gd name="T75" fmla="*/ 171 h 279"/>
                <a:gd name="T76" fmla="*/ 344 w 375"/>
                <a:gd name="T77" fmla="*/ 149 h 279"/>
                <a:gd name="T78" fmla="*/ 332 w 375"/>
                <a:gd name="T79" fmla="*/ 137 h 279"/>
                <a:gd name="T80" fmla="*/ 339 w 375"/>
                <a:gd name="T81" fmla="*/ 136 h 279"/>
                <a:gd name="T82" fmla="*/ 355 w 375"/>
                <a:gd name="T83" fmla="*/ 148 h 279"/>
                <a:gd name="T84" fmla="*/ 353 w 375"/>
                <a:gd name="T85" fmla="*/ 184 h 279"/>
                <a:gd name="T86" fmla="*/ 333 w 375"/>
                <a:gd name="T87" fmla="*/ 17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5" h="279">
                  <a:moveTo>
                    <a:pt x="173" y="196"/>
                  </a:moveTo>
                  <a:cubicBezTo>
                    <a:pt x="173" y="196"/>
                    <a:pt x="173" y="196"/>
                    <a:pt x="173" y="196"/>
                  </a:cubicBezTo>
                  <a:cubicBezTo>
                    <a:pt x="344" y="99"/>
                    <a:pt x="344" y="99"/>
                    <a:pt x="344" y="99"/>
                  </a:cubicBezTo>
                  <a:cubicBezTo>
                    <a:pt x="344" y="99"/>
                    <a:pt x="344" y="99"/>
                    <a:pt x="178" y="2"/>
                  </a:cubicBezTo>
                  <a:cubicBezTo>
                    <a:pt x="176" y="1"/>
                    <a:pt x="174" y="0"/>
                    <a:pt x="172" y="0"/>
                  </a:cubicBezTo>
                  <a:cubicBezTo>
                    <a:pt x="170" y="0"/>
                    <a:pt x="168" y="1"/>
                    <a:pt x="166" y="2"/>
                  </a:cubicBezTo>
                  <a:cubicBezTo>
                    <a:pt x="166" y="2"/>
                    <a:pt x="166" y="2"/>
                    <a:pt x="5" y="95"/>
                  </a:cubicBezTo>
                  <a:cubicBezTo>
                    <a:pt x="5" y="95"/>
                    <a:pt x="4" y="96"/>
                    <a:pt x="4" y="96"/>
                  </a:cubicBezTo>
                  <a:cubicBezTo>
                    <a:pt x="4" y="96"/>
                    <a:pt x="4" y="96"/>
                    <a:pt x="173" y="196"/>
                  </a:cubicBezTo>
                  <a:close/>
                  <a:moveTo>
                    <a:pt x="328" y="179"/>
                  </a:moveTo>
                  <a:cubicBezTo>
                    <a:pt x="329" y="180"/>
                    <a:pt x="330" y="181"/>
                    <a:pt x="331" y="181"/>
                  </a:cubicBezTo>
                  <a:cubicBezTo>
                    <a:pt x="331" y="181"/>
                    <a:pt x="331" y="181"/>
                    <a:pt x="340" y="187"/>
                  </a:cubicBezTo>
                  <a:cubicBezTo>
                    <a:pt x="340" y="187"/>
                    <a:pt x="340" y="187"/>
                    <a:pt x="235" y="246"/>
                  </a:cubicBezTo>
                  <a:cubicBezTo>
                    <a:pt x="235" y="246"/>
                    <a:pt x="235" y="246"/>
                    <a:pt x="235" y="231"/>
                  </a:cubicBezTo>
                  <a:cubicBezTo>
                    <a:pt x="235" y="231"/>
                    <a:pt x="235" y="231"/>
                    <a:pt x="328" y="179"/>
                  </a:cubicBezTo>
                  <a:close/>
                  <a:moveTo>
                    <a:pt x="167" y="210"/>
                  </a:moveTo>
                  <a:cubicBezTo>
                    <a:pt x="167" y="209"/>
                    <a:pt x="168" y="207"/>
                    <a:pt x="169" y="207"/>
                  </a:cubicBezTo>
                  <a:cubicBezTo>
                    <a:pt x="169" y="207"/>
                    <a:pt x="169" y="207"/>
                    <a:pt x="352" y="104"/>
                  </a:cubicBezTo>
                  <a:cubicBezTo>
                    <a:pt x="352" y="104"/>
                    <a:pt x="352" y="104"/>
                    <a:pt x="352" y="104"/>
                  </a:cubicBezTo>
                  <a:cubicBezTo>
                    <a:pt x="352" y="104"/>
                    <a:pt x="352" y="104"/>
                    <a:pt x="362" y="98"/>
                  </a:cubicBezTo>
                  <a:cubicBezTo>
                    <a:pt x="365" y="96"/>
                    <a:pt x="368" y="96"/>
                    <a:pt x="371" y="98"/>
                  </a:cubicBezTo>
                  <a:cubicBezTo>
                    <a:pt x="373" y="99"/>
                    <a:pt x="375" y="102"/>
                    <a:pt x="375" y="105"/>
                  </a:cubicBezTo>
                  <a:cubicBezTo>
                    <a:pt x="375" y="105"/>
                    <a:pt x="375" y="105"/>
                    <a:pt x="375" y="162"/>
                  </a:cubicBezTo>
                  <a:cubicBezTo>
                    <a:pt x="375" y="162"/>
                    <a:pt x="375" y="162"/>
                    <a:pt x="374" y="167"/>
                  </a:cubicBezTo>
                  <a:cubicBezTo>
                    <a:pt x="374" y="167"/>
                    <a:pt x="374" y="167"/>
                    <a:pt x="368" y="171"/>
                  </a:cubicBezTo>
                  <a:cubicBezTo>
                    <a:pt x="368" y="171"/>
                    <a:pt x="368" y="171"/>
                    <a:pt x="359" y="176"/>
                  </a:cubicBezTo>
                  <a:cubicBezTo>
                    <a:pt x="359" y="176"/>
                    <a:pt x="359" y="176"/>
                    <a:pt x="359" y="161"/>
                  </a:cubicBezTo>
                  <a:cubicBezTo>
                    <a:pt x="359" y="161"/>
                    <a:pt x="359" y="161"/>
                    <a:pt x="361" y="160"/>
                  </a:cubicBezTo>
                  <a:cubicBezTo>
                    <a:pt x="361" y="160"/>
                    <a:pt x="361" y="160"/>
                    <a:pt x="362" y="159"/>
                  </a:cubicBezTo>
                  <a:cubicBezTo>
                    <a:pt x="362" y="159"/>
                    <a:pt x="362" y="159"/>
                    <a:pt x="362" y="113"/>
                  </a:cubicBezTo>
                  <a:cubicBezTo>
                    <a:pt x="362" y="113"/>
                    <a:pt x="362" y="113"/>
                    <a:pt x="180" y="217"/>
                  </a:cubicBezTo>
                  <a:cubicBezTo>
                    <a:pt x="180" y="217"/>
                    <a:pt x="180" y="217"/>
                    <a:pt x="180" y="262"/>
                  </a:cubicBezTo>
                  <a:cubicBezTo>
                    <a:pt x="180" y="262"/>
                    <a:pt x="180" y="262"/>
                    <a:pt x="204" y="249"/>
                  </a:cubicBezTo>
                  <a:cubicBezTo>
                    <a:pt x="204" y="250"/>
                    <a:pt x="205" y="251"/>
                    <a:pt x="206" y="251"/>
                  </a:cubicBezTo>
                  <a:cubicBezTo>
                    <a:pt x="206" y="251"/>
                    <a:pt x="206" y="251"/>
                    <a:pt x="216" y="257"/>
                  </a:cubicBezTo>
                  <a:cubicBezTo>
                    <a:pt x="216" y="257"/>
                    <a:pt x="216" y="257"/>
                    <a:pt x="179" y="278"/>
                  </a:cubicBezTo>
                  <a:cubicBezTo>
                    <a:pt x="178" y="279"/>
                    <a:pt x="176" y="279"/>
                    <a:pt x="175" y="279"/>
                  </a:cubicBezTo>
                  <a:cubicBezTo>
                    <a:pt x="173" y="279"/>
                    <a:pt x="172" y="279"/>
                    <a:pt x="171" y="278"/>
                  </a:cubicBezTo>
                  <a:cubicBezTo>
                    <a:pt x="169" y="277"/>
                    <a:pt x="168" y="275"/>
                    <a:pt x="167" y="273"/>
                  </a:cubicBezTo>
                  <a:cubicBezTo>
                    <a:pt x="167" y="273"/>
                    <a:pt x="167" y="273"/>
                    <a:pt x="167" y="210"/>
                  </a:cubicBezTo>
                  <a:close/>
                  <a:moveTo>
                    <a:pt x="0" y="103"/>
                  </a:moveTo>
                  <a:cubicBezTo>
                    <a:pt x="0" y="103"/>
                    <a:pt x="0" y="103"/>
                    <a:pt x="0" y="103"/>
                  </a:cubicBezTo>
                  <a:cubicBezTo>
                    <a:pt x="165" y="200"/>
                    <a:pt x="165" y="200"/>
                    <a:pt x="165" y="200"/>
                  </a:cubicBezTo>
                  <a:cubicBezTo>
                    <a:pt x="162" y="202"/>
                    <a:pt x="159" y="206"/>
                    <a:pt x="159" y="210"/>
                  </a:cubicBezTo>
                  <a:cubicBezTo>
                    <a:pt x="159" y="210"/>
                    <a:pt x="159" y="210"/>
                    <a:pt x="159" y="255"/>
                  </a:cubicBezTo>
                  <a:cubicBezTo>
                    <a:pt x="159" y="255"/>
                    <a:pt x="159" y="255"/>
                    <a:pt x="5" y="167"/>
                  </a:cubicBezTo>
                  <a:cubicBezTo>
                    <a:pt x="2" y="165"/>
                    <a:pt x="0" y="161"/>
                    <a:pt x="0" y="157"/>
                  </a:cubicBezTo>
                  <a:cubicBezTo>
                    <a:pt x="0" y="157"/>
                    <a:pt x="0" y="157"/>
                    <a:pt x="0" y="105"/>
                  </a:cubicBezTo>
                  <a:cubicBezTo>
                    <a:pt x="0" y="104"/>
                    <a:pt x="0" y="104"/>
                    <a:pt x="0" y="103"/>
                  </a:cubicBezTo>
                  <a:close/>
                  <a:moveTo>
                    <a:pt x="252" y="208"/>
                  </a:moveTo>
                  <a:cubicBezTo>
                    <a:pt x="250" y="208"/>
                    <a:pt x="248" y="206"/>
                    <a:pt x="248" y="204"/>
                  </a:cubicBezTo>
                  <a:cubicBezTo>
                    <a:pt x="248" y="204"/>
                    <a:pt x="248" y="204"/>
                    <a:pt x="248" y="199"/>
                  </a:cubicBezTo>
                  <a:cubicBezTo>
                    <a:pt x="248" y="197"/>
                    <a:pt x="250" y="194"/>
                    <a:pt x="252" y="193"/>
                  </a:cubicBezTo>
                  <a:cubicBezTo>
                    <a:pt x="252" y="193"/>
                    <a:pt x="252" y="193"/>
                    <a:pt x="299" y="166"/>
                  </a:cubicBezTo>
                  <a:cubicBezTo>
                    <a:pt x="302" y="164"/>
                    <a:pt x="304" y="166"/>
                    <a:pt x="304" y="169"/>
                  </a:cubicBezTo>
                  <a:cubicBezTo>
                    <a:pt x="304" y="169"/>
                    <a:pt x="304" y="169"/>
                    <a:pt x="304" y="174"/>
                  </a:cubicBezTo>
                  <a:cubicBezTo>
                    <a:pt x="304" y="177"/>
                    <a:pt x="303" y="179"/>
                    <a:pt x="301" y="181"/>
                  </a:cubicBezTo>
                  <a:cubicBezTo>
                    <a:pt x="301" y="181"/>
                    <a:pt x="301" y="181"/>
                    <a:pt x="254" y="207"/>
                  </a:cubicBezTo>
                  <a:cubicBezTo>
                    <a:pt x="253" y="207"/>
                    <a:pt x="252" y="208"/>
                    <a:pt x="252" y="208"/>
                  </a:cubicBezTo>
                  <a:close/>
                  <a:moveTo>
                    <a:pt x="208" y="242"/>
                  </a:moveTo>
                  <a:cubicBezTo>
                    <a:pt x="209" y="240"/>
                    <a:pt x="212" y="240"/>
                    <a:pt x="214" y="241"/>
                  </a:cubicBezTo>
                  <a:cubicBezTo>
                    <a:pt x="214" y="241"/>
                    <a:pt x="214" y="241"/>
                    <a:pt x="220" y="245"/>
                  </a:cubicBezTo>
                  <a:cubicBezTo>
                    <a:pt x="220" y="245"/>
                    <a:pt x="220" y="245"/>
                    <a:pt x="220" y="220"/>
                  </a:cubicBezTo>
                  <a:cubicBezTo>
                    <a:pt x="220" y="220"/>
                    <a:pt x="220" y="220"/>
                    <a:pt x="209" y="213"/>
                  </a:cubicBezTo>
                  <a:cubicBezTo>
                    <a:pt x="207" y="212"/>
                    <a:pt x="207" y="209"/>
                    <a:pt x="208" y="207"/>
                  </a:cubicBezTo>
                  <a:cubicBezTo>
                    <a:pt x="208" y="207"/>
                    <a:pt x="208" y="207"/>
                    <a:pt x="208" y="207"/>
                  </a:cubicBezTo>
                  <a:cubicBezTo>
                    <a:pt x="209" y="206"/>
                    <a:pt x="212" y="205"/>
                    <a:pt x="214" y="206"/>
                  </a:cubicBezTo>
                  <a:cubicBezTo>
                    <a:pt x="214" y="206"/>
                    <a:pt x="214" y="206"/>
                    <a:pt x="228" y="214"/>
                  </a:cubicBezTo>
                  <a:cubicBezTo>
                    <a:pt x="230" y="215"/>
                    <a:pt x="230" y="218"/>
                    <a:pt x="230" y="218"/>
                  </a:cubicBezTo>
                  <a:cubicBezTo>
                    <a:pt x="230" y="218"/>
                    <a:pt x="230" y="218"/>
                    <a:pt x="230" y="251"/>
                  </a:cubicBezTo>
                  <a:cubicBezTo>
                    <a:pt x="230" y="251"/>
                    <a:pt x="230" y="254"/>
                    <a:pt x="229" y="255"/>
                  </a:cubicBezTo>
                  <a:cubicBezTo>
                    <a:pt x="228" y="255"/>
                    <a:pt x="225" y="257"/>
                    <a:pt x="223" y="256"/>
                  </a:cubicBezTo>
                  <a:cubicBezTo>
                    <a:pt x="223" y="256"/>
                    <a:pt x="223" y="256"/>
                    <a:pt x="209" y="248"/>
                  </a:cubicBezTo>
                  <a:cubicBezTo>
                    <a:pt x="207" y="246"/>
                    <a:pt x="206" y="244"/>
                    <a:pt x="208" y="242"/>
                  </a:cubicBezTo>
                  <a:close/>
                  <a:moveTo>
                    <a:pt x="332" y="172"/>
                  </a:moveTo>
                  <a:cubicBezTo>
                    <a:pt x="333" y="170"/>
                    <a:pt x="337" y="170"/>
                    <a:pt x="339" y="171"/>
                  </a:cubicBezTo>
                  <a:cubicBezTo>
                    <a:pt x="339" y="171"/>
                    <a:pt x="339" y="171"/>
                    <a:pt x="344" y="174"/>
                  </a:cubicBezTo>
                  <a:cubicBezTo>
                    <a:pt x="344" y="174"/>
                    <a:pt x="344" y="174"/>
                    <a:pt x="344" y="149"/>
                  </a:cubicBezTo>
                  <a:cubicBezTo>
                    <a:pt x="344" y="149"/>
                    <a:pt x="344" y="149"/>
                    <a:pt x="333" y="143"/>
                  </a:cubicBezTo>
                  <a:cubicBezTo>
                    <a:pt x="331" y="142"/>
                    <a:pt x="331" y="139"/>
                    <a:pt x="332" y="137"/>
                  </a:cubicBezTo>
                  <a:cubicBezTo>
                    <a:pt x="332" y="137"/>
                    <a:pt x="332" y="137"/>
                    <a:pt x="332" y="137"/>
                  </a:cubicBezTo>
                  <a:cubicBezTo>
                    <a:pt x="333" y="136"/>
                    <a:pt x="337" y="135"/>
                    <a:pt x="339" y="136"/>
                  </a:cubicBezTo>
                  <a:cubicBezTo>
                    <a:pt x="339" y="136"/>
                    <a:pt x="339" y="136"/>
                    <a:pt x="352" y="144"/>
                  </a:cubicBezTo>
                  <a:cubicBezTo>
                    <a:pt x="354" y="145"/>
                    <a:pt x="355" y="148"/>
                    <a:pt x="355" y="148"/>
                  </a:cubicBezTo>
                  <a:cubicBezTo>
                    <a:pt x="355" y="148"/>
                    <a:pt x="355" y="148"/>
                    <a:pt x="355" y="181"/>
                  </a:cubicBezTo>
                  <a:cubicBezTo>
                    <a:pt x="355" y="181"/>
                    <a:pt x="354" y="183"/>
                    <a:pt x="353" y="184"/>
                  </a:cubicBezTo>
                  <a:cubicBezTo>
                    <a:pt x="352" y="185"/>
                    <a:pt x="349" y="187"/>
                    <a:pt x="347" y="185"/>
                  </a:cubicBezTo>
                  <a:cubicBezTo>
                    <a:pt x="347" y="185"/>
                    <a:pt x="347" y="185"/>
                    <a:pt x="333" y="177"/>
                  </a:cubicBezTo>
                  <a:cubicBezTo>
                    <a:pt x="331" y="176"/>
                    <a:pt x="331" y="174"/>
                    <a:pt x="332" y="172"/>
                  </a:cubicBezTo>
                  <a:close/>
                </a:path>
              </a:pathLst>
            </a:custGeom>
            <a:solidFill>
              <a:srgbClr val="A4A4A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grpSp>
      <p:sp>
        <p:nvSpPr>
          <p:cNvPr id="42" name="Content Placeholder 3"/>
          <p:cNvSpPr txBox="1">
            <a:spLocks/>
          </p:cNvSpPr>
          <p:nvPr/>
        </p:nvSpPr>
        <p:spPr>
          <a:xfrm>
            <a:off x="1724983" y="5496780"/>
            <a:ext cx="8611083" cy="837702"/>
          </a:xfrm>
          <a:prstGeom prst="rect">
            <a:avLst/>
          </a:prstGeom>
        </p:spPr>
        <p:txBody>
          <a:bodyPr lIns="248612" tIns="124307" rIns="248612" bIns="124307"/>
          <a:lstStyle>
            <a:lvl1pPr marL="342886" indent="-342886" algn="l" defTabSz="457181" rtl="0" eaLnBrk="1" latinLnBrk="0" hangingPunct="1">
              <a:spcBef>
                <a:spcPts val="1000"/>
              </a:spcBef>
              <a:buFont typeface="Arial"/>
              <a:buChar char="•"/>
              <a:defRPr sz="1800" kern="1200">
                <a:solidFill>
                  <a:srgbClr val="FFFFFF"/>
                </a:solidFill>
                <a:latin typeface="Segoe UI"/>
                <a:ea typeface="+mn-ea"/>
                <a:cs typeface="Segoe UI"/>
              </a:defRPr>
            </a:lvl1pPr>
            <a:lvl2pPr marL="742919" indent="-285738" algn="l" defTabSz="457181" rtl="0" eaLnBrk="1" latinLnBrk="0" hangingPunct="1">
              <a:spcBef>
                <a:spcPts val="1000"/>
              </a:spcBef>
              <a:buFont typeface="Arial"/>
              <a:buChar char="–"/>
              <a:defRPr sz="1600" kern="1200">
                <a:solidFill>
                  <a:srgbClr val="FFFFFF"/>
                </a:solidFill>
                <a:latin typeface="Segoe UI"/>
                <a:ea typeface="+mn-ea"/>
                <a:cs typeface="Segoe UI"/>
              </a:defRPr>
            </a:lvl2pPr>
            <a:lvl3pPr marL="1142952" indent="-228591" algn="l" defTabSz="457181" rtl="0" eaLnBrk="1" latinLnBrk="0" hangingPunct="1">
              <a:spcBef>
                <a:spcPts val="1000"/>
              </a:spcBef>
              <a:buFont typeface="Arial"/>
              <a:buChar char="•"/>
              <a:defRPr sz="1400" kern="1200">
                <a:solidFill>
                  <a:srgbClr val="FFFFFF"/>
                </a:solidFill>
                <a:latin typeface="Segoe UI"/>
                <a:ea typeface="+mn-ea"/>
                <a:cs typeface="Segoe UI"/>
              </a:defRPr>
            </a:lvl3pPr>
            <a:lvl4pPr marL="1600134" indent="-228591" algn="l" defTabSz="457181" rtl="0" eaLnBrk="1" latinLnBrk="0" hangingPunct="1">
              <a:spcBef>
                <a:spcPts val="1000"/>
              </a:spcBef>
              <a:buFont typeface="Arial"/>
              <a:buChar char="–"/>
              <a:defRPr sz="1200" kern="1200">
                <a:solidFill>
                  <a:srgbClr val="FFFFFF"/>
                </a:solidFill>
                <a:latin typeface="Segoe UI"/>
                <a:ea typeface="+mn-ea"/>
                <a:cs typeface="Segoe UI"/>
              </a:defRPr>
            </a:lvl4pPr>
            <a:lvl5pPr marL="2057314" indent="-228591" algn="l" defTabSz="457181" rtl="0" eaLnBrk="1" latinLnBrk="0" hangingPunct="1">
              <a:spcBef>
                <a:spcPts val="1000"/>
              </a:spcBef>
              <a:buFont typeface="Arial"/>
              <a:buChar char="»"/>
              <a:defRPr sz="1000" kern="1200">
                <a:solidFill>
                  <a:srgbClr val="FFFFFF"/>
                </a:solidFill>
                <a:latin typeface="Segoe UI"/>
                <a:ea typeface="+mn-ea"/>
                <a:cs typeface="Segoe UI"/>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66279" rtl="0" eaLnBrk="1" fontAlgn="auto" latinLnBrk="0" hangingPunct="1">
              <a:lnSpc>
                <a:spcPct val="100000"/>
              </a:lnSpc>
              <a:spcBef>
                <a:spcPts val="1020"/>
              </a:spcBef>
              <a:spcAft>
                <a:spcPts val="0"/>
              </a:spcAft>
              <a:buClrTx/>
              <a:buSzTx/>
              <a:buFont typeface="Arial"/>
              <a:buNone/>
              <a:tabLst/>
              <a:defRPr/>
            </a:pPr>
            <a:r>
              <a:rPr kumimoji="0" lang="en-US" sz="1800" b="0" i="0" u="none" strike="noStrike" kern="1200" cap="none" spc="0" normalizeH="0" baseline="0" noProof="0" dirty="0">
                <a:ln>
                  <a:noFill/>
                </a:ln>
                <a:solidFill>
                  <a:srgbClr val="0072C6"/>
                </a:solidFill>
                <a:effectLst/>
                <a:uLnTx/>
                <a:uFillTx/>
                <a:latin typeface="Segoe UI Light"/>
                <a:ea typeface="+mn-ea"/>
                <a:cs typeface="Segoe UI Light" panose="020B0502040204020203" pitchFamily="34" charset="0"/>
              </a:rPr>
              <a:t>Reads are completed at the primary</a:t>
            </a:r>
          </a:p>
          <a:p>
            <a:pPr marL="0" marR="0" lvl="0" indent="0" algn="l" defTabSz="466279" rtl="0" eaLnBrk="1" fontAlgn="auto" latinLnBrk="0" hangingPunct="1">
              <a:lnSpc>
                <a:spcPct val="100000"/>
              </a:lnSpc>
              <a:spcBef>
                <a:spcPts val="1020"/>
              </a:spcBef>
              <a:spcAft>
                <a:spcPts val="0"/>
              </a:spcAft>
              <a:buClrTx/>
              <a:buSzTx/>
              <a:buFont typeface="Arial"/>
              <a:buNone/>
              <a:tabLst/>
              <a:defRPr/>
            </a:pPr>
            <a:r>
              <a:rPr kumimoji="0" lang="en-US" sz="1800" b="0" i="0" u="none" strike="noStrike" kern="1200" cap="none" spc="0" normalizeH="0" baseline="0" noProof="0" dirty="0">
                <a:ln>
                  <a:noFill/>
                </a:ln>
                <a:solidFill>
                  <a:srgbClr val="0072C6"/>
                </a:solidFill>
                <a:effectLst/>
                <a:uLnTx/>
                <a:uFillTx/>
                <a:latin typeface="Segoe UI Light"/>
                <a:ea typeface="+mn-ea"/>
                <a:cs typeface="Segoe UI Light" panose="020B0502040204020203" pitchFamily="34" charset="0"/>
              </a:rPr>
              <a:t>Writes are replicated to secondaries</a:t>
            </a:r>
          </a:p>
        </p:txBody>
      </p:sp>
      <p:sp>
        <p:nvSpPr>
          <p:cNvPr id="53" name="Right Arrow 52"/>
          <p:cNvSpPr/>
          <p:nvPr/>
        </p:nvSpPr>
        <p:spPr bwMode="auto">
          <a:xfrm>
            <a:off x="2368086" y="2018966"/>
            <a:ext cx="699155" cy="331300"/>
          </a:xfrm>
          <a:prstGeom prst="rightArrow">
            <a:avLst/>
          </a:prstGeom>
          <a:solidFill>
            <a:schemeClr val="tx1">
              <a:lumMod val="50000"/>
              <a:lumOff val="50000"/>
            </a:schemeClr>
          </a:solidFill>
          <a:ln>
            <a:noFill/>
            <a:headEnd type="none" w="med" len="med"/>
            <a:tailEnd type="none" w="med" len="med"/>
          </a:ln>
          <a:effectLst/>
          <a:scene3d>
            <a:camera prst="orthographicFront">
              <a:rot lat="0" lon="0" rev="0"/>
            </a:camera>
            <a:lightRig rig="twoPt" dir="tl"/>
          </a:scene3d>
          <a:sp3d prstMaterial="flat"/>
        </p:spPr>
        <p:style>
          <a:lnRef idx="0">
            <a:schemeClr val="accent2"/>
          </a:lnRef>
          <a:fillRef idx="3">
            <a:schemeClr val="accent2"/>
          </a:fillRef>
          <a:effectRef idx="3">
            <a:schemeClr val="accent2"/>
          </a:effectRef>
          <a:fontRef idx="minor">
            <a:schemeClr val="lt1"/>
          </a:fontRef>
        </p:style>
        <p:txBody>
          <a:bodyPr vert="horz" wrap="square" lIns="124267" tIns="62134" rIns="124267" bIns="62134" numCol="1" rtlCol="0" anchor="ctr" anchorCtr="0" compatLnSpc="1">
            <a:prstTxWarp prst="textNoShape">
              <a:avLst/>
            </a:prstTxWarp>
          </a:bodyPr>
          <a:lstStyle/>
          <a:p>
            <a:pPr marL="0" marR="0" lvl="0" indent="0" algn="ctr" defTabSz="1242406" rtl="0" eaLnBrk="1" fontAlgn="auto" latinLnBrk="0" hangingPunct="1">
              <a:lnSpc>
                <a:spcPct val="100000"/>
              </a:lnSpc>
              <a:spcBef>
                <a:spcPts val="0"/>
              </a:spcBef>
              <a:spcAft>
                <a:spcPts val="0"/>
              </a:spcAft>
              <a:buClrTx/>
              <a:buSzTx/>
              <a:buFontTx/>
              <a:buNone/>
              <a:tabLst/>
              <a:defRPr/>
            </a:pPr>
            <a:endParaRPr kumimoji="0" lang="en-US" sz="3264" b="0" i="0" u="none" strike="noStrike" kern="1200" cap="none" spc="0" normalizeH="0" baseline="0" noProof="0" dirty="0">
              <a:ln>
                <a:noFill/>
              </a:ln>
              <a:solidFill>
                <a:srgbClr val="505050"/>
              </a:solidFill>
              <a:effectLst/>
              <a:uLnTx/>
              <a:uFillTx/>
              <a:latin typeface="Segoe UI"/>
              <a:ea typeface="+mn-ea"/>
              <a:cs typeface="+mn-cs"/>
            </a:endParaRPr>
          </a:p>
        </p:txBody>
      </p:sp>
      <p:sp>
        <p:nvSpPr>
          <p:cNvPr id="54" name="TextBox 53"/>
          <p:cNvSpPr txBox="1"/>
          <p:nvPr/>
        </p:nvSpPr>
        <p:spPr>
          <a:xfrm>
            <a:off x="2307641" y="1402583"/>
            <a:ext cx="2594810" cy="251123"/>
          </a:xfrm>
          <a:prstGeom prst="rect">
            <a:avLst/>
          </a:prstGeom>
          <a:noFill/>
        </p:spPr>
        <p:txBody>
          <a:bodyPr wrap="square" lIns="0" tIns="0" rIns="0" bIns="0" rtlCol="0">
            <a:spAutoFit/>
          </a:bodyPr>
          <a:lstStyle/>
          <a:p>
            <a:pPr marL="0" marR="0" lvl="0" indent="0" algn="ctr" defTabSz="62154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05050"/>
                </a:solidFill>
                <a:effectLst/>
                <a:uLnTx/>
                <a:uFillTx/>
                <a:latin typeface="Segoe UI Light"/>
                <a:ea typeface="+mn-ea"/>
                <a:cs typeface="+mn-cs"/>
              </a:rPr>
              <a:t>Single logical database</a:t>
            </a:r>
          </a:p>
        </p:txBody>
      </p:sp>
      <p:sp>
        <p:nvSpPr>
          <p:cNvPr id="56" name="Right Arrow 55"/>
          <p:cNvSpPr/>
          <p:nvPr/>
        </p:nvSpPr>
        <p:spPr bwMode="auto">
          <a:xfrm>
            <a:off x="3908716" y="2045777"/>
            <a:ext cx="3146008" cy="334042"/>
          </a:xfrm>
          <a:prstGeom prst="rightArrow">
            <a:avLst/>
          </a:prstGeom>
          <a:solidFill>
            <a:schemeClr val="tx1">
              <a:lumMod val="50000"/>
              <a:lumOff val="50000"/>
            </a:schemeClr>
          </a:solidFill>
          <a:ln>
            <a:noFill/>
            <a:headEnd type="none" w="med" len="med"/>
            <a:tailEnd type="none" w="med" len="med"/>
          </a:ln>
          <a:effectLst/>
          <a:scene3d>
            <a:camera prst="orthographicFront">
              <a:rot lat="0" lon="0" rev="0"/>
            </a:camera>
            <a:lightRig rig="twoPt" dir="tl"/>
          </a:scene3d>
          <a:sp3d prstMaterial="flat"/>
        </p:spPr>
        <p:style>
          <a:lnRef idx="0">
            <a:schemeClr val="accent2"/>
          </a:lnRef>
          <a:fillRef idx="3">
            <a:schemeClr val="accent2"/>
          </a:fillRef>
          <a:effectRef idx="3">
            <a:schemeClr val="accent2"/>
          </a:effectRef>
          <a:fontRef idx="minor">
            <a:schemeClr val="lt1"/>
          </a:fontRef>
        </p:style>
        <p:txBody>
          <a:bodyPr vert="horz" wrap="square" lIns="124267" tIns="62134" rIns="124267" bIns="62134" numCol="1" rtlCol="0" anchor="ctr" anchorCtr="0" compatLnSpc="1">
            <a:prstTxWarp prst="textNoShape">
              <a:avLst/>
            </a:prstTxWarp>
          </a:bodyPr>
          <a:lstStyle/>
          <a:p>
            <a:pPr marL="0" marR="0" lvl="0" indent="0" algn="ctr" defTabSz="1242406" rtl="0" eaLnBrk="1" fontAlgn="auto" latinLnBrk="0" hangingPunct="1">
              <a:lnSpc>
                <a:spcPct val="100000"/>
              </a:lnSpc>
              <a:spcBef>
                <a:spcPts val="0"/>
              </a:spcBef>
              <a:spcAft>
                <a:spcPts val="0"/>
              </a:spcAft>
              <a:buClrTx/>
              <a:buSzTx/>
              <a:buFontTx/>
              <a:buNone/>
              <a:tabLst/>
              <a:defRPr/>
            </a:pPr>
            <a:endParaRPr kumimoji="0" lang="en-US" sz="3264" b="0" i="0" u="none" strike="noStrike" kern="1200" cap="none" spc="0" normalizeH="0" baseline="0" noProof="0" dirty="0">
              <a:ln>
                <a:noFill/>
              </a:ln>
              <a:solidFill>
                <a:srgbClr val="505050"/>
              </a:solidFill>
              <a:effectLst/>
              <a:uLnTx/>
              <a:uFillTx/>
              <a:latin typeface="Segoe UI"/>
              <a:ea typeface="+mn-ea"/>
              <a:cs typeface="+mn-cs"/>
            </a:endParaRPr>
          </a:p>
        </p:txBody>
      </p:sp>
      <p:sp>
        <p:nvSpPr>
          <p:cNvPr id="67" name="Text Box 65"/>
          <p:cNvSpPr txBox="1">
            <a:spLocks noChangeArrowheads="1"/>
          </p:cNvSpPr>
          <p:nvPr/>
        </p:nvSpPr>
        <p:spPr bwMode="auto">
          <a:xfrm>
            <a:off x="4300221" y="4018546"/>
            <a:ext cx="596991" cy="313862"/>
          </a:xfrm>
          <a:prstGeom prst="rect">
            <a:avLst/>
          </a:prstGeom>
          <a:noFill/>
          <a:ln w="9525" algn="ctr">
            <a:noFill/>
            <a:miter lim="800000"/>
            <a:headEnd/>
            <a:tailEnd/>
          </a:ln>
          <a:effectLst/>
        </p:spPr>
        <p:txBody>
          <a:bodyPr vert="horz" wrap="none" lIns="93221" tIns="46610" rIns="93221" bIns="46610" numCol="1" anchor="t" anchorCtr="0" compatLnSpc="1">
            <a:prstTxWarp prst="textNoShape">
              <a:avLst/>
            </a:prstTxWarp>
            <a:spAutoFit/>
          </a:bodyPr>
          <a:lstStyle/>
          <a:p>
            <a:pPr marL="0" marR="0" lvl="0" indent="0" algn="l" defTabSz="1242815"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05050"/>
                </a:solidFill>
                <a:effectLst/>
                <a:uLnTx/>
                <a:uFillTx/>
                <a:latin typeface="Segoe UI Light"/>
                <a:ea typeface="+mn-ea"/>
                <a:cs typeface="+mn-cs"/>
              </a:rPr>
              <a:t>Write</a:t>
            </a:r>
          </a:p>
        </p:txBody>
      </p:sp>
      <p:sp>
        <p:nvSpPr>
          <p:cNvPr id="68" name="Text Box 66"/>
          <p:cNvSpPr txBox="1">
            <a:spLocks noChangeArrowheads="1"/>
          </p:cNvSpPr>
          <p:nvPr/>
        </p:nvSpPr>
        <p:spPr bwMode="auto">
          <a:xfrm>
            <a:off x="3086874" y="4646350"/>
            <a:ext cx="596991" cy="313862"/>
          </a:xfrm>
          <a:prstGeom prst="rect">
            <a:avLst/>
          </a:prstGeom>
          <a:noFill/>
          <a:ln w="9525" algn="ctr">
            <a:noFill/>
            <a:miter lim="800000"/>
            <a:headEnd/>
            <a:tailEnd/>
          </a:ln>
          <a:effectLst/>
        </p:spPr>
        <p:txBody>
          <a:bodyPr vert="horz" wrap="none" lIns="93221" tIns="46610" rIns="93221" bIns="46610" numCol="1" anchor="t" anchorCtr="0" compatLnSpc="1">
            <a:prstTxWarp prst="textNoShape">
              <a:avLst/>
            </a:prstTxWarp>
            <a:spAutoFit/>
          </a:bodyPr>
          <a:lstStyle/>
          <a:p>
            <a:pPr marL="0" marR="0" lvl="0" indent="0" algn="l" defTabSz="1242815"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05050"/>
                </a:solidFill>
                <a:effectLst/>
                <a:uLnTx/>
                <a:uFillTx/>
                <a:latin typeface="Segoe UI Light"/>
                <a:ea typeface="+mn-ea"/>
                <a:cs typeface="+mn-cs"/>
              </a:rPr>
              <a:t>Write</a:t>
            </a:r>
          </a:p>
        </p:txBody>
      </p:sp>
      <p:sp>
        <p:nvSpPr>
          <p:cNvPr id="69" name="Text Box 67"/>
          <p:cNvSpPr txBox="1">
            <a:spLocks noChangeArrowheads="1"/>
          </p:cNvSpPr>
          <p:nvPr/>
        </p:nvSpPr>
        <p:spPr bwMode="auto">
          <a:xfrm>
            <a:off x="3873463" y="4646351"/>
            <a:ext cx="466198" cy="313862"/>
          </a:xfrm>
          <a:prstGeom prst="rect">
            <a:avLst/>
          </a:prstGeom>
          <a:noFill/>
          <a:ln w="9525" algn="ctr">
            <a:noFill/>
            <a:miter lim="800000"/>
            <a:headEnd/>
            <a:tailEnd/>
          </a:ln>
          <a:effectLst/>
        </p:spPr>
        <p:txBody>
          <a:bodyPr vert="horz" wrap="none" lIns="93221" tIns="46610" rIns="93221" bIns="46610" numCol="1" anchor="t" anchorCtr="0" compatLnSpc="1">
            <a:prstTxWarp prst="textNoShape">
              <a:avLst/>
            </a:prstTxWarp>
            <a:spAutoFit/>
          </a:bodyPr>
          <a:lstStyle/>
          <a:p>
            <a:pPr marL="0" marR="0" lvl="0" indent="0" algn="l" defTabSz="1242815"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05050"/>
                </a:solidFill>
                <a:effectLst/>
                <a:uLnTx/>
                <a:uFillTx/>
                <a:latin typeface="Segoe UI Light"/>
                <a:ea typeface="+mn-ea"/>
                <a:cs typeface="+mn-cs"/>
              </a:rPr>
              <a:t>Ack</a:t>
            </a:r>
          </a:p>
        </p:txBody>
      </p:sp>
      <p:sp>
        <p:nvSpPr>
          <p:cNvPr id="70" name="Text Box 69"/>
          <p:cNvSpPr txBox="1">
            <a:spLocks noChangeArrowheads="1"/>
          </p:cNvSpPr>
          <p:nvPr/>
        </p:nvSpPr>
        <p:spPr bwMode="auto">
          <a:xfrm>
            <a:off x="2507404" y="4024461"/>
            <a:ext cx="466198" cy="313862"/>
          </a:xfrm>
          <a:prstGeom prst="rect">
            <a:avLst/>
          </a:prstGeom>
          <a:noFill/>
          <a:ln w="9525" algn="ctr">
            <a:noFill/>
            <a:miter lim="800000"/>
            <a:headEnd/>
            <a:tailEnd/>
          </a:ln>
          <a:effectLst/>
        </p:spPr>
        <p:txBody>
          <a:bodyPr vert="horz" wrap="none" lIns="93221" tIns="46610" rIns="93221" bIns="46610" numCol="1" anchor="t" anchorCtr="0" compatLnSpc="1">
            <a:prstTxWarp prst="textNoShape">
              <a:avLst/>
            </a:prstTxWarp>
            <a:spAutoFit/>
          </a:bodyPr>
          <a:lstStyle/>
          <a:p>
            <a:pPr marL="0" marR="0" lvl="0" indent="0" algn="l" defTabSz="1242815"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05050"/>
                </a:solidFill>
                <a:effectLst/>
                <a:uLnTx/>
                <a:uFillTx/>
                <a:latin typeface="Segoe UI Light"/>
                <a:ea typeface="+mn-ea"/>
                <a:cs typeface="+mn-cs"/>
              </a:rPr>
              <a:t>Ack</a:t>
            </a:r>
          </a:p>
        </p:txBody>
      </p:sp>
      <p:sp>
        <p:nvSpPr>
          <p:cNvPr id="71" name="Text Box 72"/>
          <p:cNvSpPr txBox="1">
            <a:spLocks noChangeArrowheads="1"/>
          </p:cNvSpPr>
          <p:nvPr/>
        </p:nvSpPr>
        <p:spPr bwMode="auto">
          <a:xfrm>
            <a:off x="3873450" y="2881083"/>
            <a:ext cx="575737" cy="313862"/>
          </a:xfrm>
          <a:prstGeom prst="rect">
            <a:avLst/>
          </a:prstGeom>
          <a:noFill/>
          <a:ln w="9525" algn="ctr">
            <a:noFill/>
            <a:miter lim="800000"/>
            <a:headEnd/>
            <a:tailEnd/>
          </a:ln>
          <a:effectLst/>
        </p:spPr>
        <p:txBody>
          <a:bodyPr vert="horz" wrap="none" lIns="93221" tIns="46610" rIns="93221" bIns="46610" numCol="1" anchor="t" anchorCtr="0" compatLnSpc="1">
            <a:prstTxWarp prst="textNoShape">
              <a:avLst/>
            </a:prstTxWarp>
            <a:spAutoFit/>
          </a:bodyPr>
          <a:lstStyle/>
          <a:p>
            <a:pPr marL="0" marR="0" lvl="0" indent="0" algn="l" defTabSz="1242815"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05050"/>
                </a:solidFill>
                <a:effectLst/>
                <a:uLnTx/>
                <a:uFillTx/>
                <a:latin typeface="Segoe UI Light"/>
                <a:ea typeface="+mn-ea"/>
                <a:cs typeface="+mn-cs"/>
              </a:rPr>
              <a:t>Read</a:t>
            </a:r>
          </a:p>
        </p:txBody>
      </p:sp>
      <p:sp>
        <p:nvSpPr>
          <p:cNvPr id="72" name="Text Box 73"/>
          <p:cNvSpPr txBox="1">
            <a:spLocks noChangeArrowheads="1"/>
          </p:cNvSpPr>
          <p:nvPr/>
        </p:nvSpPr>
        <p:spPr bwMode="auto">
          <a:xfrm>
            <a:off x="2914411" y="3104265"/>
            <a:ext cx="590451" cy="313862"/>
          </a:xfrm>
          <a:prstGeom prst="rect">
            <a:avLst/>
          </a:prstGeom>
          <a:noFill/>
          <a:ln w="9525" algn="ctr">
            <a:noFill/>
            <a:miter lim="800000"/>
            <a:headEnd/>
            <a:tailEnd/>
          </a:ln>
          <a:effectLst/>
        </p:spPr>
        <p:txBody>
          <a:bodyPr vert="horz" wrap="none" lIns="93221" tIns="46610" rIns="93221" bIns="46610" numCol="1" anchor="t" anchorCtr="0" compatLnSpc="1">
            <a:prstTxWarp prst="textNoShape">
              <a:avLst/>
            </a:prstTxWarp>
            <a:spAutoFit/>
          </a:bodyPr>
          <a:lstStyle/>
          <a:p>
            <a:pPr marL="0" marR="0" lvl="0" indent="0" algn="l" defTabSz="1242815"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05050"/>
                </a:solidFill>
                <a:effectLst/>
                <a:uLnTx/>
                <a:uFillTx/>
                <a:latin typeface="Segoe UI Light"/>
                <a:ea typeface="+mn-ea"/>
                <a:cs typeface="+mn-cs"/>
              </a:rPr>
              <a:t>value</a:t>
            </a:r>
          </a:p>
        </p:txBody>
      </p:sp>
      <p:sp>
        <p:nvSpPr>
          <p:cNvPr id="73" name="Text Box 74"/>
          <p:cNvSpPr txBox="1">
            <a:spLocks noChangeArrowheads="1"/>
          </p:cNvSpPr>
          <p:nvPr/>
        </p:nvSpPr>
        <p:spPr bwMode="auto">
          <a:xfrm>
            <a:off x="3873449" y="3110017"/>
            <a:ext cx="557753" cy="313862"/>
          </a:xfrm>
          <a:prstGeom prst="rect">
            <a:avLst/>
          </a:prstGeom>
          <a:noFill/>
          <a:ln w="9525" algn="ctr">
            <a:noFill/>
            <a:miter lim="800000"/>
            <a:headEnd/>
            <a:tailEnd/>
          </a:ln>
          <a:effectLst/>
        </p:spPr>
        <p:txBody>
          <a:bodyPr vert="horz" wrap="none" lIns="93221" tIns="46610" rIns="93221" bIns="46610" numCol="1" anchor="t" anchorCtr="0" compatLnSpc="1">
            <a:prstTxWarp prst="textNoShape">
              <a:avLst/>
            </a:prstTxWarp>
            <a:spAutoFit/>
          </a:bodyPr>
          <a:lstStyle/>
          <a:p>
            <a:pPr marL="0" marR="0" lvl="0" indent="0" algn="l" defTabSz="1242815"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05050"/>
                </a:solidFill>
                <a:effectLst/>
                <a:uLnTx/>
                <a:uFillTx/>
                <a:latin typeface="Segoe UI Light"/>
                <a:ea typeface="+mn-ea"/>
                <a:cs typeface="+mn-cs"/>
              </a:rPr>
              <a:t>write</a:t>
            </a:r>
          </a:p>
        </p:txBody>
      </p:sp>
      <p:sp>
        <p:nvSpPr>
          <p:cNvPr id="74" name="Text Box 76"/>
          <p:cNvSpPr txBox="1">
            <a:spLocks noChangeArrowheads="1"/>
          </p:cNvSpPr>
          <p:nvPr/>
        </p:nvSpPr>
        <p:spPr bwMode="auto">
          <a:xfrm>
            <a:off x="2986902" y="2868020"/>
            <a:ext cx="466198" cy="313862"/>
          </a:xfrm>
          <a:prstGeom prst="rect">
            <a:avLst/>
          </a:prstGeom>
          <a:noFill/>
          <a:ln w="9525" algn="ctr">
            <a:noFill/>
            <a:miter lim="800000"/>
            <a:headEnd/>
            <a:tailEnd/>
          </a:ln>
          <a:effectLst/>
        </p:spPr>
        <p:txBody>
          <a:bodyPr vert="horz" wrap="none" lIns="93221" tIns="46610" rIns="93221" bIns="46610" numCol="1" anchor="t" anchorCtr="0" compatLnSpc="1">
            <a:prstTxWarp prst="textNoShape">
              <a:avLst/>
            </a:prstTxWarp>
            <a:spAutoFit/>
          </a:bodyPr>
          <a:lstStyle/>
          <a:p>
            <a:pPr marL="0" marR="0" lvl="0" indent="0" algn="l" defTabSz="1242815"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505050"/>
                </a:solidFill>
                <a:effectLst/>
                <a:uLnTx/>
                <a:uFillTx/>
                <a:latin typeface="Segoe UI Light"/>
                <a:ea typeface="+mn-ea"/>
                <a:cs typeface="+mn-cs"/>
              </a:rPr>
              <a:t>Ack</a:t>
            </a:r>
          </a:p>
        </p:txBody>
      </p:sp>
      <p:sp>
        <p:nvSpPr>
          <p:cNvPr id="302" name="Right Arrow 301"/>
          <p:cNvSpPr/>
          <p:nvPr/>
        </p:nvSpPr>
        <p:spPr bwMode="auto">
          <a:xfrm rot="1077489">
            <a:off x="3956917" y="2698084"/>
            <a:ext cx="3936084" cy="333299"/>
          </a:xfrm>
          <a:prstGeom prst="rightArrow">
            <a:avLst/>
          </a:prstGeom>
          <a:solidFill>
            <a:schemeClr val="tx1">
              <a:lumMod val="50000"/>
              <a:lumOff val="50000"/>
            </a:schemeClr>
          </a:solidFill>
          <a:ln>
            <a:noFill/>
            <a:headEnd type="none" w="med" len="med"/>
            <a:tailEnd type="none" w="med" len="med"/>
          </a:ln>
          <a:effectLst/>
          <a:scene3d>
            <a:camera prst="orthographicFront">
              <a:rot lat="0" lon="0" rev="0"/>
            </a:camera>
            <a:lightRig rig="twoPt" dir="tl"/>
          </a:scene3d>
          <a:sp3d prstMaterial="flat"/>
        </p:spPr>
        <p:style>
          <a:lnRef idx="0">
            <a:schemeClr val="accent2"/>
          </a:lnRef>
          <a:fillRef idx="3">
            <a:schemeClr val="accent2"/>
          </a:fillRef>
          <a:effectRef idx="3">
            <a:schemeClr val="accent2"/>
          </a:effectRef>
          <a:fontRef idx="minor">
            <a:schemeClr val="lt1"/>
          </a:fontRef>
        </p:style>
        <p:txBody>
          <a:bodyPr vert="horz" wrap="square" lIns="124267" tIns="62134" rIns="124267" bIns="62134" numCol="1" rtlCol="0" anchor="ctr" anchorCtr="0" compatLnSpc="1">
            <a:prstTxWarp prst="textNoShape">
              <a:avLst/>
            </a:prstTxWarp>
          </a:bodyPr>
          <a:lstStyle/>
          <a:p>
            <a:pPr marL="0" marR="0" lvl="0" indent="0" algn="ctr" defTabSz="1242406" rtl="0" eaLnBrk="1" fontAlgn="auto" latinLnBrk="0" hangingPunct="1">
              <a:lnSpc>
                <a:spcPct val="100000"/>
              </a:lnSpc>
              <a:spcBef>
                <a:spcPts val="0"/>
              </a:spcBef>
              <a:spcAft>
                <a:spcPts val="0"/>
              </a:spcAft>
              <a:buClrTx/>
              <a:buSzTx/>
              <a:buFontTx/>
              <a:buNone/>
              <a:tabLst/>
              <a:defRPr/>
            </a:pPr>
            <a:endParaRPr kumimoji="0" lang="en-US" sz="3264"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86" name="Straight Arrow Connector 85"/>
          <p:cNvCxnSpPr>
            <a:stCxn id="64" idx="0"/>
          </p:cNvCxnSpPr>
          <p:nvPr/>
        </p:nvCxnSpPr>
        <p:spPr>
          <a:xfrm flipV="1">
            <a:off x="8154219" y="2568469"/>
            <a:ext cx="1095088" cy="853902"/>
          </a:xfrm>
          <a:prstGeom prst="straightConnector1">
            <a:avLst/>
          </a:prstGeom>
          <a:ln w="571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8225010" y="3449807"/>
            <a:ext cx="1886402" cy="155952"/>
          </a:xfrm>
          <a:prstGeom prst="straightConnector1">
            <a:avLst/>
          </a:prstGeom>
          <a:ln w="571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585358" y="2868020"/>
            <a:ext cx="0" cy="646417"/>
          </a:xfrm>
          <a:prstGeom prst="straightConnector1">
            <a:avLst/>
          </a:prstGeom>
          <a:ln w="38100">
            <a:solidFill>
              <a:schemeClr val="bg2">
                <a:lumMod val="9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3796749" y="2881367"/>
            <a:ext cx="0" cy="648656"/>
          </a:xfrm>
          <a:prstGeom prst="straightConnector1">
            <a:avLst/>
          </a:prstGeom>
          <a:ln w="38100">
            <a:solidFill>
              <a:schemeClr val="bg2">
                <a:lumMod val="9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 idx="5"/>
          </p:cNvCxnSpPr>
          <p:nvPr/>
        </p:nvCxnSpPr>
        <p:spPr>
          <a:xfrm flipV="1">
            <a:off x="7380089" y="2335780"/>
            <a:ext cx="1826588" cy="58968"/>
          </a:xfrm>
          <a:prstGeom prst="straightConnector1">
            <a:avLst/>
          </a:prstGeom>
          <a:ln w="571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327671" y="2326235"/>
            <a:ext cx="612742" cy="924813"/>
          </a:xfrm>
          <a:prstGeom prst="straightConnector1">
            <a:avLst/>
          </a:prstGeom>
          <a:ln w="57150">
            <a:solidFill>
              <a:srgbClr val="FF0000"/>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4"/>
          <a:stretch>
            <a:fillRect/>
          </a:stretch>
        </p:blipFill>
        <p:spPr>
          <a:xfrm>
            <a:off x="7273490" y="1407277"/>
            <a:ext cx="719914" cy="1439827"/>
          </a:xfrm>
          <a:prstGeom prst="rect">
            <a:avLst/>
          </a:prstGeom>
        </p:spPr>
      </p:pic>
      <p:cxnSp>
        <p:nvCxnSpPr>
          <p:cNvPr id="57" name="Straight Arrow Connector 56"/>
          <p:cNvCxnSpPr/>
          <p:nvPr/>
        </p:nvCxnSpPr>
        <p:spPr>
          <a:xfrm flipH="1" flipV="1">
            <a:off x="4009240" y="4473538"/>
            <a:ext cx="494840" cy="345625"/>
          </a:xfrm>
          <a:prstGeom prst="straightConnector1">
            <a:avLst/>
          </a:prstGeom>
          <a:ln w="38100">
            <a:solidFill>
              <a:schemeClr val="bg2">
                <a:lumMod val="9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4148213" y="4194636"/>
            <a:ext cx="486409" cy="324327"/>
          </a:xfrm>
          <a:prstGeom prst="straightConnector1">
            <a:avLst/>
          </a:prstGeom>
          <a:ln w="38100">
            <a:solidFill>
              <a:schemeClr val="bg2">
                <a:lumMod val="9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2763046" y="4162224"/>
            <a:ext cx="481018" cy="335103"/>
          </a:xfrm>
          <a:prstGeom prst="straightConnector1">
            <a:avLst/>
          </a:prstGeom>
          <a:ln w="38100">
            <a:solidFill>
              <a:schemeClr val="bg2">
                <a:lumMod val="9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2886416" y="4470771"/>
            <a:ext cx="450361" cy="333977"/>
          </a:xfrm>
          <a:prstGeom prst="straightConnector1">
            <a:avLst/>
          </a:prstGeom>
          <a:ln w="38100">
            <a:solidFill>
              <a:schemeClr val="bg2">
                <a:lumMod val="9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5" name="Content Placeholder 5"/>
          <p:cNvSpPr txBox="1">
            <a:spLocks/>
          </p:cNvSpPr>
          <p:nvPr/>
        </p:nvSpPr>
        <p:spPr>
          <a:xfrm>
            <a:off x="6871406" y="4091732"/>
            <a:ext cx="4472271" cy="3016810"/>
          </a:xfrm>
          <a:prstGeom prst="rect">
            <a:avLst/>
          </a:prstGeom>
          <a:noFill/>
        </p:spPr>
        <p:txBody>
          <a:bodyPr vert="horz" wrap="square" lIns="182878" tIns="146302" rIns="182878" bIns="146302" rtlCol="0">
            <a:noAutofit/>
          </a:bodyPr>
          <a:lstStyle>
            <a:lvl1pPr marL="342800" marR="0" indent="-342800" algn="l" defTabSz="932470"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solidFill>
                  <a:schemeClr val="tx2"/>
                </a:solidFill>
                <a:latin typeface="+mj-lt"/>
                <a:ea typeface="+mn-ea"/>
                <a:cs typeface="+mn-cs"/>
              </a:defRPr>
            </a:lvl1pPr>
            <a:lvl2pPr marL="584030" marR="0" indent="-241229" algn="l" defTabSz="932470"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799866" marR="0" indent="-228534" algn="l" defTabSz="932470"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400" marR="0" indent="-228534" algn="l" defTabSz="932470"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6932" marR="0" indent="-228534" algn="l" defTabSz="932470"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4292" indent="-233118" algn="l" defTabSz="93247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7" indent="-233118" algn="l" defTabSz="93247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62" indent="-233118" algn="l" defTabSz="93247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8" indent="-233118" algn="l" defTabSz="93247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51026" rtl="0" eaLnBrk="1" fontAlgn="auto" latinLnBrk="0" hangingPunct="1">
              <a:lnSpc>
                <a:spcPct val="90000"/>
              </a:lnSpc>
              <a:spcBef>
                <a:spcPct val="20000"/>
              </a:spcBef>
              <a:spcAft>
                <a:spcPts val="0"/>
              </a:spcAft>
              <a:buClrTx/>
              <a:buSzPct val="90000"/>
              <a:buFont typeface="Arial" pitchFamily="34" charset="0"/>
              <a:buNone/>
              <a:tabLst/>
              <a:defRPr/>
            </a:pPr>
            <a:r>
              <a:rPr kumimoji="0" lang="en-US" sz="2000" b="0" i="0" u="none" strike="noStrike" kern="1200" cap="none" spc="0" normalizeH="0" baseline="0" noProof="0" dirty="0">
                <a:ln>
                  <a:noFill/>
                </a:ln>
                <a:solidFill>
                  <a:srgbClr val="0072C6"/>
                </a:solidFill>
                <a:effectLst/>
                <a:uLnTx/>
                <a:uFillTx/>
                <a:latin typeface="Segoe UI Light"/>
                <a:ea typeface="+mn-ea"/>
                <a:cs typeface="Segoe UI Light" panose="020B0502040204020203" pitchFamily="34" charset="0"/>
              </a:rPr>
              <a:t>Critical capabilities:</a:t>
            </a:r>
          </a:p>
          <a:p>
            <a:pPr marL="595652" marR="0" lvl="1" indent="-246029" algn="l" defTabSz="951026" rtl="0" eaLnBrk="1" fontAlgn="auto" latinLnBrk="0" hangingPunct="1">
              <a:lnSpc>
                <a:spcPct val="90000"/>
              </a:lnSpc>
              <a:spcBef>
                <a:spcPct val="20000"/>
              </a:spcBef>
              <a:spcAft>
                <a:spcPts val="0"/>
              </a:spcAft>
              <a:buClrTx/>
              <a:buSzPct val="90000"/>
              <a:buFont typeface="Wingdings" panose="05000000000000000000" pitchFamily="2" charset="2"/>
              <a:buChar char="ü"/>
              <a:tabLst/>
              <a:defRPr/>
            </a:pPr>
            <a:r>
              <a:rPr kumimoji="0" lang="en-US" sz="1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Create new replica</a:t>
            </a:r>
          </a:p>
          <a:p>
            <a:pPr marL="595652" marR="0" lvl="1" indent="-246029" algn="l" defTabSz="951026" rtl="0" eaLnBrk="1" fontAlgn="auto" latinLnBrk="0" hangingPunct="1">
              <a:lnSpc>
                <a:spcPct val="90000"/>
              </a:lnSpc>
              <a:spcBef>
                <a:spcPct val="20000"/>
              </a:spcBef>
              <a:spcAft>
                <a:spcPts val="0"/>
              </a:spcAft>
              <a:buClrTx/>
              <a:buSzPct val="90000"/>
              <a:buFont typeface="Wingdings" panose="05000000000000000000" pitchFamily="2" charset="2"/>
              <a:buChar char="ü"/>
              <a:tabLst/>
              <a:defRPr/>
            </a:pPr>
            <a:r>
              <a:rPr kumimoji="0" lang="en-US" sz="1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Synchronize data </a:t>
            </a:r>
          </a:p>
          <a:p>
            <a:pPr marL="595652" marR="0" lvl="1" indent="-246029" algn="l" defTabSz="951026" rtl="0" eaLnBrk="1" fontAlgn="auto" latinLnBrk="0" hangingPunct="1">
              <a:lnSpc>
                <a:spcPct val="90000"/>
              </a:lnSpc>
              <a:spcBef>
                <a:spcPct val="20000"/>
              </a:spcBef>
              <a:spcAft>
                <a:spcPts val="0"/>
              </a:spcAft>
              <a:buClrTx/>
              <a:buSzPct val="90000"/>
              <a:buFont typeface="Wingdings" panose="05000000000000000000" pitchFamily="2" charset="2"/>
              <a:buChar char="ü"/>
              <a:tabLst/>
              <a:defRPr/>
            </a:pPr>
            <a:r>
              <a:rPr kumimoji="0" lang="en-US" sz="1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Stay consistent</a:t>
            </a:r>
          </a:p>
          <a:p>
            <a:pPr marL="595652" marR="0" lvl="1" indent="-246029" algn="l" defTabSz="951026" rtl="0" eaLnBrk="1" fontAlgn="auto" latinLnBrk="0" hangingPunct="1">
              <a:lnSpc>
                <a:spcPct val="90000"/>
              </a:lnSpc>
              <a:spcBef>
                <a:spcPct val="20000"/>
              </a:spcBef>
              <a:spcAft>
                <a:spcPts val="0"/>
              </a:spcAft>
              <a:buClrTx/>
              <a:buSzPct val="90000"/>
              <a:buFont typeface="Wingdings" panose="05000000000000000000" pitchFamily="2" charset="2"/>
              <a:buChar char="ü"/>
              <a:tabLst/>
              <a:defRPr/>
            </a:pPr>
            <a:r>
              <a:rPr kumimoji="0" lang="en-US" sz="1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Detect failures</a:t>
            </a:r>
          </a:p>
          <a:p>
            <a:pPr marL="595652" marR="0" lvl="1" indent="-246029" algn="l" defTabSz="951026" rtl="0" eaLnBrk="1" fontAlgn="auto" latinLnBrk="0" hangingPunct="1">
              <a:lnSpc>
                <a:spcPct val="90000"/>
              </a:lnSpc>
              <a:spcBef>
                <a:spcPct val="20000"/>
              </a:spcBef>
              <a:spcAft>
                <a:spcPts val="0"/>
              </a:spcAft>
              <a:buClrTx/>
              <a:buSzPct val="90000"/>
              <a:buFont typeface="Wingdings" panose="05000000000000000000" pitchFamily="2" charset="2"/>
              <a:buChar char="ü"/>
              <a:tabLst/>
              <a:defRPr/>
            </a:pPr>
            <a:r>
              <a:rPr kumimoji="0" lang="en-US" sz="1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Failover</a:t>
            </a:r>
          </a:p>
          <a:p>
            <a:pPr marL="595652" marR="0" lvl="1" indent="-246029" algn="l" defTabSz="951026" rtl="0" eaLnBrk="1" fontAlgn="auto" latinLnBrk="0" hangingPunct="1">
              <a:lnSpc>
                <a:spcPct val="90000"/>
              </a:lnSpc>
              <a:spcBef>
                <a:spcPct val="20000"/>
              </a:spcBef>
              <a:spcAft>
                <a:spcPts val="0"/>
              </a:spcAft>
              <a:buClrTx/>
              <a:buSzPct val="90000"/>
              <a:buFont typeface="Wingdings" panose="05000000000000000000" pitchFamily="2" charset="2"/>
              <a:buChar char="ü"/>
              <a:tabLst/>
              <a:defRPr/>
            </a:pPr>
            <a:r>
              <a:rPr kumimoji="0" lang="en-US" sz="1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99.99% availability</a:t>
            </a:r>
          </a:p>
          <a:p>
            <a:pPr marL="595652" marR="0" lvl="1" indent="-246029" algn="l" defTabSz="951026" rtl="0" eaLnBrk="1" fontAlgn="auto" latinLnBrk="0" hangingPunct="1">
              <a:lnSpc>
                <a:spcPct val="90000"/>
              </a:lnSpc>
              <a:spcBef>
                <a:spcPct val="20000"/>
              </a:spcBef>
              <a:spcAft>
                <a:spcPts val="0"/>
              </a:spcAft>
              <a:buClrTx/>
              <a:buSzPct val="90000"/>
              <a:buFont typeface="Wingdings" panose="05000000000000000000" pitchFamily="2" charset="2"/>
              <a:buChar char="ü"/>
              <a:tabLst/>
              <a:defRPr/>
            </a:pPr>
            <a:endParaRPr kumimoji="0" lang="en-US" sz="18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8" name="Title 7"/>
          <p:cNvSpPr>
            <a:spLocks noGrp="1"/>
          </p:cNvSpPr>
          <p:nvPr>
            <p:ph type="title"/>
          </p:nvPr>
        </p:nvSpPr>
        <p:spPr/>
        <p:txBody>
          <a:bodyPr lIns="91440" rIns="91440"/>
          <a:lstStyle/>
          <a:p>
            <a:r>
              <a:rPr lang="en-US" sz="4800" dirty="0"/>
              <a:t>High-availability</a:t>
            </a:r>
            <a:r>
              <a:rPr lang="en-US" dirty="0"/>
              <a:t> platform</a:t>
            </a:r>
          </a:p>
        </p:txBody>
      </p:sp>
      <p:sp>
        <p:nvSpPr>
          <p:cNvPr id="45" name="Flowchart: Magnetic Disk 10"/>
          <p:cNvSpPr>
            <a:spLocks noChangeAspect="1"/>
          </p:cNvSpPr>
          <p:nvPr/>
        </p:nvSpPr>
        <p:spPr bwMode="auto">
          <a:xfrm>
            <a:off x="3274109" y="1744159"/>
            <a:ext cx="828120" cy="965569"/>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0" tIns="93260" rIns="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2448" b="1" i="0" u="none" strike="noStrike" kern="0" cap="none" spc="0" normalizeH="0" baseline="0" noProof="0" dirty="0">
                <a:ln>
                  <a:solidFill>
                    <a:prstClr val="white">
                      <a:alpha val="0"/>
                    </a:prstClr>
                  </a:solidFill>
                </a:ln>
                <a:solidFill>
                  <a:prstClr val="white"/>
                </a:solidFill>
                <a:effectLst/>
                <a:uLnTx/>
                <a:uFillTx/>
                <a:latin typeface="Segoe UI"/>
                <a:ea typeface="Segoe UI" panose="020B0502040204020203" pitchFamily="34" charset="0"/>
                <a:cs typeface="Segoe UI" panose="020B0502040204020203" pitchFamily="34" charset="0"/>
              </a:rPr>
              <a:t>DB</a:t>
            </a:r>
            <a:endParaRPr kumimoji="0" lang="en-US" sz="6119" b="1" i="0" u="none" strike="noStrike" kern="0" cap="none" spc="0" normalizeH="0" baseline="0" noProof="0" dirty="0">
              <a:ln>
                <a:solidFill>
                  <a:prstClr val="white">
                    <a:alpha val="0"/>
                  </a:prstClr>
                </a:solid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46" name="Flowchart: Magnetic Disk 10"/>
          <p:cNvSpPr>
            <a:spLocks noChangeAspect="1"/>
          </p:cNvSpPr>
          <p:nvPr/>
        </p:nvSpPr>
        <p:spPr bwMode="auto">
          <a:xfrm>
            <a:off x="3350196" y="3642700"/>
            <a:ext cx="708815" cy="826463"/>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rgbClr val="003963"/>
          </a:solidFill>
          <a:ln w="9525" cap="flat" cmpd="sng" algn="ctr">
            <a:noFill/>
            <a:prstDash val="solid"/>
            <a:headEnd type="none" w="med" len="med"/>
            <a:tailEnd type="none" w="med" len="med"/>
          </a:ln>
          <a:effectLst/>
        </p:spPr>
        <p:txBody>
          <a:bodyPr rot="0" spcFirstLastPara="0" vertOverflow="overflow" horzOverflow="overflow" vert="horz" wrap="square" lIns="0" tIns="93260" rIns="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2448" b="1" i="0" u="none" strike="noStrike" kern="0" cap="none" spc="0" normalizeH="0" baseline="0" noProof="0" dirty="0">
                <a:ln>
                  <a:solidFill>
                    <a:prstClr val="white">
                      <a:alpha val="0"/>
                    </a:prstClr>
                  </a:solidFill>
                </a:ln>
                <a:solidFill>
                  <a:prstClr val="white"/>
                </a:solidFill>
                <a:effectLst/>
                <a:uLnTx/>
                <a:uFillTx/>
                <a:latin typeface="Segoe UI"/>
                <a:ea typeface="Segoe UI" panose="020B0502040204020203" pitchFamily="34" charset="0"/>
                <a:cs typeface="Segoe UI" panose="020B0502040204020203" pitchFamily="34" charset="0"/>
              </a:rPr>
              <a:t>P</a:t>
            </a:r>
            <a:endParaRPr kumimoji="0" lang="en-US" sz="6119" b="1" i="0" u="none" strike="noStrike" kern="0" cap="none" spc="0" normalizeH="0" baseline="0" noProof="0" dirty="0">
              <a:ln>
                <a:solidFill>
                  <a:prstClr val="white">
                    <a:alpha val="0"/>
                  </a:prstClr>
                </a:solid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47" name="Flowchart: Magnetic Disk 10"/>
          <p:cNvSpPr>
            <a:spLocks noChangeAspect="1"/>
          </p:cNvSpPr>
          <p:nvPr/>
        </p:nvSpPr>
        <p:spPr bwMode="auto">
          <a:xfrm>
            <a:off x="2079116" y="4496669"/>
            <a:ext cx="708815" cy="826463"/>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rgbClr val="003963"/>
          </a:solidFill>
          <a:ln w="9525" cap="flat" cmpd="sng" algn="ctr">
            <a:noFill/>
            <a:prstDash val="solid"/>
            <a:headEnd type="none" w="med" len="med"/>
            <a:tailEnd type="none" w="med" len="med"/>
          </a:ln>
          <a:effectLst/>
        </p:spPr>
        <p:txBody>
          <a:bodyPr rot="0" spcFirstLastPara="0" vertOverflow="overflow" horzOverflow="overflow" vert="horz" wrap="square" lIns="0" tIns="93260" rIns="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2448" b="1" i="0" u="none" strike="noStrike" kern="0" cap="none" spc="0" normalizeH="0" baseline="0" noProof="0" dirty="0">
                <a:ln>
                  <a:solidFill>
                    <a:prstClr val="white">
                      <a:alpha val="0"/>
                    </a:prstClr>
                  </a:solidFill>
                </a:ln>
                <a:solidFill>
                  <a:prstClr val="white"/>
                </a:solidFill>
                <a:effectLst/>
                <a:uLnTx/>
                <a:uFillTx/>
                <a:latin typeface="Segoe UI"/>
                <a:ea typeface="Segoe UI" panose="020B0502040204020203" pitchFamily="34" charset="0"/>
                <a:cs typeface="Segoe UI" panose="020B0502040204020203" pitchFamily="34" charset="0"/>
              </a:rPr>
              <a:t>S</a:t>
            </a:r>
            <a:endParaRPr kumimoji="0" lang="en-US" sz="6119" b="1" i="0" u="none" strike="noStrike" kern="0" cap="none" spc="0" normalizeH="0" baseline="0" noProof="0" dirty="0">
              <a:ln>
                <a:solidFill>
                  <a:prstClr val="white">
                    <a:alpha val="0"/>
                  </a:prstClr>
                </a:solidFill>
              </a:ln>
              <a:solidFill>
                <a:prstClr val="white"/>
              </a:solidFill>
              <a:effectLst/>
              <a:uLnTx/>
              <a:uFillTx/>
              <a:latin typeface="Segoe UI"/>
              <a:ea typeface="Segoe UI" panose="020B0502040204020203" pitchFamily="34" charset="0"/>
              <a:cs typeface="Segoe UI" panose="020B0502040204020203" pitchFamily="34" charset="0"/>
            </a:endParaRPr>
          </a:p>
        </p:txBody>
      </p:sp>
      <p:sp>
        <p:nvSpPr>
          <p:cNvPr id="48" name="Flowchart: Magnetic Disk 10"/>
          <p:cNvSpPr>
            <a:spLocks noChangeAspect="1"/>
          </p:cNvSpPr>
          <p:nvPr/>
        </p:nvSpPr>
        <p:spPr bwMode="auto">
          <a:xfrm>
            <a:off x="4593281" y="4509969"/>
            <a:ext cx="708815" cy="826463"/>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rgbClr val="003963"/>
          </a:solidFill>
          <a:ln w="9525" cap="flat" cmpd="sng" algn="ctr">
            <a:noFill/>
            <a:prstDash val="solid"/>
            <a:headEnd type="none" w="med" len="med"/>
            <a:tailEnd type="none" w="med" len="med"/>
          </a:ln>
          <a:effectLst/>
        </p:spPr>
        <p:txBody>
          <a:bodyPr rot="0" spcFirstLastPara="0" vertOverflow="overflow" horzOverflow="overflow" vert="horz" wrap="square" lIns="0" tIns="93260" rIns="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2448" b="1" i="0" u="none" strike="noStrike" kern="0" cap="none" spc="0" normalizeH="0" baseline="0" noProof="0" dirty="0">
                <a:ln>
                  <a:solidFill>
                    <a:prstClr val="white">
                      <a:alpha val="0"/>
                    </a:prstClr>
                  </a:solidFill>
                </a:ln>
                <a:solidFill>
                  <a:prstClr val="white"/>
                </a:solidFill>
                <a:effectLst/>
                <a:uLnTx/>
                <a:uFillTx/>
                <a:latin typeface="Segoe UI"/>
                <a:ea typeface="Segoe UI" panose="020B0502040204020203" pitchFamily="34" charset="0"/>
                <a:cs typeface="Segoe UI" panose="020B0502040204020203" pitchFamily="34" charset="0"/>
              </a:rPr>
              <a:t>S</a:t>
            </a:r>
            <a:endParaRPr kumimoji="0" lang="en-US" sz="6119" b="1" i="0" u="none" strike="noStrike" kern="0" cap="none" spc="0" normalizeH="0" baseline="0" noProof="0" dirty="0">
              <a:ln>
                <a:solidFill>
                  <a:prstClr val="white">
                    <a:alpha val="0"/>
                  </a:prstClr>
                </a:solidFill>
              </a:ln>
              <a:solidFill>
                <a:prstClr val="white"/>
              </a:solidFill>
              <a:effectLst/>
              <a:uLnTx/>
              <a:uFillTx/>
              <a:latin typeface="Segoe UI"/>
              <a:ea typeface="Segoe UI" panose="020B0502040204020203" pitchFamily="34" charset="0"/>
              <a:cs typeface="Segoe UI" panose="020B0502040204020203" pitchFamily="34" charset="0"/>
            </a:endParaRPr>
          </a:p>
        </p:txBody>
      </p:sp>
      <p:grpSp>
        <p:nvGrpSpPr>
          <p:cNvPr id="4" name="Group 3"/>
          <p:cNvGrpSpPr/>
          <p:nvPr/>
        </p:nvGrpSpPr>
        <p:grpSpPr>
          <a:xfrm>
            <a:off x="7045361" y="2266973"/>
            <a:ext cx="415017" cy="483901"/>
            <a:chOff x="5754712" y="3863887"/>
            <a:chExt cx="450830" cy="525658"/>
          </a:xfrm>
        </p:grpSpPr>
        <p:sp>
          <p:nvSpPr>
            <p:cNvPr id="3" name="Oval 2"/>
            <p:cNvSpPr/>
            <p:nvPr/>
          </p:nvSpPr>
          <p:spPr bwMode="auto">
            <a:xfrm>
              <a:off x="5779294" y="3863887"/>
              <a:ext cx="397198" cy="16261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Flowchart: Magnetic Disk 10"/>
            <p:cNvSpPr>
              <a:spLocks noChangeAspect="1"/>
            </p:cNvSpPr>
            <p:nvPr/>
          </p:nvSpPr>
          <p:spPr bwMode="auto">
            <a:xfrm>
              <a:off x="5754712" y="3863888"/>
              <a:ext cx="450830" cy="525657"/>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rgbClr val="003963"/>
            </a:solidFill>
            <a:ln w="9525" cap="flat" cmpd="sng" algn="ctr">
              <a:noFill/>
              <a:prstDash val="solid"/>
              <a:headEnd type="none" w="med" len="med"/>
              <a:tailEnd type="none" w="med" len="med"/>
            </a:ln>
            <a:effectLst/>
          </p:spPr>
          <p:txBody>
            <a:bodyPr rot="0" spcFirstLastPara="0" vertOverflow="overflow" horzOverflow="overflow" vert="horz" wrap="square" lIns="0" tIns="93260" rIns="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1836" b="1" i="0" u="none" strike="noStrike" kern="0" cap="none" spc="0" normalizeH="0" baseline="0" noProof="0" dirty="0">
                  <a:ln>
                    <a:solidFill>
                      <a:prstClr val="white">
                        <a:alpha val="0"/>
                      </a:prstClr>
                    </a:solidFill>
                  </a:ln>
                  <a:solidFill>
                    <a:prstClr val="white"/>
                  </a:solidFill>
                  <a:effectLst/>
                  <a:uLnTx/>
                  <a:uFillTx/>
                  <a:latin typeface="Segoe UI"/>
                  <a:ea typeface="Segoe UI" panose="020B0502040204020203" pitchFamily="34" charset="0"/>
                  <a:cs typeface="Segoe UI" panose="020B0502040204020203" pitchFamily="34" charset="0"/>
                </a:rPr>
                <a:t>P</a:t>
              </a:r>
            </a:p>
          </p:txBody>
        </p:sp>
      </p:grpSp>
      <p:grpSp>
        <p:nvGrpSpPr>
          <p:cNvPr id="55" name="Group 54"/>
          <p:cNvGrpSpPr/>
          <p:nvPr/>
        </p:nvGrpSpPr>
        <p:grpSpPr>
          <a:xfrm>
            <a:off x="9262208" y="2266973"/>
            <a:ext cx="415017" cy="483901"/>
            <a:chOff x="5754712" y="3863887"/>
            <a:chExt cx="450830" cy="525658"/>
          </a:xfrm>
        </p:grpSpPr>
        <p:sp>
          <p:nvSpPr>
            <p:cNvPr id="59" name="Oval 58"/>
            <p:cNvSpPr/>
            <p:nvPr/>
          </p:nvSpPr>
          <p:spPr bwMode="auto">
            <a:xfrm>
              <a:off x="5779294" y="3863887"/>
              <a:ext cx="397198" cy="16261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Flowchart: Magnetic Disk 10"/>
            <p:cNvSpPr>
              <a:spLocks noChangeAspect="1"/>
            </p:cNvSpPr>
            <p:nvPr/>
          </p:nvSpPr>
          <p:spPr bwMode="auto">
            <a:xfrm>
              <a:off x="5754712" y="3863888"/>
              <a:ext cx="450830" cy="525657"/>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rgbClr val="003963"/>
            </a:solidFill>
            <a:ln w="9525" cap="flat" cmpd="sng" algn="ctr">
              <a:noFill/>
              <a:prstDash val="solid"/>
              <a:headEnd type="none" w="med" len="med"/>
              <a:tailEnd type="none" w="med" len="med"/>
            </a:ln>
            <a:effectLst/>
          </p:spPr>
          <p:txBody>
            <a:bodyPr rot="0" spcFirstLastPara="0" vertOverflow="overflow" horzOverflow="overflow" vert="horz" wrap="square" lIns="0" tIns="93260" rIns="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1836" b="1" i="0" u="none" strike="noStrike" kern="0" cap="none" spc="0" normalizeH="0" baseline="0" noProof="0" dirty="0">
                  <a:ln>
                    <a:solidFill>
                      <a:prstClr val="white">
                        <a:alpha val="0"/>
                      </a:prstClr>
                    </a:solidFill>
                  </a:ln>
                  <a:solidFill>
                    <a:prstClr val="white"/>
                  </a:solidFill>
                  <a:effectLst/>
                  <a:uLnTx/>
                  <a:uFillTx/>
                  <a:latin typeface="Segoe UI"/>
                  <a:ea typeface="Segoe UI" panose="020B0502040204020203" pitchFamily="34" charset="0"/>
                  <a:cs typeface="Segoe UI" panose="020B0502040204020203" pitchFamily="34" charset="0"/>
                </a:rPr>
                <a:t>S</a:t>
              </a:r>
            </a:p>
          </p:txBody>
        </p:sp>
      </p:grpSp>
      <p:grpSp>
        <p:nvGrpSpPr>
          <p:cNvPr id="63" name="Group 62"/>
          <p:cNvGrpSpPr/>
          <p:nvPr/>
        </p:nvGrpSpPr>
        <p:grpSpPr>
          <a:xfrm>
            <a:off x="7948766" y="3422370"/>
            <a:ext cx="415017" cy="483901"/>
            <a:chOff x="5754712" y="3863887"/>
            <a:chExt cx="450830" cy="525658"/>
          </a:xfrm>
        </p:grpSpPr>
        <p:sp>
          <p:nvSpPr>
            <p:cNvPr id="64" name="Oval 63"/>
            <p:cNvSpPr/>
            <p:nvPr/>
          </p:nvSpPr>
          <p:spPr bwMode="auto">
            <a:xfrm>
              <a:off x="5779294" y="3863887"/>
              <a:ext cx="397198" cy="16261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Flowchart: Magnetic Disk 10"/>
            <p:cNvSpPr>
              <a:spLocks noChangeAspect="1"/>
            </p:cNvSpPr>
            <p:nvPr/>
          </p:nvSpPr>
          <p:spPr bwMode="auto">
            <a:xfrm>
              <a:off x="5754712" y="3863888"/>
              <a:ext cx="450830" cy="525657"/>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rgbClr val="003963"/>
            </a:solidFill>
            <a:ln w="9525" cap="flat" cmpd="sng" algn="ctr">
              <a:noFill/>
              <a:prstDash val="solid"/>
              <a:headEnd type="none" w="med" len="med"/>
              <a:tailEnd type="none" w="med" len="med"/>
            </a:ln>
            <a:effectLst/>
          </p:spPr>
          <p:txBody>
            <a:bodyPr rot="0" spcFirstLastPara="0" vertOverflow="overflow" horzOverflow="overflow" vert="horz" wrap="square" lIns="0" tIns="93260" rIns="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1836" b="1" i="0" u="none" strike="noStrike" kern="0" cap="none" spc="0" normalizeH="0" baseline="0" noProof="0" dirty="0">
                  <a:ln>
                    <a:solidFill>
                      <a:prstClr val="white">
                        <a:alpha val="0"/>
                      </a:prstClr>
                    </a:solidFill>
                  </a:ln>
                  <a:solidFill>
                    <a:prstClr val="white"/>
                  </a:solidFill>
                  <a:effectLst/>
                  <a:uLnTx/>
                  <a:uFillTx/>
                  <a:latin typeface="Segoe UI"/>
                  <a:ea typeface="Segoe UI" panose="020B0502040204020203" pitchFamily="34" charset="0"/>
                  <a:cs typeface="Segoe UI" panose="020B0502040204020203" pitchFamily="34" charset="0"/>
                </a:rPr>
                <a:t>P</a:t>
              </a:r>
            </a:p>
          </p:txBody>
        </p:sp>
      </p:grpSp>
      <p:grpSp>
        <p:nvGrpSpPr>
          <p:cNvPr id="12" name="Group 11"/>
          <p:cNvGrpSpPr/>
          <p:nvPr/>
        </p:nvGrpSpPr>
        <p:grpSpPr>
          <a:xfrm>
            <a:off x="10130251" y="3104265"/>
            <a:ext cx="1392429" cy="1163418"/>
            <a:chOff x="10324942" y="3979723"/>
            <a:chExt cx="1365250" cy="1140709"/>
          </a:xfrm>
        </p:grpSpPr>
        <p:grpSp>
          <p:nvGrpSpPr>
            <p:cNvPr id="82" name="Group 4"/>
            <p:cNvGrpSpPr>
              <a:grpSpLocks noChangeAspect="1"/>
            </p:cNvGrpSpPr>
            <p:nvPr/>
          </p:nvGrpSpPr>
          <p:grpSpPr bwMode="auto">
            <a:xfrm>
              <a:off x="10324942" y="3979723"/>
              <a:ext cx="1365250" cy="1036638"/>
              <a:chOff x="6383" y="2886"/>
              <a:chExt cx="860" cy="653"/>
            </a:xfrm>
          </p:grpSpPr>
          <p:sp>
            <p:nvSpPr>
              <p:cNvPr id="89" name="Freeform 5"/>
              <p:cNvSpPr>
                <a:spLocks noEditPoints="1"/>
              </p:cNvSpPr>
              <p:nvPr/>
            </p:nvSpPr>
            <p:spPr bwMode="auto">
              <a:xfrm>
                <a:off x="6383" y="2886"/>
                <a:ext cx="860" cy="653"/>
              </a:xfrm>
              <a:custGeom>
                <a:avLst/>
                <a:gdLst>
                  <a:gd name="T0" fmla="*/ 390 w 400"/>
                  <a:gd name="T1" fmla="*/ 99 h 303"/>
                  <a:gd name="T2" fmla="*/ 380 w 400"/>
                  <a:gd name="T3" fmla="*/ 97 h 303"/>
                  <a:gd name="T4" fmla="*/ 368 w 400"/>
                  <a:gd name="T5" fmla="*/ 101 h 303"/>
                  <a:gd name="T6" fmla="*/ 365 w 400"/>
                  <a:gd name="T7" fmla="*/ 102 h 303"/>
                  <a:gd name="T8" fmla="*/ 197 w 400"/>
                  <a:gd name="T9" fmla="*/ 3 h 303"/>
                  <a:gd name="T10" fmla="*/ 173 w 400"/>
                  <a:gd name="T11" fmla="*/ 3 h 303"/>
                  <a:gd name="T12" fmla="*/ 12 w 400"/>
                  <a:gd name="T13" fmla="*/ 97 h 303"/>
                  <a:gd name="T14" fmla="*/ 11 w 400"/>
                  <a:gd name="T15" fmla="*/ 97 h 303"/>
                  <a:gd name="T16" fmla="*/ 4 w 400"/>
                  <a:gd name="T17" fmla="*/ 103 h 303"/>
                  <a:gd name="T18" fmla="*/ 0 w 400"/>
                  <a:gd name="T19" fmla="*/ 107 h 303"/>
                  <a:gd name="T20" fmla="*/ 0 w 400"/>
                  <a:gd name="T21" fmla="*/ 113 h 303"/>
                  <a:gd name="T22" fmla="*/ 0 w 400"/>
                  <a:gd name="T23" fmla="*/ 125 h 303"/>
                  <a:gd name="T24" fmla="*/ 12 w 400"/>
                  <a:gd name="T25" fmla="*/ 190 h 303"/>
                  <a:gd name="T26" fmla="*/ 168 w 400"/>
                  <a:gd name="T27" fmla="*/ 278 h 303"/>
                  <a:gd name="T28" fmla="*/ 168 w 400"/>
                  <a:gd name="T29" fmla="*/ 286 h 303"/>
                  <a:gd name="T30" fmla="*/ 177 w 400"/>
                  <a:gd name="T31" fmla="*/ 301 h 303"/>
                  <a:gd name="T32" fmla="*/ 178 w 400"/>
                  <a:gd name="T33" fmla="*/ 301 h 303"/>
                  <a:gd name="T34" fmla="*/ 198 w 400"/>
                  <a:gd name="T35" fmla="*/ 301 h 303"/>
                  <a:gd name="T36" fmla="*/ 238 w 400"/>
                  <a:gd name="T37" fmla="*/ 280 h 303"/>
                  <a:gd name="T38" fmla="*/ 254 w 400"/>
                  <a:gd name="T39" fmla="*/ 269 h 303"/>
                  <a:gd name="T40" fmla="*/ 362 w 400"/>
                  <a:gd name="T41" fmla="*/ 210 h 303"/>
                  <a:gd name="T42" fmla="*/ 379 w 400"/>
                  <a:gd name="T43" fmla="*/ 198 h 303"/>
                  <a:gd name="T44" fmla="*/ 389 w 400"/>
                  <a:gd name="T45" fmla="*/ 193 h 303"/>
                  <a:gd name="T46" fmla="*/ 395 w 400"/>
                  <a:gd name="T47" fmla="*/ 188 h 303"/>
                  <a:gd name="T48" fmla="*/ 399 w 400"/>
                  <a:gd name="T49" fmla="*/ 181 h 303"/>
                  <a:gd name="T50" fmla="*/ 400 w 400"/>
                  <a:gd name="T51" fmla="*/ 175 h 303"/>
                  <a:gd name="T52" fmla="*/ 400 w 400"/>
                  <a:gd name="T53" fmla="*/ 117 h 303"/>
                  <a:gd name="T54" fmla="*/ 16 w 400"/>
                  <a:gd name="T55" fmla="*/ 108 h 303"/>
                  <a:gd name="T56" fmla="*/ 16 w 400"/>
                  <a:gd name="T57" fmla="*/ 108 h 303"/>
                  <a:gd name="T58" fmla="*/ 18 w 400"/>
                  <a:gd name="T59" fmla="*/ 179 h 303"/>
                  <a:gd name="T60" fmla="*/ 172 w 400"/>
                  <a:gd name="T61" fmla="*/ 222 h 303"/>
                  <a:gd name="T62" fmla="*/ 173 w 400"/>
                  <a:gd name="T63" fmla="*/ 219 h 303"/>
                  <a:gd name="T64" fmla="*/ 220 w 400"/>
                  <a:gd name="T65" fmla="*/ 264 h 303"/>
                  <a:gd name="T66" fmla="*/ 220 w 400"/>
                  <a:gd name="T67" fmla="*/ 264 h 303"/>
                  <a:gd name="T68" fmla="*/ 220 w 400"/>
                  <a:gd name="T69" fmla="*/ 264 h 303"/>
                  <a:gd name="T70" fmla="*/ 238 w 400"/>
                  <a:gd name="T71" fmla="*/ 268 h 303"/>
                  <a:gd name="T72" fmla="*/ 238 w 400"/>
                  <a:gd name="T73" fmla="*/ 268 h 303"/>
                  <a:gd name="T74" fmla="*/ 266 w 400"/>
                  <a:gd name="T75" fmla="*/ 248 h 303"/>
                  <a:gd name="T76" fmla="*/ 266 w 400"/>
                  <a:gd name="T77" fmla="*/ 248 h 303"/>
                  <a:gd name="T78" fmla="*/ 301 w 400"/>
                  <a:gd name="T79" fmla="*/ 152 h 303"/>
                  <a:gd name="T80" fmla="*/ 301 w 400"/>
                  <a:gd name="T81" fmla="*/ 152 h 303"/>
                  <a:gd name="T82" fmla="*/ 301 w 400"/>
                  <a:gd name="T83" fmla="*/ 152 h 303"/>
                  <a:gd name="T84" fmla="*/ 350 w 400"/>
                  <a:gd name="T85" fmla="*/ 147 h 303"/>
                  <a:gd name="T86" fmla="*/ 349 w 400"/>
                  <a:gd name="T87" fmla="*/ 148 h 303"/>
                  <a:gd name="T88" fmla="*/ 362 w 400"/>
                  <a:gd name="T89" fmla="*/ 198 h 303"/>
                  <a:gd name="T90" fmla="*/ 362 w 400"/>
                  <a:gd name="T91" fmla="*/ 198 h 303"/>
                  <a:gd name="T92" fmla="*/ 366 w 400"/>
                  <a:gd name="T93" fmla="*/ 116 h 303"/>
                  <a:gd name="T94" fmla="*/ 366 w 400"/>
                  <a:gd name="T95" fmla="*/ 115 h 303"/>
                  <a:gd name="T96" fmla="*/ 375 w 400"/>
                  <a:gd name="T97" fmla="*/ 171 h 303"/>
                  <a:gd name="T98" fmla="*/ 375 w 400"/>
                  <a:gd name="T99" fmla="*/ 171 h 303"/>
                  <a:gd name="T100" fmla="*/ 380 w 400"/>
                  <a:gd name="T101" fmla="*/ 109 h 303"/>
                  <a:gd name="T102" fmla="*/ 380 w 400"/>
                  <a:gd name="T103" fmla="*/ 10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0" h="303">
                    <a:moveTo>
                      <a:pt x="391" y="99"/>
                    </a:moveTo>
                    <a:cubicBezTo>
                      <a:pt x="390" y="99"/>
                      <a:pt x="390" y="99"/>
                      <a:pt x="390" y="99"/>
                    </a:cubicBezTo>
                    <a:cubicBezTo>
                      <a:pt x="390" y="99"/>
                      <a:pt x="390" y="99"/>
                      <a:pt x="390" y="99"/>
                    </a:cubicBezTo>
                    <a:cubicBezTo>
                      <a:pt x="387" y="97"/>
                      <a:pt x="384" y="97"/>
                      <a:pt x="380" y="97"/>
                    </a:cubicBezTo>
                    <a:cubicBezTo>
                      <a:pt x="377" y="97"/>
                      <a:pt x="373" y="98"/>
                      <a:pt x="370" y="99"/>
                    </a:cubicBezTo>
                    <a:cubicBezTo>
                      <a:pt x="368" y="101"/>
                      <a:pt x="368" y="101"/>
                      <a:pt x="368" y="101"/>
                    </a:cubicBezTo>
                    <a:cubicBezTo>
                      <a:pt x="367" y="101"/>
                      <a:pt x="367" y="101"/>
                      <a:pt x="367" y="101"/>
                    </a:cubicBezTo>
                    <a:cubicBezTo>
                      <a:pt x="365" y="102"/>
                      <a:pt x="365" y="102"/>
                      <a:pt x="365" y="102"/>
                    </a:cubicBezTo>
                    <a:cubicBezTo>
                      <a:pt x="364" y="101"/>
                      <a:pt x="364" y="101"/>
                      <a:pt x="364" y="101"/>
                    </a:cubicBezTo>
                    <a:cubicBezTo>
                      <a:pt x="197" y="3"/>
                      <a:pt x="197" y="3"/>
                      <a:pt x="197" y="3"/>
                    </a:cubicBezTo>
                    <a:cubicBezTo>
                      <a:pt x="193" y="1"/>
                      <a:pt x="189" y="0"/>
                      <a:pt x="185" y="0"/>
                    </a:cubicBezTo>
                    <a:cubicBezTo>
                      <a:pt x="180" y="0"/>
                      <a:pt x="176" y="1"/>
                      <a:pt x="173" y="3"/>
                    </a:cubicBezTo>
                    <a:cubicBezTo>
                      <a:pt x="12" y="96"/>
                      <a:pt x="12" y="96"/>
                      <a:pt x="12" y="96"/>
                    </a:cubicBezTo>
                    <a:cubicBezTo>
                      <a:pt x="12" y="97"/>
                      <a:pt x="12" y="97"/>
                      <a:pt x="12" y="97"/>
                    </a:cubicBezTo>
                    <a:cubicBezTo>
                      <a:pt x="11" y="97"/>
                      <a:pt x="11" y="97"/>
                      <a:pt x="11" y="97"/>
                    </a:cubicBezTo>
                    <a:cubicBezTo>
                      <a:pt x="11" y="97"/>
                      <a:pt x="11" y="97"/>
                      <a:pt x="11" y="97"/>
                    </a:cubicBezTo>
                    <a:cubicBezTo>
                      <a:pt x="11" y="97"/>
                      <a:pt x="11" y="97"/>
                      <a:pt x="11" y="97"/>
                    </a:cubicBezTo>
                    <a:cubicBezTo>
                      <a:pt x="4" y="103"/>
                      <a:pt x="4" y="103"/>
                      <a:pt x="4" y="103"/>
                    </a:cubicBezTo>
                    <a:cubicBezTo>
                      <a:pt x="3" y="104"/>
                      <a:pt x="3" y="104"/>
                      <a:pt x="3" y="104"/>
                    </a:cubicBezTo>
                    <a:cubicBezTo>
                      <a:pt x="0" y="107"/>
                      <a:pt x="0" y="107"/>
                      <a:pt x="0" y="107"/>
                    </a:cubicBezTo>
                    <a:cubicBezTo>
                      <a:pt x="0" y="112"/>
                      <a:pt x="0" y="112"/>
                      <a:pt x="0" y="112"/>
                    </a:cubicBezTo>
                    <a:cubicBezTo>
                      <a:pt x="0" y="113"/>
                      <a:pt x="0" y="113"/>
                      <a:pt x="0" y="113"/>
                    </a:cubicBezTo>
                    <a:cubicBezTo>
                      <a:pt x="0" y="114"/>
                      <a:pt x="0" y="116"/>
                      <a:pt x="0" y="117"/>
                    </a:cubicBezTo>
                    <a:cubicBezTo>
                      <a:pt x="0" y="125"/>
                      <a:pt x="0" y="125"/>
                      <a:pt x="0" y="125"/>
                    </a:cubicBezTo>
                    <a:cubicBezTo>
                      <a:pt x="0" y="169"/>
                      <a:pt x="0" y="169"/>
                      <a:pt x="0" y="169"/>
                    </a:cubicBezTo>
                    <a:cubicBezTo>
                      <a:pt x="0" y="177"/>
                      <a:pt x="5" y="186"/>
                      <a:pt x="12" y="190"/>
                    </a:cubicBezTo>
                    <a:cubicBezTo>
                      <a:pt x="166" y="277"/>
                      <a:pt x="166" y="277"/>
                      <a:pt x="166" y="277"/>
                    </a:cubicBezTo>
                    <a:cubicBezTo>
                      <a:pt x="168" y="278"/>
                      <a:pt x="168" y="278"/>
                      <a:pt x="168" y="278"/>
                    </a:cubicBezTo>
                    <a:cubicBezTo>
                      <a:pt x="168" y="285"/>
                      <a:pt x="168" y="285"/>
                      <a:pt x="168" y="285"/>
                    </a:cubicBezTo>
                    <a:cubicBezTo>
                      <a:pt x="168" y="286"/>
                      <a:pt x="168" y="286"/>
                      <a:pt x="168" y="286"/>
                    </a:cubicBezTo>
                    <a:cubicBezTo>
                      <a:pt x="168" y="287"/>
                      <a:pt x="168" y="287"/>
                      <a:pt x="168" y="287"/>
                    </a:cubicBezTo>
                    <a:cubicBezTo>
                      <a:pt x="169" y="293"/>
                      <a:pt x="173" y="298"/>
                      <a:pt x="177" y="301"/>
                    </a:cubicBezTo>
                    <a:cubicBezTo>
                      <a:pt x="178" y="301"/>
                      <a:pt x="178" y="301"/>
                      <a:pt x="178" y="301"/>
                    </a:cubicBezTo>
                    <a:cubicBezTo>
                      <a:pt x="178" y="301"/>
                      <a:pt x="178" y="301"/>
                      <a:pt x="178" y="301"/>
                    </a:cubicBezTo>
                    <a:cubicBezTo>
                      <a:pt x="181" y="303"/>
                      <a:pt x="184" y="303"/>
                      <a:pt x="188" y="303"/>
                    </a:cubicBezTo>
                    <a:cubicBezTo>
                      <a:pt x="192" y="303"/>
                      <a:pt x="195" y="303"/>
                      <a:pt x="198" y="301"/>
                    </a:cubicBezTo>
                    <a:cubicBezTo>
                      <a:pt x="235" y="280"/>
                      <a:pt x="235" y="280"/>
                      <a:pt x="235" y="280"/>
                    </a:cubicBezTo>
                    <a:cubicBezTo>
                      <a:pt x="236" y="280"/>
                      <a:pt x="237" y="280"/>
                      <a:pt x="238" y="280"/>
                    </a:cubicBezTo>
                    <a:cubicBezTo>
                      <a:pt x="242" y="280"/>
                      <a:pt x="247" y="278"/>
                      <a:pt x="251" y="275"/>
                    </a:cubicBezTo>
                    <a:cubicBezTo>
                      <a:pt x="252" y="273"/>
                      <a:pt x="254" y="271"/>
                      <a:pt x="254" y="269"/>
                    </a:cubicBezTo>
                    <a:cubicBezTo>
                      <a:pt x="359" y="210"/>
                      <a:pt x="359" y="210"/>
                      <a:pt x="359" y="210"/>
                    </a:cubicBezTo>
                    <a:cubicBezTo>
                      <a:pt x="360" y="210"/>
                      <a:pt x="361" y="210"/>
                      <a:pt x="362" y="210"/>
                    </a:cubicBezTo>
                    <a:cubicBezTo>
                      <a:pt x="367" y="210"/>
                      <a:pt x="372" y="208"/>
                      <a:pt x="375" y="205"/>
                    </a:cubicBezTo>
                    <a:cubicBezTo>
                      <a:pt x="377" y="203"/>
                      <a:pt x="378" y="201"/>
                      <a:pt x="379" y="198"/>
                    </a:cubicBezTo>
                    <a:cubicBezTo>
                      <a:pt x="388" y="193"/>
                      <a:pt x="388" y="193"/>
                      <a:pt x="388" y="193"/>
                    </a:cubicBezTo>
                    <a:cubicBezTo>
                      <a:pt x="389" y="193"/>
                      <a:pt x="389" y="193"/>
                      <a:pt x="389" y="193"/>
                    </a:cubicBezTo>
                    <a:cubicBezTo>
                      <a:pt x="389" y="192"/>
                      <a:pt x="389" y="192"/>
                      <a:pt x="389" y="192"/>
                    </a:cubicBezTo>
                    <a:cubicBezTo>
                      <a:pt x="395" y="188"/>
                      <a:pt x="395" y="188"/>
                      <a:pt x="395" y="188"/>
                    </a:cubicBezTo>
                    <a:cubicBezTo>
                      <a:pt x="398" y="185"/>
                      <a:pt x="398" y="185"/>
                      <a:pt x="398" y="185"/>
                    </a:cubicBezTo>
                    <a:cubicBezTo>
                      <a:pt x="399" y="181"/>
                      <a:pt x="399" y="181"/>
                      <a:pt x="399" y="181"/>
                    </a:cubicBezTo>
                    <a:cubicBezTo>
                      <a:pt x="400" y="177"/>
                      <a:pt x="400" y="177"/>
                      <a:pt x="400" y="177"/>
                    </a:cubicBezTo>
                    <a:cubicBezTo>
                      <a:pt x="400" y="175"/>
                      <a:pt x="400" y="175"/>
                      <a:pt x="400" y="175"/>
                    </a:cubicBezTo>
                    <a:cubicBezTo>
                      <a:pt x="400" y="174"/>
                      <a:pt x="400" y="174"/>
                      <a:pt x="400" y="174"/>
                    </a:cubicBezTo>
                    <a:cubicBezTo>
                      <a:pt x="400" y="117"/>
                      <a:pt x="400" y="117"/>
                      <a:pt x="400" y="117"/>
                    </a:cubicBezTo>
                    <a:cubicBezTo>
                      <a:pt x="400" y="110"/>
                      <a:pt x="397" y="103"/>
                      <a:pt x="391" y="99"/>
                    </a:cubicBezTo>
                    <a:close/>
                    <a:moveTo>
                      <a:pt x="16" y="108"/>
                    </a:moveTo>
                    <a:cubicBezTo>
                      <a:pt x="17" y="108"/>
                      <a:pt x="17" y="107"/>
                      <a:pt x="17" y="107"/>
                    </a:cubicBezTo>
                    <a:cubicBezTo>
                      <a:pt x="17" y="107"/>
                      <a:pt x="17" y="108"/>
                      <a:pt x="16" y="108"/>
                    </a:cubicBezTo>
                    <a:close/>
                    <a:moveTo>
                      <a:pt x="12" y="171"/>
                    </a:moveTo>
                    <a:cubicBezTo>
                      <a:pt x="13" y="174"/>
                      <a:pt x="15" y="177"/>
                      <a:pt x="18" y="179"/>
                    </a:cubicBezTo>
                    <a:cubicBezTo>
                      <a:pt x="15" y="177"/>
                      <a:pt x="13" y="174"/>
                      <a:pt x="12" y="171"/>
                    </a:cubicBezTo>
                    <a:close/>
                    <a:moveTo>
                      <a:pt x="172" y="222"/>
                    </a:moveTo>
                    <a:cubicBezTo>
                      <a:pt x="172" y="222"/>
                      <a:pt x="172" y="222"/>
                      <a:pt x="172" y="222"/>
                    </a:cubicBezTo>
                    <a:cubicBezTo>
                      <a:pt x="172" y="221"/>
                      <a:pt x="172" y="220"/>
                      <a:pt x="173" y="219"/>
                    </a:cubicBezTo>
                    <a:cubicBezTo>
                      <a:pt x="172" y="220"/>
                      <a:pt x="172" y="221"/>
                      <a:pt x="172" y="222"/>
                    </a:cubicBezTo>
                    <a:close/>
                    <a:moveTo>
                      <a:pt x="220" y="264"/>
                    </a:moveTo>
                    <a:cubicBezTo>
                      <a:pt x="219" y="264"/>
                      <a:pt x="218" y="263"/>
                      <a:pt x="218" y="263"/>
                    </a:cubicBezTo>
                    <a:cubicBezTo>
                      <a:pt x="218" y="263"/>
                      <a:pt x="219" y="264"/>
                      <a:pt x="220" y="264"/>
                    </a:cubicBezTo>
                    <a:cubicBezTo>
                      <a:pt x="220" y="264"/>
                      <a:pt x="220" y="264"/>
                      <a:pt x="229" y="269"/>
                    </a:cubicBezTo>
                    <a:cubicBezTo>
                      <a:pt x="220" y="264"/>
                      <a:pt x="220" y="264"/>
                      <a:pt x="220" y="264"/>
                    </a:cubicBezTo>
                    <a:close/>
                    <a:moveTo>
                      <a:pt x="238" y="268"/>
                    </a:moveTo>
                    <a:cubicBezTo>
                      <a:pt x="238" y="268"/>
                      <a:pt x="238" y="268"/>
                      <a:pt x="238" y="268"/>
                    </a:cubicBezTo>
                    <a:cubicBezTo>
                      <a:pt x="238" y="268"/>
                      <a:pt x="238" y="268"/>
                      <a:pt x="238" y="268"/>
                    </a:cubicBezTo>
                    <a:cubicBezTo>
                      <a:pt x="238" y="268"/>
                      <a:pt x="238" y="268"/>
                      <a:pt x="238" y="268"/>
                    </a:cubicBezTo>
                    <a:close/>
                    <a:moveTo>
                      <a:pt x="266" y="248"/>
                    </a:moveTo>
                    <a:cubicBezTo>
                      <a:pt x="266" y="248"/>
                      <a:pt x="266" y="248"/>
                      <a:pt x="266" y="248"/>
                    </a:cubicBezTo>
                    <a:cubicBezTo>
                      <a:pt x="271" y="246"/>
                      <a:pt x="275" y="244"/>
                      <a:pt x="278" y="241"/>
                    </a:cubicBezTo>
                    <a:cubicBezTo>
                      <a:pt x="275" y="244"/>
                      <a:pt x="271" y="246"/>
                      <a:pt x="266" y="248"/>
                    </a:cubicBezTo>
                    <a:close/>
                    <a:moveTo>
                      <a:pt x="301" y="152"/>
                    </a:moveTo>
                    <a:cubicBezTo>
                      <a:pt x="301" y="152"/>
                      <a:pt x="301" y="152"/>
                      <a:pt x="301" y="152"/>
                    </a:cubicBezTo>
                    <a:cubicBezTo>
                      <a:pt x="273" y="167"/>
                      <a:pt x="252" y="179"/>
                      <a:pt x="236" y="188"/>
                    </a:cubicBezTo>
                    <a:cubicBezTo>
                      <a:pt x="252" y="179"/>
                      <a:pt x="273" y="167"/>
                      <a:pt x="301" y="152"/>
                    </a:cubicBezTo>
                    <a:cubicBezTo>
                      <a:pt x="315" y="144"/>
                      <a:pt x="331" y="135"/>
                      <a:pt x="349" y="125"/>
                    </a:cubicBezTo>
                    <a:cubicBezTo>
                      <a:pt x="331" y="135"/>
                      <a:pt x="315" y="144"/>
                      <a:pt x="301" y="152"/>
                    </a:cubicBezTo>
                    <a:close/>
                    <a:moveTo>
                      <a:pt x="349" y="148"/>
                    </a:moveTo>
                    <a:cubicBezTo>
                      <a:pt x="349" y="148"/>
                      <a:pt x="349" y="147"/>
                      <a:pt x="350" y="147"/>
                    </a:cubicBezTo>
                    <a:cubicBezTo>
                      <a:pt x="350" y="147"/>
                      <a:pt x="350" y="148"/>
                      <a:pt x="350" y="148"/>
                    </a:cubicBezTo>
                    <a:cubicBezTo>
                      <a:pt x="350" y="147"/>
                      <a:pt x="349" y="147"/>
                      <a:pt x="349" y="148"/>
                    </a:cubicBezTo>
                    <a:close/>
                    <a:moveTo>
                      <a:pt x="362" y="198"/>
                    </a:moveTo>
                    <a:cubicBezTo>
                      <a:pt x="362" y="198"/>
                      <a:pt x="362" y="198"/>
                      <a:pt x="362" y="198"/>
                    </a:cubicBezTo>
                    <a:cubicBezTo>
                      <a:pt x="362" y="198"/>
                      <a:pt x="362" y="198"/>
                      <a:pt x="363" y="198"/>
                    </a:cubicBezTo>
                    <a:cubicBezTo>
                      <a:pt x="362" y="198"/>
                      <a:pt x="362" y="198"/>
                      <a:pt x="362" y="198"/>
                    </a:cubicBezTo>
                    <a:close/>
                    <a:moveTo>
                      <a:pt x="366" y="116"/>
                    </a:moveTo>
                    <a:cubicBezTo>
                      <a:pt x="366" y="116"/>
                      <a:pt x="366" y="116"/>
                      <a:pt x="366" y="116"/>
                    </a:cubicBezTo>
                    <a:cubicBezTo>
                      <a:pt x="366" y="116"/>
                      <a:pt x="366" y="116"/>
                      <a:pt x="366" y="116"/>
                    </a:cubicBezTo>
                    <a:cubicBezTo>
                      <a:pt x="366" y="116"/>
                      <a:pt x="366" y="116"/>
                      <a:pt x="366" y="115"/>
                    </a:cubicBezTo>
                    <a:cubicBezTo>
                      <a:pt x="366" y="116"/>
                      <a:pt x="366" y="116"/>
                      <a:pt x="366" y="116"/>
                    </a:cubicBezTo>
                    <a:close/>
                    <a:moveTo>
                      <a:pt x="375" y="171"/>
                    </a:moveTo>
                    <a:cubicBezTo>
                      <a:pt x="375" y="171"/>
                      <a:pt x="375" y="171"/>
                      <a:pt x="375" y="172"/>
                    </a:cubicBezTo>
                    <a:cubicBezTo>
                      <a:pt x="375" y="171"/>
                      <a:pt x="375" y="171"/>
                      <a:pt x="375" y="171"/>
                    </a:cubicBezTo>
                    <a:close/>
                    <a:moveTo>
                      <a:pt x="380" y="109"/>
                    </a:moveTo>
                    <a:cubicBezTo>
                      <a:pt x="380" y="109"/>
                      <a:pt x="380" y="109"/>
                      <a:pt x="380" y="109"/>
                    </a:cubicBezTo>
                    <a:cubicBezTo>
                      <a:pt x="381" y="109"/>
                      <a:pt x="381" y="109"/>
                      <a:pt x="382" y="109"/>
                    </a:cubicBezTo>
                    <a:cubicBezTo>
                      <a:pt x="381" y="109"/>
                      <a:pt x="381" y="109"/>
                      <a:pt x="380" y="10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98" name="Freeform 6"/>
              <p:cNvSpPr>
                <a:spLocks noEditPoints="1"/>
              </p:cNvSpPr>
              <p:nvPr/>
            </p:nvSpPr>
            <p:spPr bwMode="auto">
              <a:xfrm>
                <a:off x="6411" y="2912"/>
                <a:ext cx="806" cy="601"/>
              </a:xfrm>
              <a:custGeom>
                <a:avLst/>
                <a:gdLst>
                  <a:gd name="T0" fmla="*/ 173 w 375"/>
                  <a:gd name="T1" fmla="*/ 196 h 279"/>
                  <a:gd name="T2" fmla="*/ 178 w 375"/>
                  <a:gd name="T3" fmla="*/ 2 h 279"/>
                  <a:gd name="T4" fmla="*/ 166 w 375"/>
                  <a:gd name="T5" fmla="*/ 2 h 279"/>
                  <a:gd name="T6" fmla="*/ 4 w 375"/>
                  <a:gd name="T7" fmla="*/ 96 h 279"/>
                  <a:gd name="T8" fmla="*/ 328 w 375"/>
                  <a:gd name="T9" fmla="*/ 179 h 279"/>
                  <a:gd name="T10" fmla="*/ 340 w 375"/>
                  <a:gd name="T11" fmla="*/ 187 h 279"/>
                  <a:gd name="T12" fmla="*/ 235 w 375"/>
                  <a:gd name="T13" fmla="*/ 231 h 279"/>
                  <a:gd name="T14" fmla="*/ 167 w 375"/>
                  <a:gd name="T15" fmla="*/ 210 h 279"/>
                  <a:gd name="T16" fmla="*/ 352 w 375"/>
                  <a:gd name="T17" fmla="*/ 104 h 279"/>
                  <a:gd name="T18" fmla="*/ 362 w 375"/>
                  <a:gd name="T19" fmla="*/ 98 h 279"/>
                  <a:gd name="T20" fmla="*/ 375 w 375"/>
                  <a:gd name="T21" fmla="*/ 105 h 279"/>
                  <a:gd name="T22" fmla="*/ 374 w 375"/>
                  <a:gd name="T23" fmla="*/ 167 h 279"/>
                  <a:gd name="T24" fmla="*/ 359 w 375"/>
                  <a:gd name="T25" fmla="*/ 176 h 279"/>
                  <a:gd name="T26" fmla="*/ 361 w 375"/>
                  <a:gd name="T27" fmla="*/ 160 h 279"/>
                  <a:gd name="T28" fmla="*/ 362 w 375"/>
                  <a:gd name="T29" fmla="*/ 113 h 279"/>
                  <a:gd name="T30" fmla="*/ 180 w 375"/>
                  <a:gd name="T31" fmla="*/ 262 h 279"/>
                  <a:gd name="T32" fmla="*/ 206 w 375"/>
                  <a:gd name="T33" fmla="*/ 251 h 279"/>
                  <a:gd name="T34" fmla="*/ 179 w 375"/>
                  <a:gd name="T35" fmla="*/ 278 h 279"/>
                  <a:gd name="T36" fmla="*/ 171 w 375"/>
                  <a:gd name="T37" fmla="*/ 278 h 279"/>
                  <a:gd name="T38" fmla="*/ 167 w 375"/>
                  <a:gd name="T39" fmla="*/ 210 h 279"/>
                  <a:gd name="T40" fmla="*/ 0 w 375"/>
                  <a:gd name="T41" fmla="*/ 103 h 279"/>
                  <a:gd name="T42" fmla="*/ 159 w 375"/>
                  <a:gd name="T43" fmla="*/ 210 h 279"/>
                  <a:gd name="T44" fmla="*/ 5 w 375"/>
                  <a:gd name="T45" fmla="*/ 167 h 279"/>
                  <a:gd name="T46" fmla="*/ 0 w 375"/>
                  <a:gd name="T47" fmla="*/ 105 h 279"/>
                  <a:gd name="T48" fmla="*/ 252 w 375"/>
                  <a:gd name="T49" fmla="*/ 208 h 279"/>
                  <a:gd name="T50" fmla="*/ 248 w 375"/>
                  <a:gd name="T51" fmla="*/ 199 h 279"/>
                  <a:gd name="T52" fmla="*/ 299 w 375"/>
                  <a:gd name="T53" fmla="*/ 166 h 279"/>
                  <a:gd name="T54" fmla="*/ 304 w 375"/>
                  <a:gd name="T55" fmla="*/ 174 h 279"/>
                  <a:gd name="T56" fmla="*/ 254 w 375"/>
                  <a:gd name="T57" fmla="*/ 207 h 279"/>
                  <a:gd name="T58" fmla="*/ 208 w 375"/>
                  <a:gd name="T59" fmla="*/ 242 h 279"/>
                  <a:gd name="T60" fmla="*/ 220 w 375"/>
                  <a:gd name="T61" fmla="*/ 245 h 279"/>
                  <a:gd name="T62" fmla="*/ 209 w 375"/>
                  <a:gd name="T63" fmla="*/ 213 h 279"/>
                  <a:gd name="T64" fmla="*/ 208 w 375"/>
                  <a:gd name="T65" fmla="*/ 207 h 279"/>
                  <a:gd name="T66" fmla="*/ 228 w 375"/>
                  <a:gd name="T67" fmla="*/ 214 h 279"/>
                  <a:gd name="T68" fmla="*/ 230 w 375"/>
                  <a:gd name="T69" fmla="*/ 251 h 279"/>
                  <a:gd name="T70" fmla="*/ 223 w 375"/>
                  <a:gd name="T71" fmla="*/ 256 h 279"/>
                  <a:gd name="T72" fmla="*/ 208 w 375"/>
                  <a:gd name="T73" fmla="*/ 242 h 279"/>
                  <a:gd name="T74" fmla="*/ 339 w 375"/>
                  <a:gd name="T75" fmla="*/ 171 h 279"/>
                  <a:gd name="T76" fmla="*/ 344 w 375"/>
                  <a:gd name="T77" fmla="*/ 149 h 279"/>
                  <a:gd name="T78" fmla="*/ 332 w 375"/>
                  <a:gd name="T79" fmla="*/ 137 h 279"/>
                  <a:gd name="T80" fmla="*/ 339 w 375"/>
                  <a:gd name="T81" fmla="*/ 136 h 279"/>
                  <a:gd name="T82" fmla="*/ 355 w 375"/>
                  <a:gd name="T83" fmla="*/ 148 h 279"/>
                  <a:gd name="T84" fmla="*/ 353 w 375"/>
                  <a:gd name="T85" fmla="*/ 184 h 279"/>
                  <a:gd name="T86" fmla="*/ 333 w 375"/>
                  <a:gd name="T87" fmla="*/ 177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75" h="279">
                    <a:moveTo>
                      <a:pt x="173" y="196"/>
                    </a:moveTo>
                    <a:cubicBezTo>
                      <a:pt x="173" y="196"/>
                      <a:pt x="173" y="196"/>
                      <a:pt x="173" y="196"/>
                    </a:cubicBezTo>
                    <a:cubicBezTo>
                      <a:pt x="344" y="99"/>
                      <a:pt x="344" y="99"/>
                      <a:pt x="344" y="99"/>
                    </a:cubicBezTo>
                    <a:cubicBezTo>
                      <a:pt x="344" y="99"/>
                      <a:pt x="344" y="99"/>
                      <a:pt x="178" y="2"/>
                    </a:cubicBezTo>
                    <a:cubicBezTo>
                      <a:pt x="176" y="1"/>
                      <a:pt x="174" y="0"/>
                      <a:pt x="172" y="0"/>
                    </a:cubicBezTo>
                    <a:cubicBezTo>
                      <a:pt x="170" y="0"/>
                      <a:pt x="168" y="1"/>
                      <a:pt x="166" y="2"/>
                    </a:cubicBezTo>
                    <a:cubicBezTo>
                      <a:pt x="166" y="2"/>
                      <a:pt x="166" y="2"/>
                      <a:pt x="5" y="95"/>
                    </a:cubicBezTo>
                    <a:cubicBezTo>
                      <a:pt x="5" y="95"/>
                      <a:pt x="4" y="96"/>
                      <a:pt x="4" y="96"/>
                    </a:cubicBezTo>
                    <a:cubicBezTo>
                      <a:pt x="4" y="96"/>
                      <a:pt x="4" y="96"/>
                      <a:pt x="173" y="196"/>
                    </a:cubicBezTo>
                    <a:close/>
                    <a:moveTo>
                      <a:pt x="328" y="179"/>
                    </a:moveTo>
                    <a:cubicBezTo>
                      <a:pt x="329" y="180"/>
                      <a:pt x="330" y="181"/>
                      <a:pt x="331" y="181"/>
                    </a:cubicBezTo>
                    <a:cubicBezTo>
                      <a:pt x="331" y="181"/>
                      <a:pt x="331" y="181"/>
                      <a:pt x="340" y="187"/>
                    </a:cubicBezTo>
                    <a:cubicBezTo>
                      <a:pt x="340" y="187"/>
                      <a:pt x="340" y="187"/>
                      <a:pt x="235" y="246"/>
                    </a:cubicBezTo>
                    <a:cubicBezTo>
                      <a:pt x="235" y="246"/>
                      <a:pt x="235" y="246"/>
                      <a:pt x="235" y="231"/>
                    </a:cubicBezTo>
                    <a:cubicBezTo>
                      <a:pt x="235" y="231"/>
                      <a:pt x="235" y="231"/>
                      <a:pt x="328" y="179"/>
                    </a:cubicBezTo>
                    <a:close/>
                    <a:moveTo>
                      <a:pt x="167" y="210"/>
                    </a:moveTo>
                    <a:cubicBezTo>
                      <a:pt x="167" y="209"/>
                      <a:pt x="168" y="207"/>
                      <a:pt x="169" y="207"/>
                    </a:cubicBezTo>
                    <a:cubicBezTo>
                      <a:pt x="169" y="207"/>
                      <a:pt x="169" y="207"/>
                      <a:pt x="352" y="104"/>
                    </a:cubicBezTo>
                    <a:cubicBezTo>
                      <a:pt x="352" y="104"/>
                      <a:pt x="352" y="104"/>
                      <a:pt x="352" y="104"/>
                    </a:cubicBezTo>
                    <a:cubicBezTo>
                      <a:pt x="352" y="104"/>
                      <a:pt x="352" y="104"/>
                      <a:pt x="362" y="98"/>
                    </a:cubicBezTo>
                    <a:cubicBezTo>
                      <a:pt x="365" y="96"/>
                      <a:pt x="368" y="96"/>
                      <a:pt x="371" y="98"/>
                    </a:cubicBezTo>
                    <a:cubicBezTo>
                      <a:pt x="373" y="99"/>
                      <a:pt x="375" y="102"/>
                      <a:pt x="375" y="105"/>
                    </a:cubicBezTo>
                    <a:cubicBezTo>
                      <a:pt x="375" y="105"/>
                      <a:pt x="375" y="105"/>
                      <a:pt x="375" y="162"/>
                    </a:cubicBezTo>
                    <a:cubicBezTo>
                      <a:pt x="375" y="162"/>
                      <a:pt x="375" y="162"/>
                      <a:pt x="374" y="167"/>
                    </a:cubicBezTo>
                    <a:cubicBezTo>
                      <a:pt x="374" y="167"/>
                      <a:pt x="374" y="167"/>
                      <a:pt x="368" y="171"/>
                    </a:cubicBezTo>
                    <a:cubicBezTo>
                      <a:pt x="368" y="171"/>
                      <a:pt x="368" y="171"/>
                      <a:pt x="359" y="176"/>
                    </a:cubicBezTo>
                    <a:cubicBezTo>
                      <a:pt x="359" y="176"/>
                      <a:pt x="359" y="176"/>
                      <a:pt x="359" y="161"/>
                    </a:cubicBezTo>
                    <a:cubicBezTo>
                      <a:pt x="359" y="161"/>
                      <a:pt x="359" y="161"/>
                      <a:pt x="361" y="160"/>
                    </a:cubicBezTo>
                    <a:cubicBezTo>
                      <a:pt x="361" y="160"/>
                      <a:pt x="361" y="160"/>
                      <a:pt x="362" y="159"/>
                    </a:cubicBezTo>
                    <a:cubicBezTo>
                      <a:pt x="362" y="159"/>
                      <a:pt x="362" y="159"/>
                      <a:pt x="362" y="113"/>
                    </a:cubicBezTo>
                    <a:cubicBezTo>
                      <a:pt x="362" y="113"/>
                      <a:pt x="362" y="113"/>
                      <a:pt x="180" y="217"/>
                    </a:cubicBezTo>
                    <a:cubicBezTo>
                      <a:pt x="180" y="217"/>
                      <a:pt x="180" y="217"/>
                      <a:pt x="180" y="262"/>
                    </a:cubicBezTo>
                    <a:cubicBezTo>
                      <a:pt x="180" y="262"/>
                      <a:pt x="180" y="262"/>
                      <a:pt x="204" y="249"/>
                    </a:cubicBezTo>
                    <a:cubicBezTo>
                      <a:pt x="204" y="250"/>
                      <a:pt x="205" y="251"/>
                      <a:pt x="206" y="251"/>
                    </a:cubicBezTo>
                    <a:cubicBezTo>
                      <a:pt x="206" y="251"/>
                      <a:pt x="206" y="251"/>
                      <a:pt x="216" y="257"/>
                    </a:cubicBezTo>
                    <a:cubicBezTo>
                      <a:pt x="216" y="257"/>
                      <a:pt x="216" y="257"/>
                      <a:pt x="179" y="278"/>
                    </a:cubicBezTo>
                    <a:cubicBezTo>
                      <a:pt x="178" y="279"/>
                      <a:pt x="176" y="279"/>
                      <a:pt x="175" y="279"/>
                    </a:cubicBezTo>
                    <a:cubicBezTo>
                      <a:pt x="173" y="279"/>
                      <a:pt x="172" y="279"/>
                      <a:pt x="171" y="278"/>
                    </a:cubicBezTo>
                    <a:cubicBezTo>
                      <a:pt x="169" y="277"/>
                      <a:pt x="168" y="275"/>
                      <a:pt x="167" y="273"/>
                    </a:cubicBezTo>
                    <a:cubicBezTo>
                      <a:pt x="167" y="273"/>
                      <a:pt x="167" y="273"/>
                      <a:pt x="167" y="210"/>
                    </a:cubicBezTo>
                    <a:close/>
                    <a:moveTo>
                      <a:pt x="0" y="103"/>
                    </a:moveTo>
                    <a:cubicBezTo>
                      <a:pt x="0" y="103"/>
                      <a:pt x="0" y="103"/>
                      <a:pt x="0" y="103"/>
                    </a:cubicBezTo>
                    <a:cubicBezTo>
                      <a:pt x="165" y="200"/>
                      <a:pt x="165" y="200"/>
                      <a:pt x="165" y="200"/>
                    </a:cubicBezTo>
                    <a:cubicBezTo>
                      <a:pt x="162" y="202"/>
                      <a:pt x="159" y="206"/>
                      <a:pt x="159" y="210"/>
                    </a:cubicBezTo>
                    <a:cubicBezTo>
                      <a:pt x="159" y="210"/>
                      <a:pt x="159" y="210"/>
                      <a:pt x="159" y="255"/>
                    </a:cubicBezTo>
                    <a:cubicBezTo>
                      <a:pt x="159" y="255"/>
                      <a:pt x="159" y="255"/>
                      <a:pt x="5" y="167"/>
                    </a:cubicBezTo>
                    <a:cubicBezTo>
                      <a:pt x="2" y="165"/>
                      <a:pt x="0" y="161"/>
                      <a:pt x="0" y="157"/>
                    </a:cubicBezTo>
                    <a:cubicBezTo>
                      <a:pt x="0" y="157"/>
                      <a:pt x="0" y="157"/>
                      <a:pt x="0" y="105"/>
                    </a:cubicBezTo>
                    <a:cubicBezTo>
                      <a:pt x="0" y="104"/>
                      <a:pt x="0" y="104"/>
                      <a:pt x="0" y="103"/>
                    </a:cubicBezTo>
                    <a:close/>
                    <a:moveTo>
                      <a:pt x="252" y="208"/>
                    </a:moveTo>
                    <a:cubicBezTo>
                      <a:pt x="250" y="208"/>
                      <a:pt x="248" y="206"/>
                      <a:pt x="248" y="204"/>
                    </a:cubicBezTo>
                    <a:cubicBezTo>
                      <a:pt x="248" y="204"/>
                      <a:pt x="248" y="204"/>
                      <a:pt x="248" y="199"/>
                    </a:cubicBezTo>
                    <a:cubicBezTo>
                      <a:pt x="248" y="197"/>
                      <a:pt x="250" y="194"/>
                      <a:pt x="252" y="193"/>
                    </a:cubicBezTo>
                    <a:cubicBezTo>
                      <a:pt x="252" y="193"/>
                      <a:pt x="252" y="193"/>
                      <a:pt x="299" y="166"/>
                    </a:cubicBezTo>
                    <a:cubicBezTo>
                      <a:pt x="302" y="164"/>
                      <a:pt x="304" y="166"/>
                      <a:pt x="304" y="169"/>
                    </a:cubicBezTo>
                    <a:cubicBezTo>
                      <a:pt x="304" y="169"/>
                      <a:pt x="304" y="169"/>
                      <a:pt x="304" y="174"/>
                    </a:cubicBezTo>
                    <a:cubicBezTo>
                      <a:pt x="304" y="177"/>
                      <a:pt x="303" y="179"/>
                      <a:pt x="301" y="181"/>
                    </a:cubicBezTo>
                    <a:cubicBezTo>
                      <a:pt x="301" y="181"/>
                      <a:pt x="301" y="181"/>
                      <a:pt x="254" y="207"/>
                    </a:cubicBezTo>
                    <a:cubicBezTo>
                      <a:pt x="253" y="207"/>
                      <a:pt x="252" y="208"/>
                      <a:pt x="252" y="208"/>
                    </a:cubicBezTo>
                    <a:close/>
                    <a:moveTo>
                      <a:pt x="208" y="242"/>
                    </a:moveTo>
                    <a:cubicBezTo>
                      <a:pt x="209" y="240"/>
                      <a:pt x="212" y="240"/>
                      <a:pt x="214" y="241"/>
                    </a:cubicBezTo>
                    <a:cubicBezTo>
                      <a:pt x="214" y="241"/>
                      <a:pt x="214" y="241"/>
                      <a:pt x="220" y="245"/>
                    </a:cubicBezTo>
                    <a:cubicBezTo>
                      <a:pt x="220" y="245"/>
                      <a:pt x="220" y="245"/>
                      <a:pt x="220" y="220"/>
                    </a:cubicBezTo>
                    <a:cubicBezTo>
                      <a:pt x="220" y="220"/>
                      <a:pt x="220" y="220"/>
                      <a:pt x="209" y="213"/>
                    </a:cubicBezTo>
                    <a:cubicBezTo>
                      <a:pt x="207" y="212"/>
                      <a:pt x="207" y="209"/>
                      <a:pt x="208" y="207"/>
                    </a:cubicBezTo>
                    <a:cubicBezTo>
                      <a:pt x="208" y="207"/>
                      <a:pt x="208" y="207"/>
                      <a:pt x="208" y="207"/>
                    </a:cubicBezTo>
                    <a:cubicBezTo>
                      <a:pt x="209" y="206"/>
                      <a:pt x="212" y="205"/>
                      <a:pt x="214" y="206"/>
                    </a:cubicBezTo>
                    <a:cubicBezTo>
                      <a:pt x="214" y="206"/>
                      <a:pt x="214" y="206"/>
                      <a:pt x="228" y="214"/>
                    </a:cubicBezTo>
                    <a:cubicBezTo>
                      <a:pt x="230" y="215"/>
                      <a:pt x="230" y="218"/>
                      <a:pt x="230" y="218"/>
                    </a:cubicBezTo>
                    <a:cubicBezTo>
                      <a:pt x="230" y="218"/>
                      <a:pt x="230" y="218"/>
                      <a:pt x="230" y="251"/>
                    </a:cubicBezTo>
                    <a:cubicBezTo>
                      <a:pt x="230" y="251"/>
                      <a:pt x="230" y="254"/>
                      <a:pt x="229" y="255"/>
                    </a:cubicBezTo>
                    <a:cubicBezTo>
                      <a:pt x="228" y="255"/>
                      <a:pt x="225" y="257"/>
                      <a:pt x="223" y="256"/>
                    </a:cubicBezTo>
                    <a:cubicBezTo>
                      <a:pt x="223" y="256"/>
                      <a:pt x="223" y="256"/>
                      <a:pt x="209" y="248"/>
                    </a:cubicBezTo>
                    <a:cubicBezTo>
                      <a:pt x="207" y="246"/>
                      <a:pt x="206" y="244"/>
                      <a:pt x="208" y="242"/>
                    </a:cubicBezTo>
                    <a:close/>
                    <a:moveTo>
                      <a:pt x="332" y="172"/>
                    </a:moveTo>
                    <a:cubicBezTo>
                      <a:pt x="333" y="170"/>
                      <a:pt x="337" y="170"/>
                      <a:pt x="339" y="171"/>
                    </a:cubicBezTo>
                    <a:cubicBezTo>
                      <a:pt x="339" y="171"/>
                      <a:pt x="339" y="171"/>
                      <a:pt x="344" y="174"/>
                    </a:cubicBezTo>
                    <a:cubicBezTo>
                      <a:pt x="344" y="174"/>
                      <a:pt x="344" y="174"/>
                      <a:pt x="344" y="149"/>
                    </a:cubicBezTo>
                    <a:cubicBezTo>
                      <a:pt x="344" y="149"/>
                      <a:pt x="344" y="149"/>
                      <a:pt x="333" y="143"/>
                    </a:cubicBezTo>
                    <a:cubicBezTo>
                      <a:pt x="331" y="142"/>
                      <a:pt x="331" y="139"/>
                      <a:pt x="332" y="137"/>
                    </a:cubicBezTo>
                    <a:cubicBezTo>
                      <a:pt x="332" y="137"/>
                      <a:pt x="332" y="137"/>
                      <a:pt x="332" y="137"/>
                    </a:cubicBezTo>
                    <a:cubicBezTo>
                      <a:pt x="333" y="136"/>
                      <a:pt x="337" y="135"/>
                      <a:pt x="339" y="136"/>
                    </a:cubicBezTo>
                    <a:cubicBezTo>
                      <a:pt x="339" y="136"/>
                      <a:pt x="339" y="136"/>
                      <a:pt x="352" y="144"/>
                    </a:cubicBezTo>
                    <a:cubicBezTo>
                      <a:pt x="354" y="145"/>
                      <a:pt x="355" y="148"/>
                      <a:pt x="355" y="148"/>
                    </a:cubicBezTo>
                    <a:cubicBezTo>
                      <a:pt x="355" y="148"/>
                      <a:pt x="355" y="148"/>
                      <a:pt x="355" y="181"/>
                    </a:cubicBezTo>
                    <a:cubicBezTo>
                      <a:pt x="355" y="181"/>
                      <a:pt x="354" y="183"/>
                      <a:pt x="353" y="184"/>
                    </a:cubicBezTo>
                    <a:cubicBezTo>
                      <a:pt x="352" y="185"/>
                      <a:pt x="349" y="187"/>
                      <a:pt x="347" y="185"/>
                    </a:cubicBezTo>
                    <a:cubicBezTo>
                      <a:pt x="347" y="185"/>
                      <a:pt x="347" y="185"/>
                      <a:pt x="333" y="177"/>
                    </a:cubicBezTo>
                    <a:cubicBezTo>
                      <a:pt x="331" y="176"/>
                      <a:pt x="331" y="174"/>
                      <a:pt x="332" y="172"/>
                    </a:cubicBezTo>
                    <a:close/>
                  </a:path>
                </a:pathLst>
              </a:custGeom>
              <a:solidFill>
                <a:srgbClr val="A4A4A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grpSp>
        <p:grpSp>
          <p:nvGrpSpPr>
            <p:cNvPr id="99" name="Group 98"/>
            <p:cNvGrpSpPr/>
            <p:nvPr/>
          </p:nvGrpSpPr>
          <p:grpSpPr>
            <a:xfrm>
              <a:off x="10404531" y="4645976"/>
              <a:ext cx="406916" cy="474456"/>
              <a:chOff x="5754712" y="3863887"/>
              <a:chExt cx="450830" cy="525658"/>
            </a:xfrm>
          </p:grpSpPr>
          <p:sp>
            <p:nvSpPr>
              <p:cNvPr id="100" name="Oval 99"/>
              <p:cNvSpPr/>
              <p:nvPr/>
            </p:nvSpPr>
            <p:spPr bwMode="auto">
              <a:xfrm>
                <a:off x="5779294" y="3863887"/>
                <a:ext cx="397198" cy="16261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1" name="Flowchart: Magnetic Disk 10"/>
              <p:cNvSpPr>
                <a:spLocks noChangeAspect="1"/>
              </p:cNvSpPr>
              <p:nvPr/>
            </p:nvSpPr>
            <p:spPr bwMode="auto">
              <a:xfrm>
                <a:off x="5754712" y="3863888"/>
                <a:ext cx="450830" cy="525657"/>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rgbClr val="003963"/>
              </a:solidFill>
              <a:ln w="9525" cap="flat" cmpd="sng" algn="ctr">
                <a:noFill/>
                <a:prstDash val="solid"/>
                <a:headEnd type="none" w="med" len="med"/>
                <a:tailEnd type="none" w="med" len="med"/>
              </a:ln>
              <a:effectLst/>
            </p:spPr>
            <p:txBody>
              <a:bodyPr rot="0" spcFirstLastPara="0" vertOverflow="overflow" horzOverflow="overflow" vert="horz" wrap="square" lIns="0" tIns="93260" rIns="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1836" b="1" i="0" u="none" strike="noStrike" kern="0" cap="none" spc="0" normalizeH="0" baseline="0" noProof="0" dirty="0">
                    <a:ln>
                      <a:solidFill>
                        <a:prstClr val="white">
                          <a:alpha val="0"/>
                        </a:prstClr>
                      </a:solidFill>
                    </a:ln>
                    <a:solidFill>
                      <a:prstClr val="white"/>
                    </a:solidFill>
                    <a:effectLst/>
                    <a:uLnTx/>
                    <a:uFillTx/>
                    <a:latin typeface="Segoe UI"/>
                    <a:ea typeface="Segoe UI" panose="020B0502040204020203" pitchFamily="34" charset="0"/>
                    <a:cs typeface="Segoe UI" panose="020B0502040204020203" pitchFamily="34" charset="0"/>
                  </a:rPr>
                  <a:t>S</a:t>
                </a:r>
              </a:p>
            </p:txBody>
          </p:sp>
        </p:grpSp>
      </p:grpSp>
    </p:spTree>
    <p:extLst>
      <p:ext uri="{BB962C8B-B14F-4D97-AF65-F5344CB8AC3E}">
        <p14:creationId xmlns:p14="http://schemas.microsoft.com/office/powerpoint/2010/main" val="22766513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par>
                                <p:cTn id="13" presetID="22" presetClass="entr" presetSubtype="8" fill="hold" nodeType="withEffect">
                                  <p:stCondLst>
                                    <p:cond delay="0"/>
                                  </p:stCondLst>
                                  <p:childTnLst>
                                    <p:set>
                                      <p:cBhvr>
                                        <p:cTn id="14" dur="1" fill="hold">
                                          <p:stCondLst>
                                            <p:cond delay="0"/>
                                          </p:stCondLst>
                                        </p:cTn>
                                        <p:tgtEl>
                                          <p:spTgt spid="85"/>
                                        </p:tgtEl>
                                        <p:attrNameLst>
                                          <p:attrName>style.visibility</p:attrName>
                                        </p:attrNameLst>
                                      </p:cBhvr>
                                      <p:to>
                                        <p:strVal val="visible"/>
                                      </p:to>
                                    </p:set>
                                    <p:animEffect transition="in" filter="wipe(left)">
                                      <p:cBhvr>
                                        <p:cTn id="15" dur="500"/>
                                        <p:tgtEl>
                                          <p:spTgt spid="8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4"/>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85"/>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56"/>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302"/>
                                        </p:tgtEl>
                                        <p:attrNameLst>
                                          <p:attrName>style.visibility</p:attrName>
                                        </p:attrNameLst>
                                      </p:cBhvr>
                                      <p:to>
                                        <p:strVal val="visible"/>
                                      </p:to>
                                    </p:set>
                                    <p:animEffect transition="in" filter="wipe(left)">
                                      <p:cBhvr>
                                        <p:cTn id="31" dur="500"/>
                                        <p:tgtEl>
                                          <p:spTgt spid="3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wipe(left)">
                                      <p:cBhvr>
                                        <p:cTn id="36" dur="500"/>
                                        <p:tgtEl>
                                          <p:spTgt spid="91"/>
                                        </p:tgtEl>
                                      </p:cBhvr>
                                    </p:animEffect>
                                  </p:childTnLst>
                                </p:cTn>
                              </p:par>
                              <p:par>
                                <p:cTn id="37" presetID="22" presetClass="entr" presetSubtype="8" fill="hold" nodeType="with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wipe(left)">
                                      <p:cBhvr>
                                        <p:cTn id="39" dur="500"/>
                                        <p:tgtEl>
                                          <p:spTgt spid="86"/>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5"/>
                                        </p:tgtEl>
                                        <p:attrNameLst>
                                          <p:attrName>style.visibility</p:attrName>
                                        </p:attrNameLst>
                                      </p:cBhvr>
                                      <p:to>
                                        <p:strVal val="visible"/>
                                      </p:to>
                                    </p:set>
                                    <p:animEffect transition="in" filter="fade">
                                      <p:cBhvr>
                                        <p:cTn id="4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302" grpId="0" animBg="1"/>
      <p:bldP spid="7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365760"/>
            <a:ext cx="6324598" cy="2433673"/>
          </a:xfrm>
        </p:spPr>
        <p:txBody>
          <a:bodyPr lIns="91440" rIns="91440"/>
          <a:lstStyle/>
          <a:p>
            <a:r>
              <a:rPr lang="en-GB" sz="4800" dirty="0"/>
              <a:t>SQL Database Backup Solutions</a:t>
            </a:r>
            <a:br>
              <a:rPr lang="en-GB" sz="4800" dirty="0"/>
            </a:br>
            <a:endParaRPr lang="en-US" sz="4800" dirty="0"/>
          </a:p>
        </p:txBody>
      </p:sp>
    </p:spTree>
    <p:extLst>
      <p:ext uri="{BB962C8B-B14F-4D97-AF65-F5344CB8AC3E}">
        <p14:creationId xmlns:p14="http://schemas.microsoft.com/office/powerpoint/2010/main" val="365862916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txBox="1">
            <a:spLocks/>
          </p:cNvSpPr>
          <p:nvPr/>
        </p:nvSpPr>
        <p:spPr>
          <a:xfrm>
            <a:off x="199482" y="1193522"/>
            <a:ext cx="5229666" cy="5456650"/>
          </a:xfrm>
          <a:prstGeom prst="rect">
            <a:avLst/>
          </a:prstGeom>
        </p:spPr>
        <p:txBody>
          <a:bodyPr lIns="248612" tIns="124307" rIns="248612" bIns="124307"/>
          <a:lstStyle>
            <a:lvl1pPr marL="342886" indent="-342886" algn="l" defTabSz="457181" rtl="0" eaLnBrk="1" latinLnBrk="0" hangingPunct="1">
              <a:spcBef>
                <a:spcPts val="1000"/>
              </a:spcBef>
              <a:buFont typeface="Arial"/>
              <a:buChar char="•"/>
              <a:defRPr sz="1800" kern="1200">
                <a:solidFill>
                  <a:srgbClr val="FFFFFF"/>
                </a:solidFill>
                <a:latin typeface="Segoe UI"/>
                <a:ea typeface="+mn-ea"/>
                <a:cs typeface="Segoe UI"/>
              </a:defRPr>
            </a:lvl1pPr>
            <a:lvl2pPr marL="742919" indent="-285738" algn="l" defTabSz="457181" rtl="0" eaLnBrk="1" latinLnBrk="0" hangingPunct="1">
              <a:spcBef>
                <a:spcPts val="1000"/>
              </a:spcBef>
              <a:buFont typeface="Arial"/>
              <a:buChar char="–"/>
              <a:defRPr sz="1600" kern="1200">
                <a:solidFill>
                  <a:srgbClr val="FFFFFF"/>
                </a:solidFill>
                <a:latin typeface="Segoe UI"/>
                <a:ea typeface="+mn-ea"/>
                <a:cs typeface="Segoe UI"/>
              </a:defRPr>
            </a:lvl2pPr>
            <a:lvl3pPr marL="1142952" indent="-228591" algn="l" defTabSz="457181" rtl="0" eaLnBrk="1" latinLnBrk="0" hangingPunct="1">
              <a:spcBef>
                <a:spcPts val="1000"/>
              </a:spcBef>
              <a:buFont typeface="Arial"/>
              <a:buChar char="•"/>
              <a:defRPr sz="1400" kern="1200">
                <a:solidFill>
                  <a:srgbClr val="FFFFFF"/>
                </a:solidFill>
                <a:latin typeface="Segoe UI"/>
                <a:ea typeface="+mn-ea"/>
                <a:cs typeface="Segoe UI"/>
              </a:defRPr>
            </a:lvl3pPr>
            <a:lvl4pPr marL="1600134" indent="-228591" algn="l" defTabSz="457181" rtl="0" eaLnBrk="1" latinLnBrk="0" hangingPunct="1">
              <a:spcBef>
                <a:spcPts val="1000"/>
              </a:spcBef>
              <a:buFont typeface="Arial"/>
              <a:buChar char="–"/>
              <a:defRPr sz="1200" kern="1200">
                <a:solidFill>
                  <a:srgbClr val="FFFFFF"/>
                </a:solidFill>
                <a:latin typeface="Segoe UI"/>
                <a:ea typeface="+mn-ea"/>
                <a:cs typeface="Segoe UI"/>
              </a:defRPr>
            </a:lvl4pPr>
            <a:lvl5pPr marL="2057314" indent="-228591" algn="l" defTabSz="457181" rtl="0" eaLnBrk="1" latinLnBrk="0" hangingPunct="1">
              <a:spcBef>
                <a:spcPts val="1000"/>
              </a:spcBef>
              <a:buFont typeface="Arial"/>
              <a:buChar char="»"/>
              <a:defRPr sz="1000" kern="1200">
                <a:solidFill>
                  <a:srgbClr val="FFFFFF"/>
                </a:solidFill>
                <a:latin typeface="Segoe UI"/>
                <a:ea typeface="+mn-ea"/>
                <a:cs typeface="Segoe UI"/>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66279" rtl="0" eaLnBrk="1" fontAlgn="auto" latinLnBrk="0" hangingPunct="1">
              <a:lnSpc>
                <a:spcPct val="100000"/>
              </a:lnSpc>
              <a:spcBef>
                <a:spcPts val="1020"/>
              </a:spcBef>
              <a:spcAft>
                <a:spcPts val="0"/>
              </a:spcAft>
              <a:buClrTx/>
              <a:buSzTx/>
              <a:buFont typeface="Arial"/>
              <a:buNone/>
              <a:tabLst/>
              <a:defRPr/>
            </a:pPr>
            <a:r>
              <a:rPr kumimoji="0" lang="en-US" sz="2400" b="0" i="0" u="none" strike="noStrike" kern="1200" cap="none" spc="0" normalizeH="0" baseline="0" noProof="0" dirty="0">
                <a:ln>
                  <a:noFill/>
                </a:ln>
                <a:solidFill>
                  <a:srgbClr val="0072C6"/>
                </a:solidFill>
                <a:effectLst/>
                <a:uLnTx/>
                <a:uFillTx/>
                <a:latin typeface="Segoe UI Light" panose="020B0502040204020203" pitchFamily="34" charset="0"/>
                <a:ea typeface="+mn-ea"/>
                <a:cs typeface="Segoe UI Light" panose="020B0502040204020203" pitchFamily="34" charset="0"/>
              </a:rPr>
              <a:t>Automatic backup</a:t>
            </a:r>
          </a:p>
          <a:p>
            <a:pPr marL="0" marR="0" lvl="0" indent="0" algn="l" defTabSz="466279" rtl="0" eaLnBrk="1" fontAlgn="auto" latinLnBrk="0" hangingPunct="1">
              <a:lnSpc>
                <a:spcPct val="100000"/>
              </a:lnSpc>
              <a:spcBef>
                <a:spcPts val="1020"/>
              </a:spcBef>
              <a:spcAft>
                <a:spcPts val="0"/>
              </a:spcAft>
              <a:buClrTx/>
              <a:buSzTx/>
              <a:buFont typeface="Arial"/>
              <a:buNone/>
              <a:tabLst/>
              <a:defRPr/>
            </a:pPr>
            <a:r>
              <a:rPr kumimoji="0" lang="en-US" sz="1600" b="0" i="0" u="none" strike="noStrike" kern="1200" cap="none" spc="0" normalizeH="0" baseline="0" noProof="0" dirty="0">
                <a:ln>
                  <a:noFill/>
                </a:ln>
                <a:solidFill>
                  <a:srgbClr val="494949"/>
                </a:solidFill>
                <a:effectLst/>
                <a:uLnTx/>
                <a:uFillTx/>
                <a:latin typeface="Segoe UI"/>
                <a:ea typeface="+mn-ea"/>
                <a:cs typeface="Segoe UI Light" panose="020B0502040204020203" pitchFamily="34" charset="0"/>
              </a:rPr>
              <a:t>Full backups weekly, differential backup daily, </a:t>
            </a:r>
            <a:br>
              <a:rPr kumimoji="0" lang="en-US" sz="1600" b="0" i="0" u="none" strike="noStrike" kern="1200" cap="none" spc="0" normalizeH="0" baseline="0" noProof="0" dirty="0">
                <a:ln>
                  <a:noFill/>
                </a:ln>
                <a:solidFill>
                  <a:srgbClr val="494949"/>
                </a:solidFill>
                <a:effectLst/>
                <a:uLnTx/>
                <a:uFillTx/>
                <a:latin typeface="Segoe UI"/>
                <a:ea typeface="+mn-ea"/>
                <a:cs typeface="Segoe UI Light" panose="020B0502040204020203" pitchFamily="34" charset="0"/>
              </a:rPr>
            </a:br>
            <a:r>
              <a:rPr kumimoji="0" lang="en-US" sz="1600" b="0" i="0" u="none" strike="noStrike" kern="1200" cap="none" spc="0" normalizeH="0" baseline="0" noProof="0" dirty="0">
                <a:ln>
                  <a:noFill/>
                </a:ln>
                <a:solidFill>
                  <a:srgbClr val="494949"/>
                </a:solidFill>
                <a:effectLst/>
                <a:uLnTx/>
                <a:uFillTx/>
                <a:latin typeface="Segoe UI"/>
                <a:ea typeface="+mn-ea"/>
                <a:cs typeface="Segoe UI Light" panose="020B0502040204020203" pitchFamily="34" charset="0"/>
              </a:rPr>
              <a:t>log backups every 5 minutes </a:t>
            </a:r>
          </a:p>
          <a:p>
            <a:pPr marL="0" marR="0" lvl="0" indent="0" algn="l" defTabSz="466279" rtl="0" eaLnBrk="1" fontAlgn="auto" latinLnBrk="0" hangingPunct="1">
              <a:lnSpc>
                <a:spcPct val="100000"/>
              </a:lnSpc>
              <a:spcBef>
                <a:spcPts val="1020"/>
              </a:spcBef>
              <a:spcAft>
                <a:spcPts val="0"/>
              </a:spcAft>
              <a:buClrTx/>
              <a:buSzTx/>
              <a:buFont typeface="Arial"/>
              <a:buNone/>
              <a:tabLst/>
              <a:defRPr/>
            </a:pPr>
            <a:r>
              <a:rPr kumimoji="0" lang="en-US" sz="1600" b="0" i="0" u="none" strike="noStrike" kern="1200" cap="none" spc="0" normalizeH="0" baseline="0" noProof="0" dirty="0">
                <a:ln>
                  <a:noFill/>
                </a:ln>
                <a:solidFill>
                  <a:srgbClr val="494949"/>
                </a:solidFill>
                <a:effectLst/>
                <a:uLnTx/>
                <a:uFillTx/>
                <a:latin typeface="Segoe UI"/>
                <a:ea typeface="+mn-ea"/>
                <a:cs typeface="Segoe UI Light" panose="020B0502040204020203" pitchFamily="34" charset="0"/>
              </a:rPr>
              <a:t>Daily and weekly backups automatically </a:t>
            </a:r>
            <a:br>
              <a:rPr kumimoji="0" lang="en-US" sz="1600" b="0" i="0" u="none" strike="noStrike" kern="1200" cap="none" spc="0" normalizeH="0" baseline="0" noProof="0" dirty="0">
                <a:ln>
                  <a:noFill/>
                </a:ln>
                <a:solidFill>
                  <a:srgbClr val="494949"/>
                </a:solidFill>
                <a:effectLst/>
                <a:uLnTx/>
                <a:uFillTx/>
                <a:latin typeface="Segoe UI"/>
                <a:ea typeface="+mn-ea"/>
                <a:cs typeface="Segoe UI Light" panose="020B0502040204020203" pitchFamily="34" charset="0"/>
              </a:rPr>
            </a:br>
            <a:r>
              <a:rPr kumimoji="0" lang="en-US" sz="1600" b="0" i="0" u="none" strike="noStrike" kern="1200" cap="none" spc="0" normalizeH="0" baseline="0" noProof="0" dirty="0">
                <a:ln>
                  <a:noFill/>
                </a:ln>
                <a:solidFill>
                  <a:srgbClr val="494949"/>
                </a:solidFill>
                <a:effectLst/>
                <a:uLnTx/>
                <a:uFillTx/>
                <a:latin typeface="Segoe UI"/>
                <a:ea typeface="+mn-ea"/>
                <a:cs typeface="Segoe UI Light" panose="020B0502040204020203" pitchFamily="34" charset="0"/>
              </a:rPr>
              <a:t>uploaded to geo-redundant Azure Storage</a:t>
            </a:r>
          </a:p>
          <a:p>
            <a:pPr marL="0" marR="0" lvl="0" indent="0" algn="l" defTabSz="466279" rtl="0" eaLnBrk="1" fontAlgn="auto" latinLnBrk="0" hangingPunct="1">
              <a:lnSpc>
                <a:spcPct val="100000"/>
              </a:lnSpc>
              <a:spcBef>
                <a:spcPts val="1020"/>
              </a:spcBef>
              <a:spcAft>
                <a:spcPts val="0"/>
              </a:spcAft>
              <a:buClrTx/>
              <a:buSzTx/>
              <a:buFont typeface="Arial"/>
              <a:buNone/>
              <a:tabLst/>
              <a:defRPr/>
            </a:pPr>
            <a:r>
              <a:rPr kumimoji="0" lang="en-US" sz="2400" b="0" i="0" u="none" strike="noStrike" kern="1200" cap="none" spc="0" normalizeH="0" baseline="0" noProof="0" dirty="0">
                <a:ln>
                  <a:noFill/>
                </a:ln>
                <a:solidFill>
                  <a:srgbClr val="0072C6"/>
                </a:solidFill>
                <a:effectLst/>
                <a:uLnTx/>
                <a:uFillTx/>
                <a:latin typeface="Segoe UI Light" panose="020B0502040204020203" pitchFamily="34" charset="0"/>
                <a:ea typeface="+mn-ea"/>
                <a:cs typeface="Segoe UI Light" panose="020B0502040204020203" pitchFamily="34" charset="0"/>
              </a:rPr>
              <a:t>Self-service restore</a:t>
            </a:r>
          </a:p>
          <a:p>
            <a:pPr marL="0" marR="0" lvl="0" indent="0" algn="l" defTabSz="466279" rtl="0" eaLnBrk="1" fontAlgn="auto" latinLnBrk="0" hangingPunct="1">
              <a:lnSpc>
                <a:spcPct val="100000"/>
              </a:lnSpc>
              <a:spcBef>
                <a:spcPts val="1020"/>
              </a:spcBef>
              <a:spcAft>
                <a:spcPts val="0"/>
              </a:spcAft>
              <a:buClrTx/>
              <a:buSzTx/>
              <a:buFont typeface="Arial"/>
              <a:buNone/>
              <a:tabLst/>
              <a:defRPr/>
            </a:pPr>
            <a:r>
              <a:rPr kumimoji="0" lang="en-US" sz="1600" b="0" i="0" u="none" strike="noStrike" kern="1200" cap="none" spc="0" normalizeH="0" baseline="0" noProof="0" dirty="0">
                <a:ln>
                  <a:noFill/>
                </a:ln>
                <a:solidFill>
                  <a:srgbClr val="494949"/>
                </a:solidFill>
                <a:effectLst/>
                <a:uLnTx/>
                <a:uFillTx/>
                <a:latin typeface="Segoe UI"/>
                <a:ea typeface="+mn-ea"/>
                <a:cs typeface="Segoe UI Light" panose="020B0502040204020203" pitchFamily="34" charset="0"/>
              </a:rPr>
              <a:t>Point-in-time up to a second granularity</a:t>
            </a:r>
          </a:p>
          <a:p>
            <a:pPr marL="0" marR="0" lvl="0" indent="0" algn="l" defTabSz="466279" rtl="0" eaLnBrk="1" fontAlgn="auto" latinLnBrk="0" hangingPunct="1">
              <a:lnSpc>
                <a:spcPct val="100000"/>
              </a:lnSpc>
              <a:spcBef>
                <a:spcPts val="1020"/>
              </a:spcBef>
              <a:spcAft>
                <a:spcPts val="0"/>
              </a:spcAft>
              <a:buClrTx/>
              <a:buSzTx/>
              <a:buFont typeface="Arial"/>
              <a:buNone/>
              <a:tabLst/>
              <a:defRPr/>
            </a:pPr>
            <a:r>
              <a:rPr kumimoji="0" lang="en-US" sz="1600" b="0" i="0" u="none" strike="noStrike" kern="1200" cap="none" spc="0" normalizeH="0" baseline="0" noProof="0" dirty="0">
                <a:ln>
                  <a:noFill/>
                </a:ln>
                <a:solidFill>
                  <a:srgbClr val="494949"/>
                </a:solidFill>
                <a:effectLst/>
                <a:uLnTx/>
                <a:uFillTx/>
                <a:latin typeface="Segoe UI"/>
                <a:ea typeface="+mn-ea"/>
                <a:cs typeface="Segoe UI Light" panose="020B0502040204020203" pitchFamily="34" charset="0"/>
              </a:rPr>
              <a:t>REST API, PowerShell, or Portal</a:t>
            </a:r>
          </a:p>
          <a:p>
            <a:pPr marL="0" marR="0" lvl="0" indent="0" algn="l" defTabSz="466279" rtl="0" eaLnBrk="1" fontAlgn="auto" latinLnBrk="0" hangingPunct="1">
              <a:lnSpc>
                <a:spcPct val="100000"/>
              </a:lnSpc>
              <a:spcBef>
                <a:spcPts val="1020"/>
              </a:spcBef>
              <a:spcAft>
                <a:spcPts val="0"/>
              </a:spcAft>
              <a:buClrTx/>
              <a:buSzTx/>
              <a:buFont typeface="Arial"/>
              <a:buNone/>
              <a:tabLst/>
              <a:defRPr/>
            </a:pPr>
            <a:r>
              <a:rPr kumimoji="0" lang="en-US" sz="1600" b="0" i="0" u="none" strike="noStrike" kern="1200" cap="none" spc="0" normalizeH="0" baseline="0" noProof="0" dirty="0">
                <a:ln>
                  <a:noFill/>
                </a:ln>
                <a:solidFill>
                  <a:srgbClr val="494949"/>
                </a:solidFill>
                <a:effectLst/>
                <a:uLnTx/>
                <a:uFillTx/>
                <a:latin typeface="Segoe UI"/>
                <a:ea typeface="+mn-ea"/>
                <a:cs typeface="Segoe UI Light" panose="020B0502040204020203" pitchFamily="34" charset="0"/>
              </a:rPr>
              <a:t>Creates a new database in the same logical server</a:t>
            </a:r>
            <a:endParaRPr kumimoji="0" lang="en-US" sz="1800" b="0" i="0" u="none" strike="noStrike" kern="1200" cap="none" spc="0" normalizeH="0" baseline="0" noProof="0" dirty="0">
              <a:ln>
                <a:noFill/>
              </a:ln>
              <a:solidFill>
                <a:srgbClr val="494949"/>
              </a:solidFill>
              <a:effectLst/>
              <a:uLnTx/>
              <a:uFillTx/>
              <a:latin typeface="Segoe UI"/>
              <a:ea typeface="+mn-ea"/>
              <a:cs typeface="Segoe UI Light" panose="020B0502040204020203" pitchFamily="34" charset="0"/>
            </a:endParaRPr>
          </a:p>
          <a:p>
            <a:pPr marL="0" marR="0" lvl="0" indent="0" algn="l" defTabSz="466279" rtl="0" eaLnBrk="1" fontAlgn="auto" latinLnBrk="0" hangingPunct="1">
              <a:lnSpc>
                <a:spcPct val="100000"/>
              </a:lnSpc>
              <a:spcBef>
                <a:spcPts val="1020"/>
              </a:spcBef>
              <a:spcAft>
                <a:spcPts val="0"/>
              </a:spcAft>
              <a:buClrTx/>
              <a:buSzTx/>
              <a:buFont typeface="Arial"/>
              <a:buNone/>
              <a:tabLst/>
              <a:defRPr/>
            </a:pPr>
            <a:r>
              <a:rPr kumimoji="0" lang="en-US" sz="2400" b="0" i="0" u="none" strike="noStrike" kern="1200" cap="none" spc="0" normalizeH="0" baseline="0" noProof="0" dirty="0">
                <a:ln>
                  <a:noFill/>
                </a:ln>
                <a:solidFill>
                  <a:srgbClr val="0072C6"/>
                </a:solidFill>
                <a:effectLst/>
                <a:uLnTx/>
                <a:uFillTx/>
                <a:latin typeface="Segoe UI Light" panose="020B0502040204020203" pitchFamily="34" charset="0"/>
                <a:ea typeface="+mn-ea"/>
                <a:cs typeface="Segoe UI Light" panose="020B0502040204020203" pitchFamily="34" charset="0"/>
              </a:rPr>
              <a:t>Tiered retention policy</a:t>
            </a:r>
          </a:p>
          <a:p>
            <a:pPr marL="0" lvl="0" indent="0" defTabSz="466279">
              <a:spcBef>
                <a:spcPts val="1020"/>
              </a:spcBef>
              <a:buNone/>
              <a:defRPr/>
            </a:pPr>
            <a:r>
              <a:rPr kumimoji="0" lang="en-US" sz="1600" b="0" i="0" u="none" strike="noStrike" kern="1200" cap="none" spc="0" normalizeH="0" baseline="0" noProof="0" dirty="0">
                <a:ln>
                  <a:noFill/>
                </a:ln>
                <a:solidFill>
                  <a:srgbClr val="494949"/>
                </a:solidFill>
                <a:effectLst/>
                <a:uLnTx/>
                <a:uFillTx/>
                <a:latin typeface="Segoe UI"/>
                <a:ea typeface="+mn-ea"/>
                <a:cs typeface="Segoe UI Light" panose="020B0502040204020203" pitchFamily="34" charset="0"/>
              </a:rPr>
              <a:t>Basic </a:t>
            </a:r>
            <a:r>
              <a:rPr kumimoji="0" lang="en-US" sz="1600" b="0" i="0" u="none" strike="noStrike" kern="1200" cap="none" spc="0" normalizeH="0" baseline="0" noProof="0" dirty="0">
                <a:ln>
                  <a:noFill/>
                </a:ln>
                <a:solidFill>
                  <a:srgbClr val="494949"/>
                </a:solidFill>
                <a:effectLst/>
                <a:uLnTx/>
                <a:uFillTx/>
                <a:latin typeface="Segoe UI Light" panose="020B0502040204020203" pitchFamily="34" charset="0"/>
                <a:cs typeface="Segoe UI Light" panose="020B0502040204020203" pitchFamily="34" charset="0"/>
              </a:rPr>
              <a:t>–</a:t>
            </a:r>
            <a:r>
              <a:rPr kumimoji="0" lang="en-US" sz="1600" b="0" i="0" u="none" strike="noStrike" kern="1200" cap="none" spc="0" normalizeH="0" baseline="0" noProof="0" dirty="0">
                <a:ln>
                  <a:noFill/>
                </a:ln>
                <a:solidFill>
                  <a:srgbClr val="494949"/>
                </a:solidFill>
                <a:effectLst/>
                <a:uLnTx/>
                <a:uFillTx/>
                <a:latin typeface="Segoe UI"/>
                <a:ea typeface="+mn-ea"/>
                <a:cs typeface="Segoe UI Light" panose="020B0502040204020203" pitchFamily="34" charset="0"/>
              </a:rPr>
              <a:t> 7 days </a:t>
            </a:r>
            <a:br>
              <a:rPr kumimoji="0" lang="en-US" sz="1600" b="0" i="0" u="none" strike="noStrike" kern="1200" cap="none" spc="0" normalizeH="0" baseline="0" noProof="0" dirty="0">
                <a:ln>
                  <a:noFill/>
                </a:ln>
                <a:solidFill>
                  <a:srgbClr val="494949"/>
                </a:solidFill>
                <a:effectLst/>
                <a:uLnTx/>
                <a:uFillTx/>
                <a:latin typeface="Segoe UI"/>
                <a:ea typeface="+mn-ea"/>
                <a:cs typeface="Segoe UI Light" panose="020B0502040204020203" pitchFamily="34" charset="0"/>
              </a:rPr>
            </a:br>
            <a:r>
              <a:rPr kumimoji="0" lang="en-US" sz="1600" b="0" i="0" u="none" strike="noStrike" kern="1200" cap="none" spc="0" normalizeH="0" baseline="0" noProof="0" dirty="0">
                <a:ln>
                  <a:noFill/>
                </a:ln>
                <a:solidFill>
                  <a:srgbClr val="494949"/>
                </a:solidFill>
                <a:effectLst/>
                <a:uLnTx/>
                <a:uFillTx/>
                <a:latin typeface="Segoe UI"/>
                <a:ea typeface="+mn-ea"/>
                <a:cs typeface="Segoe UI Light" panose="020B0502040204020203" pitchFamily="34" charset="0"/>
              </a:rPr>
              <a:t>Standard </a:t>
            </a:r>
            <a:r>
              <a:rPr lang="en-US" sz="1600" dirty="0">
                <a:solidFill>
                  <a:srgbClr val="494949"/>
                </a:solidFill>
                <a:latin typeface="Segoe UI Light" panose="020B0502040204020203" pitchFamily="34" charset="0"/>
                <a:cs typeface="Segoe UI Light" panose="020B0502040204020203" pitchFamily="34" charset="0"/>
              </a:rPr>
              <a:t>–</a:t>
            </a:r>
            <a:r>
              <a:rPr kumimoji="0" lang="en-US" sz="1600" b="0" i="0" u="none" strike="noStrike" kern="1200" cap="none" spc="0" normalizeH="0" baseline="0" noProof="0" dirty="0">
                <a:ln>
                  <a:noFill/>
                </a:ln>
                <a:solidFill>
                  <a:srgbClr val="494949"/>
                </a:solidFill>
                <a:effectLst/>
                <a:uLnTx/>
                <a:uFillTx/>
                <a:latin typeface="Segoe UI"/>
                <a:ea typeface="+mn-ea"/>
                <a:cs typeface="Segoe UI Light" panose="020B0502040204020203" pitchFamily="34" charset="0"/>
              </a:rPr>
              <a:t> 14 days </a:t>
            </a:r>
            <a:br>
              <a:rPr kumimoji="0" lang="en-US" sz="1600" b="0" i="0" u="none" strike="noStrike" kern="1200" cap="none" spc="0" normalizeH="0" baseline="0" noProof="0" dirty="0">
                <a:ln>
                  <a:noFill/>
                </a:ln>
                <a:solidFill>
                  <a:srgbClr val="494949"/>
                </a:solidFill>
                <a:effectLst/>
                <a:uLnTx/>
                <a:uFillTx/>
                <a:latin typeface="Segoe UI"/>
                <a:ea typeface="+mn-ea"/>
                <a:cs typeface="Segoe UI Light" panose="020B0502040204020203" pitchFamily="34" charset="0"/>
              </a:rPr>
            </a:br>
            <a:r>
              <a:rPr kumimoji="0" lang="en-US" sz="1600" b="0" i="0" u="none" strike="noStrike" kern="1200" cap="none" spc="0" normalizeH="0" baseline="0" noProof="0" dirty="0">
                <a:ln>
                  <a:noFill/>
                </a:ln>
                <a:solidFill>
                  <a:srgbClr val="494949"/>
                </a:solidFill>
                <a:effectLst/>
                <a:uLnTx/>
                <a:uFillTx/>
                <a:latin typeface="Segoe UI"/>
                <a:ea typeface="+mn-ea"/>
                <a:cs typeface="Segoe UI Light" panose="020B0502040204020203" pitchFamily="34" charset="0"/>
              </a:rPr>
              <a:t>Premium </a:t>
            </a:r>
            <a:r>
              <a:rPr lang="en-US" sz="1600" dirty="0">
                <a:solidFill>
                  <a:srgbClr val="494949"/>
                </a:solidFill>
                <a:latin typeface="Segoe UI Light" panose="020B0502040204020203" pitchFamily="34" charset="0"/>
                <a:cs typeface="Segoe UI Light" panose="020B0502040204020203" pitchFamily="34" charset="0"/>
              </a:rPr>
              <a:t>–</a:t>
            </a:r>
            <a:r>
              <a:rPr kumimoji="0" lang="en-US" sz="1600" b="0" i="0" u="none" strike="noStrike" kern="1200" cap="none" spc="0" normalizeH="0" baseline="0" noProof="0" dirty="0">
                <a:ln>
                  <a:noFill/>
                </a:ln>
                <a:solidFill>
                  <a:srgbClr val="494949"/>
                </a:solidFill>
                <a:effectLst/>
                <a:uLnTx/>
                <a:uFillTx/>
                <a:latin typeface="Segoe UI"/>
                <a:ea typeface="+mn-ea"/>
                <a:cs typeface="Segoe UI Light" panose="020B0502040204020203" pitchFamily="34" charset="0"/>
              </a:rPr>
              <a:t> 35 days</a:t>
            </a:r>
          </a:p>
          <a:p>
            <a:pPr marL="0" marR="0" lvl="0" indent="0" algn="l" defTabSz="466279" rtl="0" eaLnBrk="1" fontAlgn="auto" latinLnBrk="0" hangingPunct="1">
              <a:lnSpc>
                <a:spcPct val="100000"/>
              </a:lnSpc>
              <a:spcBef>
                <a:spcPts val="1020"/>
              </a:spcBef>
              <a:spcAft>
                <a:spcPts val="0"/>
              </a:spcAft>
              <a:buClrTx/>
              <a:buSzTx/>
              <a:buFont typeface="Arial"/>
              <a:buNone/>
              <a:tabLst/>
              <a:defRPr/>
            </a:pPr>
            <a:r>
              <a:rPr kumimoji="0" lang="en-US" sz="1600" b="0" i="0" u="none" strike="noStrike" kern="1200" cap="none" spc="0" normalizeH="0" baseline="0" noProof="0" dirty="0">
                <a:ln>
                  <a:noFill/>
                </a:ln>
                <a:solidFill>
                  <a:srgbClr val="494949"/>
                </a:solidFill>
                <a:effectLst/>
                <a:uLnTx/>
                <a:uFillTx/>
                <a:latin typeface="Segoe UI"/>
                <a:ea typeface="+mn-ea"/>
                <a:cs typeface="Segoe UI Light" panose="020B0502040204020203" pitchFamily="34" charset="0"/>
              </a:rPr>
              <a:t>No additional cost to retain backups</a:t>
            </a:r>
            <a:endParaRPr kumimoji="0" lang="en-US" sz="1800" b="0" i="0" u="none" strike="noStrike" kern="1200" cap="none" spc="0" normalizeH="0" baseline="0" noProof="0" dirty="0">
              <a:ln>
                <a:noFill/>
              </a:ln>
              <a:solidFill>
                <a:srgbClr val="494949"/>
              </a:solidFill>
              <a:effectLst/>
              <a:uLnTx/>
              <a:uFillTx/>
              <a:latin typeface="Segoe UI"/>
              <a:ea typeface="+mn-ea"/>
              <a:cs typeface="Segoe UI"/>
            </a:endParaRPr>
          </a:p>
        </p:txBody>
      </p:sp>
      <p:pic>
        <p:nvPicPr>
          <p:cNvPr id="38" name="Picture 37"/>
          <p:cNvPicPr>
            <a:picLocks noChangeAspect="1"/>
          </p:cNvPicPr>
          <p:nvPr/>
        </p:nvPicPr>
        <p:blipFill>
          <a:blip r:embed="rId3">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4513217" y="2449849"/>
            <a:ext cx="7898781" cy="3708349"/>
          </a:xfrm>
          <a:prstGeom prst="rect">
            <a:avLst/>
          </a:prstGeom>
        </p:spPr>
      </p:pic>
      <p:grpSp>
        <p:nvGrpSpPr>
          <p:cNvPr id="39" name="Group 38"/>
          <p:cNvGrpSpPr/>
          <p:nvPr/>
        </p:nvGrpSpPr>
        <p:grpSpPr>
          <a:xfrm>
            <a:off x="5455928" y="3870788"/>
            <a:ext cx="293791" cy="293791"/>
            <a:chOff x="5298510" y="3607496"/>
            <a:chExt cx="288099" cy="288099"/>
          </a:xfrm>
        </p:grpSpPr>
        <p:sp>
          <p:nvSpPr>
            <p:cNvPr id="40" name="Oval 39"/>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1" name="Oval 40"/>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2" name="Group 41"/>
          <p:cNvGrpSpPr/>
          <p:nvPr/>
        </p:nvGrpSpPr>
        <p:grpSpPr>
          <a:xfrm>
            <a:off x="5887018" y="4087406"/>
            <a:ext cx="293791" cy="293791"/>
            <a:chOff x="5298510" y="3607496"/>
            <a:chExt cx="288099" cy="288099"/>
          </a:xfrm>
        </p:grpSpPr>
        <p:sp>
          <p:nvSpPr>
            <p:cNvPr id="43" name="Oval 4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 name="Oval 4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5" name="Group 44"/>
          <p:cNvGrpSpPr/>
          <p:nvPr/>
        </p:nvGrpSpPr>
        <p:grpSpPr>
          <a:xfrm>
            <a:off x="6280457" y="3576995"/>
            <a:ext cx="293791" cy="293791"/>
            <a:chOff x="5298510" y="3607496"/>
            <a:chExt cx="288099" cy="288099"/>
          </a:xfrm>
        </p:grpSpPr>
        <p:sp>
          <p:nvSpPr>
            <p:cNvPr id="46" name="Oval 45"/>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7" name="Oval 46"/>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8" name="Group 47"/>
          <p:cNvGrpSpPr/>
          <p:nvPr/>
        </p:nvGrpSpPr>
        <p:grpSpPr>
          <a:xfrm>
            <a:off x="6465498" y="3853416"/>
            <a:ext cx="293791" cy="293791"/>
            <a:chOff x="5298510" y="3607496"/>
            <a:chExt cx="288099" cy="288099"/>
          </a:xfrm>
        </p:grpSpPr>
        <p:sp>
          <p:nvSpPr>
            <p:cNvPr id="49" name="Oval 4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 name="Oval 4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1" name="Group 50"/>
          <p:cNvGrpSpPr/>
          <p:nvPr/>
        </p:nvGrpSpPr>
        <p:grpSpPr>
          <a:xfrm>
            <a:off x="8385435" y="3481193"/>
            <a:ext cx="293791" cy="293791"/>
            <a:chOff x="5298510" y="3607496"/>
            <a:chExt cx="288099" cy="288099"/>
          </a:xfrm>
        </p:grpSpPr>
        <p:sp>
          <p:nvSpPr>
            <p:cNvPr id="52" name="Oval 51"/>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Oval 52"/>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4" name="Group 53"/>
          <p:cNvGrpSpPr/>
          <p:nvPr/>
        </p:nvGrpSpPr>
        <p:grpSpPr>
          <a:xfrm>
            <a:off x="11018922" y="5527094"/>
            <a:ext cx="293791" cy="293791"/>
            <a:chOff x="5298510" y="3607496"/>
            <a:chExt cx="288099" cy="288099"/>
          </a:xfrm>
        </p:grpSpPr>
        <p:sp>
          <p:nvSpPr>
            <p:cNvPr id="55" name="Oval 5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 name="Oval 5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7" name="Group 56"/>
          <p:cNvGrpSpPr/>
          <p:nvPr/>
        </p:nvGrpSpPr>
        <p:grpSpPr>
          <a:xfrm>
            <a:off x="10891287" y="5133677"/>
            <a:ext cx="293791" cy="293791"/>
            <a:chOff x="5298510" y="3607496"/>
            <a:chExt cx="288099" cy="288099"/>
          </a:xfrm>
        </p:grpSpPr>
        <p:sp>
          <p:nvSpPr>
            <p:cNvPr id="58" name="Oval 57"/>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Oval 58"/>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60" name="Group 59"/>
          <p:cNvGrpSpPr/>
          <p:nvPr/>
        </p:nvGrpSpPr>
        <p:grpSpPr>
          <a:xfrm>
            <a:off x="10282464" y="4839882"/>
            <a:ext cx="293791" cy="293791"/>
            <a:chOff x="5298510" y="3607496"/>
            <a:chExt cx="288099" cy="288099"/>
          </a:xfrm>
        </p:grpSpPr>
        <p:sp>
          <p:nvSpPr>
            <p:cNvPr id="61" name="Oval 6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2" name="Oval 6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63" name="Group 62"/>
          <p:cNvGrpSpPr/>
          <p:nvPr/>
        </p:nvGrpSpPr>
        <p:grpSpPr>
          <a:xfrm>
            <a:off x="10725128" y="3998617"/>
            <a:ext cx="293791" cy="293791"/>
            <a:chOff x="5298510" y="3607496"/>
            <a:chExt cx="288099" cy="288099"/>
          </a:xfrm>
        </p:grpSpPr>
        <p:sp>
          <p:nvSpPr>
            <p:cNvPr id="64" name="Oval 63"/>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 name="Oval 64"/>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66" name="Group 65"/>
          <p:cNvGrpSpPr/>
          <p:nvPr/>
        </p:nvGrpSpPr>
        <p:grpSpPr>
          <a:xfrm>
            <a:off x="10354530" y="3794451"/>
            <a:ext cx="293791" cy="293791"/>
            <a:chOff x="5298510" y="3607496"/>
            <a:chExt cx="288099" cy="288099"/>
          </a:xfrm>
        </p:grpSpPr>
        <p:sp>
          <p:nvSpPr>
            <p:cNvPr id="67" name="Oval 6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69" name="Group 68"/>
          <p:cNvGrpSpPr/>
          <p:nvPr/>
        </p:nvGrpSpPr>
        <p:grpSpPr>
          <a:xfrm>
            <a:off x="11312714" y="3479514"/>
            <a:ext cx="293791" cy="293791"/>
            <a:chOff x="5298510" y="3607496"/>
            <a:chExt cx="288099" cy="288099"/>
          </a:xfrm>
        </p:grpSpPr>
        <p:sp>
          <p:nvSpPr>
            <p:cNvPr id="70" name="Oval 69"/>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Oval 70"/>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2" name="Group 71"/>
          <p:cNvGrpSpPr/>
          <p:nvPr/>
        </p:nvGrpSpPr>
        <p:grpSpPr>
          <a:xfrm>
            <a:off x="10833439" y="3507270"/>
            <a:ext cx="293791" cy="293791"/>
            <a:chOff x="5298510" y="3607496"/>
            <a:chExt cx="288099" cy="288099"/>
          </a:xfrm>
        </p:grpSpPr>
        <p:sp>
          <p:nvSpPr>
            <p:cNvPr id="73" name="Oval 7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 name="Oval 7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5" name="Group 74"/>
          <p:cNvGrpSpPr/>
          <p:nvPr/>
        </p:nvGrpSpPr>
        <p:grpSpPr>
          <a:xfrm>
            <a:off x="10498919" y="3342276"/>
            <a:ext cx="293791" cy="293791"/>
            <a:chOff x="5298510" y="3607496"/>
            <a:chExt cx="288099" cy="288099"/>
          </a:xfrm>
        </p:grpSpPr>
        <p:sp>
          <p:nvSpPr>
            <p:cNvPr id="76" name="Oval 75"/>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7" name="Oval 76"/>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8" name="Group 77"/>
          <p:cNvGrpSpPr/>
          <p:nvPr/>
        </p:nvGrpSpPr>
        <p:grpSpPr>
          <a:xfrm>
            <a:off x="6913637" y="5023391"/>
            <a:ext cx="293791" cy="293791"/>
            <a:chOff x="5298510" y="3607496"/>
            <a:chExt cx="288099" cy="288099"/>
          </a:xfrm>
        </p:grpSpPr>
        <p:sp>
          <p:nvSpPr>
            <p:cNvPr id="79" name="Oval 7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Oval 7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81" name="Group 80"/>
          <p:cNvGrpSpPr/>
          <p:nvPr/>
        </p:nvGrpSpPr>
        <p:grpSpPr>
          <a:xfrm>
            <a:off x="7255545" y="3257428"/>
            <a:ext cx="833716" cy="833716"/>
            <a:chOff x="7766078" y="2734107"/>
            <a:chExt cx="1169454" cy="1169454"/>
          </a:xfrm>
        </p:grpSpPr>
        <p:grpSp>
          <p:nvGrpSpPr>
            <p:cNvPr id="82" name="Group 81"/>
            <p:cNvGrpSpPr/>
            <p:nvPr/>
          </p:nvGrpSpPr>
          <p:grpSpPr>
            <a:xfrm>
              <a:off x="7766078" y="2734107"/>
              <a:ext cx="1169454" cy="1169454"/>
              <a:chOff x="5321459" y="3630988"/>
              <a:chExt cx="236552" cy="236552"/>
            </a:xfrm>
          </p:grpSpPr>
          <p:sp>
            <p:nvSpPr>
              <p:cNvPr id="95" name="Oval 94"/>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6" name="Oval 95"/>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83" name="Group 332"/>
            <p:cNvGrpSpPr/>
            <p:nvPr/>
          </p:nvGrpSpPr>
          <p:grpSpPr>
            <a:xfrm>
              <a:off x="8131601" y="3008952"/>
              <a:ext cx="452287" cy="691429"/>
              <a:chOff x="11312677" y="4385379"/>
              <a:chExt cx="420734" cy="643192"/>
            </a:xfrm>
          </p:grpSpPr>
          <p:sp>
            <p:nvSpPr>
              <p:cNvPr id="84"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85"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86"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87"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88"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89"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90"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91"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92"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93"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94"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grpSp>
      </p:grpSp>
      <p:grpSp>
        <p:nvGrpSpPr>
          <p:cNvPr id="97" name="Group 96"/>
          <p:cNvGrpSpPr/>
          <p:nvPr/>
        </p:nvGrpSpPr>
        <p:grpSpPr>
          <a:xfrm>
            <a:off x="8416657" y="3223545"/>
            <a:ext cx="833716" cy="833716"/>
            <a:chOff x="7766078" y="2734107"/>
            <a:chExt cx="1169454" cy="1169454"/>
          </a:xfrm>
        </p:grpSpPr>
        <p:grpSp>
          <p:nvGrpSpPr>
            <p:cNvPr id="98" name="Group 97"/>
            <p:cNvGrpSpPr/>
            <p:nvPr/>
          </p:nvGrpSpPr>
          <p:grpSpPr>
            <a:xfrm>
              <a:off x="7766078" y="2734107"/>
              <a:ext cx="1169454" cy="1169454"/>
              <a:chOff x="5321459" y="3630988"/>
              <a:chExt cx="236552" cy="236552"/>
            </a:xfrm>
          </p:grpSpPr>
          <p:sp>
            <p:nvSpPr>
              <p:cNvPr id="111" name="Oval 110"/>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Oval 111"/>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99" name="Group 332"/>
            <p:cNvGrpSpPr/>
            <p:nvPr/>
          </p:nvGrpSpPr>
          <p:grpSpPr>
            <a:xfrm>
              <a:off x="8131601" y="3008952"/>
              <a:ext cx="452287" cy="691429"/>
              <a:chOff x="11312677" y="4385379"/>
              <a:chExt cx="420734" cy="643192"/>
            </a:xfrm>
          </p:grpSpPr>
          <p:sp>
            <p:nvSpPr>
              <p:cNvPr id="100"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01"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02"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03"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04"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05"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06"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07"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08"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09"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10"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grpSp>
      </p:grpSp>
      <p:sp>
        <p:nvSpPr>
          <p:cNvPr id="113" name="Oval 112"/>
          <p:cNvSpPr/>
          <p:nvPr/>
        </p:nvSpPr>
        <p:spPr bwMode="auto">
          <a:xfrm>
            <a:off x="7934618" y="3317610"/>
            <a:ext cx="657368" cy="657368"/>
          </a:xfrm>
          <a:prstGeom prst="ellipse">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29" tIns="146262" rIns="182829" bIns="146262" numCol="1" spcCol="0" rtlCol="0" fromWordArt="0" anchor="t" anchorCtr="0" forceAA="0" compatLnSpc="1">
            <a:prstTxWarp prst="textNoShape">
              <a:avLst/>
            </a:prstTxWarp>
            <a:noAutofit/>
          </a:bodyPr>
          <a:lstStyle/>
          <a:p>
            <a:pPr marL="0" marR="0" lvl="0" indent="0" algn="ctr" defTabSz="932211"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4" name="Freeform 123"/>
          <p:cNvSpPr>
            <a:spLocks noEditPoints="1"/>
          </p:cNvSpPr>
          <p:nvPr/>
        </p:nvSpPr>
        <p:spPr bwMode="black">
          <a:xfrm>
            <a:off x="8080811" y="3456783"/>
            <a:ext cx="364981" cy="379020"/>
          </a:xfrm>
          <a:custGeom>
            <a:avLst/>
            <a:gdLst>
              <a:gd name="T0" fmla="*/ 57 w 63"/>
              <a:gd name="T1" fmla="*/ 54 h 65"/>
              <a:gd name="T2" fmla="*/ 57 w 63"/>
              <a:gd name="T3" fmla="*/ 55 h 65"/>
              <a:gd name="T4" fmla="*/ 35 w 63"/>
              <a:gd name="T5" fmla="*/ 65 h 65"/>
              <a:gd name="T6" fmla="*/ 33 w 63"/>
              <a:gd name="T7" fmla="*/ 65 h 65"/>
              <a:gd name="T8" fmla="*/ 12 w 63"/>
              <a:gd name="T9" fmla="*/ 57 h 65"/>
              <a:gd name="T10" fmla="*/ 10 w 63"/>
              <a:gd name="T11" fmla="*/ 55 h 65"/>
              <a:gd name="T12" fmla="*/ 2 w 63"/>
              <a:gd name="T13" fmla="*/ 62 h 65"/>
              <a:gd name="T14" fmla="*/ 0 w 63"/>
              <a:gd name="T15" fmla="*/ 37 h 65"/>
              <a:gd name="T16" fmla="*/ 25 w 63"/>
              <a:gd name="T17" fmla="*/ 42 h 65"/>
              <a:gd name="T18" fmla="*/ 17 w 63"/>
              <a:gd name="T19" fmla="*/ 48 h 65"/>
              <a:gd name="T20" fmla="*/ 20 w 63"/>
              <a:gd name="T21" fmla="*/ 50 h 65"/>
              <a:gd name="T22" fmla="*/ 33 w 63"/>
              <a:gd name="T23" fmla="*/ 55 h 65"/>
              <a:gd name="T24" fmla="*/ 34 w 63"/>
              <a:gd name="T25" fmla="*/ 55 h 65"/>
              <a:gd name="T26" fmla="*/ 49 w 63"/>
              <a:gd name="T27" fmla="*/ 48 h 65"/>
              <a:gd name="T28" fmla="*/ 50 w 63"/>
              <a:gd name="T29" fmla="*/ 48 h 65"/>
              <a:gd name="T30" fmla="*/ 57 w 63"/>
              <a:gd name="T31" fmla="*/ 54 h 65"/>
              <a:gd name="T32" fmla="*/ 63 w 63"/>
              <a:gd name="T33" fmla="*/ 29 h 65"/>
              <a:gd name="T34" fmla="*/ 61 w 63"/>
              <a:gd name="T35" fmla="*/ 4 h 65"/>
              <a:gd name="T36" fmla="*/ 53 w 63"/>
              <a:gd name="T37" fmla="*/ 11 h 65"/>
              <a:gd name="T38" fmla="*/ 53 w 63"/>
              <a:gd name="T39" fmla="*/ 11 h 65"/>
              <a:gd name="T40" fmla="*/ 53 w 63"/>
              <a:gd name="T41" fmla="*/ 10 h 65"/>
              <a:gd name="T42" fmla="*/ 51 w 63"/>
              <a:gd name="T43" fmla="*/ 8 h 65"/>
              <a:gd name="T44" fmla="*/ 29 w 63"/>
              <a:gd name="T45" fmla="*/ 0 h 65"/>
              <a:gd name="T46" fmla="*/ 28 w 63"/>
              <a:gd name="T47" fmla="*/ 0 h 65"/>
              <a:gd name="T48" fmla="*/ 6 w 63"/>
              <a:gd name="T49" fmla="*/ 10 h 65"/>
              <a:gd name="T50" fmla="*/ 5 w 63"/>
              <a:gd name="T51" fmla="*/ 10 h 65"/>
              <a:gd name="T52" fmla="*/ 13 w 63"/>
              <a:gd name="T53" fmla="*/ 17 h 65"/>
              <a:gd name="T54" fmla="*/ 13 w 63"/>
              <a:gd name="T55" fmla="*/ 17 h 65"/>
              <a:gd name="T56" fmla="*/ 28 w 63"/>
              <a:gd name="T57" fmla="*/ 10 h 65"/>
              <a:gd name="T58" fmla="*/ 29 w 63"/>
              <a:gd name="T59" fmla="*/ 10 h 65"/>
              <a:gd name="T60" fmla="*/ 43 w 63"/>
              <a:gd name="T61" fmla="*/ 14 h 65"/>
              <a:gd name="T62" fmla="*/ 46 w 63"/>
              <a:gd name="T63" fmla="*/ 17 h 65"/>
              <a:gd name="T64" fmla="*/ 38 w 63"/>
              <a:gd name="T65" fmla="*/ 24 h 65"/>
              <a:gd name="T66" fmla="*/ 63 w 63"/>
              <a:gd name="T67" fmla="*/ 2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3" h="65">
                <a:moveTo>
                  <a:pt x="57" y="54"/>
                </a:moveTo>
                <a:cubicBezTo>
                  <a:pt x="57" y="55"/>
                  <a:pt x="57" y="55"/>
                  <a:pt x="57" y="55"/>
                </a:cubicBezTo>
                <a:cubicBezTo>
                  <a:pt x="51" y="61"/>
                  <a:pt x="43" y="64"/>
                  <a:pt x="35" y="65"/>
                </a:cubicBezTo>
                <a:cubicBezTo>
                  <a:pt x="34" y="65"/>
                  <a:pt x="34" y="65"/>
                  <a:pt x="33" y="65"/>
                </a:cubicBezTo>
                <a:cubicBezTo>
                  <a:pt x="26" y="65"/>
                  <a:pt x="18" y="62"/>
                  <a:pt x="12" y="57"/>
                </a:cubicBezTo>
                <a:cubicBezTo>
                  <a:pt x="10" y="55"/>
                  <a:pt x="10" y="55"/>
                  <a:pt x="10" y="55"/>
                </a:cubicBezTo>
                <a:cubicBezTo>
                  <a:pt x="2" y="62"/>
                  <a:pt x="2" y="62"/>
                  <a:pt x="2" y="62"/>
                </a:cubicBezTo>
                <a:cubicBezTo>
                  <a:pt x="0" y="37"/>
                  <a:pt x="0" y="37"/>
                  <a:pt x="0" y="37"/>
                </a:cubicBezTo>
                <a:cubicBezTo>
                  <a:pt x="25" y="42"/>
                  <a:pt x="25" y="42"/>
                  <a:pt x="25" y="42"/>
                </a:cubicBezTo>
                <a:cubicBezTo>
                  <a:pt x="17" y="48"/>
                  <a:pt x="17" y="48"/>
                  <a:pt x="17" y="48"/>
                </a:cubicBezTo>
                <a:cubicBezTo>
                  <a:pt x="20" y="50"/>
                  <a:pt x="20" y="50"/>
                  <a:pt x="20" y="50"/>
                </a:cubicBezTo>
                <a:cubicBezTo>
                  <a:pt x="24" y="53"/>
                  <a:pt x="29" y="55"/>
                  <a:pt x="33" y="55"/>
                </a:cubicBezTo>
                <a:cubicBezTo>
                  <a:pt x="34" y="55"/>
                  <a:pt x="34" y="55"/>
                  <a:pt x="34" y="55"/>
                </a:cubicBezTo>
                <a:cubicBezTo>
                  <a:pt x="40" y="54"/>
                  <a:pt x="45" y="52"/>
                  <a:pt x="49" y="48"/>
                </a:cubicBezTo>
                <a:cubicBezTo>
                  <a:pt x="50" y="48"/>
                  <a:pt x="50" y="48"/>
                  <a:pt x="50" y="48"/>
                </a:cubicBezTo>
                <a:lnTo>
                  <a:pt x="57" y="54"/>
                </a:lnTo>
                <a:close/>
                <a:moveTo>
                  <a:pt x="63" y="29"/>
                </a:moveTo>
                <a:cubicBezTo>
                  <a:pt x="61" y="4"/>
                  <a:pt x="61" y="4"/>
                  <a:pt x="61" y="4"/>
                </a:cubicBezTo>
                <a:cubicBezTo>
                  <a:pt x="53" y="11"/>
                  <a:pt x="53" y="11"/>
                  <a:pt x="53" y="11"/>
                </a:cubicBezTo>
                <a:cubicBezTo>
                  <a:pt x="53" y="11"/>
                  <a:pt x="53" y="11"/>
                  <a:pt x="53" y="11"/>
                </a:cubicBezTo>
                <a:cubicBezTo>
                  <a:pt x="53" y="10"/>
                  <a:pt x="53" y="10"/>
                  <a:pt x="53" y="10"/>
                </a:cubicBezTo>
                <a:cubicBezTo>
                  <a:pt x="51" y="8"/>
                  <a:pt x="51" y="8"/>
                  <a:pt x="51" y="8"/>
                </a:cubicBezTo>
                <a:cubicBezTo>
                  <a:pt x="45" y="3"/>
                  <a:pt x="37" y="0"/>
                  <a:pt x="29" y="0"/>
                </a:cubicBezTo>
                <a:cubicBezTo>
                  <a:pt x="29" y="0"/>
                  <a:pt x="28" y="0"/>
                  <a:pt x="28" y="0"/>
                </a:cubicBezTo>
                <a:cubicBezTo>
                  <a:pt x="20" y="0"/>
                  <a:pt x="12" y="4"/>
                  <a:pt x="6" y="10"/>
                </a:cubicBezTo>
                <a:cubicBezTo>
                  <a:pt x="5" y="10"/>
                  <a:pt x="5" y="10"/>
                  <a:pt x="5" y="10"/>
                </a:cubicBezTo>
                <a:cubicBezTo>
                  <a:pt x="13" y="17"/>
                  <a:pt x="13" y="17"/>
                  <a:pt x="13" y="17"/>
                </a:cubicBezTo>
                <a:cubicBezTo>
                  <a:pt x="13" y="17"/>
                  <a:pt x="13" y="17"/>
                  <a:pt x="13" y="17"/>
                </a:cubicBezTo>
                <a:cubicBezTo>
                  <a:pt x="17" y="13"/>
                  <a:pt x="23" y="10"/>
                  <a:pt x="28" y="10"/>
                </a:cubicBezTo>
                <a:cubicBezTo>
                  <a:pt x="29" y="10"/>
                  <a:pt x="29" y="10"/>
                  <a:pt x="29" y="10"/>
                </a:cubicBezTo>
                <a:cubicBezTo>
                  <a:pt x="34" y="10"/>
                  <a:pt x="39" y="12"/>
                  <a:pt x="43" y="14"/>
                </a:cubicBezTo>
                <a:cubicBezTo>
                  <a:pt x="46" y="17"/>
                  <a:pt x="46" y="17"/>
                  <a:pt x="46" y="17"/>
                </a:cubicBezTo>
                <a:cubicBezTo>
                  <a:pt x="38" y="24"/>
                  <a:pt x="38" y="24"/>
                  <a:pt x="38" y="24"/>
                </a:cubicBezTo>
                <a:lnTo>
                  <a:pt x="63" y="29"/>
                </a:lnTo>
                <a:close/>
              </a:path>
            </a:pathLst>
          </a:custGeom>
          <a:solidFill>
            <a:srgbClr val="00BCF2">
              <a:lumMod val="75000"/>
            </a:srgbClr>
          </a:solidFill>
          <a:ln>
            <a:noFill/>
          </a:ln>
          <a:effectLst/>
          <a:extLst/>
        </p:spPr>
        <p:txBody>
          <a:bodyPr vert="horz" wrap="square" lIns="91395" tIns="45696" rIns="91395" bIns="45696" numCol="1" anchor="t" anchorCtr="0" compatLnSpc="1">
            <a:prstTxWarp prst="textNoShape">
              <a:avLst/>
            </a:prstTxWarp>
          </a:bodyPr>
          <a:lstStyle/>
          <a:p>
            <a:pPr marL="0" marR="0" lvl="0" indent="0" algn="l" defTabSz="913925" rtl="0" eaLnBrk="1" fontAlgn="auto" latinLnBrk="0" hangingPunct="1">
              <a:lnSpc>
                <a:spcPct val="100000"/>
              </a:lnSpc>
              <a:spcBef>
                <a:spcPts val="0"/>
              </a:spcBef>
              <a:spcAft>
                <a:spcPts val="0"/>
              </a:spcAft>
              <a:buClrTx/>
              <a:buSzTx/>
              <a:buFontTx/>
              <a:buNone/>
              <a:tabLst/>
              <a:defRPr/>
            </a:pPr>
            <a:endParaRPr kumimoji="0" lang="en-US" sz="1763" b="0" i="0" u="none" strike="noStrike" kern="0" cap="none" spc="0" normalizeH="0" baseline="0" noProof="0" dirty="0">
              <a:ln>
                <a:noFill/>
              </a:ln>
              <a:solidFill>
                <a:srgbClr val="000000"/>
              </a:solidFill>
              <a:effectLst/>
              <a:uLnTx/>
              <a:uFillTx/>
              <a:latin typeface="Segoe UI"/>
              <a:ea typeface="+mn-ea"/>
              <a:cs typeface="+mn-cs"/>
            </a:endParaRPr>
          </a:p>
        </p:txBody>
      </p:sp>
      <p:sp>
        <p:nvSpPr>
          <p:cNvPr id="115" name="TextBox 114"/>
          <p:cNvSpPr txBox="1"/>
          <p:nvPr/>
        </p:nvSpPr>
        <p:spPr>
          <a:xfrm>
            <a:off x="7629129" y="2763577"/>
            <a:ext cx="1390353" cy="286265"/>
          </a:xfrm>
          <a:prstGeom prst="rect">
            <a:avLst/>
          </a:prstGeom>
          <a:solidFill>
            <a:srgbClr val="00BCF2"/>
          </a:solidFill>
        </p:spPr>
        <p:txBody>
          <a:bodyPr wrap="square" rtlCol="0">
            <a:spAutoFit/>
          </a:bodyPr>
          <a:lstStyle/>
          <a:p>
            <a:pPr marL="0" marR="0" lvl="0" indent="0" algn="ctr" defTabSz="932754" rtl="0" eaLnBrk="1" fontAlgn="auto" latinLnBrk="0" hangingPunct="1">
              <a:lnSpc>
                <a:spcPct val="100000"/>
              </a:lnSpc>
              <a:spcBef>
                <a:spcPts val="0"/>
              </a:spcBef>
              <a:spcAft>
                <a:spcPts val="0"/>
              </a:spcAft>
              <a:buClrTx/>
              <a:buSzTx/>
              <a:buFontTx/>
              <a:buNone/>
              <a:tabLst/>
              <a:defRPr/>
            </a:pPr>
            <a:r>
              <a:rPr kumimoji="0" lang="en-US" sz="1224" b="0" i="0" u="none" strike="noStrike" kern="0" cap="none" spc="0" normalizeH="0" baseline="0" noProof="0" dirty="0">
                <a:ln>
                  <a:noFill/>
                </a:ln>
                <a:solidFill>
                  <a:srgbClr val="FFFFFF"/>
                </a:solidFill>
                <a:effectLst/>
                <a:uLnTx/>
                <a:uFillTx/>
                <a:latin typeface="Segoe UI Light"/>
                <a:ea typeface="+mn-ea"/>
                <a:cs typeface="+mn-cs"/>
              </a:rPr>
              <a:t>Geo- replicated</a:t>
            </a:r>
          </a:p>
        </p:txBody>
      </p:sp>
      <p:sp>
        <p:nvSpPr>
          <p:cNvPr id="116" name="TextBox 115"/>
          <p:cNvSpPr txBox="1"/>
          <p:nvPr/>
        </p:nvSpPr>
        <p:spPr>
          <a:xfrm>
            <a:off x="7540451" y="4230871"/>
            <a:ext cx="1567702" cy="286265"/>
          </a:xfrm>
          <a:prstGeom prst="rect">
            <a:avLst/>
          </a:prstGeom>
          <a:solidFill>
            <a:srgbClr val="00BCF2"/>
          </a:solidFill>
        </p:spPr>
        <p:txBody>
          <a:bodyPr wrap="square" rtlCol="0">
            <a:spAutoFit/>
          </a:bodyPr>
          <a:lstStyle/>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224" b="0" i="0" u="none" strike="noStrike" kern="0" cap="none" spc="0" normalizeH="0" baseline="0" noProof="0" dirty="0">
                <a:ln>
                  <a:noFill/>
                </a:ln>
                <a:solidFill>
                  <a:srgbClr val="FFFFFF"/>
                </a:solidFill>
                <a:effectLst/>
                <a:uLnTx/>
                <a:uFillTx/>
                <a:latin typeface="Segoe UI Light"/>
                <a:ea typeface="+mn-ea"/>
                <a:cs typeface="+mn-cs"/>
              </a:rPr>
              <a:t>Restore from backup</a:t>
            </a:r>
          </a:p>
        </p:txBody>
      </p:sp>
      <p:grpSp>
        <p:nvGrpSpPr>
          <p:cNvPr id="117" name="Group 116"/>
          <p:cNvGrpSpPr/>
          <p:nvPr/>
        </p:nvGrpSpPr>
        <p:grpSpPr>
          <a:xfrm>
            <a:off x="5151127" y="1884631"/>
            <a:ext cx="2067189" cy="1342477"/>
            <a:chOff x="5039611" y="1905017"/>
            <a:chExt cx="2027127" cy="1316460"/>
          </a:xfrm>
        </p:grpSpPr>
        <p:sp>
          <p:nvSpPr>
            <p:cNvPr id="118" name="Freeform 95"/>
            <p:cNvSpPr>
              <a:spLocks/>
            </p:cNvSpPr>
            <p:nvPr/>
          </p:nvSpPr>
          <p:spPr bwMode="auto">
            <a:xfrm flipH="1">
              <a:off x="5039611" y="1905017"/>
              <a:ext cx="2027127" cy="131646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w="28575">
              <a:noFill/>
              <a:round/>
              <a:headEnd/>
              <a:tailEnd/>
            </a:ln>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19" name="TextBox 118"/>
            <p:cNvSpPr txBox="1"/>
            <p:nvPr/>
          </p:nvSpPr>
          <p:spPr>
            <a:xfrm>
              <a:off x="5536888" y="2257459"/>
              <a:ext cx="1344521" cy="531812"/>
            </a:xfrm>
            <a:prstGeom prst="rect">
              <a:avLst/>
            </a:prstGeom>
            <a:noFill/>
          </p:spPr>
          <p:txBody>
            <a:bodyPr wrap="square" rtlCol="0">
              <a:spAutoFit/>
            </a:bodyPr>
            <a:lstStyle/>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Light"/>
                  <a:ea typeface="+mn-ea"/>
                  <a:cs typeface="+mn-cs"/>
                </a:rPr>
                <a:t>SQL Database backups</a:t>
              </a:r>
            </a:p>
          </p:txBody>
        </p:sp>
        <p:grpSp>
          <p:nvGrpSpPr>
            <p:cNvPr id="120" name="Group 119"/>
            <p:cNvGrpSpPr/>
            <p:nvPr/>
          </p:nvGrpSpPr>
          <p:grpSpPr>
            <a:xfrm>
              <a:off x="5620181" y="2804401"/>
              <a:ext cx="887435" cy="330503"/>
              <a:chOff x="7371726" y="1331721"/>
              <a:chExt cx="887435" cy="330503"/>
            </a:xfrm>
          </p:grpSpPr>
          <p:sp>
            <p:nvSpPr>
              <p:cNvPr id="121" name="Flowchart: Document 120"/>
              <p:cNvSpPr/>
              <p:nvPr/>
            </p:nvSpPr>
            <p:spPr bwMode="auto">
              <a:xfrm>
                <a:off x="7385714" y="1332203"/>
                <a:ext cx="873447" cy="330021"/>
              </a:xfrm>
              <a:prstGeom prst="flowChartDocument">
                <a:avLst/>
              </a:prstGeom>
              <a:solidFill>
                <a:srgbClr val="00188F"/>
              </a:solidFill>
              <a:ln w="9525" cap="flat" cmpd="sng" algn="ctr">
                <a:noFill/>
                <a:prstDash val="solid"/>
                <a:headEnd type="none" w="med" len="med"/>
                <a:tailEnd type="none" w="med" len="med"/>
              </a:ln>
              <a:effectLst/>
            </p:spPr>
            <p:txBody>
              <a:bodyPr vert="horz" wrap="square" lIns="93243" tIns="46621" rIns="93243" bIns="46621" numCol="1" rtlCol="0" anchor="t" anchorCtr="0" compatLnSpc="1">
                <a:prstTxWarp prst="textNoShape">
                  <a:avLst/>
                </a:prstTxWarp>
              </a:bodyPr>
              <a:lstStyle/>
              <a:p>
                <a:pPr marL="0" marR="0" lvl="0" indent="0" algn="l" defTabSz="932477" rtl="0" eaLnBrk="1" fontAlgn="auto" latinLnBrk="0" hangingPunct="1">
                  <a:lnSpc>
                    <a:spcPct val="100000"/>
                  </a:lnSpc>
                  <a:spcBef>
                    <a:spcPts val="0"/>
                  </a:spcBef>
                  <a:spcAft>
                    <a:spcPts val="0"/>
                  </a:spcAft>
                  <a:buClrTx/>
                  <a:buSzTx/>
                  <a:buFontTx/>
                  <a:buNone/>
                  <a:tabLst/>
                  <a:defRPr/>
                </a:pPr>
                <a:endParaRPr kumimoji="0" lang="en-US" sz="612" b="0" i="0" u="none" strike="noStrike" kern="0" cap="none" spc="0" normalizeH="0" baseline="0" noProof="0" dirty="0">
                  <a:ln>
                    <a:noFill/>
                  </a:ln>
                  <a:solidFill>
                    <a:srgbClr val="FFFFFF"/>
                  </a:solidFill>
                  <a:effectLst/>
                  <a:uLnTx/>
                  <a:uFillTx/>
                  <a:latin typeface="Segoe UI"/>
                  <a:ea typeface="+mn-ea"/>
                  <a:cs typeface="+mn-cs"/>
                </a:endParaRPr>
              </a:p>
            </p:txBody>
          </p:sp>
          <p:sp>
            <p:nvSpPr>
              <p:cNvPr id="122" name="TextBox 121"/>
              <p:cNvSpPr txBox="1"/>
              <p:nvPr/>
            </p:nvSpPr>
            <p:spPr>
              <a:xfrm>
                <a:off x="7371726" y="1331721"/>
                <a:ext cx="867884" cy="226226"/>
              </a:xfrm>
              <a:prstGeom prst="rect">
                <a:avLst/>
              </a:prstGeom>
              <a:noFill/>
            </p:spPr>
            <p:txBody>
              <a:bodyPr wrap="none" lIns="69944" tIns="34974" rIns="69944" bIns="34974" rtlCol="0">
                <a:spAutoFit/>
              </a:bodyPr>
              <a:lstStyle/>
              <a:p>
                <a:pPr marL="0" marR="0" lvl="0" indent="0" algn="l" defTabSz="932477" rtl="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rgbClr val="FFFFFF"/>
                    </a:solidFill>
                    <a:effectLst/>
                    <a:uLnTx/>
                    <a:uFillTx/>
                    <a:latin typeface="Segoe UI"/>
                    <a:ea typeface="+mn-ea"/>
                    <a:cs typeface="+mn-cs"/>
                  </a:rPr>
                  <a:t>sabcp01bl21</a:t>
                </a:r>
              </a:p>
            </p:txBody>
          </p:sp>
        </p:grpSp>
      </p:grpSp>
      <p:grpSp>
        <p:nvGrpSpPr>
          <p:cNvPr id="123" name="Group 122"/>
          <p:cNvGrpSpPr/>
          <p:nvPr/>
        </p:nvGrpSpPr>
        <p:grpSpPr>
          <a:xfrm>
            <a:off x="9374335" y="1884631"/>
            <a:ext cx="2067189" cy="1342477"/>
            <a:chOff x="8989279" y="1808262"/>
            <a:chExt cx="2027127" cy="1316460"/>
          </a:xfrm>
        </p:grpSpPr>
        <p:sp>
          <p:nvSpPr>
            <p:cNvPr id="124" name="Freeform 95"/>
            <p:cNvSpPr>
              <a:spLocks/>
            </p:cNvSpPr>
            <p:nvPr/>
          </p:nvSpPr>
          <p:spPr bwMode="auto">
            <a:xfrm>
              <a:off x="8989279" y="1808262"/>
              <a:ext cx="2027127" cy="131646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w="28575">
              <a:noFill/>
              <a:round/>
              <a:headEnd/>
              <a:tailEnd/>
            </a:ln>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25" name="TextBox 124"/>
            <p:cNvSpPr txBox="1"/>
            <p:nvPr/>
          </p:nvSpPr>
          <p:spPr>
            <a:xfrm>
              <a:off x="9394675" y="2308937"/>
              <a:ext cx="1302950" cy="312073"/>
            </a:xfrm>
            <a:prstGeom prst="rect">
              <a:avLst/>
            </a:prstGeom>
            <a:noFill/>
          </p:spPr>
          <p:txBody>
            <a:bodyPr wrap="square" rtlCol="0">
              <a:spAutoFit/>
            </a:bodyPr>
            <a:lstStyle/>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Light"/>
                  <a:ea typeface="+mn-ea"/>
                  <a:cs typeface="+mn-cs"/>
                </a:rPr>
                <a:t>Azure Storage</a:t>
              </a:r>
            </a:p>
          </p:txBody>
        </p:sp>
        <p:grpSp>
          <p:nvGrpSpPr>
            <p:cNvPr id="126" name="Group 125"/>
            <p:cNvGrpSpPr/>
            <p:nvPr/>
          </p:nvGrpSpPr>
          <p:grpSpPr>
            <a:xfrm>
              <a:off x="9684371" y="2652195"/>
              <a:ext cx="887435" cy="330503"/>
              <a:chOff x="11887079" y="828194"/>
              <a:chExt cx="887435" cy="330503"/>
            </a:xfrm>
          </p:grpSpPr>
          <p:sp>
            <p:nvSpPr>
              <p:cNvPr id="127" name="Flowchart: Document 126"/>
              <p:cNvSpPr/>
              <p:nvPr/>
            </p:nvSpPr>
            <p:spPr bwMode="auto">
              <a:xfrm flipH="1">
                <a:off x="11901067" y="828676"/>
                <a:ext cx="873447" cy="330021"/>
              </a:xfrm>
              <a:prstGeom prst="flowChartDocument">
                <a:avLst/>
              </a:prstGeom>
              <a:solidFill>
                <a:srgbClr val="00188F"/>
              </a:solidFill>
              <a:ln w="9525" cap="flat" cmpd="sng" algn="ctr">
                <a:noFill/>
                <a:prstDash val="solid"/>
                <a:headEnd type="none" w="med" len="med"/>
                <a:tailEnd type="none" w="med" len="med"/>
              </a:ln>
              <a:effectLst/>
            </p:spPr>
            <p:txBody>
              <a:bodyPr vert="horz" wrap="square" lIns="93243" tIns="46621" rIns="93243" bIns="46621" numCol="1" rtlCol="0" anchor="t" anchorCtr="0" compatLnSpc="1">
                <a:prstTxWarp prst="textNoShape">
                  <a:avLst/>
                </a:prstTxWarp>
              </a:bodyPr>
              <a:lstStyle/>
              <a:p>
                <a:pPr marL="0" marR="0" lvl="0" indent="0" algn="l" defTabSz="932477" rtl="0" eaLnBrk="1" fontAlgn="auto" latinLnBrk="0" hangingPunct="1">
                  <a:lnSpc>
                    <a:spcPct val="100000"/>
                  </a:lnSpc>
                  <a:spcBef>
                    <a:spcPts val="0"/>
                  </a:spcBef>
                  <a:spcAft>
                    <a:spcPts val="0"/>
                  </a:spcAft>
                  <a:buClrTx/>
                  <a:buSzTx/>
                  <a:buFontTx/>
                  <a:buNone/>
                  <a:tabLst/>
                  <a:defRPr/>
                </a:pPr>
                <a:endParaRPr kumimoji="0" lang="en-US" sz="612" b="0" i="0" u="none" strike="noStrike" kern="0" cap="none" spc="0" normalizeH="0" baseline="0" noProof="0" dirty="0">
                  <a:ln>
                    <a:noFill/>
                  </a:ln>
                  <a:solidFill>
                    <a:srgbClr val="FFFFFF"/>
                  </a:solidFill>
                  <a:effectLst/>
                  <a:uLnTx/>
                  <a:uFillTx/>
                  <a:latin typeface="Segoe UI"/>
                  <a:ea typeface="+mn-ea"/>
                  <a:cs typeface="+mn-cs"/>
                </a:endParaRPr>
              </a:p>
            </p:txBody>
          </p:sp>
          <p:sp>
            <p:nvSpPr>
              <p:cNvPr id="128" name="TextBox 127"/>
              <p:cNvSpPr txBox="1"/>
              <p:nvPr/>
            </p:nvSpPr>
            <p:spPr>
              <a:xfrm>
                <a:off x="11887079" y="828194"/>
                <a:ext cx="867884" cy="226226"/>
              </a:xfrm>
              <a:prstGeom prst="rect">
                <a:avLst/>
              </a:prstGeom>
              <a:noFill/>
            </p:spPr>
            <p:txBody>
              <a:bodyPr wrap="none" lIns="69944" tIns="34974" rIns="69944" bIns="34974" rtlCol="0">
                <a:spAutoFit/>
              </a:bodyPr>
              <a:lstStyle/>
              <a:p>
                <a:pPr marL="0" marR="0" lvl="0" indent="0" algn="l" defTabSz="932477" rtl="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rgbClr val="FFFFFF"/>
                    </a:solidFill>
                    <a:effectLst/>
                    <a:uLnTx/>
                    <a:uFillTx/>
                    <a:latin typeface="Segoe UI"/>
                    <a:ea typeface="+mn-ea"/>
                    <a:cs typeface="+mn-cs"/>
                  </a:rPr>
                  <a:t>sabcp01bl21</a:t>
                </a:r>
              </a:p>
            </p:txBody>
          </p:sp>
        </p:grpSp>
      </p:grpSp>
      <p:sp>
        <p:nvSpPr>
          <p:cNvPr id="2" name="Title 1"/>
          <p:cNvSpPr>
            <a:spLocks noGrp="1"/>
          </p:cNvSpPr>
          <p:nvPr>
            <p:ph type="title"/>
          </p:nvPr>
        </p:nvSpPr>
        <p:spPr/>
        <p:txBody>
          <a:bodyPr lIns="91440" rIns="91440"/>
          <a:lstStyle/>
          <a:p>
            <a:r>
              <a:rPr lang="en-US" sz="4800" dirty="0"/>
              <a:t>Point-in-time restore</a:t>
            </a:r>
          </a:p>
        </p:txBody>
      </p:sp>
    </p:spTree>
    <p:extLst>
      <p:ext uri="{BB962C8B-B14F-4D97-AF65-F5344CB8AC3E}">
        <p14:creationId xmlns:p14="http://schemas.microsoft.com/office/powerpoint/2010/main" val="10920341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par>
                                <p:cTn id="8" presetID="10" presetClass="entr" presetSubtype="0" fill="hold" grpId="1" nodeType="withEffect">
                                  <p:stCondLst>
                                    <p:cond delay="500"/>
                                  </p:stCondLst>
                                  <p:childTnLst>
                                    <p:set>
                                      <p:cBhvr>
                                        <p:cTn id="9" dur="1" fill="hold">
                                          <p:stCondLst>
                                            <p:cond delay="0"/>
                                          </p:stCondLst>
                                        </p:cTn>
                                        <p:tgtEl>
                                          <p:spTgt spid="114"/>
                                        </p:tgtEl>
                                        <p:attrNameLst>
                                          <p:attrName>style.visibility</p:attrName>
                                        </p:attrNameLst>
                                      </p:cBhvr>
                                      <p:to>
                                        <p:strVal val="visible"/>
                                      </p:to>
                                    </p:set>
                                    <p:animEffect transition="in" filter="fade">
                                      <p:cBhvr>
                                        <p:cTn id="10" dur="500"/>
                                        <p:tgtEl>
                                          <p:spTgt spid="114"/>
                                        </p:tgtEl>
                                      </p:cBhvr>
                                    </p:animEffect>
                                  </p:childTnLst>
                                </p:cTn>
                              </p:par>
                              <p:par>
                                <p:cTn id="11" presetID="8" presetClass="emph" presetSubtype="0" decel="100000" fill="hold" grpId="0" nodeType="withEffect">
                                  <p:stCondLst>
                                    <p:cond delay="500"/>
                                  </p:stCondLst>
                                  <p:childTnLst>
                                    <p:animRot by="21600000">
                                      <p:cBhvr>
                                        <p:cTn id="12" dur="1000" fill="hold"/>
                                        <p:tgtEl>
                                          <p:spTgt spid="114"/>
                                        </p:tgtEl>
                                        <p:attrNameLst>
                                          <p:attrName>r</p:attrName>
                                        </p:attrNameLst>
                                      </p:cBhvr>
                                    </p:animRot>
                                  </p:childTnLst>
                                </p:cTn>
                              </p:par>
                              <p:par>
                                <p:cTn id="13" presetID="42" presetClass="entr" presetSubtype="0" fill="hold" nodeType="withEffect">
                                  <p:stCondLst>
                                    <p:cond delay="500"/>
                                  </p:stCondLst>
                                  <p:childTnLst>
                                    <p:set>
                                      <p:cBhvr>
                                        <p:cTn id="14" dur="1" fill="hold">
                                          <p:stCondLst>
                                            <p:cond delay="0"/>
                                          </p:stCondLst>
                                        </p:cTn>
                                        <p:tgtEl>
                                          <p:spTgt spid="117"/>
                                        </p:tgtEl>
                                        <p:attrNameLst>
                                          <p:attrName>style.visibility</p:attrName>
                                        </p:attrNameLst>
                                      </p:cBhvr>
                                      <p:to>
                                        <p:strVal val="visible"/>
                                      </p:to>
                                    </p:set>
                                    <p:animEffect transition="in" filter="fade">
                                      <p:cBhvr>
                                        <p:cTn id="15" dur="1000"/>
                                        <p:tgtEl>
                                          <p:spTgt spid="117"/>
                                        </p:tgtEl>
                                      </p:cBhvr>
                                    </p:animEffect>
                                    <p:anim calcmode="lin" valueType="num">
                                      <p:cBhvr>
                                        <p:cTn id="16" dur="1000" fill="hold"/>
                                        <p:tgtEl>
                                          <p:spTgt spid="117"/>
                                        </p:tgtEl>
                                        <p:attrNameLst>
                                          <p:attrName>ppt_x</p:attrName>
                                        </p:attrNameLst>
                                      </p:cBhvr>
                                      <p:tavLst>
                                        <p:tav tm="0">
                                          <p:val>
                                            <p:strVal val="#ppt_x"/>
                                          </p:val>
                                        </p:tav>
                                        <p:tav tm="100000">
                                          <p:val>
                                            <p:strVal val="#ppt_x"/>
                                          </p:val>
                                        </p:tav>
                                      </p:tavLst>
                                    </p:anim>
                                    <p:anim calcmode="lin" valueType="num">
                                      <p:cBhvr>
                                        <p:cTn id="17" dur="1000" fill="hold"/>
                                        <p:tgtEl>
                                          <p:spTgt spid="117"/>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500"/>
                                  </p:stCondLst>
                                  <p:childTnLst>
                                    <p:set>
                                      <p:cBhvr>
                                        <p:cTn id="19" dur="1" fill="hold">
                                          <p:stCondLst>
                                            <p:cond delay="0"/>
                                          </p:stCondLst>
                                        </p:cTn>
                                        <p:tgtEl>
                                          <p:spTgt spid="123"/>
                                        </p:tgtEl>
                                        <p:attrNameLst>
                                          <p:attrName>style.visibility</p:attrName>
                                        </p:attrNameLst>
                                      </p:cBhvr>
                                      <p:to>
                                        <p:strVal val="visible"/>
                                      </p:to>
                                    </p:set>
                                    <p:animEffect transition="in" filter="fade">
                                      <p:cBhvr>
                                        <p:cTn id="20" dur="1000"/>
                                        <p:tgtEl>
                                          <p:spTgt spid="123"/>
                                        </p:tgtEl>
                                      </p:cBhvr>
                                    </p:animEffect>
                                    <p:anim calcmode="lin" valueType="num">
                                      <p:cBhvr>
                                        <p:cTn id="21" dur="1000" fill="hold"/>
                                        <p:tgtEl>
                                          <p:spTgt spid="123"/>
                                        </p:tgtEl>
                                        <p:attrNameLst>
                                          <p:attrName>ppt_x</p:attrName>
                                        </p:attrNameLst>
                                      </p:cBhvr>
                                      <p:tavLst>
                                        <p:tav tm="0">
                                          <p:val>
                                            <p:strVal val="#ppt_x"/>
                                          </p:val>
                                        </p:tav>
                                        <p:tav tm="100000">
                                          <p:val>
                                            <p:strVal val="#ppt_x"/>
                                          </p:val>
                                        </p:tav>
                                      </p:tavLst>
                                    </p:anim>
                                    <p:anim calcmode="lin" valueType="num">
                                      <p:cBhvr>
                                        <p:cTn id="22"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4" grpId="0" animBg="1"/>
      <p:bldP spid="11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roup 88"/>
          <p:cNvGrpSpPr/>
          <p:nvPr/>
        </p:nvGrpSpPr>
        <p:grpSpPr>
          <a:xfrm>
            <a:off x="7448054" y="2764063"/>
            <a:ext cx="3282932" cy="801456"/>
            <a:chOff x="550247" y="4875607"/>
            <a:chExt cx="3218853" cy="785813"/>
          </a:xfrm>
        </p:grpSpPr>
        <p:grpSp>
          <p:nvGrpSpPr>
            <p:cNvPr id="82" name="Group 81"/>
            <p:cNvGrpSpPr/>
            <p:nvPr/>
          </p:nvGrpSpPr>
          <p:grpSpPr>
            <a:xfrm>
              <a:off x="3129020" y="5028007"/>
              <a:ext cx="640080" cy="481013"/>
              <a:chOff x="1843088" y="4511677"/>
              <a:chExt cx="703263" cy="481013"/>
            </a:xfrm>
          </p:grpSpPr>
          <p:sp>
            <p:nvSpPr>
              <p:cNvPr id="68" name="Freeform 47"/>
              <p:cNvSpPr>
                <a:spLocks/>
              </p:cNvSpPr>
              <p:nvPr/>
            </p:nvSpPr>
            <p:spPr bwMode="auto">
              <a:xfrm>
                <a:off x="1843088" y="4511677"/>
                <a:ext cx="677863" cy="481013"/>
              </a:xfrm>
              <a:custGeom>
                <a:avLst/>
                <a:gdLst>
                  <a:gd name="T0" fmla="*/ 7 w 183"/>
                  <a:gd name="T1" fmla="*/ 129 h 130"/>
                  <a:gd name="T2" fmla="*/ 13 w 183"/>
                  <a:gd name="T3" fmla="*/ 31 h 130"/>
                  <a:gd name="T4" fmla="*/ 22 w 183"/>
                  <a:gd name="T5" fmla="*/ 24 h 130"/>
                  <a:gd name="T6" fmla="*/ 183 w 183"/>
                  <a:gd name="T7" fmla="*/ 35 h 130"/>
                  <a:gd name="T8" fmla="*/ 183 w 183"/>
                  <a:gd name="T9" fmla="*/ 25 h 130"/>
                  <a:gd name="T10" fmla="*/ 179 w 183"/>
                  <a:gd name="T11" fmla="*/ 17 h 130"/>
                  <a:gd name="T12" fmla="*/ 174 w 183"/>
                  <a:gd name="T13" fmla="*/ 9 h 130"/>
                  <a:gd name="T14" fmla="*/ 174 w 183"/>
                  <a:gd name="T15" fmla="*/ 8 h 130"/>
                  <a:gd name="T16" fmla="*/ 166 w 183"/>
                  <a:gd name="T17" fmla="*/ 0 h 130"/>
                  <a:gd name="T18" fmla="*/ 98 w 183"/>
                  <a:gd name="T19" fmla="*/ 0 h 130"/>
                  <a:gd name="T20" fmla="*/ 90 w 183"/>
                  <a:gd name="T21" fmla="*/ 8 h 130"/>
                  <a:gd name="T22" fmla="*/ 90 w 183"/>
                  <a:gd name="T23" fmla="*/ 9 h 130"/>
                  <a:gd name="T24" fmla="*/ 82 w 183"/>
                  <a:gd name="T25" fmla="*/ 17 h 130"/>
                  <a:gd name="T26" fmla="*/ 8 w 183"/>
                  <a:gd name="T27" fmla="*/ 17 h 130"/>
                  <a:gd name="T28" fmla="*/ 0 w 183"/>
                  <a:gd name="T29" fmla="*/ 25 h 130"/>
                  <a:gd name="T30" fmla="*/ 0 w 183"/>
                  <a:gd name="T31" fmla="*/ 122 h 130"/>
                  <a:gd name="T32" fmla="*/ 7 w 183"/>
                  <a:gd name="T33" fmla="*/ 130 h 130"/>
                  <a:gd name="T34" fmla="*/ 7 w 183"/>
                  <a:gd name="T35" fmla="*/ 12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3" h="130">
                    <a:moveTo>
                      <a:pt x="7" y="129"/>
                    </a:moveTo>
                    <a:cubicBezTo>
                      <a:pt x="13" y="31"/>
                      <a:pt x="13" y="31"/>
                      <a:pt x="13" y="31"/>
                    </a:cubicBezTo>
                    <a:cubicBezTo>
                      <a:pt x="14" y="27"/>
                      <a:pt x="17" y="24"/>
                      <a:pt x="22" y="24"/>
                    </a:cubicBezTo>
                    <a:cubicBezTo>
                      <a:pt x="183" y="35"/>
                      <a:pt x="183" y="35"/>
                      <a:pt x="183" y="35"/>
                    </a:cubicBezTo>
                    <a:cubicBezTo>
                      <a:pt x="183" y="25"/>
                      <a:pt x="183" y="25"/>
                      <a:pt x="183" y="25"/>
                    </a:cubicBezTo>
                    <a:cubicBezTo>
                      <a:pt x="183" y="21"/>
                      <a:pt x="181" y="17"/>
                      <a:pt x="179" y="17"/>
                    </a:cubicBezTo>
                    <a:cubicBezTo>
                      <a:pt x="176" y="17"/>
                      <a:pt x="174" y="13"/>
                      <a:pt x="174" y="9"/>
                    </a:cubicBezTo>
                    <a:cubicBezTo>
                      <a:pt x="174" y="8"/>
                      <a:pt x="174" y="8"/>
                      <a:pt x="174" y="8"/>
                    </a:cubicBezTo>
                    <a:cubicBezTo>
                      <a:pt x="174" y="3"/>
                      <a:pt x="171" y="0"/>
                      <a:pt x="166" y="0"/>
                    </a:cubicBezTo>
                    <a:cubicBezTo>
                      <a:pt x="98" y="0"/>
                      <a:pt x="98" y="0"/>
                      <a:pt x="98" y="0"/>
                    </a:cubicBezTo>
                    <a:cubicBezTo>
                      <a:pt x="94" y="0"/>
                      <a:pt x="90" y="3"/>
                      <a:pt x="90" y="8"/>
                    </a:cubicBezTo>
                    <a:cubicBezTo>
                      <a:pt x="90" y="9"/>
                      <a:pt x="90" y="9"/>
                      <a:pt x="90" y="9"/>
                    </a:cubicBezTo>
                    <a:cubicBezTo>
                      <a:pt x="90" y="13"/>
                      <a:pt x="87" y="17"/>
                      <a:pt x="82" y="17"/>
                    </a:cubicBezTo>
                    <a:cubicBezTo>
                      <a:pt x="8" y="17"/>
                      <a:pt x="8" y="17"/>
                      <a:pt x="8" y="17"/>
                    </a:cubicBezTo>
                    <a:cubicBezTo>
                      <a:pt x="3" y="17"/>
                      <a:pt x="0" y="21"/>
                      <a:pt x="0" y="25"/>
                    </a:cubicBezTo>
                    <a:cubicBezTo>
                      <a:pt x="0" y="122"/>
                      <a:pt x="0" y="122"/>
                      <a:pt x="0" y="122"/>
                    </a:cubicBezTo>
                    <a:cubicBezTo>
                      <a:pt x="0" y="126"/>
                      <a:pt x="3" y="130"/>
                      <a:pt x="7" y="130"/>
                    </a:cubicBezTo>
                    <a:cubicBezTo>
                      <a:pt x="7" y="130"/>
                      <a:pt x="7" y="129"/>
                      <a:pt x="7" y="129"/>
                    </a:cubicBezTo>
                    <a:close/>
                  </a:path>
                </a:pathLst>
              </a:custGeom>
              <a:solidFill>
                <a:srgbClr val="A9DEEA"/>
              </a:solidFill>
              <a:ln w="15875" cap="flat">
                <a:solidFill>
                  <a:srgbClr val="FFFFFF"/>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70" name="Freeform 48"/>
              <p:cNvSpPr>
                <a:spLocks/>
              </p:cNvSpPr>
              <p:nvPr/>
            </p:nvSpPr>
            <p:spPr bwMode="auto">
              <a:xfrm>
                <a:off x="1887538" y="4614865"/>
                <a:ext cx="658813" cy="377825"/>
              </a:xfrm>
              <a:custGeom>
                <a:avLst/>
                <a:gdLst>
                  <a:gd name="T0" fmla="*/ 166 w 178"/>
                  <a:gd name="T1" fmla="*/ 102 h 102"/>
                  <a:gd name="T2" fmla="*/ 0 w 178"/>
                  <a:gd name="T3" fmla="*/ 102 h 102"/>
                  <a:gd name="T4" fmla="*/ 7 w 178"/>
                  <a:gd name="T5" fmla="*/ 5 h 102"/>
                  <a:gd name="T6" fmla="*/ 13 w 178"/>
                  <a:gd name="T7" fmla="*/ 0 h 102"/>
                  <a:gd name="T8" fmla="*/ 13 w 178"/>
                  <a:gd name="T9" fmla="*/ 0 h 102"/>
                  <a:gd name="T10" fmla="*/ 174 w 178"/>
                  <a:gd name="T11" fmla="*/ 11 h 102"/>
                  <a:gd name="T12" fmla="*/ 178 w 178"/>
                  <a:gd name="T13" fmla="*/ 17 h 102"/>
                  <a:gd name="T14" fmla="*/ 172 w 178"/>
                  <a:gd name="T15" fmla="*/ 96 h 102"/>
                  <a:gd name="T16" fmla="*/ 172 w 178"/>
                  <a:gd name="T17" fmla="*/ 96 h 102"/>
                  <a:gd name="T18" fmla="*/ 172 w 178"/>
                  <a:gd name="T19" fmla="*/ 96 h 102"/>
                  <a:gd name="T20" fmla="*/ 166 w 178"/>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102">
                    <a:moveTo>
                      <a:pt x="166" y="102"/>
                    </a:moveTo>
                    <a:cubicBezTo>
                      <a:pt x="0" y="102"/>
                      <a:pt x="0" y="102"/>
                      <a:pt x="0" y="102"/>
                    </a:cubicBezTo>
                    <a:cubicBezTo>
                      <a:pt x="7" y="5"/>
                      <a:pt x="7" y="5"/>
                      <a:pt x="7" y="5"/>
                    </a:cubicBezTo>
                    <a:cubicBezTo>
                      <a:pt x="7" y="2"/>
                      <a:pt x="10" y="0"/>
                      <a:pt x="13" y="0"/>
                    </a:cubicBezTo>
                    <a:cubicBezTo>
                      <a:pt x="13" y="0"/>
                      <a:pt x="13" y="0"/>
                      <a:pt x="13" y="0"/>
                    </a:cubicBezTo>
                    <a:cubicBezTo>
                      <a:pt x="174" y="11"/>
                      <a:pt x="174" y="11"/>
                      <a:pt x="174" y="11"/>
                    </a:cubicBezTo>
                    <a:cubicBezTo>
                      <a:pt x="176" y="12"/>
                      <a:pt x="178" y="14"/>
                      <a:pt x="178" y="17"/>
                    </a:cubicBezTo>
                    <a:cubicBezTo>
                      <a:pt x="172" y="96"/>
                      <a:pt x="172" y="96"/>
                      <a:pt x="172" y="96"/>
                    </a:cubicBezTo>
                    <a:cubicBezTo>
                      <a:pt x="172" y="96"/>
                      <a:pt x="172" y="96"/>
                      <a:pt x="172" y="96"/>
                    </a:cubicBezTo>
                    <a:cubicBezTo>
                      <a:pt x="172" y="96"/>
                      <a:pt x="172" y="96"/>
                      <a:pt x="172" y="96"/>
                    </a:cubicBezTo>
                    <a:cubicBezTo>
                      <a:pt x="172" y="99"/>
                      <a:pt x="170" y="102"/>
                      <a:pt x="166" y="102"/>
                    </a:cubicBezTo>
                    <a:close/>
                  </a:path>
                </a:pathLst>
              </a:custGeom>
              <a:solidFill>
                <a:srgbClr val="A9DEEA"/>
              </a:solidFill>
              <a:ln w="15875" cap="flat">
                <a:solidFill>
                  <a:srgbClr val="FFFFFF"/>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grpSp>
        <p:grpSp>
          <p:nvGrpSpPr>
            <p:cNvPr id="83" name="Group 82"/>
            <p:cNvGrpSpPr/>
            <p:nvPr/>
          </p:nvGrpSpPr>
          <p:grpSpPr>
            <a:xfrm>
              <a:off x="2687323" y="4992288"/>
              <a:ext cx="731520" cy="552450"/>
              <a:chOff x="1589088" y="4659315"/>
              <a:chExt cx="798513" cy="552450"/>
            </a:xfrm>
          </p:grpSpPr>
          <p:sp>
            <p:nvSpPr>
              <p:cNvPr id="71" name="Freeform 49"/>
              <p:cNvSpPr>
                <a:spLocks/>
              </p:cNvSpPr>
              <p:nvPr/>
            </p:nvSpPr>
            <p:spPr bwMode="auto">
              <a:xfrm>
                <a:off x="1589088" y="4659315"/>
                <a:ext cx="768350" cy="552450"/>
              </a:xfrm>
              <a:custGeom>
                <a:avLst/>
                <a:gdLst>
                  <a:gd name="T0" fmla="*/ 8 w 208"/>
                  <a:gd name="T1" fmla="*/ 147 h 149"/>
                  <a:gd name="T2" fmla="*/ 16 w 208"/>
                  <a:gd name="T3" fmla="*/ 36 h 149"/>
                  <a:gd name="T4" fmla="*/ 25 w 208"/>
                  <a:gd name="T5" fmla="*/ 28 h 149"/>
                  <a:gd name="T6" fmla="*/ 208 w 208"/>
                  <a:gd name="T7" fmla="*/ 41 h 149"/>
                  <a:gd name="T8" fmla="*/ 208 w 208"/>
                  <a:gd name="T9" fmla="*/ 29 h 149"/>
                  <a:gd name="T10" fmla="*/ 203 w 208"/>
                  <a:gd name="T11" fmla="*/ 20 h 149"/>
                  <a:gd name="T12" fmla="*/ 199 w 208"/>
                  <a:gd name="T13" fmla="*/ 11 h 149"/>
                  <a:gd name="T14" fmla="*/ 199 w 208"/>
                  <a:gd name="T15" fmla="*/ 9 h 149"/>
                  <a:gd name="T16" fmla="*/ 189 w 208"/>
                  <a:gd name="T17" fmla="*/ 0 h 149"/>
                  <a:gd name="T18" fmla="*/ 112 w 208"/>
                  <a:gd name="T19" fmla="*/ 0 h 149"/>
                  <a:gd name="T20" fmla="*/ 103 w 208"/>
                  <a:gd name="T21" fmla="*/ 9 h 149"/>
                  <a:gd name="T22" fmla="*/ 103 w 208"/>
                  <a:gd name="T23" fmla="*/ 11 h 149"/>
                  <a:gd name="T24" fmla="*/ 94 w 208"/>
                  <a:gd name="T25" fmla="*/ 20 h 149"/>
                  <a:gd name="T26" fmla="*/ 9 w 208"/>
                  <a:gd name="T27" fmla="*/ 20 h 149"/>
                  <a:gd name="T28" fmla="*/ 0 w 208"/>
                  <a:gd name="T29" fmla="*/ 29 h 149"/>
                  <a:gd name="T30" fmla="*/ 0 w 208"/>
                  <a:gd name="T31" fmla="*/ 140 h 149"/>
                  <a:gd name="T32" fmla="*/ 8 w 208"/>
                  <a:gd name="T33" fmla="*/ 149 h 149"/>
                  <a:gd name="T34" fmla="*/ 8 w 208"/>
                  <a:gd name="T35" fmla="*/ 14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49">
                    <a:moveTo>
                      <a:pt x="8" y="147"/>
                    </a:moveTo>
                    <a:cubicBezTo>
                      <a:pt x="16" y="36"/>
                      <a:pt x="16" y="36"/>
                      <a:pt x="16" y="36"/>
                    </a:cubicBezTo>
                    <a:cubicBezTo>
                      <a:pt x="16" y="31"/>
                      <a:pt x="20" y="28"/>
                      <a:pt x="25" y="28"/>
                    </a:cubicBezTo>
                    <a:cubicBezTo>
                      <a:pt x="208" y="41"/>
                      <a:pt x="208" y="41"/>
                      <a:pt x="208" y="41"/>
                    </a:cubicBezTo>
                    <a:cubicBezTo>
                      <a:pt x="208" y="29"/>
                      <a:pt x="208" y="29"/>
                      <a:pt x="208" y="29"/>
                    </a:cubicBezTo>
                    <a:cubicBezTo>
                      <a:pt x="208" y="24"/>
                      <a:pt x="206" y="20"/>
                      <a:pt x="203" y="20"/>
                    </a:cubicBezTo>
                    <a:cubicBezTo>
                      <a:pt x="201" y="20"/>
                      <a:pt x="199" y="16"/>
                      <a:pt x="199" y="11"/>
                    </a:cubicBezTo>
                    <a:cubicBezTo>
                      <a:pt x="199" y="9"/>
                      <a:pt x="199" y="9"/>
                      <a:pt x="199" y="9"/>
                    </a:cubicBezTo>
                    <a:cubicBezTo>
                      <a:pt x="199" y="4"/>
                      <a:pt x="194" y="0"/>
                      <a:pt x="189" y="0"/>
                    </a:cubicBezTo>
                    <a:cubicBezTo>
                      <a:pt x="112" y="0"/>
                      <a:pt x="112" y="0"/>
                      <a:pt x="112" y="0"/>
                    </a:cubicBezTo>
                    <a:cubicBezTo>
                      <a:pt x="107" y="0"/>
                      <a:pt x="103" y="4"/>
                      <a:pt x="103" y="9"/>
                    </a:cubicBezTo>
                    <a:cubicBezTo>
                      <a:pt x="103" y="11"/>
                      <a:pt x="103" y="11"/>
                      <a:pt x="103" y="11"/>
                    </a:cubicBezTo>
                    <a:cubicBezTo>
                      <a:pt x="103" y="16"/>
                      <a:pt x="99" y="20"/>
                      <a:pt x="94" y="20"/>
                    </a:cubicBezTo>
                    <a:cubicBezTo>
                      <a:pt x="9" y="20"/>
                      <a:pt x="9" y="20"/>
                      <a:pt x="9" y="20"/>
                    </a:cubicBezTo>
                    <a:cubicBezTo>
                      <a:pt x="4" y="20"/>
                      <a:pt x="0" y="24"/>
                      <a:pt x="0" y="29"/>
                    </a:cubicBezTo>
                    <a:cubicBezTo>
                      <a:pt x="0" y="140"/>
                      <a:pt x="0" y="140"/>
                      <a:pt x="0" y="140"/>
                    </a:cubicBezTo>
                    <a:cubicBezTo>
                      <a:pt x="0" y="144"/>
                      <a:pt x="4" y="148"/>
                      <a:pt x="8" y="149"/>
                    </a:cubicBezTo>
                    <a:cubicBezTo>
                      <a:pt x="8" y="148"/>
                      <a:pt x="8" y="148"/>
                      <a:pt x="8" y="147"/>
                    </a:cubicBezTo>
                    <a:close/>
                  </a:path>
                </a:pathLst>
              </a:custGeom>
              <a:solidFill>
                <a:srgbClr val="7ACFE2"/>
              </a:solidFill>
              <a:ln w="15875" cap="flat">
                <a:solidFill>
                  <a:srgbClr val="FFFFFF"/>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72" name="Freeform 50"/>
              <p:cNvSpPr>
                <a:spLocks/>
              </p:cNvSpPr>
              <p:nvPr/>
            </p:nvSpPr>
            <p:spPr bwMode="auto">
              <a:xfrm>
                <a:off x="1639888" y="4778377"/>
                <a:ext cx="747713" cy="428625"/>
              </a:xfrm>
              <a:custGeom>
                <a:avLst/>
                <a:gdLst>
                  <a:gd name="T0" fmla="*/ 189 w 202"/>
                  <a:gd name="T1" fmla="*/ 116 h 116"/>
                  <a:gd name="T2" fmla="*/ 0 w 202"/>
                  <a:gd name="T3" fmla="*/ 116 h 116"/>
                  <a:gd name="T4" fmla="*/ 8 w 202"/>
                  <a:gd name="T5" fmla="*/ 6 h 116"/>
                  <a:gd name="T6" fmla="*/ 14 w 202"/>
                  <a:gd name="T7" fmla="*/ 0 h 116"/>
                  <a:gd name="T8" fmla="*/ 15 w 202"/>
                  <a:gd name="T9" fmla="*/ 0 h 116"/>
                  <a:gd name="T10" fmla="*/ 198 w 202"/>
                  <a:gd name="T11" fmla="*/ 13 h 116"/>
                  <a:gd name="T12" fmla="*/ 202 w 202"/>
                  <a:gd name="T13" fmla="*/ 19 h 116"/>
                  <a:gd name="T14" fmla="*/ 196 w 202"/>
                  <a:gd name="T15" fmla="*/ 109 h 116"/>
                  <a:gd name="T16" fmla="*/ 196 w 202"/>
                  <a:gd name="T17" fmla="*/ 110 h 116"/>
                  <a:gd name="T18" fmla="*/ 196 w 202"/>
                  <a:gd name="T19" fmla="*/ 110 h 116"/>
                  <a:gd name="T20" fmla="*/ 189 w 202"/>
                  <a:gd name="T21"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2" h="116">
                    <a:moveTo>
                      <a:pt x="189" y="116"/>
                    </a:moveTo>
                    <a:cubicBezTo>
                      <a:pt x="0" y="116"/>
                      <a:pt x="0" y="116"/>
                      <a:pt x="0" y="116"/>
                    </a:cubicBezTo>
                    <a:cubicBezTo>
                      <a:pt x="8" y="6"/>
                      <a:pt x="8" y="6"/>
                      <a:pt x="8" y="6"/>
                    </a:cubicBezTo>
                    <a:cubicBezTo>
                      <a:pt x="8" y="3"/>
                      <a:pt x="11" y="0"/>
                      <a:pt x="14" y="0"/>
                    </a:cubicBezTo>
                    <a:cubicBezTo>
                      <a:pt x="15" y="0"/>
                      <a:pt x="15" y="0"/>
                      <a:pt x="15" y="0"/>
                    </a:cubicBezTo>
                    <a:cubicBezTo>
                      <a:pt x="198" y="13"/>
                      <a:pt x="198" y="13"/>
                      <a:pt x="198" y="13"/>
                    </a:cubicBezTo>
                    <a:cubicBezTo>
                      <a:pt x="200" y="14"/>
                      <a:pt x="202" y="17"/>
                      <a:pt x="202" y="19"/>
                    </a:cubicBezTo>
                    <a:cubicBezTo>
                      <a:pt x="196" y="109"/>
                      <a:pt x="196" y="109"/>
                      <a:pt x="196" y="109"/>
                    </a:cubicBezTo>
                    <a:cubicBezTo>
                      <a:pt x="196" y="110"/>
                      <a:pt x="196" y="110"/>
                      <a:pt x="196" y="110"/>
                    </a:cubicBezTo>
                    <a:cubicBezTo>
                      <a:pt x="196" y="110"/>
                      <a:pt x="196" y="110"/>
                      <a:pt x="196" y="110"/>
                    </a:cubicBezTo>
                    <a:cubicBezTo>
                      <a:pt x="196" y="113"/>
                      <a:pt x="193" y="116"/>
                      <a:pt x="189" y="116"/>
                    </a:cubicBezTo>
                    <a:close/>
                  </a:path>
                </a:pathLst>
              </a:custGeom>
              <a:solidFill>
                <a:srgbClr val="7ACFE2"/>
              </a:solidFill>
              <a:ln w="15875" cap="flat">
                <a:solidFill>
                  <a:srgbClr val="FFFFFF"/>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grpSp>
        <p:grpSp>
          <p:nvGrpSpPr>
            <p:cNvPr id="84" name="Group 83"/>
            <p:cNvGrpSpPr/>
            <p:nvPr/>
          </p:nvGrpSpPr>
          <p:grpSpPr>
            <a:xfrm>
              <a:off x="2087570" y="4950219"/>
              <a:ext cx="925673" cy="636588"/>
              <a:chOff x="1270001" y="4818065"/>
              <a:chExt cx="981075" cy="674688"/>
            </a:xfrm>
          </p:grpSpPr>
          <p:sp>
            <p:nvSpPr>
              <p:cNvPr id="73" name="Freeform 51"/>
              <p:cNvSpPr>
                <a:spLocks/>
              </p:cNvSpPr>
              <p:nvPr/>
            </p:nvSpPr>
            <p:spPr bwMode="auto">
              <a:xfrm>
                <a:off x="1270001" y="4818065"/>
                <a:ext cx="942975" cy="674688"/>
              </a:xfrm>
              <a:custGeom>
                <a:avLst/>
                <a:gdLst>
                  <a:gd name="T0" fmla="*/ 9 w 255"/>
                  <a:gd name="T1" fmla="*/ 180 h 182"/>
                  <a:gd name="T2" fmla="*/ 18 w 255"/>
                  <a:gd name="T3" fmla="*/ 44 h 182"/>
                  <a:gd name="T4" fmla="*/ 30 w 255"/>
                  <a:gd name="T5" fmla="*/ 34 h 182"/>
                  <a:gd name="T6" fmla="*/ 255 w 255"/>
                  <a:gd name="T7" fmla="*/ 49 h 182"/>
                  <a:gd name="T8" fmla="*/ 255 w 255"/>
                  <a:gd name="T9" fmla="*/ 35 h 182"/>
                  <a:gd name="T10" fmla="*/ 249 w 255"/>
                  <a:gd name="T11" fmla="*/ 24 h 182"/>
                  <a:gd name="T12" fmla="*/ 243 w 255"/>
                  <a:gd name="T13" fmla="*/ 13 h 182"/>
                  <a:gd name="T14" fmla="*/ 243 w 255"/>
                  <a:gd name="T15" fmla="*/ 11 h 182"/>
                  <a:gd name="T16" fmla="*/ 232 w 255"/>
                  <a:gd name="T17" fmla="*/ 0 h 182"/>
                  <a:gd name="T18" fmla="*/ 137 w 255"/>
                  <a:gd name="T19" fmla="*/ 0 h 182"/>
                  <a:gd name="T20" fmla="*/ 126 w 255"/>
                  <a:gd name="T21" fmla="*/ 11 h 182"/>
                  <a:gd name="T22" fmla="*/ 126 w 255"/>
                  <a:gd name="T23" fmla="*/ 13 h 182"/>
                  <a:gd name="T24" fmla="*/ 115 w 255"/>
                  <a:gd name="T25" fmla="*/ 24 h 182"/>
                  <a:gd name="T26" fmla="*/ 11 w 255"/>
                  <a:gd name="T27" fmla="*/ 24 h 182"/>
                  <a:gd name="T28" fmla="*/ 0 w 255"/>
                  <a:gd name="T29" fmla="*/ 35 h 182"/>
                  <a:gd name="T30" fmla="*/ 0 w 255"/>
                  <a:gd name="T31" fmla="*/ 171 h 182"/>
                  <a:gd name="T32" fmla="*/ 9 w 255"/>
                  <a:gd name="T33" fmla="*/ 182 h 182"/>
                  <a:gd name="T34" fmla="*/ 9 w 255"/>
                  <a:gd name="T35" fmla="*/ 18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5" h="182">
                    <a:moveTo>
                      <a:pt x="9" y="180"/>
                    </a:moveTo>
                    <a:cubicBezTo>
                      <a:pt x="18" y="44"/>
                      <a:pt x="18" y="44"/>
                      <a:pt x="18" y="44"/>
                    </a:cubicBezTo>
                    <a:cubicBezTo>
                      <a:pt x="19" y="38"/>
                      <a:pt x="24" y="33"/>
                      <a:pt x="30" y="34"/>
                    </a:cubicBezTo>
                    <a:cubicBezTo>
                      <a:pt x="255" y="49"/>
                      <a:pt x="255" y="49"/>
                      <a:pt x="255" y="49"/>
                    </a:cubicBezTo>
                    <a:cubicBezTo>
                      <a:pt x="255" y="35"/>
                      <a:pt x="255" y="35"/>
                      <a:pt x="255" y="35"/>
                    </a:cubicBezTo>
                    <a:cubicBezTo>
                      <a:pt x="255" y="29"/>
                      <a:pt x="253" y="24"/>
                      <a:pt x="249" y="24"/>
                    </a:cubicBezTo>
                    <a:cubicBezTo>
                      <a:pt x="246" y="24"/>
                      <a:pt x="243" y="19"/>
                      <a:pt x="243" y="13"/>
                    </a:cubicBezTo>
                    <a:cubicBezTo>
                      <a:pt x="243" y="11"/>
                      <a:pt x="243" y="11"/>
                      <a:pt x="243" y="11"/>
                    </a:cubicBezTo>
                    <a:cubicBezTo>
                      <a:pt x="243" y="5"/>
                      <a:pt x="238" y="0"/>
                      <a:pt x="232" y="0"/>
                    </a:cubicBezTo>
                    <a:cubicBezTo>
                      <a:pt x="137" y="0"/>
                      <a:pt x="137" y="0"/>
                      <a:pt x="137" y="0"/>
                    </a:cubicBezTo>
                    <a:cubicBezTo>
                      <a:pt x="131" y="0"/>
                      <a:pt x="126" y="5"/>
                      <a:pt x="126" y="11"/>
                    </a:cubicBezTo>
                    <a:cubicBezTo>
                      <a:pt x="126" y="13"/>
                      <a:pt x="126" y="13"/>
                      <a:pt x="126" y="13"/>
                    </a:cubicBezTo>
                    <a:cubicBezTo>
                      <a:pt x="126" y="19"/>
                      <a:pt x="121" y="24"/>
                      <a:pt x="115" y="24"/>
                    </a:cubicBezTo>
                    <a:cubicBezTo>
                      <a:pt x="11" y="24"/>
                      <a:pt x="11" y="24"/>
                      <a:pt x="11" y="24"/>
                    </a:cubicBezTo>
                    <a:cubicBezTo>
                      <a:pt x="5" y="24"/>
                      <a:pt x="0" y="29"/>
                      <a:pt x="0" y="35"/>
                    </a:cubicBezTo>
                    <a:cubicBezTo>
                      <a:pt x="0" y="171"/>
                      <a:pt x="0" y="171"/>
                      <a:pt x="0" y="171"/>
                    </a:cubicBezTo>
                    <a:cubicBezTo>
                      <a:pt x="0" y="177"/>
                      <a:pt x="4" y="182"/>
                      <a:pt x="9" y="182"/>
                    </a:cubicBezTo>
                    <a:cubicBezTo>
                      <a:pt x="9" y="182"/>
                      <a:pt x="9" y="181"/>
                      <a:pt x="9" y="180"/>
                    </a:cubicBezTo>
                    <a:close/>
                  </a:path>
                </a:pathLst>
              </a:custGeom>
              <a:solidFill>
                <a:srgbClr val="5EC9EA"/>
              </a:solidFill>
              <a:ln w="15875" cap="flat">
                <a:solidFill>
                  <a:srgbClr val="FFFFFF"/>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74" name="Freeform 52"/>
              <p:cNvSpPr>
                <a:spLocks/>
              </p:cNvSpPr>
              <p:nvPr/>
            </p:nvSpPr>
            <p:spPr bwMode="auto">
              <a:xfrm>
                <a:off x="1333501" y="4962527"/>
                <a:ext cx="917575" cy="530225"/>
              </a:xfrm>
              <a:custGeom>
                <a:avLst/>
                <a:gdLst>
                  <a:gd name="T0" fmla="*/ 232 w 248"/>
                  <a:gd name="T1" fmla="*/ 143 h 143"/>
                  <a:gd name="T2" fmla="*/ 0 w 248"/>
                  <a:gd name="T3" fmla="*/ 143 h 143"/>
                  <a:gd name="T4" fmla="*/ 9 w 248"/>
                  <a:gd name="T5" fmla="*/ 8 h 143"/>
                  <a:gd name="T6" fmla="*/ 17 w 248"/>
                  <a:gd name="T7" fmla="*/ 0 h 143"/>
                  <a:gd name="T8" fmla="*/ 18 w 248"/>
                  <a:gd name="T9" fmla="*/ 0 h 143"/>
                  <a:gd name="T10" fmla="*/ 242 w 248"/>
                  <a:gd name="T11" fmla="*/ 15 h 143"/>
                  <a:gd name="T12" fmla="*/ 248 w 248"/>
                  <a:gd name="T13" fmla="*/ 24 h 143"/>
                  <a:gd name="T14" fmla="*/ 240 w 248"/>
                  <a:gd name="T15" fmla="*/ 134 h 143"/>
                  <a:gd name="T16" fmla="*/ 240 w 248"/>
                  <a:gd name="T17" fmla="*/ 134 h 143"/>
                  <a:gd name="T18" fmla="*/ 240 w 248"/>
                  <a:gd name="T19" fmla="*/ 135 h 143"/>
                  <a:gd name="T20" fmla="*/ 232 w 248"/>
                  <a:gd name="T21"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143">
                    <a:moveTo>
                      <a:pt x="232" y="143"/>
                    </a:moveTo>
                    <a:cubicBezTo>
                      <a:pt x="0" y="143"/>
                      <a:pt x="0" y="143"/>
                      <a:pt x="0" y="143"/>
                    </a:cubicBezTo>
                    <a:cubicBezTo>
                      <a:pt x="9" y="8"/>
                      <a:pt x="9" y="8"/>
                      <a:pt x="9" y="8"/>
                    </a:cubicBezTo>
                    <a:cubicBezTo>
                      <a:pt x="9" y="3"/>
                      <a:pt x="13" y="0"/>
                      <a:pt x="17" y="0"/>
                    </a:cubicBezTo>
                    <a:cubicBezTo>
                      <a:pt x="18" y="0"/>
                      <a:pt x="18" y="0"/>
                      <a:pt x="18" y="0"/>
                    </a:cubicBezTo>
                    <a:cubicBezTo>
                      <a:pt x="242" y="15"/>
                      <a:pt x="242" y="15"/>
                      <a:pt x="242" y="15"/>
                    </a:cubicBezTo>
                    <a:cubicBezTo>
                      <a:pt x="246" y="17"/>
                      <a:pt x="248" y="20"/>
                      <a:pt x="248" y="24"/>
                    </a:cubicBezTo>
                    <a:cubicBezTo>
                      <a:pt x="240" y="134"/>
                      <a:pt x="240" y="134"/>
                      <a:pt x="240" y="134"/>
                    </a:cubicBezTo>
                    <a:cubicBezTo>
                      <a:pt x="240" y="134"/>
                      <a:pt x="240" y="134"/>
                      <a:pt x="240" y="134"/>
                    </a:cubicBezTo>
                    <a:cubicBezTo>
                      <a:pt x="240" y="135"/>
                      <a:pt x="240" y="135"/>
                      <a:pt x="240" y="135"/>
                    </a:cubicBezTo>
                    <a:cubicBezTo>
                      <a:pt x="240" y="139"/>
                      <a:pt x="236" y="143"/>
                      <a:pt x="232" y="143"/>
                    </a:cubicBezTo>
                    <a:close/>
                  </a:path>
                </a:pathLst>
              </a:custGeom>
              <a:solidFill>
                <a:srgbClr val="5EC9EA"/>
              </a:solidFill>
              <a:ln w="15875" cap="flat">
                <a:solidFill>
                  <a:srgbClr val="FFFFFF"/>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grpSp>
        <p:grpSp>
          <p:nvGrpSpPr>
            <p:cNvPr id="85" name="Group 84"/>
            <p:cNvGrpSpPr/>
            <p:nvPr/>
          </p:nvGrpSpPr>
          <p:grpSpPr>
            <a:xfrm>
              <a:off x="1359390" y="4903388"/>
              <a:ext cx="1054100" cy="730250"/>
              <a:chOff x="933451" y="5051427"/>
              <a:chExt cx="1054100" cy="730250"/>
            </a:xfrm>
          </p:grpSpPr>
          <p:sp>
            <p:nvSpPr>
              <p:cNvPr id="75" name="Freeform 53"/>
              <p:cNvSpPr>
                <a:spLocks/>
              </p:cNvSpPr>
              <p:nvPr/>
            </p:nvSpPr>
            <p:spPr bwMode="auto">
              <a:xfrm>
                <a:off x="933451" y="5051427"/>
                <a:ext cx="1017588" cy="730250"/>
              </a:xfrm>
              <a:custGeom>
                <a:avLst/>
                <a:gdLst>
                  <a:gd name="T0" fmla="*/ 10 w 275"/>
                  <a:gd name="T1" fmla="*/ 194 h 197"/>
                  <a:gd name="T2" fmla="*/ 20 w 275"/>
                  <a:gd name="T3" fmla="*/ 48 h 197"/>
                  <a:gd name="T4" fmla="*/ 33 w 275"/>
                  <a:gd name="T5" fmla="*/ 37 h 197"/>
                  <a:gd name="T6" fmla="*/ 275 w 275"/>
                  <a:gd name="T7" fmla="*/ 54 h 197"/>
                  <a:gd name="T8" fmla="*/ 275 w 275"/>
                  <a:gd name="T9" fmla="*/ 39 h 197"/>
                  <a:gd name="T10" fmla="*/ 269 w 275"/>
                  <a:gd name="T11" fmla="*/ 27 h 197"/>
                  <a:gd name="T12" fmla="*/ 262 w 275"/>
                  <a:gd name="T13" fmla="*/ 14 h 197"/>
                  <a:gd name="T14" fmla="*/ 262 w 275"/>
                  <a:gd name="T15" fmla="*/ 12 h 197"/>
                  <a:gd name="T16" fmla="*/ 250 w 275"/>
                  <a:gd name="T17" fmla="*/ 0 h 197"/>
                  <a:gd name="T18" fmla="*/ 148 w 275"/>
                  <a:gd name="T19" fmla="*/ 0 h 197"/>
                  <a:gd name="T20" fmla="*/ 136 w 275"/>
                  <a:gd name="T21" fmla="*/ 12 h 197"/>
                  <a:gd name="T22" fmla="*/ 136 w 275"/>
                  <a:gd name="T23" fmla="*/ 14 h 197"/>
                  <a:gd name="T24" fmla="*/ 124 w 275"/>
                  <a:gd name="T25" fmla="*/ 27 h 197"/>
                  <a:gd name="T26" fmla="*/ 12 w 275"/>
                  <a:gd name="T27" fmla="*/ 27 h 197"/>
                  <a:gd name="T28" fmla="*/ 0 w 275"/>
                  <a:gd name="T29" fmla="*/ 39 h 197"/>
                  <a:gd name="T30" fmla="*/ 0 w 275"/>
                  <a:gd name="T31" fmla="*/ 185 h 197"/>
                  <a:gd name="T32" fmla="*/ 10 w 275"/>
                  <a:gd name="T33" fmla="*/ 197 h 197"/>
                  <a:gd name="T34" fmla="*/ 10 w 275"/>
                  <a:gd name="T35" fmla="*/ 194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197">
                    <a:moveTo>
                      <a:pt x="10" y="194"/>
                    </a:moveTo>
                    <a:cubicBezTo>
                      <a:pt x="20" y="48"/>
                      <a:pt x="20" y="48"/>
                      <a:pt x="20" y="48"/>
                    </a:cubicBezTo>
                    <a:cubicBezTo>
                      <a:pt x="21" y="42"/>
                      <a:pt x="27" y="37"/>
                      <a:pt x="33" y="37"/>
                    </a:cubicBezTo>
                    <a:cubicBezTo>
                      <a:pt x="275" y="54"/>
                      <a:pt x="275" y="54"/>
                      <a:pt x="275" y="54"/>
                    </a:cubicBezTo>
                    <a:cubicBezTo>
                      <a:pt x="275" y="39"/>
                      <a:pt x="275" y="39"/>
                      <a:pt x="275" y="39"/>
                    </a:cubicBezTo>
                    <a:cubicBezTo>
                      <a:pt x="275" y="32"/>
                      <a:pt x="272" y="27"/>
                      <a:pt x="269" y="27"/>
                    </a:cubicBezTo>
                    <a:cubicBezTo>
                      <a:pt x="265" y="27"/>
                      <a:pt x="262" y="21"/>
                      <a:pt x="262" y="14"/>
                    </a:cubicBezTo>
                    <a:cubicBezTo>
                      <a:pt x="262" y="12"/>
                      <a:pt x="262" y="12"/>
                      <a:pt x="262" y="12"/>
                    </a:cubicBezTo>
                    <a:cubicBezTo>
                      <a:pt x="262" y="6"/>
                      <a:pt x="257" y="0"/>
                      <a:pt x="250" y="0"/>
                    </a:cubicBezTo>
                    <a:cubicBezTo>
                      <a:pt x="148" y="0"/>
                      <a:pt x="148" y="0"/>
                      <a:pt x="148" y="0"/>
                    </a:cubicBezTo>
                    <a:cubicBezTo>
                      <a:pt x="142" y="0"/>
                      <a:pt x="136" y="6"/>
                      <a:pt x="136" y="12"/>
                    </a:cubicBezTo>
                    <a:cubicBezTo>
                      <a:pt x="136" y="14"/>
                      <a:pt x="136" y="14"/>
                      <a:pt x="136" y="14"/>
                    </a:cubicBezTo>
                    <a:cubicBezTo>
                      <a:pt x="136" y="21"/>
                      <a:pt x="131" y="27"/>
                      <a:pt x="124" y="27"/>
                    </a:cubicBezTo>
                    <a:cubicBezTo>
                      <a:pt x="12" y="27"/>
                      <a:pt x="12" y="27"/>
                      <a:pt x="12" y="27"/>
                    </a:cubicBezTo>
                    <a:cubicBezTo>
                      <a:pt x="6" y="27"/>
                      <a:pt x="0" y="32"/>
                      <a:pt x="0" y="39"/>
                    </a:cubicBezTo>
                    <a:cubicBezTo>
                      <a:pt x="0" y="185"/>
                      <a:pt x="0" y="185"/>
                      <a:pt x="0" y="185"/>
                    </a:cubicBezTo>
                    <a:cubicBezTo>
                      <a:pt x="0" y="191"/>
                      <a:pt x="5" y="196"/>
                      <a:pt x="10" y="197"/>
                    </a:cubicBezTo>
                    <a:cubicBezTo>
                      <a:pt x="10" y="196"/>
                      <a:pt x="10" y="195"/>
                      <a:pt x="10" y="194"/>
                    </a:cubicBezTo>
                    <a:close/>
                  </a:path>
                </a:pathLst>
              </a:custGeom>
              <a:solidFill>
                <a:srgbClr val="34BFEA"/>
              </a:solidFill>
              <a:ln w="15875" cap="flat">
                <a:solidFill>
                  <a:srgbClr val="FFFFFF"/>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77" name="Freeform 54"/>
              <p:cNvSpPr>
                <a:spLocks/>
              </p:cNvSpPr>
              <p:nvPr/>
            </p:nvSpPr>
            <p:spPr bwMode="auto">
              <a:xfrm>
                <a:off x="1004888" y="5211765"/>
                <a:ext cx="982663" cy="566738"/>
              </a:xfrm>
              <a:custGeom>
                <a:avLst/>
                <a:gdLst>
                  <a:gd name="T0" fmla="*/ 249 w 266"/>
                  <a:gd name="T1" fmla="*/ 153 h 153"/>
                  <a:gd name="T2" fmla="*/ 0 w 266"/>
                  <a:gd name="T3" fmla="*/ 153 h 153"/>
                  <a:gd name="T4" fmla="*/ 10 w 266"/>
                  <a:gd name="T5" fmla="*/ 8 h 153"/>
                  <a:gd name="T6" fmla="*/ 19 w 266"/>
                  <a:gd name="T7" fmla="*/ 0 h 153"/>
                  <a:gd name="T8" fmla="*/ 19 w 266"/>
                  <a:gd name="T9" fmla="*/ 0 h 153"/>
                  <a:gd name="T10" fmla="*/ 260 w 266"/>
                  <a:gd name="T11" fmla="*/ 16 h 153"/>
                  <a:gd name="T12" fmla="*/ 266 w 266"/>
                  <a:gd name="T13" fmla="*/ 25 h 153"/>
                  <a:gd name="T14" fmla="*/ 258 w 266"/>
                  <a:gd name="T15" fmla="*/ 144 h 153"/>
                  <a:gd name="T16" fmla="*/ 258 w 266"/>
                  <a:gd name="T17" fmla="*/ 144 h 153"/>
                  <a:gd name="T18" fmla="*/ 258 w 266"/>
                  <a:gd name="T19" fmla="*/ 144 h 153"/>
                  <a:gd name="T20" fmla="*/ 249 w 266"/>
                  <a:gd name="T21"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6" h="153">
                    <a:moveTo>
                      <a:pt x="249" y="153"/>
                    </a:moveTo>
                    <a:cubicBezTo>
                      <a:pt x="0" y="153"/>
                      <a:pt x="0" y="153"/>
                      <a:pt x="0" y="153"/>
                    </a:cubicBezTo>
                    <a:cubicBezTo>
                      <a:pt x="10" y="8"/>
                      <a:pt x="10" y="8"/>
                      <a:pt x="10" y="8"/>
                    </a:cubicBezTo>
                    <a:cubicBezTo>
                      <a:pt x="10" y="3"/>
                      <a:pt x="14" y="0"/>
                      <a:pt x="19" y="0"/>
                    </a:cubicBezTo>
                    <a:cubicBezTo>
                      <a:pt x="19" y="0"/>
                      <a:pt x="19" y="0"/>
                      <a:pt x="19" y="0"/>
                    </a:cubicBezTo>
                    <a:cubicBezTo>
                      <a:pt x="260" y="16"/>
                      <a:pt x="260" y="16"/>
                      <a:pt x="260" y="16"/>
                    </a:cubicBezTo>
                    <a:cubicBezTo>
                      <a:pt x="264" y="18"/>
                      <a:pt x="266" y="21"/>
                      <a:pt x="266" y="25"/>
                    </a:cubicBezTo>
                    <a:cubicBezTo>
                      <a:pt x="258" y="144"/>
                      <a:pt x="258" y="144"/>
                      <a:pt x="258" y="144"/>
                    </a:cubicBezTo>
                    <a:cubicBezTo>
                      <a:pt x="258" y="144"/>
                      <a:pt x="258" y="144"/>
                      <a:pt x="258" y="144"/>
                    </a:cubicBezTo>
                    <a:cubicBezTo>
                      <a:pt x="258" y="144"/>
                      <a:pt x="258" y="144"/>
                      <a:pt x="258" y="144"/>
                    </a:cubicBezTo>
                    <a:cubicBezTo>
                      <a:pt x="258" y="149"/>
                      <a:pt x="254" y="153"/>
                      <a:pt x="249" y="153"/>
                    </a:cubicBezTo>
                    <a:close/>
                  </a:path>
                </a:pathLst>
              </a:custGeom>
              <a:solidFill>
                <a:srgbClr val="34BFEA"/>
              </a:solidFill>
              <a:ln w="15875" cap="flat">
                <a:solidFill>
                  <a:srgbClr val="FFFFFF"/>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grpSp>
        <p:grpSp>
          <p:nvGrpSpPr>
            <p:cNvPr id="86" name="Group 85"/>
            <p:cNvGrpSpPr/>
            <p:nvPr/>
          </p:nvGrpSpPr>
          <p:grpSpPr>
            <a:xfrm>
              <a:off x="550247" y="4875607"/>
              <a:ext cx="1135063" cy="785813"/>
              <a:chOff x="623888" y="5259390"/>
              <a:chExt cx="1135063" cy="785813"/>
            </a:xfrm>
          </p:grpSpPr>
          <p:sp>
            <p:nvSpPr>
              <p:cNvPr id="78" name="Freeform 55"/>
              <p:cNvSpPr>
                <a:spLocks/>
              </p:cNvSpPr>
              <p:nvPr/>
            </p:nvSpPr>
            <p:spPr bwMode="auto">
              <a:xfrm>
                <a:off x="623888" y="5259390"/>
                <a:ext cx="1093788" cy="785813"/>
              </a:xfrm>
              <a:custGeom>
                <a:avLst/>
                <a:gdLst>
                  <a:gd name="T0" fmla="*/ 11 w 296"/>
                  <a:gd name="T1" fmla="*/ 209 h 212"/>
                  <a:gd name="T2" fmla="*/ 22 w 296"/>
                  <a:gd name="T3" fmla="*/ 52 h 212"/>
                  <a:gd name="T4" fmla="*/ 36 w 296"/>
                  <a:gd name="T5" fmla="*/ 40 h 212"/>
                  <a:gd name="T6" fmla="*/ 296 w 296"/>
                  <a:gd name="T7" fmla="*/ 58 h 212"/>
                  <a:gd name="T8" fmla="*/ 296 w 296"/>
                  <a:gd name="T9" fmla="*/ 42 h 212"/>
                  <a:gd name="T10" fmla="*/ 289 w 296"/>
                  <a:gd name="T11" fmla="*/ 29 h 212"/>
                  <a:gd name="T12" fmla="*/ 282 w 296"/>
                  <a:gd name="T13" fmla="*/ 16 h 212"/>
                  <a:gd name="T14" fmla="*/ 282 w 296"/>
                  <a:gd name="T15" fmla="*/ 13 h 212"/>
                  <a:gd name="T16" fmla="*/ 269 w 296"/>
                  <a:gd name="T17" fmla="*/ 0 h 212"/>
                  <a:gd name="T18" fmla="*/ 160 w 296"/>
                  <a:gd name="T19" fmla="*/ 0 h 212"/>
                  <a:gd name="T20" fmla="*/ 146 w 296"/>
                  <a:gd name="T21" fmla="*/ 13 h 212"/>
                  <a:gd name="T22" fmla="*/ 146 w 296"/>
                  <a:gd name="T23" fmla="*/ 16 h 212"/>
                  <a:gd name="T24" fmla="*/ 133 w 296"/>
                  <a:gd name="T25" fmla="*/ 29 h 212"/>
                  <a:gd name="T26" fmla="*/ 13 w 296"/>
                  <a:gd name="T27" fmla="*/ 29 h 212"/>
                  <a:gd name="T28" fmla="*/ 0 w 296"/>
                  <a:gd name="T29" fmla="*/ 42 h 212"/>
                  <a:gd name="T30" fmla="*/ 0 w 296"/>
                  <a:gd name="T31" fmla="*/ 199 h 212"/>
                  <a:gd name="T32" fmla="*/ 11 w 296"/>
                  <a:gd name="T33" fmla="*/ 212 h 212"/>
                  <a:gd name="T34" fmla="*/ 11 w 296"/>
                  <a:gd name="T35" fmla="*/ 20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212">
                    <a:moveTo>
                      <a:pt x="11" y="209"/>
                    </a:moveTo>
                    <a:cubicBezTo>
                      <a:pt x="22" y="52"/>
                      <a:pt x="22" y="52"/>
                      <a:pt x="22" y="52"/>
                    </a:cubicBezTo>
                    <a:cubicBezTo>
                      <a:pt x="22" y="45"/>
                      <a:pt x="28" y="39"/>
                      <a:pt x="36" y="40"/>
                    </a:cubicBezTo>
                    <a:cubicBezTo>
                      <a:pt x="296" y="58"/>
                      <a:pt x="296" y="58"/>
                      <a:pt x="296" y="58"/>
                    </a:cubicBezTo>
                    <a:cubicBezTo>
                      <a:pt x="296" y="42"/>
                      <a:pt x="296" y="42"/>
                      <a:pt x="296" y="42"/>
                    </a:cubicBezTo>
                    <a:cubicBezTo>
                      <a:pt x="296" y="34"/>
                      <a:pt x="293" y="29"/>
                      <a:pt x="289" y="29"/>
                    </a:cubicBezTo>
                    <a:cubicBezTo>
                      <a:pt x="285" y="29"/>
                      <a:pt x="282" y="23"/>
                      <a:pt x="282" y="16"/>
                    </a:cubicBezTo>
                    <a:cubicBezTo>
                      <a:pt x="282" y="13"/>
                      <a:pt x="282" y="13"/>
                      <a:pt x="282" y="13"/>
                    </a:cubicBezTo>
                    <a:cubicBezTo>
                      <a:pt x="282" y="6"/>
                      <a:pt x="276" y="0"/>
                      <a:pt x="269" y="0"/>
                    </a:cubicBezTo>
                    <a:cubicBezTo>
                      <a:pt x="160" y="0"/>
                      <a:pt x="160" y="0"/>
                      <a:pt x="160" y="0"/>
                    </a:cubicBezTo>
                    <a:cubicBezTo>
                      <a:pt x="152" y="0"/>
                      <a:pt x="146" y="6"/>
                      <a:pt x="146" y="13"/>
                    </a:cubicBezTo>
                    <a:cubicBezTo>
                      <a:pt x="146" y="16"/>
                      <a:pt x="146" y="16"/>
                      <a:pt x="146" y="16"/>
                    </a:cubicBezTo>
                    <a:cubicBezTo>
                      <a:pt x="146" y="23"/>
                      <a:pt x="141" y="29"/>
                      <a:pt x="133" y="29"/>
                    </a:cubicBezTo>
                    <a:cubicBezTo>
                      <a:pt x="13" y="29"/>
                      <a:pt x="13" y="29"/>
                      <a:pt x="13" y="29"/>
                    </a:cubicBezTo>
                    <a:cubicBezTo>
                      <a:pt x="6" y="29"/>
                      <a:pt x="0" y="34"/>
                      <a:pt x="0" y="42"/>
                    </a:cubicBezTo>
                    <a:cubicBezTo>
                      <a:pt x="0" y="199"/>
                      <a:pt x="0" y="199"/>
                      <a:pt x="0" y="199"/>
                    </a:cubicBezTo>
                    <a:cubicBezTo>
                      <a:pt x="0" y="206"/>
                      <a:pt x="5" y="211"/>
                      <a:pt x="11" y="212"/>
                    </a:cubicBezTo>
                    <a:cubicBezTo>
                      <a:pt x="11" y="211"/>
                      <a:pt x="11" y="210"/>
                      <a:pt x="11" y="209"/>
                    </a:cubicBezTo>
                    <a:close/>
                  </a:path>
                </a:pathLst>
              </a:custGeom>
              <a:solidFill>
                <a:srgbClr val="00AEEF"/>
              </a:solidFill>
              <a:ln w="15875" cap="flat">
                <a:solidFill>
                  <a:srgbClr val="FFFFFF"/>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80" name="Freeform 56"/>
              <p:cNvSpPr>
                <a:spLocks/>
              </p:cNvSpPr>
              <p:nvPr/>
            </p:nvSpPr>
            <p:spPr bwMode="auto">
              <a:xfrm>
                <a:off x="696913" y="5429252"/>
                <a:ext cx="1062038" cy="611188"/>
              </a:xfrm>
              <a:custGeom>
                <a:avLst/>
                <a:gdLst>
                  <a:gd name="T0" fmla="*/ 269 w 287"/>
                  <a:gd name="T1" fmla="*/ 165 h 165"/>
                  <a:gd name="T2" fmla="*/ 0 w 287"/>
                  <a:gd name="T3" fmla="*/ 165 h 165"/>
                  <a:gd name="T4" fmla="*/ 10 w 287"/>
                  <a:gd name="T5" fmla="*/ 9 h 165"/>
                  <a:gd name="T6" fmla="*/ 20 w 287"/>
                  <a:gd name="T7" fmla="*/ 0 h 165"/>
                  <a:gd name="T8" fmla="*/ 21 w 287"/>
                  <a:gd name="T9" fmla="*/ 0 h 165"/>
                  <a:gd name="T10" fmla="*/ 281 w 287"/>
                  <a:gd name="T11" fmla="*/ 18 h 165"/>
                  <a:gd name="T12" fmla="*/ 287 w 287"/>
                  <a:gd name="T13" fmla="*/ 27 h 165"/>
                  <a:gd name="T14" fmla="*/ 278 w 287"/>
                  <a:gd name="T15" fmla="*/ 155 h 165"/>
                  <a:gd name="T16" fmla="*/ 278 w 287"/>
                  <a:gd name="T17" fmla="*/ 156 h 165"/>
                  <a:gd name="T18" fmla="*/ 278 w 287"/>
                  <a:gd name="T19" fmla="*/ 156 h 165"/>
                  <a:gd name="T20" fmla="*/ 269 w 287"/>
                  <a:gd name="T21"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165">
                    <a:moveTo>
                      <a:pt x="269" y="165"/>
                    </a:moveTo>
                    <a:cubicBezTo>
                      <a:pt x="0" y="165"/>
                      <a:pt x="0" y="165"/>
                      <a:pt x="0" y="165"/>
                    </a:cubicBezTo>
                    <a:cubicBezTo>
                      <a:pt x="10" y="9"/>
                      <a:pt x="10" y="9"/>
                      <a:pt x="10" y="9"/>
                    </a:cubicBezTo>
                    <a:cubicBezTo>
                      <a:pt x="11" y="4"/>
                      <a:pt x="15" y="0"/>
                      <a:pt x="20" y="0"/>
                    </a:cubicBezTo>
                    <a:cubicBezTo>
                      <a:pt x="20" y="0"/>
                      <a:pt x="21" y="0"/>
                      <a:pt x="21" y="0"/>
                    </a:cubicBezTo>
                    <a:cubicBezTo>
                      <a:pt x="281" y="18"/>
                      <a:pt x="281" y="18"/>
                      <a:pt x="281" y="18"/>
                    </a:cubicBezTo>
                    <a:cubicBezTo>
                      <a:pt x="285" y="19"/>
                      <a:pt x="287" y="23"/>
                      <a:pt x="287" y="27"/>
                    </a:cubicBezTo>
                    <a:cubicBezTo>
                      <a:pt x="278" y="155"/>
                      <a:pt x="278" y="155"/>
                      <a:pt x="278" y="155"/>
                    </a:cubicBezTo>
                    <a:cubicBezTo>
                      <a:pt x="278" y="156"/>
                      <a:pt x="278" y="156"/>
                      <a:pt x="278" y="156"/>
                    </a:cubicBezTo>
                    <a:cubicBezTo>
                      <a:pt x="278" y="156"/>
                      <a:pt x="278" y="156"/>
                      <a:pt x="278" y="156"/>
                    </a:cubicBezTo>
                    <a:cubicBezTo>
                      <a:pt x="278" y="161"/>
                      <a:pt x="274" y="165"/>
                      <a:pt x="269" y="165"/>
                    </a:cubicBezTo>
                    <a:close/>
                  </a:path>
                </a:pathLst>
              </a:custGeom>
              <a:solidFill>
                <a:srgbClr val="00AEEF"/>
              </a:solidFill>
              <a:ln w="15875" cap="flat">
                <a:solidFill>
                  <a:srgbClr val="FFFFFF"/>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grpSp>
      </p:grpSp>
      <p:sp>
        <p:nvSpPr>
          <p:cNvPr id="50" name="Content Placeholder 1"/>
          <p:cNvSpPr txBox="1">
            <a:spLocks/>
          </p:cNvSpPr>
          <p:nvPr/>
        </p:nvSpPr>
        <p:spPr>
          <a:xfrm>
            <a:off x="301198" y="1977532"/>
            <a:ext cx="5516183" cy="2481830"/>
          </a:xfrm>
          <a:prstGeom prst="rect">
            <a:avLst/>
          </a:prstGeom>
        </p:spPr>
        <p:txBody>
          <a:bodyPr lIns="186521" tIns="126799" rIns="253598" bIns="126799"/>
          <a:lstStyle>
            <a:lvl1pPr marL="342886" indent="-342886" algn="l" defTabSz="457181" rtl="0" eaLnBrk="1" latinLnBrk="0" hangingPunct="1">
              <a:spcBef>
                <a:spcPts val="1000"/>
              </a:spcBef>
              <a:buFont typeface="Arial"/>
              <a:buChar char="•"/>
              <a:defRPr sz="1800" kern="1200">
                <a:solidFill>
                  <a:srgbClr val="FFFFFF"/>
                </a:solidFill>
                <a:latin typeface="Segoe UI"/>
                <a:ea typeface="+mn-ea"/>
                <a:cs typeface="Segoe UI"/>
              </a:defRPr>
            </a:lvl1pPr>
            <a:lvl2pPr marL="742919" indent="-285738" algn="l" defTabSz="457181" rtl="0" eaLnBrk="1" latinLnBrk="0" hangingPunct="1">
              <a:spcBef>
                <a:spcPts val="1000"/>
              </a:spcBef>
              <a:buFont typeface="Arial"/>
              <a:buChar char="–"/>
              <a:defRPr sz="1600" kern="1200">
                <a:solidFill>
                  <a:srgbClr val="FFFFFF"/>
                </a:solidFill>
                <a:latin typeface="Segoe UI"/>
                <a:ea typeface="+mn-ea"/>
                <a:cs typeface="Segoe UI"/>
              </a:defRPr>
            </a:lvl2pPr>
            <a:lvl3pPr marL="1142952" indent="-228591" algn="l" defTabSz="457181" rtl="0" eaLnBrk="1" latinLnBrk="0" hangingPunct="1">
              <a:spcBef>
                <a:spcPts val="1000"/>
              </a:spcBef>
              <a:buFont typeface="Arial"/>
              <a:buChar char="•"/>
              <a:defRPr sz="1400" kern="1200">
                <a:solidFill>
                  <a:srgbClr val="FFFFFF"/>
                </a:solidFill>
                <a:latin typeface="Segoe UI"/>
                <a:ea typeface="+mn-ea"/>
                <a:cs typeface="Segoe UI"/>
              </a:defRPr>
            </a:lvl3pPr>
            <a:lvl4pPr marL="1600134" indent="-228591" algn="l" defTabSz="457181" rtl="0" eaLnBrk="1" latinLnBrk="0" hangingPunct="1">
              <a:spcBef>
                <a:spcPts val="1000"/>
              </a:spcBef>
              <a:buFont typeface="Arial"/>
              <a:buChar char="–"/>
              <a:defRPr sz="1200" kern="1200">
                <a:solidFill>
                  <a:srgbClr val="FFFFFF"/>
                </a:solidFill>
                <a:latin typeface="Segoe UI"/>
                <a:ea typeface="+mn-ea"/>
                <a:cs typeface="Segoe UI"/>
              </a:defRPr>
            </a:lvl4pPr>
            <a:lvl5pPr marL="2057314" indent="-228591" algn="l" defTabSz="457181" rtl="0" eaLnBrk="1" latinLnBrk="0" hangingPunct="1">
              <a:spcBef>
                <a:spcPts val="1000"/>
              </a:spcBef>
              <a:buFont typeface="Arial"/>
              <a:buChar char="»"/>
              <a:defRPr sz="1000" kern="1200">
                <a:solidFill>
                  <a:srgbClr val="FFFFFF"/>
                </a:solidFill>
                <a:latin typeface="Segoe UI"/>
                <a:ea typeface="+mn-ea"/>
                <a:cs typeface="Segoe UI"/>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634036" rtl="0" eaLnBrk="1" fontAlgn="auto" latinLnBrk="0" hangingPunct="1">
              <a:lnSpc>
                <a:spcPct val="100000"/>
              </a:lnSpc>
              <a:spcBef>
                <a:spcPts val="612"/>
              </a:spcBef>
              <a:spcAft>
                <a:spcPts val="612"/>
              </a:spcAft>
              <a:buClrTx/>
              <a:buSzTx/>
              <a:buFont typeface="Arial"/>
              <a:buNone/>
              <a:tabLst/>
              <a:defRPr/>
            </a:pPr>
            <a:r>
              <a:rPr kumimoji="0" lang="en-US" sz="2040" b="0" i="0" u="none" strike="noStrike" kern="1200" cap="none" spc="0" normalizeH="0" baseline="0" noProof="0" dirty="0">
                <a:ln>
                  <a:noFill/>
                </a:ln>
                <a:solidFill>
                  <a:srgbClr val="505050"/>
                </a:solidFill>
                <a:effectLst/>
                <a:uLnTx/>
                <a:uFillTx/>
                <a:latin typeface="Segoe UI Light"/>
                <a:ea typeface="+mn-ea"/>
                <a:cs typeface="Segoe UI"/>
              </a:rPr>
              <a:t>Restores the database to the point of deletion </a:t>
            </a:r>
            <a:br>
              <a:rPr kumimoji="0" lang="en-US" sz="2040" b="0" i="0" u="none" strike="noStrike" kern="1200" cap="none" spc="0" normalizeH="0" baseline="0" noProof="0" dirty="0">
                <a:ln>
                  <a:noFill/>
                </a:ln>
                <a:solidFill>
                  <a:srgbClr val="505050"/>
                </a:solidFill>
                <a:effectLst/>
                <a:uLnTx/>
                <a:uFillTx/>
                <a:latin typeface="Segoe UI Light"/>
                <a:ea typeface="+mn-ea"/>
                <a:cs typeface="Segoe UI"/>
              </a:rPr>
            </a:br>
            <a:r>
              <a:rPr kumimoji="0" lang="en-US" sz="2040" b="0" i="0" u="none" strike="noStrike" kern="1200" cap="none" spc="0" normalizeH="0" baseline="0" noProof="0" dirty="0">
                <a:ln>
                  <a:noFill/>
                </a:ln>
                <a:solidFill>
                  <a:srgbClr val="505050"/>
                </a:solidFill>
                <a:effectLst/>
                <a:uLnTx/>
                <a:uFillTx/>
                <a:latin typeface="Segoe UI Light"/>
                <a:ea typeface="+mn-ea"/>
                <a:cs typeface="Segoe UI"/>
              </a:rPr>
              <a:t>(earlier backups are deleted)</a:t>
            </a:r>
          </a:p>
          <a:p>
            <a:pPr marL="0" marR="0" lvl="0" indent="0" algn="l" defTabSz="634036" rtl="0" eaLnBrk="1" fontAlgn="auto" latinLnBrk="0" hangingPunct="1">
              <a:lnSpc>
                <a:spcPct val="100000"/>
              </a:lnSpc>
              <a:spcBef>
                <a:spcPts val="612"/>
              </a:spcBef>
              <a:spcAft>
                <a:spcPts val="612"/>
              </a:spcAft>
              <a:buClrTx/>
              <a:buSzTx/>
              <a:buFont typeface="Arial"/>
              <a:buNone/>
              <a:tabLst/>
              <a:defRPr/>
            </a:pPr>
            <a:r>
              <a:rPr kumimoji="0" lang="en-US" sz="2040" b="0" i="0" u="none" strike="noStrike" kern="1200" cap="none" spc="0" normalizeH="0" baseline="0" noProof="0" dirty="0">
                <a:ln>
                  <a:noFill/>
                </a:ln>
                <a:solidFill>
                  <a:srgbClr val="505050"/>
                </a:solidFill>
                <a:effectLst/>
                <a:uLnTx/>
                <a:uFillTx/>
                <a:latin typeface="Segoe UI Light"/>
                <a:ea typeface="+mn-ea"/>
                <a:cs typeface="Segoe UI"/>
              </a:rPr>
              <a:t>Creates a new database on the server used by the original database</a:t>
            </a:r>
          </a:p>
          <a:p>
            <a:pPr marL="0" marR="0" lvl="0" indent="0" algn="l" defTabSz="634036" rtl="0" eaLnBrk="1" fontAlgn="auto" latinLnBrk="0" hangingPunct="1">
              <a:lnSpc>
                <a:spcPct val="100000"/>
              </a:lnSpc>
              <a:spcBef>
                <a:spcPts val="612"/>
              </a:spcBef>
              <a:spcAft>
                <a:spcPts val="612"/>
              </a:spcAft>
              <a:buClrTx/>
              <a:buSzTx/>
              <a:buFont typeface="Arial"/>
              <a:buNone/>
              <a:tabLst/>
              <a:defRPr/>
            </a:pPr>
            <a:r>
              <a:rPr kumimoji="0" lang="en-US" sz="2040" b="0" i="0" u="none" strike="noStrike" kern="1200" cap="none" spc="0" normalizeH="0" baseline="0" noProof="0" dirty="0">
                <a:ln>
                  <a:noFill/>
                </a:ln>
                <a:solidFill>
                  <a:srgbClr val="505050"/>
                </a:solidFill>
                <a:effectLst/>
                <a:uLnTx/>
                <a:uFillTx/>
                <a:latin typeface="Segoe UI Light"/>
                <a:ea typeface="+mn-ea"/>
                <a:cs typeface="Segoe UI"/>
              </a:rPr>
              <a:t>You can choose to failover to the restored database or use scripts to recover data</a:t>
            </a:r>
          </a:p>
        </p:txBody>
      </p:sp>
      <p:sp>
        <p:nvSpPr>
          <p:cNvPr id="51" name="Rectangle 50"/>
          <p:cNvSpPr/>
          <p:nvPr/>
        </p:nvSpPr>
        <p:spPr>
          <a:xfrm>
            <a:off x="362556" y="1482388"/>
            <a:ext cx="9616016" cy="470856"/>
          </a:xfrm>
          <a:prstGeom prst="rect">
            <a:avLst/>
          </a:prstGeom>
        </p:spPr>
        <p:txBody>
          <a:bodyPr wrap="square">
            <a:spAutoFit/>
          </a:bodyPr>
          <a:lstStyle/>
          <a:p>
            <a:pPr marL="0" marR="0" lvl="0" indent="0" algn="l" defTabSz="634036" rtl="0" eaLnBrk="1" fontAlgn="auto" latinLnBrk="0" hangingPunct="1">
              <a:lnSpc>
                <a:spcPct val="100000"/>
              </a:lnSpc>
              <a:spcBef>
                <a:spcPts val="0"/>
              </a:spcBef>
              <a:spcAft>
                <a:spcPts val="1224"/>
              </a:spcAft>
              <a:buClrTx/>
              <a:buSzTx/>
              <a:buFontTx/>
              <a:buNone/>
              <a:tabLst/>
              <a:defRPr/>
            </a:pPr>
            <a:r>
              <a:rPr kumimoji="0" lang="en-US" sz="2400" b="0" i="0" u="none" strike="noStrike" kern="1200" cap="none" spc="0" normalizeH="0" baseline="0" noProof="0" dirty="0">
                <a:ln>
                  <a:noFill/>
                </a:ln>
                <a:solidFill>
                  <a:srgbClr val="0072C6"/>
                </a:solidFill>
                <a:effectLst/>
                <a:uLnTx/>
                <a:uFillTx/>
                <a:latin typeface="Segoe UI Light"/>
                <a:ea typeface="+mn-ea"/>
                <a:cs typeface="+mn-cs"/>
              </a:rPr>
              <a:t>Recovery after accidental database deletion</a:t>
            </a:r>
          </a:p>
        </p:txBody>
      </p:sp>
      <p:pic>
        <p:nvPicPr>
          <p:cNvPr id="15" name="Picture 14"/>
          <p:cNvPicPr>
            <a:picLocks noChangeAspect="1"/>
          </p:cNvPicPr>
          <p:nvPr/>
        </p:nvPicPr>
        <p:blipFill>
          <a:blip r:embed="rId3"/>
          <a:stretch>
            <a:fillRect/>
          </a:stretch>
        </p:blipFill>
        <p:spPr>
          <a:xfrm>
            <a:off x="7448054" y="2744280"/>
            <a:ext cx="1181233" cy="821239"/>
          </a:xfrm>
          <a:prstGeom prst="rect">
            <a:avLst/>
          </a:prstGeom>
        </p:spPr>
      </p:pic>
      <p:sp>
        <p:nvSpPr>
          <p:cNvPr id="43" name="Freeform 31"/>
          <p:cNvSpPr>
            <a:spLocks noEditPoints="1"/>
          </p:cNvSpPr>
          <p:nvPr/>
        </p:nvSpPr>
        <p:spPr bwMode="auto">
          <a:xfrm rot="8623650">
            <a:off x="7821097" y="3066032"/>
            <a:ext cx="435148" cy="362404"/>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bg1"/>
          </a:solidFill>
          <a:ln>
            <a:noFill/>
          </a:ln>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cxnSp>
        <p:nvCxnSpPr>
          <p:cNvPr id="18" name="Straight Arrow Connector 17"/>
          <p:cNvCxnSpPr/>
          <p:nvPr/>
        </p:nvCxnSpPr>
        <p:spPr>
          <a:xfrm flipH="1" flipV="1">
            <a:off x="8169964" y="3650820"/>
            <a:ext cx="353763" cy="820415"/>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10147443" y="3590062"/>
            <a:ext cx="287879" cy="808694"/>
          </a:xfrm>
          <a:prstGeom prst="straightConnector1">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10484408" y="3631979"/>
            <a:ext cx="1455603" cy="753369"/>
          </a:xfrm>
          <a:prstGeom prst="rect">
            <a:avLst/>
          </a:prstGeom>
          <a:noFill/>
        </p:spPr>
        <p:txBody>
          <a:bodyPr wrap="square" rtlCol="0">
            <a:spAutoFit/>
          </a:bodyPr>
          <a:lstStyle/>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Segoe UI Light"/>
                <a:ea typeface="+mn-ea"/>
                <a:cs typeface="+mn-cs"/>
              </a:rPr>
              <a:t>Self-service restore to point of deletion</a:t>
            </a:r>
          </a:p>
        </p:txBody>
      </p:sp>
      <p:sp>
        <p:nvSpPr>
          <p:cNvPr id="81" name="TextBox 80"/>
          <p:cNvSpPr txBox="1"/>
          <p:nvPr/>
        </p:nvSpPr>
        <p:spPr>
          <a:xfrm>
            <a:off x="7057731" y="1509548"/>
            <a:ext cx="4269559" cy="408075"/>
          </a:xfrm>
          <a:prstGeom prst="rect">
            <a:avLst/>
          </a:prstGeom>
          <a:noFill/>
        </p:spPr>
        <p:txBody>
          <a:bodyPr wrap="square" rtlCol="0">
            <a:spAutoFit/>
          </a:bodyPr>
          <a:lstStyle/>
          <a:p>
            <a:pPr marL="0" marR="0" lvl="0" indent="0" algn="ctr" defTabSz="932754"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72C6"/>
                </a:solidFill>
                <a:effectLst/>
                <a:uLnTx/>
                <a:uFillTx/>
                <a:latin typeface="Segoe UI Light"/>
                <a:ea typeface="+mn-ea"/>
                <a:cs typeface="+mn-cs"/>
              </a:rPr>
              <a:t>Backups retained for 7/14/35 days</a:t>
            </a:r>
          </a:p>
        </p:txBody>
      </p:sp>
      <p:sp>
        <p:nvSpPr>
          <p:cNvPr id="2" name="Title 1"/>
          <p:cNvSpPr>
            <a:spLocks noGrp="1"/>
          </p:cNvSpPr>
          <p:nvPr>
            <p:ph type="title"/>
          </p:nvPr>
        </p:nvSpPr>
        <p:spPr/>
        <p:txBody>
          <a:bodyPr lIns="91440" rIns="91440"/>
          <a:lstStyle/>
          <a:p>
            <a:r>
              <a:rPr lang="en-US" sz="4800" dirty="0"/>
              <a:t>Restore deleted database</a:t>
            </a:r>
          </a:p>
        </p:txBody>
      </p:sp>
      <p:sp>
        <p:nvSpPr>
          <p:cNvPr id="21" name="Flowchart: Magnetic Disk 10"/>
          <p:cNvSpPr>
            <a:spLocks noChangeAspect="1"/>
          </p:cNvSpPr>
          <p:nvPr/>
        </p:nvSpPr>
        <p:spPr bwMode="auto">
          <a:xfrm>
            <a:off x="9835022" y="4459362"/>
            <a:ext cx="624842" cy="728551"/>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chemeClr val="accent1"/>
          </a:solidFill>
          <a:ln w="9525" cap="flat" cmpd="sng" algn="ctr">
            <a:noFill/>
            <a:prstDash val="solid"/>
            <a:headEnd type="none" w="med" len="med"/>
            <a:tailEnd type="none" w="med" len="med"/>
          </a:ln>
          <a:effectLst/>
        </p:spPr>
        <p:txBody>
          <a:bodyPr rot="0" spcFirstLastPara="0" vertOverflow="overflow" horzOverflow="overflow" vert="horz" wrap="square" lIns="0" tIns="93260" rIns="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2040" b="1" i="0" u="none" strike="noStrike" kern="0" cap="none" spc="0" normalizeH="0" baseline="0" noProof="0" dirty="0">
                <a:ln>
                  <a:solidFill>
                    <a:prstClr val="white">
                      <a:alpha val="0"/>
                    </a:prstClr>
                  </a:solidFill>
                </a:ln>
                <a:solidFill>
                  <a:prstClr val="white"/>
                </a:solidFill>
                <a:effectLst/>
                <a:uLnTx/>
                <a:uFillTx/>
                <a:latin typeface="Segoe UI Light"/>
                <a:ea typeface="Segoe UI" panose="020B0502040204020203" pitchFamily="34" charset="0"/>
                <a:cs typeface="Segoe UI" panose="020B0502040204020203" pitchFamily="34" charset="0"/>
              </a:rPr>
              <a:t>DB1’</a:t>
            </a:r>
          </a:p>
        </p:txBody>
      </p:sp>
      <p:sp>
        <p:nvSpPr>
          <p:cNvPr id="24" name="Flowchart: Magnetic Disk 10"/>
          <p:cNvSpPr>
            <a:spLocks noChangeAspect="1"/>
          </p:cNvSpPr>
          <p:nvPr/>
        </p:nvSpPr>
        <p:spPr bwMode="auto">
          <a:xfrm>
            <a:off x="8352831" y="4459362"/>
            <a:ext cx="624842" cy="728551"/>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0" tIns="93260" rIns="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2040" b="1" i="0" u="none" strike="noStrike" kern="0" cap="none" spc="0" normalizeH="0" baseline="0" noProof="0" dirty="0">
                <a:ln>
                  <a:solidFill>
                    <a:prstClr val="white">
                      <a:alpha val="0"/>
                    </a:prstClr>
                  </a:solidFill>
                </a:ln>
                <a:solidFill>
                  <a:prstClr val="white"/>
                </a:solidFill>
                <a:effectLst/>
                <a:uLnTx/>
                <a:uFillTx/>
                <a:latin typeface="Segoe UI Light"/>
                <a:ea typeface="Segoe UI" panose="020B0502040204020203" pitchFamily="34" charset="0"/>
                <a:cs typeface="Segoe UI" panose="020B0502040204020203" pitchFamily="34" charset="0"/>
              </a:rPr>
              <a:t>DB1’</a:t>
            </a:r>
          </a:p>
        </p:txBody>
      </p:sp>
      <p:grpSp>
        <p:nvGrpSpPr>
          <p:cNvPr id="33" name="Group 32"/>
          <p:cNvGrpSpPr/>
          <p:nvPr/>
        </p:nvGrpSpPr>
        <p:grpSpPr>
          <a:xfrm>
            <a:off x="6860792" y="2070025"/>
            <a:ext cx="4839895" cy="361431"/>
            <a:chOff x="6726013" y="2113845"/>
            <a:chExt cx="4745426" cy="354376"/>
          </a:xfrm>
        </p:grpSpPr>
        <p:sp>
          <p:nvSpPr>
            <p:cNvPr id="46" name="Rectangle 45"/>
            <p:cNvSpPr/>
            <p:nvPr/>
          </p:nvSpPr>
          <p:spPr>
            <a:xfrm>
              <a:off x="6726013" y="2140598"/>
              <a:ext cx="583814" cy="307777"/>
            </a:xfrm>
            <a:prstGeom prst="rect">
              <a:avLst/>
            </a:prstGeom>
            <a:ln w="9525">
              <a:noFill/>
            </a:ln>
          </p:spPr>
          <p:txBody>
            <a:bodyPr wrap="none">
              <a:spAutoFit/>
            </a:bodyPr>
            <a:lstStyle/>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Segoe UI Light"/>
                  <a:ea typeface="+mn-ea"/>
                  <a:cs typeface="+mn-cs"/>
                </a:rPr>
                <a:t>Now </a:t>
              </a:r>
            </a:p>
          </p:txBody>
        </p:sp>
        <p:sp>
          <p:nvSpPr>
            <p:cNvPr id="47" name="Rectangle 46"/>
            <p:cNvSpPr/>
            <p:nvPr/>
          </p:nvSpPr>
          <p:spPr>
            <a:xfrm>
              <a:off x="10735340" y="2128254"/>
              <a:ext cx="736099" cy="307777"/>
            </a:xfrm>
            <a:prstGeom prst="rect">
              <a:avLst/>
            </a:prstGeom>
            <a:ln w="9525">
              <a:noFill/>
            </a:ln>
          </p:spPr>
          <p:txBody>
            <a:bodyPr wrap="none">
              <a:spAutoFit/>
            </a:bodyPr>
            <a:lstStyle/>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Segoe UI Light"/>
                  <a:ea typeface="+mn-ea"/>
                  <a:cs typeface="+mn-cs"/>
                </a:rPr>
                <a:t>-7 days</a:t>
              </a:r>
            </a:p>
          </p:txBody>
        </p:sp>
        <p:sp>
          <p:nvSpPr>
            <p:cNvPr id="19" name="Right Arrow 18"/>
            <p:cNvSpPr/>
            <p:nvPr/>
          </p:nvSpPr>
          <p:spPr>
            <a:xfrm>
              <a:off x="7273256" y="2113845"/>
              <a:ext cx="3453063" cy="354376"/>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FFFFFF"/>
                  </a:solidFill>
                  <a:effectLst/>
                  <a:uLnTx/>
                  <a:uFillTx/>
                  <a:latin typeface="Segoe UI Light" panose="020B0502040204020203" pitchFamily="34" charset="0"/>
                  <a:ea typeface="+mn-ea"/>
                  <a:cs typeface="Segoe UI Light" panose="020B0502040204020203" pitchFamily="34" charset="0"/>
                </a:rPr>
                <a:t>Time</a:t>
              </a:r>
            </a:p>
          </p:txBody>
        </p:sp>
      </p:grpSp>
      <p:sp>
        <p:nvSpPr>
          <p:cNvPr id="36" name="Freeform 25"/>
          <p:cNvSpPr>
            <a:spLocks noEditPoints="1"/>
          </p:cNvSpPr>
          <p:nvPr/>
        </p:nvSpPr>
        <p:spPr bwMode="auto">
          <a:xfrm>
            <a:off x="8019183" y="4202140"/>
            <a:ext cx="1262899" cy="1264519"/>
          </a:xfrm>
          <a:custGeom>
            <a:avLst/>
            <a:gdLst>
              <a:gd name="T0" fmla="*/ 275 w 334"/>
              <a:gd name="T1" fmla="*/ 59 h 334"/>
              <a:gd name="T2" fmla="*/ 60 w 334"/>
              <a:gd name="T3" fmla="*/ 59 h 334"/>
              <a:gd name="T4" fmla="*/ 60 w 334"/>
              <a:gd name="T5" fmla="*/ 275 h 334"/>
              <a:gd name="T6" fmla="*/ 275 w 334"/>
              <a:gd name="T7" fmla="*/ 275 h 334"/>
              <a:gd name="T8" fmla="*/ 275 w 334"/>
              <a:gd name="T9" fmla="*/ 59 h 334"/>
              <a:gd name="T10" fmla="*/ 255 w 334"/>
              <a:gd name="T11" fmla="*/ 79 h 334"/>
              <a:gd name="T12" fmla="*/ 266 w 334"/>
              <a:gd name="T13" fmla="*/ 242 h 334"/>
              <a:gd name="T14" fmla="*/ 92 w 334"/>
              <a:gd name="T15" fmla="*/ 68 h 334"/>
              <a:gd name="T16" fmla="*/ 255 w 334"/>
              <a:gd name="T17" fmla="*/ 79 h 334"/>
              <a:gd name="T18" fmla="*/ 79 w 334"/>
              <a:gd name="T19" fmla="*/ 255 h 334"/>
              <a:gd name="T20" fmla="*/ 72 w 334"/>
              <a:gd name="T21" fmla="*/ 87 h 334"/>
              <a:gd name="T22" fmla="*/ 247 w 334"/>
              <a:gd name="T23" fmla="*/ 263 h 334"/>
              <a:gd name="T24" fmla="*/ 79 w 334"/>
              <a:gd name="T25" fmla="*/ 25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4" h="334">
                <a:moveTo>
                  <a:pt x="275" y="59"/>
                </a:moveTo>
                <a:cubicBezTo>
                  <a:pt x="216" y="0"/>
                  <a:pt x="119" y="0"/>
                  <a:pt x="60" y="59"/>
                </a:cubicBezTo>
                <a:cubicBezTo>
                  <a:pt x="0" y="119"/>
                  <a:pt x="0" y="215"/>
                  <a:pt x="60" y="275"/>
                </a:cubicBezTo>
                <a:cubicBezTo>
                  <a:pt x="119" y="334"/>
                  <a:pt x="216" y="334"/>
                  <a:pt x="275" y="275"/>
                </a:cubicBezTo>
                <a:cubicBezTo>
                  <a:pt x="334" y="215"/>
                  <a:pt x="334" y="119"/>
                  <a:pt x="275" y="59"/>
                </a:cubicBezTo>
                <a:close/>
                <a:moveTo>
                  <a:pt x="255" y="79"/>
                </a:moveTo>
                <a:cubicBezTo>
                  <a:pt x="300" y="123"/>
                  <a:pt x="303" y="194"/>
                  <a:pt x="266" y="242"/>
                </a:cubicBezTo>
                <a:cubicBezTo>
                  <a:pt x="92" y="68"/>
                  <a:pt x="92" y="68"/>
                  <a:pt x="92" y="68"/>
                </a:cubicBezTo>
                <a:cubicBezTo>
                  <a:pt x="140" y="31"/>
                  <a:pt x="211" y="34"/>
                  <a:pt x="255" y="79"/>
                </a:cubicBezTo>
                <a:close/>
                <a:moveTo>
                  <a:pt x="79" y="255"/>
                </a:moveTo>
                <a:cubicBezTo>
                  <a:pt x="33" y="209"/>
                  <a:pt x="31" y="136"/>
                  <a:pt x="72" y="87"/>
                </a:cubicBezTo>
                <a:cubicBezTo>
                  <a:pt x="247" y="263"/>
                  <a:pt x="247" y="263"/>
                  <a:pt x="247" y="263"/>
                </a:cubicBezTo>
                <a:cubicBezTo>
                  <a:pt x="198" y="303"/>
                  <a:pt x="125" y="301"/>
                  <a:pt x="79" y="255"/>
                </a:cubicBezTo>
                <a:close/>
              </a:path>
            </a:pathLst>
          </a:custGeom>
          <a:solidFill>
            <a:srgbClr val="EE3424"/>
          </a:solidFill>
          <a:ln w="7938" cap="flat">
            <a:no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Tree>
    <p:extLst>
      <p:ext uri="{BB962C8B-B14F-4D97-AF65-F5344CB8AC3E}">
        <p14:creationId xmlns:p14="http://schemas.microsoft.com/office/powerpoint/2010/main" val="6615681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8" presetClass="emph" presetSubtype="0" fill="hold" grpId="0" nodeType="withEffect">
                                  <p:stCondLst>
                                    <p:cond delay="0"/>
                                  </p:stCondLst>
                                  <p:childTnLst>
                                    <p:animRot by="21600000">
                                      <p:cBhvr>
                                        <p:cTn id="9" dur="2000" fill="hold"/>
                                        <p:tgtEl>
                                          <p:spTgt spid="43"/>
                                        </p:tgtEl>
                                        <p:attrNameLst>
                                          <p:attrName>r</p:attrName>
                                        </p:attrNameLst>
                                      </p:cBhvr>
                                    </p:animRo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8"/>
                                        </p:tgtEl>
                                        <p:attrNameLst>
                                          <p:attrName>style.visibility</p:attrName>
                                        </p:attrNameLst>
                                      </p:cBhvr>
                                      <p:to>
                                        <p:strVal val="hidden"/>
                                      </p:to>
                                    </p:set>
                                  </p:childTnLst>
                                </p:cTn>
                              </p:par>
                            </p:childTnLst>
                          </p:cTn>
                        </p:par>
                        <p:par>
                          <p:cTn id="14" fill="hold">
                            <p:stCondLst>
                              <p:cond delay="0"/>
                            </p:stCondLst>
                            <p:childTnLst>
                              <p:par>
                                <p:cTn id="15" presetID="10" presetClass="exit" presetSubtype="0" fill="hold" nodeType="afterEffect">
                                  <p:stCondLst>
                                    <p:cond delay="0"/>
                                  </p:stCondLst>
                                  <p:childTnLst>
                                    <p:animEffect transition="out" filter="fade">
                                      <p:cBhvr>
                                        <p:cTn id="16" dur="500"/>
                                        <p:tgtEl>
                                          <p:spTgt spid="89"/>
                                        </p:tgtEl>
                                      </p:cBhvr>
                                    </p:animEffect>
                                    <p:set>
                                      <p:cBhvr>
                                        <p:cTn id="17" dur="1" fill="hold">
                                          <p:stCondLst>
                                            <p:cond delay="499"/>
                                          </p:stCondLst>
                                        </p:cTn>
                                        <p:tgtEl>
                                          <p:spTgt spid="89"/>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43"/>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4.16667E-6 4.07407E-6 L 0.18789 0.00347 " pathEditMode="relative" rAng="0" ptsTypes="AA">
                                      <p:cBhvr>
                                        <p:cTn id="23" dur="2000" fill="hold"/>
                                        <p:tgtEl>
                                          <p:spTgt spid="15"/>
                                        </p:tgtEl>
                                        <p:attrNameLst>
                                          <p:attrName>ppt_x</p:attrName>
                                          <p:attrName>ppt_y</p:attrName>
                                        </p:attrNameLst>
                                      </p:cBhvr>
                                      <p:rCtr x="9388" y="162"/>
                                    </p:animMotion>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wipe(up)">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fade">
                                      <p:cBhvr>
                                        <p:cTn id="31" dur="500"/>
                                        <p:tgtEl>
                                          <p:spTgt spid="7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79" grpId="0"/>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lIns="91440" rIns="91440"/>
          <a:lstStyle/>
          <a:p>
            <a:r>
              <a:rPr lang="en-US" sz="4800" dirty="0"/>
              <a:t>Geo-restore</a:t>
            </a:r>
          </a:p>
        </p:txBody>
      </p:sp>
      <p:sp>
        <p:nvSpPr>
          <p:cNvPr id="110" name="Rectangle 109"/>
          <p:cNvSpPr/>
          <p:nvPr/>
        </p:nvSpPr>
        <p:spPr>
          <a:xfrm>
            <a:off x="405827" y="1326581"/>
            <a:ext cx="3905864" cy="2963250"/>
          </a:xfrm>
          <a:prstGeom prst="rect">
            <a:avLst/>
          </a:prstGeom>
        </p:spPr>
        <p:txBody>
          <a:bodyPr wrap="square">
            <a:spAutoFit/>
          </a:bodyPr>
          <a:lstStyle/>
          <a:p>
            <a:pPr marL="0" marR="0" lvl="0" indent="0" algn="l" defTabSz="621545" rtl="0" eaLnBrk="1" fontAlgn="auto" latinLnBrk="0" hangingPunct="1">
              <a:lnSpc>
                <a:spcPct val="100000"/>
              </a:lnSpc>
              <a:spcBef>
                <a:spcPts val="1224"/>
              </a:spcBef>
              <a:spcAft>
                <a:spcPts val="0"/>
              </a:spcAft>
              <a:buClrTx/>
              <a:buSzTx/>
              <a:buFontTx/>
              <a:buNone/>
              <a:tabLst/>
              <a:defRPr/>
            </a:pPr>
            <a:r>
              <a:rPr kumimoji="0" lang="en-US" sz="2040" b="0" i="0" u="none" strike="noStrike" kern="1200" cap="none" spc="0" normalizeH="0" baseline="0" noProof="0" dirty="0">
                <a:ln>
                  <a:noFill/>
                </a:ln>
                <a:solidFill>
                  <a:srgbClr val="505050"/>
                </a:solidFill>
                <a:effectLst/>
                <a:uLnTx/>
                <a:uFillTx/>
                <a:latin typeface="Segoe UI Light"/>
                <a:ea typeface="+mn-ea"/>
                <a:cs typeface="+mn-cs"/>
              </a:rPr>
              <a:t>Self-service restore API</a:t>
            </a:r>
          </a:p>
          <a:p>
            <a:pPr marL="0" marR="0" lvl="0" indent="0" algn="l" defTabSz="621545" rtl="0" eaLnBrk="1" fontAlgn="auto" latinLnBrk="0" hangingPunct="1">
              <a:lnSpc>
                <a:spcPct val="100000"/>
              </a:lnSpc>
              <a:spcBef>
                <a:spcPts val="1224"/>
              </a:spcBef>
              <a:spcAft>
                <a:spcPts val="0"/>
              </a:spcAft>
              <a:buClrTx/>
              <a:buSzTx/>
              <a:buFontTx/>
              <a:buNone/>
              <a:tabLst/>
              <a:defRPr/>
            </a:pPr>
            <a:r>
              <a:rPr kumimoji="0" lang="en-US" sz="2040" b="0" i="0" u="none" strike="noStrike" kern="1200" cap="none" spc="0" normalizeH="0" baseline="0" noProof="0" dirty="0">
                <a:ln>
                  <a:noFill/>
                </a:ln>
                <a:solidFill>
                  <a:srgbClr val="505050"/>
                </a:solidFill>
                <a:effectLst/>
                <a:uLnTx/>
                <a:uFillTx/>
                <a:latin typeface="Segoe UI Light"/>
                <a:ea typeface="+mn-ea"/>
                <a:cs typeface="+mn-cs"/>
              </a:rPr>
              <a:t>Restores last daily backup</a:t>
            </a:r>
          </a:p>
          <a:p>
            <a:pPr marL="0" marR="0" lvl="0" indent="0" algn="l" defTabSz="621545" rtl="0" eaLnBrk="1" fontAlgn="auto" latinLnBrk="0" hangingPunct="1">
              <a:lnSpc>
                <a:spcPct val="100000"/>
              </a:lnSpc>
              <a:spcBef>
                <a:spcPts val="1224"/>
              </a:spcBef>
              <a:spcAft>
                <a:spcPts val="0"/>
              </a:spcAft>
              <a:buClrTx/>
              <a:buSzTx/>
              <a:buFontTx/>
              <a:buNone/>
              <a:tabLst/>
              <a:defRPr/>
            </a:pPr>
            <a:r>
              <a:rPr kumimoji="0" lang="en-US" sz="2040" b="0" i="0" u="none" strike="noStrike" kern="1200" cap="none" spc="0" normalizeH="0" baseline="0" noProof="0" dirty="0">
                <a:ln>
                  <a:noFill/>
                </a:ln>
                <a:solidFill>
                  <a:srgbClr val="505050"/>
                </a:solidFill>
                <a:effectLst/>
                <a:uLnTx/>
                <a:uFillTx/>
                <a:latin typeface="Segoe UI Light"/>
                <a:ea typeface="+mn-ea"/>
                <a:cs typeface="+mn-cs"/>
              </a:rPr>
              <a:t>No extra cost, no capacity guarantee</a:t>
            </a:r>
          </a:p>
          <a:p>
            <a:pPr marL="0" marR="0" lvl="0" indent="0" algn="l" defTabSz="621545" rtl="0" eaLnBrk="1" fontAlgn="auto" latinLnBrk="0" hangingPunct="1">
              <a:lnSpc>
                <a:spcPct val="100000"/>
              </a:lnSpc>
              <a:spcBef>
                <a:spcPts val="1224"/>
              </a:spcBef>
              <a:spcAft>
                <a:spcPts val="0"/>
              </a:spcAft>
              <a:buClrTx/>
              <a:buSzTx/>
              <a:buFontTx/>
              <a:buNone/>
              <a:tabLst/>
              <a:defRPr/>
            </a:pPr>
            <a:r>
              <a:rPr kumimoji="0" lang="en-US" sz="2040" b="0" i="0" u="none" strike="noStrike" kern="1200" cap="none" spc="0" normalizeH="0" baseline="0" noProof="0" dirty="0">
                <a:ln>
                  <a:noFill/>
                </a:ln>
                <a:solidFill>
                  <a:srgbClr val="505050"/>
                </a:solidFill>
                <a:effectLst/>
                <a:uLnTx/>
                <a:uFillTx/>
                <a:latin typeface="Segoe UI Light"/>
                <a:ea typeface="+mn-ea"/>
                <a:cs typeface="+mn-cs"/>
              </a:rPr>
              <a:t>RTO&gt;=24h, RPO=24h</a:t>
            </a:r>
          </a:p>
          <a:p>
            <a:pPr marL="0" marR="0" lvl="0" indent="0" algn="l" defTabSz="621545" rtl="0" eaLnBrk="1" fontAlgn="auto" latinLnBrk="0" hangingPunct="1">
              <a:lnSpc>
                <a:spcPct val="100000"/>
              </a:lnSpc>
              <a:spcBef>
                <a:spcPts val="1224"/>
              </a:spcBef>
              <a:spcAft>
                <a:spcPts val="0"/>
              </a:spcAft>
              <a:buClrTx/>
              <a:buSzTx/>
              <a:buFontTx/>
              <a:buNone/>
              <a:tabLst/>
              <a:defRPr/>
            </a:pPr>
            <a:r>
              <a:rPr kumimoji="0" lang="en-US" sz="2040" b="0" i="0" u="none" strike="noStrike" kern="1200" cap="none" spc="0" normalizeH="0" baseline="0" noProof="0" dirty="0">
                <a:ln>
                  <a:noFill/>
                </a:ln>
                <a:solidFill>
                  <a:srgbClr val="505050"/>
                </a:solidFill>
                <a:effectLst/>
                <a:uLnTx/>
                <a:uFillTx/>
                <a:latin typeface="Segoe UI Light"/>
                <a:ea typeface="+mn-ea"/>
                <a:cs typeface="+mn-cs"/>
              </a:rPr>
              <a:t>Database URL will change after restore</a:t>
            </a:r>
          </a:p>
        </p:txBody>
      </p:sp>
      <p:pic>
        <p:nvPicPr>
          <p:cNvPr id="61" name="Picture 60"/>
          <p:cNvPicPr>
            <a:picLocks noChangeAspect="1"/>
          </p:cNvPicPr>
          <p:nvPr/>
        </p:nvPicPr>
        <p:blipFill>
          <a:blip r:embed="rId3">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4193215" y="1988780"/>
            <a:ext cx="7898781" cy="3708349"/>
          </a:xfrm>
          <a:prstGeom prst="rect">
            <a:avLst/>
          </a:prstGeom>
        </p:spPr>
      </p:pic>
      <p:grpSp>
        <p:nvGrpSpPr>
          <p:cNvPr id="62" name="Group 61"/>
          <p:cNvGrpSpPr/>
          <p:nvPr/>
        </p:nvGrpSpPr>
        <p:grpSpPr>
          <a:xfrm>
            <a:off x="5135901" y="3399592"/>
            <a:ext cx="293791" cy="293791"/>
            <a:chOff x="5298510" y="3607496"/>
            <a:chExt cx="288099" cy="288099"/>
          </a:xfrm>
        </p:grpSpPr>
        <p:sp>
          <p:nvSpPr>
            <p:cNvPr id="63" name="Oval 6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 name="Oval 6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65" name="Group 64"/>
          <p:cNvGrpSpPr/>
          <p:nvPr/>
        </p:nvGrpSpPr>
        <p:grpSpPr>
          <a:xfrm>
            <a:off x="5566991" y="3616211"/>
            <a:ext cx="293791" cy="293791"/>
            <a:chOff x="5298510" y="3607496"/>
            <a:chExt cx="288099" cy="288099"/>
          </a:xfrm>
        </p:grpSpPr>
        <p:sp>
          <p:nvSpPr>
            <p:cNvPr id="67" name="Oval 6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Oval 6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77" name="Group 76"/>
          <p:cNvGrpSpPr/>
          <p:nvPr/>
        </p:nvGrpSpPr>
        <p:grpSpPr>
          <a:xfrm>
            <a:off x="5960431" y="3105801"/>
            <a:ext cx="293791" cy="293791"/>
            <a:chOff x="5298510" y="3607496"/>
            <a:chExt cx="288099" cy="288099"/>
          </a:xfrm>
        </p:grpSpPr>
        <p:sp>
          <p:nvSpPr>
            <p:cNvPr id="89" name="Oval 8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6" name="Oval 9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97" name="Group 96"/>
          <p:cNvGrpSpPr/>
          <p:nvPr/>
        </p:nvGrpSpPr>
        <p:grpSpPr>
          <a:xfrm>
            <a:off x="6145470" y="3382221"/>
            <a:ext cx="293791" cy="293791"/>
            <a:chOff x="5298510" y="3607496"/>
            <a:chExt cx="288099" cy="288099"/>
          </a:xfrm>
        </p:grpSpPr>
        <p:sp>
          <p:nvSpPr>
            <p:cNvPr id="98" name="Oval 97"/>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Oval 98"/>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00" name="Group 99"/>
          <p:cNvGrpSpPr/>
          <p:nvPr/>
        </p:nvGrpSpPr>
        <p:grpSpPr>
          <a:xfrm>
            <a:off x="8065408" y="3009998"/>
            <a:ext cx="293791" cy="293791"/>
            <a:chOff x="5298510" y="3607496"/>
            <a:chExt cx="288099" cy="288099"/>
          </a:xfrm>
        </p:grpSpPr>
        <p:sp>
          <p:nvSpPr>
            <p:cNvPr id="111" name="Oval 11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Oval 11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13" name="Group 112"/>
          <p:cNvGrpSpPr/>
          <p:nvPr/>
        </p:nvGrpSpPr>
        <p:grpSpPr>
          <a:xfrm>
            <a:off x="10698894" y="5055899"/>
            <a:ext cx="293791" cy="293791"/>
            <a:chOff x="5298510" y="3607496"/>
            <a:chExt cx="288099" cy="288099"/>
          </a:xfrm>
        </p:grpSpPr>
        <p:sp>
          <p:nvSpPr>
            <p:cNvPr id="114" name="Oval 113"/>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Oval 114"/>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16" name="Group 115"/>
          <p:cNvGrpSpPr/>
          <p:nvPr/>
        </p:nvGrpSpPr>
        <p:grpSpPr>
          <a:xfrm>
            <a:off x="10571260" y="4662481"/>
            <a:ext cx="293791" cy="293791"/>
            <a:chOff x="5298510" y="3607496"/>
            <a:chExt cx="288099" cy="288099"/>
          </a:xfrm>
        </p:grpSpPr>
        <p:sp>
          <p:nvSpPr>
            <p:cNvPr id="117" name="Oval 11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Oval 11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19" name="Group 118"/>
          <p:cNvGrpSpPr/>
          <p:nvPr/>
        </p:nvGrpSpPr>
        <p:grpSpPr>
          <a:xfrm>
            <a:off x="9962436" y="4368688"/>
            <a:ext cx="293791" cy="293791"/>
            <a:chOff x="5298510" y="3607496"/>
            <a:chExt cx="288099" cy="288099"/>
          </a:xfrm>
        </p:grpSpPr>
        <p:sp>
          <p:nvSpPr>
            <p:cNvPr id="120" name="Oval 119"/>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Oval 120"/>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22" name="Group 121"/>
          <p:cNvGrpSpPr/>
          <p:nvPr/>
        </p:nvGrpSpPr>
        <p:grpSpPr>
          <a:xfrm>
            <a:off x="10405101" y="3527421"/>
            <a:ext cx="293791" cy="293791"/>
            <a:chOff x="5298510" y="3607496"/>
            <a:chExt cx="288099" cy="288099"/>
          </a:xfrm>
        </p:grpSpPr>
        <p:sp>
          <p:nvSpPr>
            <p:cNvPr id="123" name="Oval 12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Oval 12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25" name="Group 124"/>
          <p:cNvGrpSpPr/>
          <p:nvPr/>
        </p:nvGrpSpPr>
        <p:grpSpPr>
          <a:xfrm>
            <a:off x="10034504" y="3323255"/>
            <a:ext cx="293791" cy="293791"/>
            <a:chOff x="5298510" y="3607496"/>
            <a:chExt cx="288099" cy="288099"/>
          </a:xfrm>
        </p:grpSpPr>
        <p:sp>
          <p:nvSpPr>
            <p:cNvPr id="126" name="Oval 125"/>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Oval 126"/>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28" name="Group 127"/>
          <p:cNvGrpSpPr/>
          <p:nvPr/>
        </p:nvGrpSpPr>
        <p:grpSpPr>
          <a:xfrm>
            <a:off x="10992686" y="3008320"/>
            <a:ext cx="293791" cy="293791"/>
            <a:chOff x="5298510" y="3607496"/>
            <a:chExt cx="288099" cy="288099"/>
          </a:xfrm>
        </p:grpSpPr>
        <p:sp>
          <p:nvSpPr>
            <p:cNvPr id="129" name="Oval 12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0" name="Oval 12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31" name="Group 130"/>
          <p:cNvGrpSpPr/>
          <p:nvPr/>
        </p:nvGrpSpPr>
        <p:grpSpPr>
          <a:xfrm>
            <a:off x="10513412" y="3036076"/>
            <a:ext cx="293791" cy="293791"/>
            <a:chOff x="5298510" y="3607496"/>
            <a:chExt cx="288099" cy="288099"/>
          </a:xfrm>
        </p:grpSpPr>
        <p:sp>
          <p:nvSpPr>
            <p:cNvPr id="132" name="Oval 131"/>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3" name="Oval 132"/>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34" name="Group 133"/>
          <p:cNvGrpSpPr/>
          <p:nvPr/>
        </p:nvGrpSpPr>
        <p:grpSpPr>
          <a:xfrm>
            <a:off x="10178891" y="2871080"/>
            <a:ext cx="293791" cy="293791"/>
            <a:chOff x="5298510" y="3607496"/>
            <a:chExt cx="288099" cy="288099"/>
          </a:xfrm>
        </p:grpSpPr>
        <p:sp>
          <p:nvSpPr>
            <p:cNvPr id="135" name="Oval 13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6" name="Oval 13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37" name="Group 136"/>
          <p:cNvGrpSpPr/>
          <p:nvPr/>
        </p:nvGrpSpPr>
        <p:grpSpPr>
          <a:xfrm>
            <a:off x="6593611" y="4552196"/>
            <a:ext cx="293791" cy="293791"/>
            <a:chOff x="5298510" y="3607496"/>
            <a:chExt cx="288099" cy="288099"/>
          </a:xfrm>
        </p:grpSpPr>
        <p:sp>
          <p:nvSpPr>
            <p:cNvPr id="138" name="Oval 137"/>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9" name="Oval 138"/>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0" name="Group 139"/>
          <p:cNvGrpSpPr/>
          <p:nvPr/>
        </p:nvGrpSpPr>
        <p:grpSpPr>
          <a:xfrm>
            <a:off x="6935518" y="2786234"/>
            <a:ext cx="833716" cy="833716"/>
            <a:chOff x="7766078" y="2734107"/>
            <a:chExt cx="1169454" cy="1169454"/>
          </a:xfrm>
        </p:grpSpPr>
        <p:grpSp>
          <p:nvGrpSpPr>
            <p:cNvPr id="141" name="Group 140"/>
            <p:cNvGrpSpPr/>
            <p:nvPr/>
          </p:nvGrpSpPr>
          <p:grpSpPr>
            <a:xfrm>
              <a:off x="7766078" y="2734107"/>
              <a:ext cx="1169454" cy="1169454"/>
              <a:chOff x="5321459" y="3630988"/>
              <a:chExt cx="236552" cy="236552"/>
            </a:xfrm>
          </p:grpSpPr>
          <p:sp>
            <p:nvSpPr>
              <p:cNvPr id="154" name="Oval 153"/>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5" name="Oval 154"/>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2" name="Group 332"/>
            <p:cNvGrpSpPr/>
            <p:nvPr/>
          </p:nvGrpSpPr>
          <p:grpSpPr>
            <a:xfrm>
              <a:off x="8131601" y="3008952"/>
              <a:ext cx="452287" cy="691429"/>
              <a:chOff x="11312677" y="4385379"/>
              <a:chExt cx="420734" cy="643192"/>
            </a:xfrm>
          </p:grpSpPr>
          <p:sp>
            <p:nvSpPr>
              <p:cNvPr id="143"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44"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45"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46"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47"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48"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49"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50"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51"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52"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53"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grpSp>
      </p:grpSp>
      <p:grpSp>
        <p:nvGrpSpPr>
          <p:cNvPr id="156" name="Group 155"/>
          <p:cNvGrpSpPr/>
          <p:nvPr/>
        </p:nvGrpSpPr>
        <p:grpSpPr>
          <a:xfrm>
            <a:off x="8096631" y="2752350"/>
            <a:ext cx="833716" cy="833716"/>
            <a:chOff x="7766078" y="2734107"/>
            <a:chExt cx="1169454" cy="1169454"/>
          </a:xfrm>
        </p:grpSpPr>
        <p:grpSp>
          <p:nvGrpSpPr>
            <p:cNvPr id="157" name="Group 156"/>
            <p:cNvGrpSpPr/>
            <p:nvPr/>
          </p:nvGrpSpPr>
          <p:grpSpPr>
            <a:xfrm>
              <a:off x="7766078" y="2734107"/>
              <a:ext cx="1169454" cy="1169454"/>
              <a:chOff x="5321459" y="3630988"/>
              <a:chExt cx="236552" cy="236552"/>
            </a:xfrm>
          </p:grpSpPr>
          <p:sp>
            <p:nvSpPr>
              <p:cNvPr id="170" name="Oval 169"/>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1" name="Oval 170"/>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8" name="Group 332"/>
            <p:cNvGrpSpPr/>
            <p:nvPr/>
          </p:nvGrpSpPr>
          <p:grpSpPr>
            <a:xfrm>
              <a:off x="8131601" y="3008952"/>
              <a:ext cx="452287" cy="691429"/>
              <a:chOff x="11312677" y="4385379"/>
              <a:chExt cx="420734" cy="643192"/>
            </a:xfrm>
          </p:grpSpPr>
          <p:sp>
            <p:nvSpPr>
              <p:cNvPr id="159"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60"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61"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62"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63"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64"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65"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66"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67"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68"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69"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grpSp>
      </p:grpSp>
      <p:sp>
        <p:nvSpPr>
          <p:cNvPr id="172" name="Oval 171"/>
          <p:cNvSpPr/>
          <p:nvPr/>
        </p:nvSpPr>
        <p:spPr bwMode="auto">
          <a:xfrm>
            <a:off x="7614592" y="2846415"/>
            <a:ext cx="657368" cy="657368"/>
          </a:xfrm>
          <a:prstGeom prst="ellipse">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29" tIns="146262" rIns="182829" bIns="146262" numCol="1" spcCol="0" rtlCol="0" fromWordArt="0" anchor="t" anchorCtr="0" forceAA="0" compatLnSpc="1">
            <a:prstTxWarp prst="textNoShape">
              <a:avLst/>
            </a:prstTxWarp>
            <a:noAutofit/>
          </a:bodyPr>
          <a:lstStyle/>
          <a:p>
            <a:pPr marL="0" marR="0" lvl="0" indent="0" algn="ctr" defTabSz="932211"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3" name="TextBox 172"/>
          <p:cNvSpPr txBox="1"/>
          <p:nvPr/>
        </p:nvSpPr>
        <p:spPr>
          <a:xfrm>
            <a:off x="7256751" y="2354912"/>
            <a:ext cx="1390353" cy="286265"/>
          </a:xfrm>
          <a:prstGeom prst="rect">
            <a:avLst/>
          </a:prstGeom>
          <a:solidFill>
            <a:srgbClr val="00BCF2"/>
          </a:solidFill>
        </p:spPr>
        <p:txBody>
          <a:bodyPr wrap="square" rtlCol="0">
            <a:spAutoFit/>
          </a:bodyPr>
          <a:lstStyle/>
          <a:p>
            <a:pPr marL="0" marR="0" lvl="0" indent="0" algn="ctr" defTabSz="932754" rtl="0" eaLnBrk="1" fontAlgn="auto" latinLnBrk="0" hangingPunct="1">
              <a:lnSpc>
                <a:spcPct val="100000"/>
              </a:lnSpc>
              <a:spcBef>
                <a:spcPts val="0"/>
              </a:spcBef>
              <a:spcAft>
                <a:spcPts val="0"/>
              </a:spcAft>
              <a:buClrTx/>
              <a:buSzTx/>
              <a:buFontTx/>
              <a:buNone/>
              <a:tabLst/>
              <a:defRPr/>
            </a:pPr>
            <a:r>
              <a:rPr kumimoji="0" lang="en-US" sz="1224" b="0" i="0" u="none" strike="noStrike" kern="0" cap="none" spc="0" normalizeH="0" baseline="0" noProof="0" dirty="0">
                <a:ln>
                  <a:noFill/>
                </a:ln>
                <a:solidFill>
                  <a:srgbClr val="FFFFFF"/>
                </a:solidFill>
                <a:effectLst/>
                <a:uLnTx/>
                <a:uFillTx/>
                <a:latin typeface="Segoe UI Light"/>
                <a:ea typeface="+mn-ea"/>
                <a:cs typeface="+mn-cs"/>
              </a:rPr>
              <a:t>Geo- replicated</a:t>
            </a:r>
          </a:p>
        </p:txBody>
      </p:sp>
      <p:grpSp>
        <p:nvGrpSpPr>
          <p:cNvPr id="174" name="Group 173"/>
          <p:cNvGrpSpPr/>
          <p:nvPr/>
        </p:nvGrpSpPr>
        <p:grpSpPr>
          <a:xfrm>
            <a:off x="4871884" y="1564799"/>
            <a:ext cx="2067189" cy="1342477"/>
            <a:chOff x="5039611" y="1905017"/>
            <a:chExt cx="2027127" cy="1316460"/>
          </a:xfrm>
        </p:grpSpPr>
        <p:sp>
          <p:nvSpPr>
            <p:cNvPr id="175" name="Freeform 95"/>
            <p:cNvSpPr>
              <a:spLocks/>
            </p:cNvSpPr>
            <p:nvPr/>
          </p:nvSpPr>
          <p:spPr bwMode="auto">
            <a:xfrm flipH="1">
              <a:off x="5039611" y="1905017"/>
              <a:ext cx="2027127" cy="131646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w="28575">
              <a:noFill/>
              <a:round/>
              <a:headEnd/>
              <a:tailEnd/>
            </a:ln>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76" name="TextBox 175"/>
            <p:cNvSpPr txBox="1"/>
            <p:nvPr/>
          </p:nvSpPr>
          <p:spPr>
            <a:xfrm>
              <a:off x="5536888" y="2257459"/>
              <a:ext cx="1344521" cy="531812"/>
            </a:xfrm>
            <a:prstGeom prst="rect">
              <a:avLst/>
            </a:prstGeom>
            <a:noFill/>
          </p:spPr>
          <p:txBody>
            <a:bodyPr wrap="square" rtlCol="0">
              <a:spAutoFit/>
            </a:bodyPr>
            <a:lstStyle/>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Light"/>
                  <a:ea typeface="+mn-ea"/>
                  <a:cs typeface="+mn-cs"/>
                </a:rPr>
                <a:t>SQL Database backups</a:t>
              </a:r>
            </a:p>
          </p:txBody>
        </p:sp>
        <p:grpSp>
          <p:nvGrpSpPr>
            <p:cNvPr id="177" name="Group 176"/>
            <p:cNvGrpSpPr/>
            <p:nvPr/>
          </p:nvGrpSpPr>
          <p:grpSpPr>
            <a:xfrm>
              <a:off x="5620181" y="2804401"/>
              <a:ext cx="887435" cy="330503"/>
              <a:chOff x="7371726" y="1331721"/>
              <a:chExt cx="887435" cy="330503"/>
            </a:xfrm>
          </p:grpSpPr>
          <p:sp>
            <p:nvSpPr>
              <p:cNvPr id="178" name="Flowchart: Document 177"/>
              <p:cNvSpPr/>
              <p:nvPr/>
            </p:nvSpPr>
            <p:spPr bwMode="auto">
              <a:xfrm>
                <a:off x="7385714" y="1332203"/>
                <a:ext cx="873447" cy="330021"/>
              </a:xfrm>
              <a:prstGeom prst="flowChartDocument">
                <a:avLst/>
              </a:prstGeom>
              <a:solidFill>
                <a:srgbClr val="00188F"/>
              </a:solidFill>
              <a:ln w="9525" cap="flat" cmpd="sng" algn="ctr">
                <a:noFill/>
                <a:prstDash val="solid"/>
                <a:headEnd type="none" w="med" len="med"/>
                <a:tailEnd type="none" w="med" len="med"/>
              </a:ln>
              <a:effectLst/>
            </p:spPr>
            <p:txBody>
              <a:bodyPr vert="horz" wrap="square" lIns="93243" tIns="46621" rIns="93243" bIns="46621" numCol="1" rtlCol="0" anchor="t" anchorCtr="0" compatLnSpc="1">
                <a:prstTxWarp prst="textNoShape">
                  <a:avLst/>
                </a:prstTxWarp>
              </a:bodyPr>
              <a:lstStyle/>
              <a:p>
                <a:pPr marL="0" marR="0" lvl="0" indent="0" algn="l" defTabSz="932477" rtl="0" eaLnBrk="1" fontAlgn="auto" latinLnBrk="0" hangingPunct="1">
                  <a:lnSpc>
                    <a:spcPct val="100000"/>
                  </a:lnSpc>
                  <a:spcBef>
                    <a:spcPts val="0"/>
                  </a:spcBef>
                  <a:spcAft>
                    <a:spcPts val="0"/>
                  </a:spcAft>
                  <a:buClrTx/>
                  <a:buSzTx/>
                  <a:buFontTx/>
                  <a:buNone/>
                  <a:tabLst/>
                  <a:defRPr/>
                </a:pPr>
                <a:endParaRPr kumimoji="0" lang="en-US" sz="612" b="0" i="0" u="none" strike="noStrike" kern="0" cap="none" spc="0" normalizeH="0" baseline="0" noProof="0" dirty="0">
                  <a:ln>
                    <a:noFill/>
                  </a:ln>
                  <a:solidFill>
                    <a:srgbClr val="FFFFFF"/>
                  </a:solidFill>
                  <a:effectLst/>
                  <a:uLnTx/>
                  <a:uFillTx/>
                  <a:latin typeface="Segoe UI"/>
                  <a:ea typeface="+mn-ea"/>
                  <a:cs typeface="+mn-cs"/>
                </a:endParaRPr>
              </a:p>
            </p:txBody>
          </p:sp>
          <p:sp>
            <p:nvSpPr>
              <p:cNvPr id="179" name="TextBox 178"/>
              <p:cNvSpPr txBox="1"/>
              <p:nvPr/>
            </p:nvSpPr>
            <p:spPr>
              <a:xfrm>
                <a:off x="7371726" y="1331721"/>
                <a:ext cx="867884" cy="226226"/>
              </a:xfrm>
              <a:prstGeom prst="rect">
                <a:avLst/>
              </a:prstGeom>
              <a:noFill/>
            </p:spPr>
            <p:txBody>
              <a:bodyPr wrap="none" lIns="69944" tIns="34974" rIns="69944" bIns="34974" rtlCol="0">
                <a:spAutoFit/>
              </a:bodyPr>
              <a:lstStyle/>
              <a:p>
                <a:pPr marL="0" marR="0" lvl="0" indent="0" algn="l" defTabSz="932477" rtl="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rgbClr val="FFFFFF"/>
                    </a:solidFill>
                    <a:effectLst/>
                    <a:uLnTx/>
                    <a:uFillTx/>
                    <a:latin typeface="Segoe UI"/>
                    <a:ea typeface="+mn-ea"/>
                    <a:cs typeface="+mn-cs"/>
                  </a:rPr>
                  <a:t>sabcp01bl21</a:t>
                </a:r>
              </a:p>
            </p:txBody>
          </p:sp>
        </p:grpSp>
      </p:grpSp>
      <p:grpSp>
        <p:nvGrpSpPr>
          <p:cNvPr id="180" name="Group 179"/>
          <p:cNvGrpSpPr/>
          <p:nvPr/>
        </p:nvGrpSpPr>
        <p:grpSpPr>
          <a:xfrm>
            <a:off x="8899607" y="1564799"/>
            <a:ext cx="2067189" cy="1342477"/>
            <a:chOff x="8989279" y="1808262"/>
            <a:chExt cx="2027127" cy="1316460"/>
          </a:xfrm>
        </p:grpSpPr>
        <p:sp>
          <p:nvSpPr>
            <p:cNvPr id="181" name="Freeform 95"/>
            <p:cNvSpPr>
              <a:spLocks/>
            </p:cNvSpPr>
            <p:nvPr/>
          </p:nvSpPr>
          <p:spPr bwMode="auto">
            <a:xfrm>
              <a:off x="8989279" y="1808262"/>
              <a:ext cx="2027127" cy="1316460"/>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rgbClr val="0072C6"/>
            </a:solidFill>
            <a:ln w="28575">
              <a:noFill/>
              <a:round/>
              <a:headEnd/>
              <a:tailEnd/>
            </a:ln>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82" name="TextBox 181"/>
            <p:cNvSpPr txBox="1"/>
            <p:nvPr/>
          </p:nvSpPr>
          <p:spPr>
            <a:xfrm>
              <a:off x="9394675" y="2308937"/>
              <a:ext cx="1302950" cy="312073"/>
            </a:xfrm>
            <a:prstGeom prst="rect">
              <a:avLst/>
            </a:prstGeom>
            <a:noFill/>
          </p:spPr>
          <p:txBody>
            <a:bodyPr wrap="square" rtlCol="0">
              <a:spAutoFit/>
            </a:bodyPr>
            <a:lstStyle/>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Light"/>
                  <a:ea typeface="+mn-ea"/>
                  <a:cs typeface="+mn-cs"/>
                </a:rPr>
                <a:t>Azure Storage</a:t>
              </a:r>
            </a:p>
          </p:txBody>
        </p:sp>
        <p:grpSp>
          <p:nvGrpSpPr>
            <p:cNvPr id="183" name="Group 182"/>
            <p:cNvGrpSpPr/>
            <p:nvPr/>
          </p:nvGrpSpPr>
          <p:grpSpPr>
            <a:xfrm>
              <a:off x="9684371" y="2652195"/>
              <a:ext cx="887435" cy="330503"/>
              <a:chOff x="11887079" y="828194"/>
              <a:chExt cx="887435" cy="330503"/>
            </a:xfrm>
          </p:grpSpPr>
          <p:sp>
            <p:nvSpPr>
              <p:cNvPr id="184" name="Flowchart: Document 183"/>
              <p:cNvSpPr/>
              <p:nvPr/>
            </p:nvSpPr>
            <p:spPr bwMode="auto">
              <a:xfrm flipH="1">
                <a:off x="11901067" y="828676"/>
                <a:ext cx="873447" cy="330021"/>
              </a:xfrm>
              <a:prstGeom prst="flowChartDocument">
                <a:avLst/>
              </a:prstGeom>
              <a:solidFill>
                <a:srgbClr val="00188F"/>
              </a:solidFill>
              <a:ln w="9525" cap="flat" cmpd="sng" algn="ctr">
                <a:noFill/>
                <a:prstDash val="solid"/>
                <a:headEnd type="none" w="med" len="med"/>
                <a:tailEnd type="none" w="med" len="med"/>
              </a:ln>
              <a:effectLst/>
            </p:spPr>
            <p:txBody>
              <a:bodyPr vert="horz" wrap="square" lIns="93243" tIns="46621" rIns="93243" bIns="46621" numCol="1" rtlCol="0" anchor="t" anchorCtr="0" compatLnSpc="1">
                <a:prstTxWarp prst="textNoShape">
                  <a:avLst/>
                </a:prstTxWarp>
              </a:bodyPr>
              <a:lstStyle/>
              <a:p>
                <a:pPr marL="0" marR="0" lvl="0" indent="0" algn="l" defTabSz="932477" rtl="0" eaLnBrk="1" fontAlgn="auto" latinLnBrk="0" hangingPunct="1">
                  <a:lnSpc>
                    <a:spcPct val="100000"/>
                  </a:lnSpc>
                  <a:spcBef>
                    <a:spcPts val="0"/>
                  </a:spcBef>
                  <a:spcAft>
                    <a:spcPts val="0"/>
                  </a:spcAft>
                  <a:buClrTx/>
                  <a:buSzTx/>
                  <a:buFontTx/>
                  <a:buNone/>
                  <a:tabLst/>
                  <a:defRPr/>
                </a:pPr>
                <a:endParaRPr kumimoji="0" lang="en-US" sz="612" b="0" i="0" u="none" strike="noStrike" kern="0" cap="none" spc="0" normalizeH="0" baseline="0" noProof="0" dirty="0">
                  <a:ln>
                    <a:noFill/>
                  </a:ln>
                  <a:solidFill>
                    <a:srgbClr val="FFFFFF"/>
                  </a:solidFill>
                  <a:effectLst/>
                  <a:uLnTx/>
                  <a:uFillTx/>
                  <a:latin typeface="Segoe UI"/>
                  <a:ea typeface="+mn-ea"/>
                  <a:cs typeface="+mn-cs"/>
                </a:endParaRPr>
              </a:p>
            </p:txBody>
          </p:sp>
          <p:sp>
            <p:nvSpPr>
              <p:cNvPr id="185" name="TextBox 184"/>
              <p:cNvSpPr txBox="1"/>
              <p:nvPr/>
            </p:nvSpPr>
            <p:spPr>
              <a:xfrm>
                <a:off x="11887079" y="828194"/>
                <a:ext cx="867884" cy="226226"/>
              </a:xfrm>
              <a:prstGeom prst="rect">
                <a:avLst/>
              </a:prstGeom>
              <a:noFill/>
            </p:spPr>
            <p:txBody>
              <a:bodyPr wrap="none" lIns="69944" tIns="34974" rIns="69944" bIns="34974" rtlCol="0">
                <a:spAutoFit/>
              </a:bodyPr>
              <a:lstStyle/>
              <a:p>
                <a:pPr marL="0" marR="0" lvl="0" indent="0" algn="l" defTabSz="932477" rtl="0" eaLnBrk="1" fontAlgn="auto" latinLnBrk="0" hangingPunct="1">
                  <a:lnSpc>
                    <a:spcPct val="100000"/>
                  </a:lnSpc>
                  <a:spcBef>
                    <a:spcPts val="0"/>
                  </a:spcBef>
                  <a:spcAft>
                    <a:spcPts val="0"/>
                  </a:spcAft>
                  <a:buClrTx/>
                  <a:buSzTx/>
                  <a:buFontTx/>
                  <a:buNone/>
                  <a:tabLst/>
                  <a:defRPr/>
                </a:pPr>
                <a:r>
                  <a:rPr kumimoji="0" lang="en-US" sz="1020" b="0" i="0" u="none" strike="noStrike" kern="0" cap="none" spc="0" normalizeH="0" baseline="0" noProof="0" dirty="0">
                    <a:ln>
                      <a:noFill/>
                    </a:ln>
                    <a:solidFill>
                      <a:srgbClr val="FFFFFF"/>
                    </a:solidFill>
                    <a:effectLst/>
                    <a:uLnTx/>
                    <a:uFillTx/>
                    <a:latin typeface="Segoe UI"/>
                    <a:ea typeface="+mn-ea"/>
                    <a:cs typeface="+mn-cs"/>
                  </a:rPr>
                  <a:t>sabcp01bl21</a:t>
                </a:r>
              </a:p>
            </p:txBody>
          </p:sp>
        </p:grpSp>
      </p:grpSp>
      <p:sp>
        <p:nvSpPr>
          <p:cNvPr id="186" name="Freeform 185"/>
          <p:cNvSpPr/>
          <p:nvPr/>
        </p:nvSpPr>
        <p:spPr bwMode="auto">
          <a:xfrm rot="1921054" flipH="1">
            <a:off x="7750255" y="2940777"/>
            <a:ext cx="378107" cy="261491"/>
          </a:xfrm>
          <a:custGeom>
            <a:avLst/>
            <a:gdLst>
              <a:gd name="connsiteX0" fmla="*/ 0 w 2488019"/>
              <a:gd name="connsiteY0" fmla="*/ 394902 h 394902"/>
              <a:gd name="connsiteX1" fmla="*/ 1095154 w 2488019"/>
              <a:gd name="connsiteY1" fmla="*/ 1497 h 394902"/>
              <a:gd name="connsiteX2" fmla="*/ 2488019 w 2488019"/>
              <a:gd name="connsiteY2" fmla="*/ 256678 h 394902"/>
              <a:gd name="connsiteX0" fmla="*/ 0 w 2424224"/>
              <a:gd name="connsiteY0" fmla="*/ 393647 h 393647"/>
              <a:gd name="connsiteX1" fmla="*/ 1095154 w 2424224"/>
              <a:gd name="connsiteY1" fmla="*/ 242 h 393647"/>
              <a:gd name="connsiteX2" fmla="*/ 2424224 w 2424224"/>
              <a:gd name="connsiteY2" fmla="*/ 332626 h 393647"/>
              <a:gd name="connsiteX0" fmla="*/ 0 w 2424224"/>
              <a:gd name="connsiteY0" fmla="*/ 396801 h 396801"/>
              <a:gd name="connsiteX1" fmla="*/ 1095154 w 2424224"/>
              <a:gd name="connsiteY1" fmla="*/ 3396 h 396801"/>
              <a:gd name="connsiteX2" fmla="*/ 2424224 w 2424224"/>
              <a:gd name="connsiteY2" fmla="*/ 335780 h 396801"/>
              <a:gd name="connsiteX0" fmla="*/ 0 w 2424224"/>
              <a:gd name="connsiteY0" fmla="*/ 486858 h 486858"/>
              <a:gd name="connsiteX1" fmla="*/ 1158949 w 2424224"/>
              <a:gd name="connsiteY1" fmla="*/ 809 h 486858"/>
              <a:gd name="connsiteX2" fmla="*/ 2424224 w 2424224"/>
              <a:gd name="connsiteY2" fmla="*/ 425837 h 486858"/>
              <a:gd name="connsiteX0" fmla="*/ 0 w 2424224"/>
              <a:gd name="connsiteY0" fmla="*/ 61021 h 61021"/>
              <a:gd name="connsiteX1" fmla="*/ 2424224 w 2424224"/>
              <a:gd name="connsiteY1" fmla="*/ 0 h 61021"/>
              <a:gd name="connsiteX0" fmla="*/ 0 w 2424224"/>
              <a:gd name="connsiteY0" fmla="*/ 435621 h 435621"/>
              <a:gd name="connsiteX1" fmla="*/ 2424224 w 2424224"/>
              <a:gd name="connsiteY1" fmla="*/ 374600 h 435621"/>
              <a:gd name="connsiteX0" fmla="*/ 0 w 2424224"/>
              <a:gd name="connsiteY0" fmla="*/ 580205 h 580205"/>
              <a:gd name="connsiteX1" fmla="*/ 2424224 w 2424224"/>
              <a:gd name="connsiteY1" fmla="*/ 519184 h 580205"/>
              <a:gd name="connsiteX0" fmla="*/ 0 w 2424224"/>
              <a:gd name="connsiteY0" fmla="*/ 493512 h 493512"/>
              <a:gd name="connsiteX1" fmla="*/ 2424224 w 2424224"/>
              <a:gd name="connsiteY1" fmla="*/ 432491 h 493512"/>
              <a:gd name="connsiteX0" fmla="*/ 0 w 2424224"/>
              <a:gd name="connsiteY0" fmla="*/ 602056 h 602056"/>
              <a:gd name="connsiteX1" fmla="*/ 2424224 w 2424224"/>
              <a:gd name="connsiteY1" fmla="*/ 541035 h 602056"/>
              <a:gd name="connsiteX0" fmla="*/ 0 w 2424224"/>
              <a:gd name="connsiteY0" fmla="*/ 677300 h 677300"/>
              <a:gd name="connsiteX1" fmla="*/ 2424224 w 2424224"/>
              <a:gd name="connsiteY1" fmla="*/ 616279 h 677300"/>
              <a:gd name="connsiteX0" fmla="*/ 0 w 2424224"/>
              <a:gd name="connsiteY0" fmla="*/ 714058 h 714058"/>
              <a:gd name="connsiteX1" fmla="*/ 2424224 w 2424224"/>
              <a:gd name="connsiteY1" fmla="*/ 653037 h 714058"/>
              <a:gd name="connsiteX0" fmla="*/ 0 w 2569702"/>
              <a:gd name="connsiteY0" fmla="*/ 338633 h 1223514"/>
              <a:gd name="connsiteX1" fmla="*/ 2569702 w 2569702"/>
              <a:gd name="connsiteY1" fmla="*/ 1223515 h 1223514"/>
              <a:gd name="connsiteX0" fmla="*/ 0 w 2569702"/>
              <a:gd name="connsiteY0" fmla="*/ 526827 h 1411708"/>
              <a:gd name="connsiteX1" fmla="*/ 2569702 w 2569702"/>
              <a:gd name="connsiteY1" fmla="*/ 1411709 h 1411708"/>
            </a:gdLst>
            <a:ahLst/>
            <a:cxnLst>
              <a:cxn ang="0">
                <a:pos x="connsiteX0" y="connsiteY0"/>
              </a:cxn>
              <a:cxn ang="0">
                <a:pos x="connsiteX1" y="connsiteY1"/>
              </a:cxn>
            </a:cxnLst>
            <a:rect l="l" t="t" r="r" b="b"/>
            <a:pathLst>
              <a:path w="2569702" h="1411708">
                <a:moveTo>
                  <a:pt x="0" y="526827"/>
                </a:moveTo>
                <a:cubicBezTo>
                  <a:pt x="394583" y="-224244"/>
                  <a:pt x="2571104" y="-365838"/>
                  <a:pt x="2569702" y="1411709"/>
                </a:cubicBezTo>
              </a:path>
            </a:pathLst>
          </a:custGeom>
          <a:noFill/>
          <a:ln w="57150" cap="flat" cmpd="sng" algn="ctr">
            <a:solidFill>
              <a:srgbClr val="0070C0"/>
            </a:solidFill>
            <a:prstDash val="solid"/>
            <a:headEnd type="triangle" w="med" len="med"/>
            <a:tailEnd type="none" w="med" len="med"/>
          </a:ln>
          <a:effectLst/>
        </p:spPr>
        <p:txBody>
          <a:bodyPr rtlCol="0" anchor="ctr"/>
          <a:lstStyle/>
          <a:p>
            <a:pPr marL="0" marR="0" lvl="0" indent="0" algn="ctr"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a:ea typeface="+mn-ea"/>
              <a:cs typeface="+mn-cs"/>
            </a:endParaRPr>
          </a:p>
        </p:txBody>
      </p:sp>
      <p:cxnSp>
        <p:nvCxnSpPr>
          <p:cNvPr id="187" name="Straight Connector 186"/>
          <p:cNvCxnSpPr>
            <a:stCxn id="159" idx="3"/>
            <a:endCxn id="193" idx="0"/>
          </p:cNvCxnSpPr>
          <p:nvPr/>
        </p:nvCxnSpPr>
        <p:spPr>
          <a:xfrm>
            <a:off x="8679655" y="3194754"/>
            <a:ext cx="2135408" cy="1960916"/>
          </a:xfrm>
          <a:prstGeom prst="line">
            <a:avLst/>
          </a:prstGeom>
          <a:noFill/>
          <a:ln w="28575" cap="flat" cmpd="sng" algn="ctr">
            <a:solidFill>
              <a:srgbClr val="DC3C00"/>
            </a:solidFill>
            <a:prstDash val="sysDash"/>
            <a:headEnd type="none"/>
            <a:tailEnd type="none"/>
          </a:ln>
          <a:effectLst/>
        </p:spPr>
      </p:cxnSp>
      <p:grpSp>
        <p:nvGrpSpPr>
          <p:cNvPr id="188" name="Group 332"/>
          <p:cNvGrpSpPr/>
          <p:nvPr/>
        </p:nvGrpSpPr>
        <p:grpSpPr>
          <a:xfrm>
            <a:off x="10763175" y="4881640"/>
            <a:ext cx="304673" cy="465764"/>
            <a:chOff x="11312677" y="4385379"/>
            <a:chExt cx="420734" cy="643192"/>
          </a:xfrm>
        </p:grpSpPr>
        <p:sp>
          <p:nvSpPr>
            <p:cNvPr id="189"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90"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91"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92"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93"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94"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95"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96"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97"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98"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99"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grpSp>
      <p:sp>
        <p:nvSpPr>
          <p:cNvPr id="200" name="TextBox 199"/>
          <p:cNvSpPr txBox="1"/>
          <p:nvPr/>
        </p:nvSpPr>
        <p:spPr>
          <a:xfrm>
            <a:off x="8731741" y="4818479"/>
            <a:ext cx="1390353" cy="478374"/>
          </a:xfrm>
          <a:prstGeom prst="rect">
            <a:avLst/>
          </a:prstGeom>
          <a:solidFill>
            <a:srgbClr val="00BCF2"/>
          </a:solidFill>
        </p:spPr>
        <p:txBody>
          <a:bodyPr wrap="square" rtlCol="0">
            <a:spAutoFit/>
          </a:bodyPr>
          <a:lstStyle/>
          <a:p>
            <a:pPr marL="0" marR="0" lvl="0" indent="0" algn="ctr" defTabSz="932754" rtl="0" eaLnBrk="1" fontAlgn="auto" latinLnBrk="0" hangingPunct="1">
              <a:lnSpc>
                <a:spcPct val="100000"/>
              </a:lnSpc>
              <a:spcBef>
                <a:spcPts val="0"/>
              </a:spcBef>
              <a:spcAft>
                <a:spcPts val="0"/>
              </a:spcAft>
              <a:buClrTx/>
              <a:buSzTx/>
              <a:buFontTx/>
              <a:buNone/>
              <a:tabLst/>
              <a:defRPr/>
            </a:pPr>
            <a:r>
              <a:rPr kumimoji="0" lang="en-US" sz="1224" b="0" i="0" u="none" strike="noStrike" kern="0" cap="none" spc="0" normalizeH="0" baseline="0" noProof="0" dirty="0">
                <a:ln>
                  <a:noFill/>
                </a:ln>
                <a:solidFill>
                  <a:srgbClr val="FFFFFF"/>
                </a:solidFill>
                <a:effectLst/>
                <a:uLnTx/>
                <a:uFillTx/>
                <a:latin typeface="Segoe UI Light"/>
                <a:ea typeface="+mn-ea"/>
                <a:cs typeface="+mn-cs"/>
              </a:rPr>
              <a:t>Restore to any Azure region</a:t>
            </a:r>
          </a:p>
        </p:txBody>
      </p:sp>
    </p:spTree>
    <p:extLst>
      <p:ext uri="{BB962C8B-B14F-4D97-AF65-F5344CB8AC3E}">
        <p14:creationId xmlns:p14="http://schemas.microsoft.com/office/powerpoint/2010/main" val="38914704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72"/>
                                        </p:tgtEl>
                                        <p:attrNameLst>
                                          <p:attrName>style.visibility</p:attrName>
                                        </p:attrNameLst>
                                      </p:cBhvr>
                                      <p:to>
                                        <p:strVal val="visible"/>
                                      </p:to>
                                    </p:set>
                                    <p:animEffect transition="in" filter="fade">
                                      <p:cBhvr>
                                        <p:cTn id="10" dur="500"/>
                                        <p:tgtEl>
                                          <p:spTgt spid="172"/>
                                        </p:tgtEl>
                                      </p:cBhvr>
                                    </p:animEffect>
                                  </p:childTnLst>
                                </p:cTn>
                              </p:par>
                              <p:par>
                                <p:cTn id="11" presetID="42" presetClass="entr" presetSubtype="0" fill="hold" nodeType="withEffect">
                                  <p:stCondLst>
                                    <p:cond delay="500"/>
                                  </p:stCondLst>
                                  <p:childTnLst>
                                    <p:set>
                                      <p:cBhvr>
                                        <p:cTn id="12" dur="1" fill="hold">
                                          <p:stCondLst>
                                            <p:cond delay="0"/>
                                          </p:stCondLst>
                                        </p:cTn>
                                        <p:tgtEl>
                                          <p:spTgt spid="174"/>
                                        </p:tgtEl>
                                        <p:attrNameLst>
                                          <p:attrName>style.visibility</p:attrName>
                                        </p:attrNameLst>
                                      </p:cBhvr>
                                      <p:to>
                                        <p:strVal val="visible"/>
                                      </p:to>
                                    </p:set>
                                    <p:animEffect transition="in" filter="fade">
                                      <p:cBhvr>
                                        <p:cTn id="13" dur="1000"/>
                                        <p:tgtEl>
                                          <p:spTgt spid="174"/>
                                        </p:tgtEl>
                                      </p:cBhvr>
                                    </p:animEffect>
                                    <p:anim calcmode="lin" valueType="num">
                                      <p:cBhvr>
                                        <p:cTn id="14" dur="1000" fill="hold"/>
                                        <p:tgtEl>
                                          <p:spTgt spid="174"/>
                                        </p:tgtEl>
                                        <p:attrNameLst>
                                          <p:attrName>ppt_x</p:attrName>
                                        </p:attrNameLst>
                                      </p:cBhvr>
                                      <p:tavLst>
                                        <p:tav tm="0">
                                          <p:val>
                                            <p:strVal val="#ppt_x"/>
                                          </p:val>
                                        </p:tav>
                                        <p:tav tm="100000">
                                          <p:val>
                                            <p:strVal val="#ppt_x"/>
                                          </p:val>
                                        </p:tav>
                                      </p:tavLst>
                                    </p:anim>
                                    <p:anim calcmode="lin" valueType="num">
                                      <p:cBhvr>
                                        <p:cTn id="15" dur="1000" fill="hold"/>
                                        <p:tgtEl>
                                          <p:spTgt spid="17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500"/>
                                  </p:stCondLst>
                                  <p:childTnLst>
                                    <p:set>
                                      <p:cBhvr>
                                        <p:cTn id="17" dur="1" fill="hold">
                                          <p:stCondLst>
                                            <p:cond delay="0"/>
                                          </p:stCondLst>
                                        </p:cTn>
                                        <p:tgtEl>
                                          <p:spTgt spid="180"/>
                                        </p:tgtEl>
                                        <p:attrNameLst>
                                          <p:attrName>style.visibility</p:attrName>
                                        </p:attrNameLst>
                                      </p:cBhvr>
                                      <p:to>
                                        <p:strVal val="visible"/>
                                      </p:to>
                                    </p:set>
                                    <p:animEffect transition="in" filter="fade">
                                      <p:cBhvr>
                                        <p:cTn id="18" dur="1000"/>
                                        <p:tgtEl>
                                          <p:spTgt spid="180"/>
                                        </p:tgtEl>
                                      </p:cBhvr>
                                    </p:animEffect>
                                    <p:anim calcmode="lin" valueType="num">
                                      <p:cBhvr>
                                        <p:cTn id="19" dur="1000" fill="hold"/>
                                        <p:tgtEl>
                                          <p:spTgt spid="180"/>
                                        </p:tgtEl>
                                        <p:attrNameLst>
                                          <p:attrName>ppt_x</p:attrName>
                                        </p:attrNameLst>
                                      </p:cBhvr>
                                      <p:tavLst>
                                        <p:tav tm="0">
                                          <p:val>
                                            <p:strVal val="#ppt_x"/>
                                          </p:val>
                                        </p:tav>
                                        <p:tav tm="100000">
                                          <p:val>
                                            <p:strVal val="#ppt_x"/>
                                          </p:val>
                                        </p:tav>
                                      </p:tavLst>
                                    </p:anim>
                                    <p:anim calcmode="lin" valueType="num">
                                      <p:cBhvr>
                                        <p:cTn id="20" dur="1000" fill="hold"/>
                                        <p:tgtEl>
                                          <p:spTgt spid="180"/>
                                        </p:tgtEl>
                                        <p:attrNameLst>
                                          <p:attrName>ppt_y</p:attrName>
                                        </p:attrNameLst>
                                      </p:cBhvr>
                                      <p:tavLst>
                                        <p:tav tm="0">
                                          <p:val>
                                            <p:strVal val="#ppt_y+.1"/>
                                          </p:val>
                                        </p:tav>
                                        <p:tav tm="100000">
                                          <p:val>
                                            <p:strVal val="#ppt_y"/>
                                          </p:val>
                                        </p:tav>
                                      </p:tavLst>
                                    </p:anim>
                                  </p:childTnLst>
                                </p:cTn>
                              </p:par>
                              <p:par>
                                <p:cTn id="21" presetID="22" presetClass="entr" presetSubtype="8" fill="hold" nodeType="withEffect">
                                  <p:stCondLst>
                                    <p:cond delay="0"/>
                                  </p:stCondLst>
                                  <p:childTnLst>
                                    <p:set>
                                      <p:cBhvr>
                                        <p:cTn id="22" dur="1" fill="hold">
                                          <p:stCondLst>
                                            <p:cond delay="0"/>
                                          </p:stCondLst>
                                        </p:cTn>
                                        <p:tgtEl>
                                          <p:spTgt spid="187"/>
                                        </p:tgtEl>
                                        <p:attrNameLst>
                                          <p:attrName>style.visibility</p:attrName>
                                        </p:attrNameLst>
                                      </p:cBhvr>
                                      <p:to>
                                        <p:strVal val="visible"/>
                                      </p:to>
                                    </p:set>
                                    <p:animEffect transition="in" filter="wipe(left)">
                                      <p:cBhvr>
                                        <p:cTn id="23"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69"/>
          <p:cNvGrpSpPr>
            <a:grpSpLocks noChangeAspect="1"/>
          </p:cNvGrpSpPr>
          <p:nvPr/>
        </p:nvGrpSpPr>
        <p:grpSpPr bwMode="auto">
          <a:xfrm>
            <a:off x="10346213" y="1540421"/>
            <a:ext cx="1534912" cy="4527561"/>
            <a:chOff x="2726" y="1801"/>
            <a:chExt cx="716" cy="2112"/>
          </a:xfrm>
        </p:grpSpPr>
        <p:sp>
          <p:nvSpPr>
            <p:cNvPr id="11" name="AutoShape 168"/>
            <p:cNvSpPr>
              <a:spLocks noChangeAspect="1" noChangeArrowheads="1" noTextEdit="1"/>
            </p:cNvSpPr>
            <p:nvPr/>
          </p:nvSpPr>
          <p:spPr bwMode="auto">
            <a:xfrm>
              <a:off x="2726" y="1801"/>
              <a:ext cx="716" cy="2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12" name="Rectangle 170"/>
            <p:cNvSpPr>
              <a:spLocks noChangeArrowheads="1"/>
            </p:cNvSpPr>
            <p:nvPr/>
          </p:nvSpPr>
          <p:spPr bwMode="auto">
            <a:xfrm>
              <a:off x="2813" y="2570"/>
              <a:ext cx="237" cy="287"/>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13" name="Freeform 171"/>
            <p:cNvSpPr>
              <a:spLocks/>
            </p:cNvSpPr>
            <p:nvPr/>
          </p:nvSpPr>
          <p:spPr bwMode="auto">
            <a:xfrm>
              <a:off x="2729" y="2260"/>
              <a:ext cx="379" cy="193"/>
            </a:xfrm>
            <a:custGeom>
              <a:avLst/>
              <a:gdLst>
                <a:gd name="T0" fmla="*/ 379 w 379"/>
                <a:gd name="T1" fmla="*/ 190 h 193"/>
                <a:gd name="T2" fmla="*/ 2 w 379"/>
                <a:gd name="T3" fmla="*/ 193 h 193"/>
                <a:gd name="T4" fmla="*/ 0 w 379"/>
                <a:gd name="T5" fmla="*/ 3 h 193"/>
                <a:gd name="T6" fmla="*/ 378 w 379"/>
                <a:gd name="T7" fmla="*/ 0 h 193"/>
                <a:gd name="T8" fmla="*/ 379 w 379"/>
                <a:gd name="T9" fmla="*/ 190 h 193"/>
              </a:gdLst>
              <a:ahLst/>
              <a:cxnLst>
                <a:cxn ang="0">
                  <a:pos x="T0" y="T1"/>
                </a:cxn>
                <a:cxn ang="0">
                  <a:pos x="T2" y="T3"/>
                </a:cxn>
                <a:cxn ang="0">
                  <a:pos x="T4" y="T5"/>
                </a:cxn>
                <a:cxn ang="0">
                  <a:pos x="T6" y="T7"/>
                </a:cxn>
                <a:cxn ang="0">
                  <a:pos x="T8" y="T9"/>
                </a:cxn>
              </a:cxnLst>
              <a:rect l="0" t="0" r="r" b="b"/>
              <a:pathLst>
                <a:path w="379" h="193">
                  <a:moveTo>
                    <a:pt x="379" y="190"/>
                  </a:moveTo>
                  <a:lnTo>
                    <a:pt x="2" y="193"/>
                  </a:lnTo>
                  <a:lnTo>
                    <a:pt x="0" y="3"/>
                  </a:lnTo>
                  <a:lnTo>
                    <a:pt x="378" y="0"/>
                  </a:lnTo>
                  <a:lnTo>
                    <a:pt x="379" y="190"/>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14" name="Freeform 172"/>
            <p:cNvSpPr>
              <a:spLocks/>
            </p:cNvSpPr>
            <p:nvPr/>
          </p:nvSpPr>
          <p:spPr bwMode="auto">
            <a:xfrm>
              <a:off x="2808" y="1934"/>
              <a:ext cx="173" cy="192"/>
            </a:xfrm>
            <a:custGeom>
              <a:avLst/>
              <a:gdLst>
                <a:gd name="T0" fmla="*/ 173 w 173"/>
                <a:gd name="T1" fmla="*/ 191 h 192"/>
                <a:gd name="T2" fmla="*/ 2 w 173"/>
                <a:gd name="T3" fmla="*/ 192 h 192"/>
                <a:gd name="T4" fmla="*/ 0 w 173"/>
                <a:gd name="T5" fmla="*/ 2 h 192"/>
                <a:gd name="T6" fmla="*/ 172 w 173"/>
                <a:gd name="T7" fmla="*/ 0 h 192"/>
                <a:gd name="T8" fmla="*/ 173 w 173"/>
                <a:gd name="T9" fmla="*/ 191 h 192"/>
              </a:gdLst>
              <a:ahLst/>
              <a:cxnLst>
                <a:cxn ang="0">
                  <a:pos x="T0" y="T1"/>
                </a:cxn>
                <a:cxn ang="0">
                  <a:pos x="T2" y="T3"/>
                </a:cxn>
                <a:cxn ang="0">
                  <a:pos x="T4" y="T5"/>
                </a:cxn>
                <a:cxn ang="0">
                  <a:pos x="T6" y="T7"/>
                </a:cxn>
                <a:cxn ang="0">
                  <a:pos x="T8" y="T9"/>
                </a:cxn>
              </a:cxnLst>
              <a:rect l="0" t="0" r="r" b="b"/>
              <a:pathLst>
                <a:path w="173" h="192">
                  <a:moveTo>
                    <a:pt x="173" y="191"/>
                  </a:moveTo>
                  <a:lnTo>
                    <a:pt x="2" y="192"/>
                  </a:lnTo>
                  <a:lnTo>
                    <a:pt x="0" y="2"/>
                  </a:lnTo>
                  <a:lnTo>
                    <a:pt x="172" y="0"/>
                  </a:lnTo>
                  <a:lnTo>
                    <a:pt x="173" y="191"/>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15" name="Freeform 173"/>
            <p:cNvSpPr>
              <a:spLocks/>
            </p:cNvSpPr>
            <p:nvPr/>
          </p:nvSpPr>
          <p:spPr bwMode="auto">
            <a:xfrm>
              <a:off x="2996" y="1803"/>
              <a:ext cx="177" cy="322"/>
            </a:xfrm>
            <a:custGeom>
              <a:avLst/>
              <a:gdLst>
                <a:gd name="T0" fmla="*/ 177 w 177"/>
                <a:gd name="T1" fmla="*/ 320 h 322"/>
                <a:gd name="T2" fmla="*/ 4 w 177"/>
                <a:gd name="T3" fmla="*/ 322 h 322"/>
                <a:gd name="T4" fmla="*/ 0 w 177"/>
                <a:gd name="T5" fmla="*/ 1 h 322"/>
                <a:gd name="T6" fmla="*/ 174 w 177"/>
                <a:gd name="T7" fmla="*/ 0 h 322"/>
                <a:gd name="T8" fmla="*/ 177 w 177"/>
                <a:gd name="T9" fmla="*/ 320 h 322"/>
              </a:gdLst>
              <a:ahLst/>
              <a:cxnLst>
                <a:cxn ang="0">
                  <a:pos x="T0" y="T1"/>
                </a:cxn>
                <a:cxn ang="0">
                  <a:pos x="T2" y="T3"/>
                </a:cxn>
                <a:cxn ang="0">
                  <a:pos x="T4" y="T5"/>
                </a:cxn>
                <a:cxn ang="0">
                  <a:pos x="T6" y="T7"/>
                </a:cxn>
                <a:cxn ang="0">
                  <a:pos x="T8" y="T9"/>
                </a:cxn>
              </a:cxnLst>
              <a:rect l="0" t="0" r="r" b="b"/>
              <a:pathLst>
                <a:path w="177" h="322">
                  <a:moveTo>
                    <a:pt x="177" y="320"/>
                  </a:moveTo>
                  <a:lnTo>
                    <a:pt x="4" y="322"/>
                  </a:lnTo>
                  <a:lnTo>
                    <a:pt x="0" y="1"/>
                  </a:lnTo>
                  <a:lnTo>
                    <a:pt x="174" y="0"/>
                  </a:lnTo>
                  <a:lnTo>
                    <a:pt x="177" y="320"/>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16" name="Freeform 174"/>
            <p:cNvSpPr>
              <a:spLocks/>
            </p:cNvSpPr>
            <p:nvPr/>
          </p:nvSpPr>
          <p:spPr bwMode="auto">
            <a:xfrm>
              <a:off x="3127" y="1904"/>
              <a:ext cx="173" cy="254"/>
            </a:xfrm>
            <a:custGeom>
              <a:avLst/>
              <a:gdLst>
                <a:gd name="T0" fmla="*/ 173 w 173"/>
                <a:gd name="T1" fmla="*/ 252 h 254"/>
                <a:gd name="T2" fmla="*/ 1 w 173"/>
                <a:gd name="T3" fmla="*/ 254 h 254"/>
                <a:gd name="T4" fmla="*/ 0 w 173"/>
                <a:gd name="T5" fmla="*/ 2 h 254"/>
                <a:gd name="T6" fmla="*/ 172 w 173"/>
                <a:gd name="T7" fmla="*/ 0 h 254"/>
                <a:gd name="T8" fmla="*/ 173 w 173"/>
                <a:gd name="T9" fmla="*/ 252 h 254"/>
              </a:gdLst>
              <a:ahLst/>
              <a:cxnLst>
                <a:cxn ang="0">
                  <a:pos x="T0" y="T1"/>
                </a:cxn>
                <a:cxn ang="0">
                  <a:pos x="T2" y="T3"/>
                </a:cxn>
                <a:cxn ang="0">
                  <a:pos x="T4" y="T5"/>
                </a:cxn>
                <a:cxn ang="0">
                  <a:pos x="T6" y="T7"/>
                </a:cxn>
                <a:cxn ang="0">
                  <a:pos x="T8" y="T9"/>
                </a:cxn>
              </a:cxnLst>
              <a:rect l="0" t="0" r="r" b="b"/>
              <a:pathLst>
                <a:path w="173" h="254">
                  <a:moveTo>
                    <a:pt x="173" y="252"/>
                  </a:moveTo>
                  <a:lnTo>
                    <a:pt x="1" y="254"/>
                  </a:lnTo>
                  <a:lnTo>
                    <a:pt x="0" y="2"/>
                  </a:lnTo>
                  <a:lnTo>
                    <a:pt x="172" y="0"/>
                  </a:lnTo>
                  <a:lnTo>
                    <a:pt x="173" y="252"/>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17" name="Freeform 175"/>
            <p:cNvSpPr>
              <a:spLocks/>
            </p:cNvSpPr>
            <p:nvPr/>
          </p:nvSpPr>
          <p:spPr bwMode="auto">
            <a:xfrm>
              <a:off x="3173" y="1999"/>
              <a:ext cx="176" cy="197"/>
            </a:xfrm>
            <a:custGeom>
              <a:avLst/>
              <a:gdLst>
                <a:gd name="T0" fmla="*/ 176 w 176"/>
                <a:gd name="T1" fmla="*/ 196 h 197"/>
                <a:gd name="T2" fmla="*/ 2 w 176"/>
                <a:gd name="T3" fmla="*/ 197 h 197"/>
                <a:gd name="T4" fmla="*/ 0 w 176"/>
                <a:gd name="T5" fmla="*/ 2 h 197"/>
                <a:gd name="T6" fmla="*/ 174 w 176"/>
                <a:gd name="T7" fmla="*/ 0 h 197"/>
                <a:gd name="T8" fmla="*/ 176 w 176"/>
                <a:gd name="T9" fmla="*/ 196 h 197"/>
              </a:gdLst>
              <a:ahLst/>
              <a:cxnLst>
                <a:cxn ang="0">
                  <a:pos x="T0" y="T1"/>
                </a:cxn>
                <a:cxn ang="0">
                  <a:pos x="T2" y="T3"/>
                </a:cxn>
                <a:cxn ang="0">
                  <a:pos x="T4" y="T5"/>
                </a:cxn>
                <a:cxn ang="0">
                  <a:pos x="T6" y="T7"/>
                </a:cxn>
                <a:cxn ang="0">
                  <a:pos x="T8" y="T9"/>
                </a:cxn>
              </a:cxnLst>
              <a:rect l="0" t="0" r="r" b="b"/>
              <a:pathLst>
                <a:path w="176" h="197">
                  <a:moveTo>
                    <a:pt x="176" y="196"/>
                  </a:moveTo>
                  <a:lnTo>
                    <a:pt x="2" y="197"/>
                  </a:lnTo>
                  <a:lnTo>
                    <a:pt x="0" y="2"/>
                  </a:lnTo>
                  <a:lnTo>
                    <a:pt x="174" y="0"/>
                  </a:lnTo>
                  <a:lnTo>
                    <a:pt x="176" y="196"/>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18" name="Freeform 176"/>
            <p:cNvSpPr>
              <a:spLocks/>
            </p:cNvSpPr>
            <p:nvPr/>
          </p:nvSpPr>
          <p:spPr bwMode="auto">
            <a:xfrm>
              <a:off x="2853" y="2160"/>
              <a:ext cx="254" cy="78"/>
            </a:xfrm>
            <a:custGeom>
              <a:avLst/>
              <a:gdLst>
                <a:gd name="T0" fmla="*/ 254 w 254"/>
                <a:gd name="T1" fmla="*/ 76 h 78"/>
                <a:gd name="T2" fmla="*/ 0 w 254"/>
                <a:gd name="T3" fmla="*/ 78 h 78"/>
                <a:gd name="T4" fmla="*/ 0 w 254"/>
                <a:gd name="T5" fmla="*/ 1 h 78"/>
                <a:gd name="T6" fmla="*/ 252 w 254"/>
                <a:gd name="T7" fmla="*/ 0 h 78"/>
                <a:gd name="T8" fmla="*/ 254 w 254"/>
                <a:gd name="T9" fmla="*/ 76 h 78"/>
              </a:gdLst>
              <a:ahLst/>
              <a:cxnLst>
                <a:cxn ang="0">
                  <a:pos x="T0" y="T1"/>
                </a:cxn>
                <a:cxn ang="0">
                  <a:pos x="T2" y="T3"/>
                </a:cxn>
                <a:cxn ang="0">
                  <a:pos x="T4" y="T5"/>
                </a:cxn>
                <a:cxn ang="0">
                  <a:pos x="T6" y="T7"/>
                </a:cxn>
                <a:cxn ang="0">
                  <a:pos x="T8" y="T9"/>
                </a:cxn>
              </a:cxnLst>
              <a:rect l="0" t="0" r="r" b="b"/>
              <a:pathLst>
                <a:path w="254" h="78">
                  <a:moveTo>
                    <a:pt x="254" y="76"/>
                  </a:moveTo>
                  <a:lnTo>
                    <a:pt x="0" y="78"/>
                  </a:lnTo>
                  <a:lnTo>
                    <a:pt x="0" y="1"/>
                  </a:lnTo>
                  <a:lnTo>
                    <a:pt x="252" y="0"/>
                  </a:lnTo>
                  <a:lnTo>
                    <a:pt x="254" y="76"/>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19" name="Freeform 177"/>
            <p:cNvSpPr>
              <a:spLocks/>
            </p:cNvSpPr>
            <p:nvPr/>
          </p:nvSpPr>
          <p:spPr bwMode="auto">
            <a:xfrm>
              <a:off x="3269" y="2153"/>
              <a:ext cx="100" cy="295"/>
            </a:xfrm>
            <a:custGeom>
              <a:avLst/>
              <a:gdLst>
                <a:gd name="T0" fmla="*/ 100 w 100"/>
                <a:gd name="T1" fmla="*/ 295 h 295"/>
                <a:gd name="T2" fmla="*/ 3 w 100"/>
                <a:gd name="T3" fmla="*/ 295 h 295"/>
                <a:gd name="T4" fmla="*/ 0 w 100"/>
                <a:gd name="T5" fmla="*/ 0 h 295"/>
                <a:gd name="T6" fmla="*/ 96 w 100"/>
                <a:gd name="T7" fmla="*/ 0 h 295"/>
                <a:gd name="T8" fmla="*/ 100 w 100"/>
                <a:gd name="T9" fmla="*/ 295 h 295"/>
              </a:gdLst>
              <a:ahLst/>
              <a:cxnLst>
                <a:cxn ang="0">
                  <a:pos x="T0" y="T1"/>
                </a:cxn>
                <a:cxn ang="0">
                  <a:pos x="T2" y="T3"/>
                </a:cxn>
                <a:cxn ang="0">
                  <a:pos x="T4" y="T5"/>
                </a:cxn>
                <a:cxn ang="0">
                  <a:pos x="T6" y="T7"/>
                </a:cxn>
                <a:cxn ang="0">
                  <a:pos x="T8" y="T9"/>
                </a:cxn>
              </a:cxnLst>
              <a:rect l="0" t="0" r="r" b="b"/>
              <a:pathLst>
                <a:path w="100" h="295">
                  <a:moveTo>
                    <a:pt x="100" y="295"/>
                  </a:moveTo>
                  <a:lnTo>
                    <a:pt x="3" y="295"/>
                  </a:lnTo>
                  <a:lnTo>
                    <a:pt x="0" y="0"/>
                  </a:lnTo>
                  <a:lnTo>
                    <a:pt x="96" y="0"/>
                  </a:lnTo>
                  <a:lnTo>
                    <a:pt x="100" y="295"/>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20" name="Rectangle 178"/>
            <p:cNvSpPr>
              <a:spLocks noChangeArrowheads="1"/>
            </p:cNvSpPr>
            <p:nvPr/>
          </p:nvSpPr>
          <p:spPr bwMode="auto">
            <a:xfrm>
              <a:off x="3065" y="2650"/>
              <a:ext cx="359" cy="207"/>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21" name="Rectangle 179"/>
            <p:cNvSpPr>
              <a:spLocks noChangeArrowheads="1"/>
            </p:cNvSpPr>
            <p:nvPr/>
          </p:nvSpPr>
          <p:spPr bwMode="auto">
            <a:xfrm>
              <a:off x="3065" y="2570"/>
              <a:ext cx="359" cy="67"/>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22" name="Rectangle 180"/>
            <p:cNvSpPr>
              <a:spLocks noChangeArrowheads="1"/>
            </p:cNvSpPr>
            <p:nvPr/>
          </p:nvSpPr>
          <p:spPr bwMode="auto">
            <a:xfrm>
              <a:off x="2796" y="2855"/>
              <a:ext cx="644" cy="20"/>
            </a:xfrm>
            <a:prstGeom prst="rect">
              <a:avLst/>
            </a:prstGeom>
            <a:solidFill>
              <a:srgbClr val="FF8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23" name="Rectangle 181"/>
            <p:cNvSpPr>
              <a:spLocks noChangeArrowheads="1"/>
            </p:cNvSpPr>
            <p:nvPr/>
          </p:nvSpPr>
          <p:spPr bwMode="auto">
            <a:xfrm>
              <a:off x="2796" y="2935"/>
              <a:ext cx="644" cy="20"/>
            </a:xfrm>
            <a:prstGeom prst="rect">
              <a:avLst/>
            </a:prstGeom>
            <a:solidFill>
              <a:srgbClr val="FF8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24" name="Rectangle 182"/>
            <p:cNvSpPr>
              <a:spLocks noChangeArrowheads="1"/>
            </p:cNvSpPr>
            <p:nvPr/>
          </p:nvSpPr>
          <p:spPr bwMode="auto">
            <a:xfrm>
              <a:off x="2796" y="2875"/>
              <a:ext cx="59" cy="60"/>
            </a:xfrm>
            <a:prstGeom prst="rect">
              <a:avLst/>
            </a:prstGeom>
            <a:solidFill>
              <a:srgbClr val="FF8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25" name="Rectangle 183"/>
            <p:cNvSpPr>
              <a:spLocks noChangeArrowheads="1"/>
            </p:cNvSpPr>
            <p:nvPr/>
          </p:nvSpPr>
          <p:spPr bwMode="auto">
            <a:xfrm>
              <a:off x="3088" y="2875"/>
              <a:ext cx="60" cy="60"/>
            </a:xfrm>
            <a:prstGeom prst="rect">
              <a:avLst/>
            </a:prstGeom>
            <a:solidFill>
              <a:srgbClr val="FF8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26" name="Rectangle 184"/>
            <p:cNvSpPr>
              <a:spLocks noChangeArrowheads="1"/>
            </p:cNvSpPr>
            <p:nvPr/>
          </p:nvSpPr>
          <p:spPr bwMode="auto">
            <a:xfrm>
              <a:off x="3380" y="2875"/>
              <a:ext cx="60" cy="60"/>
            </a:xfrm>
            <a:prstGeom prst="rect">
              <a:avLst/>
            </a:prstGeom>
            <a:solidFill>
              <a:srgbClr val="FF8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27" name="Rectangle 185"/>
            <p:cNvSpPr>
              <a:spLocks noChangeArrowheads="1"/>
            </p:cNvSpPr>
            <p:nvPr/>
          </p:nvSpPr>
          <p:spPr bwMode="auto">
            <a:xfrm>
              <a:off x="2830" y="2612"/>
              <a:ext cx="302" cy="243"/>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28" name="Freeform 186"/>
            <p:cNvSpPr>
              <a:spLocks/>
            </p:cNvSpPr>
            <p:nvPr/>
          </p:nvSpPr>
          <p:spPr bwMode="auto">
            <a:xfrm>
              <a:off x="2948" y="2612"/>
              <a:ext cx="65" cy="108"/>
            </a:xfrm>
            <a:custGeom>
              <a:avLst/>
              <a:gdLst>
                <a:gd name="T0" fmla="*/ 0 w 39"/>
                <a:gd name="T1" fmla="*/ 0 h 65"/>
                <a:gd name="T2" fmla="*/ 0 w 39"/>
                <a:gd name="T3" fmla="*/ 63 h 65"/>
                <a:gd name="T4" fmla="*/ 5 w 39"/>
                <a:gd name="T5" fmla="*/ 65 h 65"/>
                <a:gd name="T6" fmla="*/ 10 w 39"/>
                <a:gd name="T7" fmla="*/ 61 h 65"/>
                <a:gd name="T8" fmla="*/ 17 w 39"/>
                <a:gd name="T9" fmla="*/ 63 h 65"/>
                <a:gd name="T10" fmla="*/ 22 w 39"/>
                <a:gd name="T11" fmla="*/ 59 h 65"/>
                <a:gd name="T12" fmla="*/ 28 w 39"/>
                <a:gd name="T13" fmla="*/ 61 h 65"/>
                <a:gd name="T14" fmla="*/ 34 w 39"/>
                <a:gd name="T15" fmla="*/ 58 h 65"/>
                <a:gd name="T16" fmla="*/ 39 w 39"/>
                <a:gd name="T17" fmla="*/ 59 h 65"/>
                <a:gd name="T18" fmla="*/ 39 w 39"/>
                <a:gd name="T19" fmla="*/ 0 h 65"/>
                <a:gd name="T20" fmla="*/ 0 w 39"/>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0"/>
                  </a:moveTo>
                  <a:cubicBezTo>
                    <a:pt x="0" y="63"/>
                    <a:pt x="0" y="63"/>
                    <a:pt x="0" y="63"/>
                  </a:cubicBezTo>
                  <a:cubicBezTo>
                    <a:pt x="1" y="64"/>
                    <a:pt x="2" y="65"/>
                    <a:pt x="5" y="65"/>
                  </a:cubicBezTo>
                  <a:cubicBezTo>
                    <a:pt x="8" y="65"/>
                    <a:pt x="7" y="62"/>
                    <a:pt x="10" y="61"/>
                  </a:cubicBezTo>
                  <a:cubicBezTo>
                    <a:pt x="13" y="61"/>
                    <a:pt x="14" y="64"/>
                    <a:pt x="17" y="63"/>
                  </a:cubicBezTo>
                  <a:cubicBezTo>
                    <a:pt x="19" y="63"/>
                    <a:pt x="19" y="60"/>
                    <a:pt x="22" y="59"/>
                  </a:cubicBezTo>
                  <a:cubicBezTo>
                    <a:pt x="25" y="59"/>
                    <a:pt x="25" y="62"/>
                    <a:pt x="28" y="61"/>
                  </a:cubicBezTo>
                  <a:cubicBezTo>
                    <a:pt x="31" y="61"/>
                    <a:pt x="31" y="58"/>
                    <a:pt x="34" y="58"/>
                  </a:cubicBezTo>
                  <a:cubicBezTo>
                    <a:pt x="36" y="57"/>
                    <a:pt x="37" y="59"/>
                    <a:pt x="39" y="59"/>
                  </a:cubicBezTo>
                  <a:cubicBezTo>
                    <a:pt x="39" y="0"/>
                    <a:pt x="39" y="0"/>
                    <a:pt x="39" y="0"/>
                  </a:cubicBezTo>
                  <a:lnTo>
                    <a:pt x="0" y="0"/>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29" name="Freeform 187"/>
            <p:cNvSpPr>
              <a:spLocks/>
            </p:cNvSpPr>
            <p:nvPr/>
          </p:nvSpPr>
          <p:spPr bwMode="auto">
            <a:xfrm>
              <a:off x="3087" y="2802"/>
              <a:ext cx="33" cy="43"/>
            </a:xfrm>
            <a:custGeom>
              <a:avLst/>
              <a:gdLst>
                <a:gd name="T0" fmla="*/ 8 w 20"/>
                <a:gd name="T1" fmla="*/ 9 h 26"/>
                <a:gd name="T2" fmla="*/ 0 w 20"/>
                <a:gd name="T3" fmla="*/ 17 h 26"/>
                <a:gd name="T4" fmla="*/ 0 w 20"/>
                <a:gd name="T5" fmla="*/ 11 h 26"/>
                <a:gd name="T6" fmla="*/ 10 w 20"/>
                <a:gd name="T7" fmla="*/ 0 h 26"/>
                <a:gd name="T8" fmla="*/ 20 w 20"/>
                <a:gd name="T9" fmla="*/ 11 h 26"/>
                <a:gd name="T10" fmla="*/ 20 w 20"/>
                <a:gd name="T11" fmla="*/ 17 h 26"/>
                <a:gd name="T12" fmla="*/ 13 w 20"/>
                <a:gd name="T13" fmla="*/ 9 h 26"/>
                <a:gd name="T14" fmla="*/ 13 w 20"/>
                <a:gd name="T15" fmla="*/ 26 h 26"/>
                <a:gd name="T16" fmla="*/ 8 w 20"/>
                <a:gd name="T17" fmla="*/ 26 h 26"/>
                <a:gd name="T18" fmla="*/ 8 w 20"/>
                <a:gd name="T19" fmla="*/ 9 h 26"/>
                <a:gd name="T20" fmla="*/ 8 w 20"/>
                <a:gd name="T21"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6">
                  <a:moveTo>
                    <a:pt x="8" y="9"/>
                  </a:moveTo>
                  <a:cubicBezTo>
                    <a:pt x="0" y="17"/>
                    <a:pt x="0" y="17"/>
                    <a:pt x="0" y="17"/>
                  </a:cubicBezTo>
                  <a:cubicBezTo>
                    <a:pt x="0" y="11"/>
                    <a:pt x="0" y="11"/>
                    <a:pt x="0" y="11"/>
                  </a:cubicBezTo>
                  <a:cubicBezTo>
                    <a:pt x="10" y="0"/>
                    <a:pt x="10" y="0"/>
                    <a:pt x="10" y="0"/>
                  </a:cubicBezTo>
                  <a:cubicBezTo>
                    <a:pt x="20" y="11"/>
                    <a:pt x="20" y="11"/>
                    <a:pt x="20" y="11"/>
                  </a:cubicBezTo>
                  <a:cubicBezTo>
                    <a:pt x="20" y="17"/>
                    <a:pt x="20" y="17"/>
                    <a:pt x="20" y="17"/>
                  </a:cubicBezTo>
                  <a:cubicBezTo>
                    <a:pt x="13" y="9"/>
                    <a:pt x="13" y="9"/>
                    <a:pt x="13" y="9"/>
                  </a:cubicBezTo>
                  <a:cubicBezTo>
                    <a:pt x="13" y="26"/>
                    <a:pt x="13" y="26"/>
                    <a:pt x="13" y="26"/>
                  </a:cubicBezTo>
                  <a:cubicBezTo>
                    <a:pt x="8" y="26"/>
                    <a:pt x="8" y="26"/>
                    <a:pt x="8" y="26"/>
                  </a:cubicBezTo>
                  <a:cubicBezTo>
                    <a:pt x="8" y="9"/>
                    <a:pt x="8" y="9"/>
                    <a:pt x="8" y="9"/>
                  </a:cubicBezTo>
                  <a:cubicBezTo>
                    <a:pt x="8" y="9"/>
                    <a:pt x="8" y="9"/>
                    <a:pt x="8" y="9"/>
                  </a:cubicBez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30" name="Freeform 188"/>
            <p:cNvSpPr>
              <a:spLocks/>
            </p:cNvSpPr>
            <p:nvPr/>
          </p:nvSpPr>
          <p:spPr bwMode="auto">
            <a:xfrm>
              <a:off x="3008" y="2805"/>
              <a:ext cx="34" cy="42"/>
            </a:xfrm>
            <a:custGeom>
              <a:avLst/>
              <a:gdLst>
                <a:gd name="T0" fmla="*/ 20 w 20"/>
                <a:gd name="T1" fmla="*/ 14 h 25"/>
                <a:gd name="T2" fmla="*/ 9 w 20"/>
                <a:gd name="T3" fmla="*/ 25 h 25"/>
                <a:gd name="T4" fmla="*/ 0 w 20"/>
                <a:gd name="T5" fmla="*/ 14 h 25"/>
                <a:gd name="T6" fmla="*/ 0 w 20"/>
                <a:gd name="T7" fmla="*/ 0 h 25"/>
                <a:gd name="T8" fmla="*/ 5 w 20"/>
                <a:gd name="T9" fmla="*/ 0 h 25"/>
                <a:gd name="T10" fmla="*/ 5 w 20"/>
                <a:gd name="T11" fmla="*/ 14 h 25"/>
                <a:gd name="T12" fmla="*/ 10 w 20"/>
                <a:gd name="T13" fmla="*/ 20 h 25"/>
                <a:gd name="T14" fmla="*/ 14 w 20"/>
                <a:gd name="T15" fmla="*/ 14 h 25"/>
                <a:gd name="T16" fmla="*/ 14 w 20"/>
                <a:gd name="T17" fmla="*/ 0 h 25"/>
                <a:gd name="T18" fmla="*/ 20 w 20"/>
                <a:gd name="T19" fmla="*/ 0 h 25"/>
                <a:gd name="T20" fmla="*/ 20 w 20"/>
                <a:gd name="T2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5">
                  <a:moveTo>
                    <a:pt x="20" y="14"/>
                  </a:moveTo>
                  <a:cubicBezTo>
                    <a:pt x="20" y="21"/>
                    <a:pt x="16" y="25"/>
                    <a:pt x="9" y="25"/>
                  </a:cubicBezTo>
                  <a:cubicBezTo>
                    <a:pt x="3" y="25"/>
                    <a:pt x="0" y="21"/>
                    <a:pt x="0" y="14"/>
                  </a:cubicBezTo>
                  <a:cubicBezTo>
                    <a:pt x="0" y="0"/>
                    <a:pt x="0" y="0"/>
                    <a:pt x="0" y="0"/>
                  </a:cubicBezTo>
                  <a:cubicBezTo>
                    <a:pt x="5" y="0"/>
                    <a:pt x="5" y="0"/>
                    <a:pt x="5" y="0"/>
                  </a:cubicBezTo>
                  <a:cubicBezTo>
                    <a:pt x="5" y="14"/>
                    <a:pt x="5" y="14"/>
                    <a:pt x="5" y="14"/>
                  </a:cubicBezTo>
                  <a:cubicBezTo>
                    <a:pt x="5" y="18"/>
                    <a:pt x="7" y="20"/>
                    <a:pt x="10" y="20"/>
                  </a:cubicBezTo>
                  <a:cubicBezTo>
                    <a:pt x="13" y="20"/>
                    <a:pt x="14" y="18"/>
                    <a:pt x="14" y="14"/>
                  </a:cubicBezTo>
                  <a:cubicBezTo>
                    <a:pt x="14" y="0"/>
                    <a:pt x="14" y="0"/>
                    <a:pt x="14" y="0"/>
                  </a:cubicBezTo>
                  <a:cubicBezTo>
                    <a:pt x="20" y="0"/>
                    <a:pt x="20" y="0"/>
                    <a:pt x="20" y="0"/>
                  </a:cubicBezTo>
                  <a:lnTo>
                    <a:pt x="20" y="14"/>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31" name="Freeform 189"/>
            <p:cNvSpPr>
              <a:spLocks noEditPoints="1"/>
            </p:cNvSpPr>
            <p:nvPr/>
          </p:nvSpPr>
          <p:spPr bwMode="auto">
            <a:xfrm>
              <a:off x="3050" y="2805"/>
              <a:ext cx="30" cy="40"/>
            </a:xfrm>
            <a:custGeom>
              <a:avLst/>
              <a:gdLst>
                <a:gd name="T0" fmla="*/ 5 w 18"/>
                <a:gd name="T1" fmla="*/ 16 h 24"/>
                <a:gd name="T2" fmla="*/ 5 w 18"/>
                <a:gd name="T3" fmla="*/ 24 h 24"/>
                <a:gd name="T4" fmla="*/ 0 w 18"/>
                <a:gd name="T5" fmla="*/ 24 h 24"/>
                <a:gd name="T6" fmla="*/ 0 w 18"/>
                <a:gd name="T7" fmla="*/ 0 h 24"/>
                <a:gd name="T8" fmla="*/ 9 w 18"/>
                <a:gd name="T9" fmla="*/ 0 h 24"/>
                <a:gd name="T10" fmla="*/ 18 w 18"/>
                <a:gd name="T11" fmla="*/ 8 h 24"/>
                <a:gd name="T12" fmla="*/ 15 w 18"/>
                <a:gd name="T13" fmla="*/ 13 h 24"/>
                <a:gd name="T14" fmla="*/ 8 w 18"/>
                <a:gd name="T15" fmla="*/ 16 h 24"/>
                <a:gd name="T16" fmla="*/ 5 w 18"/>
                <a:gd name="T17" fmla="*/ 16 h 24"/>
                <a:gd name="T18" fmla="*/ 5 w 18"/>
                <a:gd name="T19" fmla="*/ 4 h 24"/>
                <a:gd name="T20" fmla="*/ 5 w 18"/>
                <a:gd name="T21" fmla="*/ 12 h 24"/>
                <a:gd name="T22" fmla="*/ 8 w 18"/>
                <a:gd name="T23" fmla="*/ 12 h 24"/>
                <a:gd name="T24" fmla="*/ 12 w 18"/>
                <a:gd name="T25" fmla="*/ 8 h 24"/>
                <a:gd name="T26" fmla="*/ 8 w 18"/>
                <a:gd name="T27" fmla="*/ 4 h 24"/>
                <a:gd name="T28" fmla="*/ 5 w 18"/>
                <a:gd name="T2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5" y="16"/>
                  </a:moveTo>
                  <a:cubicBezTo>
                    <a:pt x="5" y="24"/>
                    <a:pt x="5" y="24"/>
                    <a:pt x="5" y="24"/>
                  </a:cubicBezTo>
                  <a:cubicBezTo>
                    <a:pt x="0" y="24"/>
                    <a:pt x="0" y="24"/>
                    <a:pt x="0" y="24"/>
                  </a:cubicBezTo>
                  <a:cubicBezTo>
                    <a:pt x="0" y="0"/>
                    <a:pt x="0" y="0"/>
                    <a:pt x="0" y="0"/>
                  </a:cubicBezTo>
                  <a:cubicBezTo>
                    <a:pt x="9" y="0"/>
                    <a:pt x="9" y="0"/>
                    <a:pt x="9" y="0"/>
                  </a:cubicBezTo>
                  <a:cubicBezTo>
                    <a:pt x="15" y="0"/>
                    <a:pt x="18" y="2"/>
                    <a:pt x="18" y="8"/>
                  </a:cubicBezTo>
                  <a:cubicBezTo>
                    <a:pt x="18" y="10"/>
                    <a:pt x="17" y="12"/>
                    <a:pt x="15" y="13"/>
                  </a:cubicBezTo>
                  <a:cubicBezTo>
                    <a:pt x="13" y="15"/>
                    <a:pt x="11" y="16"/>
                    <a:pt x="8" y="16"/>
                  </a:cubicBezTo>
                  <a:lnTo>
                    <a:pt x="5" y="16"/>
                  </a:lnTo>
                  <a:close/>
                  <a:moveTo>
                    <a:pt x="5" y="4"/>
                  </a:moveTo>
                  <a:cubicBezTo>
                    <a:pt x="5" y="12"/>
                    <a:pt x="5" y="12"/>
                    <a:pt x="5" y="12"/>
                  </a:cubicBezTo>
                  <a:cubicBezTo>
                    <a:pt x="8" y="12"/>
                    <a:pt x="8" y="12"/>
                    <a:pt x="8" y="12"/>
                  </a:cubicBezTo>
                  <a:cubicBezTo>
                    <a:pt x="10" y="12"/>
                    <a:pt x="12" y="10"/>
                    <a:pt x="12" y="8"/>
                  </a:cubicBezTo>
                  <a:cubicBezTo>
                    <a:pt x="12" y="5"/>
                    <a:pt x="10" y="4"/>
                    <a:pt x="8" y="4"/>
                  </a:cubicBezTo>
                  <a:lnTo>
                    <a:pt x="5" y="4"/>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32" name="Rectangle 190"/>
            <p:cNvSpPr>
              <a:spLocks noChangeArrowheads="1"/>
            </p:cNvSpPr>
            <p:nvPr/>
          </p:nvSpPr>
          <p:spPr bwMode="auto">
            <a:xfrm>
              <a:off x="3163" y="2667"/>
              <a:ext cx="236" cy="188"/>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33" name="Freeform 191"/>
            <p:cNvSpPr>
              <a:spLocks/>
            </p:cNvSpPr>
            <p:nvPr/>
          </p:nvSpPr>
          <p:spPr bwMode="auto">
            <a:xfrm>
              <a:off x="3257" y="2667"/>
              <a:ext cx="50" cy="83"/>
            </a:xfrm>
            <a:custGeom>
              <a:avLst/>
              <a:gdLst>
                <a:gd name="T0" fmla="*/ 0 w 30"/>
                <a:gd name="T1" fmla="*/ 0 h 50"/>
                <a:gd name="T2" fmla="*/ 0 w 30"/>
                <a:gd name="T3" fmla="*/ 49 h 50"/>
                <a:gd name="T4" fmla="*/ 3 w 30"/>
                <a:gd name="T5" fmla="*/ 50 h 50"/>
                <a:gd name="T6" fmla="*/ 8 w 30"/>
                <a:gd name="T7" fmla="*/ 47 h 50"/>
                <a:gd name="T8" fmla="*/ 13 w 30"/>
                <a:gd name="T9" fmla="*/ 49 h 50"/>
                <a:gd name="T10" fmla="*/ 17 w 30"/>
                <a:gd name="T11" fmla="*/ 46 h 50"/>
                <a:gd name="T12" fmla="*/ 22 w 30"/>
                <a:gd name="T13" fmla="*/ 47 h 50"/>
                <a:gd name="T14" fmla="*/ 26 w 30"/>
                <a:gd name="T15" fmla="*/ 44 h 50"/>
                <a:gd name="T16" fmla="*/ 30 w 30"/>
                <a:gd name="T17" fmla="*/ 46 h 50"/>
                <a:gd name="T18" fmla="*/ 30 w 30"/>
                <a:gd name="T19" fmla="*/ 0 h 50"/>
                <a:gd name="T20" fmla="*/ 0 w 30"/>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50">
                  <a:moveTo>
                    <a:pt x="0" y="0"/>
                  </a:moveTo>
                  <a:cubicBezTo>
                    <a:pt x="0" y="49"/>
                    <a:pt x="0" y="49"/>
                    <a:pt x="0" y="49"/>
                  </a:cubicBezTo>
                  <a:cubicBezTo>
                    <a:pt x="1" y="49"/>
                    <a:pt x="1" y="50"/>
                    <a:pt x="3" y="50"/>
                  </a:cubicBezTo>
                  <a:cubicBezTo>
                    <a:pt x="6" y="50"/>
                    <a:pt x="5" y="47"/>
                    <a:pt x="8" y="47"/>
                  </a:cubicBezTo>
                  <a:cubicBezTo>
                    <a:pt x="10" y="47"/>
                    <a:pt x="10" y="49"/>
                    <a:pt x="13" y="49"/>
                  </a:cubicBezTo>
                  <a:cubicBezTo>
                    <a:pt x="15" y="48"/>
                    <a:pt x="15" y="46"/>
                    <a:pt x="17" y="46"/>
                  </a:cubicBezTo>
                  <a:cubicBezTo>
                    <a:pt x="19" y="45"/>
                    <a:pt x="20" y="48"/>
                    <a:pt x="22" y="47"/>
                  </a:cubicBezTo>
                  <a:cubicBezTo>
                    <a:pt x="24" y="47"/>
                    <a:pt x="24" y="44"/>
                    <a:pt x="26" y="44"/>
                  </a:cubicBezTo>
                  <a:cubicBezTo>
                    <a:pt x="28" y="44"/>
                    <a:pt x="29" y="45"/>
                    <a:pt x="30" y="46"/>
                  </a:cubicBezTo>
                  <a:cubicBezTo>
                    <a:pt x="30" y="0"/>
                    <a:pt x="30" y="0"/>
                    <a:pt x="30" y="0"/>
                  </a:cubicBezTo>
                  <a:lnTo>
                    <a:pt x="0" y="0"/>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34" name="Freeform 192"/>
            <p:cNvSpPr>
              <a:spLocks/>
            </p:cNvSpPr>
            <p:nvPr/>
          </p:nvSpPr>
          <p:spPr bwMode="auto">
            <a:xfrm>
              <a:off x="3364" y="2814"/>
              <a:ext cx="26" cy="33"/>
            </a:xfrm>
            <a:custGeom>
              <a:avLst/>
              <a:gdLst>
                <a:gd name="T0" fmla="*/ 6 w 16"/>
                <a:gd name="T1" fmla="*/ 7 h 20"/>
                <a:gd name="T2" fmla="*/ 0 w 16"/>
                <a:gd name="T3" fmla="*/ 14 h 20"/>
                <a:gd name="T4" fmla="*/ 0 w 16"/>
                <a:gd name="T5" fmla="*/ 8 h 20"/>
                <a:gd name="T6" fmla="*/ 8 w 16"/>
                <a:gd name="T7" fmla="*/ 0 h 20"/>
                <a:gd name="T8" fmla="*/ 16 w 16"/>
                <a:gd name="T9" fmla="*/ 8 h 20"/>
                <a:gd name="T10" fmla="*/ 16 w 16"/>
                <a:gd name="T11" fmla="*/ 14 h 20"/>
                <a:gd name="T12" fmla="*/ 10 w 16"/>
                <a:gd name="T13" fmla="*/ 7 h 20"/>
                <a:gd name="T14" fmla="*/ 10 w 16"/>
                <a:gd name="T15" fmla="*/ 20 h 20"/>
                <a:gd name="T16" fmla="*/ 6 w 16"/>
                <a:gd name="T17" fmla="*/ 20 h 20"/>
                <a:gd name="T18" fmla="*/ 6 w 16"/>
                <a:gd name="T19" fmla="*/ 7 h 20"/>
                <a:gd name="T20" fmla="*/ 6 w 16"/>
                <a:gd name="T21"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0">
                  <a:moveTo>
                    <a:pt x="6" y="7"/>
                  </a:moveTo>
                  <a:cubicBezTo>
                    <a:pt x="0" y="14"/>
                    <a:pt x="0" y="14"/>
                    <a:pt x="0" y="14"/>
                  </a:cubicBezTo>
                  <a:cubicBezTo>
                    <a:pt x="0" y="8"/>
                    <a:pt x="0" y="8"/>
                    <a:pt x="0" y="8"/>
                  </a:cubicBezTo>
                  <a:cubicBezTo>
                    <a:pt x="8" y="0"/>
                    <a:pt x="8" y="0"/>
                    <a:pt x="8" y="0"/>
                  </a:cubicBezTo>
                  <a:cubicBezTo>
                    <a:pt x="16" y="8"/>
                    <a:pt x="16" y="8"/>
                    <a:pt x="16" y="8"/>
                  </a:cubicBezTo>
                  <a:cubicBezTo>
                    <a:pt x="16" y="14"/>
                    <a:pt x="16" y="14"/>
                    <a:pt x="16" y="14"/>
                  </a:cubicBezTo>
                  <a:cubicBezTo>
                    <a:pt x="10" y="7"/>
                    <a:pt x="10" y="7"/>
                    <a:pt x="10" y="7"/>
                  </a:cubicBezTo>
                  <a:cubicBezTo>
                    <a:pt x="10" y="20"/>
                    <a:pt x="10" y="20"/>
                    <a:pt x="10" y="20"/>
                  </a:cubicBezTo>
                  <a:cubicBezTo>
                    <a:pt x="6" y="20"/>
                    <a:pt x="6" y="20"/>
                    <a:pt x="6" y="20"/>
                  </a:cubicBezTo>
                  <a:cubicBezTo>
                    <a:pt x="6" y="7"/>
                    <a:pt x="6" y="7"/>
                    <a:pt x="6" y="7"/>
                  </a:cubicBezTo>
                  <a:cubicBezTo>
                    <a:pt x="6" y="7"/>
                    <a:pt x="6" y="7"/>
                    <a:pt x="6" y="7"/>
                  </a:cubicBez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35" name="Freeform 193"/>
            <p:cNvSpPr>
              <a:spLocks/>
            </p:cNvSpPr>
            <p:nvPr/>
          </p:nvSpPr>
          <p:spPr bwMode="auto">
            <a:xfrm>
              <a:off x="3302" y="2817"/>
              <a:ext cx="27" cy="32"/>
            </a:xfrm>
            <a:custGeom>
              <a:avLst/>
              <a:gdLst>
                <a:gd name="T0" fmla="*/ 16 w 16"/>
                <a:gd name="T1" fmla="*/ 10 h 19"/>
                <a:gd name="T2" fmla="*/ 8 w 16"/>
                <a:gd name="T3" fmla="*/ 19 h 19"/>
                <a:gd name="T4" fmla="*/ 0 w 16"/>
                <a:gd name="T5" fmla="*/ 10 h 19"/>
                <a:gd name="T6" fmla="*/ 0 w 16"/>
                <a:gd name="T7" fmla="*/ 0 h 19"/>
                <a:gd name="T8" fmla="*/ 5 w 16"/>
                <a:gd name="T9" fmla="*/ 0 h 19"/>
                <a:gd name="T10" fmla="*/ 5 w 16"/>
                <a:gd name="T11" fmla="*/ 11 h 19"/>
                <a:gd name="T12" fmla="*/ 8 w 16"/>
                <a:gd name="T13" fmla="*/ 15 h 19"/>
                <a:gd name="T14" fmla="*/ 12 w 16"/>
                <a:gd name="T15" fmla="*/ 11 h 19"/>
                <a:gd name="T16" fmla="*/ 12 w 16"/>
                <a:gd name="T17" fmla="*/ 0 h 19"/>
                <a:gd name="T18" fmla="*/ 16 w 16"/>
                <a:gd name="T19" fmla="*/ 0 h 19"/>
                <a:gd name="T20" fmla="*/ 16 w 16"/>
                <a:gd name="T21"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9">
                  <a:moveTo>
                    <a:pt x="16" y="10"/>
                  </a:moveTo>
                  <a:cubicBezTo>
                    <a:pt x="16" y="16"/>
                    <a:pt x="13" y="19"/>
                    <a:pt x="8" y="19"/>
                  </a:cubicBezTo>
                  <a:cubicBezTo>
                    <a:pt x="3" y="19"/>
                    <a:pt x="0" y="16"/>
                    <a:pt x="0" y="10"/>
                  </a:cubicBezTo>
                  <a:cubicBezTo>
                    <a:pt x="0" y="0"/>
                    <a:pt x="0" y="0"/>
                    <a:pt x="0" y="0"/>
                  </a:cubicBezTo>
                  <a:cubicBezTo>
                    <a:pt x="5" y="0"/>
                    <a:pt x="5" y="0"/>
                    <a:pt x="5" y="0"/>
                  </a:cubicBezTo>
                  <a:cubicBezTo>
                    <a:pt x="5" y="11"/>
                    <a:pt x="5" y="11"/>
                    <a:pt x="5" y="11"/>
                  </a:cubicBezTo>
                  <a:cubicBezTo>
                    <a:pt x="5" y="14"/>
                    <a:pt x="6" y="15"/>
                    <a:pt x="8" y="15"/>
                  </a:cubicBezTo>
                  <a:cubicBezTo>
                    <a:pt x="11" y="15"/>
                    <a:pt x="12" y="14"/>
                    <a:pt x="12" y="11"/>
                  </a:cubicBezTo>
                  <a:cubicBezTo>
                    <a:pt x="12" y="0"/>
                    <a:pt x="12" y="0"/>
                    <a:pt x="12" y="0"/>
                  </a:cubicBezTo>
                  <a:cubicBezTo>
                    <a:pt x="16" y="0"/>
                    <a:pt x="16" y="0"/>
                    <a:pt x="16" y="0"/>
                  </a:cubicBezTo>
                  <a:lnTo>
                    <a:pt x="16" y="10"/>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36" name="Freeform 194"/>
            <p:cNvSpPr>
              <a:spLocks noEditPoints="1"/>
            </p:cNvSpPr>
            <p:nvPr/>
          </p:nvSpPr>
          <p:spPr bwMode="auto">
            <a:xfrm>
              <a:off x="3335" y="2817"/>
              <a:ext cx="24" cy="30"/>
            </a:xfrm>
            <a:custGeom>
              <a:avLst/>
              <a:gdLst>
                <a:gd name="T0" fmla="*/ 4 w 14"/>
                <a:gd name="T1" fmla="*/ 12 h 18"/>
                <a:gd name="T2" fmla="*/ 4 w 14"/>
                <a:gd name="T3" fmla="*/ 18 h 18"/>
                <a:gd name="T4" fmla="*/ 0 w 14"/>
                <a:gd name="T5" fmla="*/ 18 h 18"/>
                <a:gd name="T6" fmla="*/ 0 w 14"/>
                <a:gd name="T7" fmla="*/ 0 h 18"/>
                <a:gd name="T8" fmla="*/ 7 w 14"/>
                <a:gd name="T9" fmla="*/ 0 h 18"/>
                <a:gd name="T10" fmla="*/ 14 w 14"/>
                <a:gd name="T11" fmla="*/ 6 h 18"/>
                <a:gd name="T12" fmla="*/ 12 w 14"/>
                <a:gd name="T13" fmla="*/ 10 h 18"/>
                <a:gd name="T14" fmla="*/ 6 w 14"/>
                <a:gd name="T15" fmla="*/ 12 h 18"/>
                <a:gd name="T16" fmla="*/ 4 w 14"/>
                <a:gd name="T17" fmla="*/ 12 h 18"/>
                <a:gd name="T18" fmla="*/ 4 w 14"/>
                <a:gd name="T19" fmla="*/ 3 h 18"/>
                <a:gd name="T20" fmla="*/ 4 w 14"/>
                <a:gd name="T21" fmla="*/ 9 h 18"/>
                <a:gd name="T22" fmla="*/ 6 w 14"/>
                <a:gd name="T23" fmla="*/ 9 h 18"/>
                <a:gd name="T24" fmla="*/ 10 w 14"/>
                <a:gd name="T25" fmla="*/ 6 h 18"/>
                <a:gd name="T26" fmla="*/ 6 w 14"/>
                <a:gd name="T27" fmla="*/ 3 h 18"/>
                <a:gd name="T28" fmla="*/ 4 w 14"/>
                <a:gd name="T2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8">
                  <a:moveTo>
                    <a:pt x="4" y="12"/>
                  </a:moveTo>
                  <a:cubicBezTo>
                    <a:pt x="4" y="18"/>
                    <a:pt x="4" y="18"/>
                    <a:pt x="4" y="18"/>
                  </a:cubicBezTo>
                  <a:cubicBezTo>
                    <a:pt x="0" y="18"/>
                    <a:pt x="0" y="18"/>
                    <a:pt x="0" y="18"/>
                  </a:cubicBezTo>
                  <a:cubicBezTo>
                    <a:pt x="0" y="0"/>
                    <a:pt x="0" y="0"/>
                    <a:pt x="0" y="0"/>
                  </a:cubicBezTo>
                  <a:cubicBezTo>
                    <a:pt x="7" y="0"/>
                    <a:pt x="7" y="0"/>
                    <a:pt x="7" y="0"/>
                  </a:cubicBezTo>
                  <a:cubicBezTo>
                    <a:pt x="12" y="0"/>
                    <a:pt x="14" y="2"/>
                    <a:pt x="14" y="6"/>
                  </a:cubicBezTo>
                  <a:cubicBezTo>
                    <a:pt x="14" y="7"/>
                    <a:pt x="13" y="9"/>
                    <a:pt x="12" y="10"/>
                  </a:cubicBezTo>
                  <a:cubicBezTo>
                    <a:pt x="11" y="11"/>
                    <a:pt x="9" y="12"/>
                    <a:pt x="6" y="12"/>
                  </a:cubicBezTo>
                  <a:lnTo>
                    <a:pt x="4" y="12"/>
                  </a:lnTo>
                  <a:close/>
                  <a:moveTo>
                    <a:pt x="4" y="3"/>
                  </a:moveTo>
                  <a:cubicBezTo>
                    <a:pt x="4" y="9"/>
                    <a:pt x="4" y="9"/>
                    <a:pt x="4" y="9"/>
                  </a:cubicBezTo>
                  <a:cubicBezTo>
                    <a:pt x="6" y="9"/>
                    <a:pt x="6" y="9"/>
                    <a:pt x="6" y="9"/>
                  </a:cubicBezTo>
                  <a:cubicBezTo>
                    <a:pt x="8" y="9"/>
                    <a:pt x="10" y="8"/>
                    <a:pt x="10" y="6"/>
                  </a:cubicBezTo>
                  <a:cubicBezTo>
                    <a:pt x="10" y="4"/>
                    <a:pt x="8" y="3"/>
                    <a:pt x="6" y="3"/>
                  </a:cubicBezTo>
                  <a:lnTo>
                    <a:pt x="4" y="3"/>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37" name="Freeform 195"/>
            <p:cNvSpPr>
              <a:spLocks/>
            </p:cNvSpPr>
            <p:nvPr/>
          </p:nvSpPr>
          <p:spPr bwMode="auto">
            <a:xfrm>
              <a:off x="2811" y="3526"/>
              <a:ext cx="239" cy="289"/>
            </a:xfrm>
            <a:custGeom>
              <a:avLst/>
              <a:gdLst>
                <a:gd name="T0" fmla="*/ 239 w 239"/>
                <a:gd name="T1" fmla="*/ 287 h 289"/>
                <a:gd name="T2" fmla="*/ 2 w 239"/>
                <a:gd name="T3" fmla="*/ 289 h 289"/>
                <a:gd name="T4" fmla="*/ 0 w 239"/>
                <a:gd name="T5" fmla="*/ 2 h 289"/>
                <a:gd name="T6" fmla="*/ 237 w 239"/>
                <a:gd name="T7" fmla="*/ 0 h 289"/>
                <a:gd name="T8" fmla="*/ 239 w 239"/>
                <a:gd name="T9" fmla="*/ 287 h 289"/>
              </a:gdLst>
              <a:ahLst/>
              <a:cxnLst>
                <a:cxn ang="0">
                  <a:pos x="T0" y="T1"/>
                </a:cxn>
                <a:cxn ang="0">
                  <a:pos x="T2" y="T3"/>
                </a:cxn>
                <a:cxn ang="0">
                  <a:pos x="T4" y="T5"/>
                </a:cxn>
                <a:cxn ang="0">
                  <a:pos x="T6" y="T7"/>
                </a:cxn>
                <a:cxn ang="0">
                  <a:pos x="T8" y="T9"/>
                </a:cxn>
              </a:cxnLst>
              <a:rect l="0" t="0" r="r" b="b"/>
              <a:pathLst>
                <a:path w="239" h="289">
                  <a:moveTo>
                    <a:pt x="239" y="287"/>
                  </a:moveTo>
                  <a:lnTo>
                    <a:pt x="2" y="289"/>
                  </a:lnTo>
                  <a:lnTo>
                    <a:pt x="0" y="2"/>
                  </a:lnTo>
                  <a:lnTo>
                    <a:pt x="237" y="0"/>
                  </a:lnTo>
                  <a:lnTo>
                    <a:pt x="239" y="287"/>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38" name="Freeform 196"/>
            <p:cNvSpPr>
              <a:spLocks/>
            </p:cNvSpPr>
            <p:nvPr/>
          </p:nvSpPr>
          <p:spPr bwMode="auto">
            <a:xfrm>
              <a:off x="3063" y="3604"/>
              <a:ext cx="362" cy="209"/>
            </a:xfrm>
            <a:custGeom>
              <a:avLst/>
              <a:gdLst>
                <a:gd name="T0" fmla="*/ 362 w 362"/>
                <a:gd name="T1" fmla="*/ 207 h 209"/>
                <a:gd name="T2" fmla="*/ 2 w 362"/>
                <a:gd name="T3" fmla="*/ 209 h 209"/>
                <a:gd name="T4" fmla="*/ 0 w 362"/>
                <a:gd name="T5" fmla="*/ 2 h 209"/>
                <a:gd name="T6" fmla="*/ 361 w 362"/>
                <a:gd name="T7" fmla="*/ 0 h 209"/>
                <a:gd name="T8" fmla="*/ 362 w 362"/>
                <a:gd name="T9" fmla="*/ 207 h 209"/>
              </a:gdLst>
              <a:ahLst/>
              <a:cxnLst>
                <a:cxn ang="0">
                  <a:pos x="T0" y="T1"/>
                </a:cxn>
                <a:cxn ang="0">
                  <a:pos x="T2" y="T3"/>
                </a:cxn>
                <a:cxn ang="0">
                  <a:pos x="T4" y="T5"/>
                </a:cxn>
                <a:cxn ang="0">
                  <a:pos x="T6" y="T7"/>
                </a:cxn>
                <a:cxn ang="0">
                  <a:pos x="T8" y="T9"/>
                </a:cxn>
              </a:cxnLst>
              <a:rect l="0" t="0" r="r" b="b"/>
              <a:pathLst>
                <a:path w="362" h="209">
                  <a:moveTo>
                    <a:pt x="362" y="207"/>
                  </a:moveTo>
                  <a:lnTo>
                    <a:pt x="2" y="209"/>
                  </a:lnTo>
                  <a:lnTo>
                    <a:pt x="0" y="2"/>
                  </a:lnTo>
                  <a:lnTo>
                    <a:pt x="361" y="0"/>
                  </a:lnTo>
                  <a:lnTo>
                    <a:pt x="362" y="207"/>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39" name="Freeform 197"/>
            <p:cNvSpPr>
              <a:spLocks/>
            </p:cNvSpPr>
            <p:nvPr/>
          </p:nvSpPr>
          <p:spPr bwMode="auto">
            <a:xfrm>
              <a:off x="3063" y="3523"/>
              <a:ext cx="361" cy="70"/>
            </a:xfrm>
            <a:custGeom>
              <a:avLst/>
              <a:gdLst>
                <a:gd name="T0" fmla="*/ 361 w 361"/>
                <a:gd name="T1" fmla="*/ 66 h 70"/>
                <a:gd name="T2" fmla="*/ 0 w 361"/>
                <a:gd name="T3" fmla="*/ 70 h 70"/>
                <a:gd name="T4" fmla="*/ 0 w 361"/>
                <a:gd name="T5" fmla="*/ 3 h 70"/>
                <a:gd name="T6" fmla="*/ 361 w 361"/>
                <a:gd name="T7" fmla="*/ 0 h 70"/>
                <a:gd name="T8" fmla="*/ 361 w 361"/>
                <a:gd name="T9" fmla="*/ 66 h 70"/>
              </a:gdLst>
              <a:ahLst/>
              <a:cxnLst>
                <a:cxn ang="0">
                  <a:pos x="T0" y="T1"/>
                </a:cxn>
                <a:cxn ang="0">
                  <a:pos x="T2" y="T3"/>
                </a:cxn>
                <a:cxn ang="0">
                  <a:pos x="T4" y="T5"/>
                </a:cxn>
                <a:cxn ang="0">
                  <a:pos x="T6" y="T7"/>
                </a:cxn>
                <a:cxn ang="0">
                  <a:pos x="T8" y="T9"/>
                </a:cxn>
              </a:cxnLst>
              <a:rect l="0" t="0" r="r" b="b"/>
              <a:pathLst>
                <a:path w="361" h="70">
                  <a:moveTo>
                    <a:pt x="361" y="66"/>
                  </a:moveTo>
                  <a:lnTo>
                    <a:pt x="0" y="70"/>
                  </a:lnTo>
                  <a:lnTo>
                    <a:pt x="0" y="3"/>
                  </a:lnTo>
                  <a:lnTo>
                    <a:pt x="361" y="0"/>
                  </a:lnTo>
                  <a:lnTo>
                    <a:pt x="361" y="66"/>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40" name="Freeform 198"/>
            <p:cNvSpPr>
              <a:spLocks/>
            </p:cNvSpPr>
            <p:nvPr/>
          </p:nvSpPr>
          <p:spPr bwMode="auto">
            <a:xfrm>
              <a:off x="2828" y="3568"/>
              <a:ext cx="304" cy="245"/>
            </a:xfrm>
            <a:custGeom>
              <a:avLst/>
              <a:gdLst>
                <a:gd name="T0" fmla="*/ 304 w 304"/>
                <a:gd name="T1" fmla="*/ 243 h 245"/>
                <a:gd name="T2" fmla="*/ 2 w 304"/>
                <a:gd name="T3" fmla="*/ 245 h 245"/>
                <a:gd name="T4" fmla="*/ 0 w 304"/>
                <a:gd name="T5" fmla="*/ 1 h 245"/>
                <a:gd name="T6" fmla="*/ 302 w 304"/>
                <a:gd name="T7" fmla="*/ 0 h 245"/>
                <a:gd name="T8" fmla="*/ 304 w 304"/>
                <a:gd name="T9" fmla="*/ 243 h 245"/>
              </a:gdLst>
              <a:ahLst/>
              <a:cxnLst>
                <a:cxn ang="0">
                  <a:pos x="T0" y="T1"/>
                </a:cxn>
                <a:cxn ang="0">
                  <a:pos x="T2" y="T3"/>
                </a:cxn>
                <a:cxn ang="0">
                  <a:pos x="T4" y="T5"/>
                </a:cxn>
                <a:cxn ang="0">
                  <a:pos x="T6" y="T7"/>
                </a:cxn>
                <a:cxn ang="0">
                  <a:pos x="T8" y="T9"/>
                </a:cxn>
              </a:cxnLst>
              <a:rect l="0" t="0" r="r" b="b"/>
              <a:pathLst>
                <a:path w="304" h="245">
                  <a:moveTo>
                    <a:pt x="304" y="243"/>
                  </a:moveTo>
                  <a:lnTo>
                    <a:pt x="2" y="245"/>
                  </a:lnTo>
                  <a:lnTo>
                    <a:pt x="0" y="1"/>
                  </a:lnTo>
                  <a:lnTo>
                    <a:pt x="302" y="0"/>
                  </a:lnTo>
                  <a:lnTo>
                    <a:pt x="304" y="243"/>
                  </a:ln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41" name="Freeform 199"/>
            <p:cNvSpPr>
              <a:spLocks/>
            </p:cNvSpPr>
            <p:nvPr/>
          </p:nvSpPr>
          <p:spPr bwMode="auto">
            <a:xfrm>
              <a:off x="2946" y="3568"/>
              <a:ext cx="65" cy="110"/>
            </a:xfrm>
            <a:custGeom>
              <a:avLst/>
              <a:gdLst>
                <a:gd name="T0" fmla="*/ 0 w 39"/>
                <a:gd name="T1" fmla="*/ 1 h 66"/>
                <a:gd name="T2" fmla="*/ 1 w 39"/>
                <a:gd name="T3" fmla="*/ 63 h 66"/>
                <a:gd name="T4" fmla="*/ 5 w 39"/>
                <a:gd name="T5" fmla="*/ 65 h 66"/>
                <a:gd name="T6" fmla="*/ 11 w 39"/>
                <a:gd name="T7" fmla="*/ 61 h 66"/>
                <a:gd name="T8" fmla="*/ 17 w 39"/>
                <a:gd name="T9" fmla="*/ 63 h 66"/>
                <a:gd name="T10" fmla="*/ 23 w 39"/>
                <a:gd name="T11" fmla="*/ 59 h 66"/>
                <a:gd name="T12" fmla="*/ 29 w 39"/>
                <a:gd name="T13" fmla="*/ 62 h 66"/>
                <a:gd name="T14" fmla="*/ 35 w 39"/>
                <a:gd name="T15" fmla="*/ 58 h 66"/>
                <a:gd name="T16" fmla="*/ 39 w 39"/>
                <a:gd name="T17" fmla="*/ 60 h 66"/>
                <a:gd name="T18" fmla="*/ 39 w 39"/>
                <a:gd name="T19" fmla="*/ 0 h 66"/>
                <a:gd name="T20" fmla="*/ 0 w 39"/>
                <a:gd name="T21" fmla="*/ 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6">
                  <a:moveTo>
                    <a:pt x="0" y="1"/>
                  </a:moveTo>
                  <a:cubicBezTo>
                    <a:pt x="1" y="63"/>
                    <a:pt x="1" y="63"/>
                    <a:pt x="1" y="63"/>
                  </a:cubicBezTo>
                  <a:cubicBezTo>
                    <a:pt x="2" y="64"/>
                    <a:pt x="3" y="66"/>
                    <a:pt x="5" y="65"/>
                  </a:cubicBezTo>
                  <a:cubicBezTo>
                    <a:pt x="8" y="65"/>
                    <a:pt x="8" y="62"/>
                    <a:pt x="11" y="61"/>
                  </a:cubicBezTo>
                  <a:cubicBezTo>
                    <a:pt x="14" y="61"/>
                    <a:pt x="14" y="64"/>
                    <a:pt x="17" y="63"/>
                  </a:cubicBezTo>
                  <a:cubicBezTo>
                    <a:pt x="20" y="63"/>
                    <a:pt x="20" y="60"/>
                    <a:pt x="23" y="59"/>
                  </a:cubicBezTo>
                  <a:cubicBezTo>
                    <a:pt x="26" y="59"/>
                    <a:pt x="26" y="62"/>
                    <a:pt x="29" y="62"/>
                  </a:cubicBezTo>
                  <a:cubicBezTo>
                    <a:pt x="32" y="61"/>
                    <a:pt x="32" y="58"/>
                    <a:pt x="35" y="58"/>
                  </a:cubicBezTo>
                  <a:cubicBezTo>
                    <a:pt x="37" y="57"/>
                    <a:pt x="38" y="59"/>
                    <a:pt x="39" y="60"/>
                  </a:cubicBezTo>
                  <a:cubicBezTo>
                    <a:pt x="39" y="0"/>
                    <a:pt x="39" y="0"/>
                    <a:pt x="39" y="0"/>
                  </a:cubicBezTo>
                  <a:lnTo>
                    <a:pt x="0" y="1"/>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42" name="Freeform 200"/>
            <p:cNvSpPr>
              <a:spLocks/>
            </p:cNvSpPr>
            <p:nvPr/>
          </p:nvSpPr>
          <p:spPr bwMode="auto">
            <a:xfrm>
              <a:off x="3087" y="3758"/>
              <a:ext cx="35" cy="43"/>
            </a:xfrm>
            <a:custGeom>
              <a:avLst/>
              <a:gdLst>
                <a:gd name="T0" fmla="*/ 8 w 21"/>
                <a:gd name="T1" fmla="*/ 9 h 26"/>
                <a:gd name="T2" fmla="*/ 0 w 21"/>
                <a:gd name="T3" fmla="*/ 17 h 26"/>
                <a:gd name="T4" fmla="*/ 0 w 21"/>
                <a:gd name="T5" fmla="*/ 10 h 26"/>
                <a:gd name="T6" fmla="*/ 10 w 21"/>
                <a:gd name="T7" fmla="*/ 0 h 26"/>
                <a:gd name="T8" fmla="*/ 21 w 21"/>
                <a:gd name="T9" fmla="*/ 10 h 26"/>
                <a:gd name="T10" fmla="*/ 21 w 21"/>
                <a:gd name="T11" fmla="*/ 17 h 26"/>
                <a:gd name="T12" fmla="*/ 13 w 21"/>
                <a:gd name="T13" fmla="*/ 9 h 26"/>
                <a:gd name="T14" fmla="*/ 13 w 21"/>
                <a:gd name="T15" fmla="*/ 26 h 26"/>
                <a:gd name="T16" fmla="*/ 8 w 21"/>
                <a:gd name="T17" fmla="*/ 26 h 26"/>
                <a:gd name="T18" fmla="*/ 8 w 21"/>
                <a:gd name="T19" fmla="*/ 9 h 26"/>
                <a:gd name="T20" fmla="*/ 8 w 21"/>
                <a:gd name="T21"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6">
                  <a:moveTo>
                    <a:pt x="8" y="9"/>
                  </a:moveTo>
                  <a:cubicBezTo>
                    <a:pt x="0" y="17"/>
                    <a:pt x="0" y="17"/>
                    <a:pt x="0" y="17"/>
                  </a:cubicBezTo>
                  <a:cubicBezTo>
                    <a:pt x="0" y="10"/>
                    <a:pt x="0" y="10"/>
                    <a:pt x="0" y="10"/>
                  </a:cubicBezTo>
                  <a:cubicBezTo>
                    <a:pt x="10" y="0"/>
                    <a:pt x="10" y="0"/>
                    <a:pt x="10" y="0"/>
                  </a:cubicBezTo>
                  <a:cubicBezTo>
                    <a:pt x="21" y="10"/>
                    <a:pt x="21" y="10"/>
                    <a:pt x="21" y="10"/>
                  </a:cubicBezTo>
                  <a:cubicBezTo>
                    <a:pt x="21" y="17"/>
                    <a:pt x="21" y="17"/>
                    <a:pt x="21" y="17"/>
                  </a:cubicBezTo>
                  <a:cubicBezTo>
                    <a:pt x="13" y="9"/>
                    <a:pt x="13" y="9"/>
                    <a:pt x="13" y="9"/>
                  </a:cubicBezTo>
                  <a:cubicBezTo>
                    <a:pt x="13" y="26"/>
                    <a:pt x="13" y="26"/>
                    <a:pt x="13" y="26"/>
                  </a:cubicBezTo>
                  <a:cubicBezTo>
                    <a:pt x="8" y="26"/>
                    <a:pt x="8" y="26"/>
                    <a:pt x="8" y="26"/>
                  </a:cubicBezTo>
                  <a:cubicBezTo>
                    <a:pt x="8" y="9"/>
                    <a:pt x="8" y="9"/>
                    <a:pt x="8" y="9"/>
                  </a:cubicBezTo>
                  <a:cubicBezTo>
                    <a:pt x="8" y="9"/>
                    <a:pt x="8" y="9"/>
                    <a:pt x="8" y="9"/>
                  </a:cubicBez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43" name="Freeform 201"/>
            <p:cNvSpPr>
              <a:spLocks/>
            </p:cNvSpPr>
            <p:nvPr/>
          </p:nvSpPr>
          <p:spPr bwMode="auto">
            <a:xfrm>
              <a:off x="3008" y="3761"/>
              <a:ext cx="34" cy="42"/>
            </a:xfrm>
            <a:custGeom>
              <a:avLst/>
              <a:gdLst>
                <a:gd name="T0" fmla="*/ 20 w 20"/>
                <a:gd name="T1" fmla="*/ 14 h 25"/>
                <a:gd name="T2" fmla="*/ 10 w 20"/>
                <a:gd name="T3" fmla="*/ 25 h 25"/>
                <a:gd name="T4" fmla="*/ 0 w 20"/>
                <a:gd name="T5" fmla="*/ 14 h 25"/>
                <a:gd name="T6" fmla="*/ 0 w 20"/>
                <a:gd name="T7" fmla="*/ 0 h 25"/>
                <a:gd name="T8" fmla="*/ 5 w 20"/>
                <a:gd name="T9" fmla="*/ 0 h 25"/>
                <a:gd name="T10" fmla="*/ 5 w 20"/>
                <a:gd name="T11" fmla="*/ 14 h 25"/>
                <a:gd name="T12" fmla="*/ 10 w 20"/>
                <a:gd name="T13" fmla="*/ 20 h 25"/>
                <a:gd name="T14" fmla="*/ 14 w 20"/>
                <a:gd name="T15" fmla="*/ 14 h 25"/>
                <a:gd name="T16" fmla="*/ 14 w 20"/>
                <a:gd name="T17" fmla="*/ 0 h 25"/>
                <a:gd name="T18" fmla="*/ 20 w 20"/>
                <a:gd name="T19" fmla="*/ 0 h 25"/>
                <a:gd name="T20" fmla="*/ 20 w 20"/>
                <a:gd name="T2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5">
                  <a:moveTo>
                    <a:pt x="20" y="14"/>
                  </a:moveTo>
                  <a:cubicBezTo>
                    <a:pt x="20" y="21"/>
                    <a:pt x="17" y="24"/>
                    <a:pt x="10" y="25"/>
                  </a:cubicBezTo>
                  <a:cubicBezTo>
                    <a:pt x="3" y="25"/>
                    <a:pt x="0" y="21"/>
                    <a:pt x="0" y="14"/>
                  </a:cubicBezTo>
                  <a:cubicBezTo>
                    <a:pt x="0" y="0"/>
                    <a:pt x="0" y="0"/>
                    <a:pt x="0" y="0"/>
                  </a:cubicBezTo>
                  <a:cubicBezTo>
                    <a:pt x="5" y="0"/>
                    <a:pt x="5" y="0"/>
                    <a:pt x="5" y="0"/>
                  </a:cubicBezTo>
                  <a:cubicBezTo>
                    <a:pt x="5" y="14"/>
                    <a:pt x="5" y="14"/>
                    <a:pt x="5" y="14"/>
                  </a:cubicBezTo>
                  <a:cubicBezTo>
                    <a:pt x="5" y="18"/>
                    <a:pt x="7" y="20"/>
                    <a:pt x="10" y="20"/>
                  </a:cubicBezTo>
                  <a:cubicBezTo>
                    <a:pt x="13" y="20"/>
                    <a:pt x="14" y="18"/>
                    <a:pt x="14" y="14"/>
                  </a:cubicBezTo>
                  <a:cubicBezTo>
                    <a:pt x="14" y="0"/>
                    <a:pt x="14" y="0"/>
                    <a:pt x="14" y="0"/>
                  </a:cubicBezTo>
                  <a:cubicBezTo>
                    <a:pt x="20" y="0"/>
                    <a:pt x="20" y="0"/>
                    <a:pt x="20" y="0"/>
                  </a:cubicBezTo>
                  <a:lnTo>
                    <a:pt x="20" y="14"/>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44" name="Freeform 202"/>
            <p:cNvSpPr>
              <a:spLocks noEditPoints="1"/>
            </p:cNvSpPr>
            <p:nvPr/>
          </p:nvSpPr>
          <p:spPr bwMode="auto">
            <a:xfrm>
              <a:off x="3050" y="3761"/>
              <a:ext cx="30" cy="40"/>
            </a:xfrm>
            <a:custGeom>
              <a:avLst/>
              <a:gdLst>
                <a:gd name="T0" fmla="*/ 6 w 18"/>
                <a:gd name="T1" fmla="*/ 16 h 24"/>
                <a:gd name="T2" fmla="*/ 6 w 18"/>
                <a:gd name="T3" fmla="*/ 24 h 24"/>
                <a:gd name="T4" fmla="*/ 0 w 18"/>
                <a:gd name="T5" fmla="*/ 24 h 24"/>
                <a:gd name="T6" fmla="*/ 0 w 18"/>
                <a:gd name="T7" fmla="*/ 0 h 24"/>
                <a:gd name="T8" fmla="*/ 9 w 18"/>
                <a:gd name="T9" fmla="*/ 0 h 24"/>
                <a:gd name="T10" fmla="*/ 18 w 18"/>
                <a:gd name="T11" fmla="*/ 7 h 24"/>
                <a:gd name="T12" fmla="*/ 15 w 18"/>
                <a:gd name="T13" fmla="*/ 13 h 24"/>
                <a:gd name="T14" fmla="*/ 8 w 18"/>
                <a:gd name="T15" fmla="*/ 16 h 24"/>
                <a:gd name="T16" fmla="*/ 6 w 18"/>
                <a:gd name="T17" fmla="*/ 16 h 24"/>
                <a:gd name="T18" fmla="*/ 6 w 18"/>
                <a:gd name="T19" fmla="*/ 4 h 24"/>
                <a:gd name="T20" fmla="*/ 6 w 18"/>
                <a:gd name="T21" fmla="*/ 11 h 24"/>
                <a:gd name="T22" fmla="*/ 8 w 18"/>
                <a:gd name="T23" fmla="*/ 11 h 24"/>
                <a:gd name="T24" fmla="*/ 12 w 18"/>
                <a:gd name="T25" fmla="*/ 8 h 24"/>
                <a:gd name="T26" fmla="*/ 8 w 18"/>
                <a:gd name="T27" fmla="*/ 4 h 24"/>
                <a:gd name="T28" fmla="*/ 6 w 18"/>
                <a:gd name="T2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6" y="16"/>
                  </a:moveTo>
                  <a:cubicBezTo>
                    <a:pt x="6" y="24"/>
                    <a:pt x="6" y="24"/>
                    <a:pt x="6" y="24"/>
                  </a:cubicBezTo>
                  <a:cubicBezTo>
                    <a:pt x="0" y="24"/>
                    <a:pt x="0" y="24"/>
                    <a:pt x="0" y="24"/>
                  </a:cubicBezTo>
                  <a:cubicBezTo>
                    <a:pt x="0" y="0"/>
                    <a:pt x="0" y="0"/>
                    <a:pt x="0" y="0"/>
                  </a:cubicBezTo>
                  <a:cubicBezTo>
                    <a:pt x="9" y="0"/>
                    <a:pt x="9" y="0"/>
                    <a:pt x="9" y="0"/>
                  </a:cubicBezTo>
                  <a:cubicBezTo>
                    <a:pt x="15" y="0"/>
                    <a:pt x="18" y="2"/>
                    <a:pt x="18" y="7"/>
                  </a:cubicBezTo>
                  <a:cubicBezTo>
                    <a:pt x="18" y="10"/>
                    <a:pt x="17" y="12"/>
                    <a:pt x="15" y="13"/>
                  </a:cubicBezTo>
                  <a:cubicBezTo>
                    <a:pt x="14" y="15"/>
                    <a:pt x="11" y="16"/>
                    <a:pt x="8" y="16"/>
                  </a:cubicBezTo>
                  <a:lnTo>
                    <a:pt x="6" y="16"/>
                  </a:lnTo>
                  <a:close/>
                  <a:moveTo>
                    <a:pt x="6" y="4"/>
                  </a:moveTo>
                  <a:cubicBezTo>
                    <a:pt x="6" y="11"/>
                    <a:pt x="6" y="11"/>
                    <a:pt x="6" y="11"/>
                  </a:cubicBezTo>
                  <a:cubicBezTo>
                    <a:pt x="8" y="11"/>
                    <a:pt x="8" y="11"/>
                    <a:pt x="8" y="11"/>
                  </a:cubicBezTo>
                  <a:cubicBezTo>
                    <a:pt x="11" y="11"/>
                    <a:pt x="12" y="10"/>
                    <a:pt x="12" y="8"/>
                  </a:cubicBezTo>
                  <a:cubicBezTo>
                    <a:pt x="12" y="5"/>
                    <a:pt x="11" y="4"/>
                    <a:pt x="8" y="4"/>
                  </a:cubicBezTo>
                  <a:lnTo>
                    <a:pt x="6" y="4"/>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45" name="Freeform 203"/>
            <p:cNvSpPr>
              <a:spLocks/>
            </p:cNvSpPr>
            <p:nvPr/>
          </p:nvSpPr>
          <p:spPr bwMode="auto">
            <a:xfrm>
              <a:off x="3163" y="3619"/>
              <a:ext cx="237" cy="192"/>
            </a:xfrm>
            <a:custGeom>
              <a:avLst/>
              <a:gdLst>
                <a:gd name="T0" fmla="*/ 237 w 237"/>
                <a:gd name="T1" fmla="*/ 191 h 192"/>
                <a:gd name="T2" fmla="*/ 2 w 237"/>
                <a:gd name="T3" fmla="*/ 192 h 192"/>
                <a:gd name="T4" fmla="*/ 0 w 237"/>
                <a:gd name="T5" fmla="*/ 2 h 192"/>
                <a:gd name="T6" fmla="*/ 236 w 237"/>
                <a:gd name="T7" fmla="*/ 0 h 192"/>
                <a:gd name="T8" fmla="*/ 237 w 237"/>
                <a:gd name="T9" fmla="*/ 191 h 192"/>
              </a:gdLst>
              <a:ahLst/>
              <a:cxnLst>
                <a:cxn ang="0">
                  <a:pos x="T0" y="T1"/>
                </a:cxn>
                <a:cxn ang="0">
                  <a:pos x="T2" y="T3"/>
                </a:cxn>
                <a:cxn ang="0">
                  <a:pos x="T4" y="T5"/>
                </a:cxn>
                <a:cxn ang="0">
                  <a:pos x="T6" y="T7"/>
                </a:cxn>
                <a:cxn ang="0">
                  <a:pos x="T8" y="T9"/>
                </a:cxn>
              </a:cxnLst>
              <a:rect l="0" t="0" r="r" b="b"/>
              <a:pathLst>
                <a:path w="237" h="192">
                  <a:moveTo>
                    <a:pt x="237" y="191"/>
                  </a:moveTo>
                  <a:lnTo>
                    <a:pt x="2" y="192"/>
                  </a:lnTo>
                  <a:lnTo>
                    <a:pt x="0" y="2"/>
                  </a:lnTo>
                  <a:lnTo>
                    <a:pt x="236" y="0"/>
                  </a:lnTo>
                  <a:lnTo>
                    <a:pt x="237" y="191"/>
                  </a:ln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46" name="Freeform 204"/>
            <p:cNvSpPr>
              <a:spLocks/>
            </p:cNvSpPr>
            <p:nvPr/>
          </p:nvSpPr>
          <p:spPr bwMode="auto">
            <a:xfrm>
              <a:off x="3255" y="3621"/>
              <a:ext cx="52" cy="84"/>
            </a:xfrm>
            <a:custGeom>
              <a:avLst/>
              <a:gdLst>
                <a:gd name="T0" fmla="*/ 0 w 31"/>
                <a:gd name="T1" fmla="*/ 0 h 50"/>
                <a:gd name="T2" fmla="*/ 1 w 31"/>
                <a:gd name="T3" fmla="*/ 49 h 50"/>
                <a:gd name="T4" fmla="*/ 4 w 31"/>
                <a:gd name="T5" fmla="*/ 50 h 50"/>
                <a:gd name="T6" fmla="*/ 8 w 31"/>
                <a:gd name="T7" fmla="*/ 47 h 50"/>
                <a:gd name="T8" fmla="*/ 14 w 31"/>
                <a:gd name="T9" fmla="*/ 49 h 50"/>
                <a:gd name="T10" fmla="*/ 18 w 31"/>
                <a:gd name="T11" fmla="*/ 46 h 50"/>
                <a:gd name="T12" fmla="*/ 23 w 31"/>
                <a:gd name="T13" fmla="*/ 47 h 50"/>
                <a:gd name="T14" fmla="*/ 27 w 31"/>
                <a:gd name="T15" fmla="*/ 44 h 50"/>
                <a:gd name="T16" fmla="*/ 31 w 31"/>
                <a:gd name="T17" fmla="*/ 46 h 50"/>
                <a:gd name="T18" fmla="*/ 31 w 31"/>
                <a:gd name="T19" fmla="*/ 0 h 50"/>
                <a:gd name="T20" fmla="*/ 0 w 31"/>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50">
                  <a:moveTo>
                    <a:pt x="0" y="0"/>
                  </a:moveTo>
                  <a:cubicBezTo>
                    <a:pt x="1" y="49"/>
                    <a:pt x="1" y="49"/>
                    <a:pt x="1" y="49"/>
                  </a:cubicBezTo>
                  <a:cubicBezTo>
                    <a:pt x="2" y="49"/>
                    <a:pt x="2" y="50"/>
                    <a:pt x="4" y="50"/>
                  </a:cubicBezTo>
                  <a:cubicBezTo>
                    <a:pt x="7" y="50"/>
                    <a:pt x="6" y="47"/>
                    <a:pt x="8" y="47"/>
                  </a:cubicBezTo>
                  <a:cubicBezTo>
                    <a:pt x="11" y="47"/>
                    <a:pt x="11" y="49"/>
                    <a:pt x="14" y="49"/>
                  </a:cubicBezTo>
                  <a:cubicBezTo>
                    <a:pt x="16" y="48"/>
                    <a:pt x="15" y="46"/>
                    <a:pt x="18" y="46"/>
                  </a:cubicBezTo>
                  <a:cubicBezTo>
                    <a:pt x="20" y="45"/>
                    <a:pt x="21" y="48"/>
                    <a:pt x="23" y="47"/>
                  </a:cubicBezTo>
                  <a:cubicBezTo>
                    <a:pt x="25" y="47"/>
                    <a:pt x="25" y="45"/>
                    <a:pt x="27" y="44"/>
                  </a:cubicBezTo>
                  <a:cubicBezTo>
                    <a:pt x="29" y="44"/>
                    <a:pt x="30" y="45"/>
                    <a:pt x="31" y="46"/>
                  </a:cubicBezTo>
                  <a:cubicBezTo>
                    <a:pt x="31" y="0"/>
                    <a:pt x="31" y="0"/>
                    <a:pt x="31" y="0"/>
                  </a:cubicBezTo>
                  <a:lnTo>
                    <a:pt x="0" y="0"/>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47" name="Freeform 205"/>
            <p:cNvSpPr>
              <a:spLocks/>
            </p:cNvSpPr>
            <p:nvPr/>
          </p:nvSpPr>
          <p:spPr bwMode="auto">
            <a:xfrm>
              <a:off x="3365" y="3768"/>
              <a:ext cx="25" cy="33"/>
            </a:xfrm>
            <a:custGeom>
              <a:avLst/>
              <a:gdLst>
                <a:gd name="T0" fmla="*/ 6 w 15"/>
                <a:gd name="T1" fmla="*/ 7 h 20"/>
                <a:gd name="T2" fmla="*/ 0 w 15"/>
                <a:gd name="T3" fmla="*/ 14 h 20"/>
                <a:gd name="T4" fmla="*/ 0 w 15"/>
                <a:gd name="T5" fmla="*/ 8 h 20"/>
                <a:gd name="T6" fmla="*/ 7 w 15"/>
                <a:gd name="T7" fmla="*/ 0 h 20"/>
                <a:gd name="T8" fmla="*/ 15 w 15"/>
                <a:gd name="T9" fmla="*/ 8 h 20"/>
                <a:gd name="T10" fmla="*/ 15 w 15"/>
                <a:gd name="T11" fmla="*/ 13 h 20"/>
                <a:gd name="T12" fmla="*/ 9 w 15"/>
                <a:gd name="T13" fmla="*/ 7 h 20"/>
                <a:gd name="T14" fmla="*/ 9 w 15"/>
                <a:gd name="T15" fmla="*/ 20 h 20"/>
                <a:gd name="T16" fmla="*/ 6 w 15"/>
                <a:gd name="T17" fmla="*/ 20 h 20"/>
                <a:gd name="T18" fmla="*/ 6 w 15"/>
                <a:gd name="T19" fmla="*/ 7 h 20"/>
                <a:gd name="T20" fmla="*/ 6 w 15"/>
                <a:gd name="T21"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0">
                  <a:moveTo>
                    <a:pt x="6" y="7"/>
                  </a:moveTo>
                  <a:cubicBezTo>
                    <a:pt x="0" y="14"/>
                    <a:pt x="0" y="14"/>
                    <a:pt x="0" y="14"/>
                  </a:cubicBezTo>
                  <a:cubicBezTo>
                    <a:pt x="0" y="8"/>
                    <a:pt x="0" y="8"/>
                    <a:pt x="0" y="8"/>
                  </a:cubicBezTo>
                  <a:cubicBezTo>
                    <a:pt x="7" y="0"/>
                    <a:pt x="7" y="0"/>
                    <a:pt x="7" y="0"/>
                  </a:cubicBezTo>
                  <a:cubicBezTo>
                    <a:pt x="15" y="8"/>
                    <a:pt x="15" y="8"/>
                    <a:pt x="15" y="8"/>
                  </a:cubicBezTo>
                  <a:cubicBezTo>
                    <a:pt x="15" y="13"/>
                    <a:pt x="15" y="13"/>
                    <a:pt x="15" y="13"/>
                  </a:cubicBezTo>
                  <a:cubicBezTo>
                    <a:pt x="9" y="7"/>
                    <a:pt x="9" y="7"/>
                    <a:pt x="9" y="7"/>
                  </a:cubicBezTo>
                  <a:cubicBezTo>
                    <a:pt x="9" y="20"/>
                    <a:pt x="9" y="20"/>
                    <a:pt x="9" y="20"/>
                  </a:cubicBezTo>
                  <a:cubicBezTo>
                    <a:pt x="6" y="20"/>
                    <a:pt x="6" y="20"/>
                    <a:pt x="6" y="20"/>
                  </a:cubicBezTo>
                  <a:cubicBezTo>
                    <a:pt x="6" y="7"/>
                    <a:pt x="6" y="7"/>
                    <a:pt x="6" y="7"/>
                  </a:cubicBezTo>
                  <a:cubicBezTo>
                    <a:pt x="6" y="7"/>
                    <a:pt x="6" y="7"/>
                    <a:pt x="6" y="7"/>
                  </a:cubicBez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48" name="Freeform 206"/>
            <p:cNvSpPr>
              <a:spLocks/>
            </p:cNvSpPr>
            <p:nvPr/>
          </p:nvSpPr>
          <p:spPr bwMode="auto">
            <a:xfrm>
              <a:off x="3304" y="3770"/>
              <a:ext cx="25" cy="33"/>
            </a:xfrm>
            <a:custGeom>
              <a:avLst/>
              <a:gdLst>
                <a:gd name="T0" fmla="*/ 15 w 15"/>
                <a:gd name="T1" fmla="*/ 11 h 20"/>
                <a:gd name="T2" fmla="*/ 7 w 15"/>
                <a:gd name="T3" fmla="*/ 20 h 20"/>
                <a:gd name="T4" fmla="*/ 0 w 15"/>
                <a:gd name="T5" fmla="*/ 12 h 20"/>
                <a:gd name="T6" fmla="*/ 0 w 15"/>
                <a:gd name="T7" fmla="*/ 1 h 20"/>
                <a:gd name="T8" fmla="*/ 4 w 15"/>
                <a:gd name="T9" fmla="*/ 1 h 20"/>
                <a:gd name="T10" fmla="*/ 4 w 15"/>
                <a:gd name="T11" fmla="*/ 12 h 20"/>
                <a:gd name="T12" fmla="*/ 8 w 15"/>
                <a:gd name="T13" fmla="*/ 16 h 20"/>
                <a:gd name="T14" fmla="*/ 11 w 15"/>
                <a:gd name="T15" fmla="*/ 12 h 20"/>
                <a:gd name="T16" fmla="*/ 11 w 15"/>
                <a:gd name="T17" fmla="*/ 0 h 20"/>
                <a:gd name="T18" fmla="*/ 15 w 15"/>
                <a:gd name="T19" fmla="*/ 0 h 20"/>
                <a:gd name="T20" fmla="*/ 15 w 15"/>
                <a:gd name="T21"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0">
                  <a:moveTo>
                    <a:pt x="15" y="11"/>
                  </a:moveTo>
                  <a:cubicBezTo>
                    <a:pt x="15" y="17"/>
                    <a:pt x="13" y="20"/>
                    <a:pt x="7" y="20"/>
                  </a:cubicBezTo>
                  <a:cubicBezTo>
                    <a:pt x="2" y="20"/>
                    <a:pt x="0" y="17"/>
                    <a:pt x="0" y="12"/>
                  </a:cubicBezTo>
                  <a:cubicBezTo>
                    <a:pt x="0" y="1"/>
                    <a:pt x="0" y="1"/>
                    <a:pt x="0" y="1"/>
                  </a:cubicBezTo>
                  <a:cubicBezTo>
                    <a:pt x="4" y="1"/>
                    <a:pt x="4" y="1"/>
                    <a:pt x="4" y="1"/>
                  </a:cubicBezTo>
                  <a:cubicBezTo>
                    <a:pt x="4" y="12"/>
                    <a:pt x="4" y="12"/>
                    <a:pt x="4" y="12"/>
                  </a:cubicBezTo>
                  <a:cubicBezTo>
                    <a:pt x="4" y="15"/>
                    <a:pt x="5" y="16"/>
                    <a:pt x="8" y="16"/>
                  </a:cubicBezTo>
                  <a:cubicBezTo>
                    <a:pt x="10" y="16"/>
                    <a:pt x="11" y="15"/>
                    <a:pt x="11" y="12"/>
                  </a:cubicBezTo>
                  <a:cubicBezTo>
                    <a:pt x="11" y="0"/>
                    <a:pt x="11" y="0"/>
                    <a:pt x="11" y="0"/>
                  </a:cubicBezTo>
                  <a:cubicBezTo>
                    <a:pt x="15" y="0"/>
                    <a:pt x="15" y="0"/>
                    <a:pt x="15" y="0"/>
                  </a:cubicBezTo>
                  <a:lnTo>
                    <a:pt x="15" y="11"/>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49" name="Freeform 207"/>
            <p:cNvSpPr>
              <a:spLocks noEditPoints="1"/>
            </p:cNvSpPr>
            <p:nvPr/>
          </p:nvSpPr>
          <p:spPr bwMode="auto">
            <a:xfrm>
              <a:off x="3335" y="3770"/>
              <a:ext cx="24" cy="31"/>
            </a:xfrm>
            <a:custGeom>
              <a:avLst/>
              <a:gdLst>
                <a:gd name="T0" fmla="*/ 5 w 14"/>
                <a:gd name="T1" fmla="*/ 13 h 19"/>
                <a:gd name="T2" fmla="*/ 5 w 14"/>
                <a:gd name="T3" fmla="*/ 19 h 19"/>
                <a:gd name="T4" fmla="*/ 0 w 14"/>
                <a:gd name="T5" fmla="*/ 19 h 19"/>
                <a:gd name="T6" fmla="*/ 0 w 14"/>
                <a:gd name="T7" fmla="*/ 0 h 19"/>
                <a:gd name="T8" fmla="*/ 7 w 14"/>
                <a:gd name="T9" fmla="*/ 0 h 19"/>
                <a:gd name="T10" fmla="*/ 14 w 14"/>
                <a:gd name="T11" fmla="*/ 6 h 19"/>
                <a:gd name="T12" fmla="*/ 12 w 14"/>
                <a:gd name="T13" fmla="*/ 11 h 19"/>
                <a:gd name="T14" fmla="*/ 7 w 14"/>
                <a:gd name="T15" fmla="*/ 13 h 19"/>
                <a:gd name="T16" fmla="*/ 5 w 14"/>
                <a:gd name="T17" fmla="*/ 13 h 19"/>
                <a:gd name="T18" fmla="*/ 5 w 14"/>
                <a:gd name="T19" fmla="*/ 4 h 19"/>
                <a:gd name="T20" fmla="*/ 5 w 14"/>
                <a:gd name="T21" fmla="*/ 10 h 19"/>
                <a:gd name="T22" fmla="*/ 6 w 14"/>
                <a:gd name="T23" fmla="*/ 10 h 19"/>
                <a:gd name="T24" fmla="*/ 10 w 14"/>
                <a:gd name="T25" fmla="*/ 7 h 19"/>
                <a:gd name="T26" fmla="*/ 6 w 14"/>
                <a:gd name="T27" fmla="*/ 4 h 19"/>
                <a:gd name="T28" fmla="*/ 5 w 14"/>
                <a:gd name="T29"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9">
                  <a:moveTo>
                    <a:pt x="5" y="13"/>
                  </a:moveTo>
                  <a:cubicBezTo>
                    <a:pt x="5" y="19"/>
                    <a:pt x="5" y="19"/>
                    <a:pt x="5" y="19"/>
                  </a:cubicBezTo>
                  <a:cubicBezTo>
                    <a:pt x="0" y="19"/>
                    <a:pt x="0" y="19"/>
                    <a:pt x="0" y="19"/>
                  </a:cubicBezTo>
                  <a:cubicBezTo>
                    <a:pt x="0" y="0"/>
                    <a:pt x="0" y="0"/>
                    <a:pt x="0" y="0"/>
                  </a:cubicBezTo>
                  <a:cubicBezTo>
                    <a:pt x="7" y="0"/>
                    <a:pt x="7" y="0"/>
                    <a:pt x="7" y="0"/>
                  </a:cubicBezTo>
                  <a:cubicBezTo>
                    <a:pt x="12" y="0"/>
                    <a:pt x="14" y="2"/>
                    <a:pt x="14" y="6"/>
                  </a:cubicBezTo>
                  <a:cubicBezTo>
                    <a:pt x="14" y="8"/>
                    <a:pt x="14" y="10"/>
                    <a:pt x="12" y="11"/>
                  </a:cubicBezTo>
                  <a:cubicBezTo>
                    <a:pt x="11" y="12"/>
                    <a:pt x="9" y="13"/>
                    <a:pt x="7" y="13"/>
                  </a:cubicBezTo>
                  <a:lnTo>
                    <a:pt x="5" y="13"/>
                  </a:lnTo>
                  <a:close/>
                  <a:moveTo>
                    <a:pt x="5" y="4"/>
                  </a:moveTo>
                  <a:cubicBezTo>
                    <a:pt x="5" y="10"/>
                    <a:pt x="5" y="10"/>
                    <a:pt x="5" y="10"/>
                  </a:cubicBezTo>
                  <a:cubicBezTo>
                    <a:pt x="6" y="10"/>
                    <a:pt x="6" y="10"/>
                    <a:pt x="6" y="10"/>
                  </a:cubicBezTo>
                  <a:cubicBezTo>
                    <a:pt x="9" y="10"/>
                    <a:pt x="10" y="9"/>
                    <a:pt x="10" y="7"/>
                  </a:cubicBezTo>
                  <a:cubicBezTo>
                    <a:pt x="10" y="5"/>
                    <a:pt x="9" y="4"/>
                    <a:pt x="6" y="4"/>
                  </a:cubicBezTo>
                  <a:lnTo>
                    <a:pt x="5" y="4"/>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50" name="Freeform 208"/>
            <p:cNvSpPr>
              <a:spLocks/>
            </p:cNvSpPr>
            <p:nvPr/>
          </p:nvSpPr>
          <p:spPr bwMode="auto">
            <a:xfrm>
              <a:off x="2731" y="2448"/>
              <a:ext cx="646" cy="25"/>
            </a:xfrm>
            <a:custGeom>
              <a:avLst/>
              <a:gdLst>
                <a:gd name="T0" fmla="*/ 646 w 646"/>
                <a:gd name="T1" fmla="*/ 19 h 25"/>
                <a:gd name="T2" fmla="*/ 0 w 646"/>
                <a:gd name="T3" fmla="*/ 25 h 25"/>
                <a:gd name="T4" fmla="*/ 0 w 646"/>
                <a:gd name="T5" fmla="*/ 5 h 25"/>
                <a:gd name="T6" fmla="*/ 644 w 646"/>
                <a:gd name="T7" fmla="*/ 0 h 25"/>
                <a:gd name="T8" fmla="*/ 646 w 646"/>
                <a:gd name="T9" fmla="*/ 19 h 25"/>
              </a:gdLst>
              <a:ahLst/>
              <a:cxnLst>
                <a:cxn ang="0">
                  <a:pos x="T0" y="T1"/>
                </a:cxn>
                <a:cxn ang="0">
                  <a:pos x="T2" y="T3"/>
                </a:cxn>
                <a:cxn ang="0">
                  <a:pos x="T4" y="T5"/>
                </a:cxn>
                <a:cxn ang="0">
                  <a:pos x="T6" y="T7"/>
                </a:cxn>
                <a:cxn ang="0">
                  <a:pos x="T8" y="T9"/>
                </a:cxn>
              </a:cxnLst>
              <a:rect l="0" t="0" r="r" b="b"/>
              <a:pathLst>
                <a:path w="646" h="25">
                  <a:moveTo>
                    <a:pt x="646" y="19"/>
                  </a:moveTo>
                  <a:lnTo>
                    <a:pt x="0" y="25"/>
                  </a:lnTo>
                  <a:lnTo>
                    <a:pt x="0" y="5"/>
                  </a:lnTo>
                  <a:lnTo>
                    <a:pt x="644" y="0"/>
                  </a:lnTo>
                  <a:lnTo>
                    <a:pt x="646" y="19"/>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51" name="Freeform 209"/>
            <p:cNvSpPr>
              <a:spLocks/>
            </p:cNvSpPr>
            <p:nvPr/>
          </p:nvSpPr>
          <p:spPr bwMode="auto">
            <a:xfrm>
              <a:off x="2731" y="2527"/>
              <a:ext cx="646" cy="25"/>
            </a:xfrm>
            <a:custGeom>
              <a:avLst/>
              <a:gdLst>
                <a:gd name="T0" fmla="*/ 646 w 646"/>
                <a:gd name="T1" fmla="*/ 20 h 25"/>
                <a:gd name="T2" fmla="*/ 2 w 646"/>
                <a:gd name="T3" fmla="*/ 25 h 25"/>
                <a:gd name="T4" fmla="*/ 0 w 646"/>
                <a:gd name="T5" fmla="*/ 5 h 25"/>
                <a:gd name="T6" fmla="*/ 646 w 646"/>
                <a:gd name="T7" fmla="*/ 0 h 25"/>
                <a:gd name="T8" fmla="*/ 646 w 646"/>
                <a:gd name="T9" fmla="*/ 20 h 25"/>
              </a:gdLst>
              <a:ahLst/>
              <a:cxnLst>
                <a:cxn ang="0">
                  <a:pos x="T0" y="T1"/>
                </a:cxn>
                <a:cxn ang="0">
                  <a:pos x="T2" y="T3"/>
                </a:cxn>
                <a:cxn ang="0">
                  <a:pos x="T4" y="T5"/>
                </a:cxn>
                <a:cxn ang="0">
                  <a:pos x="T6" y="T7"/>
                </a:cxn>
                <a:cxn ang="0">
                  <a:pos x="T8" y="T9"/>
                </a:cxn>
              </a:cxnLst>
              <a:rect l="0" t="0" r="r" b="b"/>
              <a:pathLst>
                <a:path w="646" h="25">
                  <a:moveTo>
                    <a:pt x="646" y="20"/>
                  </a:moveTo>
                  <a:lnTo>
                    <a:pt x="2" y="25"/>
                  </a:lnTo>
                  <a:lnTo>
                    <a:pt x="0" y="5"/>
                  </a:lnTo>
                  <a:lnTo>
                    <a:pt x="646" y="0"/>
                  </a:lnTo>
                  <a:lnTo>
                    <a:pt x="646" y="20"/>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52" name="Freeform 210"/>
            <p:cNvSpPr>
              <a:spLocks/>
            </p:cNvSpPr>
            <p:nvPr/>
          </p:nvSpPr>
          <p:spPr bwMode="auto">
            <a:xfrm>
              <a:off x="2731" y="2472"/>
              <a:ext cx="60" cy="60"/>
            </a:xfrm>
            <a:custGeom>
              <a:avLst/>
              <a:gdLst>
                <a:gd name="T0" fmla="*/ 60 w 60"/>
                <a:gd name="T1" fmla="*/ 60 h 60"/>
                <a:gd name="T2" fmla="*/ 0 w 60"/>
                <a:gd name="T3" fmla="*/ 60 h 60"/>
                <a:gd name="T4" fmla="*/ 0 w 60"/>
                <a:gd name="T5" fmla="*/ 1 h 60"/>
                <a:gd name="T6" fmla="*/ 60 w 60"/>
                <a:gd name="T7" fmla="*/ 0 h 60"/>
                <a:gd name="T8" fmla="*/ 60 w 60"/>
                <a:gd name="T9" fmla="*/ 60 h 60"/>
              </a:gdLst>
              <a:ahLst/>
              <a:cxnLst>
                <a:cxn ang="0">
                  <a:pos x="T0" y="T1"/>
                </a:cxn>
                <a:cxn ang="0">
                  <a:pos x="T2" y="T3"/>
                </a:cxn>
                <a:cxn ang="0">
                  <a:pos x="T4" y="T5"/>
                </a:cxn>
                <a:cxn ang="0">
                  <a:pos x="T6" y="T7"/>
                </a:cxn>
                <a:cxn ang="0">
                  <a:pos x="T8" y="T9"/>
                </a:cxn>
              </a:cxnLst>
              <a:rect l="0" t="0" r="r" b="b"/>
              <a:pathLst>
                <a:path w="60" h="60">
                  <a:moveTo>
                    <a:pt x="60" y="60"/>
                  </a:moveTo>
                  <a:lnTo>
                    <a:pt x="0" y="60"/>
                  </a:lnTo>
                  <a:lnTo>
                    <a:pt x="0" y="1"/>
                  </a:lnTo>
                  <a:lnTo>
                    <a:pt x="60" y="0"/>
                  </a:lnTo>
                  <a:lnTo>
                    <a:pt x="60" y="60"/>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53" name="Freeform 211"/>
            <p:cNvSpPr>
              <a:spLocks/>
            </p:cNvSpPr>
            <p:nvPr/>
          </p:nvSpPr>
          <p:spPr bwMode="auto">
            <a:xfrm>
              <a:off x="3025" y="2470"/>
              <a:ext cx="60" cy="60"/>
            </a:xfrm>
            <a:custGeom>
              <a:avLst/>
              <a:gdLst>
                <a:gd name="T0" fmla="*/ 60 w 60"/>
                <a:gd name="T1" fmla="*/ 58 h 60"/>
                <a:gd name="T2" fmla="*/ 0 w 60"/>
                <a:gd name="T3" fmla="*/ 60 h 60"/>
                <a:gd name="T4" fmla="*/ 0 w 60"/>
                <a:gd name="T5" fmla="*/ 0 h 60"/>
                <a:gd name="T6" fmla="*/ 58 w 60"/>
                <a:gd name="T7" fmla="*/ 0 h 60"/>
                <a:gd name="T8" fmla="*/ 60 w 60"/>
                <a:gd name="T9" fmla="*/ 58 h 60"/>
              </a:gdLst>
              <a:ahLst/>
              <a:cxnLst>
                <a:cxn ang="0">
                  <a:pos x="T0" y="T1"/>
                </a:cxn>
                <a:cxn ang="0">
                  <a:pos x="T2" y="T3"/>
                </a:cxn>
                <a:cxn ang="0">
                  <a:pos x="T4" y="T5"/>
                </a:cxn>
                <a:cxn ang="0">
                  <a:pos x="T6" y="T7"/>
                </a:cxn>
                <a:cxn ang="0">
                  <a:pos x="T8" y="T9"/>
                </a:cxn>
              </a:cxnLst>
              <a:rect l="0" t="0" r="r" b="b"/>
              <a:pathLst>
                <a:path w="60" h="60">
                  <a:moveTo>
                    <a:pt x="60" y="58"/>
                  </a:moveTo>
                  <a:lnTo>
                    <a:pt x="0" y="60"/>
                  </a:lnTo>
                  <a:lnTo>
                    <a:pt x="0" y="0"/>
                  </a:lnTo>
                  <a:lnTo>
                    <a:pt x="58" y="0"/>
                  </a:lnTo>
                  <a:lnTo>
                    <a:pt x="60" y="58"/>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54" name="Freeform 212"/>
            <p:cNvSpPr>
              <a:spLocks/>
            </p:cNvSpPr>
            <p:nvPr/>
          </p:nvSpPr>
          <p:spPr bwMode="auto">
            <a:xfrm>
              <a:off x="3317" y="2467"/>
              <a:ext cx="60" cy="60"/>
            </a:xfrm>
            <a:custGeom>
              <a:avLst/>
              <a:gdLst>
                <a:gd name="T0" fmla="*/ 60 w 60"/>
                <a:gd name="T1" fmla="*/ 60 h 60"/>
                <a:gd name="T2" fmla="*/ 0 w 60"/>
                <a:gd name="T3" fmla="*/ 60 h 60"/>
                <a:gd name="T4" fmla="*/ 0 w 60"/>
                <a:gd name="T5" fmla="*/ 1 h 60"/>
                <a:gd name="T6" fmla="*/ 60 w 60"/>
                <a:gd name="T7" fmla="*/ 0 h 60"/>
                <a:gd name="T8" fmla="*/ 60 w 60"/>
                <a:gd name="T9" fmla="*/ 60 h 60"/>
              </a:gdLst>
              <a:ahLst/>
              <a:cxnLst>
                <a:cxn ang="0">
                  <a:pos x="T0" y="T1"/>
                </a:cxn>
                <a:cxn ang="0">
                  <a:pos x="T2" y="T3"/>
                </a:cxn>
                <a:cxn ang="0">
                  <a:pos x="T4" y="T5"/>
                </a:cxn>
                <a:cxn ang="0">
                  <a:pos x="T6" y="T7"/>
                </a:cxn>
                <a:cxn ang="0">
                  <a:pos x="T8" y="T9"/>
                </a:cxn>
              </a:cxnLst>
              <a:rect l="0" t="0" r="r" b="b"/>
              <a:pathLst>
                <a:path w="60" h="60">
                  <a:moveTo>
                    <a:pt x="60" y="60"/>
                  </a:moveTo>
                  <a:lnTo>
                    <a:pt x="0" y="60"/>
                  </a:lnTo>
                  <a:lnTo>
                    <a:pt x="0" y="1"/>
                  </a:lnTo>
                  <a:lnTo>
                    <a:pt x="60" y="0"/>
                  </a:lnTo>
                  <a:lnTo>
                    <a:pt x="60" y="60"/>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55" name="Freeform 213"/>
            <p:cNvSpPr>
              <a:spLocks/>
            </p:cNvSpPr>
            <p:nvPr/>
          </p:nvSpPr>
          <p:spPr bwMode="auto">
            <a:xfrm>
              <a:off x="2763" y="2206"/>
              <a:ext cx="304" cy="247"/>
            </a:xfrm>
            <a:custGeom>
              <a:avLst/>
              <a:gdLst>
                <a:gd name="T0" fmla="*/ 304 w 304"/>
                <a:gd name="T1" fmla="*/ 244 h 247"/>
                <a:gd name="T2" fmla="*/ 1 w 304"/>
                <a:gd name="T3" fmla="*/ 247 h 247"/>
                <a:gd name="T4" fmla="*/ 0 w 304"/>
                <a:gd name="T5" fmla="*/ 4 h 247"/>
                <a:gd name="T6" fmla="*/ 302 w 304"/>
                <a:gd name="T7" fmla="*/ 0 h 247"/>
                <a:gd name="T8" fmla="*/ 304 w 304"/>
                <a:gd name="T9" fmla="*/ 244 h 247"/>
              </a:gdLst>
              <a:ahLst/>
              <a:cxnLst>
                <a:cxn ang="0">
                  <a:pos x="T0" y="T1"/>
                </a:cxn>
                <a:cxn ang="0">
                  <a:pos x="T2" y="T3"/>
                </a:cxn>
                <a:cxn ang="0">
                  <a:pos x="T4" y="T5"/>
                </a:cxn>
                <a:cxn ang="0">
                  <a:pos x="T6" y="T7"/>
                </a:cxn>
                <a:cxn ang="0">
                  <a:pos x="T8" y="T9"/>
                </a:cxn>
              </a:cxnLst>
              <a:rect l="0" t="0" r="r" b="b"/>
              <a:pathLst>
                <a:path w="304" h="247">
                  <a:moveTo>
                    <a:pt x="304" y="244"/>
                  </a:moveTo>
                  <a:lnTo>
                    <a:pt x="1" y="247"/>
                  </a:lnTo>
                  <a:lnTo>
                    <a:pt x="0" y="4"/>
                  </a:lnTo>
                  <a:lnTo>
                    <a:pt x="302" y="0"/>
                  </a:lnTo>
                  <a:lnTo>
                    <a:pt x="304" y="244"/>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56" name="Freeform 214"/>
            <p:cNvSpPr>
              <a:spLocks/>
            </p:cNvSpPr>
            <p:nvPr/>
          </p:nvSpPr>
          <p:spPr bwMode="auto">
            <a:xfrm>
              <a:off x="2881" y="2208"/>
              <a:ext cx="65" cy="108"/>
            </a:xfrm>
            <a:custGeom>
              <a:avLst/>
              <a:gdLst>
                <a:gd name="T0" fmla="*/ 0 w 39"/>
                <a:gd name="T1" fmla="*/ 0 h 65"/>
                <a:gd name="T2" fmla="*/ 1 w 39"/>
                <a:gd name="T3" fmla="*/ 63 h 65"/>
                <a:gd name="T4" fmla="*/ 5 w 39"/>
                <a:gd name="T5" fmla="*/ 65 h 65"/>
                <a:gd name="T6" fmla="*/ 11 w 39"/>
                <a:gd name="T7" fmla="*/ 61 h 65"/>
                <a:gd name="T8" fmla="*/ 17 w 39"/>
                <a:gd name="T9" fmla="*/ 63 h 65"/>
                <a:gd name="T10" fmla="*/ 23 w 39"/>
                <a:gd name="T11" fmla="*/ 59 h 65"/>
                <a:gd name="T12" fmla="*/ 29 w 39"/>
                <a:gd name="T13" fmla="*/ 61 h 65"/>
                <a:gd name="T14" fmla="*/ 35 w 39"/>
                <a:gd name="T15" fmla="*/ 57 h 65"/>
                <a:gd name="T16" fmla="*/ 39 w 39"/>
                <a:gd name="T17" fmla="*/ 59 h 65"/>
                <a:gd name="T18" fmla="*/ 39 w 39"/>
                <a:gd name="T19" fmla="*/ 0 h 65"/>
                <a:gd name="T20" fmla="*/ 0 w 39"/>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5">
                  <a:moveTo>
                    <a:pt x="0" y="0"/>
                  </a:moveTo>
                  <a:cubicBezTo>
                    <a:pt x="1" y="63"/>
                    <a:pt x="1" y="63"/>
                    <a:pt x="1" y="63"/>
                  </a:cubicBezTo>
                  <a:cubicBezTo>
                    <a:pt x="2" y="63"/>
                    <a:pt x="3" y="65"/>
                    <a:pt x="5" y="65"/>
                  </a:cubicBezTo>
                  <a:cubicBezTo>
                    <a:pt x="8" y="64"/>
                    <a:pt x="8" y="61"/>
                    <a:pt x="11" y="61"/>
                  </a:cubicBezTo>
                  <a:cubicBezTo>
                    <a:pt x="14" y="60"/>
                    <a:pt x="14" y="63"/>
                    <a:pt x="17" y="63"/>
                  </a:cubicBezTo>
                  <a:cubicBezTo>
                    <a:pt x="20" y="62"/>
                    <a:pt x="20" y="59"/>
                    <a:pt x="23" y="59"/>
                  </a:cubicBezTo>
                  <a:cubicBezTo>
                    <a:pt x="26" y="58"/>
                    <a:pt x="26" y="61"/>
                    <a:pt x="29" y="61"/>
                  </a:cubicBezTo>
                  <a:cubicBezTo>
                    <a:pt x="32" y="60"/>
                    <a:pt x="32" y="57"/>
                    <a:pt x="35" y="57"/>
                  </a:cubicBezTo>
                  <a:cubicBezTo>
                    <a:pt x="37" y="56"/>
                    <a:pt x="38" y="58"/>
                    <a:pt x="39" y="59"/>
                  </a:cubicBezTo>
                  <a:cubicBezTo>
                    <a:pt x="39" y="0"/>
                    <a:pt x="39" y="0"/>
                    <a:pt x="39" y="0"/>
                  </a:cubicBezTo>
                  <a:lnTo>
                    <a:pt x="0" y="0"/>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57" name="Freeform 215"/>
            <p:cNvSpPr>
              <a:spLocks/>
            </p:cNvSpPr>
            <p:nvPr/>
          </p:nvSpPr>
          <p:spPr bwMode="auto">
            <a:xfrm>
              <a:off x="3022" y="2397"/>
              <a:ext cx="35" cy="43"/>
            </a:xfrm>
            <a:custGeom>
              <a:avLst/>
              <a:gdLst>
                <a:gd name="T0" fmla="*/ 8 w 21"/>
                <a:gd name="T1" fmla="*/ 9 h 26"/>
                <a:gd name="T2" fmla="*/ 0 w 21"/>
                <a:gd name="T3" fmla="*/ 17 h 26"/>
                <a:gd name="T4" fmla="*/ 0 w 21"/>
                <a:gd name="T5" fmla="*/ 11 h 26"/>
                <a:gd name="T6" fmla="*/ 10 w 21"/>
                <a:gd name="T7" fmla="*/ 0 h 26"/>
                <a:gd name="T8" fmla="*/ 20 w 21"/>
                <a:gd name="T9" fmla="*/ 10 h 26"/>
                <a:gd name="T10" fmla="*/ 21 w 21"/>
                <a:gd name="T11" fmla="*/ 17 h 26"/>
                <a:gd name="T12" fmla="*/ 13 w 21"/>
                <a:gd name="T13" fmla="*/ 9 h 26"/>
                <a:gd name="T14" fmla="*/ 13 w 21"/>
                <a:gd name="T15" fmla="*/ 26 h 26"/>
                <a:gd name="T16" fmla="*/ 8 w 21"/>
                <a:gd name="T17" fmla="*/ 26 h 26"/>
                <a:gd name="T18" fmla="*/ 8 w 21"/>
                <a:gd name="T19" fmla="*/ 9 h 26"/>
                <a:gd name="T20" fmla="*/ 8 w 21"/>
                <a:gd name="T21"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6">
                  <a:moveTo>
                    <a:pt x="8" y="9"/>
                  </a:moveTo>
                  <a:cubicBezTo>
                    <a:pt x="0" y="17"/>
                    <a:pt x="0" y="17"/>
                    <a:pt x="0" y="17"/>
                  </a:cubicBezTo>
                  <a:cubicBezTo>
                    <a:pt x="0" y="11"/>
                    <a:pt x="0" y="11"/>
                    <a:pt x="0" y="11"/>
                  </a:cubicBezTo>
                  <a:cubicBezTo>
                    <a:pt x="10" y="0"/>
                    <a:pt x="10" y="0"/>
                    <a:pt x="10" y="0"/>
                  </a:cubicBezTo>
                  <a:cubicBezTo>
                    <a:pt x="20" y="10"/>
                    <a:pt x="20" y="10"/>
                    <a:pt x="20" y="10"/>
                  </a:cubicBezTo>
                  <a:cubicBezTo>
                    <a:pt x="21" y="17"/>
                    <a:pt x="21" y="17"/>
                    <a:pt x="21" y="17"/>
                  </a:cubicBezTo>
                  <a:cubicBezTo>
                    <a:pt x="13" y="9"/>
                    <a:pt x="13" y="9"/>
                    <a:pt x="13" y="9"/>
                  </a:cubicBezTo>
                  <a:cubicBezTo>
                    <a:pt x="13" y="26"/>
                    <a:pt x="13" y="26"/>
                    <a:pt x="13" y="26"/>
                  </a:cubicBezTo>
                  <a:cubicBezTo>
                    <a:pt x="8" y="26"/>
                    <a:pt x="8" y="26"/>
                    <a:pt x="8" y="26"/>
                  </a:cubicBezTo>
                  <a:cubicBezTo>
                    <a:pt x="8" y="9"/>
                    <a:pt x="8" y="9"/>
                    <a:pt x="8" y="9"/>
                  </a:cubicBezTo>
                  <a:cubicBezTo>
                    <a:pt x="8" y="9"/>
                    <a:pt x="8" y="9"/>
                    <a:pt x="8" y="9"/>
                  </a:cubicBez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58" name="Freeform 216"/>
            <p:cNvSpPr>
              <a:spLocks/>
            </p:cNvSpPr>
            <p:nvPr/>
          </p:nvSpPr>
          <p:spPr bwMode="auto">
            <a:xfrm>
              <a:off x="2943" y="2400"/>
              <a:ext cx="33" cy="42"/>
            </a:xfrm>
            <a:custGeom>
              <a:avLst/>
              <a:gdLst>
                <a:gd name="T0" fmla="*/ 20 w 20"/>
                <a:gd name="T1" fmla="*/ 14 h 25"/>
                <a:gd name="T2" fmla="*/ 10 w 20"/>
                <a:gd name="T3" fmla="*/ 25 h 25"/>
                <a:gd name="T4" fmla="*/ 0 w 20"/>
                <a:gd name="T5" fmla="*/ 14 h 25"/>
                <a:gd name="T6" fmla="*/ 0 w 20"/>
                <a:gd name="T7" fmla="*/ 0 h 25"/>
                <a:gd name="T8" fmla="*/ 5 w 20"/>
                <a:gd name="T9" fmla="*/ 0 h 25"/>
                <a:gd name="T10" fmla="*/ 5 w 20"/>
                <a:gd name="T11" fmla="*/ 14 h 25"/>
                <a:gd name="T12" fmla="*/ 10 w 20"/>
                <a:gd name="T13" fmla="*/ 20 h 25"/>
                <a:gd name="T14" fmla="*/ 14 w 20"/>
                <a:gd name="T15" fmla="*/ 14 h 25"/>
                <a:gd name="T16" fmla="*/ 14 w 20"/>
                <a:gd name="T17" fmla="*/ 0 h 25"/>
                <a:gd name="T18" fmla="*/ 20 w 20"/>
                <a:gd name="T19" fmla="*/ 0 h 25"/>
                <a:gd name="T20" fmla="*/ 20 w 20"/>
                <a:gd name="T2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5">
                  <a:moveTo>
                    <a:pt x="20" y="14"/>
                  </a:moveTo>
                  <a:cubicBezTo>
                    <a:pt x="20" y="21"/>
                    <a:pt x="17" y="25"/>
                    <a:pt x="10" y="25"/>
                  </a:cubicBezTo>
                  <a:cubicBezTo>
                    <a:pt x="3" y="25"/>
                    <a:pt x="0" y="21"/>
                    <a:pt x="0" y="14"/>
                  </a:cubicBezTo>
                  <a:cubicBezTo>
                    <a:pt x="0" y="0"/>
                    <a:pt x="0" y="0"/>
                    <a:pt x="0" y="0"/>
                  </a:cubicBezTo>
                  <a:cubicBezTo>
                    <a:pt x="5" y="0"/>
                    <a:pt x="5" y="0"/>
                    <a:pt x="5" y="0"/>
                  </a:cubicBezTo>
                  <a:cubicBezTo>
                    <a:pt x="5" y="14"/>
                    <a:pt x="5" y="14"/>
                    <a:pt x="5" y="14"/>
                  </a:cubicBezTo>
                  <a:cubicBezTo>
                    <a:pt x="5" y="18"/>
                    <a:pt x="7" y="20"/>
                    <a:pt x="10" y="20"/>
                  </a:cubicBezTo>
                  <a:cubicBezTo>
                    <a:pt x="13" y="20"/>
                    <a:pt x="14" y="18"/>
                    <a:pt x="14" y="14"/>
                  </a:cubicBezTo>
                  <a:cubicBezTo>
                    <a:pt x="14" y="0"/>
                    <a:pt x="14" y="0"/>
                    <a:pt x="14" y="0"/>
                  </a:cubicBezTo>
                  <a:cubicBezTo>
                    <a:pt x="20" y="0"/>
                    <a:pt x="20" y="0"/>
                    <a:pt x="20" y="0"/>
                  </a:cubicBezTo>
                  <a:lnTo>
                    <a:pt x="20" y="14"/>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59" name="Freeform 217"/>
            <p:cNvSpPr>
              <a:spLocks noEditPoints="1"/>
            </p:cNvSpPr>
            <p:nvPr/>
          </p:nvSpPr>
          <p:spPr bwMode="auto">
            <a:xfrm>
              <a:off x="2985" y="2400"/>
              <a:ext cx="30" cy="40"/>
            </a:xfrm>
            <a:custGeom>
              <a:avLst/>
              <a:gdLst>
                <a:gd name="T0" fmla="*/ 6 w 18"/>
                <a:gd name="T1" fmla="*/ 16 h 24"/>
                <a:gd name="T2" fmla="*/ 6 w 18"/>
                <a:gd name="T3" fmla="*/ 24 h 24"/>
                <a:gd name="T4" fmla="*/ 0 w 18"/>
                <a:gd name="T5" fmla="*/ 24 h 24"/>
                <a:gd name="T6" fmla="*/ 0 w 18"/>
                <a:gd name="T7" fmla="*/ 0 h 24"/>
                <a:gd name="T8" fmla="*/ 9 w 18"/>
                <a:gd name="T9" fmla="*/ 0 h 24"/>
                <a:gd name="T10" fmla="*/ 18 w 18"/>
                <a:gd name="T11" fmla="*/ 7 h 24"/>
                <a:gd name="T12" fmla="*/ 15 w 18"/>
                <a:gd name="T13" fmla="*/ 13 h 24"/>
                <a:gd name="T14" fmla="*/ 8 w 18"/>
                <a:gd name="T15" fmla="*/ 16 h 24"/>
                <a:gd name="T16" fmla="*/ 6 w 18"/>
                <a:gd name="T17" fmla="*/ 16 h 24"/>
                <a:gd name="T18" fmla="*/ 6 w 18"/>
                <a:gd name="T19" fmla="*/ 4 h 24"/>
                <a:gd name="T20" fmla="*/ 6 w 18"/>
                <a:gd name="T21" fmla="*/ 12 h 24"/>
                <a:gd name="T22" fmla="*/ 8 w 18"/>
                <a:gd name="T23" fmla="*/ 12 h 24"/>
                <a:gd name="T24" fmla="*/ 12 w 18"/>
                <a:gd name="T25" fmla="*/ 8 h 24"/>
                <a:gd name="T26" fmla="*/ 8 w 18"/>
                <a:gd name="T27" fmla="*/ 4 h 24"/>
                <a:gd name="T28" fmla="*/ 6 w 18"/>
                <a:gd name="T29" fmla="*/ 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4">
                  <a:moveTo>
                    <a:pt x="6" y="16"/>
                  </a:moveTo>
                  <a:cubicBezTo>
                    <a:pt x="6" y="24"/>
                    <a:pt x="6" y="24"/>
                    <a:pt x="6" y="24"/>
                  </a:cubicBezTo>
                  <a:cubicBezTo>
                    <a:pt x="0" y="24"/>
                    <a:pt x="0" y="24"/>
                    <a:pt x="0" y="24"/>
                  </a:cubicBezTo>
                  <a:cubicBezTo>
                    <a:pt x="0" y="0"/>
                    <a:pt x="0" y="0"/>
                    <a:pt x="0" y="0"/>
                  </a:cubicBezTo>
                  <a:cubicBezTo>
                    <a:pt x="9" y="0"/>
                    <a:pt x="9" y="0"/>
                    <a:pt x="9" y="0"/>
                  </a:cubicBezTo>
                  <a:cubicBezTo>
                    <a:pt x="15" y="0"/>
                    <a:pt x="18" y="2"/>
                    <a:pt x="18" y="7"/>
                  </a:cubicBezTo>
                  <a:cubicBezTo>
                    <a:pt x="18" y="10"/>
                    <a:pt x="17" y="12"/>
                    <a:pt x="15" y="13"/>
                  </a:cubicBezTo>
                  <a:cubicBezTo>
                    <a:pt x="14" y="15"/>
                    <a:pt x="11" y="16"/>
                    <a:pt x="8" y="16"/>
                  </a:cubicBezTo>
                  <a:lnTo>
                    <a:pt x="6" y="16"/>
                  </a:lnTo>
                  <a:close/>
                  <a:moveTo>
                    <a:pt x="6" y="4"/>
                  </a:moveTo>
                  <a:cubicBezTo>
                    <a:pt x="6" y="12"/>
                    <a:pt x="6" y="12"/>
                    <a:pt x="6" y="12"/>
                  </a:cubicBezTo>
                  <a:cubicBezTo>
                    <a:pt x="8" y="12"/>
                    <a:pt x="8" y="12"/>
                    <a:pt x="8" y="12"/>
                  </a:cubicBezTo>
                  <a:cubicBezTo>
                    <a:pt x="11" y="12"/>
                    <a:pt x="12" y="10"/>
                    <a:pt x="12" y="8"/>
                  </a:cubicBezTo>
                  <a:cubicBezTo>
                    <a:pt x="12" y="5"/>
                    <a:pt x="11" y="4"/>
                    <a:pt x="8" y="4"/>
                  </a:cubicBezTo>
                  <a:lnTo>
                    <a:pt x="6" y="4"/>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60" name="Freeform 218"/>
            <p:cNvSpPr>
              <a:spLocks/>
            </p:cNvSpPr>
            <p:nvPr/>
          </p:nvSpPr>
          <p:spPr bwMode="auto">
            <a:xfrm>
              <a:off x="2746" y="2053"/>
              <a:ext cx="341" cy="145"/>
            </a:xfrm>
            <a:custGeom>
              <a:avLst/>
              <a:gdLst>
                <a:gd name="T0" fmla="*/ 341 w 341"/>
                <a:gd name="T1" fmla="*/ 142 h 145"/>
                <a:gd name="T2" fmla="*/ 2 w 341"/>
                <a:gd name="T3" fmla="*/ 145 h 145"/>
                <a:gd name="T4" fmla="*/ 0 w 341"/>
                <a:gd name="T5" fmla="*/ 3 h 145"/>
                <a:gd name="T6" fmla="*/ 339 w 341"/>
                <a:gd name="T7" fmla="*/ 0 h 145"/>
                <a:gd name="T8" fmla="*/ 341 w 341"/>
                <a:gd name="T9" fmla="*/ 142 h 145"/>
              </a:gdLst>
              <a:ahLst/>
              <a:cxnLst>
                <a:cxn ang="0">
                  <a:pos x="T0" y="T1"/>
                </a:cxn>
                <a:cxn ang="0">
                  <a:pos x="T2" y="T3"/>
                </a:cxn>
                <a:cxn ang="0">
                  <a:pos x="T4" y="T5"/>
                </a:cxn>
                <a:cxn ang="0">
                  <a:pos x="T6" y="T7"/>
                </a:cxn>
                <a:cxn ang="0">
                  <a:pos x="T8" y="T9"/>
                </a:cxn>
              </a:cxnLst>
              <a:rect l="0" t="0" r="r" b="b"/>
              <a:pathLst>
                <a:path w="341" h="145">
                  <a:moveTo>
                    <a:pt x="341" y="142"/>
                  </a:moveTo>
                  <a:lnTo>
                    <a:pt x="2" y="145"/>
                  </a:lnTo>
                  <a:lnTo>
                    <a:pt x="0" y="3"/>
                  </a:lnTo>
                  <a:lnTo>
                    <a:pt x="339" y="0"/>
                  </a:lnTo>
                  <a:lnTo>
                    <a:pt x="341" y="142"/>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61" name="Freeform 219"/>
            <p:cNvSpPr>
              <a:spLocks/>
            </p:cNvSpPr>
            <p:nvPr/>
          </p:nvSpPr>
          <p:spPr bwMode="auto">
            <a:xfrm>
              <a:off x="2898" y="2055"/>
              <a:ext cx="38" cy="63"/>
            </a:xfrm>
            <a:custGeom>
              <a:avLst/>
              <a:gdLst>
                <a:gd name="T0" fmla="*/ 0 w 23"/>
                <a:gd name="T1" fmla="*/ 0 h 38"/>
                <a:gd name="T2" fmla="*/ 0 w 23"/>
                <a:gd name="T3" fmla="*/ 37 h 38"/>
                <a:gd name="T4" fmla="*/ 3 w 23"/>
                <a:gd name="T5" fmla="*/ 38 h 38"/>
                <a:gd name="T6" fmla="*/ 6 w 23"/>
                <a:gd name="T7" fmla="*/ 36 h 38"/>
                <a:gd name="T8" fmla="*/ 10 w 23"/>
                <a:gd name="T9" fmla="*/ 37 h 38"/>
                <a:gd name="T10" fmla="*/ 13 w 23"/>
                <a:gd name="T11" fmla="*/ 34 h 38"/>
                <a:gd name="T12" fmla="*/ 17 w 23"/>
                <a:gd name="T13" fmla="*/ 36 h 38"/>
                <a:gd name="T14" fmla="*/ 20 w 23"/>
                <a:gd name="T15" fmla="*/ 33 h 38"/>
                <a:gd name="T16" fmla="*/ 23 w 23"/>
                <a:gd name="T17" fmla="*/ 34 h 38"/>
                <a:gd name="T18" fmla="*/ 22 w 23"/>
                <a:gd name="T19" fmla="*/ 0 h 38"/>
                <a:gd name="T20" fmla="*/ 0 w 23"/>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38">
                  <a:moveTo>
                    <a:pt x="0" y="0"/>
                  </a:moveTo>
                  <a:cubicBezTo>
                    <a:pt x="0" y="37"/>
                    <a:pt x="0" y="37"/>
                    <a:pt x="0" y="37"/>
                  </a:cubicBezTo>
                  <a:cubicBezTo>
                    <a:pt x="1" y="37"/>
                    <a:pt x="1" y="38"/>
                    <a:pt x="3" y="38"/>
                  </a:cubicBezTo>
                  <a:cubicBezTo>
                    <a:pt x="4" y="38"/>
                    <a:pt x="4" y="36"/>
                    <a:pt x="6" y="36"/>
                  </a:cubicBezTo>
                  <a:cubicBezTo>
                    <a:pt x="8" y="35"/>
                    <a:pt x="8" y="37"/>
                    <a:pt x="10" y="37"/>
                  </a:cubicBezTo>
                  <a:cubicBezTo>
                    <a:pt x="11" y="36"/>
                    <a:pt x="11" y="35"/>
                    <a:pt x="13" y="34"/>
                  </a:cubicBezTo>
                  <a:cubicBezTo>
                    <a:pt x="15" y="34"/>
                    <a:pt x="15" y="36"/>
                    <a:pt x="17" y="36"/>
                  </a:cubicBezTo>
                  <a:cubicBezTo>
                    <a:pt x="18" y="35"/>
                    <a:pt x="18" y="34"/>
                    <a:pt x="20" y="33"/>
                  </a:cubicBezTo>
                  <a:cubicBezTo>
                    <a:pt x="21" y="33"/>
                    <a:pt x="22" y="34"/>
                    <a:pt x="23" y="34"/>
                  </a:cubicBezTo>
                  <a:cubicBezTo>
                    <a:pt x="22" y="0"/>
                    <a:pt x="22" y="0"/>
                    <a:pt x="22" y="0"/>
                  </a:cubicBezTo>
                  <a:lnTo>
                    <a:pt x="0" y="0"/>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62" name="Freeform 220"/>
            <p:cNvSpPr>
              <a:spLocks/>
            </p:cNvSpPr>
            <p:nvPr/>
          </p:nvSpPr>
          <p:spPr bwMode="auto">
            <a:xfrm>
              <a:off x="3060" y="2165"/>
              <a:ext cx="20" cy="25"/>
            </a:xfrm>
            <a:custGeom>
              <a:avLst/>
              <a:gdLst>
                <a:gd name="T0" fmla="*/ 5 w 12"/>
                <a:gd name="T1" fmla="*/ 5 h 15"/>
                <a:gd name="T2" fmla="*/ 0 w 12"/>
                <a:gd name="T3" fmla="*/ 10 h 15"/>
                <a:gd name="T4" fmla="*/ 0 w 12"/>
                <a:gd name="T5" fmla="*/ 6 h 15"/>
                <a:gd name="T6" fmla="*/ 6 w 12"/>
                <a:gd name="T7" fmla="*/ 0 h 15"/>
                <a:gd name="T8" fmla="*/ 12 w 12"/>
                <a:gd name="T9" fmla="*/ 6 h 15"/>
                <a:gd name="T10" fmla="*/ 12 w 12"/>
                <a:gd name="T11" fmla="*/ 10 h 15"/>
                <a:gd name="T12" fmla="*/ 8 w 12"/>
                <a:gd name="T13" fmla="*/ 5 h 15"/>
                <a:gd name="T14" fmla="*/ 8 w 12"/>
                <a:gd name="T15" fmla="*/ 15 h 15"/>
                <a:gd name="T16" fmla="*/ 5 w 12"/>
                <a:gd name="T17" fmla="*/ 15 h 15"/>
                <a:gd name="T18" fmla="*/ 5 w 12"/>
                <a:gd name="T19" fmla="*/ 5 h 15"/>
                <a:gd name="T20" fmla="*/ 5 w 12"/>
                <a:gd name="T2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5">
                  <a:moveTo>
                    <a:pt x="5" y="5"/>
                  </a:moveTo>
                  <a:cubicBezTo>
                    <a:pt x="0" y="10"/>
                    <a:pt x="0" y="10"/>
                    <a:pt x="0" y="10"/>
                  </a:cubicBezTo>
                  <a:cubicBezTo>
                    <a:pt x="0" y="6"/>
                    <a:pt x="0" y="6"/>
                    <a:pt x="0" y="6"/>
                  </a:cubicBezTo>
                  <a:cubicBezTo>
                    <a:pt x="6" y="0"/>
                    <a:pt x="6" y="0"/>
                    <a:pt x="6" y="0"/>
                  </a:cubicBezTo>
                  <a:cubicBezTo>
                    <a:pt x="12" y="6"/>
                    <a:pt x="12" y="6"/>
                    <a:pt x="12" y="6"/>
                  </a:cubicBezTo>
                  <a:cubicBezTo>
                    <a:pt x="12" y="10"/>
                    <a:pt x="12" y="10"/>
                    <a:pt x="12" y="10"/>
                  </a:cubicBezTo>
                  <a:cubicBezTo>
                    <a:pt x="8" y="5"/>
                    <a:pt x="8" y="5"/>
                    <a:pt x="8" y="5"/>
                  </a:cubicBezTo>
                  <a:cubicBezTo>
                    <a:pt x="8" y="15"/>
                    <a:pt x="8" y="15"/>
                    <a:pt x="8" y="15"/>
                  </a:cubicBezTo>
                  <a:cubicBezTo>
                    <a:pt x="5" y="15"/>
                    <a:pt x="5" y="15"/>
                    <a:pt x="5" y="15"/>
                  </a:cubicBezTo>
                  <a:cubicBezTo>
                    <a:pt x="5" y="5"/>
                    <a:pt x="5" y="5"/>
                    <a:pt x="5" y="5"/>
                  </a:cubicBezTo>
                  <a:cubicBezTo>
                    <a:pt x="5" y="5"/>
                    <a:pt x="5" y="5"/>
                    <a:pt x="5" y="5"/>
                  </a:cubicBez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63" name="Freeform 221"/>
            <p:cNvSpPr>
              <a:spLocks/>
            </p:cNvSpPr>
            <p:nvPr/>
          </p:nvSpPr>
          <p:spPr bwMode="auto">
            <a:xfrm>
              <a:off x="3015" y="2166"/>
              <a:ext cx="18" cy="24"/>
            </a:xfrm>
            <a:custGeom>
              <a:avLst/>
              <a:gdLst>
                <a:gd name="T0" fmla="*/ 11 w 11"/>
                <a:gd name="T1" fmla="*/ 8 h 14"/>
                <a:gd name="T2" fmla="*/ 5 w 11"/>
                <a:gd name="T3" fmla="*/ 14 h 14"/>
                <a:gd name="T4" fmla="*/ 0 w 11"/>
                <a:gd name="T5" fmla="*/ 8 h 14"/>
                <a:gd name="T6" fmla="*/ 0 w 11"/>
                <a:gd name="T7" fmla="*/ 0 h 14"/>
                <a:gd name="T8" fmla="*/ 3 w 11"/>
                <a:gd name="T9" fmla="*/ 0 h 14"/>
                <a:gd name="T10" fmla="*/ 3 w 11"/>
                <a:gd name="T11" fmla="*/ 8 h 14"/>
                <a:gd name="T12" fmla="*/ 6 w 11"/>
                <a:gd name="T13" fmla="*/ 12 h 14"/>
                <a:gd name="T14" fmla="*/ 8 w 11"/>
                <a:gd name="T15" fmla="*/ 8 h 14"/>
                <a:gd name="T16" fmla="*/ 8 w 11"/>
                <a:gd name="T17" fmla="*/ 0 h 14"/>
                <a:gd name="T18" fmla="*/ 11 w 11"/>
                <a:gd name="T19" fmla="*/ 0 h 14"/>
                <a:gd name="T20" fmla="*/ 11 w 11"/>
                <a:gd name="T2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4">
                  <a:moveTo>
                    <a:pt x="11" y="8"/>
                  </a:moveTo>
                  <a:cubicBezTo>
                    <a:pt x="11" y="12"/>
                    <a:pt x="9" y="14"/>
                    <a:pt x="5" y="14"/>
                  </a:cubicBezTo>
                  <a:cubicBezTo>
                    <a:pt x="2" y="14"/>
                    <a:pt x="0" y="12"/>
                    <a:pt x="0" y="8"/>
                  </a:cubicBezTo>
                  <a:cubicBezTo>
                    <a:pt x="0" y="0"/>
                    <a:pt x="0" y="0"/>
                    <a:pt x="0" y="0"/>
                  </a:cubicBezTo>
                  <a:cubicBezTo>
                    <a:pt x="3" y="0"/>
                    <a:pt x="3" y="0"/>
                    <a:pt x="3" y="0"/>
                  </a:cubicBezTo>
                  <a:cubicBezTo>
                    <a:pt x="3" y="8"/>
                    <a:pt x="3" y="8"/>
                    <a:pt x="3" y="8"/>
                  </a:cubicBezTo>
                  <a:cubicBezTo>
                    <a:pt x="3" y="10"/>
                    <a:pt x="4" y="12"/>
                    <a:pt x="6" y="12"/>
                  </a:cubicBezTo>
                  <a:cubicBezTo>
                    <a:pt x="7" y="12"/>
                    <a:pt x="8" y="10"/>
                    <a:pt x="8" y="8"/>
                  </a:cubicBezTo>
                  <a:cubicBezTo>
                    <a:pt x="8" y="0"/>
                    <a:pt x="8" y="0"/>
                    <a:pt x="8" y="0"/>
                  </a:cubicBezTo>
                  <a:cubicBezTo>
                    <a:pt x="11" y="0"/>
                    <a:pt x="11" y="0"/>
                    <a:pt x="11" y="0"/>
                  </a:cubicBezTo>
                  <a:lnTo>
                    <a:pt x="11" y="8"/>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64" name="Freeform 222"/>
            <p:cNvSpPr>
              <a:spLocks noEditPoints="1"/>
            </p:cNvSpPr>
            <p:nvPr/>
          </p:nvSpPr>
          <p:spPr bwMode="auto">
            <a:xfrm>
              <a:off x="3038" y="2166"/>
              <a:ext cx="19" cy="24"/>
            </a:xfrm>
            <a:custGeom>
              <a:avLst/>
              <a:gdLst>
                <a:gd name="T0" fmla="*/ 4 w 11"/>
                <a:gd name="T1" fmla="*/ 9 h 14"/>
                <a:gd name="T2" fmla="*/ 4 w 11"/>
                <a:gd name="T3" fmla="*/ 14 h 14"/>
                <a:gd name="T4" fmla="*/ 0 w 11"/>
                <a:gd name="T5" fmla="*/ 14 h 14"/>
                <a:gd name="T6" fmla="*/ 0 w 11"/>
                <a:gd name="T7" fmla="*/ 0 h 14"/>
                <a:gd name="T8" fmla="*/ 5 w 11"/>
                <a:gd name="T9" fmla="*/ 0 h 14"/>
                <a:gd name="T10" fmla="*/ 11 w 11"/>
                <a:gd name="T11" fmla="*/ 4 h 14"/>
                <a:gd name="T12" fmla="*/ 9 w 11"/>
                <a:gd name="T13" fmla="*/ 8 h 14"/>
                <a:gd name="T14" fmla="*/ 5 w 11"/>
                <a:gd name="T15" fmla="*/ 9 h 14"/>
                <a:gd name="T16" fmla="*/ 4 w 11"/>
                <a:gd name="T17" fmla="*/ 9 h 14"/>
                <a:gd name="T18" fmla="*/ 4 w 11"/>
                <a:gd name="T19" fmla="*/ 2 h 14"/>
                <a:gd name="T20" fmla="*/ 4 w 11"/>
                <a:gd name="T21" fmla="*/ 7 h 14"/>
                <a:gd name="T22" fmla="*/ 5 w 11"/>
                <a:gd name="T23" fmla="*/ 7 h 14"/>
                <a:gd name="T24" fmla="*/ 7 w 11"/>
                <a:gd name="T25" fmla="*/ 4 h 14"/>
                <a:gd name="T26" fmla="*/ 5 w 11"/>
                <a:gd name="T27" fmla="*/ 2 h 14"/>
                <a:gd name="T28" fmla="*/ 4 w 11"/>
                <a:gd name="T29"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4">
                  <a:moveTo>
                    <a:pt x="4" y="9"/>
                  </a:moveTo>
                  <a:cubicBezTo>
                    <a:pt x="4" y="14"/>
                    <a:pt x="4" y="14"/>
                    <a:pt x="4" y="14"/>
                  </a:cubicBezTo>
                  <a:cubicBezTo>
                    <a:pt x="0" y="14"/>
                    <a:pt x="0" y="14"/>
                    <a:pt x="0" y="14"/>
                  </a:cubicBezTo>
                  <a:cubicBezTo>
                    <a:pt x="0" y="0"/>
                    <a:pt x="0" y="0"/>
                    <a:pt x="0" y="0"/>
                  </a:cubicBezTo>
                  <a:cubicBezTo>
                    <a:pt x="5" y="0"/>
                    <a:pt x="5" y="0"/>
                    <a:pt x="5" y="0"/>
                  </a:cubicBezTo>
                  <a:cubicBezTo>
                    <a:pt x="9" y="0"/>
                    <a:pt x="11" y="1"/>
                    <a:pt x="11" y="4"/>
                  </a:cubicBezTo>
                  <a:cubicBezTo>
                    <a:pt x="11" y="6"/>
                    <a:pt x="10" y="7"/>
                    <a:pt x="9" y="8"/>
                  </a:cubicBezTo>
                  <a:cubicBezTo>
                    <a:pt x="8" y="9"/>
                    <a:pt x="7" y="9"/>
                    <a:pt x="5" y="9"/>
                  </a:cubicBezTo>
                  <a:lnTo>
                    <a:pt x="4" y="9"/>
                  </a:lnTo>
                  <a:close/>
                  <a:moveTo>
                    <a:pt x="4" y="2"/>
                  </a:moveTo>
                  <a:cubicBezTo>
                    <a:pt x="4" y="7"/>
                    <a:pt x="4" y="7"/>
                    <a:pt x="4" y="7"/>
                  </a:cubicBezTo>
                  <a:cubicBezTo>
                    <a:pt x="5" y="7"/>
                    <a:pt x="5" y="7"/>
                    <a:pt x="5" y="7"/>
                  </a:cubicBezTo>
                  <a:cubicBezTo>
                    <a:pt x="7" y="7"/>
                    <a:pt x="7" y="6"/>
                    <a:pt x="7" y="4"/>
                  </a:cubicBezTo>
                  <a:cubicBezTo>
                    <a:pt x="7" y="3"/>
                    <a:pt x="7" y="2"/>
                    <a:pt x="5" y="2"/>
                  </a:cubicBezTo>
                  <a:lnTo>
                    <a:pt x="4" y="2"/>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65" name="Freeform 223"/>
            <p:cNvSpPr>
              <a:spLocks/>
            </p:cNvSpPr>
            <p:nvPr/>
          </p:nvSpPr>
          <p:spPr bwMode="auto">
            <a:xfrm>
              <a:off x="3097" y="2051"/>
              <a:ext cx="238" cy="399"/>
            </a:xfrm>
            <a:custGeom>
              <a:avLst/>
              <a:gdLst>
                <a:gd name="T0" fmla="*/ 238 w 238"/>
                <a:gd name="T1" fmla="*/ 397 h 399"/>
                <a:gd name="T2" fmla="*/ 3 w 238"/>
                <a:gd name="T3" fmla="*/ 399 h 399"/>
                <a:gd name="T4" fmla="*/ 0 w 238"/>
                <a:gd name="T5" fmla="*/ 2 h 399"/>
                <a:gd name="T6" fmla="*/ 235 w 238"/>
                <a:gd name="T7" fmla="*/ 0 h 399"/>
                <a:gd name="T8" fmla="*/ 238 w 238"/>
                <a:gd name="T9" fmla="*/ 397 h 399"/>
              </a:gdLst>
              <a:ahLst/>
              <a:cxnLst>
                <a:cxn ang="0">
                  <a:pos x="T0" y="T1"/>
                </a:cxn>
                <a:cxn ang="0">
                  <a:pos x="T2" y="T3"/>
                </a:cxn>
                <a:cxn ang="0">
                  <a:pos x="T4" y="T5"/>
                </a:cxn>
                <a:cxn ang="0">
                  <a:pos x="T6" y="T7"/>
                </a:cxn>
                <a:cxn ang="0">
                  <a:pos x="T8" y="T9"/>
                </a:cxn>
              </a:cxnLst>
              <a:rect l="0" t="0" r="r" b="b"/>
              <a:pathLst>
                <a:path w="238" h="399">
                  <a:moveTo>
                    <a:pt x="238" y="397"/>
                  </a:moveTo>
                  <a:lnTo>
                    <a:pt x="3" y="399"/>
                  </a:lnTo>
                  <a:lnTo>
                    <a:pt x="0" y="2"/>
                  </a:lnTo>
                  <a:lnTo>
                    <a:pt x="235" y="0"/>
                  </a:lnTo>
                  <a:lnTo>
                    <a:pt x="238" y="397"/>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66" name="Freeform 224"/>
            <p:cNvSpPr>
              <a:spLocks/>
            </p:cNvSpPr>
            <p:nvPr/>
          </p:nvSpPr>
          <p:spPr bwMode="auto">
            <a:xfrm>
              <a:off x="3188" y="2051"/>
              <a:ext cx="52" cy="85"/>
            </a:xfrm>
            <a:custGeom>
              <a:avLst/>
              <a:gdLst>
                <a:gd name="T0" fmla="*/ 0 w 31"/>
                <a:gd name="T1" fmla="*/ 1 h 51"/>
                <a:gd name="T2" fmla="*/ 0 w 31"/>
                <a:gd name="T3" fmla="*/ 50 h 51"/>
                <a:gd name="T4" fmla="*/ 4 w 31"/>
                <a:gd name="T5" fmla="*/ 51 h 51"/>
                <a:gd name="T6" fmla="*/ 8 w 31"/>
                <a:gd name="T7" fmla="*/ 48 h 51"/>
                <a:gd name="T8" fmla="*/ 13 w 31"/>
                <a:gd name="T9" fmla="*/ 50 h 51"/>
                <a:gd name="T10" fmla="*/ 18 w 31"/>
                <a:gd name="T11" fmla="*/ 46 h 51"/>
                <a:gd name="T12" fmla="*/ 23 w 31"/>
                <a:gd name="T13" fmla="*/ 48 h 51"/>
                <a:gd name="T14" fmla="*/ 27 w 31"/>
                <a:gd name="T15" fmla="*/ 45 h 51"/>
                <a:gd name="T16" fmla="*/ 31 w 31"/>
                <a:gd name="T17" fmla="*/ 46 h 51"/>
                <a:gd name="T18" fmla="*/ 30 w 31"/>
                <a:gd name="T19" fmla="*/ 0 h 51"/>
                <a:gd name="T20" fmla="*/ 0 w 31"/>
                <a:gd name="T21" fmla="*/ 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51">
                  <a:moveTo>
                    <a:pt x="0" y="1"/>
                  </a:moveTo>
                  <a:cubicBezTo>
                    <a:pt x="0" y="50"/>
                    <a:pt x="0" y="50"/>
                    <a:pt x="0" y="50"/>
                  </a:cubicBezTo>
                  <a:cubicBezTo>
                    <a:pt x="2" y="50"/>
                    <a:pt x="2" y="51"/>
                    <a:pt x="4" y="51"/>
                  </a:cubicBezTo>
                  <a:cubicBezTo>
                    <a:pt x="6" y="51"/>
                    <a:pt x="6" y="48"/>
                    <a:pt x="8" y="48"/>
                  </a:cubicBezTo>
                  <a:cubicBezTo>
                    <a:pt x="11" y="48"/>
                    <a:pt x="11" y="50"/>
                    <a:pt x="13" y="50"/>
                  </a:cubicBezTo>
                  <a:cubicBezTo>
                    <a:pt x="16" y="49"/>
                    <a:pt x="15" y="47"/>
                    <a:pt x="18" y="46"/>
                  </a:cubicBezTo>
                  <a:cubicBezTo>
                    <a:pt x="20" y="46"/>
                    <a:pt x="20" y="48"/>
                    <a:pt x="23" y="48"/>
                  </a:cubicBezTo>
                  <a:cubicBezTo>
                    <a:pt x="25" y="48"/>
                    <a:pt x="25" y="45"/>
                    <a:pt x="27" y="45"/>
                  </a:cubicBezTo>
                  <a:cubicBezTo>
                    <a:pt x="29" y="45"/>
                    <a:pt x="29" y="46"/>
                    <a:pt x="31" y="46"/>
                  </a:cubicBezTo>
                  <a:cubicBezTo>
                    <a:pt x="30" y="0"/>
                    <a:pt x="30" y="0"/>
                    <a:pt x="30" y="0"/>
                  </a:cubicBezTo>
                  <a:lnTo>
                    <a:pt x="0" y="1"/>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67" name="Freeform 225"/>
            <p:cNvSpPr>
              <a:spLocks/>
            </p:cNvSpPr>
            <p:nvPr/>
          </p:nvSpPr>
          <p:spPr bwMode="auto">
            <a:xfrm>
              <a:off x="3300" y="2405"/>
              <a:ext cx="25" cy="35"/>
            </a:xfrm>
            <a:custGeom>
              <a:avLst/>
              <a:gdLst>
                <a:gd name="T0" fmla="*/ 6 w 15"/>
                <a:gd name="T1" fmla="*/ 8 h 21"/>
                <a:gd name="T2" fmla="*/ 0 w 15"/>
                <a:gd name="T3" fmla="*/ 14 h 21"/>
                <a:gd name="T4" fmla="*/ 0 w 15"/>
                <a:gd name="T5" fmla="*/ 9 h 21"/>
                <a:gd name="T6" fmla="*/ 7 w 15"/>
                <a:gd name="T7" fmla="*/ 0 h 21"/>
                <a:gd name="T8" fmla="*/ 15 w 15"/>
                <a:gd name="T9" fmla="*/ 9 h 21"/>
                <a:gd name="T10" fmla="*/ 15 w 15"/>
                <a:gd name="T11" fmla="*/ 14 h 21"/>
                <a:gd name="T12" fmla="*/ 9 w 15"/>
                <a:gd name="T13" fmla="*/ 8 h 21"/>
                <a:gd name="T14" fmla="*/ 9 w 15"/>
                <a:gd name="T15" fmla="*/ 21 h 21"/>
                <a:gd name="T16" fmla="*/ 6 w 15"/>
                <a:gd name="T17" fmla="*/ 21 h 21"/>
                <a:gd name="T18" fmla="*/ 6 w 15"/>
                <a:gd name="T19" fmla="*/ 8 h 21"/>
                <a:gd name="T20" fmla="*/ 6 w 15"/>
                <a:gd name="T21" fmla="*/ 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1">
                  <a:moveTo>
                    <a:pt x="6" y="8"/>
                  </a:moveTo>
                  <a:cubicBezTo>
                    <a:pt x="0" y="14"/>
                    <a:pt x="0" y="14"/>
                    <a:pt x="0" y="14"/>
                  </a:cubicBezTo>
                  <a:cubicBezTo>
                    <a:pt x="0" y="9"/>
                    <a:pt x="0" y="9"/>
                    <a:pt x="0" y="9"/>
                  </a:cubicBezTo>
                  <a:cubicBezTo>
                    <a:pt x="7" y="0"/>
                    <a:pt x="7" y="0"/>
                    <a:pt x="7" y="0"/>
                  </a:cubicBezTo>
                  <a:cubicBezTo>
                    <a:pt x="15" y="9"/>
                    <a:pt x="15" y="9"/>
                    <a:pt x="15" y="9"/>
                  </a:cubicBezTo>
                  <a:cubicBezTo>
                    <a:pt x="15" y="14"/>
                    <a:pt x="15" y="14"/>
                    <a:pt x="15" y="14"/>
                  </a:cubicBezTo>
                  <a:cubicBezTo>
                    <a:pt x="9" y="8"/>
                    <a:pt x="9" y="8"/>
                    <a:pt x="9" y="8"/>
                  </a:cubicBezTo>
                  <a:cubicBezTo>
                    <a:pt x="9" y="21"/>
                    <a:pt x="9" y="21"/>
                    <a:pt x="9" y="21"/>
                  </a:cubicBezTo>
                  <a:cubicBezTo>
                    <a:pt x="6" y="21"/>
                    <a:pt x="6" y="21"/>
                    <a:pt x="6" y="21"/>
                  </a:cubicBezTo>
                  <a:cubicBezTo>
                    <a:pt x="6" y="8"/>
                    <a:pt x="6" y="8"/>
                    <a:pt x="6" y="8"/>
                  </a:cubicBezTo>
                  <a:cubicBezTo>
                    <a:pt x="6" y="8"/>
                    <a:pt x="6" y="8"/>
                    <a:pt x="6" y="8"/>
                  </a:cubicBez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68" name="Freeform 226"/>
            <p:cNvSpPr>
              <a:spLocks/>
            </p:cNvSpPr>
            <p:nvPr/>
          </p:nvSpPr>
          <p:spPr bwMode="auto">
            <a:xfrm>
              <a:off x="3238" y="2408"/>
              <a:ext cx="25" cy="34"/>
            </a:xfrm>
            <a:custGeom>
              <a:avLst/>
              <a:gdLst>
                <a:gd name="T0" fmla="*/ 15 w 15"/>
                <a:gd name="T1" fmla="*/ 11 h 20"/>
                <a:gd name="T2" fmla="*/ 7 w 15"/>
                <a:gd name="T3" fmla="*/ 20 h 20"/>
                <a:gd name="T4" fmla="*/ 0 w 15"/>
                <a:gd name="T5" fmla="*/ 11 h 20"/>
                <a:gd name="T6" fmla="*/ 0 w 15"/>
                <a:gd name="T7" fmla="*/ 0 h 20"/>
                <a:gd name="T8" fmla="*/ 4 w 15"/>
                <a:gd name="T9" fmla="*/ 0 h 20"/>
                <a:gd name="T10" fmla="*/ 4 w 15"/>
                <a:gd name="T11" fmla="*/ 11 h 20"/>
                <a:gd name="T12" fmla="*/ 8 w 15"/>
                <a:gd name="T13" fmla="*/ 16 h 20"/>
                <a:gd name="T14" fmla="*/ 11 w 15"/>
                <a:gd name="T15" fmla="*/ 11 h 20"/>
                <a:gd name="T16" fmla="*/ 11 w 15"/>
                <a:gd name="T17" fmla="*/ 0 h 20"/>
                <a:gd name="T18" fmla="*/ 15 w 15"/>
                <a:gd name="T19" fmla="*/ 0 h 20"/>
                <a:gd name="T20" fmla="*/ 15 w 15"/>
                <a:gd name="T21"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0">
                  <a:moveTo>
                    <a:pt x="15" y="11"/>
                  </a:moveTo>
                  <a:cubicBezTo>
                    <a:pt x="15" y="17"/>
                    <a:pt x="13" y="20"/>
                    <a:pt x="7" y="20"/>
                  </a:cubicBezTo>
                  <a:cubicBezTo>
                    <a:pt x="2" y="20"/>
                    <a:pt x="0" y="17"/>
                    <a:pt x="0" y="11"/>
                  </a:cubicBezTo>
                  <a:cubicBezTo>
                    <a:pt x="0" y="0"/>
                    <a:pt x="0" y="0"/>
                    <a:pt x="0" y="0"/>
                  </a:cubicBezTo>
                  <a:cubicBezTo>
                    <a:pt x="4" y="0"/>
                    <a:pt x="4" y="0"/>
                    <a:pt x="4" y="0"/>
                  </a:cubicBezTo>
                  <a:cubicBezTo>
                    <a:pt x="4" y="11"/>
                    <a:pt x="4" y="11"/>
                    <a:pt x="4" y="11"/>
                  </a:cubicBezTo>
                  <a:cubicBezTo>
                    <a:pt x="4" y="14"/>
                    <a:pt x="5" y="16"/>
                    <a:pt x="8" y="16"/>
                  </a:cubicBezTo>
                  <a:cubicBezTo>
                    <a:pt x="10" y="16"/>
                    <a:pt x="11" y="14"/>
                    <a:pt x="11" y="11"/>
                  </a:cubicBezTo>
                  <a:cubicBezTo>
                    <a:pt x="11" y="0"/>
                    <a:pt x="11" y="0"/>
                    <a:pt x="11" y="0"/>
                  </a:cubicBezTo>
                  <a:cubicBezTo>
                    <a:pt x="15" y="0"/>
                    <a:pt x="15" y="0"/>
                    <a:pt x="15" y="0"/>
                  </a:cubicBezTo>
                  <a:lnTo>
                    <a:pt x="15" y="11"/>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69" name="Freeform 227"/>
            <p:cNvSpPr>
              <a:spLocks noEditPoints="1"/>
            </p:cNvSpPr>
            <p:nvPr/>
          </p:nvSpPr>
          <p:spPr bwMode="auto">
            <a:xfrm>
              <a:off x="3270" y="2408"/>
              <a:ext cx="24" cy="32"/>
            </a:xfrm>
            <a:custGeom>
              <a:avLst/>
              <a:gdLst>
                <a:gd name="T0" fmla="*/ 5 w 14"/>
                <a:gd name="T1" fmla="*/ 13 h 19"/>
                <a:gd name="T2" fmla="*/ 5 w 14"/>
                <a:gd name="T3" fmla="*/ 19 h 19"/>
                <a:gd name="T4" fmla="*/ 0 w 14"/>
                <a:gd name="T5" fmla="*/ 19 h 19"/>
                <a:gd name="T6" fmla="*/ 0 w 14"/>
                <a:gd name="T7" fmla="*/ 0 h 19"/>
                <a:gd name="T8" fmla="*/ 7 w 14"/>
                <a:gd name="T9" fmla="*/ 0 h 19"/>
                <a:gd name="T10" fmla="*/ 14 w 14"/>
                <a:gd name="T11" fmla="*/ 6 h 19"/>
                <a:gd name="T12" fmla="*/ 12 w 14"/>
                <a:gd name="T13" fmla="*/ 11 h 19"/>
                <a:gd name="T14" fmla="*/ 7 w 14"/>
                <a:gd name="T15" fmla="*/ 13 h 19"/>
                <a:gd name="T16" fmla="*/ 5 w 14"/>
                <a:gd name="T17" fmla="*/ 13 h 19"/>
                <a:gd name="T18" fmla="*/ 5 w 14"/>
                <a:gd name="T19" fmla="*/ 3 h 19"/>
                <a:gd name="T20" fmla="*/ 5 w 14"/>
                <a:gd name="T21" fmla="*/ 9 h 19"/>
                <a:gd name="T22" fmla="*/ 6 w 14"/>
                <a:gd name="T23" fmla="*/ 9 h 19"/>
                <a:gd name="T24" fmla="*/ 10 w 14"/>
                <a:gd name="T25" fmla="*/ 6 h 19"/>
                <a:gd name="T26" fmla="*/ 6 w 14"/>
                <a:gd name="T27" fmla="*/ 3 h 19"/>
                <a:gd name="T28" fmla="*/ 5 w 14"/>
                <a:gd name="T29"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9">
                  <a:moveTo>
                    <a:pt x="5" y="13"/>
                  </a:moveTo>
                  <a:cubicBezTo>
                    <a:pt x="5" y="19"/>
                    <a:pt x="5" y="19"/>
                    <a:pt x="5" y="19"/>
                  </a:cubicBezTo>
                  <a:cubicBezTo>
                    <a:pt x="0" y="19"/>
                    <a:pt x="0" y="19"/>
                    <a:pt x="0" y="19"/>
                  </a:cubicBezTo>
                  <a:cubicBezTo>
                    <a:pt x="0" y="0"/>
                    <a:pt x="0" y="0"/>
                    <a:pt x="0" y="0"/>
                  </a:cubicBezTo>
                  <a:cubicBezTo>
                    <a:pt x="7" y="0"/>
                    <a:pt x="7" y="0"/>
                    <a:pt x="7" y="0"/>
                  </a:cubicBezTo>
                  <a:cubicBezTo>
                    <a:pt x="12" y="0"/>
                    <a:pt x="14" y="2"/>
                    <a:pt x="14" y="6"/>
                  </a:cubicBezTo>
                  <a:cubicBezTo>
                    <a:pt x="14" y="8"/>
                    <a:pt x="14" y="10"/>
                    <a:pt x="12" y="11"/>
                  </a:cubicBezTo>
                  <a:cubicBezTo>
                    <a:pt x="11" y="12"/>
                    <a:pt x="9" y="13"/>
                    <a:pt x="7" y="13"/>
                  </a:cubicBezTo>
                  <a:lnTo>
                    <a:pt x="5" y="13"/>
                  </a:lnTo>
                  <a:close/>
                  <a:moveTo>
                    <a:pt x="5" y="3"/>
                  </a:moveTo>
                  <a:cubicBezTo>
                    <a:pt x="5" y="9"/>
                    <a:pt x="5" y="9"/>
                    <a:pt x="5" y="9"/>
                  </a:cubicBezTo>
                  <a:cubicBezTo>
                    <a:pt x="6" y="9"/>
                    <a:pt x="6" y="9"/>
                    <a:pt x="6" y="9"/>
                  </a:cubicBezTo>
                  <a:cubicBezTo>
                    <a:pt x="9" y="9"/>
                    <a:pt x="10" y="8"/>
                    <a:pt x="10" y="6"/>
                  </a:cubicBezTo>
                  <a:cubicBezTo>
                    <a:pt x="10" y="4"/>
                    <a:pt x="9" y="3"/>
                    <a:pt x="6" y="3"/>
                  </a:cubicBezTo>
                  <a:lnTo>
                    <a:pt x="5" y="3"/>
                  </a:lnTo>
                  <a:close/>
                </a:path>
              </a:pathLst>
            </a:custGeom>
            <a:solidFill>
              <a:srgbClr val="002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70" name="Freeform 228"/>
            <p:cNvSpPr>
              <a:spLocks/>
            </p:cNvSpPr>
            <p:nvPr/>
          </p:nvSpPr>
          <p:spPr bwMode="auto">
            <a:xfrm>
              <a:off x="2728" y="3221"/>
              <a:ext cx="379" cy="192"/>
            </a:xfrm>
            <a:custGeom>
              <a:avLst/>
              <a:gdLst>
                <a:gd name="T0" fmla="*/ 377 w 379"/>
                <a:gd name="T1" fmla="*/ 192 h 192"/>
                <a:gd name="T2" fmla="*/ 0 w 379"/>
                <a:gd name="T3" fmla="*/ 190 h 192"/>
                <a:gd name="T4" fmla="*/ 1 w 379"/>
                <a:gd name="T5" fmla="*/ 0 h 192"/>
                <a:gd name="T6" fmla="*/ 379 w 379"/>
                <a:gd name="T7" fmla="*/ 3 h 192"/>
                <a:gd name="T8" fmla="*/ 377 w 379"/>
                <a:gd name="T9" fmla="*/ 192 h 192"/>
              </a:gdLst>
              <a:ahLst/>
              <a:cxnLst>
                <a:cxn ang="0">
                  <a:pos x="T0" y="T1"/>
                </a:cxn>
                <a:cxn ang="0">
                  <a:pos x="T2" y="T3"/>
                </a:cxn>
                <a:cxn ang="0">
                  <a:pos x="T4" y="T5"/>
                </a:cxn>
                <a:cxn ang="0">
                  <a:pos x="T6" y="T7"/>
                </a:cxn>
                <a:cxn ang="0">
                  <a:pos x="T8" y="T9"/>
                </a:cxn>
              </a:cxnLst>
              <a:rect l="0" t="0" r="r" b="b"/>
              <a:pathLst>
                <a:path w="379" h="192">
                  <a:moveTo>
                    <a:pt x="377" y="192"/>
                  </a:moveTo>
                  <a:lnTo>
                    <a:pt x="0" y="190"/>
                  </a:lnTo>
                  <a:lnTo>
                    <a:pt x="1" y="0"/>
                  </a:lnTo>
                  <a:lnTo>
                    <a:pt x="379" y="3"/>
                  </a:lnTo>
                  <a:lnTo>
                    <a:pt x="377" y="192"/>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71" name="Freeform 229"/>
            <p:cNvSpPr>
              <a:spLocks/>
            </p:cNvSpPr>
            <p:nvPr/>
          </p:nvSpPr>
          <p:spPr bwMode="auto">
            <a:xfrm>
              <a:off x="2853" y="2974"/>
              <a:ext cx="389" cy="225"/>
            </a:xfrm>
            <a:custGeom>
              <a:avLst/>
              <a:gdLst>
                <a:gd name="T0" fmla="*/ 387 w 389"/>
                <a:gd name="T1" fmla="*/ 225 h 225"/>
                <a:gd name="T2" fmla="*/ 0 w 389"/>
                <a:gd name="T3" fmla="*/ 223 h 225"/>
                <a:gd name="T4" fmla="*/ 2 w 389"/>
                <a:gd name="T5" fmla="*/ 0 h 225"/>
                <a:gd name="T6" fmla="*/ 389 w 389"/>
                <a:gd name="T7" fmla="*/ 1 h 225"/>
                <a:gd name="T8" fmla="*/ 387 w 389"/>
                <a:gd name="T9" fmla="*/ 225 h 225"/>
              </a:gdLst>
              <a:ahLst/>
              <a:cxnLst>
                <a:cxn ang="0">
                  <a:pos x="T0" y="T1"/>
                </a:cxn>
                <a:cxn ang="0">
                  <a:pos x="T2" y="T3"/>
                </a:cxn>
                <a:cxn ang="0">
                  <a:pos x="T4" y="T5"/>
                </a:cxn>
                <a:cxn ang="0">
                  <a:pos x="T6" y="T7"/>
                </a:cxn>
                <a:cxn ang="0">
                  <a:pos x="T8" y="T9"/>
                </a:cxn>
              </a:cxnLst>
              <a:rect l="0" t="0" r="r" b="b"/>
              <a:pathLst>
                <a:path w="389" h="225">
                  <a:moveTo>
                    <a:pt x="387" y="225"/>
                  </a:moveTo>
                  <a:lnTo>
                    <a:pt x="0" y="223"/>
                  </a:lnTo>
                  <a:lnTo>
                    <a:pt x="2" y="0"/>
                  </a:lnTo>
                  <a:lnTo>
                    <a:pt x="389" y="1"/>
                  </a:lnTo>
                  <a:lnTo>
                    <a:pt x="387" y="225"/>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72" name="Freeform 230"/>
            <p:cNvSpPr>
              <a:spLocks/>
            </p:cNvSpPr>
            <p:nvPr/>
          </p:nvSpPr>
          <p:spPr bwMode="auto">
            <a:xfrm>
              <a:off x="3269" y="2975"/>
              <a:ext cx="100" cy="439"/>
            </a:xfrm>
            <a:custGeom>
              <a:avLst/>
              <a:gdLst>
                <a:gd name="T0" fmla="*/ 96 w 100"/>
                <a:gd name="T1" fmla="*/ 439 h 439"/>
                <a:gd name="T2" fmla="*/ 0 w 100"/>
                <a:gd name="T3" fmla="*/ 439 h 439"/>
                <a:gd name="T4" fmla="*/ 1 w 100"/>
                <a:gd name="T5" fmla="*/ 0 h 439"/>
                <a:gd name="T6" fmla="*/ 100 w 100"/>
                <a:gd name="T7" fmla="*/ 2 h 439"/>
                <a:gd name="T8" fmla="*/ 96 w 100"/>
                <a:gd name="T9" fmla="*/ 439 h 439"/>
              </a:gdLst>
              <a:ahLst/>
              <a:cxnLst>
                <a:cxn ang="0">
                  <a:pos x="T0" y="T1"/>
                </a:cxn>
                <a:cxn ang="0">
                  <a:pos x="T2" y="T3"/>
                </a:cxn>
                <a:cxn ang="0">
                  <a:pos x="T4" y="T5"/>
                </a:cxn>
                <a:cxn ang="0">
                  <a:pos x="T6" y="T7"/>
                </a:cxn>
                <a:cxn ang="0">
                  <a:pos x="T8" y="T9"/>
                </a:cxn>
              </a:cxnLst>
              <a:rect l="0" t="0" r="r" b="b"/>
              <a:pathLst>
                <a:path w="100" h="439">
                  <a:moveTo>
                    <a:pt x="96" y="439"/>
                  </a:moveTo>
                  <a:lnTo>
                    <a:pt x="0" y="439"/>
                  </a:lnTo>
                  <a:lnTo>
                    <a:pt x="1" y="0"/>
                  </a:lnTo>
                  <a:lnTo>
                    <a:pt x="100" y="2"/>
                  </a:lnTo>
                  <a:lnTo>
                    <a:pt x="96" y="439"/>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73" name="Freeform 231"/>
            <p:cNvSpPr>
              <a:spLocks/>
            </p:cNvSpPr>
            <p:nvPr/>
          </p:nvSpPr>
          <p:spPr bwMode="auto">
            <a:xfrm>
              <a:off x="2728" y="3411"/>
              <a:ext cx="646" cy="23"/>
            </a:xfrm>
            <a:custGeom>
              <a:avLst/>
              <a:gdLst>
                <a:gd name="T0" fmla="*/ 644 w 646"/>
                <a:gd name="T1" fmla="*/ 23 h 23"/>
                <a:gd name="T2" fmla="*/ 0 w 646"/>
                <a:gd name="T3" fmla="*/ 20 h 23"/>
                <a:gd name="T4" fmla="*/ 0 w 646"/>
                <a:gd name="T5" fmla="*/ 0 h 23"/>
                <a:gd name="T6" fmla="*/ 646 w 646"/>
                <a:gd name="T7" fmla="*/ 3 h 23"/>
                <a:gd name="T8" fmla="*/ 644 w 646"/>
                <a:gd name="T9" fmla="*/ 23 h 23"/>
              </a:gdLst>
              <a:ahLst/>
              <a:cxnLst>
                <a:cxn ang="0">
                  <a:pos x="T0" y="T1"/>
                </a:cxn>
                <a:cxn ang="0">
                  <a:pos x="T2" y="T3"/>
                </a:cxn>
                <a:cxn ang="0">
                  <a:pos x="T4" y="T5"/>
                </a:cxn>
                <a:cxn ang="0">
                  <a:pos x="T6" y="T7"/>
                </a:cxn>
                <a:cxn ang="0">
                  <a:pos x="T8" y="T9"/>
                </a:cxn>
              </a:cxnLst>
              <a:rect l="0" t="0" r="r" b="b"/>
              <a:pathLst>
                <a:path w="646" h="23">
                  <a:moveTo>
                    <a:pt x="644" y="23"/>
                  </a:moveTo>
                  <a:lnTo>
                    <a:pt x="0" y="20"/>
                  </a:lnTo>
                  <a:lnTo>
                    <a:pt x="0" y="0"/>
                  </a:lnTo>
                  <a:lnTo>
                    <a:pt x="646" y="3"/>
                  </a:lnTo>
                  <a:lnTo>
                    <a:pt x="644" y="23"/>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74" name="Freeform 232"/>
            <p:cNvSpPr>
              <a:spLocks/>
            </p:cNvSpPr>
            <p:nvPr/>
          </p:nvSpPr>
          <p:spPr bwMode="auto">
            <a:xfrm>
              <a:off x="2728" y="3489"/>
              <a:ext cx="644" cy="25"/>
            </a:xfrm>
            <a:custGeom>
              <a:avLst/>
              <a:gdLst>
                <a:gd name="T0" fmla="*/ 644 w 644"/>
                <a:gd name="T1" fmla="*/ 25 h 25"/>
                <a:gd name="T2" fmla="*/ 0 w 644"/>
                <a:gd name="T3" fmla="*/ 20 h 25"/>
                <a:gd name="T4" fmla="*/ 0 w 644"/>
                <a:gd name="T5" fmla="*/ 0 h 25"/>
                <a:gd name="T6" fmla="*/ 644 w 644"/>
                <a:gd name="T7" fmla="*/ 5 h 25"/>
                <a:gd name="T8" fmla="*/ 644 w 644"/>
                <a:gd name="T9" fmla="*/ 25 h 25"/>
              </a:gdLst>
              <a:ahLst/>
              <a:cxnLst>
                <a:cxn ang="0">
                  <a:pos x="T0" y="T1"/>
                </a:cxn>
                <a:cxn ang="0">
                  <a:pos x="T2" y="T3"/>
                </a:cxn>
                <a:cxn ang="0">
                  <a:pos x="T4" y="T5"/>
                </a:cxn>
                <a:cxn ang="0">
                  <a:pos x="T6" y="T7"/>
                </a:cxn>
                <a:cxn ang="0">
                  <a:pos x="T8" y="T9"/>
                </a:cxn>
              </a:cxnLst>
              <a:rect l="0" t="0" r="r" b="b"/>
              <a:pathLst>
                <a:path w="644" h="25">
                  <a:moveTo>
                    <a:pt x="644" y="25"/>
                  </a:moveTo>
                  <a:lnTo>
                    <a:pt x="0" y="20"/>
                  </a:lnTo>
                  <a:lnTo>
                    <a:pt x="0" y="0"/>
                  </a:lnTo>
                  <a:lnTo>
                    <a:pt x="644" y="5"/>
                  </a:lnTo>
                  <a:lnTo>
                    <a:pt x="644" y="25"/>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75" name="Freeform 233"/>
            <p:cNvSpPr>
              <a:spLocks/>
            </p:cNvSpPr>
            <p:nvPr/>
          </p:nvSpPr>
          <p:spPr bwMode="auto">
            <a:xfrm>
              <a:off x="2728" y="3431"/>
              <a:ext cx="60" cy="60"/>
            </a:xfrm>
            <a:custGeom>
              <a:avLst/>
              <a:gdLst>
                <a:gd name="T0" fmla="*/ 58 w 60"/>
                <a:gd name="T1" fmla="*/ 60 h 60"/>
                <a:gd name="T2" fmla="*/ 0 w 60"/>
                <a:gd name="T3" fmla="*/ 58 h 60"/>
                <a:gd name="T4" fmla="*/ 0 w 60"/>
                <a:gd name="T5" fmla="*/ 0 h 60"/>
                <a:gd name="T6" fmla="*/ 60 w 60"/>
                <a:gd name="T7" fmla="*/ 0 h 60"/>
                <a:gd name="T8" fmla="*/ 58 w 60"/>
                <a:gd name="T9" fmla="*/ 60 h 60"/>
              </a:gdLst>
              <a:ahLst/>
              <a:cxnLst>
                <a:cxn ang="0">
                  <a:pos x="T0" y="T1"/>
                </a:cxn>
                <a:cxn ang="0">
                  <a:pos x="T2" y="T3"/>
                </a:cxn>
                <a:cxn ang="0">
                  <a:pos x="T4" y="T5"/>
                </a:cxn>
                <a:cxn ang="0">
                  <a:pos x="T6" y="T7"/>
                </a:cxn>
                <a:cxn ang="0">
                  <a:pos x="T8" y="T9"/>
                </a:cxn>
              </a:cxnLst>
              <a:rect l="0" t="0" r="r" b="b"/>
              <a:pathLst>
                <a:path w="60" h="60">
                  <a:moveTo>
                    <a:pt x="58" y="60"/>
                  </a:moveTo>
                  <a:lnTo>
                    <a:pt x="0" y="58"/>
                  </a:lnTo>
                  <a:lnTo>
                    <a:pt x="0" y="0"/>
                  </a:lnTo>
                  <a:lnTo>
                    <a:pt x="60" y="0"/>
                  </a:lnTo>
                  <a:lnTo>
                    <a:pt x="58" y="60"/>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76" name="Freeform 234"/>
            <p:cNvSpPr>
              <a:spLocks/>
            </p:cNvSpPr>
            <p:nvPr/>
          </p:nvSpPr>
          <p:spPr bwMode="auto">
            <a:xfrm>
              <a:off x="3020" y="3433"/>
              <a:ext cx="60" cy="60"/>
            </a:xfrm>
            <a:custGeom>
              <a:avLst/>
              <a:gdLst>
                <a:gd name="T0" fmla="*/ 60 w 60"/>
                <a:gd name="T1" fmla="*/ 60 h 60"/>
                <a:gd name="T2" fmla="*/ 0 w 60"/>
                <a:gd name="T3" fmla="*/ 58 h 60"/>
                <a:gd name="T4" fmla="*/ 0 w 60"/>
                <a:gd name="T5" fmla="*/ 0 h 60"/>
                <a:gd name="T6" fmla="*/ 60 w 60"/>
                <a:gd name="T7" fmla="*/ 0 h 60"/>
                <a:gd name="T8" fmla="*/ 60 w 60"/>
                <a:gd name="T9" fmla="*/ 60 h 60"/>
              </a:gdLst>
              <a:ahLst/>
              <a:cxnLst>
                <a:cxn ang="0">
                  <a:pos x="T0" y="T1"/>
                </a:cxn>
                <a:cxn ang="0">
                  <a:pos x="T2" y="T3"/>
                </a:cxn>
                <a:cxn ang="0">
                  <a:pos x="T4" y="T5"/>
                </a:cxn>
                <a:cxn ang="0">
                  <a:pos x="T6" y="T7"/>
                </a:cxn>
                <a:cxn ang="0">
                  <a:pos x="T8" y="T9"/>
                </a:cxn>
              </a:cxnLst>
              <a:rect l="0" t="0" r="r" b="b"/>
              <a:pathLst>
                <a:path w="60" h="60">
                  <a:moveTo>
                    <a:pt x="60" y="60"/>
                  </a:moveTo>
                  <a:lnTo>
                    <a:pt x="0" y="58"/>
                  </a:lnTo>
                  <a:lnTo>
                    <a:pt x="0" y="0"/>
                  </a:lnTo>
                  <a:lnTo>
                    <a:pt x="60" y="0"/>
                  </a:lnTo>
                  <a:lnTo>
                    <a:pt x="60" y="60"/>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77" name="Freeform 235"/>
            <p:cNvSpPr>
              <a:spLocks/>
            </p:cNvSpPr>
            <p:nvPr/>
          </p:nvSpPr>
          <p:spPr bwMode="auto">
            <a:xfrm>
              <a:off x="3314" y="3434"/>
              <a:ext cx="58" cy="60"/>
            </a:xfrm>
            <a:custGeom>
              <a:avLst/>
              <a:gdLst>
                <a:gd name="T0" fmla="*/ 58 w 58"/>
                <a:gd name="T1" fmla="*/ 60 h 60"/>
                <a:gd name="T2" fmla="*/ 0 w 58"/>
                <a:gd name="T3" fmla="*/ 59 h 60"/>
                <a:gd name="T4" fmla="*/ 0 w 58"/>
                <a:gd name="T5" fmla="*/ 0 h 60"/>
                <a:gd name="T6" fmla="*/ 58 w 58"/>
                <a:gd name="T7" fmla="*/ 0 h 60"/>
                <a:gd name="T8" fmla="*/ 58 w 58"/>
                <a:gd name="T9" fmla="*/ 60 h 60"/>
              </a:gdLst>
              <a:ahLst/>
              <a:cxnLst>
                <a:cxn ang="0">
                  <a:pos x="T0" y="T1"/>
                </a:cxn>
                <a:cxn ang="0">
                  <a:pos x="T2" y="T3"/>
                </a:cxn>
                <a:cxn ang="0">
                  <a:pos x="T4" y="T5"/>
                </a:cxn>
                <a:cxn ang="0">
                  <a:pos x="T6" y="T7"/>
                </a:cxn>
                <a:cxn ang="0">
                  <a:pos x="T8" y="T9"/>
                </a:cxn>
              </a:cxnLst>
              <a:rect l="0" t="0" r="r" b="b"/>
              <a:pathLst>
                <a:path w="58" h="60">
                  <a:moveTo>
                    <a:pt x="58" y="60"/>
                  </a:moveTo>
                  <a:lnTo>
                    <a:pt x="0" y="59"/>
                  </a:lnTo>
                  <a:lnTo>
                    <a:pt x="0" y="0"/>
                  </a:lnTo>
                  <a:lnTo>
                    <a:pt x="58" y="0"/>
                  </a:lnTo>
                  <a:lnTo>
                    <a:pt x="58" y="60"/>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78" name="Freeform 236"/>
            <p:cNvSpPr>
              <a:spLocks/>
            </p:cNvSpPr>
            <p:nvPr/>
          </p:nvSpPr>
          <p:spPr bwMode="auto">
            <a:xfrm>
              <a:off x="2761" y="3167"/>
              <a:ext cx="304" cy="246"/>
            </a:xfrm>
            <a:custGeom>
              <a:avLst/>
              <a:gdLst>
                <a:gd name="T0" fmla="*/ 302 w 304"/>
                <a:gd name="T1" fmla="*/ 246 h 246"/>
                <a:gd name="T2" fmla="*/ 0 w 304"/>
                <a:gd name="T3" fmla="*/ 244 h 246"/>
                <a:gd name="T4" fmla="*/ 2 w 304"/>
                <a:gd name="T5" fmla="*/ 0 h 246"/>
                <a:gd name="T6" fmla="*/ 304 w 304"/>
                <a:gd name="T7" fmla="*/ 2 h 246"/>
                <a:gd name="T8" fmla="*/ 302 w 304"/>
                <a:gd name="T9" fmla="*/ 246 h 246"/>
              </a:gdLst>
              <a:ahLst/>
              <a:cxnLst>
                <a:cxn ang="0">
                  <a:pos x="T0" y="T1"/>
                </a:cxn>
                <a:cxn ang="0">
                  <a:pos x="T2" y="T3"/>
                </a:cxn>
                <a:cxn ang="0">
                  <a:pos x="T4" y="T5"/>
                </a:cxn>
                <a:cxn ang="0">
                  <a:pos x="T6" y="T7"/>
                </a:cxn>
                <a:cxn ang="0">
                  <a:pos x="T8" y="T9"/>
                </a:cxn>
              </a:cxnLst>
              <a:rect l="0" t="0" r="r" b="b"/>
              <a:pathLst>
                <a:path w="304" h="246">
                  <a:moveTo>
                    <a:pt x="302" y="246"/>
                  </a:moveTo>
                  <a:lnTo>
                    <a:pt x="0" y="244"/>
                  </a:lnTo>
                  <a:lnTo>
                    <a:pt x="2" y="0"/>
                  </a:lnTo>
                  <a:lnTo>
                    <a:pt x="304" y="2"/>
                  </a:lnTo>
                  <a:lnTo>
                    <a:pt x="302" y="246"/>
                  </a:ln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79" name="Freeform 237"/>
            <p:cNvSpPr>
              <a:spLocks/>
            </p:cNvSpPr>
            <p:nvPr/>
          </p:nvSpPr>
          <p:spPr bwMode="auto">
            <a:xfrm>
              <a:off x="2748" y="3014"/>
              <a:ext cx="340" cy="145"/>
            </a:xfrm>
            <a:custGeom>
              <a:avLst/>
              <a:gdLst>
                <a:gd name="T0" fmla="*/ 339 w 340"/>
                <a:gd name="T1" fmla="*/ 145 h 145"/>
                <a:gd name="T2" fmla="*/ 0 w 340"/>
                <a:gd name="T3" fmla="*/ 143 h 145"/>
                <a:gd name="T4" fmla="*/ 1 w 340"/>
                <a:gd name="T5" fmla="*/ 0 h 145"/>
                <a:gd name="T6" fmla="*/ 340 w 340"/>
                <a:gd name="T7" fmla="*/ 1 h 145"/>
                <a:gd name="T8" fmla="*/ 339 w 340"/>
                <a:gd name="T9" fmla="*/ 145 h 145"/>
              </a:gdLst>
              <a:ahLst/>
              <a:cxnLst>
                <a:cxn ang="0">
                  <a:pos x="T0" y="T1"/>
                </a:cxn>
                <a:cxn ang="0">
                  <a:pos x="T2" y="T3"/>
                </a:cxn>
                <a:cxn ang="0">
                  <a:pos x="T4" y="T5"/>
                </a:cxn>
                <a:cxn ang="0">
                  <a:pos x="T6" y="T7"/>
                </a:cxn>
                <a:cxn ang="0">
                  <a:pos x="T8" y="T9"/>
                </a:cxn>
              </a:cxnLst>
              <a:rect l="0" t="0" r="r" b="b"/>
              <a:pathLst>
                <a:path w="340" h="145">
                  <a:moveTo>
                    <a:pt x="339" y="145"/>
                  </a:moveTo>
                  <a:lnTo>
                    <a:pt x="0" y="143"/>
                  </a:lnTo>
                  <a:lnTo>
                    <a:pt x="1" y="0"/>
                  </a:lnTo>
                  <a:lnTo>
                    <a:pt x="340" y="1"/>
                  </a:lnTo>
                  <a:lnTo>
                    <a:pt x="339" y="145"/>
                  </a:ln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80" name="Freeform 238"/>
            <p:cNvSpPr>
              <a:spLocks/>
            </p:cNvSpPr>
            <p:nvPr/>
          </p:nvSpPr>
          <p:spPr bwMode="auto">
            <a:xfrm>
              <a:off x="3097" y="3015"/>
              <a:ext cx="237" cy="399"/>
            </a:xfrm>
            <a:custGeom>
              <a:avLst/>
              <a:gdLst>
                <a:gd name="T0" fmla="*/ 235 w 237"/>
                <a:gd name="T1" fmla="*/ 399 h 399"/>
                <a:gd name="T2" fmla="*/ 0 w 237"/>
                <a:gd name="T3" fmla="*/ 398 h 399"/>
                <a:gd name="T4" fmla="*/ 1 w 237"/>
                <a:gd name="T5" fmla="*/ 0 h 399"/>
                <a:gd name="T6" fmla="*/ 237 w 237"/>
                <a:gd name="T7" fmla="*/ 2 h 399"/>
                <a:gd name="T8" fmla="*/ 235 w 237"/>
                <a:gd name="T9" fmla="*/ 399 h 399"/>
              </a:gdLst>
              <a:ahLst/>
              <a:cxnLst>
                <a:cxn ang="0">
                  <a:pos x="T0" y="T1"/>
                </a:cxn>
                <a:cxn ang="0">
                  <a:pos x="T2" y="T3"/>
                </a:cxn>
                <a:cxn ang="0">
                  <a:pos x="T4" y="T5"/>
                </a:cxn>
                <a:cxn ang="0">
                  <a:pos x="T6" y="T7"/>
                </a:cxn>
                <a:cxn ang="0">
                  <a:pos x="T8" y="T9"/>
                </a:cxn>
              </a:cxnLst>
              <a:rect l="0" t="0" r="r" b="b"/>
              <a:pathLst>
                <a:path w="237" h="399">
                  <a:moveTo>
                    <a:pt x="235" y="399"/>
                  </a:moveTo>
                  <a:lnTo>
                    <a:pt x="0" y="398"/>
                  </a:lnTo>
                  <a:lnTo>
                    <a:pt x="1" y="0"/>
                  </a:lnTo>
                  <a:lnTo>
                    <a:pt x="237" y="2"/>
                  </a:lnTo>
                  <a:lnTo>
                    <a:pt x="235" y="399"/>
                  </a:lnTo>
                  <a:close/>
                </a:path>
              </a:pathLst>
            </a:custGeom>
            <a:solidFill>
              <a:srgbClr val="00BCF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81" name="Freeform 239"/>
            <p:cNvSpPr>
              <a:spLocks/>
            </p:cNvSpPr>
            <p:nvPr/>
          </p:nvSpPr>
          <p:spPr bwMode="auto">
            <a:xfrm>
              <a:off x="2881" y="3167"/>
              <a:ext cx="65" cy="110"/>
            </a:xfrm>
            <a:custGeom>
              <a:avLst/>
              <a:gdLst>
                <a:gd name="T0" fmla="*/ 0 w 39"/>
                <a:gd name="T1" fmla="*/ 0 h 66"/>
                <a:gd name="T2" fmla="*/ 0 w 39"/>
                <a:gd name="T3" fmla="*/ 63 h 66"/>
                <a:gd name="T4" fmla="*/ 4 w 39"/>
                <a:gd name="T5" fmla="*/ 65 h 66"/>
                <a:gd name="T6" fmla="*/ 10 w 39"/>
                <a:gd name="T7" fmla="*/ 61 h 66"/>
                <a:gd name="T8" fmla="*/ 16 w 39"/>
                <a:gd name="T9" fmla="*/ 64 h 66"/>
                <a:gd name="T10" fmla="*/ 22 w 39"/>
                <a:gd name="T11" fmla="*/ 60 h 66"/>
                <a:gd name="T12" fmla="*/ 28 w 39"/>
                <a:gd name="T13" fmla="*/ 62 h 66"/>
                <a:gd name="T14" fmla="*/ 34 w 39"/>
                <a:gd name="T15" fmla="*/ 58 h 66"/>
                <a:gd name="T16" fmla="*/ 39 w 39"/>
                <a:gd name="T17" fmla="*/ 60 h 66"/>
                <a:gd name="T18" fmla="*/ 39 w 39"/>
                <a:gd name="T19" fmla="*/ 1 h 66"/>
                <a:gd name="T20" fmla="*/ 0 w 39"/>
                <a:gd name="T21"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66">
                  <a:moveTo>
                    <a:pt x="0" y="0"/>
                  </a:moveTo>
                  <a:cubicBezTo>
                    <a:pt x="0" y="63"/>
                    <a:pt x="0" y="63"/>
                    <a:pt x="0" y="63"/>
                  </a:cubicBezTo>
                  <a:cubicBezTo>
                    <a:pt x="1" y="64"/>
                    <a:pt x="2" y="66"/>
                    <a:pt x="4" y="65"/>
                  </a:cubicBezTo>
                  <a:cubicBezTo>
                    <a:pt x="7" y="65"/>
                    <a:pt x="7" y="62"/>
                    <a:pt x="10" y="61"/>
                  </a:cubicBezTo>
                  <a:cubicBezTo>
                    <a:pt x="13" y="61"/>
                    <a:pt x="13" y="64"/>
                    <a:pt x="16" y="64"/>
                  </a:cubicBezTo>
                  <a:cubicBezTo>
                    <a:pt x="19" y="63"/>
                    <a:pt x="19" y="60"/>
                    <a:pt x="22" y="60"/>
                  </a:cubicBezTo>
                  <a:cubicBezTo>
                    <a:pt x="25" y="59"/>
                    <a:pt x="25" y="62"/>
                    <a:pt x="28" y="62"/>
                  </a:cubicBezTo>
                  <a:cubicBezTo>
                    <a:pt x="31" y="61"/>
                    <a:pt x="31" y="58"/>
                    <a:pt x="34" y="58"/>
                  </a:cubicBezTo>
                  <a:cubicBezTo>
                    <a:pt x="36" y="58"/>
                    <a:pt x="37" y="59"/>
                    <a:pt x="39" y="60"/>
                  </a:cubicBezTo>
                  <a:cubicBezTo>
                    <a:pt x="39" y="1"/>
                    <a:pt x="39" y="1"/>
                    <a:pt x="39" y="1"/>
                  </a:cubicBezTo>
                  <a:lnTo>
                    <a:pt x="0" y="0"/>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82" name="Freeform 240"/>
            <p:cNvSpPr>
              <a:spLocks/>
            </p:cNvSpPr>
            <p:nvPr/>
          </p:nvSpPr>
          <p:spPr bwMode="auto">
            <a:xfrm>
              <a:off x="3018" y="3359"/>
              <a:ext cx="35" cy="44"/>
            </a:xfrm>
            <a:custGeom>
              <a:avLst/>
              <a:gdLst>
                <a:gd name="T0" fmla="*/ 8 w 21"/>
                <a:gd name="T1" fmla="*/ 9 h 26"/>
                <a:gd name="T2" fmla="*/ 0 w 21"/>
                <a:gd name="T3" fmla="*/ 17 h 26"/>
                <a:gd name="T4" fmla="*/ 0 w 21"/>
                <a:gd name="T5" fmla="*/ 10 h 26"/>
                <a:gd name="T6" fmla="*/ 11 w 21"/>
                <a:gd name="T7" fmla="*/ 0 h 26"/>
                <a:gd name="T8" fmla="*/ 21 w 21"/>
                <a:gd name="T9" fmla="*/ 10 h 26"/>
                <a:gd name="T10" fmla="*/ 21 w 21"/>
                <a:gd name="T11" fmla="*/ 17 h 26"/>
                <a:gd name="T12" fmla="*/ 13 w 21"/>
                <a:gd name="T13" fmla="*/ 9 h 26"/>
                <a:gd name="T14" fmla="*/ 13 w 21"/>
                <a:gd name="T15" fmla="*/ 26 h 26"/>
                <a:gd name="T16" fmla="*/ 8 w 21"/>
                <a:gd name="T17" fmla="*/ 26 h 26"/>
                <a:gd name="T18" fmla="*/ 8 w 21"/>
                <a:gd name="T19" fmla="*/ 9 h 26"/>
                <a:gd name="T20" fmla="*/ 8 w 21"/>
                <a:gd name="T21"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26">
                  <a:moveTo>
                    <a:pt x="8" y="9"/>
                  </a:moveTo>
                  <a:cubicBezTo>
                    <a:pt x="0" y="17"/>
                    <a:pt x="0" y="17"/>
                    <a:pt x="0" y="17"/>
                  </a:cubicBezTo>
                  <a:cubicBezTo>
                    <a:pt x="0" y="10"/>
                    <a:pt x="0" y="10"/>
                    <a:pt x="0" y="10"/>
                  </a:cubicBezTo>
                  <a:cubicBezTo>
                    <a:pt x="11" y="0"/>
                    <a:pt x="11" y="0"/>
                    <a:pt x="11" y="0"/>
                  </a:cubicBezTo>
                  <a:cubicBezTo>
                    <a:pt x="21" y="10"/>
                    <a:pt x="21" y="10"/>
                    <a:pt x="21" y="10"/>
                  </a:cubicBezTo>
                  <a:cubicBezTo>
                    <a:pt x="21" y="17"/>
                    <a:pt x="21" y="17"/>
                    <a:pt x="21" y="17"/>
                  </a:cubicBezTo>
                  <a:cubicBezTo>
                    <a:pt x="13" y="9"/>
                    <a:pt x="13" y="9"/>
                    <a:pt x="13" y="9"/>
                  </a:cubicBezTo>
                  <a:cubicBezTo>
                    <a:pt x="13" y="26"/>
                    <a:pt x="13" y="26"/>
                    <a:pt x="13" y="26"/>
                  </a:cubicBezTo>
                  <a:cubicBezTo>
                    <a:pt x="8" y="26"/>
                    <a:pt x="8" y="26"/>
                    <a:pt x="8" y="26"/>
                  </a:cubicBezTo>
                  <a:cubicBezTo>
                    <a:pt x="8" y="9"/>
                    <a:pt x="8" y="9"/>
                    <a:pt x="8" y="9"/>
                  </a:cubicBezTo>
                  <a:cubicBezTo>
                    <a:pt x="8" y="9"/>
                    <a:pt x="8" y="9"/>
                    <a:pt x="8" y="9"/>
                  </a:cubicBez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83" name="Freeform 241"/>
            <p:cNvSpPr>
              <a:spLocks/>
            </p:cNvSpPr>
            <p:nvPr/>
          </p:nvSpPr>
          <p:spPr bwMode="auto">
            <a:xfrm>
              <a:off x="2940" y="3361"/>
              <a:ext cx="33" cy="42"/>
            </a:xfrm>
            <a:custGeom>
              <a:avLst/>
              <a:gdLst>
                <a:gd name="T0" fmla="*/ 20 w 20"/>
                <a:gd name="T1" fmla="*/ 14 h 25"/>
                <a:gd name="T2" fmla="*/ 10 w 20"/>
                <a:gd name="T3" fmla="*/ 25 h 25"/>
                <a:gd name="T4" fmla="*/ 0 w 20"/>
                <a:gd name="T5" fmla="*/ 14 h 25"/>
                <a:gd name="T6" fmla="*/ 0 w 20"/>
                <a:gd name="T7" fmla="*/ 0 h 25"/>
                <a:gd name="T8" fmla="*/ 6 w 20"/>
                <a:gd name="T9" fmla="*/ 0 h 25"/>
                <a:gd name="T10" fmla="*/ 6 w 20"/>
                <a:gd name="T11" fmla="*/ 14 h 25"/>
                <a:gd name="T12" fmla="*/ 10 w 20"/>
                <a:gd name="T13" fmla="*/ 20 h 25"/>
                <a:gd name="T14" fmla="*/ 15 w 20"/>
                <a:gd name="T15" fmla="*/ 15 h 25"/>
                <a:gd name="T16" fmla="*/ 15 w 20"/>
                <a:gd name="T17" fmla="*/ 0 h 25"/>
                <a:gd name="T18" fmla="*/ 20 w 20"/>
                <a:gd name="T19" fmla="*/ 0 h 25"/>
                <a:gd name="T20" fmla="*/ 20 w 20"/>
                <a:gd name="T2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5">
                  <a:moveTo>
                    <a:pt x="20" y="14"/>
                  </a:moveTo>
                  <a:cubicBezTo>
                    <a:pt x="20" y="21"/>
                    <a:pt x="17" y="25"/>
                    <a:pt x="10" y="25"/>
                  </a:cubicBezTo>
                  <a:cubicBezTo>
                    <a:pt x="3" y="25"/>
                    <a:pt x="0" y="21"/>
                    <a:pt x="0" y="14"/>
                  </a:cubicBezTo>
                  <a:cubicBezTo>
                    <a:pt x="0" y="0"/>
                    <a:pt x="0" y="0"/>
                    <a:pt x="0" y="0"/>
                  </a:cubicBezTo>
                  <a:cubicBezTo>
                    <a:pt x="6" y="0"/>
                    <a:pt x="6" y="0"/>
                    <a:pt x="6" y="0"/>
                  </a:cubicBezTo>
                  <a:cubicBezTo>
                    <a:pt x="6" y="14"/>
                    <a:pt x="6" y="14"/>
                    <a:pt x="6" y="14"/>
                  </a:cubicBezTo>
                  <a:cubicBezTo>
                    <a:pt x="5" y="18"/>
                    <a:pt x="7" y="20"/>
                    <a:pt x="10" y="20"/>
                  </a:cubicBezTo>
                  <a:cubicBezTo>
                    <a:pt x="13" y="20"/>
                    <a:pt x="15" y="18"/>
                    <a:pt x="15" y="15"/>
                  </a:cubicBezTo>
                  <a:cubicBezTo>
                    <a:pt x="15" y="0"/>
                    <a:pt x="15" y="0"/>
                    <a:pt x="15" y="0"/>
                  </a:cubicBezTo>
                  <a:cubicBezTo>
                    <a:pt x="20" y="0"/>
                    <a:pt x="20" y="0"/>
                    <a:pt x="20" y="0"/>
                  </a:cubicBezTo>
                  <a:lnTo>
                    <a:pt x="20" y="14"/>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84" name="Freeform 242"/>
            <p:cNvSpPr>
              <a:spLocks noEditPoints="1"/>
            </p:cNvSpPr>
            <p:nvPr/>
          </p:nvSpPr>
          <p:spPr bwMode="auto">
            <a:xfrm>
              <a:off x="2981" y="3361"/>
              <a:ext cx="30" cy="42"/>
            </a:xfrm>
            <a:custGeom>
              <a:avLst/>
              <a:gdLst>
                <a:gd name="T0" fmla="*/ 6 w 18"/>
                <a:gd name="T1" fmla="*/ 16 h 25"/>
                <a:gd name="T2" fmla="*/ 6 w 18"/>
                <a:gd name="T3" fmla="*/ 25 h 25"/>
                <a:gd name="T4" fmla="*/ 0 w 18"/>
                <a:gd name="T5" fmla="*/ 25 h 25"/>
                <a:gd name="T6" fmla="*/ 1 w 18"/>
                <a:gd name="T7" fmla="*/ 0 h 25"/>
                <a:gd name="T8" fmla="*/ 9 w 18"/>
                <a:gd name="T9" fmla="*/ 0 h 25"/>
                <a:gd name="T10" fmla="*/ 18 w 18"/>
                <a:gd name="T11" fmla="*/ 8 h 25"/>
                <a:gd name="T12" fmla="*/ 16 w 18"/>
                <a:gd name="T13" fmla="*/ 14 h 25"/>
                <a:gd name="T14" fmla="*/ 9 w 18"/>
                <a:gd name="T15" fmla="*/ 16 h 25"/>
                <a:gd name="T16" fmla="*/ 6 w 18"/>
                <a:gd name="T17" fmla="*/ 16 h 25"/>
                <a:gd name="T18" fmla="*/ 6 w 18"/>
                <a:gd name="T19" fmla="*/ 5 h 25"/>
                <a:gd name="T20" fmla="*/ 6 w 18"/>
                <a:gd name="T21" fmla="*/ 12 h 25"/>
                <a:gd name="T22" fmla="*/ 8 w 18"/>
                <a:gd name="T23" fmla="*/ 12 h 25"/>
                <a:gd name="T24" fmla="*/ 12 w 18"/>
                <a:gd name="T25" fmla="*/ 8 h 25"/>
                <a:gd name="T26" fmla="*/ 8 w 18"/>
                <a:gd name="T27" fmla="*/ 5 h 25"/>
                <a:gd name="T28" fmla="*/ 6 w 18"/>
                <a:gd name="T29"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5">
                  <a:moveTo>
                    <a:pt x="6" y="16"/>
                  </a:moveTo>
                  <a:cubicBezTo>
                    <a:pt x="6" y="25"/>
                    <a:pt x="6" y="25"/>
                    <a:pt x="6" y="25"/>
                  </a:cubicBezTo>
                  <a:cubicBezTo>
                    <a:pt x="0" y="25"/>
                    <a:pt x="0" y="25"/>
                    <a:pt x="0" y="25"/>
                  </a:cubicBezTo>
                  <a:cubicBezTo>
                    <a:pt x="1" y="0"/>
                    <a:pt x="1" y="0"/>
                    <a:pt x="1" y="0"/>
                  </a:cubicBezTo>
                  <a:cubicBezTo>
                    <a:pt x="9" y="0"/>
                    <a:pt x="9" y="0"/>
                    <a:pt x="9" y="0"/>
                  </a:cubicBezTo>
                  <a:cubicBezTo>
                    <a:pt x="15" y="0"/>
                    <a:pt x="18" y="3"/>
                    <a:pt x="18" y="8"/>
                  </a:cubicBezTo>
                  <a:cubicBezTo>
                    <a:pt x="18" y="11"/>
                    <a:pt x="17" y="13"/>
                    <a:pt x="16" y="14"/>
                  </a:cubicBezTo>
                  <a:cubicBezTo>
                    <a:pt x="14" y="16"/>
                    <a:pt x="11" y="16"/>
                    <a:pt x="9" y="16"/>
                  </a:cubicBezTo>
                  <a:lnTo>
                    <a:pt x="6" y="16"/>
                  </a:lnTo>
                  <a:close/>
                  <a:moveTo>
                    <a:pt x="6" y="5"/>
                  </a:moveTo>
                  <a:cubicBezTo>
                    <a:pt x="6" y="12"/>
                    <a:pt x="6" y="12"/>
                    <a:pt x="6" y="12"/>
                  </a:cubicBezTo>
                  <a:cubicBezTo>
                    <a:pt x="8" y="12"/>
                    <a:pt x="8" y="12"/>
                    <a:pt x="8" y="12"/>
                  </a:cubicBezTo>
                  <a:cubicBezTo>
                    <a:pt x="11" y="12"/>
                    <a:pt x="12" y="11"/>
                    <a:pt x="12" y="8"/>
                  </a:cubicBezTo>
                  <a:cubicBezTo>
                    <a:pt x="12" y="6"/>
                    <a:pt x="11" y="5"/>
                    <a:pt x="8" y="5"/>
                  </a:cubicBezTo>
                  <a:lnTo>
                    <a:pt x="6" y="5"/>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85" name="Freeform 243"/>
            <p:cNvSpPr>
              <a:spLocks/>
            </p:cNvSpPr>
            <p:nvPr/>
          </p:nvSpPr>
          <p:spPr bwMode="auto">
            <a:xfrm>
              <a:off x="2900" y="3015"/>
              <a:ext cx="38" cy="64"/>
            </a:xfrm>
            <a:custGeom>
              <a:avLst/>
              <a:gdLst>
                <a:gd name="T0" fmla="*/ 0 w 23"/>
                <a:gd name="T1" fmla="*/ 0 h 38"/>
                <a:gd name="T2" fmla="*/ 0 w 23"/>
                <a:gd name="T3" fmla="*/ 36 h 38"/>
                <a:gd name="T4" fmla="*/ 2 w 23"/>
                <a:gd name="T5" fmla="*/ 38 h 38"/>
                <a:gd name="T6" fmla="*/ 6 w 23"/>
                <a:gd name="T7" fmla="*/ 35 h 38"/>
                <a:gd name="T8" fmla="*/ 9 w 23"/>
                <a:gd name="T9" fmla="*/ 37 h 38"/>
                <a:gd name="T10" fmla="*/ 13 w 23"/>
                <a:gd name="T11" fmla="*/ 34 h 38"/>
                <a:gd name="T12" fmla="*/ 16 w 23"/>
                <a:gd name="T13" fmla="*/ 36 h 38"/>
                <a:gd name="T14" fmla="*/ 20 w 23"/>
                <a:gd name="T15" fmla="*/ 33 h 38"/>
                <a:gd name="T16" fmla="*/ 22 w 23"/>
                <a:gd name="T17" fmla="*/ 34 h 38"/>
                <a:gd name="T18" fmla="*/ 23 w 23"/>
                <a:gd name="T19" fmla="*/ 0 h 38"/>
                <a:gd name="T20" fmla="*/ 0 w 23"/>
                <a:gd name="T2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38">
                  <a:moveTo>
                    <a:pt x="0" y="0"/>
                  </a:moveTo>
                  <a:cubicBezTo>
                    <a:pt x="0" y="36"/>
                    <a:pt x="0" y="36"/>
                    <a:pt x="0" y="36"/>
                  </a:cubicBezTo>
                  <a:cubicBezTo>
                    <a:pt x="1" y="37"/>
                    <a:pt x="1" y="38"/>
                    <a:pt x="2" y="38"/>
                  </a:cubicBezTo>
                  <a:cubicBezTo>
                    <a:pt x="4" y="37"/>
                    <a:pt x="4" y="36"/>
                    <a:pt x="6" y="35"/>
                  </a:cubicBezTo>
                  <a:cubicBezTo>
                    <a:pt x="7" y="35"/>
                    <a:pt x="8" y="37"/>
                    <a:pt x="9" y="37"/>
                  </a:cubicBezTo>
                  <a:cubicBezTo>
                    <a:pt x="11" y="36"/>
                    <a:pt x="11" y="35"/>
                    <a:pt x="13" y="34"/>
                  </a:cubicBezTo>
                  <a:cubicBezTo>
                    <a:pt x="14" y="34"/>
                    <a:pt x="15" y="36"/>
                    <a:pt x="16" y="36"/>
                  </a:cubicBezTo>
                  <a:cubicBezTo>
                    <a:pt x="18" y="35"/>
                    <a:pt x="18" y="34"/>
                    <a:pt x="20" y="33"/>
                  </a:cubicBezTo>
                  <a:cubicBezTo>
                    <a:pt x="21" y="33"/>
                    <a:pt x="22" y="34"/>
                    <a:pt x="22" y="34"/>
                  </a:cubicBezTo>
                  <a:cubicBezTo>
                    <a:pt x="23" y="0"/>
                    <a:pt x="23" y="0"/>
                    <a:pt x="23" y="0"/>
                  </a:cubicBezTo>
                  <a:lnTo>
                    <a:pt x="0" y="0"/>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86" name="Freeform 244"/>
            <p:cNvSpPr>
              <a:spLocks/>
            </p:cNvSpPr>
            <p:nvPr/>
          </p:nvSpPr>
          <p:spPr bwMode="auto">
            <a:xfrm>
              <a:off x="3062" y="3127"/>
              <a:ext cx="20" cy="25"/>
            </a:xfrm>
            <a:custGeom>
              <a:avLst/>
              <a:gdLst>
                <a:gd name="T0" fmla="*/ 4 w 12"/>
                <a:gd name="T1" fmla="*/ 5 h 15"/>
                <a:gd name="T2" fmla="*/ 0 w 12"/>
                <a:gd name="T3" fmla="*/ 10 h 15"/>
                <a:gd name="T4" fmla="*/ 0 w 12"/>
                <a:gd name="T5" fmla="*/ 6 h 15"/>
                <a:gd name="T6" fmla="*/ 6 w 12"/>
                <a:gd name="T7" fmla="*/ 0 h 15"/>
                <a:gd name="T8" fmla="*/ 12 w 12"/>
                <a:gd name="T9" fmla="*/ 6 h 15"/>
                <a:gd name="T10" fmla="*/ 12 w 12"/>
                <a:gd name="T11" fmla="*/ 10 h 15"/>
                <a:gd name="T12" fmla="*/ 7 w 12"/>
                <a:gd name="T13" fmla="*/ 5 h 15"/>
                <a:gd name="T14" fmla="*/ 7 w 12"/>
                <a:gd name="T15" fmla="*/ 15 h 15"/>
                <a:gd name="T16" fmla="*/ 4 w 12"/>
                <a:gd name="T17" fmla="*/ 15 h 15"/>
                <a:gd name="T18" fmla="*/ 4 w 12"/>
                <a:gd name="T19" fmla="*/ 5 h 15"/>
                <a:gd name="T20" fmla="*/ 4 w 12"/>
                <a:gd name="T21"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5">
                  <a:moveTo>
                    <a:pt x="4" y="5"/>
                  </a:moveTo>
                  <a:cubicBezTo>
                    <a:pt x="0" y="10"/>
                    <a:pt x="0" y="10"/>
                    <a:pt x="0" y="10"/>
                  </a:cubicBezTo>
                  <a:cubicBezTo>
                    <a:pt x="0" y="6"/>
                    <a:pt x="0" y="6"/>
                    <a:pt x="0" y="6"/>
                  </a:cubicBezTo>
                  <a:cubicBezTo>
                    <a:pt x="6" y="0"/>
                    <a:pt x="6" y="0"/>
                    <a:pt x="6" y="0"/>
                  </a:cubicBezTo>
                  <a:cubicBezTo>
                    <a:pt x="12" y="6"/>
                    <a:pt x="12" y="6"/>
                    <a:pt x="12" y="6"/>
                  </a:cubicBezTo>
                  <a:cubicBezTo>
                    <a:pt x="12" y="10"/>
                    <a:pt x="12" y="10"/>
                    <a:pt x="12" y="10"/>
                  </a:cubicBezTo>
                  <a:cubicBezTo>
                    <a:pt x="7" y="5"/>
                    <a:pt x="7" y="5"/>
                    <a:pt x="7" y="5"/>
                  </a:cubicBezTo>
                  <a:cubicBezTo>
                    <a:pt x="7" y="15"/>
                    <a:pt x="7" y="15"/>
                    <a:pt x="7" y="15"/>
                  </a:cubicBezTo>
                  <a:cubicBezTo>
                    <a:pt x="4" y="15"/>
                    <a:pt x="4" y="15"/>
                    <a:pt x="4" y="15"/>
                  </a:cubicBezTo>
                  <a:cubicBezTo>
                    <a:pt x="4" y="5"/>
                    <a:pt x="4" y="5"/>
                    <a:pt x="4" y="5"/>
                  </a:cubicBezTo>
                  <a:cubicBezTo>
                    <a:pt x="4" y="5"/>
                    <a:pt x="4" y="5"/>
                    <a:pt x="4" y="5"/>
                  </a:cubicBez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87" name="Freeform 245"/>
            <p:cNvSpPr>
              <a:spLocks/>
            </p:cNvSpPr>
            <p:nvPr/>
          </p:nvSpPr>
          <p:spPr bwMode="auto">
            <a:xfrm>
              <a:off x="3015" y="3129"/>
              <a:ext cx="20" cy="23"/>
            </a:xfrm>
            <a:custGeom>
              <a:avLst/>
              <a:gdLst>
                <a:gd name="T0" fmla="*/ 12 w 12"/>
                <a:gd name="T1" fmla="*/ 8 h 14"/>
                <a:gd name="T2" fmla="*/ 6 w 12"/>
                <a:gd name="T3" fmla="*/ 14 h 14"/>
                <a:gd name="T4" fmla="*/ 0 w 12"/>
                <a:gd name="T5" fmla="*/ 8 h 14"/>
                <a:gd name="T6" fmla="*/ 0 w 12"/>
                <a:gd name="T7" fmla="*/ 0 h 14"/>
                <a:gd name="T8" fmla="*/ 3 w 12"/>
                <a:gd name="T9" fmla="*/ 0 h 14"/>
                <a:gd name="T10" fmla="*/ 3 w 12"/>
                <a:gd name="T11" fmla="*/ 8 h 14"/>
                <a:gd name="T12" fmla="*/ 6 w 12"/>
                <a:gd name="T13" fmla="*/ 11 h 14"/>
                <a:gd name="T14" fmla="*/ 8 w 12"/>
                <a:gd name="T15" fmla="*/ 8 h 14"/>
                <a:gd name="T16" fmla="*/ 9 w 12"/>
                <a:gd name="T17" fmla="*/ 0 h 14"/>
                <a:gd name="T18" fmla="*/ 12 w 12"/>
                <a:gd name="T19" fmla="*/ 0 h 14"/>
                <a:gd name="T20" fmla="*/ 12 w 12"/>
                <a:gd name="T21" fmla="*/ 8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4">
                  <a:moveTo>
                    <a:pt x="12" y="8"/>
                  </a:moveTo>
                  <a:cubicBezTo>
                    <a:pt x="12" y="12"/>
                    <a:pt x="10" y="14"/>
                    <a:pt x="6" y="14"/>
                  </a:cubicBezTo>
                  <a:cubicBezTo>
                    <a:pt x="2" y="14"/>
                    <a:pt x="0" y="12"/>
                    <a:pt x="0" y="8"/>
                  </a:cubicBezTo>
                  <a:cubicBezTo>
                    <a:pt x="0" y="0"/>
                    <a:pt x="0" y="0"/>
                    <a:pt x="0" y="0"/>
                  </a:cubicBezTo>
                  <a:cubicBezTo>
                    <a:pt x="3" y="0"/>
                    <a:pt x="3" y="0"/>
                    <a:pt x="3" y="0"/>
                  </a:cubicBezTo>
                  <a:cubicBezTo>
                    <a:pt x="3" y="8"/>
                    <a:pt x="3" y="8"/>
                    <a:pt x="3" y="8"/>
                  </a:cubicBezTo>
                  <a:cubicBezTo>
                    <a:pt x="3" y="10"/>
                    <a:pt x="4" y="11"/>
                    <a:pt x="6" y="11"/>
                  </a:cubicBezTo>
                  <a:cubicBezTo>
                    <a:pt x="8" y="11"/>
                    <a:pt x="8" y="10"/>
                    <a:pt x="8" y="8"/>
                  </a:cubicBezTo>
                  <a:cubicBezTo>
                    <a:pt x="9" y="0"/>
                    <a:pt x="9" y="0"/>
                    <a:pt x="9" y="0"/>
                  </a:cubicBezTo>
                  <a:cubicBezTo>
                    <a:pt x="12" y="0"/>
                    <a:pt x="12" y="0"/>
                    <a:pt x="12" y="0"/>
                  </a:cubicBezTo>
                  <a:lnTo>
                    <a:pt x="12" y="8"/>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88" name="Freeform 246"/>
            <p:cNvSpPr>
              <a:spLocks noEditPoints="1"/>
            </p:cNvSpPr>
            <p:nvPr/>
          </p:nvSpPr>
          <p:spPr bwMode="auto">
            <a:xfrm>
              <a:off x="3040" y="3129"/>
              <a:ext cx="17" cy="23"/>
            </a:xfrm>
            <a:custGeom>
              <a:avLst/>
              <a:gdLst>
                <a:gd name="T0" fmla="*/ 3 w 10"/>
                <a:gd name="T1" fmla="*/ 9 h 14"/>
                <a:gd name="T2" fmla="*/ 3 w 10"/>
                <a:gd name="T3" fmla="*/ 14 h 14"/>
                <a:gd name="T4" fmla="*/ 0 w 10"/>
                <a:gd name="T5" fmla="*/ 14 h 14"/>
                <a:gd name="T6" fmla="*/ 0 w 10"/>
                <a:gd name="T7" fmla="*/ 0 h 14"/>
                <a:gd name="T8" fmla="*/ 5 w 10"/>
                <a:gd name="T9" fmla="*/ 0 h 14"/>
                <a:gd name="T10" fmla="*/ 10 w 10"/>
                <a:gd name="T11" fmla="*/ 4 h 14"/>
                <a:gd name="T12" fmla="*/ 9 w 10"/>
                <a:gd name="T13" fmla="*/ 8 h 14"/>
                <a:gd name="T14" fmla="*/ 5 w 10"/>
                <a:gd name="T15" fmla="*/ 9 h 14"/>
                <a:gd name="T16" fmla="*/ 3 w 10"/>
                <a:gd name="T17" fmla="*/ 9 h 14"/>
                <a:gd name="T18" fmla="*/ 3 w 10"/>
                <a:gd name="T19" fmla="*/ 2 h 14"/>
                <a:gd name="T20" fmla="*/ 3 w 10"/>
                <a:gd name="T21" fmla="*/ 7 h 14"/>
                <a:gd name="T22" fmla="*/ 4 w 10"/>
                <a:gd name="T23" fmla="*/ 7 h 14"/>
                <a:gd name="T24" fmla="*/ 7 w 10"/>
                <a:gd name="T25" fmla="*/ 4 h 14"/>
                <a:gd name="T26" fmla="*/ 4 w 10"/>
                <a:gd name="T27" fmla="*/ 2 h 14"/>
                <a:gd name="T28" fmla="*/ 3 w 10"/>
                <a:gd name="T29" fmla="*/ 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 h="14">
                  <a:moveTo>
                    <a:pt x="3" y="9"/>
                  </a:moveTo>
                  <a:cubicBezTo>
                    <a:pt x="3" y="14"/>
                    <a:pt x="3" y="14"/>
                    <a:pt x="3" y="14"/>
                  </a:cubicBezTo>
                  <a:cubicBezTo>
                    <a:pt x="0" y="14"/>
                    <a:pt x="0" y="14"/>
                    <a:pt x="0" y="14"/>
                  </a:cubicBezTo>
                  <a:cubicBezTo>
                    <a:pt x="0" y="0"/>
                    <a:pt x="0" y="0"/>
                    <a:pt x="0" y="0"/>
                  </a:cubicBezTo>
                  <a:cubicBezTo>
                    <a:pt x="5" y="0"/>
                    <a:pt x="5" y="0"/>
                    <a:pt x="5" y="0"/>
                  </a:cubicBezTo>
                  <a:cubicBezTo>
                    <a:pt x="8" y="0"/>
                    <a:pt x="10" y="1"/>
                    <a:pt x="10" y="4"/>
                  </a:cubicBezTo>
                  <a:cubicBezTo>
                    <a:pt x="10" y="6"/>
                    <a:pt x="10" y="7"/>
                    <a:pt x="9" y="8"/>
                  </a:cubicBezTo>
                  <a:cubicBezTo>
                    <a:pt x="8" y="9"/>
                    <a:pt x="6" y="9"/>
                    <a:pt x="5" y="9"/>
                  </a:cubicBezTo>
                  <a:lnTo>
                    <a:pt x="3" y="9"/>
                  </a:lnTo>
                  <a:close/>
                  <a:moveTo>
                    <a:pt x="3" y="2"/>
                  </a:moveTo>
                  <a:cubicBezTo>
                    <a:pt x="3" y="7"/>
                    <a:pt x="3" y="7"/>
                    <a:pt x="3" y="7"/>
                  </a:cubicBezTo>
                  <a:cubicBezTo>
                    <a:pt x="4" y="7"/>
                    <a:pt x="4" y="7"/>
                    <a:pt x="4" y="7"/>
                  </a:cubicBezTo>
                  <a:cubicBezTo>
                    <a:pt x="6" y="7"/>
                    <a:pt x="7" y="6"/>
                    <a:pt x="7" y="4"/>
                  </a:cubicBezTo>
                  <a:cubicBezTo>
                    <a:pt x="7" y="3"/>
                    <a:pt x="6" y="2"/>
                    <a:pt x="4" y="2"/>
                  </a:cubicBezTo>
                  <a:lnTo>
                    <a:pt x="3" y="2"/>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89" name="Freeform 247"/>
            <p:cNvSpPr>
              <a:spLocks/>
            </p:cNvSpPr>
            <p:nvPr/>
          </p:nvSpPr>
          <p:spPr bwMode="auto">
            <a:xfrm>
              <a:off x="3190" y="3017"/>
              <a:ext cx="52" cy="85"/>
            </a:xfrm>
            <a:custGeom>
              <a:avLst/>
              <a:gdLst>
                <a:gd name="T0" fmla="*/ 0 w 31"/>
                <a:gd name="T1" fmla="*/ 0 h 51"/>
                <a:gd name="T2" fmla="*/ 0 w 31"/>
                <a:gd name="T3" fmla="*/ 49 h 51"/>
                <a:gd name="T4" fmla="*/ 4 w 31"/>
                <a:gd name="T5" fmla="*/ 50 h 51"/>
                <a:gd name="T6" fmla="*/ 8 w 31"/>
                <a:gd name="T7" fmla="*/ 47 h 51"/>
                <a:gd name="T8" fmla="*/ 13 w 31"/>
                <a:gd name="T9" fmla="*/ 49 h 51"/>
                <a:gd name="T10" fmla="*/ 17 w 31"/>
                <a:gd name="T11" fmla="*/ 46 h 51"/>
                <a:gd name="T12" fmla="*/ 22 w 31"/>
                <a:gd name="T13" fmla="*/ 48 h 51"/>
                <a:gd name="T14" fmla="*/ 27 w 31"/>
                <a:gd name="T15" fmla="*/ 44 h 51"/>
                <a:gd name="T16" fmla="*/ 30 w 31"/>
                <a:gd name="T17" fmla="*/ 46 h 51"/>
                <a:gd name="T18" fmla="*/ 31 w 31"/>
                <a:gd name="T19" fmla="*/ 0 h 51"/>
                <a:gd name="T20" fmla="*/ 0 w 31"/>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51">
                  <a:moveTo>
                    <a:pt x="0" y="0"/>
                  </a:moveTo>
                  <a:cubicBezTo>
                    <a:pt x="0" y="49"/>
                    <a:pt x="0" y="49"/>
                    <a:pt x="0" y="49"/>
                  </a:cubicBezTo>
                  <a:cubicBezTo>
                    <a:pt x="1" y="49"/>
                    <a:pt x="2" y="51"/>
                    <a:pt x="4" y="50"/>
                  </a:cubicBezTo>
                  <a:cubicBezTo>
                    <a:pt x="6" y="50"/>
                    <a:pt x="6" y="48"/>
                    <a:pt x="8" y="47"/>
                  </a:cubicBezTo>
                  <a:cubicBezTo>
                    <a:pt x="10" y="47"/>
                    <a:pt x="11" y="49"/>
                    <a:pt x="13" y="49"/>
                  </a:cubicBezTo>
                  <a:cubicBezTo>
                    <a:pt x="15" y="49"/>
                    <a:pt x="15" y="46"/>
                    <a:pt x="17" y="46"/>
                  </a:cubicBezTo>
                  <a:cubicBezTo>
                    <a:pt x="20" y="45"/>
                    <a:pt x="20" y="48"/>
                    <a:pt x="22" y="48"/>
                  </a:cubicBezTo>
                  <a:cubicBezTo>
                    <a:pt x="25" y="47"/>
                    <a:pt x="24" y="45"/>
                    <a:pt x="27" y="44"/>
                  </a:cubicBezTo>
                  <a:cubicBezTo>
                    <a:pt x="29" y="44"/>
                    <a:pt x="29" y="46"/>
                    <a:pt x="30" y="46"/>
                  </a:cubicBezTo>
                  <a:cubicBezTo>
                    <a:pt x="31" y="0"/>
                    <a:pt x="31" y="0"/>
                    <a:pt x="31" y="0"/>
                  </a:cubicBezTo>
                  <a:lnTo>
                    <a:pt x="0" y="0"/>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90" name="Freeform 248"/>
            <p:cNvSpPr>
              <a:spLocks/>
            </p:cNvSpPr>
            <p:nvPr/>
          </p:nvSpPr>
          <p:spPr bwMode="auto">
            <a:xfrm>
              <a:off x="3297" y="3373"/>
              <a:ext cx="27" cy="33"/>
            </a:xfrm>
            <a:custGeom>
              <a:avLst/>
              <a:gdLst>
                <a:gd name="T0" fmla="*/ 6 w 16"/>
                <a:gd name="T1" fmla="*/ 7 h 20"/>
                <a:gd name="T2" fmla="*/ 0 w 16"/>
                <a:gd name="T3" fmla="*/ 13 h 20"/>
                <a:gd name="T4" fmla="*/ 0 w 16"/>
                <a:gd name="T5" fmla="*/ 8 h 20"/>
                <a:gd name="T6" fmla="*/ 8 w 16"/>
                <a:gd name="T7" fmla="*/ 0 h 20"/>
                <a:gd name="T8" fmla="*/ 16 w 16"/>
                <a:gd name="T9" fmla="*/ 8 h 20"/>
                <a:gd name="T10" fmla="*/ 16 w 16"/>
                <a:gd name="T11" fmla="*/ 13 h 20"/>
                <a:gd name="T12" fmla="*/ 10 w 16"/>
                <a:gd name="T13" fmla="*/ 7 h 20"/>
                <a:gd name="T14" fmla="*/ 10 w 16"/>
                <a:gd name="T15" fmla="*/ 20 h 20"/>
                <a:gd name="T16" fmla="*/ 6 w 16"/>
                <a:gd name="T17" fmla="*/ 20 h 20"/>
                <a:gd name="T18" fmla="*/ 6 w 16"/>
                <a:gd name="T19" fmla="*/ 7 h 20"/>
                <a:gd name="T20" fmla="*/ 6 w 16"/>
                <a:gd name="T21" fmla="*/ 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0">
                  <a:moveTo>
                    <a:pt x="6" y="7"/>
                  </a:moveTo>
                  <a:cubicBezTo>
                    <a:pt x="0" y="13"/>
                    <a:pt x="0" y="13"/>
                    <a:pt x="0" y="13"/>
                  </a:cubicBezTo>
                  <a:cubicBezTo>
                    <a:pt x="0" y="8"/>
                    <a:pt x="0" y="8"/>
                    <a:pt x="0" y="8"/>
                  </a:cubicBezTo>
                  <a:cubicBezTo>
                    <a:pt x="8" y="0"/>
                    <a:pt x="8" y="0"/>
                    <a:pt x="8" y="0"/>
                  </a:cubicBezTo>
                  <a:cubicBezTo>
                    <a:pt x="16" y="8"/>
                    <a:pt x="16" y="8"/>
                    <a:pt x="16" y="8"/>
                  </a:cubicBezTo>
                  <a:cubicBezTo>
                    <a:pt x="16" y="13"/>
                    <a:pt x="16" y="13"/>
                    <a:pt x="16" y="13"/>
                  </a:cubicBezTo>
                  <a:cubicBezTo>
                    <a:pt x="10" y="7"/>
                    <a:pt x="10" y="7"/>
                    <a:pt x="10" y="7"/>
                  </a:cubicBezTo>
                  <a:cubicBezTo>
                    <a:pt x="10" y="20"/>
                    <a:pt x="10" y="20"/>
                    <a:pt x="10" y="20"/>
                  </a:cubicBezTo>
                  <a:cubicBezTo>
                    <a:pt x="6" y="20"/>
                    <a:pt x="6" y="20"/>
                    <a:pt x="6" y="20"/>
                  </a:cubicBezTo>
                  <a:cubicBezTo>
                    <a:pt x="6" y="7"/>
                    <a:pt x="6" y="7"/>
                    <a:pt x="6" y="7"/>
                  </a:cubicBezTo>
                  <a:cubicBezTo>
                    <a:pt x="6" y="7"/>
                    <a:pt x="6" y="7"/>
                    <a:pt x="6" y="7"/>
                  </a:cubicBez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91" name="Freeform 249"/>
            <p:cNvSpPr>
              <a:spLocks/>
            </p:cNvSpPr>
            <p:nvPr/>
          </p:nvSpPr>
          <p:spPr bwMode="auto">
            <a:xfrm>
              <a:off x="3235" y="3374"/>
              <a:ext cx="27" cy="32"/>
            </a:xfrm>
            <a:custGeom>
              <a:avLst/>
              <a:gdLst>
                <a:gd name="T0" fmla="*/ 16 w 16"/>
                <a:gd name="T1" fmla="*/ 11 h 19"/>
                <a:gd name="T2" fmla="*/ 8 w 16"/>
                <a:gd name="T3" fmla="*/ 19 h 19"/>
                <a:gd name="T4" fmla="*/ 0 w 16"/>
                <a:gd name="T5" fmla="*/ 11 h 19"/>
                <a:gd name="T6" fmla="*/ 0 w 16"/>
                <a:gd name="T7" fmla="*/ 0 h 19"/>
                <a:gd name="T8" fmla="*/ 4 w 16"/>
                <a:gd name="T9" fmla="*/ 0 h 19"/>
                <a:gd name="T10" fmla="*/ 4 w 16"/>
                <a:gd name="T11" fmla="*/ 11 h 19"/>
                <a:gd name="T12" fmla="*/ 8 w 16"/>
                <a:gd name="T13" fmla="*/ 16 h 19"/>
                <a:gd name="T14" fmla="*/ 11 w 16"/>
                <a:gd name="T15" fmla="*/ 11 h 19"/>
                <a:gd name="T16" fmla="*/ 11 w 16"/>
                <a:gd name="T17" fmla="*/ 0 h 19"/>
                <a:gd name="T18" fmla="*/ 16 w 16"/>
                <a:gd name="T19" fmla="*/ 0 h 19"/>
                <a:gd name="T20" fmla="*/ 16 w 16"/>
                <a:gd name="T21"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9">
                  <a:moveTo>
                    <a:pt x="16" y="11"/>
                  </a:moveTo>
                  <a:cubicBezTo>
                    <a:pt x="15" y="16"/>
                    <a:pt x="13" y="19"/>
                    <a:pt x="8" y="19"/>
                  </a:cubicBezTo>
                  <a:cubicBezTo>
                    <a:pt x="2" y="19"/>
                    <a:pt x="0" y="16"/>
                    <a:pt x="0" y="11"/>
                  </a:cubicBezTo>
                  <a:cubicBezTo>
                    <a:pt x="0" y="0"/>
                    <a:pt x="0" y="0"/>
                    <a:pt x="0" y="0"/>
                  </a:cubicBezTo>
                  <a:cubicBezTo>
                    <a:pt x="4" y="0"/>
                    <a:pt x="4" y="0"/>
                    <a:pt x="4" y="0"/>
                  </a:cubicBezTo>
                  <a:cubicBezTo>
                    <a:pt x="4" y="11"/>
                    <a:pt x="4" y="11"/>
                    <a:pt x="4" y="11"/>
                  </a:cubicBezTo>
                  <a:cubicBezTo>
                    <a:pt x="4" y="14"/>
                    <a:pt x="5" y="16"/>
                    <a:pt x="8" y="16"/>
                  </a:cubicBezTo>
                  <a:cubicBezTo>
                    <a:pt x="10" y="16"/>
                    <a:pt x="11" y="14"/>
                    <a:pt x="11" y="11"/>
                  </a:cubicBezTo>
                  <a:cubicBezTo>
                    <a:pt x="11" y="0"/>
                    <a:pt x="11" y="0"/>
                    <a:pt x="11" y="0"/>
                  </a:cubicBezTo>
                  <a:cubicBezTo>
                    <a:pt x="16" y="0"/>
                    <a:pt x="16" y="0"/>
                    <a:pt x="16" y="0"/>
                  </a:cubicBezTo>
                  <a:lnTo>
                    <a:pt x="16" y="11"/>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92" name="Freeform 250"/>
            <p:cNvSpPr>
              <a:spLocks noEditPoints="1"/>
            </p:cNvSpPr>
            <p:nvPr/>
          </p:nvSpPr>
          <p:spPr bwMode="auto">
            <a:xfrm>
              <a:off x="3269" y="3374"/>
              <a:ext cx="23" cy="32"/>
            </a:xfrm>
            <a:custGeom>
              <a:avLst/>
              <a:gdLst>
                <a:gd name="T0" fmla="*/ 4 w 14"/>
                <a:gd name="T1" fmla="*/ 12 h 19"/>
                <a:gd name="T2" fmla="*/ 4 w 14"/>
                <a:gd name="T3" fmla="*/ 19 h 19"/>
                <a:gd name="T4" fmla="*/ 0 w 14"/>
                <a:gd name="T5" fmla="*/ 19 h 19"/>
                <a:gd name="T6" fmla="*/ 0 w 14"/>
                <a:gd name="T7" fmla="*/ 0 h 19"/>
                <a:gd name="T8" fmla="*/ 6 w 14"/>
                <a:gd name="T9" fmla="*/ 0 h 19"/>
                <a:gd name="T10" fmla="*/ 14 w 14"/>
                <a:gd name="T11" fmla="*/ 6 h 19"/>
                <a:gd name="T12" fmla="*/ 11 w 14"/>
                <a:gd name="T13" fmla="*/ 11 h 19"/>
                <a:gd name="T14" fmla="*/ 6 w 14"/>
                <a:gd name="T15" fmla="*/ 13 h 19"/>
                <a:gd name="T16" fmla="*/ 4 w 14"/>
                <a:gd name="T17" fmla="*/ 12 h 19"/>
                <a:gd name="T18" fmla="*/ 4 w 14"/>
                <a:gd name="T19" fmla="*/ 3 h 19"/>
                <a:gd name="T20" fmla="*/ 4 w 14"/>
                <a:gd name="T21" fmla="*/ 9 h 19"/>
                <a:gd name="T22" fmla="*/ 6 w 14"/>
                <a:gd name="T23" fmla="*/ 9 h 19"/>
                <a:gd name="T24" fmla="*/ 9 w 14"/>
                <a:gd name="T25" fmla="*/ 6 h 19"/>
                <a:gd name="T26" fmla="*/ 6 w 14"/>
                <a:gd name="T27" fmla="*/ 3 h 19"/>
                <a:gd name="T28" fmla="*/ 4 w 14"/>
                <a:gd name="T29"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19">
                  <a:moveTo>
                    <a:pt x="4" y="12"/>
                  </a:moveTo>
                  <a:cubicBezTo>
                    <a:pt x="4" y="19"/>
                    <a:pt x="4" y="19"/>
                    <a:pt x="4" y="19"/>
                  </a:cubicBezTo>
                  <a:cubicBezTo>
                    <a:pt x="0" y="19"/>
                    <a:pt x="0" y="19"/>
                    <a:pt x="0" y="19"/>
                  </a:cubicBezTo>
                  <a:cubicBezTo>
                    <a:pt x="0" y="0"/>
                    <a:pt x="0" y="0"/>
                    <a:pt x="0" y="0"/>
                  </a:cubicBezTo>
                  <a:cubicBezTo>
                    <a:pt x="6" y="0"/>
                    <a:pt x="6" y="0"/>
                    <a:pt x="6" y="0"/>
                  </a:cubicBezTo>
                  <a:cubicBezTo>
                    <a:pt x="11" y="0"/>
                    <a:pt x="14" y="2"/>
                    <a:pt x="14" y="6"/>
                  </a:cubicBezTo>
                  <a:cubicBezTo>
                    <a:pt x="14" y="8"/>
                    <a:pt x="13" y="10"/>
                    <a:pt x="11" y="11"/>
                  </a:cubicBezTo>
                  <a:cubicBezTo>
                    <a:pt x="10" y="12"/>
                    <a:pt x="8" y="13"/>
                    <a:pt x="6" y="13"/>
                  </a:cubicBezTo>
                  <a:lnTo>
                    <a:pt x="4" y="12"/>
                  </a:lnTo>
                  <a:close/>
                  <a:moveTo>
                    <a:pt x="4" y="3"/>
                  </a:moveTo>
                  <a:cubicBezTo>
                    <a:pt x="4" y="9"/>
                    <a:pt x="4" y="9"/>
                    <a:pt x="4" y="9"/>
                  </a:cubicBezTo>
                  <a:cubicBezTo>
                    <a:pt x="6" y="9"/>
                    <a:pt x="6" y="9"/>
                    <a:pt x="6" y="9"/>
                  </a:cubicBezTo>
                  <a:cubicBezTo>
                    <a:pt x="8" y="9"/>
                    <a:pt x="9" y="8"/>
                    <a:pt x="9" y="6"/>
                  </a:cubicBezTo>
                  <a:cubicBezTo>
                    <a:pt x="9" y="4"/>
                    <a:pt x="8" y="3"/>
                    <a:pt x="6" y="3"/>
                  </a:cubicBezTo>
                  <a:lnTo>
                    <a:pt x="4" y="3"/>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93" name="Freeform 251"/>
            <p:cNvSpPr>
              <a:spLocks/>
            </p:cNvSpPr>
            <p:nvPr/>
          </p:nvSpPr>
          <p:spPr bwMode="auto">
            <a:xfrm>
              <a:off x="2796" y="3810"/>
              <a:ext cx="646" cy="23"/>
            </a:xfrm>
            <a:custGeom>
              <a:avLst/>
              <a:gdLst>
                <a:gd name="T0" fmla="*/ 646 w 646"/>
                <a:gd name="T1" fmla="*/ 20 h 23"/>
                <a:gd name="T2" fmla="*/ 0 w 646"/>
                <a:gd name="T3" fmla="*/ 23 h 23"/>
                <a:gd name="T4" fmla="*/ 0 w 646"/>
                <a:gd name="T5" fmla="*/ 3 h 23"/>
                <a:gd name="T6" fmla="*/ 644 w 646"/>
                <a:gd name="T7" fmla="*/ 0 h 23"/>
                <a:gd name="T8" fmla="*/ 646 w 646"/>
                <a:gd name="T9" fmla="*/ 20 h 23"/>
              </a:gdLst>
              <a:ahLst/>
              <a:cxnLst>
                <a:cxn ang="0">
                  <a:pos x="T0" y="T1"/>
                </a:cxn>
                <a:cxn ang="0">
                  <a:pos x="T2" y="T3"/>
                </a:cxn>
                <a:cxn ang="0">
                  <a:pos x="T4" y="T5"/>
                </a:cxn>
                <a:cxn ang="0">
                  <a:pos x="T6" y="T7"/>
                </a:cxn>
                <a:cxn ang="0">
                  <a:pos x="T8" y="T9"/>
                </a:cxn>
              </a:cxnLst>
              <a:rect l="0" t="0" r="r" b="b"/>
              <a:pathLst>
                <a:path w="646" h="23">
                  <a:moveTo>
                    <a:pt x="646" y="20"/>
                  </a:moveTo>
                  <a:lnTo>
                    <a:pt x="0" y="23"/>
                  </a:lnTo>
                  <a:lnTo>
                    <a:pt x="0" y="3"/>
                  </a:lnTo>
                  <a:lnTo>
                    <a:pt x="644" y="0"/>
                  </a:lnTo>
                  <a:lnTo>
                    <a:pt x="646" y="20"/>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94" name="Freeform 252"/>
            <p:cNvSpPr>
              <a:spLocks/>
            </p:cNvSpPr>
            <p:nvPr/>
          </p:nvSpPr>
          <p:spPr bwMode="auto">
            <a:xfrm>
              <a:off x="2796" y="3888"/>
              <a:ext cx="646" cy="23"/>
            </a:xfrm>
            <a:custGeom>
              <a:avLst/>
              <a:gdLst>
                <a:gd name="T0" fmla="*/ 646 w 646"/>
                <a:gd name="T1" fmla="*/ 20 h 23"/>
                <a:gd name="T2" fmla="*/ 0 w 646"/>
                <a:gd name="T3" fmla="*/ 23 h 23"/>
                <a:gd name="T4" fmla="*/ 0 w 646"/>
                <a:gd name="T5" fmla="*/ 3 h 23"/>
                <a:gd name="T6" fmla="*/ 646 w 646"/>
                <a:gd name="T7" fmla="*/ 0 h 23"/>
                <a:gd name="T8" fmla="*/ 646 w 646"/>
                <a:gd name="T9" fmla="*/ 20 h 23"/>
              </a:gdLst>
              <a:ahLst/>
              <a:cxnLst>
                <a:cxn ang="0">
                  <a:pos x="T0" y="T1"/>
                </a:cxn>
                <a:cxn ang="0">
                  <a:pos x="T2" y="T3"/>
                </a:cxn>
                <a:cxn ang="0">
                  <a:pos x="T4" y="T5"/>
                </a:cxn>
                <a:cxn ang="0">
                  <a:pos x="T6" y="T7"/>
                </a:cxn>
                <a:cxn ang="0">
                  <a:pos x="T8" y="T9"/>
                </a:cxn>
              </a:cxnLst>
              <a:rect l="0" t="0" r="r" b="b"/>
              <a:pathLst>
                <a:path w="646" h="23">
                  <a:moveTo>
                    <a:pt x="646" y="20"/>
                  </a:moveTo>
                  <a:lnTo>
                    <a:pt x="0" y="23"/>
                  </a:lnTo>
                  <a:lnTo>
                    <a:pt x="0" y="3"/>
                  </a:lnTo>
                  <a:lnTo>
                    <a:pt x="646" y="0"/>
                  </a:lnTo>
                  <a:lnTo>
                    <a:pt x="646" y="20"/>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95" name="Rectangle 253"/>
            <p:cNvSpPr>
              <a:spLocks noChangeArrowheads="1"/>
            </p:cNvSpPr>
            <p:nvPr/>
          </p:nvSpPr>
          <p:spPr bwMode="auto">
            <a:xfrm>
              <a:off x="2796" y="3833"/>
              <a:ext cx="60" cy="58"/>
            </a:xfrm>
            <a:prstGeom prst="rect">
              <a:avLst/>
            </a:prstGeom>
            <a:solidFill>
              <a:srgbClr val="FF8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96" name="Freeform 254"/>
            <p:cNvSpPr>
              <a:spLocks/>
            </p:cNvSpPr>
            <p:nvPr/>
          </p:nvSpPr>
          <p:spPr bwMode="auto">
            <a:xfrm>
              <a:off x="3088" y="3831"/>
              <a:ext cx="60" cy="59"/>
            </a:xfrm>
            <a:custGeom>
              <a:avLst/>
              <a:gdLst>
                <a:gd name="T0" fmla="*/ 60 w 60"/>
                <a:gd name="T1" fmla="*/ 59 h 59"/>
                <a:gd name="T2" fmla="*/ 2 w 60"/>
                <a:gd name="T3" fmla="*/ 59 h 59"/>
                <a:gd name="T4" fmla="*/ 0 w 60"/>
                <a:gd name="T5" fmla="*/ 0 h 59"/>
                <a:gd name="T6" fmla="*/ 60 w 60"/>
                <a:gd name="T7" fmla="*/ 0 h 59"/>
                <a:gd name="T8" fmla="*/ 60 w 60"/>
                <a:gd name="T9" fmla="*/ 59 h 59"/>
              </a:gdLst>
              <a:ahLst/>
              <a:cxnLst>
                <a:cxn ang="0">
                  <a:pos x="T0" y="T1"/>
                </a:cxn>
                <a:cxn ang="0">
                  <a:pos x="T2" y="T3"/>
                </a:cxn>
                <a:cxn ang="0">
                  <a:pos x="T4" y="T5"/>
                </a:cxn>
                <a:cxn ang="0">
                  <a:pos x="T6" y="T7"/>
                </a:cxn>
                <a:cxn ang="0">
                  <a:pos x="T8" y="T9"/>
                </a:cxn>
              </a:cxnLst>
              <a:rect l="0" t="0" r="r" b="b"/>
              <a:pathLst>
                <a:path w="60" h="59">
                  <a:moveTo>
                    <a:pt x="60" y="59"/>
                  </a:moveTo>
                  <a:lnTo>
                    <a:pt x="2" y="59"/>
                  </a:lnTo>
                  <a:lnTo>
                    <a:pt x="0" y="0"/>
                  </a:lnTo>
                  <a:lnTo>
                    <a:pt x="60" y="0"/>
                  </a:lnTo>
                  <a:lnTo>
                    <a:pt x="60" y="59"/>
                  </a:lnTo>
                  <a:close/>
                </a:path>
              </a:pathLst>
            </a:custGeom>
            <a:solidFill>
              <a:srgbClr val="FF8C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97" name="Rectangle 255"/>
            <p:cNvSpPr>
              <a:spLocks noChangeArrowheads="1"/>
            </p:cNvSpPr>
            <p:nvPr/>
          </p:nvSpPr>
          <p:spPr bwMode="auto">
            <a:xfrm>
              <a:off x="3382" y="3830"/>
              <a:ext cx="60" cy="58"/>
            </a:xfrm>
            <a:prstGeom prst="rect">
              <a:avLst/>
            </a:prstGeom>
            <a:solidFill>
              <a:srgbClr val="FF8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grpSp>
      <p:sp>
        <p:nvSpPr>
          <p:cNvPr id="99" name="Rectangle 98"/>
          <p:cNvSpPr/>
          <p:nvPr/>
        </p:nvSpPr>
        <p:spPr bwMode="auto">
          <a:xfrm>
            <a:off x="1252086" y="1683764"/>
            <a:ext cx="3267548" cy="8480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204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Light" panose="020B0502040204020203" pitchFamily="34" charset="0"/>
              </a:rPr>
              <a:t>Export a database</a:t>
            </a:r>
          </a:p>
        </p:txBody>
      </p:sp>
      <p:sp>
        <p:nvSpPr>
          <p:cNvPr id="100" name="Rectangle 99"/>
          <p:cNvSpPr/>
          <p:nvPr/>
        </p:nvSpPr>
        <p:spPr bwMode="auto">
          <a:xfrm>
            <a:off x="5051147" y="1662551"/>
            <a:ext cx="2970498" cy="8480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28" rtl="0" eaLnBrk="1" fontAlgn="base" latinLnBrk="0" hangingPunct="1">
              <a:lnSpc>
                <a:spcPct val="90000"/>
              </a:lnSpc>
              <a:spcBef>
                <a:spcPct val="0"/>
              </a:spcBef>
              <a:spcAft>
                <a:spcPct val="0"/>
              </a:spcAft>
              <a:buClrTx/>
              <a:buSzTx/>
              <a:buFontTx/>
              <a:buNone/>
              <a:tabLst/>
              <a:defRPr/>
            </a:pPr>
            <a:r>
              <a:rPr kumimoji="0" lang="en-US" sz="204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Light" panose="020B0502040204020203" pitchFamily="34" charset="0"/>
              </a:rPr>
              <a:t>Live database</a:t>
            </a:r>
          </a:p>
        </p:txBody>
      </p:sp>
      <p:sp>
        <p:nvSpPr>
          <p:cNvPr id="102" name="TextBox 101"/>
          <p:cNvSpPr txBox="1"/>
          <p:nvPr/>
        </p:nvSpPr>
        <p:spPr>
          <a:xfrm>
            <a:off x="1251540" y="2507279"/>
            <a:ext cx="3248245" cy="1219849"/>
          </a:xfrm>
          <a:prstGeom prst="rect">
            <a:avLst/>
          </a:prstGeom>
          <a:solidFill>
            <a:schemeClr val="bg1">
              <a:lumMod val="95000"/>
            </a:schemeClr>
          </a:solidFill>
          <a:ln>
            <a:noFill/>
          </a:ln>
        </p:spPr>
        <p:txBody>
          <a:bodyPr wrap="square" lIns="186521" tIns="149217" rIns="186521" bIns="149217" rtlCol="0">
            <a:noAutofit/>
          </a:bodyPr>
          <a:lstStyle/>
          <a:p>
            <a:pPr marL="0" marR="0" lvl="0" indent="0" algn="l" defTabSz="932597" rtl="0" eaLnBrk="1" fontAlgn="auto" latinLnBrk="0" hangingPunct="1">
              <a:lnSpc>
                <a:spcPct val="90000"/>
              </a:lnSpc>
              <a:spcBef>
                <a:spcPts val="0"/>
              </a:spcBef>
              <a:spcAft>
                <a:spcPts val="1224"/>
              </a:spcAft>
              <a:buClrTx/>
              <a:buSzTx/>
              <a:buFontTx/>
              <a:buNone/>
              <a:tabLst/>
              <a:defRPr/>
            </a:pPr>
            <a:r>
              <a:rPr kumimoji="0" lang="en-US" sz="1428" b="0" i="0" u="none" strike="noStrike" kern="1200" cap="none" spc="0" normalizeH="0" baseline="0" noProof="0" dirty="0">
                <a:ln>
                  <a:noFill/>
                </a:ln>
                <a:gradFill>
                  <a:gsLst>
                    <a:gs pos="2917">
                      <a:srgbClr val="494949"/>
                    </a:gs>
                    <a:gs pos="30000">
                      <a:srgbClr val="494949"/>
                    </a:gs>
                  </a:gsLst>
                  <a:lin ang="5400000" scaled="0"/>
                </a:gradFill>
                <a:effectLst/>
                <a:uLnTx/>
                <a:uFillTx/>
                <a:latin typeface="Segoe UI"/>
                <a:ea typeface="+mn-ea"/>
                <a:cs typeface="+mn-cs"/>
              </a:rPr>
              <a:t>Generate a BACPAC in external storage and hydrate as needed</a:t>
            </a:r>
          </a:p>
        </p:txBody>
      </p:sp>
      <p:sp>
        <p:nvSpPr>
          <p:cNvPr id="103" name="TextBox 102"/>
          <p:cNvSpPr txBox="1"/>
          <p:nvPr/>
        </p:nvSpPr>
        <p:spPr>
          <a:xfrm>
            <a:off x="5087591" y="2485516"/>
            <a:ext cx="2937966" cy="1219849"/>
          </a:xfrm>
          <a:prstGeom prst="rect">
            <a:avLst/>
          </a:prstGeom>
          <a:solidFill>
            <a:schemeClr val="bg1">
              <a:lumMod val="95000"/>
            </a:schemeClr>
          </a:solidFill>
          <a:ln>
            <a:noFill/>
          </a:ln>
        </p:spPr>
        <p:txBody>
          <a:bodyPr wrap="square" lIns="186521" tIns="149217" rIns="186521" bIns="149217" rtlCol="0">
            <a:noAutofit/>
          </a:bodyPr>
          <a:lstStyle/>
          <a:p>
            <a:pPr marL="0" marR="0" lvl="0" indent="0" algn="l" defTabSz="932597" rtl="0" eaLnBrk="1" fontAlgn="auto" latinLnBrk="0" hangingPunct="1">
              <a:lnSpc>
                <a:spcPct val="90000"/>
              </a:lnSpc>
              <a:spcBef>
                <a:spcPts val="0"/>
              </a:spcBef>
              <a:spcAft>
                <a:spcPts val="1224"/>
              </a:spcAft>
              <a:buClrTx/>
              <a:buSzTx/>
              <a:buFontTx/>
              <a:buNone/>
              <a:tabLst/>
              <a:defRPr/>
            </a:pPr>
            <a:r>
              <a:rPr kumimoji="0" lang="en-US" sz="1428" b="0" i="0" u="none" strike="noStrike" kern="1200" cap="none" spc="0" normalizeH="0" baseline="0" noProof="0" dirty="0">
                <a:ln>
                  <a:noFill/>
                </a:ln>
                <a:gradFill>
                  <a:gsLst>
                    <a:gs pos="2917">
                      <a:srgbClr val="494949"/>
                    </a:gs>
                    <a:gs pos="30000">
                      <a:srgbClr val="494949"/>
                    </a:gs>
                  </a:gsLst>
                  <a:lin ang="5400000" scaled="0"/>
                </a:gradFill>
                <a:effectLst/>
                <a:uLnTx/>
                <a:uFillTx/>
                <a:latin typeface="Segoe UI"/>
                <a:ea typeface="+mn-ea"/>
                <a:cs typeface="+mn-cs"/>
              </a:rPr>
              <a:t>Utilize lower performance tier SQL database to support quick data retrieval</a:t>
            </a:r>
          </a:p>
        </p:txBody>
      </p:sp>
      <p:grpSp>
        <p:nvGrpSpPr>
          <p:cNvPr id="104" name="Group 103"/>
          <p:cNvGrpSpPr/>
          <p:nvPr/>
        </p:nvGrpSpPr>
        <p:grpSpPr>
          <a:xfrm flipH="1">
            <a:off x="5494" y="4880355"/>
            <a:ext cx="8421483" cy="1759643"/>
            <a:chOff x="5382650" y="5044951"/>
            <a:chExt cx="6809350" cy="1422793"/>
          </a:xfrm>
        </p:grpSpPr>
        <p:sp>
          <p:nvSpPr>
            <p:cNvPr id="105" name="Freeform 104"/>
            <p:cNvSpPr>
              <a:spLocks/>
            </p:cNvSpPr>
            <p:nvPr/>
          </p:nvSpPr>
          <p:spPr bwMode="auto">
            <a:xfrm>
              <a:off x="7457272" y="5079015"/>
              <a:ext cx="4734728" cy="1388729"/>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p:spPr>
          <p:txBody>
            <a:bodyPr vert="horz" wrap="square" lIns="91427" tIns="45713" rIns="91427" bIns="45713" numCol="1" anchor="t" anchorCtr="0" compatLnSpc="1">
              <a:prstTxWarp prst="textNoShape">
                <a:avLst/>
              </a:prstTxWarp>
            </a:bodyPr>
            <a:lstStyle/>
            <a:p>
              <a:pPr marL="0" marR="0" lvl="0" indent="0" algn="l" defTabSz="93213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0000"/>
                </a:solidFill>
                <a:effectLst/>
                <a:uLnTx/>
                <a:uFillTx/>
                <a:latin typeface="Segoe UI"/>
                <a:ea typeface="+mn-ea"/>
                <a:cs typeface="+mn-cs"/>
              </a:endParaRPr>
            </a:p>
          </p:txBody>
        </p:sp>
        <p:sp>
          <p:nvSpPr>
            <p:cNvPr id="106" name="Freeform 29"/>
            <p:cNvSpPr>
              <a:spLocks/>
            </p:cNvSpPr>
            <p:nvPr/>
          </p:nvSpPr>
          <p:spPr bwMode="auto">
            <a:xfrm>
              <a:off x="5382650" y="5732133"/>
              <a:ext cx="5459181" cy="735611"/>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79A500"/>
            </a:solidFill>
            <a:ln>
              <a:noFill/>
            </a:ln>
            <a:extLst/>
          </p:spPr>
          <p:txBody>
            <a:bodyPr vert="horz" wrap="square" lIns="91427" tIns="45713" rIns="91427" bIns="45713" numCol="1" anchor="t" anchorCtr="0" compatLnSpc="1">
              <a:prstTxWarp prst="textNoShape">
                <a:avLst/>
              </a:prstTxWarp>
            </a:bodyPr>
            <a:lstStyle/>
            <a:p>
              <a:pPr marL="0" marR="0" lvl="0" indent="0" algn="l" defTabSz="93213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0000"/>
                </a:solidFill>
                <a:effectLst/>
                <a:uLnTx/>
                <a:uFillTx/>
                <a:latin typeface="Segoe UI"/>
                <a:ea typeface="+mn-ea"/>
                <a:cs typeface="+mn-cs"/>
              </a:endParaRPr>
            </a:p>
          </p:txBody>
        </p:sp>
        <p:grpSp>
          <p:nvGrpSpPr>
            <p:cNvPr id="107" name="Group 106"/>
            <p:cNvGrpSpPr/>
            <p:nvPr/>
          </p:nvGrpSpPr>
          <p:grpSpPr>
            <a:xfrm>
              <a:off x="7588138" y="5499463"/>
              <a:ext cx="174773" cy="338749"/>
              <a:chOff x="8003343" y="6072433"/>
              <a:chExt cx="145517" cy="282045"/>
            </a:xfrm>
          </p:grpSpPr>
          <p:sp>
            <p:nvSpPr>
              <p:cNvPr id="162"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13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0000"/>
                  </a:solidFill>
                  <a:effectLst/>
                  <a:uLnTx/>
                  <a:uFillTx/>
                  <a:latin typeface="Segoe UI"/>
                  <a:ea typeface="+mn-ea"/>
                  <a:cs typeface="+mn-cs"/>
                </a:endParaRPr>
              </a:p>
            </p:txBody>
          </p:sp>
          <p:sp>
            <p:nvSpPr>
              <p:cNvPr id="163"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91427" tIns="45713" rIns="91427" bIns="45713" numCol="1" anchor="t" anchorCtr="0" compatLnSpc="1">
                <a:prstTxWarp prst="textNoShape">
                  <a:avLst/>
                </a:prstTxWarp>
              </a:bodyPr>
              <a:lstStyle/>
              <a:p>
                <a:pPr marL="0" marR="0" lvl="0" indent="0" algn="l" defTabSz="93213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0000"/>
                  </a:solidFill>
                  <a:effectLst/>
                  <a:uLnTx/>
                  <a:uFillTx/>
                  <a:latin typeface="Segoe UI"/>
                  <a:ea typeface="+mn-ea"/>
                  <a:cs typeface="+mn-cs"/>
                </a:endParaRPr>
              </a:p>
            </p:txBody>
          </p:sp>
          <p:sp>
            <p:nvSpPr>
              <p:cNvPr id="164"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91427" tIns="45713" rIns="91427" bIns="45713" numCol="1" anchor="t" anchorCtr="0" compatLnSpc="1">
                <a:prstTxWarp prst="textNoShape">
                  <a:avLst/>
                </a:prstTxWarp>
              </a:bodyPr>
              <a:lstStyle/>
              <a:p>
                <a:pPr marL="0" marR="0" lvl="0" indent="0" algn="l" defTabSz="93213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0000"/>
                  </a:solidFill>
                  <a:effectLst/>
                  <a:uLnTx/>
                  <a:uFillTx/>
                  <a:latin typeface="Segoe UI"/>
                  <a:ea typeface="+mn-ea"/>
                  <a:cs typeface="+mn-cs"/>
                </a:endParaRPr>
              </a:p>
            </p:txBody>
          </p:sp>
        </p:grpSp>
        <p:sp>
          <p:nvSpPr>
            <p:cNvPr id="108" name="Freeform 29"/>
            <p:cNvSpPr>
              <a:spLocks/>
            </p:cNvSpPr>
            <p:nvPr/>
          </p:nvSpPr>
          <p:spPr bwMode="auto">
            <a:xfrm>
              <a:off x="7563002" y="5856599"/>
              <a:ext cx="3631876" cy="611145"/>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13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0000"/>
                </a:solidFill>
                <a:effectLst/>
                <a:uLnTx/>
                <a:uFillTx/>
                <a:latin typeface="Segoe UI"/>
                <a:ea typeface="+mn-ea"/>
                <a:cs typeface="+mn-cs"/>
              </a:endParaRPr>
            </a:p>
          </p:txBody>
        </p:sp>
        <p:grpSp>
          <p:nvGrpSpPr>
            <p:cNvPr id="109" name="Group 108"/>
            <p:cNvGrpSpPr/>
            <p:nvPr/>
          </p:nvGrpSpPr>
          <p:grpSpPr>
            <a:xfrm>
              <a:off x="11025746" y="5229351"/>
              <a:ext cx="210318" cy="407646"/>
              <a:chOff x="8003343" y="6072433"/>
              <a:chExt cx="145517" cy="282045"/>
            </a:xfrm>
          </p:grpSpPr>
          <p:sp>
            <p:nvSpPr>
              <p:cNvPr id="159"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13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0000"/>
                  </a:solidFill>
                  <a:effectLst/>
                  <a:uLnTx/>
                  <a:uFillTx/>
                  <a:latin typeface="Segoe UI"/>
                  <a:ea typeface="+mn-ea"/>
                  <a:cs typeface="+mn-cs"/>
                </a:endParaRPr>
              </a:p>
            </p:txBody>
          </p:sp>
          <p:sp>
            <p:nvSpPr>
              <p:cNvPr id="160"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91427" tIns="45713" rIns="91427" bIns="45713" numCol="1" anchor="t" anchorCtr="0" compatLnSpc="1">
                <a:prstTxWarp prst="textNoShape">
                  <a:avLst/>
                </a:prstTxWarp>
              </a:bodyPr>
              <a:lstStyle/>
              <a:p>
                <a:pPr marL="0" marR="0" lvl="0" indent="0" algn="l" defTabSz="93213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0000"/>
                  </a:solidFill>
                  <a:effectLst/>
                  <a:uLnTx/>
                  <a:uFillTx/>
                  <a:latin typeface="Segoe UI"/>
                  <a:ea typeface="+mn-ea"/>
                  <a:cs typeface="+mn-cs"/>
                </a:endParaRPr>
              </a:p>
            </p:txBody>
          </p:sp>
          <p:sp>
            <p:nvSpPr>
              <p:cNvPr id="161"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91427" tIns="45713" rIns="91427" bIns="45713" numCol="1" anchor="t" anchorCtr="0" compatLnSpc="1">
                <a:prstTxWarp prst="textNoShape">
                  <a:avLst/>
                </a:prstTxWarp>
              </a:bodyPr>
              <a:lstStyle/>
              <a:p>
                <a:pPr marL="0" marR="0" lvl="0" indent="0" algn="l" defTabSz="93213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0000"/>
                  </a:solidFill>
                  <a:effectLst/>
                  <a:uLnTx/>
                  <a:uFillTx/>
                  <a:latin typeface="Segoe UI"/>
                  <a:ea typeface="+mn-ea"/>
                  <a:cs typeface="+mn-cs"/>
                </a:endParaRPr>
              </a:p>
            </p:txBody>
          </p:sp>
        </p:grpSp>
        <p:sp>
          <p:nvSpPr>
            <p:cNvPr id="110" name="Isosceles Triangle 109"/>
            <p:cNvSpPr/>
            <p:nvPr/>
          </p:nvSpPr>
          <p:spPr bwMode="auto">
            <a:xfrm>
              <a:off x="9334746" y="5317715"/>
              <a:ext cx="149308" cy="522924"/>
            </a:xfrm>
            <a:prstGeom prst="triangle">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Oval 110"/>
            <p:cNvSpPr/>
            <p:nvPr/>
          </p:nvSpPr>
          <p:spPr bwMode="auto">
            <a:xfrm>
              <a:off x="6655122" y="6079402"/>
              <a:ext cx="1002555" cy="153381"/>
            </a:xfrm>
            <a:prstGeom prst="ellipse">
              <a:avLst/>
            </a:prstGeom>
            <a:noFill/>
            <a:ln w="28575" cap="flat" cmpd="sng" algn="ctr">
              <a:solidFill>
                <a:srgbClr val="0072C6"/>
              </a:solidFill>
              <a:prstDash val="dash"/>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Freeform 55"/>
            <p:cNvSpPr>
              <a:spLocks/>
            </p:cNvSpPr>
            <p:nvPr/>
          </p:nvSpPr>
          <p:spPr bwMode="auto">
            <a:xfrm>
              <a:off x="6938994" y="6003966"/>
              <a:ext cx="746571" cy="160975"/>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rgbClr val="505050">
                <a:lumMod val="50000"/>
                <a:alpha val="19000"/>
              </a:srgbClr>
            </a:solidFill>
            <a:ln>
              <a:noFill/>
            </a:ln>
            <a:extLst/>
          </p:spPr>
          <p:txBody>
            <a:bodyPr vert="horz" wrap="square" lIns="91427" tIns="45713" rIns="91427" bIns="45713" numCol="1" anchor="t" anchorCtr="0" compatLnSpc="1">
              <a:prstTxWarp prst="textNoShape">
                <a:avLst/>
              </a:prstTxWarp>
            </a:bodyPr>
            <a:lstStyle/>
            <a:p>
              <a:pPr marL="0" marR="0" lvl="0" indent="0" algn="l" defTabSz="93213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0000"/>
                </a:solidFill>
                <a:effectLst/>
                <a:uLnTx/>
                <a:uFillTx/>
                <a:latin typeface="Segoe UI"/>
                <a:ea typeface="+mn-ea"/>
                <a:cs typeface="+mn-cs"/>
              </a:endParaRPr>
            </a:p>
          </p:txBody>
        </p:sp>
        <p:grpSp>
          <p:nvGrpSpPr>
            <p:cNvPr id="113" name="Group 112"/>
            <p:cNvGrpSpPr/>
            <p:nvPr/>
          </p:nvGrpSpPr>
          <p:grpSpPr>
            <a:xfrm>
              <a:off x="6832665" y="5339068"/>
              <a:ext cx="595623" cy="824538"/>
              <a:chOff x="13103226" y="2775830"/>
              <a:chExt cx="1039812" cy="1407232"/>
            </a:xfrm>
          </p:grpSpPr>
          <p:sp>
            <p:nvSpPr>
              <p:cNvPr id="150" name="Rectangle 5"/>
              <p:cNvSpPr>
                <a:spLocks noChangeArrowheads="1"/>
              </p:cNvSpPr>
              <p:nvPr/>
            </p:nvSpPr>
            <p:spPr bwMode="auto">
              <a:xfrm>
                <a:off x="13103226" y="2775830"/>
                <a:ext cx="1039812" cy="1407232"/>
              </a:xfrm>
              <a:prstGeom prst="rect">
                <a:avLst/>
              </a:prstGeom>
              <a:solidFill>
                <a:srgbClr val="008272">
                  <a:lumMod val="75000"/>
                </a:srgbClr>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51"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52"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53"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54"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55"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56"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57"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58"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grpSp>
        <p:sp>
          <p:nvSpPr>
            <p:cNvPr id="114" name="Oval 113"/>
            <p:cNvSpPr/>
            <p:nvPr/>
          </p:nvSpPr>
          <p:spPr bwMode="auto">
            <a:xfrm>
              <a:off x="8708846" y="6161429"/>
              <a:ext cx="1281314" cy="238306"/>
            </a:xfrm>
            <a:prstGeom prst="ellipse">
              <a:avLst/>
            </a:prstGeom>
            <a:noFill/>
            <a:ln w="38100" cap="flat" cmpd="sng" algn="ctr">
              <a:solidFill>
                <a:srgbClr val="0072C6"/>
              </a:solidFill>
              <a:prstDash val="dash"/>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Freeform 55"/>
            <p:cNvSpPr>
              <a:spLocks/>
            </p:cNvSpPr>
            <p:nvPr/>
          </p:nvSpPr>
          <p:spPr bwMode="auto">
            <a:xfrm>
              <a:off x="9088130" y="6148662"/>
              <a:ext cx="1091547" cy="17796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rgbClr val="505050">
                <a:lumMod val="50000"/>
                <a:alpha val="19000"/>
              </a:srgbClr>
            </a:solidFill>
            <a:ln>
              <a:noFill/>
            </a:ln>
            <a:extLst/>
          </p:spPr>
          <p:txBody>
            <a:bodyPr vert="horz" wrap="square" lIns="91427" tIns="45713" rIns="91427" bIns="45713" numCol="1" anchor="t" anchorCtr="0" compatLnSpc="1">
              <a:prstTxWarp prst="textNoShape">
                <a:avLst/>
              </a:prstTxWarp>
            </a:bodyPr>
            <a:lstStyle/>
            <a:p>
              <a:pPr marL="0" marR="0" lvl="0" indent="0" algn="l" defTabSz="93213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0000"/>
                </a:solidFill>
                <a:effectLst/>
                <a:uLnTx/>
                <a:uFillTx/>
                <a:latin typeface="Segoe UI"/>
                <a:ea typeface="+mn-ea"/>
                <a:cs typeface="+mn-cs"/>
              </a:endParaRPr>
            </a:p>
          </p:txBody>
        </p:sp>
        <p:grpSp>
          <p:nvGrpSpPr>
            <p:cNvPr id="116" name="Group 115"/>
            <p:cNvGrpSpPr/>
            <p:nvPr/>
          </p:nvGrpSpPr>
          <p:grpSpPr>
            <a:xfrm>
              <a:off x="8886799" y="5044951"/>
              <a:ext cx="925409" cy="1281071"/>
              <a:chOff x="13103226" y="2775830"/>
              <a:chExt cx="1039812" cy="1407232"/>
            </a:xfrm>
          </p:grpSpPr>
          <p:sp>
            <p:nvSpPr>
              <p:cNvPr id="141" name="Rectangle 5"/>
              <p:cNvSpPr>
                <a:spLocks noChangeArrowheads="1"/>
              </p:cNvSpPr>
              <p:nvPr/>
            </p:nvSpPr>
            <p:spPr bwMode="auto">
              <a:xfrm>
                <a:off x="13103226" y="2775830"/>
                <a:ext cx="1039812" cy="1407232"/>
              </a:xfrm>
              <a:prstGeom prst="rect">
                <a:avLst/>
              </a:prstGeom>
              <a:solidFill>
                <a:srgbClr val="68217A"/>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42"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43"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44"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45"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46"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47"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48"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49"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grpSp>
        <p:sp>
          <p:nvSpPr>
            <p:cNvPr id="117" name="Oval 116"/>
            <p:cNvSpPr/>
            <p:nvPr/>
          </p:nvSpPr>
          <p:spPr bwMode="auto">
            <a:xfrm>
              <a:off x="10078748" y="5773386"/>
              <a:ext cx="872649" cy="133507"/>
            </a:xfrm>
            <a:prstGeom prst="ellipse">
              <a:avLst/>
            </a:prstGeom>
            <a:noFill/>
            <a:ln w="28575" cap="flat" cmpd="sng" algn="ctr">
              <a:solidFill>
                <a:srgbClr val="0072C6"/>
              </a:solidFill>
              <a:prstDash val="dash"/>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8" name="Freeform 117"/>
            <p:cNvSpPr>
              <a:spLocks/>
            </p:cNvSpPr>
            <p:nvPr/>
          </p:nvSpPr>
          <p:spPr bwMode="auto">
            <a:xfrm>
              <a:off x="10325838" y="5707725"/>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rgbClr val="505050">
                <a:lumMod val="50000"/>
                <a:alpha val="19000"/>
              </a:srgbClr>
            </a:solidFill>
            <a:ln>
              <a:noFill/>
            </a:ln>
            <a:extLst/>
          </p:spPr>
          <p:txBody>
            <a:bodyPr vert="horz" wrap="square" lIns="91427" tIns="45713" rIns="91427" bIns="45713" numCol="1" anchor="t" anchorCtr="0" compatLnSpc="1">
              <a:prstTxWarp prst="textNoShape">
                <a:avLst/>
              </a:prstTxWarp>
            </a:bodyPr>
            <a:lstStyle/>
            <a:p>
              <a:pPr marL="0" marR="0" lvl="0" indent="0" algn="l" defTabSz="93213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0000"/>
                </a:solidFill>
                <a:effectLst/>
                <a:uLnTx/>
                <a:uFillTx/>
                <a:latin typeface="Segoe UI"/>
                <a:ea typeface="+mn-ea"/>
                <a:cs typeface="+mn-cs"/>
              </a:endParaRPr>
            </a:p>
          </p:txBody>
        </p:sp>
        <p:grpSp>
          <p:nvGrpSpPr>
            <p:cNvPr id="119" name="Group 118"/>
            <p:cNvGrpSpPr/>
            <p:nvPr/>
          </p:nvGrpSpPr>
          <p:grpSpPr>
            <a:xfrm>
              <a:off x="10233286" y="5128980"/>
              <a:ext cx="518446" cy="717700"/>
              <a:chOff x="13103226" y="2775830"/>
              <a:chExt cx="1039812" cy="1407232"/>
            </a:xfrm>
          </p:grpSpPr>
          <p:sp>
            <p:nvSpPr>
              <p:cNvPr id="132"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33"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34"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35"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36"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37"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38"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39"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40"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grpSp>
        <p:grpSp>
          <p:nvGrpSpPr>
            <p:cNvPr id="120" name="Group 119"/>
            <p:cNvGrpSpPr/>
            <p:nvPr/>
          </p:nvGrpSpPr>
          <p:grpSpPr>
            <a:xfrm>
              <a:off x="7861333" y="5490964"/>
              <a:ext cx="174773" cy="338749"/>
              <a:chOff x="8003343" y="6072433"/>
              <a:chExt cx="145517" cy="282045"/>
            </a:xfrm>
          </p:grpSpPr>
          <p:sp>
            <p:nvSpPr>
              <p:cNvPr id="129"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13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0000"/>
                  </a:solidFill>
                  <a:effectLst/>
                  <a:uLnTx/>
                  <a:uFillTx/>
                  <a:latin typeface="Segoe UI"/>
                  <a:ea typeface="+mn-ea"/>
                  <a:cs typeface="+mn-cs"/>
                </a:endParaRPr>
              </a:p>
            </p:txBody>
          </p:sp>
          <p:sp>
            <p:nvSpPr>
              <p:cNvPr id="130"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91427" tIns="45713" rIns="91427" bIns="45713" numCol="1" anchor="t" anchorCtr="0" compatLnSpc="1">
                <a:prstTxWarp prst="textNoShape">
                  <a:avLst/>
                </a:prstTxWarp>
              </a:bodyPr>
              <a:lstStyle/>
              <a:p>
                <a:pPr marL="0" marR="0" lvl="0" indent="0" algn="l" defTabSz="93213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0000"/>
                  </a:solidFill>
                  <a:effectLst/>
                  <a:uLnTx/>
                  <a:uFillTx/>
                  <a:latin typeface="Segoe UI"/>
                  <a:ea typeface="+mn-ea"/>
                  <a:cs typeface="+mn-cs"/>
                </a:endParaRPr>
              </a:p>
            </p:txBody>
          </p:sp>
          <p:sp>
            <p:nvSpPr>
              <p:cNvPr id="131"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91427" tIns="45713" rIns="91427" bIns="45713" numCol="1" anchor="t" anchorCtr="0" compatLnSpc="1">
                <a:prstTxWarp prst="textNoShape">
                  <a:avLst/>
                </a:prstTxWarp>
              </a:bodyPr>
              <a:lstStyle/>
              <a:p>
                <a:pPr marL="0" marR="0" lvl="0" indent="0" algn="l" defTabSz="93213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0000"/>
                  </a:solidFill>
                  <a:effectLst/>
                  <a:uLnTx/>
                  <a:uFillTx/>
                  <a:latin typeface="Segoe UI"/>
                  <a:ea typeface="+mn-ea"/>
                  <a:cs typeface="+mn-cs"/>
                </a:endParaRPr>
              </a:p>
            </p:txBody>
          </p:sp>
        </p:grpSp>
        <p:grpSp>
          <p:nvGrpSpPr>
            <p:cNvPr id="121" name="Group 120"/>
            <p:cNvGrpSpPr/>
            <p:nvPr/>
          </p:nvGrpSpPr>
          <p:grpSpPr>
            <a:xfrm>
              <a:off x="6019716" y="5822680"/>
              <a:ext cx="174773" cy="338749"/>
              <a:chOff x="8003343" y="6072433"/>
              <a:chExt cx="145517" cy="282045"/>
            </a:xfrm>
          </p:grpSpPr>
          <p:sp>
            <p:nvSpPr>
              <p:cNvPr id="126"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13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0000"/>
                  </a:solidFill>
                  <a:effectLst/>
                  <a:uLnTx/>
                  <a:uFillTx/>
                  <a:latin typeface="Segoe UI"/>
                  <a:ea typeface="+mn-ea"/>
                  <a:cs typeface="+mn-cs"/>
                </a:endParaRPr>
              </a:p>
            </p:txBody>
          </p:sp>
          <p:sp>
            <p:nvSpPr>
              <p:cNvPr id="127"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91427" tIns="45713" rIns="91427" bIns="45713" numCol="1" anchor="t" anchorCtr="0" compatLnSpc="1">
                <a:prstTxWarp prst="textNoShape">
                  <a:avLst/>
                </a:prstTxWarp>
              </a:bodyPr>
              <a:lstStyle/>
              <a:p>
                <a:pPr marL="0" marR="0" lvl="0" indent="0" algn="l" defTabSz="93213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0000"/>
                  </a:solidFill>
                  <a:effectLst/>
                  <a:uLnTx/>
                  <a:uFillTx/>
                  <a:latin typeface="Segoe UI"/>
                  <a:ea typeface="+mn-ea"/>
                  <a:cs typeface="+mn-cs"/>
                </a:endParaRPr>
              </a:p>
            </p:txBody>
          </p:sp>
          <p:sp>
            <p:nvSpPr>
              <p:cNvPr id="128"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91427" tIns="45713" rIns="91427" bIns="45713" numCol="1" anchor="t" anchorCtr="0" compatLnSpc="1">
                <a:prstTxWarp prst="textNoShape">
                  <a:avLst/>
                </a:prstTxWarp>
              </a:bodyPr>
              <a:lstStyle/>
              <a:p>
                <a:pPr marL="0" marR="0" lvl="0" indent="0" algn="l" defTabSz="93213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0000"/>
                  </a:solidFill>
                  <a:effectLst/>
                  <a:uLnTx/>
                  <a:uFillTx/>
                  <a:latin typeface="Segoe UI"/>
                  <a:ea typeface="+mn-ea"/>
                  <a:cs typeface="+mn-cs"/>
                </a:endParaRPr>
              </a:p>
            </p:txBody>
          </p:sp>
        </p:grpSp>
        <p:grpSp>
          <p:nvGrpSpPr>
            <p:cNvPr id="122" name="Group 121"/>
            <p:cNvGrpSpPr/>
            <p:nvPr/>
          </p:nvGrpSpPr>
          <p:grpSpPr>
            <a:xfrm>
              <a:off x="11704693" y="5546904"/>
              <a:ext cx="210318" cy="407646"/>
              <a:chOff x="8003343" y="6072433"/>
              <a:chExt cx="145517" cy="282045"/>
            </a:xfrm>
          </p:grpSpPr>
          <p:sp>
            <p:nvSpPr>
              <p:cNvPr id="123" name="Freeform 14"/>
              <p:cNvSpPr>
                <a:spLocks/>
              </p:cNvSpPr>
              <p:nvPr/>
            </p:nvSpPr>
            <p:spPr bwMode="auto">
              <a:xfrm>
                <a:off x="8061978" y="6244485"/>
                <a:ext cx="29959" cy="109993"/>
              </a:xfrm>
              <a:custGeom>
                <a:avLst/>
                <a:gdLst>
                  <a:gd name="T0" fmla="*/ 70 w 70"/>
                  <a:gd name="T1" fmla="*/ 257 h 257"/>
                  <a:gd name="T2" fmla="*/ 70 w 70"/>
                  <a:gd name="T3" fmla="*/ 257 h 257"/>
                  <a:gd name="T4" fmla="*/ 0 w 70"/>
                  <a:gd name="T5" fmla="*/ 257 h 257"/>
                  <a:gd name="T6" fmla="*/ 0 w 70"/>
                  <a:gd name="T7" fmla="*/ 0 h 257"/>
                  <a:gd name="T8" fmla="*/ 70 w 70"/>
                  <a:gd name="T9" fmla="*/ 0 h 257"/>
                  <a:gd name="T10" fmla="*/ 70 w 70"/>
                  <a:gd name="T11" fmla="*/ 257 h 257"/>
                  <a:gd name="T12" fmla="*/ 70 w 70"/>
                  <a:gd name="T13" fmla="*/ 257 h 257"/>
                  <a:gd name="T14" fmla="*/ 70 w 70"/>
                  <a:gd name="T15" fmla="*/ 257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257">
                    <a:moveTo>
                      <a:pt x="70" y="257"/>
                    </a:moveTo>
                    <a:lnTo>
                      <a:pt x="70" y="257"/>
                    </a:lnTo>
                    <a:lnTo>
                      <a:pt x="0" y="257"/>
                    </a:lnTo>
                    <a:lnTo>
                      <a:pt x="0" y="0"/>
                    </a:lnTo>
                    <a:lnTo>
                      <a:pt x="70" y="0"/>
                    </a:lnTo>
                    <a:lnTo>
                      <a:pt x="70" y="257"/>
                    </a:lnTo>
                    <a:lnTo>
                      <a:pt x="70" y="257"/>
                    </a:lnTo>
                    <a:lnTo>
                      <a:pt x="70" y="257"/>
                    </a:lnTo>
                    <a:close/>
                  </a:path>
                </a:pathLst>
              </a:custGeom>
              <a:solidFill>
                <a:srgbClr val="96969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marL="0" marR="0" lvl="0" indent="0" algn="l" defTabSz="93213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0000"/>
                  </a:solidFill>
                  <a:effectLst/>
                  <a:uLnTx/>
                  <a:uFillTx/>
                  <a:latin typeface="Segoe UI"/>
                  <a:ea typeface="+mn-ea"/>
                  <a:cs typeface="+mn-cs"/>
                </a:endParaRPr>
              </a:p>
            </p:txBody>
          </p:sp>
          <p:sp>
            <p:nvSpPr>
              <p:cNvPr id="124" name="Freeform 15"/>
              <p:cNvSpPr>
                <a:spLocks/>
              </p:cNvSpPr>
              <p:nvPr/>
            </p:nvSpPr>
            <p:spPr bwMode="auto">
              <a:xfrm>
                <a:off x="8003343" y="6147759"/>
                <a:ext cx="145517" cy="146373"/>
              </a:xfrm>
              <a:custGeom>
                <a:avLst/>
                <a:gdLst>
                  <a:gd name="T0" fmla="*/ 97 w 97"/>
                  <a:gd name="T1" fmla="*/ 48 h 97"/>
                  <a:gd name="T2" fmla="*/ 97 w 97"/>
                  <a:gd name="T3" fmla="*/ 48 h 97"/>
                  <a:gd name="T4" fmla="*/ 48 w 97"/>
                  <a:gd name="T5" fmla="*/ 97 h 97"/>
                  <a:gd name="T6" fmla="*/ 0 w 97"/>
                  <a:gd name="T7" fmla="*/ 48 h 97"/>
                  <a:gd name="T8" fmla="*/ 48 w 97"/>
                  <a:gd name="T9" fmla="*/ 0 h 97"/>
                  <a:gd name="T10" fmla="*/ 97 w 97"/>
                  <a:gd name="T11" fmla="*/ 48 h 97"/>
                </a:gdLst>
                <a:ahLst/>
                <a:cxnLst>
                  <a:cxn ang="0">
                    <a:pos x="T0" y="T1"/>
                  </a:cxn>
                  <a:cxn ang="0">
                    <a:pos x="T2" y="T3"/>
                  </a:cxn>
                  <a:cxn ang="0">
                    <a:pos x="T4" y="T5"/>
                  </a:cxn>
                  <a:cxn ang="0">
                    <a:pos x="T6" y="T7"/>
                  </a:cxn>
                  <a:cxn ang="0">
                    <a:pos x="T8" y="T9"/>
                  </a:cxn>
                  <a:cxn ang="0">
                    <a:pos x="T10" y="T11"/>
                  </a:cxn>
                </a:cxnLst>
                <a:rect l="0" t="0" r="r" b="b"/>
                <a:pathLst>
                  <a:path w="97" h="97">
                    <a:moveTo>
                      <a:pt x="97" y="48"/>
                    </a:moveTo>
                    <a:cubicBezTo>
                      <a:pt x="97" y="48"/>
                      <a:pt x="97" y="48"/>
                      <a:pt x="97" y="48"/>
                    </a:cubicBezTo>
                    <a:cubicBezTo>
                      <a:pt x="97" y="75"/>
                      <a:pt x="75" y="97"/>
                      <a:pt x="48" y="97"/>
                    </a:cubicBezTo>
                    <a:cubicBezTo>
                      <a:pt x="22" y="97"/>
                      <a:pt x="0" y="75"/>
                      <a:pt x="0" y="48"/>
                    </a:cubicBezTo>
                    <a:cubicBezTo>
                      <a:pt x="0" y="22"/>
                      <a:pt x="22" y="0"/>
                      <a:pt x="48" y="0"/>
                    </a:cubicBezTo>
                    <a:cubicBezTo>
                      <a:pt x="75" y="0"/>
                      <a:pt x="97" y="22"/>
                      <a:pt x="97" y="48"/>
                    </a:cubicBezTo>
                    <a:close/>
                  </a:path>
                </a:pathLst>
              </a:custGeom>
              <a:solidFill>
                <a:srgbClr val="79A500"/>
              </a:solidFill>
              <a:ln>
                <a:noFill/>
              </a:ln>
              <a:extLst/>
            </p:spPr>
            <p:txBody>
              <a:bodyPr vert="horz" wrap="square" lIns="91427" tIns="45713" rIns="91427" bIns="45713" numCol="1" anchor="t" anchorCtr="0" compatLnSpc="1">
                <a:prstTxWarp prst="textNoShape">
                  <a:avLst/>
                </a:prstTxWarp>
              </a:bodyPr>
              <a:lstStyle/>
              <a:p>
                <a:pPr marL="0" marR="0" lvl="0" indent="0" algn="l" defTabSz="93213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0000"/>
                  </a:solidFill>
                  <a:effectLst/>
                  <a:uLnTx/>
                  <a:uFillTx/>
                  <a:latin typeface="Segoe UI"/>
                  <a:ea typeface="+mn-ea"/>
                  <a:cs typeface="+mn-cs"/>
                </a:endParaRPr>
              </a:p>
            </p:txBody>
          </p:sp>
          <p:sp>
            <p:nvSpPr>
              <p:cNvPr id="125" name="Freeform 16"/>
              <p:cNvSpPr>
                <a:spLocks/>
              </p:cNvSpPr>
              <p:nvPr/>
            </p:nvSpPr>
            <p:spPr bwMode="auto">
              <a:xfrm>
                <a:off x="8022603" y="6072433"/>
                <a:ext cx="106570" cy="106997"/>
              </a:xfrm>
              <a:custGeom>
                <a:avLst/>
                <a:gdLst>
                  <a:gd name="T0" fmla="*/ 71 w 71"/>
                  <a:gd name="T1" fmla="*/ 35 h 71"/>
                  <a:gd name="T2" fmla="*/ 71 w 71"/>
                  <a:gd name="T3" fmla="*/ 35 h 71"/>
                  <a:gd name="T4" fmla="*/ 35 w 71"/>
                  <a:gd name="T5" fmla="*/ 71 h 71"/>
                  <a:gd name="T6" fmla="*/ 0 w 71"/>
                  <a:gd name="T7" fmla="*/ 35 h 71"/>
                  <a:gd name="T8" fmla="*/ 35 w 71"/>
                  <a:gd name="T9" fmla="*/ 0 h 71"/>
                  <a:gd name="T10" fmla="*/ 71 w 71"/>
                  <a:gd name="T11" fmla="*/ 35 h 71"/>
                </a:gdLst>
                <a:ahLst/>
                <a:cxnLst>
                  <a:cxn ang="0">
                    <a:pos x="T0" y="T1"/>
                  </a:cxn>
                  <a:cxn ang="0">
                    <a:pos x="T2" y="T3"/>
                  </a:cxn>
                  <a:cxn ang="0">
                    <a:pos x="T4" y="T5"/>
                  </a:cxn>
                  <a:cxn ang="0">
                    <a:pos x="T6" y="T7"/>
                  </a:cxn>
                  <a:cxn ang="0">
                    <a:pos x="T8" y="T9"/>
                  </a:cxn>
                  <a:cxn ang="0">
                    <a:pos x="T10" y="T11"/>
                  </a:cxn>
                </a:cxnLst>
                <a:rect l="0" t="0" r="r" b="b"/>
                <a:pathLst>
                  <a:path w="71" h="71">
                    <a:moveTo>
                      <a:pt x="71" y="35"/>
                    </a:moveTo>
                    <a:cubicBezTo>
                      <a:pt x="71" y="35"/>
                      <a:pt x="71" y="35"/>
                      <a:pt x="71" y="35"/>
                    </a:cubicBezTo>
                    <a:cubicBezTo>
                      <a:pt x="71" y="55"/>
                      <a:pt x="55" y="71"/>
                      <a:pt x="35" y="71"/>
                    </a:cubicBezTo>
                    <a:cubicBezTo>
                      <a:pt x="16" y="71"/>
                      <a:pt x="0" y="55"/>
                      <a:pt x="0" y="35"/>
                    </a:cubicBezTo>
                    <a:cubicBezTo>
                      <a:pt x="0" y="16"/>
                      <a:pt x="16" y="0"/>
                      <a:pt x="35" y="0"/>
                    </a:cubicBezTo>
                    <a:cubicBezTo>
                      <a:pt x="55" y="0"/>
                      <a:pt x="71" y="16"/>
                      <a:pt x="71" y="35"/>
                    </a:cubicBezTo>
                    <a:close/>
                  </a:path>
                </a:pathLst>
              </a:custGeom>
              <a:solidFill>
                <a:srgbClr val="79A500"/>
              </a:solidFill>
              <a:ln>
                <a:noFill/>
              </a:ln>
              <a:extLst/>
            </p:spPr>
            <p:txBody>
              <a:bodyPr vert="horz" wrap="square" lIns="91427" tIns="45713" rIns="91427" bIns="45713" numCol="1" anchor="t" anchorCtr="0" compatLnSpc="1">
                <a:prstTxWarp prst="textNoShape">
                  <a:avLst/>
                </a:prstTxWarp>
              </a:bodyPr>
              <a:lstStyle/>
              <a:p>
                <a:pPr marL="0" marR="0" lvl="0" indent="0" algn="l" defTabSz="93213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000000"/>
                  </a:solidFill>
                  <a:effectLst/>
                  <a:uLnTx/>
                  <a:uFillTx/>
                  <a:latin typeface="Segoe UI"/>
                  <a:ea typeface="+mn-ea"/>
                  <a:cs typeface="+mn-cs"/>
                </a:endParaRPr>
              </a:p>
            </p:txBody>
          </p:sp>
        </p:grpSp>
      </p:grpSp>
      <p:sp>
        <p:nvSpPr>
          <p:cNvPr id="165" name="Title 2"/>
          <p:cNvSpPr txBox="1">
            <a:spLocks/>
          </p:cNvSpPr>
          <p:nvPr/>
        </p:nvSpPr>
        <p:spPr>
          <a:xfrm>
            <a:off x="365760" y="365760"/>
            <a:ext cx="9142702" cy="1097302"/>
          </a:xfrm>
          <a:prstGeom prst="rect">
            <a:avLst/>
          </a:prstGeom>
          <a:noFill/>
        </p:spPr>
        <p:txBody>
          <a:bodyPr vert="horz" wrap="square" lIns="91440" tIns="93260" rIns="91440" bIns="93260" rtlCol="0" anchor="t">
            <a:noAutofit/>
          </a:bodyPr>
          <a:lstStyle>
            <a:lvl1pPr algn="l" defTabSz="914367" rtl="0" eaLnBrk="1" latinLnBrk="0" hangingPunct="1">
              <a:lnSpc>
                <a:spcPct val="90000"/>
              </a:lnSpc>
              <a:spcBef>
                <a:spcPct val="0"/>
              </a:spcBef>
              <a:buNone/>
              <a:defRPr lang="en-US" sz="4400" b="0" kern="1200" cap="none" spc="-100" baseline="0" dirty="0" smtClean="0">
                <a:ln w="3175">
                  <a:noFill/>
                </a:ln>
                <a:solidFill>
                  <a:schemeClr val="tx1"/>
                </a:solidFill>
                <a:effectLst/>
                <a:latin typeface="+mj-lt"/>
                <a:ea typeface="+mn-ea"/>
                <a:cs typeface="Segoe UI" pitchFamily="34" charset="0"/>
              </a:defRPr>
            </a:lvl1pPr>
          </a:lstStyle>
          <a:p>
            <a:pPr marL="0" marR="0" lvl="0" indent="0" algn="l" defTabSz="932563"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dirty="0">
                <a:ln w="3175">
                  <a:noFill/>
                </a:ln>
                <a:solidFill>
                  <a:srgbClr val="0072C6"/>
                </a:solidFill>
                <a:effectLst/>
                <a:uLnTx/>
                <a:uFillTx/>
                <a:latin typeface="Segoe UI Light"/>
                <a:ea typeface="+mn-ea"/>
                <a:cs typeface="Segoe UI" pitchFamily="34" charset="0"/>
              </a:rPr>
              <a:t>Long-term data retention</a:t>
            </a:r>
          </a:p>
        </p:txBody>
      </p:sp>
      <p:sp>
        <p:nvSpPr>
          <p:cNvPr id="167" name="Freeform 95"/>
          <p:cNvSpPr>
            <a:spLocks/>
          </p:cNvSpPr>
          <p:nvPr/>
        </p:nvSpPr>
        <p:spPr bwMode="auto">
          <a:xfrm flipH="1">
            <a:off x="7639084" y="4631229"/>
            <a:ext cx="970904" cy="630526"/>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lumMod val="95000"/>
            </a:schemeClr>
          </a:solidFill>
          <a:ln w="28575">
            <a:noFill/>
            <a:round/>
            <a:headEnd/>
            <a:tailEnd/>
          </a:ln>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72" name="Freeform 95"/>
          <p:cNvSpPr>
            <a:spLocks/>
          </p:cNvSpPr>
          <p:nvPr/>
        </p:nvSpPr>
        <p:spPr bwMode="auto">
          <a:xfrm flipH="1">
            <a:off x="9862905" y="843076"/>
            <a:ext cx="659095" cy="428031"/>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bg1">
              <a:lumMod val="95000"/>
            </a:schemeClr>
          </a:solidFill>
          <a:ln w="28575">
            <a:noFill/>
            <a:round/>
            <a:headEnd/>
            <a:tailEnd/>
          </a:ln>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73" name="Freeform 95"/>
          <p:cNvSpPr>
            <a:spLocks/>
          </p:cNvSpPr>
          <p:nvPr/>
        </p:nvSpPr>
        <p:spPr bwMode="auto">
          <a:xfrm flipH="1">
            <a:off x="8609987" y="5207903"/>
            <a:ext cx="435409" cy="282764"/>
          </a:xfrm>
          <a:custGeom>
            <a:avLst/>
            <a:gdLst>
              <a:gd name="T0" fmla="*/ 618 w 736"/>
              <a:gd name="T1" fmla="*/ 213 h 484"/>
              <a:gd name="T2" fmla="*/ 618 w 736"/>
              <a:gd name="T3" fmla="*/ 203 h 484"/>
              <a:gd name="T4" fmla="*/ 415 w 736"/>
              <a:gd name="T5" fmla="*/ 0 h 484"/>
              <a:gd name="T6" fmla="*/ 246 w 736"/>
              <a:gd name="T7" fmla="*/ 91 h 484"/>
              <a:gd name="T8" fmla="*/ 191 w 736"/>
              <a:gd name="T9" fmla="*/ 76 h 484"/>
              <a:gd name="T10" fmla="*/ 125 w 736"/>
              <a:gd name="T11" fmla="*/ 96 h 484"/>
              <a:gd name="T12" fmla="*/ 73 w 736"/>
              <a:gd name="T13" fmla="*/ 191 h 484"/>
              <a:gd name="T14" fmla="*/ 0 w 736"/>
              <a:gd name="T15" fmla="*/ 325 h 484"/>
              <a:gd name="T16" fmla="*/ 142 w 736"/>
              <a:gd name="T17" fmla="*/ 484 h 484"/>
              <a:gd name="T18" fmla="*/ 160 w 736"/>
              <a:gd name="T19" fmla="*/ 484 h 484"/>
              <a:gd name="T20" fmla="*/ 176 w 736"/>
              <a:gd name="T21" fmla="*/ 484 h 484"/>
              <a:gd name="T22" fmla="*/ 507 w 736"/>
              <a:gd name="T23" fmla="*/ 484 h 484"/>
              <a:gd name="T24" fmla="*/ 514 w 736"/>
              <a:gd name="T25" fmla="*/ 484 h 484"/>
              <a:gd name="T26" fmla="*/ 522 w 736"/>
              <a:gd name="T27" fmla="*/ 484 h 484"/>
              <a:gd name="T28" fmla="*/ 546 w 736"/>
              <a:gd name="T29" fmla="*/ 484 h 484"/>
              <a:gd name="T30" fmla="*/ 599 w 736"/>
              <a:gd name="T31" fmla="*/ 484 h 484"/>
              <a:gd name="T32" fmla="*/ 736 w 736"/>
              <a:gd name="T33" fmla="*/ 348 h 484"/>
              <a:gd name="T34" fmla="*/ 618 w 736"/>
              <a:gd name="T35" fmla="*/ 213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6" h="484">
                <a:moveTo>
                  <a:pt x="618" y="213"/>
                </a:moveTo>
                <a:cubicBezTo>
                  <a:pt x="618" y="210"/>
                  <a:pt x="618" y="206"/>
                  <a:pt x="618" y="203"/>
                </a:cubicBezTo>
                <a:cubicBezTo>
                  <a:pt x="618" y="91"/>
                  <a:pt x="527" y="0"/>
                  <a:pt x="415" y="0"/>
                </a:cubicBezTo>
                <a:cubicBezTo>
                  <a:pt x="345" y="0"/>
                  <a:pt x="283" y="37"/>
                  <a:pt x="246" y="91"/>
                </a:cubicBezTo>
                <a:cubicBezTo>
                  <a:pt x="230" y="82"/>
                  <a:pt x="211" y="76"/>
                  <a:pt x="191" y="76"/>
                </a:cubicBezTo>
                <a:cubicBezTo>
                  <a:pt x="167" y="76"/>
                  <a:pt x="144" y="83"/>
                  <a:pt x="125" y="96"/>
                </a:cubicBezTo>
                <a:cubicBezTo>
                  <a:pt x="94" y="116"/>
                  <a:pt x="74" y="151"/>
                  <a:pt x="73" y="191"/>
                </a:cubicBezTo>
                <a:cubicBezTo>
                  <a:pt x="30" y="219"/>
                  <a:pt x="0" y="269"/>
                  <a:pt x="0" y="325"/>
                </a:cubicBezTo>
                <a:cubicBezTo>
                  <a:pt x="0" y="407"/>
                  <a:pt x="62" y="475"/>
                  <a:pt x="142" y="484"/>
                </a:cubicBezTo>
                <a:cubicBezTo>
                  <a:pt x="148" y="484"/>
                  <a:pt x="154" y="484"/>
                  <a:pt x="160" y="484"/>
                </a:cubicBezTo>
                <a:cubicBezTo>
                  <a:pt x="165" y="484"/>
                  <a:pt x="171" y="484"/>
                  <a:pt x="176" y="484"/>
                </a:cubicBezTo>
                <a:cubicBezTo>
                  <a:pt x="250" y="484"/>
                  <a:pt x="425" y="484"/>
                  <a:pt x="507" y="484"/>
                </a:cubicBezTo>
                <a:cubicBezTo>
                  <a:pt x="510" y="484"/>
                  <a:pt x="512" y="484"/>
                  <a:pt x="514" y="484"/>
                </a:cubicBezTo>
                <a:cubicBezTo>
                  <a:pt x="522" y="484"/>
                  <a:pt x="522" y="484"/>
                  <a:pt x="522" y="484"/>
                </a:cubicBezTo>
                <a:cubicBezTo>
                  <a:pt x="526" y="484"/>
                  <a:pt x="538" y="484"/>
                  <a:pt x="546" y="484"/>
                </a:cubicBezTo>
                <a:cubicBezTo>
                  <a:pt x="599" y="484"/>
                  <a:pt x="599" y="484"/>
                  <a:pt x="599" y="484"/>
                </a:cubicBezTo>
                <a:cubicBezTo>
                  <a:pt x="675" y="483"/>
                  <a:pt x="736" y="422"/>
                  <a:pt x="736" y="348"/>
                </a:cubicBezTo>
                <a:cubicBezTo>
                  <a:pt x="736" y="279"/>
                  <a:pt x="684" y="222"/>
                  <a:pt x="618" y="213"/>
                </a:cubicBezTo>
                <a:close/>
              </a:path>
            </a:pathLst>
          </a:custGeom>
          <a:solidFill>
            <a:schemeClr val="tx1">
              <a:lumMod val="20000"/>
              <a:lumOff val="80000"/>
            </a:schemeClr>
          </a:solidFill>
          <a:ln w="28575">
            <a:noFill/>
            <a:round/>
            <a:headEnd/>
            <a:tailEnd/>
          </a:ln>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3049285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980237" y="2286000"/>
            <a:ext cx="4952298" cy="4412873"/>
          </a:xfrm>
        </p:spPr>
        <p:txBody>
          <a:bodyPr/>
          <a:lstStyle/>
          <a:p>
            <a:pPr>
              <a:defRPr/>
            </a:pPr>
            <a:r>
              <a:rPr lang="en-US" sz="2652" dirty="0">
                <a:solidFill>
                  <a:schemeClr val="accent1"/>
                </a:solidFill>
                <a:latin typeface="+mj-lt"/>
              </a:rPr>
              <a:t>Create a database copy</a:t>
            </a:r>
          </a:p>
          <a:p>
            <a:pPr marL="0" lvl="1">
              <a:spcBef>
                <a:spcPts val="612"/>
              </a:spcBef>
              <a:spcAft>
                <a:spcPts val="612"/>
              </a:spcAft>
              <a:defRPr/>
            </a:pPr>
            <a:r>
              <a:rPr lang="en-US" dirty="0"/>
              <a:t>Ensure transactional consistent copy</a:t>
            </a:r>
          </a:p>
          <a:p>
            <a:pPr>
              <a:spcBef>
                <a:spcPts val="1224"/>
              </a:spcBef>
              <a:defRPr/>
            </a:pPr>
            <a:r>
              <a:rPr lang="en-US" sz="2652" dirty="0">
                <a:solidFill>
                  <a:schemeClr val="accent1"/>
                </a:solidFill>
                <a:latin typeface="+mj-lt"/>
              </a:rPr>
              <a:t>Export backup to storage account</a:t>
            </a:r>
          </a:p>
          <a:p>
            <a:pPr marL="0" lvl="1">
              <a:spcBef>
                <a:spcPts val="612"/>
              </a:spcBef>
              <a:spcAft>
                <a:spcPts val="612"/>
              </a:spcAft>
              <a:defRPr/>
            </a:pPr>
            <a:r>
              <a:rPr lang="en-US" dirty="0"/>
              <a:t>Export to customer storage account</a:t>
            </a:r>
          </a:p>
          <a:p>
            <a:pPr>
              <a:spcBef>
                <a:spcPts val="1224"/>
              </a:spcBef>
              <a:defRPr/>
            </a:pPr>
            <a:r>
              <a:rPr lang="en-US" sz="2652" dirty="0">
                <a:solidFill>
                  <a:schemeClr val="accent1"/>
                </a:solidFill>
                <a:latin typeface="+mj-lt"/>
              </a:rPr>
              <a:t>Repeat as needed</a:t>
            </a:r>
          </a:p>
          <a:p>
            <a:pPr marL="0" lvl="1">
              <a:spcBef>
                <a:spcPts val="612"/>
              </a:spcBef>
              <a:spcAft>
                <a:spcPts val="612"/>
              </a:spcAft>
              <a:defRPr/>
            </a:pPr>
            <a:r>
              <a:rPr lang="en-US" dirty="0"/>
              <a:t>Create additional archive copy as needed</a:t>
            </a:r>
          </a:p>
        </p:txBody>
      </p:sp>
      <p:sp>
        <p:nvSpPr>
          <p:cNvPr id="3" name="Title 2"/>
          <p:cNvSpPr>
            <a:spLocks noGrp="1"/>
          </p:cNvSpPr>
          <p:nvPr>
            <p:ph type="title"/>
          </p:nvPr>
        </p:nvSpPr>
        <p:spPr>
          <a:xfrm>
            <a:off x="365760" y="365760"/>
            <a:ext cx="11373923" cy="517941"/>
          </a:xfrm>
        </p:spPr>
        <p:txBody>
          <a:bodyPr lIns="91440" rIns="91440"/>
          <a:lstStyle/>
          <a:p>
            <a:pPr>
              <a:defRPr/>
            </a:pPr>
            <a:r>
              <a:rPr sz="4800" dirty="0"/>
              <a:t>Export a database</a:t>
            </a:r>
            <a:br>
              <a:rPr sz="4800" dirty="0"/>
            </a:br>
            <a:r>
              <a:rPr sz="3600" dirty="0"/>
              <a:t>Flexible and portable option but incurs operational overhead</a:t>
            </a:r>
          </a:p>
        </p:txBody>
      </p:sp>
      <p:graphicFrame>
        <p:nvGraphicFramePr>
          <p:cNvPr id="4" name="Table 3"/>
          <p:cNvGraphicFramePr>
            <a:graphicFrameLocks noGrp="1"/>
          </p:cNvGraphicFramePr>
          <p:nvPr>
            <p:extLst>
              <p:ext uri="{D42A27DB-BD31-4B8C-83A1-F6EECF244321}">
                <p14:modId xmlns:p14="http://schemas.microsoft.com/office/powerpoint/2010/main" val="1988948307"/>
              </p:ext>
            </p:extLst>
          </p:nvPr>
        </p:nvGraphicFramePr>
        <p:xfrm>
          <a:off x="457200" y="2286000"/>
          <a:ext cx="6103066" cy="1649898"/>
        </p:xfrm>
        <a:graphic>
          <a:graphicData uri="http://schemas.openxmlformats.org/drawingml/2006/table">
            <a:tbl>
              <a:tblPr firstRow="1">
                <a:tableStyleId>{5C22544A-7EE6-4342-B048-85BDC9FD1C3A}</a:tableStyleId>
              </a:tblPr>
              <a:tblGrid>
                <a:gridCol w="3051533">
                  <a:extLst>
                    <a:ext uri="{9D8B030D-6E8A-4147-A177-3AD203B41FA5}">
                      <a16:colId xmlns:a16="http://schemas.microsoft.com/office/drawing/2014/main" val="20000"/>
                    </a:ext>
                  </a:extLst>
                </a:gridCol>
                <a:gridCol w="3051533">
                  <a:extLst>
                    <a:ext uri="{9D8B030D-6E8A-4147-A177-3AD203B41FA5}">
                      <a16:colId xmlns:a16="http://schemas.microsoft.com/office/drawing/2014/main" val="20001"/>
                    </a:ext>
                  </a:extLst>
                </a:gridCol>
              </a:tblGrid>
              <a:tr h="46259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Pros</a:t>
                      </a:r>
                      <a:endParaRPr lang="en-US" sz="1800" b="1" i="1" u="none" kern="1200" dirty="0">
                        <a:solidFill>
                          <a:srgbClr val="68217A"/>
                        </a:solidFill>
                        <a:latin typeface="+mn-lt"/>
                        <a:ea typeface="+mn-ea"/>
                        <a:cs typeface="+mn-cs"/>
                      </a:endParaRPr>
                    </a:p>
                  </a:txBody>
                  <a:tcPr marL="182854" marR="182854" marT="91408" marB="9140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Cons</a:t>
                      </a:r>
                      <a:endParaRPr lang="en-US" sz="1800" b="1" i="1" u="none" kern="1200" dirty="0">
                        <a:solidFill>
                          <a:srgbClr val="68217A"/>
                        </a:solidFill>
                        <a:latin typeface="+mn-lt"/>
                        <a:ea typeface="+mn-ea"/>
                        <a:cs typeface="+mn-cs"/>
                      </a:endParaRPr>
                    </a:p>
                  </a:txBody>
                  <a:tcPr marL="182854" marR="182854" marT="91408" marB="91408"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739752">
                <a:tc>
                  <a:txBody>
                    <a:bodyPr/>
                    <a:lstStyle/>
                    <a:p>
                      <a:pPr lvl="0" eaLnBrk="1" hangingPunct="1">
                        <a:defRPr/>
                      </a:pPr>
                      <a:r>
                        <a:rPr lang="en-US" sz="1400" dirty="0"/>
                        <a:t>Portable</a:t>
                      </a:r>
                      <a:r>
                        <a:rPr lang="en-US" sz="1400" baseline="0" dirty="0"/>
                        <a:t> data format – logical </a:t>
                      </a:r>
                      <a:r>
                        <a:rPr lang="en-US" sz="1400" dirty="0"/>
                        <a:t>schema and</a:t>
                      </a:r>
                      <a:r>
                        <a:rPr lang="en-US" sz="1400" baseline="0" dirty="0"/>
                        <a:t> data</a:t>
                      </a:r>
                      <a:endParaRPr lang="en-US" sz="1400" dirty="0"/>
                    </a:p>
                  </a:txBody>
                  <a:tcPr marL="182854" marR="182854" marT="91408" marB="914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lvl="0" eaLnBrk="1" hangingPunct="1">
                        <a:defRPr/>
                      </a:pPr>
                      <a:r>
                        <a:rPr lang="en-US" sz="1400" kern="1200" dirty="0">
                          <a:solidFill>
                            <a:schemeClr val="dk1"/>
                          </a:solidFill>
                          <a:latin typeface="+mn-lt"/>
                          <a:ea typeface="+mn-ea"/>
                          <a:cs typeface="+mn-cs"/>
                        </a:rPr>
                        <a:t>Need</a:t>
                      </a:r>
                      <a:r>
                        <a:rPr lang="en-US" sz="1400" kern="1200" baseline="0" dirty="0">
                          <a:solidFill>
                            <a:schemeClr val="dk1"/>
                          </a:solidFill>
                          <a:latin typeface="+mn-lt"/>
                          <a:ea typeface="+mn-ea"/>
                          <a:cs typeface="+mn-cs"/>
                        </a:rPr>
                        <a:t> workaround (DB-Copy) to ensure consistent database</a:t>
                      </a:r>
                      <a:endParaRPr lang="en-US" sz="1400" kern="1200" dirty="0">
                        <a:solidFill>
                          <a:schemeClr val="dk1"/>
                        </a:solidFill>
                        <a:latin typeface="+mn-lt"/>
                        <a:ea typeface="+mn-ea"/>
                        <a:cs typeface="+mn-cs"/>
                      </a:endParaRPr>
                    </a:p>
                  </a:txBody>
                  <a:tcPr marL="182854" marR="182854" marT="91408" marB="914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01"/>
                  </a:ext>
                </a:extLst>
              </a:tr>
              <a:tr h="447549">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1400" dirty="0"/>
                        <a:t>Low cost</a:t>
                      </a:r>
                      <a:endParaRPr lang="en-US" sz="1400" b="1" i="1" u="none" kern="1200" dirty="0">
                        <a:solidFill>
                          <a:srgbClr val="68217A"/>
                        </a:solidFill>
                        <a:latin typeface="+mn-lt"/>
                        <a:ea typeface="+mn-ea"/>
                        <a:cs typeface="+mn-cs"/>
                      </a:endParaRPr>
                    </a:p>
                  </a:txBody>
                  <a:tcPr marL="182854" marR="182854" marT="91408" marB="914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lvl="1" indent="0" algn="l" defTabSz="932742" rtl="0" eaLnBrk="1" fontAlgn="auto" latinLnBrk="0" hangingPunct="1">
                        <a:lnSpc>
                          <a:spcPct val="100000"/>
                        </a:lnSpc>
                        <a:spcBef>
                          <a:spcPts val="0"/>
                        </a:spcBef>
                        <a:spcAft>
                          <a:spcPts val="0"/>
                        </a:spcAft>
                        <a:buClrTx/>
                        <a:buSzTx/>
                        <a:buFontTx/>
                        <a:buNone/>
                        <a:tabLst/>
                        <a:defRPr/>
                      </a:pPr>
                      <a:r>
                        <a:rPr lang="en-US" sz="1400" dirty="0"/>
                        <a:t>Slow to restore</a:t>
                      </a:r>
                      <a:endParaRPr lang="en-US" sz="1400" b="1" i="1" u="none" kern="1200" dirty="0">
                        <a:solidFill>
                          <a:srgbClr val="68217A"/>
                        </a:solidFill>
                        <a:latin typeface="+mn-lt"/>
                        <a:ea typeface="+mn-ea"/>
                        <a:cs typeface="+mn-cs"/>
                      </a:endParaRPr>
                    </a:p>
                  </a:txBody>
                  <a:tcPr marL="182854" marR="182854" marT="91408" marB="91408">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02"/>
                  </a:ext>
                </a:extLst>
              </a:tr>
            </a:tbl>
          </a:graphicData>
        </a:graphic>
      </p:graphicFrame>
      <p:sp>
        <p:nvSpPr>
          <p:cNvPr id="8" name="Rectangle 7"/>
          <p:cNvSpPr/>
          <p:nvPr/>
        </p:nvSpPr>
        <p:spPr bwMode="auto">
          <a:xfrm>
            <a:off x="457200" y="4114800"/>
            <a:ext cx="6103067" cy="20571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86521" rIns="182854" bIns="146283"/>
          <a:lstStyle/>
          <a:p>
            <a:pPr marL="0" marR="0" lvl="0" indent="0" algn="l" defTabSz="932293" rtl="0" eaLnBrk="1" fontAlgn="auto" latinLnBrk="0" hangingPunct="1">
              <a:lnSpc>
                <a:spcPct val="90000"/>
              </a:lnSpc>
              <a:spcBef>
                <a:spcPts val="0"/>
              </a:spcBef>
              <a:spcAft>
                <a:spcPts val="0"/>
              </a:spcAft>
              <a:buClrTx/>
              <a:buSzTx/>
              <a:buFontTx/>
              <a:buNone/>
              <a:tabLst/>
              <a:defRPr/>
            </a:pPr>
            <a:r>
              <a:rPr kumimoji="0" lang="en-US" sz="204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Export a database</a:t>
            </a:r>
          </a:p>
          <a:p>
            <a:pPr marL="0" marR="0" lvl="0" indent="0" algn="l" defTabSz="932293"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a:p>
            <a:pPr marL="0" marR="0" lvl="0" indent="0" algn="l" defTabSz="932293" rtl="0" eaLnBrk="1" fontAlgn="auto" latinLnBrk="0" hangingPunct="1">
              <a:lnSpc>
                <a:spcPct val="90000"/>
              </a:lnSpc>
              <a:spcBef>
                <a:spcPts val="0"/>
              </a:spcBef>
              <a:spcAft>
                <a:spcPts val="0"/>
              </a:spcAft>
              <a:buClrTx/>
              <a:buSzTx/>
              <a:buFontTx/>
              <a:buNone/>
              <a:tabLst/>
              <a:defRPr/>
            </a:pPr>
            <a:r>
              <a:rPr kumimoji="0" lang="en-US" sz="306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Ideal for customer needing portable dataset</a:t>
            </a:r>
          </a:p>
        </p:txBody>
      </p:sp>
    </p:spTree>
    <p:extLst>
      <p:ext uri="{BB962C8B-B14F-4D97-AF65-F5344CB8AC3E}">
        <p14:creationId xmlns:p14="http://schemas.microsoft.com/office/powerpoint/2010/main" val="1153704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969843" y="2286000"/>
            <a:ext cx="5187605" cy="4468282"/>
          </a:xfrm>
        </p:spPr>
        <p:txBody>
          <a:bodyPr/>
          <a:lstStyle/>
          <a:p>
            <a:pPr>
              <a:spcBef>
                <a:spcPts val="612"/>
              </a:spcBef>
              <a:defRPr/>
            </a:pPr>
            <a:r>
              <a:rPr lang="en-US" sz="2652" dirty="0">
                <a:solidFill>
                  <a:schemeClr val="accent1"/>
                </a:solidFill>
                <a:latin typeface="+mj-lt"/>
              </a:rPr>
              <a:t>Determine the size for “archive database” </a:t>
            </a:r>
          </a:p>
          <a:p>
            <a:pPr>
              <a:spcBef>
                <a:spcPts val="612"/>
              </a:spcBef>
              <a:defRPr/>
            </a:pPr>
            <a:r>
              <a:rPr lang="en-US" dirty="0"/>
              <a:t>Basic – 2 GB </a:t>
            </a:r>
            <a:br>
              <a:rPr lang="en-US" dirty="0"/>
            </a:br>
            <a:r>
              <a:rPr lang="en-US" dirty="0"/>
              <a:t>Standard – 250 GB </a:t>
            </a:r>
            <a:br>
              <a:rPr lang="en-US" dirty="0"/>
            </a:br>
            <a:r>
              <a:rPr lang="en-US" dirty="0"/>
              <a:t>Premium – 500 GB</a:t>
            </a:r>
          </a:p>
          <a:p>
            <a:pPr>
              <a:spcBef>
                <a:spcPts val="1224"/>
              </a:spcBef>
              <a:defRPr/>
            </a:pPr>
            <a:r>
              <a:rPr lang="en-US" sz="2652" dirty="0">
                <a:solidFill>
                  <a:schemeClr val="accent1"/>
                </a:solidFill>
                <a:latin typeface="+mj-lt"/>
              </a:rPr>
              <a:t>Perform a database copy </a:t>
            </a:r>
          </a:p>
          <a:p>
            <a:pPr>
              <a:spcBef>
                <a:spcPts val="612"/>
              </a:spcBef>
              <a:defRPr/>
            </a:pPr>
            <a:r>
              <a:rPr lang="en-US" dirty="0"/>
              <a:t>Use Basic, S0, or P1 for lowest cost</a:t>
            </a:r>
          </a:p>
          <a:p>
            <a:pPr>
              <a:spcBef>
                <a:spcPts val="1224"/>
              </a:spcBef>
              <a:defRPr/>
            </a:pPr>
            <a:r>
              <a:rPr lang="en-US" sz="2652" dirty="0">
                <a:solidFill>
                  <a:schemeClr val="accent1"/>
                </a:solidFill>
                <a:latin typeface="+mj-lt"/>
              </a:rPr>
              <a:t>Repeat when new archive is needed</a:t>
            </a:r>
          </a:p>
          <a:p>
            <a:pPr>
              <a:spcBef>
                <a:spcPts val="612"/>
              </a:spcBef>
              <a:defRPr/>
            </a:pPr>
            <a:r>
              <a:rPr lang="en-US" dirty="0"/>
              <a:t>Create new archive and/or drop existing one</a:t>
            </a:r>
          </a:p>
        </p:txBody>
      </p:sp>
      <p:sp>
        <p:nvSpPr>
          <p:cNvPr id="3" name="Title 2"/>
          <p:cNvSpPr>
            <a:spLocks noGrp="1"/>
          </p:cNvSpPr>
          <p:nvPr>
            <p:ph type="title"/>
          </p:nvPr>
        </p:nvSpPr>
        <p:spPr>
          <a:xfrm>
            <a:off x="365760" y="365760"/>
            <a:ext cx="11967126" cy="517941"/>
          </a:xfrm>
        </p:spPr>
        <p:txBody>
          <a:bodyPr lIns="91440" rIns="91440"/>
          <a:lstStyle/>
          <a:p>
            <a:pPr>
              <a:defRPr/>
            </a:pPr>
            <a:r>
              <a:rPr sz="4800" dirty="0"/>
              <a:t>Live database</a:t>
            </a:r>
            <a:br>
              <a:rPr dirty="0"/>
            </a:br>
            <a:r>
              <a:rPr sz="3600" spc="0" dirty="0"/>
              <a:t>Fastest retrieval time for archival data with slightly higher cost</a:t>
            </a:r>
            <a:endParaRPr sz="3060" spc="0" dirty="0"/>
          </a:p>
        </p:txBody>
      </p:sp>
      <p:graphicFrame>
        <p:nvGraphicFramePr>
          <p:cNvPr id="5" name="Table 4"/>
          <p:cNvGraphicFramePr>
            <a:graphicFrameLocks noGrp="1"/>
          </p:cNvGraphicFramePr>
          <p:nvPr>
            <p:extLst>
              <p:ext uri="{D42A27DB-BD31-4B8C-83A1-F6EECF244321}">
                <p14:modId xmlns:p14="http://schemas.microsoft.com/office/powerpoint/2010/main" val="4283707870"/>
              </p:ext>
            </p:extLst>
          </p:nvPr>
        </p:nvGraphicFramePr>
        <p:xfrm>
          <a:off x="457200" y="2286000"/>
          <a:ext cx="6103066" cy="1672724"/>
        </p:xfrm>
        <a:graphic>
          <a:graphicData uri="http://schemas.openxmlformats.org/drawingml/2006/table">
            <a:tbl>
              <a:tblPr firstRow="1">
                <a:tableStyleId>{5C22544A-7EE6-4342-B048-85BDC9FD1C3A}</a:tableStyleId>
              </a:tblPr>
              <a:tblGrid>
                <a:gridCol w="3051533">
                  <a:extLst>
                    <a:ext uri="{9D8B030D-6E8A-4147-A177-3AD203B41FA5}">
                      <a16:colId xmlns:a16="http://schemas.microsoft.com/office/drawing/2014/main" val="20000"/>
                    </a:ext>
                  </a:extLst>
                </a:gridCol>
                <a:gridCol w="3051533">
                  <a:extLst>
                    <a:ext uri="{9D8B030D-6E8A-4147-A177-3AD203B41FA5}">
                      <a16:colId xmlns:a16="http://schemas.microsoft.com/office/drawing/2014/main" val="20001"/>
                    </a:ext>
                  </a:extLst>
                </a:gridCol>
              </a:tblGrid>
              <a:tr h="462783">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Pros</a:t>
                      </a:r>
                      <a:endParaRPr lang="en-US" sz="1800" b="1" i="1" u="none" kern="1200" dirty="0">
                        <a:solidFill>
                          <a:srgbClr val="68217A"/>
                        </a:solidFill>
                        <a:latin typeface="+mn-lt"/>
                        <a:ea typeface="+mn-ea"/>
                        <a:cs typeface="+mn-cs"/>
                      </a:endParaRPr>
                    </a:p>
                  </a:txBody>
                  <a:tcPr marL="182854" marR="182854" marT="91501" marB="91501" anchor="ctr">
                    <a:lnL w="12700" cmpd="sng">
                      <a:noFill/>
                    </a:lnL>
                    <a:lnR w="9525" cap="flat" cmpd="sng" algn="ctr">
                      <a:solidFill>
                        <a:srgbClr val="FFFFFF"/>
                      </a:solidFill>
                      <a:prstDash val="solid"/>
                      <a:round/>
                      <a:headEnd type="none" w="med" len="med"/>
                      <a:tailEnd type="none" w="med" len="med"/>
                    </a:lnR>
                    <a:lnT w="12700" cmpd="sng">
                      <a:noFill/>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800" dirty="0"/>
                        <a:t>Cons</a:t>
                      </a:r>
                      <a:endParaRPr lang="en-US" sz="1800" b="1" i="1" u="none" kern="1200" dirty="0">
                        <a:solidFill>
                          <a:srgbClr val="68217A"/>
                        </a:solidFill>
                        <a:latin typeface="+mn-lt"/>
                        <a:ea typeface="+mn-ea"/>
                        <a:cs typeface="+mn-cs"/>
                      </a:endParaRPr>
                    </a:p>
                  </a:txBody>
                  <a:tcPr marL="182854" marR="182854" marT="91501" marB="91501" anchor="ctr">
                    <a:lnL w="9525" cap="flat" cmpd="sng" algn="ctr">
                      <a:solidFill>
                        <a:srgbClr val="FFFFFF"/>
                      </a:solidFill>
                      <a:prstDash val="solid"/>
                      <a:round/>
                      <a:headEnd type="none" w="med" len="med"/>
                      <a:tailEnd type="none" w="med" len="med"/>
                    </a:lnL>
                    <a:lnR w="12700" cmpd="sng">
                      <a:noFill/>
                    </a:lnR>
                    <a:lnT w="12700" cmpd="sng">
                      <a:noFill/>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506417">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t>Immediate</a:t>
                      </a:r>
                      <a:r>
                        <a:rPr lang="en-US" sz="1400" baseline="0" dirty="0"/>
                        <a:t> access to data</a:t>
                      </a:r>
                      <a:endParaRPr lang="en-US" sz="1400" b="1" i="1" u="none" kern="1200" dirty="0">
                        <a:solidFill>
                          <a:srgbClr val="68217A"/>
                        </a:solidFill>
                        <a:latin typeface="+mn-lt"/>
                        <a:ea typeface="+mn-ea"/>
                        <a:cs typeface="+mn-cs"/>
                      </a:endParaRPr>
                    </a:p>
                  </a:txBody>
                  <a:tcPr marL="182854" marR="182854" marT="91501" marB="9150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baseline="0" dirty="0"/>
                        <a:t>Cost for each archival database</a:t>
                      </a:r>
                      <a:endParaRPr lang="en-US" sz="1400" b="1" i="1" u="none" kern="1200" dirty="0">
                        <a:solidFill>
                          <a:srgbClr val="68217A"/>
                        </a:solidFill>
                        <a:latin typeface="+mn-lt"/>
                        <a:ea typeface="+mn-ea"/>
                        <a:cs typeface="+mn-cs"/>
                      </a:endParaRPr>
                    </a:p>
                  </a:txBody>
                  <a:tcPr marL="182854" marR="182854" marT="91501" marB="9150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01"/>
                  </a:ext>
                </a:extLst>
              </a:tr>
              <a:tr h="703524">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400" dirty="0"/>
                        <a:t>Easy access</a:t>
                      </a:r>
                      <a:r>
                        <a:rPr lang="en-US" sz="1400" baseline="0" dirty="0"/>
                        <a:t> with zero operational overhead</a:t>
                      </a:r>
                      <a:endParaRPr lang="en-US" sz="1400" b="1" i="1" u="none" kern="1200" dirty="0">
                        <a:solidFill>
                          <a:srgbClr val="68217A"/>
                        </a:solidFill>
                        <a:latin typeface="+mn-lt"/>
                        <a:ea typeface="+mn-ea"/>
                        <a:cs typeface="+mn-cs"/>
                      </a:endParaRPr>
                    </a:p>
                  </a:txBody>
                  <a:tcPr marL="182854" marR="182854" marT="91501" marB="9150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endParaRPr lang="en-US" sz="1400" b="1" i="1" u="none" kern="1200" dirty="0">
                        <a:solidFill>
                          <a:srgbClr val="68217A"/>
                        </a:solidFill>
                        <a:latin typeface="+mn-lt"/>
                        <a:ea typeface="+mn-ea"/>
                        <a:cs typeface="+mn-cs"/>
                      </a:endParaRPr>
                    </a:p>
                  </a:txBody>
                  <a:tcPr marL="182854" marR="182854" marT="91501" marB="91501">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5F5F5"/>
                    </a:solidFill>
                  </a:tcPr>
                </a:tc>
                <a:extLst>
                  <a:ext uri="{0D108BD9-81ED-4DB2-BD59-A6C34878D82A}">
                    <a16:rowId xmlns:a16="http://schemas.microsoft.com/office/drawing/2014/main" val="10002"/>
                  </a:ext>
                </a:extLst>
              </a:tr>
            </a:tbl>
          </a:graphicData>
        </a:graphic>
      </p:graphicFrame>
      <p:sp>
        <p:nvSpPr>
          <p:cNvPr id="6" name="Rectangle 5"/>
          <p:cNvSpPr/>
          <p:nvPr/>
        </p:nvSpPr>
        <p:spPr bwMode="auto">
          <a:xfrm>
            <a:off x="457200" y="4114800"/>
            <a:ext cx="6103067" cy="205710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82854" tIns="186521" rIns="182854" bIns="146283"/>
          <a:lstStyle/>
          <a:p>
            <a:pPr marL="0" marR="0" lvl="0" indent="0" algn="l" defTabSz="932293" rtl="0" eaLnBrk="1" fontAlgn="auto" latinLnBrk="0" hangingPunct="1">
              <a:lnSpc>
                <a:spcPct val="90000"/>
              </a:lnSpc>
              <a:spcBef>
                <a:spcPts val="0"/>
              </a:spcBef>
              <a:spcAft>
                <a:spcPts val="0"/>
              </a:spcAft>
              <a:buClrTx/>
              <a:buSzTx/>
              <a:buFontTx/>
              <a:buNone/>
              <a:tabLst/>
              <a:defRPr/>
            </a:pPr>
            <a:r>
              <a:rPr kumimoji="0" lang="en-US" sz="204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Live database</a:t>
            </a:r>
          </a:p>
          <a:p>
            <a:pPr marL="0" marR="0" lvl="0" indent="0" algn="l" defTabSz="932293"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a:p>
            <a:pPr marL="0" marR="0" lvl="0" indent="0" algn="l" defTabSz="932293" rtl="0" eaLnBrk="1" fontAlgn="auto" latinLnBrk="0" hangingPunct="1">
              <a:lnSpc>
                <a:spcPct val="90000"/>
              </a:lnSpc>
              <a:spcBef>
                <a:spcPts val="0"/>
              </a:spcBef>
              <a:spcAft>
                <a:spcPts val="0"/>
              </a:spcAft>
              <a:buClrTx/>
              <a:buSzTx/>
              <a:buFontTx/>
              <a:buNone/>
              <a:tabLst/>
              <a:defRPr/>
            </a:pPr>
            <a:r>
              <a:rPr kumimoji="0" lang="en-US" sz="306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rPr>
              <a:t>Ideal for customer needing immediate access to archived data</a:t>
            </a:r>
          </a:p>
        </p:txBody>
      </p:sp>
      <p:sp>
        <p:nvSpPr>
          <p:cNvPr id="4" name="Rectangle 3"/>
          <p:cNvSpPr/>
          <p:nvPr/>
        </p:nvSpPr>
        <p:spPr bwMode="auto">
          <a:xfrm>
            <a:off x="-27806" y="6426687"/>
            <a:ext cx="12390438" cy="56783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It’s a copy ---- NOT A SNAPSHOT – NOT A LIVE COPY! – uses geo-replication for initial creation</a:t>
            </a:r>
          </a:p>
        </p:txBody>
      </p:sp>
    </p:spTree>
    <p:extLst>
      <p:ext uri="{BB962C8B-B14F-4D97-AF65-F5344CB8AC3E}">
        <p14:creationId xmlns:p14="http://schemas.microsoft.com/office/powerpoint/2010/main" val="2899101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3192462"/>
            <a:ext cx="11704320" cy="822960"/>
          </a:xfrm>
        </p:spPr>
        <p:txBody>
          <a:bodyPr/>
          <a:lstStyle/>
          <a:p>
            <a:r>
              <a:rPr lang="en-US" dirty="0"/>
              <a:t>Demo</a:t>
            </a:r>
          </a:p>
        </p:txBody>
      </p:sp>
      <p:sp>
        <p:nvSpPr>
          <p:cNvPr id="3" name="Text Placeholder 2"/>
          <p:cNvSpPr>
            <a:spLocks noGrp="1"/>
          </p:cNvSpPr>
          <p:nvPr>
            <p:ph type="body" sz="quarter" idx="10"/>
          </p:nvPr>
        </p:nvSpPr>
        <p:spPr>
          <a:xfrm>
            <a:off x="579437" y="4015422"/>
            <a:ext cx="11628120" cy="822960"/>
          </a:xfrm>
        </p:spPr>
        <p:txBody>
          <a:bodyPr/>
          <a:lstStyle/>
          <a:p>
            <a:pPr lvl="0" defTabSz="932563">
              <a:spcBef>
                <a:spcPct val="20000"/>
              </a:spcBef>
            </a:pPr>
            <a:r>
              <a:rPr lang="en-US" sz="2400" dirty="0">
                <a:solidFill>
                  <a:srgbClr val="494949"/>
                </a:solidFill>
              </a:rPr>
              <a:t>SQL Database backup solutions</a:t>
            </a:r>
          </a:p>
        </p:txBody>
      </p:sp>
      <p:pic>
        <p:nvPicPr>
          <p:cNvPr id="14" name="Picture 13"/>
          <p:cNvPicPr>
            <a:picLocks noChangeAspect="1"/>
          </p:cNvPicPr>
          <p:nvPr/>
        </p:nvPicPr>
        <p:blipFill>
          <a:blip r:embed="rId2"/>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38877751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59" y="365760"/>
            <a:ext cx="6690678" cy="2433673"/>
          </a:xfrm>
        </p:spPr>
        <p:txBody>
          <a:bodyPr lIns="91440" rIns="91440"/>
          <a:lstStyle/>
          <a:p>
            <a:r>
              <a:rPr lang="en-GB" sz="4800" dirty="0"/>
              <a:t>SQL Database Replication Scenarios</a:t>
            </a:r>
          </a:p>
        </p:txBody>
      </p:sp>
    </p:spTree>
    <p:extLst>
      <p:ext uri="{BB962C8B-B14F-4D97-AF65-F5344CB8AC3E}">
        <p14:creationId xmlns:p14="http://schemas.microsoft.com/office/powerpoint/2010/main" val="20812665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98437" y="2354262"/>
            <a:ext cx="12115800" cy="683264"/>
          </a:xfrm>
          <a:prstGeom prst="rect">
            <a:avLst/>
          </a:prstGeom>
          <a:noFill/>
        </p:spPr>
        <p:txBody>
          <a:bodyPr vert="horz" wrap="square" lIns="91440" tIns="91440" rIns="91440" bIns="91440" rtlCol="0" anchor="t" anchorCtr="0">
            <a:spAutoFit/>
          </a:bodyPr>
          <a:lstStyle>
            <a:lvl1pPr algn="l" defTabSz="932742" rtl="0" eaLnBrk="1" latinLnBrk="0" hangingPunct="1">
              <a:lnSpc>
                <a:spcPct val="90000"/>
              </a:lnSpc>
              <a:spcBef>
                <a:spcPct val="0"/>
              </a:spcBef>
              <a:buNone/>
              <a:defRPr lang="en-US" sz="6000" b="0" kern="1200" cap="none" spc="-80" baseline="0">
                <a:ln w="3175">
                  <a:noFill/>
                </a:ln>
                <a:solidFill>
                  <a:srgbClr val="0072C6"/>
                </a:solidFill>
                <a:effectLst/>
                <a:latin typeface="+mj-lt"/>
                <a:ea typeface="+mn-ea"/>
                <a:cs typeface="Segoe UI" pitchFamily="34" charset="0"/>
              </a:defRPr>
            </a:lvl1pPr>
          </a:lstStyle>
          <a:p>
            <a:r>
              <a:rPr lang="en-US" sz="3600" dirty="0">
                <a:solidFill>
                  <a:schemeClr val="tx1"/>
                </a:solidFill>
              </a:rPr>
              <a:t>04 | SQL Database High Availability and Disaster Recovery</a:t>
            </a:r>
          </a:p>
        </p:txBody>
      </p:sp>
    </p:spTree>
    <p:extLst>
      <p:ext uri="{BB962C8B-B14F-4D97-AF65-F5344CB8AC3E}">
        <p14:creationId xmlns:p14="http://schemas.microsoft.com/office/powerpoint/2010/main" val="382722003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4268594" y="4693245"/>
            <a:ext cx="794192" cy="456836"/>
          </a:xfrm>
          <a:prstGeom prst="rect">
            <a:avLst/>
          </a:prstGeom>
        </p:spPr>
      </p:pic>
      <p:pic>
        <p:nvPicPr>
          <p:cNvPr id="8" name="Picture 7"/>
          <p:cNvPicPr>
            <a:picLocks noChangeAspect="1"/>
          </p:cNvPicPr>
          <p:nvPr/>
        </p:nvPicPr>
        <p:blipFill>
          <a:blip r:embed="rId4"/>
          <a:stretch>
            <a:fillRect/>
          </a:stretch>
        </p:blipFill>
        <p:spPr>
          <a:xfrm>
            <a:off x="2939399" y="1514750"/>
            <a:ext cx="2268387" cy="1235100"/>
          </a:xfrm>
          <a:prstGeom prst="rect">
            <a:avLst/>
          </a:prstGeom>
        </p:spPr>
      </p:pic>
      <p:pic>
        <p:nvPicPr>
          <p:cNvPr id="6" name="Picture 5"/>
          <p:cNvPicPr>
            <a:picLocks noChangeAspect="1"/>
          </p:cNvPicPr>
          <p:nvPr/>
        </p:nvPicPr>
        <p:blipFill>
          <a:blip r:embed="rId5"/>
          <a:stretch>
            <a:fillRect/>
          </a:stretch>
        </p:blipFill>
        <p:spPr>
          <a:xfrm>
            <a:off x="5378422" y="2072067"/>
            <a:ext cx="6608243" cy="3771105"/>
          </a:xfrm>
          <a:prstGeom prst="rect">
            <a:avLst/>
          </a:prstGeom>
        </p:spPr>
      </p:pic>
      <p:grpSp>
        <p:nvGrpSpPr>
          <p:cNvPr id="38" name="Group 2"/>
          <p:cNvGrpSpPr/>
          <p:nvPr/>
        </p:nvGrpSpPr>
        <p:grpSpPr>
          <a:xfrm>
            <a:off x="-318" y="6642288"/>
            <a:ext cx="12435030" cy="360996"/>
            <a:chOff x="2577137" y="4571778"/>
            <a:chExt cx="9101124" cy="1390560"/>
          </a:xfrm>
        </p:grpSpPr>
        <p:sp>
          <p:nvSpPr>
            <p:cNvPr id="39" name="TextBox 4"/>
            <p:cNvSpPr txBox="1"/>
            <p:nvPr/>
          </p:nvSpPr>
          <p:spPr>
            <a:xfrm>
              <a:off x="2577137" y="4571778"/>
              <a:ext cx="3034890" cy="1390458"/>
            </a:xfrm>
            <a:prstGeom prst="rect">
              <a:avLst/>
            </a:prstGeom>
            <a:solidFill>
              <a:srgbClr val="0072C6"/>
            </a:solidFill>
          </p:spPr>
          <p:txBody>
            <a:bodyPr wrap="square" lIns="466235" tIns="139871" rIns="372987" rtlCol="0">
              <a:noAutofit/>
            </a:bodyPr>
            <a:lstStyle/>
            <a:p>
              <a:pPr marL="0" marR="0" lvl="0" indent="0" algn="l" defTabSz="932515" rtl="0" eaLnBrk="1" fontAlgn="auto" latinLnBrk="0" hangingPunct="1">
                <a:lnSpc>
                  <a:spcPts val="3060"/>
                </a:lnSpc>
                <a:spcBef>
                  <a:spcPts val="0"/>
                </a:spcBef>
                <a:spcAft>
                  <a:spcPts val="0"/>
                </a:spcAft>
                <a:buClrTx/>
                <a:buSzTx/>
                <a:buFontTx/>
                <a:buNone/>
                <a:tabLst/>
                <a:defRPr/>
              </a:pPr>
              <a:r>
                <a:rPr kumimoji="0" lang="en-US" sz="2856" b="0" i="0" u="none" strike="noStrike" kern="0" cap="none" spc="0" normalizeH="0" baseline="0" noProof="0" dirty="0">
                  <a:ln>
                    <a:noFill/>
                  </a:ln>
                  <a:solidFill>
                    <a:srgbClr val="FFFFFF"/>
                  </a:solidFill>
                  <a:effectLst/>
                  <a:uLnTx/>
                  <a:uFillTx/>
                  <a:latin typeface="Segoe UI Light"/>
                  <a:ea typeface="+mn-ea"/>
                  <a:cs typeface="+mn-cs"/>
                </a:rPr>
                <a:t> </a:t>
              </a:r>
            </a:p>
          </p:txBody>
        </p:sp>
        <p:sp>
          <p:nvSpPr>
            <p:cNvPr id="40" name="TextBox 6"/>
            <p:cNvSpPr txBox="1"/>
            <p:nvPr/>
          </p:nvSpPr>
          <p:spPr>
            <a:xfrm>
              <a:off x="5612027" y="4572324"/>
              <a:ext cx="6066234" cy="1390014"/>
            </a:xfrm>
            <a:prstGeom prst="rect">
              <a:avLst/>
            </a:prstGeom>
            <a:solidFill>
              <a:srgbClr val="0072C6">
                <a:lumMod val="50000"/>
              </a:srgbClr>
            </a:solidFill>
          </p:spPr>
          <p:txBody>
            <a:bodyPr wrap="square" lIns="466235" tIns="139871" rIns="652730" rtlCol="0">
              <a:noAutofit/>
            </a:bodyPr>
            <a:lstStyle/>
            <a:p>
              <a:pPr marL="0" marR="0" lvl="0" indent="0" algn="l" defTabSz="932055" rtl="0" eaLnBrk="1" fontAlgn="auto" latinLnBrk="0" hangingPunct="1">
                <a:lnSpc>
                  <a:spcPts val="3001"/>
                </a:lnSpc>
                <a:spcBef>
                  <a:spcPts val="0"/>
                </a:spcBef>
                <a:spcAft>
                  <a:spcPts val="0"/>
                </a:spcAft>
                <a:buClrTx/>
                <a:buSzTx/>
                <a:buFontTx/>
                <a:buNone/>
                <a:tabLst/>
                <a:defRPr/>
              </a:pPr>
              <a:endParaRPr kumimoji="0" lang="en-US" sz="2856" b="0" i="0" u="none" strike="noStrike" kern="0" cap="none" spc="0" normalizeH="0" baseline="0" noProof="0" dirty="0">
                <a:ln>
                  <a:noFill/>
                </a:ln>
                <a:solidFill>
                  <a:srgbClr val="FFFFFF"/>
                </a:solidFill>
                <a:effectLst/>
                <a:uLnTx/>
                <a:uFillTx/>
                <a:latin typeface="Segoe UI Light"/>
                <a:ea typeface="+mn-ea"/>
                <a:cs typeface="+mn-cs"/>
              </a:endParaRPr>
            </a:p>
          </p:txBody>
        </p:sp>
      </p:grpSp>
      <p:grpSp>
        <p:nvGrpSpPr>
          <p:cNvPr id="140" name="Group 139"/>
          <p:cNvGrpSpPr/>
          <p:nvPr/>
        </p:nvGrpSpPr>
        <p:grpSpPr>
          <a:xfrm>
            <a:off x="5764248" y="3679288"/>
            <a:ext cx="293791" cy="293791"/>
            <a:chOff x="5298510" y="3607496"/>
            <a:chExt cx="288099" cy="288099"/>
          </a:xfrm>
        </p:grpSpPr>
        <p:sp>
          <p:nvSpPr>
            <p:cNvPr id="141" name="Oval 14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2" name="Oval 14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43" name="Group 142"/>
          <p:cNvGrpSpPr/>
          <p:nvPr/>
        </p:nvGrpSpPr>
        <p:grpSpPr>
          <a:xfrm>
            <a:off x="6195338" y="3895906"/>
            <a:ext cx="293791" cy="293791"/>
            <a:chOff x="5298510" y="3607496"/>
            <a:chExt cx="288099" cy="288099"/>
          </a:xfrm>
        </p:grpSpPr>
        <p:sp>
          <p:nvSpPr>
            <p:cNvPr id="144" name="Oval 143"/>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5" name="Oval 144"/>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64" name="Group 163"/>
          <p:cNvGrpSpPr/>
          <p:nvPr/>
        </p:nvGrpSpPr>
        <p:grpSpPr>
          <a:xfrm>
            <a:off x="10824833" y="3807117"/>
            <a:ext cx="293791" cy="293791"/>
            <a:chOff x="5298510" y="3607496"/>
            <a:chExt cx="288099" cy="288099"/>
          </a:xfrm>
        </p:grpSpPr>
        <p:sp>
          <p:nvSpPr>
            <p:cNvPr id="165" name="Oval 16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6" name="Oval 16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67" name="Group 166"/>
          <p:cNvGrpSpPr/>
          <p:nvPr/>
        </p:nvGrpSpPr>
        <p:grpSpPr>
          <a:xfrm>
            <a:off x="10454234" y="3602951"/>
            <a:ext cx="293791" cy="293791"/>
            <a:chOff x="5298510" y="3607496"/>
            <a:chExt cx="288099" cy="288099"/>
          </a:xfrm>
        </p:grpSpPr>
        <p:sp>
          <p:nvSpPr>
            <p:cNvPr id="168" name="Oval 167"/>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9" name="Oval 168"/>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70" name="Group 169"/>
          <p:cNvGrpSpPr/>
          <p:nvPr/>
        </p:nvGrpSpPr>
        <p:grpSpPr>
          <a:xfrm>
            <a:off x="11412418" y="3288014"/>
            <a:ext cx="293791" cy="293791"/>
            <a:chOff x="5298510" y="3607496"/>
            <a:chExt cx="288099" cy="288099"/>
          </a:xfrm>
        </p:grpSpPr>
        <p:sp>
          <p:nvSpPr>
            <p:cNvPr id="171" name="Oval 17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2" name="Oval 17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73" name="Group 172"/>
          <p:cNvGrpSpPr/>
          <p:nvPr/>
        </p:nvGrpSpPr>
        <p:grpSpPr>
          <a:xfrm>
            <a:off x="10933143" y="3315770"/>
            <a:ext cx="293791" cy="293791"/>
            <a:chOff x="5298510" y="3607496"/>
            <a:chExt cx="288099" cy="288099"/>
          </a:xfrm>
        </p:grpSpPr>
        <p:sp>
          <p:nvSpPr>
            <p:cNvPr id="174" name="Oval 173"/>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5" name="Oval 174"/>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76" name="Group 175"/>
          <p:cNvGrpSpPr/>
          <p:nvPr/>
        </p:nvGrpSpPr>
        <p:grpSpPr>
          <a:xfrm>
            <a:off x="10598623" y="3150776"/>
            <a:ext cx="293791" cy="293791"/>
            <a:chOff x="5298510" y="3607496"/>
            <a:chExt cx="288099" cy="288099"/>
          </a:xfrm>
        </p:grpSpPr>
        <p:sp>
          <p:nvSpPr>
            <p:cNvPr id="177" name="Oval 17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8" name="Oval 17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82" name="Group 181"/>
          <p:cNvGrpSpPr/>
          <p:nvPr/>
        </p:nvGrpSpPr>
        <p:grpSpPr>
          <a:xfrm>
            <a:off x="5167144" y="2900205"/>
            <a:ext cx="1548246" cy="1548246"/>
            <a:chOff x="7766078" y="2734107"/>
            <a:chExt cx="1169454" cy="1169454"/>
          </a:xfrm>
        </p:grpSpPr>
        <p:grpSp>
          <p:nvGrpSpPr>
            <p:cNvPr id="183" name="Group 182"/>
            <p:cNvGrpSpPr/>
            <p:nvPr/>
          </p:nvGrpSpPr>
          <p:grpSpPr>
            <a:xfrm>
              <a:off x="7766078" y="2734107"/>
              <a:ext cx="1169454" cy="1169454"/>
              <a:chOff x="5321459" y="3630988"/>
              <a:chExt cx="236552" cy="236552"/>
            </a:xfrm>
          </p:grpSpPr>
          <p:sp>
            <p:nvSpPr>
              <p:cNvPr id="196" name="Oval 195"/>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7" name="Oval 196"/>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84" name="Group 332"/>
            <p:cNvGrpSpPr/>
            <p:nvPr/>
          </p:nvGrpSpPr>
          <p:grpSpPr>
            <a:xfrm>
              <a:off x="8131601" y="3008952"/>
              <a:ext cx="452287" cy="691429"/>
              <a:chOff x="11312677" y="4385379"/>
              <a:chExt cx="420734" cy="643192"/>
            </a:xfrm>
          </p:grpSpPr>
          <p:sp>
            <p:nvSpPr>
              <p:cNvPr id="185"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86"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87"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88"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89"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90"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91"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92"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93"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94"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195"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grpSp>
      </p:grpSp>
      <p:grpSp>
        <p:nvGrpSpPr>
          <p:cNvPr id="217" name="Group 216"/>
          <p:cNvGrpSpPr/>
          <p:nvPr/>
        </p:nvGrpSpPr>
        <p:grpSpPr>
          <a:xfrm>
            <a:off x="7870271" y="1782032"/>
            <a:ext cx="1548246" cy="1548246"/>
            <a:chOff x="7766078" y="2734107"/>
            <a:chExt cx="1169454" cy="1169454"/>
          </a:xfrm>
        </p:grpSpPr>
        <p:grpSp>
          <p:nvGrpSpPr>
            <p:cNvPr id="218" name="Group 217"/>
            <p:cNvGrpSpPr/>
            <p:nvPr/>
          </p:nvGrpSpPr>
          <p:grpSpPr>
            <a:xfrm>
              <a:off x="7766078" y="2734107"/>
              <a:ext cx="1169454" cy="1169454"/>
              <a:chOff x="5321459" y="3630988"/>
              <a:chExt cx="236552" cy="236552"/>
            </a:xfrm>
          </p:grpSpPr>
          <p:sp>
            <p:nvSpPr>
              <p:cNvPr id="231" name="Oval 230"/>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2" name="Oval 231"/>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19" name="Group 332"/>
            <p:cNvGrpSpPr/>
            <p:nvPr/>
          </p:nvGrpSpPr>
          <p:grpSpPr>
            <a:xfrm>
              <a:off x="8131601" y="3008952"/>
              <a:ext cx="452287" cy="691429"/>
              <a:chOff x="11312677" y="4385379"/>
              <a:chExt cx="420734" cy="643192"/>
            </a:xfrm>
          </p:grpSpPr>
          <p:sp>
            <p:nvSpPr>
              <p:cNvPr id="220"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21"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22"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23" name="Freeform 51"/>
              <p:cNvSpPr>
                <a:spLocks/>
              </p:cNvSpPr>
              <p:nvPr/>
            </p:nvSpPr>
            <p:spPr bwMode="auto">
              <a:xfrm>
                <a:off x="11354998" y="4662242"/>
                <a:ext cx="332478"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24"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25"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26"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27"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28"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29"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30"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grpSp>
      </p:grpSp>
      <p:grpSp>
        <p:nvGrpSpPr>
          <p:cNvPr id="233" name="Group 232"/>
          <p:cNvGrpSpPr/>
          <p:nvPr/>
        </p:nvGrpSpPr>
        <p:grpSpPr>
          <a:xfrm>
            <a:off x="10197604" y="2856207"/>
            <a:ext cx="1548246" cy="1548246"/>
            <a:chOff x="7766078" y="2734107"/>
            <a:chExt cx="1169454" cy="1169454"/>
          </a:xfrm>
        </p:grpSpPr>
        <p:grpSp>
          <p:nvGrpSpPr>
            <p:cNvPr id="234" name="Group 233"/>
            <p:cNvGrpSpPr/>
            <p:nvPr/>
          </p:nvGrpSpPr>
          <p:grpSpPr>
            <a:xfrm>
              <a:off x="7766078" y="2734107"/>
              <a:ext cx="1169454" cy="1169454"/>
              <a:chOff x="5321459" y="3630988"/>
              <a:chExt cx="236552" cy="236552"/>
            </a:xfrm>
          </p:grpSpPr>
          <p:sp>
            <p:nvSpPr>
              <p:cNvPr id="247" name="Oval 246"/>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8" name="Oval 247"/>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35" name="Group 332"/>
            <p:cNvGrpSpPr/>
            <p:nvPr/>
          </p:nvGrpSpPr>
          <p:grpSpPr>
            <a:xfrm>
              <a:off x="8131601" y="3008952"/>
              <a:ext cx="452287" cy="691429"/>
              <a:chOff x="11312677" y="4385379"/>
              <a:chExt cx="420734" cy="643192"/>
            </a:xfrm>
          </p:grpSpPr>
          <p:sp>
            <p:nvSpPr>
              <p:cNvPr id="236"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37"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38"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39"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40"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41"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42"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43"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44"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45"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46"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grpSp>
      </p:grpSp>
      <p:sp>
        <p:nvSpPr>
          <p:cNvPr id="250" name="TextBox 249"/>
          <p:cNvSpPr txBox="1"/>
          <p:nvPr/>
        </p:nvSpPr>
        <p:spPr>
          <a:xfrm>
            <a:off x="5245069" y="4158844"/>
            <a:ext cx="1390353" cy="286265"/>
          </a:xfrm>
          <a:prstGeom prst="rect">
            <a:avLst/>
          </a:prstGeom>
          <a:solidFill>
            <a:srgbClr val="00B0F0"/>
          </a:solid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224" b="0" i="0" u="none" strike="noStrike" kern="0" cap="none" spc="0" normalizeH="0" baseline="0" noProof="0" dirty="0">
                <a:ln>
                  <a:noFill/>
                </a:ln>
                <a:solidFill>
                  <a:srgbClr val="FFFFFF"/>
                </a:solidFill>
                <a:effectLst/>
                <a:uLnTx/>
                <a:uFillTx/>
                <a:latin typeface="Segoe UI Light"/>
                <a:ea typeface="+mn-ea"/>
                <a:cs typeface="+mn-cs"/>
              </a:rPr>
              <a:t>LS ABC</a:t>
            </a:r>
          </a:p>
        </p:txBody>
      </p:sp>
      <p:sp>
        <p:nvSpPr>
          <p:cNvPr id="253" name="TextBox 252"/>
          <p:cNvSpPr txBox="1"/>
          <p:nvPr/>
        </p:nvSpPr>
        <p:spPr>
          <a:xfrm>
            <a:off x="10211960" y="4135090"/>
            <a:ext cx="1390353" cy="286265"/>
          </a:xfrm>
          <a:prstGeom prst="rect">
            <a:avLst/>
          </a:prstGeom>
          <a:solidFill>
            <a:srgbClr val="00B0F0"/>
          </a:solid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224" b="0" i="0" u="none" strike="noStrike" kern="0" cap="none" spc="0" normalizeH="0" baseline="0" noProof="0" dirty="0">
                <a:ln>
                  <a:noFill/>
                </a:ln>
                <a:solidFill>
                  <a:srgbClr val="FFFFFF"/>
                </a:solidFill>
                <a:effectLst/>
                <a:uLnTx/>
                <a:uFillTx/>
                <a:latin typeface="Segoe UI Light"/>
                <a:ea typeface="+mn-ea"/>
                <a:cs typeface="+mn-cs"/>
              </a:rPr>
              <a:t>LS XYZ</a:t>
            </a:r>
          </a:p>
        </p:txBody>
      </p:sp>
      <p:sp>
        <p:nvSpPr>
          <p:cNvPr id="11" name="Arc 10"/>
          <p:cNvSpPr/>
          <p:nvPr/>
        </p:nvSpPr>
        <p:spPr>
          <a:xfrm rot="9735469">
            <a:off x="5333498" y="1435938"/>
            <a:ext cx="9470734" cy="2850968"/>
          </a:xfrm>
          <a:prstGeom prst="arc">
            <a:avLst/>
          </a:prstGeom>
          <a:ln w="57150">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94949"/>
              </a:solidFill>
              <a:effectLst/>
              <a:uLnTx/>
              <a:uFillTx/>
              <a:latin typeface="Segoe UI"/>
              <a:ea typeface="+mn-ea"/>
              <a:cs typeface="+mn-cs"/>
            </a:endParaRPr>
          </a:p>
        </p:txBody>
      </p:sp>
      <p:pic>
        <p:nvPicPr>
          <p:cNvPr id="12" name="Picture 11"/>
          <p:cNvPicPr>
            <a:picLocks noChangeAspect="1"/>
          </p:cNvPicPr>
          <p:nvPr/>
        </p:nvPicPr>
        <p:blipFill>
          <a:blip r:embed="rId6"/>
          <a:stretch>
            <a:fillRect/>
          </a:stretch>
        </p:blipFill>
        <p:spPr>
          <a:xfrm>
            <a:off x="10608772" y="1827963"/>
            <a:ext cx="894899" cy="1789799"/>
          </a:xfrm>
          <a:prstGeom prst="rect">
            <a:avLst/>
          </a:prstGeom>
        </p:spPr>
      </p:pic>
      <p:sp>
        <p:nvSpPr>
          <p:cNvPr id="259" name="TextBox 258"/>
          <p:cNvSpPr txBox="1"/>
          <p:nvPr/>
        </p:nvSpPr>
        <p:spPr>
          <a:xfrm>
            <a:off x="5516798" y="4828181"/>
            <a:ext cx="893122" cy="318286"/>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0072C6"/>
                </a:solidFill>
                <a:effectLst/>
                <a:uLnTx/>
                <a:uFillTx/>
                <a:latin typeface="Segoe Pro Semibold" panose="020B0702040504020203" pitchFamily="34" charset="0"/>
                <a:ea typeface="+mn-ea"/>
                <a:cs typeface="+mn-cs"/>
              </a:rPr>
              <a:t>West US</a:t>
            </a:r>
          </a:p>
        </p:txBody>
      </p:sp>
      <p:sp>
        <p:nvSpPr>
          <p:cNvPr id="260" name="TextBox 259"/>
          <p:cNvSpPr txBox="1"/>
          <p:nvPr/>
        </p:nvSpPr>
        <p:spPr>
          <a:xfrm>
            <a:off x="7318342" y="1246513"/>
            <a:ext cx="2652103" cy="318286"/>
          </a:xfrm>
          <a:prstGeom prst="rect">
            <a:avLst/>
          </a:prstGeom>
          <a:no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0070C0"/>
                </a:solidFill>
                <a:effectLst/>
                <a:uLnTx/>
                <a:uFillTx/>
                <a:latin typeface="Segoe Pro Semibold" panose="020B0702040504020203" pitchFamily="34" charset="0"/>
                <a:ea typeface="+mn-ea"/>
                <a:cs typeface="+mn-cs"/>
              </a:rPr>
              <a:t>North Central US</a:t>
            </a:r>
          </a:p>
        </p:txBody>
      </p:sp>
      <p:sp>
        <p:nvSpPr>
          <p:cNvPr id="261" name="TextBox 260"/>
          <p:cNvSpPr txBox="1"/>
          <p:nvPr/>
        </p:nvSpPr>
        <p:spPr>
          <a:xfrm>
            <a:off x="10480929" y="4828181"/>
            <a:ext cx="812879" cy="318286"/>
          </a:xfrm>
          <a:prstGeom prst="rect">
            <a:avLst/>
          </a:prstGeom>
          <a:noFill/>
        </p:spPr>
        <p:txBody>
          <a:bodyPr wrap="none" rtlCol="0">
            <a:spAutoFit/>
          </a:bodyPr>
          <a:lstStyle/>
          <a:p>
            <a:pPr marL="0" marR="0" lvl="0" indent="0" algn="l" defTabSz="932597" rtl="0" eaLnBrk="1" fontAlgn="auto" latinLnBrk="0" hangingPunct="1">
              <a:lnSpc>
                <a:spcPct val="100000"/>
              </a:lnSpc>
              <a:spcBef>
                <a:spcPts val="0"/>
              </a:spcBef>
              <a:spcAft>
                <a:spcPts val="0"/>
              </a:spcAft>
              <a:buClrTx/>
              <a:buSzTx/>
              <a:buFontTx/>
              <a:buNone/>
              <a:tabLst/>
              <a:defRPr/>
            </a:pPr>
            <a:r>
              <a:rPr kumimoji="0" lang="en-US" sz="1428" b="0" i="0" u="none" strike="noStrike" kern="1200" cap="none" spc="0" normalizeH="0" baseline="0" noProof="0" dirty="0">
                <a:ln>
                  <a:noFill/>
                </a:ln>
                <a:solidFill>
                  <a:srgbClr val="0072C6"/>
                </a:solidFill>
                <a:effectLst/>
                <a:uLnTx/>
                <a:uFillTx/>
                <a:latin typeface="Segoe Pro Semibold" panose="020B0702040504020203" pitchFamily="34" charset="0"/>
                <a:ea typeface="+mn-ea"/>
                <a:cs typeface="+mn-cs"/>
              </a:rPr>
              <a:t>East US</a:t>
            </a:r>
          </a:p>
        </p:txBody>
      </p:sp>
      <p:sp>
        <p:nvSpPr>
          <p:cNvPr id="13" name="Arc 12"/>
          <p:cNvSpPr/>
          <p:nvPr/>
        </p:nvSpPr>
        <p:spPr>
          <a:xfrm rot="18379110">
            <a:off x="4714191" y="3256273"/>
            <a:ext cx="4029034" cy="2467064"/>
          </a:xfrm>
          <a:prstGeom prst="arc">
            <a:avLst/>
          </a:prstGeom>
          <a:ln w="57150">
            <a:solidFill>
              <a:srgbClr val="FF0000"/>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94949"/>
              </a:solidFill>
              <a:effectLst/>
              <a:uLnTx/>
              <a:uFillTx/>
              <a:latin typeface="Segoe UI"/>
              <a:ea typeface="+mn-ea"/>
              <a:cs typeface="+mn-cs"/>
            </a:endParaRPr>
          </a:p>
        </p:txBody>
      </p:sp>
      <p:sp>
        <p:nvSpPr>
          <p:cNvPr id="15" name="Rectangle 14"/>
          <p:cNvSpPr/>
          <p:nvPr/>
        </p:nvSpPr>
        <p:spPr>
          <a:xfrm>
            <a:off x="3910681" y="3450475"/>
            <a:ext cx="1235374" cy="1035882"/>
          </a:xfrm>
          <a:prstGeom prst="rect">
            <a:avLst/>
          </a:prstGeom>
        </p:spPr>
        <p:txBody>
          <a:bodyPr wrap="square">
            <a:spAutoFit/>
          </a:bodyPr>
          <a:lstStyle/>
          <a:p>
            <a:pPr marL="0" marR="0" lvl="0" indent="0" algn="r" defTabSz="93259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2C6"/>
                </a:solidFill>
                <a:effectLst/>
                <a:uLnTx/>
                <a:uFillTx/>
                <a:latin typeface="Segoe UI"/>
                <a:ea typeface="+mn-ea"/>
                <a:cs typeface="+mn-cs"/>
              </a:rPr>
              <a:t>Failover and activation of secondary </a:t>
            </a:r>
            <a:br>
              <a:rPr kumimoji="0" lang="en-US" sz="1200" b="0" i="0" u="none" strike="noStrike" kern="1200" cap="none" spc="0" normalizeH="0" baseline="0" noProof="0" dirty="0">
                <a:ln>
                  <a:noFill/>
                </a:ln>
                <a:solidFill>
                  <a:srgbClr val="0072C6"/>
                </a:solidFill>
                <a:effectLst/>
                <a:uLnTx/>
                <a:uFillTx/>
                <a:latin typeface="Segoe UI"/>
                <a:ea typeface="+mn-ea"/>
                <a:cs typeface="+mn-cs"/>
              </a:rPr>
            </a:br>
            <a:r>
              <a:rPr kumimoji="0" lang="en-US" sz="1200" b="0" i="0" u="none" strike="noStrike" kern="1200" cap="none" spc="0" normalizeH="0" baseline="0" noProof="0" dirty="0">
                <a:ln>
                  <a:noFill/>
                </a:ln>
                <a:solidFill>
                  <a:srgbClr val="0072C6"/>
                </a:solidFill>
                <a:effectLst/>
                <a:uLnTx/>
                <a:uFillTx/>
                <a:latin typeface="Segoe UI"/>
                <a:ea typeface="+mn-ea"/>
                <a:cs typeface="+mn-cs"/>
              </a:rPr>
              <a:t>(during incident)</a:t>
            </a:r>
          </a:p>
        </p:txBody>
      </p:sp>
      <p:sp>
        <p:nvSpPr>
          <p:cNvPr id="262" name="Rectangle 261"/>
          <p:cNvSpPr/>
          <p:nvPr/>
        </p:nvSpPr>
        <p:spPr>
          <a:xfrm>
            <a:off x="353948" y="1421330"/>
            <a:ext cx="3135097" cy="4306693"/>
          </a:xfrm>
          <a:prstGeom prst="rect">
            <a:avLst/>
          </a:prstGeom>
        </p:spPr>
        <p:txBody>
          <a:bodyPr wrap="square">
            <a:spAutoFit/>
          </a:bodyPr>
          <a:lstStyle/>
          <a:p>
            <a:pPr marL="0" marR="0" lvl="0" indent="0" algn="l" defTabSz="621545" rtl="0" eaLnBrk="1" fontAlgn="auto" latinLnBrk="0" hangingPunct="1">
              <a:lnSpc>
                <a:spcPts val="2448"/>
              </a:lnSpc>
              <a:spcBef>
                <a:spcPts val="1530"/>
              </a:spcBef>
              <a:spcAft>
                <a:spcPts val="0"/>
              </a:spcAft>
              <a:buClrTx/>
              <a:buSzTx/>
              <a:buFontTx/>
              <a:buNone/>
              <a:tabLst/>
              <a:defRPr/>
            </a:pPr>
            <a:r>
              <a:rPr kumimoji="0" lang="en-US" sz="1836" b="0" i="0" u="none" strike="noStrike" kern="1200" cap="none" spc="0" normalizeH="0" baseline="0" noProof="0" dirty="0">
                <a:ln>
                  <a:noFill/>
                </a:ln>
                <a:solidFill>
                  <a:srgbClr val="494949"/>
                </a:solidFill>
                <a:effectLst/>
                <a:uLnTx/>
                <a:uFillTx/>
                <a:latin typeface="Segoe UI Light"/>
                <a:ea typeface="+mn-ea"/>
                <a:cs typeface="+mn-cs"/>
              </a:rPr>
              <a:t>RTO&lt;2h, RPO&lt;30m </a:t>
            </a:r>
          </a:p>
          <a:p>
            <a:pPr marL="0" marR="0" lvl="0" indent="0" algn="l" defTabSz="621545" rtl="0" eaLnBrk="1" fontAlgn="auto" latinLnBrk="0" hangingPunct="1">
              <a:lnSpc>
                <a:spcPts val="2448"/>
              </a:lnSpc>
              <a:spcBef>
                <a:spcPts val="1530"/>
              </a:spcBef>
              <a:spcAft>
                <a:spcPts val="0"/>
              </a:spcAft>
              <a:buClrTx/>
              <a:buSzTx/>
              <a:buFontTx/>
              <a:buNone/>
              <a:tabLst/>
              <a:defRPr/>
            </a:pPr>
            <a:r>
              <a:rPr kumimoji="0" lang="en-US" sz="1836" b="0" i="0" u="none" strike="noStrike" kern="1200" cap="none" spc="0" normalizeH="0" baseline="0" noProof="0" dirty="0">
                <a:ln>
                  <a:noFill/>
                </a:ln>
                <a:solidFill>
                  <a:srgbClr val="494949"/>
                </a:solidFill>
                <a:effectLst/>
                <a:uLnTx/>
                <a:uFillTx/>
                <a:latin typeface="Segoe UI Light"/>
                <a:ea typeface="+mn-ea"/>
                <a:cs typeface="+mn-cs"/>
              </a:rPr>
              <a:t>REST and PowerShell API to opt-in and failover</a:t>
            </a:r>
          </a:p>
          <a:p>
            <a:pPr marL="0" marR="0" lvl="0" indent="0" algn="l" defTabSz="621545" rtl="0" eaLnBrk="1" fontAlgn="auto" latinLnBrk="0" hangingPunct="1">
              <a:lnSpc>
                <a:spcPts val="2448"/>
              </a:lnSpc>
              <a:spcBef>
                <a:spcPts val="1530"/>
              </a:spcBef>
              <a:spcAft>
                <a:spcPts val="0"/>
              </a:spcAft>
              <a:buClrTx/>
              <a:buSzTx/>
              <a:buFontTx/>
              <a:buNone/>
              <a:tabLst/>
              <a:defRPr/>
            </a:pPr>
            <a:r>
              <a:rPr kumimoji="0" lang="en-US" sz="1836" b="0" i="0" u="none" strike="noStrike" kern="1200" cap="none" spc="0" normalizeH="0" baseline="0" noProof="0" dirty="0">
                <a:ln>
                  <a:noFill/>
                </a:ln>
                <a:solidFill>
                  <a:srgbClr val="494949"/>
                </a:solidFill>
                <a:effectLst/>
                <a:uLnTx/>
                <a:uFillTx/>
                <a:latin typeface="Segoe UI Light"/>
                <a:ea typeface="+mn-ea"/>
                <a:cs typeface="+mn-cs"/>
              </a:rPr>
              <a:t>Automatic data replication and synchronization</a:t>
            </a:r>
          </a:p>
          <a:p>
            <a:pPr marL="0" marR="0" lvl="0" indent="0" algn="l" defTabSz="621545" rtl="0" eaLnBrk="1" fontAlgn="auto" latinLnBrk="0" hangingPunct="1">
              <a:lnSpc>
                <a:spcPts val="2448"/>
              </a:lnSpc>
              <a:spcBef>
                <a:spcPts val="1530"/>
              </a:spcBef>
              <a:spcAft>
                <a:spcPts val="0"/>
              </a:spcAft>
              <a:buClrTx/>
              <a:buSzTx/>
              <a:buFontTx/>
              <a:buNone/>
              <a:tabLst/>
              <a:defRPr/>
            </a:pPr>
            <a:r>
              <a:rPr kumimoji="0" lang="en-US" sz="1836" b="0" i="0" u="none" strike="noStrike" kern="1200" cap="none" spc="0" normalizeH="0" baseline="0" noProof="0" dirty="0">
                <a:ln>
                  <a:noFill/>
                </a:ln>
                <a:solidFill>
                  <a:srgbClr val="494949"/>
                </a:solidFill>
                <a:effectLst/>
                <a:uLnTx/>
                <a:uFillTx/>
                <a:latin typeface="Segoe UI Light"/>
                <a:ea typeface="+mn-ea"/>
                <a:cs typeface="+mn-cs"/>
              </a:rPr>
              <a:t>DMV + REST to monitor and guide failover decisions</a:t>
            </a:r>
          </a:p>
          <a:p>
            <a:pPr marL="0" marR="0" lvl="0" indent="0" algn="l" defTabSz="621545" rtl="0" eaLnBrk="1" fontAlgn="auto" latinLnBrk="0" hangingPunct="1">
              <a:lnSpc>
                <a:spcPts val="2448"/>
              </a:lnSpc>
              <a:spcBef>
                <a:spcPts val="1530"/>
              </a:spcBef>
              <a:spcAft>
                <a:spcPts val="0"/>
              </a:spcAft>
              <a:buClrTx/>
              <a:buSzTx/>
              <a:buFontTx/>
              <a:buNone/>
              <a:tabLst/>
              <a:defRPr/>
            </a:pPr>
            <a:r>
              <a:rPr kumimoji="0" lang="en-US" sz="1836" b="0" i="0" u="none" strike="noStrike" kern="1200" cap="none" spc="0" normalizeH="0" baseline="0" noProof="0" dirty="0">
                <a:ln>
                  <a:noFill/>
                </a:ln>
                <a:solidFill>
                  <a:srgbClr val="494949"/>
                </a:solidFill>
                <a:effectLst/>
                <a:uLnTx/>
                <a:uFillTx/>
                <a:latin typeface="Segoe UI Light"/>
                <a:ea typeface="+mn-ea"/>
                <a:cs typeface="+mn-cs"/>
              </a:rPr>
              <a:t>Single offline secondary with matching performance level in the disaster recovery paired region</a:t>
            </a:r>
          </a:p>
        </p:txBody>
      </p:sp>
      <p:sp>
        <p:nvSpPr>
          <p:cNvPr id="2" name="Title 1"/>
          <p:cNvSpPr>
            <a:spLocks noGrp="1"/>
          </p:cNvSpPr>
          <p:nvPr>
            <p:ph type="title"/>
          </p:nvPr>
        </p:nvSpPr>
        <p:spPr/>
        <p:txBody>
          <a:bodyPr lIns="91440" rIns="91440"/>
          <a:lstStyle/>
          <a:p>
            <a:r>
              <a:rPr lang="en-US" sz="4800" dirty="0"/>
              <a:t>Standard geo-replication</a:t>
            </a:r>
          </a:p>
        </p:txBody>
      </p:sp>
      <p:grpSp>
        <p:nvGrpSpPr>
          <p:cNvPr id="4" name="Group 3"/>
          <p:cNvGrpSpPr/>
          <p:nvPr/>
        </p:nvGrpSpPr>
        <p:grpSpPr>
          <a:xfrm>
            <a:off x="5301909" y="3605223"/>
            <a:ext cx="495102" cy="577277"/>
            <a:chOff x="6043181" y="-349104"/>
            <a:chExt cx="540268" cy="629940"/>
          </a:xfrm>
        </p:grpSpPr>
        <p:sp>
          <p:nvSpPr>
            <p:cNvPr id="3" name="Oval 2"/>
            <p:cNvSpPr/>
            <p:nvPr/>
          </p:nvSpPr>
          <p:spPr bwMode="auto">
            <a:xfrm>
              <a:off x="6074552" y="-332382"/>
              <a:ext cx="487027" cy="18101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3" name="Flowchart: Magnetic Disk 10"/>
            <p:cNvSpPr>
              <a:spLocks noChangeAspect="1"/>
            </p:cNvSpPr>
            <p:nvPr/>
          </p:nvSpPr>
          <p:spPr bwMode="auto">
            <a:xfrm>
              <a:off x="6043181" y="-349104"/>
              <a:ext cx="540268" cy="629940"/>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0" tIns="93260" rIns="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1836" b="1" i="0" u="none" strike="noStrike" kern="0" cap="none" spc="0" normalizeH="0" baseline="0" noProof="0" dirty="0">
                  <a:ln>
                    <a:solidFill>
                      <a:prstClr val="white">
                        <a:alpha val="0"/>
                      </a:prstClr>
                    </a:solidFill>
                  </a:ln>
                  <a:solidFill>
                    <a:prstClr val="white"/>
                  </a:solidFill>
                  <a:effectLst/>
                  <a:uLnTx/>
                  <a:uFillTx/>
                  <a:latin typeface="Segoe UI"/>
                  <a:ea typeface="Segoe UI" panose="020B0502040204020203" pitchFamily="34" charset="0"/>
                  <a:cs typeface="Segoe UI" panose="020B0502040204020203" pitchFamily="34" charset="0"/>
                </a:rPr>
                <a:t>DB</a:t>
              </a:r>
            </a:p>
          </p:txBody>
        </p:sp>
      </p:grpSp>
      <p:grpSp>
        <p:nvGrpSpPr>
          <p:cNvPr id="5" name="Group 4"/>
          <p:cNvGrpSpPr/>
          <p:nvPr/>
        </p:nvGrpSpPr>
        <p:grpSpPr>
          <a:xfrm>
            <a:off x="7971417" y="2536117"/>
            <a:ext cx="1390353" cy="829965"/>
            <a:chOff x="8059258" y="-1088934"/>
            <a:chExt cx="1363215" cy="813765"/>
          </a:xfrm>
        </p:grpSpPr>
        <p:sp>
          <p:nvSpPr>
            <p:cNvPr id="116" name="TextBox 115"/>
            <p:cNvSpPr txBox="1"/>
            <p:nvPr/>
          </p:nvSpPr>
          <p:spPr>
            <a:xfrm>
              <a:off x="8059258" y="-555846"/>
              <a:ext cx="1363215" cy="280677"/>
            </a:xfrm>
            <a:prstGeom prst="rect">
              <a:avLst/>
            </a:prstGeom>
            <a:solidFill>
              <a:srgbClr val="00B0F0"/>
            </a:solidFill>
          </p:spPr>
          <p:txBody>
            <a:bodyPr wrap="square" rtlCol="0">
              <a:spAutoFit/>
            </a:body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1224" b="0" i="0" u="none" strike="noStrike" kern="0" cap="none" spc="0" normalizeH="0" baseline="0" noProof="0" dirty="0">
                  <a:ln>
                    <a:noFill/>
                  </a:ln>
                  <a:solidFill>
                    <a:srgbClr val="FFFFFF"/>
                  </a:solidFill>
                  <a:effectLst/>
                  <a:uLnTx/>
                  <a:uFillTx/>
                  <a:latin typeface="Segoe UI Light"/>
                  <a:ea typeface="+mn-ea"/>
                  <a:cs typeface="+mn-cs"/>
                </a:rPr>
                <a:t>LS OPQ</a:t>
              </a:r>
            </a:p>
          </p:txBody>
        </p:sp>
        <p:grpSp>
          <p:nvGrpSpPr>
            <p:cNvPr id="96" name="Group 95"/>
            <p:cNvGrpSpPr/>
            <p:nvPr/>
          </p:nvGrpSpPr>
          <p:grpSpPr>
            <a:xfrm>
              <a:off x="8095747" y="-1088934"/>
              <a:ext cx="485438" cy="566009"/>
              <a:chOff x="6043181" y="-349104"/>
              <a:chExt cx="540268" cy="629940"/>
            </a:xfrm>
          </p:grpSpPr>
          <p:sp>
            <p:nvSpPr>
              <p:cNvPr id="97" name="Oval 96"/>
              <p:cNvSpPr/>
              <p:nvPr/>
            </p:nvSpPr>
            <p:spPr bwMode="auto">
              <a:xfrm>
                <a:off x="6074552" y="-332382"/>
                <a:ext cx="487027" cy="18101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8" name="Flowchart: Magnetic Disk 10"/>
              <p:cNvSpPr>
                <a:spLocks noChangeAspect="1"/>
              </p:cNvSpPr>
              <p:nvPr/>
            </p:nvSpPr>
            <p:spPr bwMode="auto">
              <a:xfrm>
                <a:off x="6043181" y="-349104"/>
                <a:ext cx="540268" cy="629940"/>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0" tIns="93260" rIns="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1836" b="1" i="0" u="none" strike="noStrike" kern="0" cap="none" spc="0" normalizeH="0" baseline="0" noProof="0" dirty="0">
                    <a:ln>
                      <a:solidFill>
                        <a:prstClr val="white">
                          <a:alpha val="0"/>
                        </a:prstClr>
                      </a:solidFill>
                    </a:ln>
                    <a:solidFill>
                      <a:prstClr val="white"/>
                    </a:solidFill>
                    <a:effectLst/>
                    <a:uLnTx/>
                    <a:uFillTx/>
                    <a:latin typeface="Segoe UI"/>
                    <a:ea typeface="Segoe UI" panose="020B0502040204020203" pitchFamily="34" charset="0"/>
                    <a:cs typeface="Segoe UI" panose="020B0502040204020203" pitchFamily="34" charset="0"/>
                  </a:rPr>
                  <a:t>DB</a:t>
                </a:r>
              </a:p>
            </p:txBody>
          </p:sp>
        </p:grpSp>
      </p:grpSp>
      <p:grpSp>
        <p:nvGrpSpPr>
          <p:cNvPr id="119" name="Group 118"/>
          <p:cNvGrpSpPr/>
          <p:nvPr/>
        </p:nvGrpSpPr>
        <p:grpSpPr>
          <a:xfrm>
            <a:off x="10329958" y="3580649"/>
            <a:ext cx="495102" cy="577277"/>
            <a:chOff x="6043181" y="-349104"/>
            <a:chExt cx="540268" cy="629940"/>
          </a:xfrm>
        </p:grpSpPr>
        <p:sp>
          <p:nvSpPr>
            <p:cNvPr id="120" name="Oval 119"/>
            <p:cNvSpPr/>
            <p:nvPr/>
          </p:nvSpPr>
          <p:spPr bwMode="auto">
            <a:xfrm>
              <a:off x="6074552" y="-332382"/>
              <a:ext cx="487027" cy="181011"/>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Flowchart: Magnetic Disk 10"/>
            <p:cNvSpPr>
              <a:spLocks noChangeAspect="1"/>
            </p:cNvSpPr>
            <p:nvPr/>
          </p:nvSpPr>
          <p:spPr bwMode="auto">
            <a:xfrm>
              <a:off x="6043181" y="-349104"/>
              <a:ext cx="540268" cy="629940"/>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chemeClr val="accent2"/>
            </a:solidFill>
            <a:ln w="9525" cap="flat" cmpd="sng" algn="ctr">
              <a:noFill/>
              <a:prstDash val="solid"/>
              <a:headEnd type="none" w="med" len="med"/>
              <a:tailEnd type="none" w="med" len="med"/>
            </a:ln>
            <a:effectLst/>
          </p:spPr>
          <p:txBody>
            <a:bodyPr rot="0" spcFirstLastPara="0" vertOverflow="overflow" horzOverflow="overflow" vert="horz" wrap="square" lIns="0" tIns="93260" rIns="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1836" b="1" i="0" u="none" strike="noStrike" kern="0" cap="none" spc="0" normalizeH="0" baseline="0" noProof="0" dirty="0">
                  <a:ln>
                    <a:solidFill>
                      <a:prstClr val="white">
                        <a:alpha val="0"/>
                      </a:prstClr>
                    </a:solidFill>
                  </a:ln>
                  <a:solidFill>
                    <a:prstClr val="white"/>
                  </a:solidFill>
                  <a:effectLst/>
                  <a:uLnTx/>
                  <a:uFillTx/>
                  <a:latin typeface="Segoe UI"/>
                  <a:ea typeface="Segoe UI" panose="020B0502040204020203" pitchFamily="34" charset="0"/>
                  <a:cs typeface="Segoe UI" panose="020B0502040204020203" pitchFamily="34" charset="0"/>
                </a:rPr>
                <a:t>DB</a:t>
              </a:r>
            </a:p>
          </p:txBody>
        </p:sp>
      </p:grpSp>
    </p:spTree>
    <p:extLst>
      <p:ext uri="{BB962C8B-B14F-4D97-AF65-F5344CB8AC3E}">
        <p14:creationId xmlns:p14="http://schemas.microsoft.com/office/powerpoint/2010/main" val="21299795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2"/>
                                        </p:tgtEl>
                                        <p:attrNameLst>
                                          <p:attrName>style.visibility</p:attrName>
                                        </p:attrNameLst>
                                      </p:cBhvr>
                                      <p:to>
                                        <p:strVal val="visible"/>
                                      </p:to>
                                    </p:set>
                                    <p:animEffect transition="in" filter="fade">
                                      <p:cBhvr>
                                        <p:cTn id="7" dur="500"/>
                                        <p:tgtEl>
                                          <p:spTgt spid="2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xit" presetSubtype="0" fill="hold" grpId="0" nodeType="withEffect">
                                  <p:stCondLst>
                                    <p:cond delay="0"/>
                                  </p:stCondLst>
                                  <p:childTnLst>
                                    <p:animEffect transition="out" filter="fade">
                                      <p:cBhvr>
                                        <p:cTn id="14" dur="500"/>
                                        <p:tgtEl>
                                          <p:spTgt spid="11"/>
                                        </p:tgtEl>
                                      </p:cBhvr>
                                    </p:animEffect>
                                    <p:set>
                                      <p:cBhvr>
                                        <p:cTn id="15" dur="1" fill="hold">
                                          <p:stCondLst>
                                            <p:cond delay="499"/>
                                          </p:stCondLst>
                                        </p:cTn>
                                        <p:tgtEl>
                                          <p:spTgt spid="1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p:bldP spid="26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p:nvPr/>
        </p:nvSpPr>
        <p:spPr>
          <a:xfrm>
            <a:off x="274077" y="1436407"/>
            <a:ext cx="4638354" cy="4781668"/>
          </a:xfrm>
          <a:prstGeom prst="rect">
            <a:avLst/>
          </a:prstGeom>
        </p:spPr>
        <p:txBody>
          <a:bodyPr wrap="square">
            <a:spAutoFit/>
          </a:bodyPr>
          <a:lstStyle/>
          <a:p>
            <a:pPr marL="91441" marR="0" lvl="0" indent="0" algn="l" defTabSz="621545" rtl="0" eaLnBrk="1" fontAlgn="auto" latinLnBrk="0" hangingPunct="1">
              <a:lnSpc>
                <a:spcPct val="100000"/>
              </a:lnSpc>
              <a:spcBef>
                <a:spcPts val="1530"/>
              </a:spcBef>
              <a:spcAft>
                <a:spcPts val="0"/>
              </a:spcAft>
              <a:buClrTx/>
              <a:buSzTx/>
              <a:buFontTx/>
              <a:buNone/>
              <a:tabLst/>
              <a:defRPr/>
            </a:pPr>
            <a:r>
              <a:rPr kumimoji="0" lang="en-US" sz="1836" b="0" i="0" u="none" strike="noStrike" kern="1200" cap="none" spc="0" normalizeH="0" baseline="0" noProof="0" dirty="0">
                <a:ln>
                  <a:noFill/>
                </a:ln>
                <a:solidFill>
                  <a:srgbClr val="000000"/>
                </a:solidFill>
                <a:effectLst/>
                <a:uLnTx/>
                <a:uFillTx/>
                <a:latin typeface="Segoe UI Light"/>
                <a:ea typeface="+mn-ea"/>
                <a:cs typeface="+mn-cs"/>
              </a:rPr>
              <a:t>RTO&lt;1h, RPO&lt;5m</a:t>
            </a:r>
          </a:p>
          <a:p>
            <a:pPr marL="91441" marR="0" lvl="0" indent="0" algn="l" defTabSz="621545" rtl="0" eaLnBrk="1" fontAlgn="auto" latinLnBrk="0" hangingPunct="1">
              <a:lnSpc>
                <a:spcPct val="100000"/>
              </a:lnSpc>
              <a:spcBef>
                <a:spcPts val="1530"/>
              </a:spcBef>
              <a:spcAft>
                <a:spcPts val="0"/>
              </a:spcAft>
              <a:buClrTx/>
              <a:buSzTx/>
              <a:buFontTx/>
              <a:buNone/>
              <a:tabLst/>
              <a:defRPr/>
            </a:pPr>
            <a:r>
              <a:rPr kumimoji="0" lang="en-US" sz="1836" b="0" i="0" u="none" strike="noStrike" kern="1200" cap="none" spc="0" normalizeH="0" baseline="0" noProof="0" dirty="0">
                <a:ln>
                  <a:noFill/>
                </a:ln>
                <a:solidFill>
                  <a:srgbClr val="000000"/>
                </a:solidFill>
                <a:effectLst/>
                <a:uLnTx/>
                <a:uFillTx/>
                <a:latin typeface="Segoe UI Light"/>
                <a:ea typeface="+mn-ea"/>
                <a:cs typeface="+mn-cs"/>
              </a:rPr>
              <a:t>T-SQL, REST, and PowerShell API to opt-in and failover</a:t>
            </a:r>
          </a:p>
          <a:p>
            <a:pPr marL="91441" marR="0" lvl="0" indent="0" algn="l" defTabSz="621545" rtl="0" eaLnBrk="1" fontAlgn="auto" latinLnBrk="0" hangingPunct="1">
              <a:lnSpc>
                <a:spcPct val="100000"/>
              </a:lnSpc>
              <a:spcBef>
                <a:spcPts val="1530"/>
              </a:spcBef>
              <a:spcAft>
                <a:spcPts val="0"/>
              </a:spcAft>
              <a:buClrTx/>
              <a:buSzTx/>
              <a:buFontTx/>
              <a:buNone/>
              <a:tabLst/>
              <a:defRPr/>
            </a:pPr>
            <a:r>
              <a:rPr kumimoji="0" lang="en-US" sz="1836" b="0" i="0" u="none" strike="noStrike" kern="1200" cap="none" spc="0" normalizeH="0" baseline="0" noProof="0" dirty="0">
                <a:ln>
                  <a:noFill/>
                </a:ln>
                <a:solidFill>
                  <a:srgbClr val="000000"/>
                </a:solidFill>
                <a:effectLst/>
                <a:uLnTx/>
                <a:uFillTx/>
                <a:latin typeface="Segoe UI Light"/>
                <a:ea typeface="+mn-ea"/>
                <a:cs typeface="+mn-cs"/>
              </a:rPr>
              <a:t>DMV+REST to monitor and guide failover decisions</a:t>
            </a:r>
          </a:p>
          <a:p>
            <a:pPr marL="91441" marR="0" lvl="0" indent="0" algn="l" defTabSz="621545" rtl="0" eaLnBrk="1" fontAlgn="auto" latinLnBrk="0" hangingPunct="1">
              <a:lnSpc>
                <a:spcPct val="100000"/>
              </a:lnSpc>
              <a:spcBef>
                <a:spcPts val="1530"/>
              </a:spcBef>
              <a:spcAft>
                <a:spcPts val="0"/>
              </a:spcAft>
              <a:buClrTx/>
              <a:buSzTx/>
              <a:buFontTx/>
              <a:buNone/>
              <a:tabLst/>
              <a:defRPr/>
            </a:pPr>
            <a:r>
              <a:rPr kumimoji="0" lang="en-US" sz="1836" b="0" i="0" u="none" strike="noStrike" kern="1200" cap="none" spc="0" normalizeH="0" baseline="0" noProof="0" dirty="0">
                <a:ln>
                  <a:noFill/>
                </a:ln>
                <a:solidFill>
                  <a:srgbClr val="000000"/>
                </a:solidFill>
                <a:effectLst/>
                <a:uLnTx/>
                <a:uFillTx/>
                <a:latin typeface="Segoe UI Light"/>
                <a:ea typeface="+mn-ea"/>
                <a:cs typeface="+mn-cs"/>
              </a:rPr>
              <a:t>Automatic data replication and synchronization</a:t>
            </a:r>
          </a:p>
          <a:p>
            <a:pPr marL="91441" marR="0" lvl="0" indent="0" algn="l" defTabSz="621545" rtl="0" eaLnBrk="1" fontAlgn="auto" latinLnBrk="0" hangingPunct="1">
              <a:lnSpc>
                <a:spcPct val="100000"/>
              </a:lnSpc>
              <a:spcBef>
                <a:spcPts val="1530"/>
              </a:spcBef>
              <a:spcAft>
                <a:spcPts val="0"/>
              </a:spcAft>
              <a:buClrTx/>
              <a:buSzTx/>
              <a:buFontTx/>
              <a:buNone/>
              <a:tabLst/>
              <a:defRPr/>
            </a:pPr>
            <a:r>
              <a:rPr kumimoji="0" lang="en-US" sz="1836" b="0" i="0" u="none" strike="noStrike" kern="1200" cap="none" spc="0" normalizeH="0" baseline="0" noProof="0" dirty="0">
                <a:ln>
                  <a:noFill/>
                </a:ln>
                <a:solidFill>
                  <a:srgbClr val="000000"/>
                </a:solidFill>
                <a:effectLst/>
                <a:uLnTx/>
                <a:uFillTx/>
                <a:latin typeface="Segoe UI Light"/>
                <a:ea typeface="+mn-ea"/>
                <a:cs typeface="+mn-cs"/>
              </a:rPr>
              <a:t>Up to 4 online secondary databases with matching performance level in any region</a:t>
            </a:r>
          </a:p>
          <a:p>
            <a:pPr marL="91441" marR="0" lvl="0" indent="0" algn="l" defTabSz="621545" rtl="0" eaLnBrk="1" fontAlgn="auto" latinLnBrk="0" hangingPunct="1">
              <a:lnSpc>
                <a:spcPct val="100000"/>
              </a:lnSpc>
              <a:spcBef>
                <a:spcPts val="1200"/>
              </a:spcBef>
              <a:spcAft>
                <a:spcPts val="0"/>
              </a:spcAft>
              <a:buClrTx/>
              <a:buSzTx/>
              <a:buFontTx/>
              <a:buNone/>
              <a:tabLst/>
              <a:defRPr/>
            </a:pPr>
            <a:endParaRPr kumimoji="0" lang="en-US" sz="1836" b="0" i="0" u="none" strike="noStrike" kern="1200" cap="none" spc="0" normalizeH="0" baseline="0" noProof="0" dirty="0">
              <a:ln>
                <a:noFill/>
              </a:ln>
              <a:solidFill>
                <a:srgbClr val="000000"/>
              </a:solidFill>
              <a:effectLst/>
              <a:uLnTx/>
              <a:uFillTx/>
              <a:latin typeface="Segoe UI Light"/>
              <a:ea typeface="+mn-ea"/>
              <a:cs typeface="+mn-cs"/>
            </a:endParaRPr>
          </a:p>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000000"/>
                </a:solidFill>
                <a:effectLst/>
                <a:uLnTx/>
                <a:uFillTx/>
                <a:latin typeface="Segoe UI Light"/>
                <a:ea typeface="+mn-ea"/>
                <a:cs typeface="+mn-cs"/>
              </a:rPr>
              <a:t>Coming soon:</a:t>
            </a:r>
          </a:p>
          <a:p>
            <a:pPr marL="91441" marR="0" lvl="0" indent="0" algn="l" defTabSz="932754"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0072C6"/>
                </a:solidFill>
                <a:effectLst/>
                <a:uLnTx/>
                <a:uFillTx/>
                <a:latin typeface="Segoe UI Light"/>
                <a:ea typeface="+mn-ea"/>
                <a:cs typeface="+mn-cs"/>
              </a:rPr>
              <a:t>T-SQL support </a:t>
            </a:r>
          </a:p>
          <a:p>
            <a:pPr marL="91441" marR="0" lvl="0" indent="0" algn="l" defTabSz="932754" rtl="0" eaLnBrk="1" fontAlgn="auto" latinLnBrk="0" hangingPunct="1">
              <a:lnSpc>
                <a:spcPct val="100000"/>
              </a:lnSpc>
              <a:spcBef>
                <a:spcPts val="0"/>
              </a:spcBef>
              <a:spcAft>
                <a:spcPts val="0"/>
              </a:spcAft>
              <a:buClrTx/>
              <a:buSzTx/>
              <a:buFontTx/>
              <a:buNone/>
              <a:tabLst/>
              <a:defRPr/>
            </a:pPr>
            <a:r>
              <a:rPr kumimoji="0" lang="en-US" sz="1836" b="0" i="0" u="none" strike="noStrike" kern="1200" cap="none" spc="0" normalizeH="0" baseline="0" noProof="0" dirty="0">
                <a:ln>
                  <a:noFill/>
                </a:ln>
                <a:solidFill>
                  <a:srgbClr val="0072C6"/>
                </a:solidFill>
                <a:effectLst/>
                <a:uLnTx/>
                <a:uFillTx/>
                <a:latin typeface="Segoe UI Light"/>
                <a:ea typeface="+mn-ea"/>
                <a:cs typeface="+mn-cs"/>
              </a:rPr>
              <a:t>Switch between primary and secondary</a:t>
            </a:r>
            <a:endParaRPr kumimoji="0" lang="en-US" sz="1836"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160" name="Picture 159"/>
          <p:cNvPicPr>
            <a:picLocks noChangeAspect="1"/>
          </p:cNvPicPr>
          <p:nvPr/>
        </p:nvPicPr>
        <p:blipFill>
          <a:blip r:embed="rId3">
            <a:duotone>
              <a:srgbClr val="D2D2D2">
                <a:shade val="45000"/>
                <a:satMod val="135000"/>
              </a:srgbClr>
              <a:prstClr val="white"/>
            </a:duotone>
            <a:extLst>
              <a:ext uri="{28A0092B-C50C-407E-A947-70E740481C1C}">
                <a14:useLocalDpi xmlns:a14="http://schemas.microsoft.com/office/drawing/2010/main" val="0"/>
              </a:ext>
            </a:extLst>
          </a:blip>
          <a:stretch>
            <a:fillRect/>
          </a:stretch>
        </p:blipFill>
        <p:spPr>
          <a:xfrm>
            <a:off x="4708051" y="1839559"/>
            <a:ext cx="7898781" cy="3708349"/>
          </a:xfrm>
          <a:prstGeom prst="rect">
            <a:avLst/>
          </a:prstGeom>
        </p:spPr>
      </p:pic>
      <p:grpSp>
        <p:nvGrpSpPr>
          <p:cNvPr id="161" name="Group 160"/>
          <p:cNvGrpSpPr/>
          <p:nvPr/>
        </p:nvGrpSpPr>
        <p:grpSpPr>
          <a:xfrm>
            <a:off x="5577108" y="3250373"/>
            <a:ext cx="293791" cy="293791"/>
            <a:chOff x="5298510" y="3607496"/>
            <a:chExt cx="288099" cy="288099"/>
          </a:xfrm>
        </p:grpSpPr>
        <p:sp>
          <p:nvSpPr>
            <p:cNvPr id="162" name="Oval 161"/>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3" name="Oval 162"/>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64" name="Group 163"/>
          <p:cNvGrpSpPr/>
          <p:nvPr/>
        </p:nvGrpSpPr>
        <p:grpSpPr>
          <a:xfrm>
            <a:off x="6008198" y="3466991"/>
            <a:ext cx="293791" cy="293791"/>
            <a:chOff x="5298510" y="3607496"/>
            <a:chExt cx="288099" cy="288099"/>
          </a:xfrm>
        </p:grpSpPr>
        <p:sp>
          <p:nvSpPr>
            <p:cNvPr id="165" name="Oval 16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6" name="Oval 16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67" name="Group 166"/>
          <p:cNvGrpSpPr/>
          <p:nvPr/>
        </p:nvGrpSpPr>
        <p:grpSpPr>
          <a:xfrm>
            <a:off x="6401637" y="2956580"/>
            <a:ext cx="293791" cy="293791"/>
            <a:chOff x="5298510" y="3607496"/>
            <a:chExt cx="288099" cy="288099"/>
          </a:xfrm>
        </p:grpSpPr>
        <p:sp>
          <p:nvSpPr>
            <p:cNvPr id="168" name="Oval 167"/>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9" name="Oval 168"/>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70" name="Group 169"/>
          <p:cNvGrpSpPr/>
          <p:nvPr/>
        </p:nvGrpSpPr>
        <p:grpSpPr>
          <a:xfrm>
            <a:off x="6586677" y="3233002"/>
            <a:ext cx="293791" cy="293791"/>
            <a:chOff x="5298510" y="3607496"/>
            <a:chExt cx="288099" cy="288099"/>
          </a:xfrm>
        </p:grpSpPr>
        <p:sp>
          <p:nvSpPr>
            <p:cNvPr id="171" name="Oval 17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2" name="Oval 17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73" name="Group 172"/>
          <p:cNvGrpSpPr/>
          <p:nvPr/>
        </p:nvGrpSpPr>
        <p:grpSpPr>
          <a:xfrm>
            <a:off x="8506615" y="2860778"/>
            <a:ext cx="293791" cy="293791"/>
            <a:chOff x="5298510" y="3607496"/>
            <a:chExt cx="288099" cy="288099"/>
          </a:xfrm>
        </p:grpSpPr>
        <p:sp>
          <p:nvSpPr>
            <p:cNvPr id="174" name="Oval 173"/>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5" name="Oval 174"/>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76" name="Group 175"/>
          <p:cNvGrpSpPr/>
          <p:nvPr/>
        </p:nvGrpSpPr>
        <p:grpSpPr>
          <a:xfrm>
            <a:off x="11140101" y="4906679"/>
            <a:ext cx="293791" cy="293791"/>
            <a:chOff x="5298510" y="3607496"/>
            <a:chExt cx="288099" cy="288099"/>
          </a:xfrm>
        </p:grpSpPr>
        <p:sp>
          <p:nvSpPr>
            <p:cNvPr id="177" name="Oval 176"/>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8" name="Oval 177"/>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79" name="Group 178"/>
          <p:cNvGrpSpPr/>
          <p:nvPr/>
        </p:nvGrpSpPr>
        <p:grpSpPr>
          <a:xfrm>
            <a:off x="11012467" y="4513262"/>
            <a:ext cx="293791" cy="293791"/>
            <a:chOff x="5298510" y="3607496"/>
            <a:chExt cx="288099" cy="288099"/>
          </a:xfrm>
        </p:grpSpPr>
        <p:sp>
          <p:nvSpPr>
            <p:cNvPr id="180" name="Oval 179"/>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1" name="Oval 180"/>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82" name="Group 181"/>
          <p:cNvGrpSpPr/>
          <p:nvPr/>
        </p:nvGrpSpPr>
        <p:grpSpPr>
          <a:xfrm>
            <a:off x="10403644" y="4219467"/>
            <a:ext cx="293791" cy="293791"/>
            <a:chOff x="5298510" y="3607496"/>
            <a:chExt cx="288099" cy="288099"/>
          </a:xfrm>
        </p:grpSpPr>
        <p:sp>
          <p:nvSpPr>
            <p:cNvPr id="183" name="Oval 182"/>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4" name="Oval 183"/>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85" name="Group 184"/>
          <p:cNvGrpSpPr/>
          <p:nvPr/>
        </p:nvGrpSpPr>
        <p:grpSpPr>
          <a:xfrm>
            <a:off x="10846308" y="3378202"/>
            <a:ext cx="293791" cy="293791"/>
            <a:chOff x="5298510" y="3607496"/>
            <a:chExt cx="288099" cy="288099"/>
          </a:xfrm>
        </p:grpSpPr>
        <p:sp>
          <p:nvSpPr>
            <p:cNvPr id="186" name="Oval 185"/>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7" name="Oval 186"/>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88" name="Group 187"/>
          <p:cNvGrpSpPr/>
          <p:nvPr/>
        </p:nvGrpSpPr>
        <p:grpSpPr>
          <a:xfrm>
            <a:off x="10475711" y="3174036"/>
            <a:ext cx="293791" cy="293791"/>
            <a:chOff x="5298510" y="3607496"/>
            <a:chExt cx="288099" cy="288099"/>
          </a:xfrm>
        </p:grpSpPr>
        <p:sp>
          <p:nvSpPr>
            <p:cNvPr id="189" name="Oval 188"/>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0" name="Oval 189"/>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91" name="Group 190"/>
          <p:cNvGrpSpPr/>
          <p:nvPr/>
        </p:nvGrpSpPr>
        <p:grpSpPr>
          <a:xfrm>
            <a:off x="11433894" y="2859100"/>
            <a:ext cx="293791" cy="293791"/>
            <a:chOff x="5298510" y="3607496"/>
            <a:chExt cx="288099" cy="288099"/>
          </a:xfrm>
        </p:grpSpPr>
        <p:sp>
          <p:nvSpPr>
            <p:cNvPr id="192" name="Oval 191"/>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3" name="Oval 192"/>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94" name="Group 193"/>
          <p:cNvGrpSpPr/>
          <p:nvPr/>
        </p:nvGrpSpPr>
        <p:grpSpPr>
          <a:xfrm>
            <a:off x="10954618" y="2886855"/>
            <a:ext cx="293791" cy="293791"/>
            <a:chOff x="5298510" y="3607496"/>
            <a:chExt cx="288099" cy="288099"/>
          </a:xfrm>
        </p:grpSpPr>
        <p:sp>
          <p:nvSpPr>
            <p:cNvPr id="195" name="Oval 194"/>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6" name="Oval 195"/>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97" name="Group 196"/>
          <p:cNvGrpSpPr/>
          <p:nvPr/>
        </p:nvGrpSpPr>
        <p:grpSpPr>
          <a:xfrm>
            <a:off x="10620099" y="2721861"/>
            <a:ext cx="293791" cy="293791"/>
            <a:chOff x="5298510" y="3607496"/>
            <a:chExt cx="288099" cy="288099"/>
          </a:xfrm>
        </p:grpSpPr>
        <p:sp>
          <p:nvSpPr>
            <p:cNvPr id="198" name="Oval 197"/>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9" name="Oval 198"/>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00" name="Group 199"/>
          <p:cNvGrpSpPr/>
          <p:nvPr/>
        </p:nvGrpSpPr>
        <p:grpSpPr>
          <a:xfrm>
            <a:off x="7034817" y="4402976"/>
            <a:ext cx="293791" cy="293791"/>
            <a:chOff x="5298510" y="3607496"/>
            <a:chExt cx="288099" cy="288099"/>
          </a:xfrm>
        </p:grpSpPr>
        <p:sp>
          <p:nvSpPr>
            <p:cNvPr id="201" name="Oval 200"/>
            <p:cNvSpPr/>
            <p:nvPr/>
          </p:nvSpPr>
          <p:spPr bwMode="auto">
            <a:xfrm>
              <a:off x="5298510" y="3607496"/>
              <a:ext cx="288099" cy="288099"/>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2" name="Oval 201"/>
            <p:cNvSpPr/>
            <p:nvPr/>
          </p:nvSpPr>
          <p:spPr bwMode="auto">
            <a:xfrm>
              <a:off x="5374188" y="3683174"/>
              <a:ext cx="136743" cy="136743"/>
            </a:xfrm>
            <a:prstGeom prst="ellipse">
              <a:avLst/>
            </a:prstGeom>
            <a:solidFill>
              <a:srgbClr val="00BCF2">
                <a:alpha val="8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03" name="Group 202"/>
          <p:cNvGrpSpPr/>
          <p:nvPr/>
        </p:nvGrpSpPr>
        <p:grpSpPr>
          <a:xfrm>
            <a:off x="7376725" y="2637014"/>
            <a:ext cx="833716" cy="833716"/>
            <a:chOff x="7766078" y="2734107"/>
            <a:chExt cx="1169454" cy="1169454"/>
          </a:xfrm>
        </p:grpSpPr>
        <p:grpSp>
          <p:nvGrpSpPr>
            <p:cNvPr id="204" name="Group 203"/>
            <p:cNvGrpSpPr/>
            <p:nvPr/>
          </p:nvGrpSpPr>
          <p:grpSpPr>
            <a:xfrm>
              <a:off x="7766078" y="2734107"/>
              <a:ext cx="1169454" cy="1169454"/>
              <a:chOff x="5321459" y="3630988"/>
              <a:chExt cx="236552" cy="236552"/>
            </a:xfrm>
          </p:grpSpPr>
          <p:sp>
            <p:nvSpPr>
              <p:cNvPr id="217" name="Oval 216"/>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Oval 217"/>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05" name="Group 332"/>
            <p:cNvGrpSpPr/>
            <p:nvPr/>
          </p:nvGrpSpPr>
          <p:grpSpPr>
            <a:xfrm>
              <a:off x="8131601" y="3008952"/>
              <a:ext cx="452287" cy="691429"/>
              <a:chOff x="11312677" y="4385379"/>
              <a:chExt cx="420734" cy="643192"/>
            </a:xfrm>
          </p:grpSpPr>
          <p:sp>
            <p:nvSpPr>
              <p:cNvPr id="206"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07"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08"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09"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10"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11"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12"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13"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14"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15"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16"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grpSp>
      </p:grpSp>
      <p:grpSp>
        <p:nvGrpSpPr>
          <p:cNvPr id="219" name="Group 218"/>
          <p:cNvGrpSpPr/>
          <p:nvPr/>
        </p:nvGrpSpPr>
        <p:grpSpPr>
          <a:xfrm>
            <a:off x="8537837" y="2603130"/>
            <a:ext cx="833716" cy="833716"/>
            <a:chOff x="7766078" y="2734107"/>
            <a:chExt cx="1169454" cy="1169454"/>
          </a:xfrm>
        </p:grpSpPr>
        <p:grpSp>
          <p:nvGrpSpPr>
            <p:cNvPr id="220" name="Group 219"/>
            <p:cNvGrpSpPr/>
            <p:nvPr/>
          </p:nvGrpSpPr>
          <p:grpSpPr>
            <a:xfrm>
              <a:off x="7766078" y="2734107"/>
              <a:ext cx="1169454" cy="1169454"/>
              <a:chOff x="5321459" y="3630988"/>
              <a:chExt cx="236552" cy="236552"/>
            </a:xfrm>
          </p:grpSpPr>
          <p:sp>
            <p:nvSpPr>
              <p:cNvPr id="233" name="Oval 232"/>
              <p:cNvSpPr/>
              <p:nvPr/>
            </p:nvSpPr>
            <p:spPr bwMode="auto">
              <a:xfrm>
                <a:off x="5321459" y="3630988"/>
                <a:ext cx="236552" cy="236552"/>
              </a:xfrm>
              <a:prstGeom prst="ellipse">
                <a:avLst/>
              </a:prstGeom>
              <a:solidFill>
                <a:srgbClr val="00BCF2">
                  <a:alpha val="48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4" name="Oval 233"/>
              <p:cNvSpPr/>
              <p:nvPr/>
            </p:nvSpPr>
            <p:spPr bwMode="auto">
              <a:xfrm>
                <a:off x="5350057" y="3656762"/>
                <a:ext cx="185004" cy="185004"/>
              </a:xfrm>
              <a:prstGeom prst="ellipse">
                <a:avLst/>
              </a:prstGeom>
              <a:solidFill>
                <a:srgbClr val="00BCF2">
                  <a:alpha val="84000"/>
                </a:srgbClr>
              </a:solidFill>
              <a:ln w="9525" cap="flat" cmpd="sng" algn="ctr">
                <a:noFill/>
                <a:prstDash val="solid"/>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marL="0" marR="0" lvl="0" indent="0" algn="ctr" defTabSz="950945"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21" name="Group 332"/>
            <p:cNvGrpSpPr/>
            <p:nvPr/>
          </p:nvGrpSpPr>
          <p:grpSpPr>
            <a:xfrm>
              <a:off x="8131601" y="3008952"/>
              <a:ext cx="452287" cy="691429"/>
              <a:chOff x="11312677" y="4385379"/>
              <a:chExt cx="420734" cy="643192"/>
            </a:xfrm>
          </p:grpSpPr>
          <p:sp>
            <p:nvSpPr>
              <p:cNvPr id="222"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23"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24"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25"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26"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27"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28"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29"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30"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31"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sp>
            <p:nvSpPr>
              <p:cNvPr id="232"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marL="0" marR="0" lvl="0" indent="0" algn="l"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505050"/>
                  </a:solidFill>
                  <a:effectLst/>
                  <a:uLnTx/>
                  <a:uFillTx/>
                  <a:latin typeface="Segoe UI"/>
                  <a:ea typeface="+mn-ea"/>
                  <a:cs typeface="+mn-cs"/>
                </a:endParaRPr>
              </a:p>
            </p:txBody>
          </p:sp>
        </p:grpSp>
      </p:grpSp>
      <p:sp>
        <p:nvSpPr>
          <p:cNvPr id="235" name="Oval 234"/>
          <p:cNvSpPr/>
          <p:nvPr/>
        </p:nvSpPr>
        <p:spPr bwMode="auto">
          <a:xfrm>
            <a:off x="8055799" y="2697195"/>
            <a:ext cx="657368" cy="657368"/>
          </a:xfrm>
          <a:prstGeom prst="ellipse">
            <a:avLst/>
          </a:prstGeom>
          <a:solidFill>
            <a:srgbClr val="FFFFFF">
              <a:lumMod val="95000"/>
            </a:srgbClr>
          </a:solidFill>
          <a:ln w="9525" cap="flat" cmpd="sng" algn="ctr">
            <a:noFill/>
            <a:prstDash val="solid"/>
            <a:headEnd type="none" w="med" len="med"/>
            <a:tailEnd type="none" w="med" len="med"/>
          </a:ln>
          <a:effectLst/>
        </p:spPr>
        <p:txBody>
          <a:bodyPr rot="0" spcFirstLastPara="0" vertOverflow="overflow" horzOverflow="overflow" vert="horz" wrap="square" lIns="182829" tIns="146262" rIns="182829" bIns="146262" numCol="1" spcCol="0" rtlCol="0" fromWordArt="0" anchor="t" anchorCtr="0" forceAA="0" compatLnSpc="1">
            <a:prstTxWarp prst="textNoShape">
              <a:avLst/>
            </a:prstTxWarp>
            <a:noAutofit/>
          </a:bodyPr>
          <a:lstStyle/>
          <a:p>
            <a:pPr marL="0" marR="0" lvl="0" indent="0" algn="ctr" defTabSz="932211"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6" name="TextBox 235"/>
          <p:cNvSpPr txBox="1"/>
          <p:nvPr/>
        </p:nvSpPr>
        <p:spPr>
          <a:xfrm>
            <a:off x="7697958" y="2205692"/>
            <a:ext cx="1390353" cy="286265"/>
          </a:xfrm>
          <a:prstGeom prst="rect">
            <a:avLst/>
          </a:prstGeom>
          <a:solidFill>
            <a:srgbClr val="00BCF2"/>
          </a:solidFill>
        </p:spPr>
        <p:txBody>
          <a:bodyPr wrap="square" rtlCol="0">
            <a:spAutoFit/>
          </a:bodyPr>
          <a:lstStyle/>
          <a:p>
            <a:pPr marL="0" marR="0" lvl="0" indent="0" algn="ctr" defTabSz="932754" rtl="0" eaLnBrk="1" fontAlgn="auto" latinLnBrk="0" hangingPunct="1">
              <a:lnSpc>
                <a:spcPct val="100000"/>
              </a:lnSpc>
              <a:spcBef>
                <a:spcPts val="0"/>
              </a:spcBef>
              <a:spcAft>
                <a:spcPts val="0"/>
              </a:spcAft>
              <a:buClrTx/>
              <a:buSzTx/>
              <a:buFontTx/>
              <a:buNone/>
              <a:tabLst/>
              <a:defRPr/>
            </a:pPr>
            <a:r>
              <a:rPr kumimoji="0" lang="en-US" sz="1224" b="0" i="0" u="none" strike="noStrike" kern="0" cap="none" spc="0" normalizeH="0" baseline="0" noProof="0" dirty="0">
                <a:ln>
                  <a:noFill/>
                </a:ln>
                <a:solidFill>
                  <a:srgbClr val="FFFFFF"/>
                </a:solidFill>
                <a:effectLst/>
                <a:uLnTx/>
                <a:uFillTx/>
                <a:latin typeface="Segoe UI Light"/>
                <a:ea typeface="+mn-ea"/>
                <a:cs typeface="+mn-cs"/>
              </a:rPr>
              <a:t>Geo- replicated</a:t>
            </a:r>
          </a:p>
        </p:txBody>
      </p:sp>
      <p:sp>
        <p:nvSpPr>
          <p:cNvPr id="237" name="Freeform 236"/>
          <p:cNvSpPr/>
          <p:nvPr/>
        </p:nvSpPr>
        <p:spPr bwMode="auto">
          <a:xfrm rot="1921054" flipH="1">
            <a:off x="8203732" y="2840636"/>
            <a:ext cx="378107" cy="261491"/>
          </a:xfrm>
          <a:custGeom>
            <a:avLst/>
            <a:gdLst>
              <a:gd name="connsiteX0" fmla="*/ 0 w 2488019"/>
              <a:gd name="connsiteY0" fmla="*/ 394902 h 394902"/>
              <a:gd name="connsiteX1" fmla="*/ 1095154 w 2488019"/>
              <a:gd name="connsiteY1" fmla="*/ 1497 h 394902"/>
              <a:gd name="connsiteX2" fmla="*/ 2488019 w 2488019"/>
              <a:gd name="connsiteY2" fmla="*/ 256678 h 394902"/>
              <a:gd name="connsiteX0" fmla="*/ 0 w 2424224"/>
              <a:gd name="connsiteY0" fmla="*/ 393647 h 393647"/>
              <a:gd name="connsiteX1" fmla="*/ 1095154 w 2424224"/>
              <a:gd name="connsiteY1" fmla="*/ 242 h 393647"/>
              <a:gd name="connsiteX2" fmla="*/ 2424224 w 2424224"/>
              <a:gd name="connsiteY2" fmla="*/ 332626 h 393647"/>
              <a:gd name="connsiteX0" fmla="*/ 0 w 2424224"/>
              <a:gd name="connsiteY0" fmla="*/ 396801 h 396801"/>
              <a:gd name="connsiteX1" fmla="*/ 1095154 w 2424224"/>
              <a:gd name="connsiteY1" fmla="*/ 3396 h 396801"/>
              <a:gd name="connsiteX2" fmla="*/ 2424224 w 2424224"/>
              <a:gd name="connsiteY2" fmla="*/ 335780 h 396801"/>
              <a:gd name="connsiteX0" fmla="*/ 0 w 2424224"/>
              <a:gd name="connsiteY0" fmla="*/ 486858 h 486858"/>
              <a:gd name="connsiteX1" fmla="*/ 1158949 w 2424224"/>
              <a:gd name="connsiteY1" fmla="*/ 809 h 486858"/>
              <a:gd name="connsiteX2" fmla="*/ 2424224 w 2424224"/>
              <a:gd name="connsiteY2" fmla="*/ 425837 h 486858"/>
              <a:gd name="connsiteX0" fmla="*/ 0 w 2424224"/>
              <a:gd name="connsiteY0" fmla="*/ 61021 h 61021"/>
              <a:gd name="connsiteX1" fmla="*/ 2424224 w 2424224"/>
              <a:gd name="connsiteY1" fmla="*/ 0 h 61021"/>
              <a:gd name="connsiteX0" fmla="*/ 0 w 2424224"/>
              <a:gd name="connsiteY0" fmla="*/ 435621 h 435621"/>
              <a:gd name="connsiteX1" fmla="*/ 2424224 w 2424224"/>
              <a:gd name="connsiteY1" fmla="*/ 374600 h 435621"/>
              <a:gd name="connsiteX0" fmla="*/ 0 w 2424224"/>
              <a:gd name="connsiteY0" fmla="*/ 580205 h 580205"/>
              <a:gd name="connsiteX1" fmla="*/ 2424224 w 2424224"/>
              <a:gd name="connsiteY1" fmla="*/ 519184 h 580205"/>
              <a:gd name="connsiteX0" fmla="*/ 0 w 2424224"/>
              <a:gd name="connsiteY0" fmla="*/ 493512 h 493512"/>
              <a:gd name="connsiteX1" fmla="*/ 2424224 w 2424224"/>
              <a:gd name="connsiteY1" fmla="*/ 432491 h 493512"/>
              <a:gd name="connsiteX0" fmla="*/ 0 w 2424224"/>
              <a:gd name="connsiteY0" fmla="*/ 602056 h 602056"/>
              <a:gd name="connsiteX1" fmla="*/ 2424224 w 2424224"/>
              <a:gd name="connsiteY1" fmla="*/ 541035 h 602056"/>
              <a:gd name="connsiteX0" fmla="*/ 0 w 2424224"/>
              <a:gd name="connsiteY0" fmla="*/ 677300 h 677300"/>
              <a:gd name="connsiteX1" fmla="*/ 2424224 w 2424224"/>
              <a:gd name="connsiteY1" fmla="*/ 616279 h 677300"/>
              <a:gd name="connsiteX0" fmla="*/ 0 w 2424224"/>
              <a:gd name="connsiteY0" fmla="*/ 714058 h 714058"/>
              <a:gd name="connsiteX1" fmla="*/ 2424224 w 2424224"/>
              <a:gd name="connsiteY1" fmla="*/ 653037 h 714058"/>
              <a:gd name="connsiteX0" fmla="*/ 0 w 2569702"/>
              <a:gd name="connsiteY0" fmla="*/ 338633 h 1223514"/>
              <a:gd name="connsiteX1" fmla="*/ 2569702 w 2569702"/>
              <a:gd name="connsiteY1" fmla="*/ 1223515 h 1223514"/>
              <a:gd name="connsiteX0" fmla="*/ 0 w 2569702"/>
              <a:gd name="connsiteY0" fmla="*/ 526827 h 1411708"/>
              <a:gd name="connsiteX1" fmla="*/ 2569702 w 2569702"/>
              <a:gd name="connsiteY1" fmla="*/ 1411709 h 1411708"/>
            </a:gdLst>
            <a:ahLst/>
            <a:cxnLst>
              <a:cxn ang="0">
                <a:pos x="connsiteX0" y="connsiteY0"/>
              </a:cxn>
              <a:cxn ang="0">
                <a:pos x="connsiteX1" y="connsiteY1"/>
              </a:cxn>
            </a:cxnLst>
            <a:rect l="l" t="t" r="r" b="b"/>
            <a:pathLst>
              <a:path w="2569702" h="1411708">
                <a:moveTo>
                  <a:pt x="0" y="526827"/>
                </a:moveTo>
                <a:cubicBezTo>
                  <a:pt x="394583" y="-224244"/>
                  <a:pt x="2571104" y="-365838"/>
                  <a:pt x="2569702" y="1411709"/>
                </a:cubicBezTo>
              </a:path>
            </a:pathLst>
          </a:custGeom>
          <a:noFill/>
          <a:ln w="57150" cap="flat" cmpd="sng" algn="ctr">
            <a:solidFill>
              <a:srgbClr val="0070C0"/>
            </a:solidFill>
            <a:prstDash val="solid"/>
            <a:headEnd type="triangle" w="med" len="med"/>
            <a:tailEnd type="none" w="med" len="med"/>
          </a:ln>
          <a:effectLst/>
        </p:spPr>
        <p:txBody>
          <a:bodyPr rtlCol="0" anchor="ctr"/>
          <a:lstStyle/>
          <a:p>
            <a:pPr marL="0" marR="0" lvl="0" indent="0" algn="ctr" defTabSz="932515"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rgbClr val="FFFFFF"/>
              </a:solidFill>
              <a:effectLst/>
              <a:uLnTx/>
              <a:uFillTx/>
              <a:latin typeface="Segoe UI"/>
              <a:ea typeface="+mn-ea"/>
              <a:cs typeface="+mn-cs"/>
            </a:endParaRPr>
          </a:p>
        </p:txBody>
      </p:sp>
      <p:sp>
        <p:nvSpPr>
          <p:cNvPr id="4" name="Title 3"/>
          <p:cNvSpPr>
            <a:spLocks noGrp="1"/>
          </p:cNvSpPr>
          <p:nvPr>
            <p:ph type="title"/>
          </p:nvPr>
        </p:nvSpPr>
        <p:spPr/>
        <p:txBody>
          <a:bodyPr lIns="91440" rIns="91440"/>
          <a:lstStyle/>
          <a:p>
            <a:r>
              <a:rPr lang="en-US" sz="4800" dirty="0"/>
              <a:t>Active geo-replication</a:t>
            </a:r>
          </a:p>
        </p:txBody>
      </p:sp>
    </p:spTree>
    <p:extLst>
      <p:ext uri="{BB962C8B-B14F-4D97-AF65-F5344CB8AC3E}">
        <p14:creationId xmlns:p14="http://schemas.microsoft.com/office/powerpoint/2010/main" val="53725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35"/>
                                        </p:tgtEl>
                                        <p:attrNameLst>
                                          <p:attrName>style.visibility</p:attrName>
                                        </p:attrNameLst>
                                      </p:cBhvr>
                                      <p:to>
                                        <p:strVal val="visible"/>
                                      </p:to>
                                    </p:set>
                                    <p:animEffect transition="in" filter="fade">
                                      <p:cBhvr>
                                        <p:cTn id="7"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3192462"/>
            <a:ext cx="11704320" cy="822960"/>
          </a:xfrm>
        </p:spPr>
        <p:txBody>
          <a:bodyPr/>
          <a:lstStyle/>
          <a:p>
            <a:r>
              <a:rPr lang="en-US" dirty="0"/>
              <a:t>Demo</a:t>
            </a:r>
          </a:p>
        </p:txBody>
      </p:sp>
      <p:sp>
        <p:nvSpPr>
          <p:cNvPr id="3" name="Text Placeholder 2"/>
          <p:cNvSpPr>
            <a:spLocks noGrp="1"/>
          </p:cNvSpPr>
          <p:nvPr>
            <p:ph type="body" sz="quarter" idx="10"/>
          </p:nvPr>
        </p:nvSpPr>
        <p:spPr>
          <a:xfrm>
            <a:off x="579437" y="4015422"/>
            <a:ext cx="11628120" cy="822960"/>
          </a:xfrm>
        </p:spPr>
        <p:txBody>
          <a:bodyPr/>
          <a:lstStyle/>
          <a:p>
            <a:r>
              <a:rPr lang="en-US" sz="2400" dirty="0"/>
              <a:t>Active Geo-Replication</a:t>
            </a:r>
          </a:p>
        </p:txBody>
      </p:sp>
      <p:pic>
        <p:nvPicPr>
          <p:cNvPr id="14" name="Picture 13"/>
          <p:cNvPicPr>
            <a:picLocks noChangeAspect="1"/>
          </p:cNvPicPr>
          <p:nvPr/>
        </p:nvPicPr>
        <p:blipFill>
          <a:blip r:embed="rId2"/>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10493193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9" name="Group 28"/>
          <p:cNvGrpSpPr/>
          <p:nvPr/>
        </p:nvGrpSpPr>
        <p:grpSpPr>
          <a:xfrm>
            <a:off x="4845254" y="3969571"/>
            <a:ext cx="2261240" cy="2104995"/>
            <a:chOff x="4749816" y="3892090"/>
            <a:chExt cx="2217103" cy="2063908"/>
          </a:xfrm>
        </p:grpSpPr>
        <p:sp>
          <p:nvSpPr>
            <p:cNvPr id="46" name="Rectangle 45"/>
            <p:cNvSpPr/>
            <p:nvPr/>
          </p:nvSpPr>
          <p:spPr bwMode="auto">
            <a:xfrm>
              <a:off x="4749816" y="3892090"/>
              <a:ext cx="2217103" cy="206390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5" name="Rectangle 44"/>
            <p:cNvSpPr/>
            <p:nvPr/>
          </p:nvSpPr>
          <p:spPr bwMode="auto">
            <a:xfrm>
              <a:off x="4827801" y="4118257"/>
              <a:ext cx="2132431" cy="31293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l"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Active Azure application tier</a:t>
              </a:r>
            </a:p>
          </p:txBody>
        </p:sp>
        <p:sp>
          <p:nvSpPr>
            <p:cNvPr id="50" name="Rectangle 49"/>
            <p:cNvSpPr/>
            <p:nvPr/>
          </p:nvSpPr>
          <p:spPr bwMode="auto">
            <a:xfrm>
              <a:off x="4827801" y="5501979"/>
              <a:ext cx="2132431" cy="31293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l"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Azure SQL Database</a:t>
              </a:r>
            </a:p>
          </p:txBody>
        </p:sp>
        <p:pic>
          <p:nvPicPr>
            <p:cNvPr id="24" name="Picture 23"/>
            <p:cNvPicPr>
              <a:picLocks noChangeAspect="1"/>
            </p:cNvPicPr>
            <p:nvPr/>
          </p:nvPicPr>
          <p:blipFill>
            <a:blip r:embed="rId3"/>
            <a:stretch>
              <a:fillRect/>
            </a:stretch>
          </p:blipFill>
          <p:spPr>
            <a:xfrm>
              <a:off x="5018559" y="4842101"/>
              <a:ext cx="640931" cy="670604"/>
            </a:xfrm>
            <a:prstGeom prst="rect">
              <a:avLst/>
            </a:prstGeom>
          </p:spPr>
        </p:pic>
      </p:grpSp>
      <p:grpSp>
        <p:nvGrpSpPr>
          <p:cNvPr id="91" name="Group 90"/>
          <p:cNvGrpSpPr/>
          <p:nvPr/>
        </p:nvGrpSpPr>
        <p:grpSpPr>
          <a:xfrm>
            <a:off x="4845254" y="3969571"/>
            <a:ext cx="2261240" cy="2104995"/>
            <a:chOff x="4749816" y="3892090"/>
            <a:chExt cx="2217103" cy="2063908"/>
          </a:xfrm>
        </p:grpSpPr>
        <p:sp>
          <p:nvSpPr>
            <p:cNvPr id="92" name="Rectangle 91"/>
            <p:cNvSpPr/>
            <p:nvPr/>
          </p:nvSpPr>
          <p:spPr bwMode="auto">
            <a:xfrm>
              <a:off x="4749816" y="3892090"/>
              <a:ext cx="2217103" cy="2063908"/>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3" name="Rectangle 92"/>
            <p:cNvSpPr/>
            <p:nvPr/>
          </p:nvSpPr>
          <p:spPr bwMode="auto">
            <a:xfrm>
              <a:off x="4827801" y="4118257"/>
              <a:ext cx="2132431" cy="31293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l"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Active Azure application tier</a:t>
              </a:r>
            </a:p>
          </p:txBody>
        </p:sp>
        <p:sp>
          <p:nvSpPr>
            <p:cNvPr id="94" name="Rectangle 93"/>
            <p:cNvSpPr/>
            <p:nvPr/>
          </p:nvSpPr>
          <p:spPr bwMode="auto">
            <a:xfrm>
              <a:off x="4827801" y="5501979"/>
              <a:ext cx="2132431" cy="31293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l"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Azure SQL Database</a:t>
              </a:r>
            </a:p>
          </p:txBody>
        </p:sp>
        <p:pic>
          <p:nvPicPr>
            <p:cNvPr id="95" name="Picture 94"/>
            <p:cNvPicPr>
              <a:picLocks noChangeAspect="1"/>
            </p:cNvPicPr>
            <p:nvPr/>
          </p:nvPicPr>
          <p:blipFill>
            <a:blip r:embed="rId3"/>
            <a:stretch>
              <a:fillRect/>
            </a:stretch>
          </p:blipFill>
          <p:spPr>
            <a:xfrm>
              <a:off x="5018559" y="4842101"/>
              <a:ext cx="640931" cy="670604"/>
            </a:xfrm>
            <a:prstGeom prst="rect">
              <a:avLst/>
            </a:prstGeom>
          </p:spPr>
        </p:pic>
      </p:grpSp>
      <p:sp>
        <p:nvSpPr>
          <p:cNvPr id="7" name="Content Placeholder 1"/>
          <p:cNvSpPr txBox="1">
            <a:spLocks/>
          </p:cNvSpPr>
          <p:nvPr/>
        </p:nvSpPr>
        <p:spPr>
          <a:xfrm>
            <a:off x="177466" y="1325240"/>
            <a:ext cx="3936696" cy="2853878"/>
          </a:xfrm>
          <a:prstGeom prst="rect">
            <a:avLst/>
          </a:prstGeom>
        </p:spPr>
        <p:txBody>
          <a:bodyPr lIns="253595" tIns="126797" rIns="253595" bIns="126797"/>
          <a:lstStyle>
            <a:lvl1pPr marL="342886" indent="-342886" algn="l" defTabSz="457181" rtl="0" eaLnBrk="1" latinLnBrk="0" hangingPunct="1">
              <a:spcBef>
                <a:spcPts val="1000"/>
              </a:spcBef>
              <a:buFont typeface="Arial"/>
              <a:buChar char="•"/>
              <a:defRPr sz="1800" kern="1200">
                <a:solidFill>
                  <a:srgbClr val="FFFFFF"/>
                </a:solidFill>
                <a:latin typeface="Segoe UI"/>
                <a:ea typeface="+mn-ea"/>
                <a:cs typeface="Segoe UI"/>
              </a:defRPr>
            </a:lvl1pPr>
            <a:lvl2pPr marL="742919" indent="-285738" algn="l" defTabSz="457181" rtl="0" eaLnBrk="1" latinLnBrk="0" hangingPunct="1">
              <a:spcBef>
                <a:spcPts val="1000"/>
              </a:spcBef>
              <a:buFont typeface="Arial"/>
              <a:buChar char="–"/>
              <a:defRPr sz="1600" kern="1200">
                <a:solidFill>
                  <a:srgbClr val="FFFFFF"/>
                </a:solidFill>
                <a:latin typeface="Segoe UI"/>
                <a:ea typeface="+mn-ea"/>
                <a:cs typeface="Segoe UI"/>
              </a:defRPr>
            </a:lvl2pPr>
            <a:lvl3pPr marL="1142952" indent="-228591" algn="l" defTabSz="457181" rtl="0" eaLnBrk="1" latinLnBrk="0" hangingPunct="1">
              <a:spcBef>
                <a:spcPts val="1000"/>
              </a:spcBef>
              <a:buFont typeface="Arial"/>
              <a:buChar char="•"/>
              <a:defRPr sz="1400" kern="1200">
                <a:solidFill>
                  <a:srgbClr val="FFFFFF"/>
                </a:solidFill>
                <a:latin typeface="Segoe UI"/>
                <a:ea typeface="+mn-ea"/>
                <a:cs typeface="Segoe UI"/>
              </a:defRPr>
            </a:lvl3pPr>
            <a:lvl4pPr marL="1600134" indent="-228591" algn="l" defTabSz="457181" rtl="0" eaLnBrk="1" latinLnBrk="0" hangingPunct="1">
              <a:spcBef>
                <a:spcPts val="1000"/>
              </a:spcBef>
              <a:buFont typeface="Arial"/>
              <a:buChar char="–"/>
              <a:defRPr sz="1200" kern="1200">
                <a:solidFill>
                  <a:srgbClr val="FFFFFF"/>
                </a:solidFill>
                <a:latin typeface="Segoe UI"/>
                <a:ea typeface="+mn-ea"/>
                <a:cs typeface="Segoe UI"/>
              </a:defRPr>
            </a:lvl4pPr>
            <a:lvl5pPr marL="2057314" indent="-228591" algn="l" defTabSz="457181" rtl="0" eaLnBrk="1" latinLnBrk="0" hangingPunct="1">
              <a:spcBef>
                <a:spcPts val="1000"/>
              </a:spcBef>
              <a:buFont typeface="Arial"/>
              <a:buChar char="»"/>
              <a:defRPr sz="1000" kern="1200">
                <a:solidFill>
                  <a:srgbClr val="FFFFFF"/>
                </a:solidFill>
                <a:latin typeface="Segoe UI"/>
                <a:ea typeface="+mn-ea"/>
                <a:cs typeface="Segoe UI"/>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633978" rtl="0" eaLnBrk="1" fontAlgn="auto" latinLnBrk="0" hangingPunct="1">
              <a:lnSpc>
                <a:spcPct val="100000"/>
              </a:lnSpc>
              <a:spcBef>
                <a:spcPts val="1224"/>
              </a:spcBef>
              <a:spcAft>
                <a:spcPts val="0"/>
              </a:spcAft>
              <a:buClrTx/>
              <a:buSzTx/>
              <a:buFont typeface="Arial"/>
              <a:buNone/>
              <a:tabLst/>
              <a:defRPr/>
            </a:pPr>
            <a:r>
              <a:rPr kumimoji="0" lang="en-US" sz="2448" b="0" i="0" u="none" strike="noStrike" kern="1200" cap="none" spc="0" normalizeH="0" baseline="0" noProof="0" dirty="0">
                <a:ln>
                  <a:noFill/>
                </a:ln>
                <a:solidFill>
                  <a:srgbClr val="0072C6"/>
                </a:solidFill>
                <a:effectLst/>
                <a:uLnTx/>
                <a:uFillTx/>
                <a:latin typeface="Segoe UI Light"/>
                <a:ea typeface="+mn-ea"/>
                <a:cs typeface="Segoe UI"/>
              </a:rPr>
              <a:t>Optimized for co-located app and data tier</a:t>
            </a:r>
          </a:p>
          <a:p>
            <a:pPr marL="0" marR="0" lvl="0" indent="0" algn="l" defTabSz="633978" rtl="0" eaLnBrk="1" fontAlgn="auto" latinLnBrk="0" hangingPunct="1">
              <a:lnSpc>
                <a:spcPct val="100000"/>
              </a:lnSpc>
              <a:spcBef>
                <a:spcPts val="1224"/>
              </a:spcBef>
              <a:spcAft>
                <a:spcPts val="0"/>
              </a:spcAft>
              <a:buClrTx/>
              <a:buSzTx/>
              <a:buFont typeface="Arial"/>
              <a:buNone/>
              <a:tabLst/>
              <a:defRPr/>
            </a:pPr>
            <a:r>
              <a:rPr kumimoji="0" lang="en-US" sz="2448" b="0" i="0" u="none" strike="noStrike" kern="1200" cap="none" spc="0" normalizeH="0" baseline="0" noProof="0" dirty="0">
                <a:ln>
                  <a:noFill/>
                </a:ln>
                <a:solidFill>
                  <a:srgbClr val="0072C6"/>
                </a:solidFill>
                <a:effectLst/>
                <a:uLnTx/>
                <a:uFillTx/>
                <a:latin typeface="Segoe UI Light"/>
                <a:ea typeface="+mn-ea"/>
                <a:cs typeface="Segoe UI"/>
              </a:rPr>
              <a:t>Secondary is not used for app access</a:t>
            </a:r>
          </a:p>
          <a:p>
            <a:pPr marL="0" marR="0" lvl="0" indent="0" algn="l" defTabSz="633978" rtl="0" eaLnBrk="1" fontAlgn="auto" latinLnBrk="0" hangingPunct="1">
              <a:lnSpc>
                <a:spcPct val="100000"/>
              </a:lnSpc>
              <a:spcBef>
                <a:spcPts val="1224"/>
              </a:spcBef>
              <a:spcAft>
                <a:spcPts val="0"/>
              </a:spcAft>
              <a:buClrTx/>
              <a:buSzTx/>
              <a:buFont typeface="Arial"/>
              <a:buNone/>
              <a:tabLst/>
              <a:defRPr/>
            </a:pPr>
            <a:r>
              <a:rPr kumimoji="0" lang="en-US" sz="2448" b="0" i="0" u="none" strike="noStrike" kern="1200" cap="none" spc="0" normalizeH="0" baseline="0" noProof="0" dirty="0">
                <a:ln>
                  <a:noFill/>
                </a:ln>
                <a:solidFill>
                  <a:srgbClr val="0072C6"/>
                </a:solidFill>
                <a:effectLst/>
                <a:uLnTx/>
                <a:uFillTx/>
                <a:latin typeface="Segoe UI Light"/>
                <a:ea typeface="+mn-ea"/>
                <a:cs typeface="Segoe UI"/>
              </a:rPr>
              <a:t>Failover involves DNS change</a:t>
            </a:r>
          </a:p>
        </p:txBody>
      </p:sp>
      <p:grpSp>
        <p:nvGrpSpPr>
          <p:cNvPr id="34" name="Group 33"/>
          <p:cNvGrpSpPr/>
          <p:nvPr/>
        </p:nvGrpSpPr>
        <p:grpSpPr>
          <a:xfrm>
            <a:off x="6040706" y="1824692"/>
            <a:ext cx="1240624" cy="897099"/>
            <a:chOff x="6539878" y="1847850"/>
            <a:chExt cx="1240641" cy="1076220"/>
          </a:xfrm>
        </p:grpSpPr>
        <p:cxnSp>
          <p:nvCxnSpPr>
            <p:cNvPr id="31" name="Straight Connector 30"/>
            <p:cNvCxnSpPr/>
            <p:nvPr/>
          </p:nvCxnSpPr>
          <p:spPr>
            <a:xfrm flipV="1">
              <a:off x="6546832" y="1847850"/>
              <a:ext cx="0" cy="1076220"/>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39878" y="1847850"/>
              <a:ext cx="1240641" cy="0"/>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7099674" y="2073013"/>
            <a:ext cx="1426714" cy="461765"/>
          </a:xfrm>
          <a:prstGeom prst="rect">
            <a:avLst/>
          </a:prstGeom>
          <a:noFill/>
        </p:spPr>
        <p:txBody>
          <a:bodyPr wrap="square" lIns="182878" tIns="146302" rIns="182878" bIns="146302" rtlCol="0">
            <a:spAutoFit/>
          </a:bodyPr>
          <a:lstStyle/>
          <a:p>
            <a:pPr marL="0" marR="0" lvl="0" indent="0" algn="l" defTabSz="932754"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Light"/>
                <a:ea typeface="+mn-ea"/>
                <a:cs typeface="+mn-cs"/>
              </a:rPr>
              <a:t>DNS authority</a:t>
            </a:r>
          </a:p>
        </p:txBody>
      </p:sp>
      <p:sp>
        <p:nvSpPr>
          <p:cNvPr id="36" name="TextBox 35"/>
          <p:cNvSpPr txBox="1"/>
          <p:nvPr/>
        </p:nvSpPr>
        <p:spPr>
          <a:xfrm>
            <a:off x="4657481" y="2576214"/>
            <a:ext cx="1174341" cy="634476"/>
          </a:xfrm>
          <a:prstGeom prst="rect">
            <a:avLst/>
          </a:prstGeom>
          <a:noFill/>
        </p:spPr>
        <p:txBody>
          <a:bodyPr wrap="square" lIns="182878" tIns="146302" rIns="182878" bIns="146302" rtlCol="0">
            <a:spAutoFit/>
          </a:bodyPr>
          <a:lstStyle/>
          <a:p>
            <a:pPr marL="0" marR="0" lvl="0" indent="0" algn="l" defTabSz="932754"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Light"/>
                <a:ea typeface="+mn-ea"/>
                <a:cs typeface="+mn-cs"/>
              </a:rPr>
              <a:t>Http client</a:t>
            </a:r>
          </a:p>
          <a:p>
            <a:pPr marL="0" marR="0" lvl="0" indent="0" algn="l" defTabSz="932754"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Light"/>
                <a:ea typeface="+mn-ea"/>
                <a:cs typeface="+mn-cs"/>
              </a:rPr>
              <a:t>application</a:t>
            </a:r>
          </a:p>
        </p:txBody>
      </p:sp>
      <p:sp>
        <p:nvSpPr>
          <p:cNvPr id="39" name="Rectangle 38"/>
          <p:cNvSpPr/>
          <p:nvPr/>
        </p:nvSpPr>
        <p:spPr bwMode="auto">
          <a:xfrm>
            <a:off x="5673999" y="2165961"/>
            <a:ext cx="733414" cy="3191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Light"/>
                <a:ea typeface="Segoe UI" pitchFamily="34" charset="0"/>
                <a:cs typeface="Segoe UI" pitchFamily="34" charset="0"/>
              </a:rPr>
              <a:t>DNS</a:t>
            </a:r>
          </a:p>
        </p:txBody>
      </p:sp>
      <p:cxnSp>
        <p:nvCxnSpPr>
          <p:cNvPr id="41" name="Straight Arrow Connector 40"/>
          <p:cNvCxnSpPr/>
          <p:nvPr/>
        </p:nvCxnSpPr>
        <p:spPr>
          <a:xfrm>
            <a:off x="6047660" y="3179737"/>
            <a:ext cx="0" cy="99938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5588756" y="3364519"/>
            <a:ext cx="903898" cy="3191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Light"/>
                <a:ea typeface="Segoe UI" pitchFamily="34" charset="0"/>
                <a:cs typeface="Segoe UI" pitchFamily="34" charset="0"/>
              </a:rPr>
              <a:t>Http(s)</a:t>
            </a:r>
          </a:p>
        </p:txBody>
      </p:sp>
      <p:grpSp>
        <p:nvGrpSpPr>
          <p:cNvPr id="47" name="Group 46"/>
          <p:cNvGrpSpPr/>
          <p:nvPr/>
        </p:nvGrpSpPr>
        <p:grpSpPr>
          <a:xfrm rot="10800000">
            <a:off x="5588755" y="4525312"/>
            <a:ext cx="451945" cy="686128"/>
            <a:chOff x="6539878" y="1847850"/>
            <a:chExt cx="1240641" cy="1076221"/>
          </a:xfrm>
        </p:grpSpPr>
        <p:cxnSp>
          <p:nvCxnSpPr>
            <p:cNvPr id="48" name="Straight Connector 47"/>
            <p:cNvCxnSpPr/>
            <p:nvPr/>
          </p:nvCxnSpPr>
          <p:spPr>
            <a:xfrm rot="10800000">
              <a:off x="6539878" y="1847850"/>
              <a:ext cx="6955" cy="1076221"/>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6539878" y="1847850"/>
              <a:ext cx="1240641" cy="0"/>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53" name="Rectangle 52"/>
          <p:cNvSpPr/>
          <p:nvPr/>
        </p:nvSpPr>
        <p:spPr bwMode="auto">
          <a:xfrm>
            <a:off x="8434616" y="3969571"/>
            <a:ext cx="2281376" cy="210499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7" name="Rectangle 56"/>
          <p:cNvSpPr/>
          <p:nvPr/>
        </p:nvSpPr>
        <p:spPr bwMode="auto">
          <a:xfrm>
            <a:off x="8487864" y="4200241"/>
            <a:ext cx="2174882" cy="319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l"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Active Azure application tier</a:t>
            </a:r>
          </a:p>
        </p:txBody>
      </p:sp>
      <p:sp>
        <p:nvSpPr>
          <p:cNvPr id="58" name="Rectangle 57"/>
          <p:cNvSpPr/>
          <p:nvPr/>
        </p:nvSpPr>
        <p:spPr bwMode="auto">
          <a:xfrm>
            <a:off x="9043403" y="5611509"/>
            <a:ext cx="2174882" cy="319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l"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Azure SQL Database</a:t>
            </a:r>
          </a:p>
        </p:txBody>
      </p:sp>
      <p:cxnSp>
        <p:nvCxnSpPr>
          <p:cNvPr id="52" name="Straight Arrow Connector 51"/>
          <p:cNvCxnSpPr/>
          <p:nvPr/>
        </p:nvCxnSpPr>
        <p:spPr>
          <a:xfrm>
            <a:off x="5758757" y="5406510"/>
            <a:ext cx="3994613" cy="0"/>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bwMode="auto">
          <a:xfrm>
            <a:off x="7437105" y="5246929"/>
            <a:ext cx="701764" cy="3191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Light"/>
                <a:ea typeface="Segoe UI" pitchFamily="34" charset="0"/>
                <a:cs typeface="Segoe UI" pitchFamily="34" charset="0"/>
              </a:rPr>
              <a:t>USC</a:t>
            </a:r>
          </a:p>
        </p:txBody>
      </p:sp>
      <p:sp>
        <p:nvSpPr>
          <p:cNvPr id="62" name="Rectangle 61"/>
          <p:cNvSpPr/>
          <p:nvPr/>
        </p:nvSpPr>
        <p:spPr bwMode="auto">
          <a:xfrm>
            <a:off x="4671868" y="6091693"/>
            <a:ext cx="2174882" cy="319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l" defTabSz="932483" rtl="0" eaLnBrk="1" fontAlgn="base" latinLnBrk="0" hangingPunct="1">
              <a:lnSpc>
                <a:spcPct val="90000"/>
              </a:lnSpc>
              <a:spcBef>
                <a:spcPct val="0"/>
              </a:spcBef>
              <a:spcAft>
                <a:spcPct val="0"/>
              </a:spcAft>
              <a:buClrTx/>
              <a:buSzTx/>
              <a:buFontTx/>
              <a:buNone/>
              <a:tabLst/>
              <a:defRPr/>
            </a:pPr>
            <a:r>
              <a:rPr kumimoji="0" lang="en-US" sz="1326" b="0" i="0" u="none" strike="noStrike" kern="1200" cap="none" spc="0" normalizeH="0" baseline="0" noProof="0" dirty="0">
                <a:ln>
                  <a:noFill/>
                </a:ln>
                <a:solidFill>
                  <a:srgbClr val="0072C6"/>
                </a:solidFill>
                <a:effectLst/>
                <a:uLnTx/>
                <a:uFillTx/>
                <a:latin typeface="Segoe UI Light"/>
                <a:ea typeface="Segoe UI" pitchFamily="34" charset="0"/>
                <a:cs typeface="Segoe UI" pitchFamily="34" charset="0"/>
              </a:rPr>
              <a:t>Primary Azure region</a:t>
            </a:r>
          </a:p>
        </p:txBody>
      </p:sp>
      <p:sp>
        <p:nvSpPr>
          <p:cNvPr id="63" name="Rectangle 62"/>
          <p:cNvSpPr/>
          <p:nvPr/>
        </p:nvSpPr>
        <p:spPr bwMode="auto">
          <a:xfrm>
            <a:off x="8252857" y="6089904"/>
            <a:ext cx="2174882" cy="319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l" defTabSz="932483" rtl="0" eaLnBrk="1" fontAlgn="base" latinLnBrk="0" hangingPunct="1">
              <a:lnSpc>
                <a:spcPct val="90000"/>
              </a:lnSpc>
              <a:spcBef>
                <a:spcPct val="0"/>
              </a:spcBef>
              <a:spcAft>
                <a:spcPct val="0"/>
              </a:spcAft>
              <a:buClrTx/>
              <a:buSzTx/>
              <a:buFontTx/>
              <a:buNone/>
              <a:tabLst/>
              <a:defRPr/>
            </a:pPr>
            <a:r>
              <a:rPr kumimoji="0" lang="en-US" sz="1326" b="0" i="0" u="none" strike="noStrike" kern="1200" cap="none" spc="0" normalizeH="0" baseline="0" noProof="0" dirty="0">
                <a:ln>
                  <a:noFill/>
                </a:ln>
                <a:solidFill>
                  <a:srgbClr val="0072C6"/>
                </a:solidFill>
                <a:effectLst/>
                <a:uLnTx/>
                <a:uFillTx/>
                <a:latin typeface="Segoe UI Light"/>
                <a:ea typeface="Segoe UI" pitchFamily="34" charset="0"/>
                <a:cs typeface="Segoe UI" pitchFamily="34" charset="0"/>
              </a:rPr>
              <a:t>Secondary Azure region</a:t>
            </a:r>
          </a:p>
        </p:txBody>
      </p:sp>
      <p:pic>
        <p:nvPicPr>
          <p:cNvPr id="69" name="Picture 68"/>
          <p:cNvPicPr>
            <a:picLocks noChangeAspect="1"/>
          </p:cNvPicPr>
          <p:nvPr/>
        </p:nvPicPr>
        <p:blipFill>
          <a:blip r:embed="rId4"/>
          <a:stretch>
            <a:fillRect/>
          </a:stretch>
        </p:blipFill>
        <p:spPr>
          <a:xfrm>
            <a:off x="5854665" y="3332859"/>
            <a:ext cx="385989" cy="385989"/>
          </a:xfrm>
          <a:prstGeom prst="rect">
            <a:avLst/>
          </a:prstGeom>
        </p:spPr>
      </p:pic>
      <p:pic>
        <p:nvPicPr>
          <p:cNvPr id="71" name="Picture 70"/>
          <p:cNvPicPr>
            <a:picLocks noChangeAspect="1"/>
          </p:cNvPicPr>
          <p:nvPr/>
        </p:nvPicPr>
        <p:blipFill>
          <a:blip r:embed="rId4"/>
          <a:stretch>
            <a:fillRect/>
          </a:stretch>
        </p:blipFill>
        <p:spPr>
          <a:xfrm>
            <a:off x="7598952" y="5213427"/>
            <a:ext cx="382367" cy="382367"/>
          </a:xfrm>
          <a:prstGeom prst="rect">
            <a:avLst/>
          </a:prstGeom>
        </p:spPr>
      </p:pic>
      <p:grpSp>
        <p:nvGrpSpPr>
          <p:cNvPr id="75" name="Group 74"/>
          <p:cNvGrpSpPr/>
          <p:nvPr/>
        </p:nvGrpSpPr>
        <p:grpSpPr>
          <a:xfrm>
            <a:off x="6381476" y="2943225"/>
            <a:ext cx="4320974" cy="1272972"/>
            <a:chOff x="7014003" y="2943215"/>
            <a:chExt cx="4321036" cy="1272990"/>
          </a:xfrm>
        </p:grpSpPr>
        <p:grpSp>
          <p:nvGrpSpPr>
            <p:cNvPr id="72" name="Group 71"/>
            <p:cNvGrpSpPr/>
            <p:nvPr/>
          </p:nvGrpSpPr>
          <p:grpSpPr>
            <a:xfrm rot="5400000">
              <a:off x="8302779" y="1654439"/>
              <a:ext cx="1272990" cy="3850541"/>
              <a:chOff x="6528997" y="1847849"/>
              <a:chExt cx="1343822" cy="1054189"/>
            </a:xfrm>
          </p:grpSpPr>
          <p:cxnSp>
            <p:nvCxnSpPr>
              <p:cNvPr id="73" name="Straight Connector 72"/>
              <p:cNvCxnSpPr/>
              <p:nvPr/>
            </p:nvCxnSpPr>
            <p:spPr>
              <a:xfrm rot="16200000">
                <a:off x="6010820" y="2366026"/>
                <a:ext cx="1054189" cy="17836"/>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16200000" flipH="1">
                <a:off x="7200907" y="1176214"/>
                <a:ext cx="1" cy="1343822"/>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bwMode="auto">
            <a:xfrm>
              <a:off x="10431128" y="3282810"/>
              <a:ext cx="903911" cy="319167"/>
            </a:xfrm>
            <a:prstGeom prst="rect">
              <a:avLst/>
            </a:prstGeom>
            <a:solidFill>
              <a:schemeClr val="bg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Light"/>
                  <a:ea typeface="Segoe UI" pitchFamily="34" charset="0"/>
                  <a:cs typeface="Segoe UI" pitchFamily="34" charset="0"/>
                </a:rPr>
                <a:t>Http(s)</a:t>
              </a:r>
            </a:p>
          </p:txBody>
        </p:sp>
      </p:grpSp>
      <p:sp>
        <p:nvSpPr>
          <p:cNvPr id="76" name="TextBox 75"/>
          <p:cNvSpPr txBox="1"/>
          <p:nvPr/>
        </p:nvSpPr>
        <p:spPr>
          <a:xfrm>
            <a:off x="10678056" y="3844561"/>
            <a:ext cx="1453413" cy="794059"/>
          </a:xfrm>
          <a:prstGeom prst="rect">
            <a:avLst/>
          </a:prstGeom>
          <a:noFill/>
        </p:spPr>
        <p:txBody>
          <a:bodyPr wrap="square" lIns="182878" tIns="146302" rIns="182878" bIns="146302" rtlCol="0">
            <a:spAutoFit/>
          </a:bodyPr>
          <a:lstStyle/>
          <a:p>
            <a:pPr marL="0" marR="0" lvl="0" indent="0" algn="l" defTabSz="932754"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Segoe UI Light"/>
                <a:ea typeface="+mn-ea"/>
                <a:cs typeface="+mn-cs"/>
              </a:rPr>
              <a:t>After failover this application tier becomes active</a:t>
            </a:r>
          </a:p>
        </p:txBody>
      </p:sp>
      <p:grpSp>
        <p:nvGrpSpPr>
          <p:cNvPr id="81" name="Group 80"/>
          <p:cNvGrpSpPr/>
          <p:nvPr/>
        </p:nvGrpSpPr>
        <p:grpSpPr>
          <a:xfrm>
            <a:off x="9924684" y="4463941"/>
            <a:ext cx="623123" cy="479388"/>
            <a:chOff x="10072181" y="4519416"/>
            <a:chExt cx="623131" cy="479395"/>
          </a:xfrm>
        </p:grpSpPr>
        <p:cxnSp>
          <p:nvCxnSpPr>
            <p:cNvPr id="77" name="Straight Arrow Connector 76"/>
            <p:cNvCxnSpPr/>
            <p:nvPr/>
          </p:nvCxnSpPr>
          <p:spPr>
            <a:xfrm>
              <a:off x="10378456" y="4519416"/>
              <a:ext cx="0" cy="479395"/>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10072181" y="4603349"/>
              <a:ext cx="623131" cy="213848"/>
              <a:chOff x="6516928" y="5211245"/>
              <a:chExt cx="623131" cy="205363"/>
            </a:xfrm>
          </p:grpSpPr>
          <p:sp>
            <p:nvSpPr>
              <p:cNvPr id="79" name="Rectangle 78"/>
              <p:cNvSpPr/>
              <p:nvPr/>
            </p:nvSpPr>
            <p:spPr bwMode="auto">
              <a:xfrm>
                <a:off x="6664772" y="5245735"/>
                <a:ext cx="316858" cy="126754"/>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Rectangle 79"/>
              <p:cNvSpPr/>
              <p:nvPr/>
            </p:nvSpPr>
            <p:spPr bwMode="auto">
              <a:xfrm>
                <a:off x="6516928" y="5211245"/>
                <a:ext cx="623131" cy="2053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TDS</a:t>
                </a:r>
              </a:p>
            </p:txBody>
          </p:sp>
        </p:grpSp>
      </p:grpSp>
      <p:sp>
        <p:nvSpPr>
          <p:cNvPr id="82" name="Rectangle 81"/>
          <p:cNvSpPr/>
          <p:nvPr/>
        </p:nvSpPr>
        <p:spPr bwMode="auto">
          <a:xfrm>
            <a:off x="8486654" y="4191617"/>
            <a:ext cx="2229339" cy="319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l"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Passive Azure application tier</a:t>
            </a:r>
          </a:p>
        </p:txBody>
      </p:sp>
      <p:sp>
        <p:nvSpPr>
          <p:cNvPr id="3" name="Title 2"/>
          <p:cNvSpPr>
            <a:spLocks noGrp="1"/>
          </p:cNvSpPr>
          <p:nvPr>
            <p:ph type="title"/>
          </p:nvPr>
        </p:nvSpPr>
        <p:spPr/>
        <p:txBody>
          <a:bodyPr lIns="91440" rIns="91440"/>
          <a:lstStyle/>
          <a:p>
            <a:r>
              <a:rPr lang="en-US" sz="4800" dirty="0"/>
              <a:t>Active-passive compute with coupled failover</a:t>
            </a:r>
          </a:p>
        </p:txBody>
      </p:sp>
      <p:grpSp>
        <p:nvGrpSpPr>
          <p:cNvPr id="5" name="Group 4"/>
          <p:cNvGrpSpPr>
            <a:grpSpLocks noChangeAspect="1"/>
          </p:cNvGrpSpPr>
          <p:nvPr/>
        </p:nvGrpSpPr>
        <p:grpSpPr bwMode="auto">
          <a:xfrm>
            <a:off x="7366187" y="1517396"/>
            <a:ext cx="772681" cy="618986"/>
            <a:chOff x="4549" y="987"/>
            <a:chExt cx="367" cy="294"/>
          </a:xfrm>
        </p:grpSpPr>
        <p:sp>
          <p:nvSpPr>
            <p:cNvPr id="8" name="Oval 5"/>
            <p:cNvSpPr>
              <a:spLocks noChangeArrowheads="1"/>
            </p:cNvSpPr>
            <p:nvPr/>
          </p:nvSpPr>
          <p:spPr bwMode="auto">
            <a:xfrm>
              <a:off x="4549" y="987"/>
              <a:ext cx="293" cy="294"/>
            </a:xfrm>
            <a:prstGeom prst="ellipse">
              <a:avLst/>
            </a:prstGeom>
            <a:noFill/>
            <a:ln w="15875" cap="flat">
              <a:solidFill>
                <a:srgbClr val="0072C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9" name="Oval 6"/>
            <p:cNvSpPr>
              <a:spLocks noChangeArrowheads="1"/>
            </p:cNvSpPr>
            <p:nvPr/>
          </p:nvSpPr>
          <p:spPr bwMode="auto">
            <a:xfrm>
              <a:off x="4593" y="1029"/>
              <a:ext cx="207" cy="208"/>
            </a:xfrm>
            <a:prstGeom prst="ellipse">
              <a:avLst/>
            </a:prstGeom>
            <a:solidFill>
              <a:srgbClr val="FFFFFF"/>
            </a:solidFill>
            <a:ln w="23813" cap="flat">
              <a:solidFill>
                <a:srgbClr val="0072C6"/>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10" name="Oval 7"/>
            <p:cNvSpPr>
              <a:spLocks noChangeArrowheads="1"/>
            </p:cNvSpPr>
            <p:nvPr/>
          </p:nvSpPr>
          <p:spPr bwMode="auto">
            <a:xfrm>
              <a:off x="4641" y="1078"/>
              <a:ext cx="110" cy="110"/>
            </a:xfrm>
            <a:prstGeom prst="ellipse">
              <a:avLst/>
            </a:pr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11" name="Oval 8"/>
            <p:cNvSpPr>
              <a:spLocks noChangeArrowheads="1"/>
            </p:cNvSpPr>
            <p:nvPr/>
          </p:nvSpPr>
          <p:spPr bwMode="auto">
            <a:xfrm>
              <a:off x="4767" y="1059"/>
              <a:ext cx="149" cy="15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14" name="Oval 9"/>
            <p:cNvSpPr>
              <a:spLocks noChangeArrowheads="1"/>
            </p:cNvSpPr>
            <p:nvPr/>
          </p:nvSpPr>
          <p:spPr bwMode="auto">
            <a:xfrm>
              <a:off x="4798" y="1089"/>
              <a:ext cx="88" cy="88"/>
            </a:xfrm>
            <a:prstGeom prst="ellipse">
              <a:avLst/>
            </a:pr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16" name="Rectangle 10"/>
            <p:cNvSpPr>
              <a:spLocks noChangeArrowheads="1"/>
            </p:cNvSpPr>
            <p:nvPr/>
          </p:nvSpPr>
          <p:spPr bwMode="auto">
            <a:xfrm>
              <a:off x="4724" y="1125"/>
              <a:ext cx="76" cy="17"/>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grpSp>
      <p:grpSp>
        <p:nvGrpSpPr>
          <p:cNvPr id="17" name="Group 13"/>
          <p:cNvGrpSpPr>
            <a:grpSpLocks noChangeAspect="1"/>
          </p:cNvGrpSpPr>
          <p:nvPr/>
        </p:nvGrpSpPr>
        <p:grpSpPr bwMode="auto">
          <a:xfrm>
            <a:off x="5647513" y="2685920"/>
            <a:ext cx="800293" cy="514609"/>
            <a:chOff x="3523" y="1687"/>
            <a:chExt cx="423" cy="272"/>
          </a:xfrm>
        </p:grpSpPr>
        <p:sp>
          <p:nvSpPr>
            <p:cNvPr id="19" name="Freeform 14"/>
            <p:cNvSpPr>
              <a:spLocks noEditPoints="1"/>
            </p:cNvSpPr>
            <p:nvPr/>
          </p:nvSpPr>
          <p:spPr bwMode="auto">
            <a:xfrm>
              <a:off x="3523" y="1687"/>
              <a:ext cx="423" cy="272"/>
            </a:xfrm>
            <a:custGeom>
              <a:avLst/>
              <a:gdLst>
                <a:gd name="T0" fmla="*/ 495 w 540"/>
                <a:gd name="T1" fmla="*/ 262 h 346"/>
                <a:gd name="T2" fmla="*/ 495 w 540"/>
                <a:gd name="T3" fmla="*/ 23 h 346"/>
                <a:gd name="T4" fmla="*/ 471 w 540"/>
                <a:gd name="T5" fmla="*/ 0 h 346"/>
                <a:gd name="T6" fmla="*/ 69 w 540"/>
                <a:gd name="T7" fmla="*/ 0 h 346"/>
                <a:gd name="T8" fmla="*/ 45 w 540"/>
                <a:gd name="T9" fmla="*/ 23 h 346"/>
                <a:gd name="T10" fmla="*/ 45 w 540"/>
                <a:gd name="T11" fmla="*/ 262 h 346"/>
                <a:gd name="T12" fmla="*/ 0 w 540"/>
                <a:gd name="T13" fmla="*/ 317 h 346"/>
                <a:gd name="T14" fmla="*/ 28 w 540"/>
                <a:gd name="T15" fmla="*/ 346 h 346"/>
                <a:gd name="T16" fmla="*/ 512 w 540"/>
                <a:gd name="T17" fmla="*/ 346 h 346"/>
                <a:gd name="T18" fmla="*/ 540 w 540"/>
                <a:gd name="T19" fmla="*/ 317 h 346"/>
                <a:gd name="T20" fmla="*/ 495 w 540"/>
                <a:gd name="T21" fmla="*/ 262 h 346"/>
                <a:gd name="T22" fmla="*/ 495 w 540"/>
                <a:gd name="T23" fmla="*/ 262 h 346"/>
                <a:gd name="T24" fmla="*/ 307 w 540"/>
                <a:gd name="T25" fmla="*/ 325 h 346"/>
                <a:gd name="T26" fmla="*/ 224 w 540"/>
                <a:gd name="T27" fmla="*/ 325 h 346"/>
                <a:gd name="T28" fmla="*/ 215 w 540"/>
                <a:gd name="T29" fmla="*/ 320 h 346"/>
                <a:gd name="T30" fmla="*/ 226 w 540"/>
                <a:gd name="T31" fmla="*/ 301 h 346"/>
                <a:gd name="T32" fmla="*/ 233 w 540"/>
                <a:gd name="T33" fmla="*/ 298 h 346"/>
                <a:gd name="T34" fmla="*/ 298 w 540"/>
                <a:gd name="T35" fmla="*/ 298 h 346"/>
                <a:gd name="T36" fmla="*/ 305 w 540"/>
                <a:gd name="T37" fmla="*/ 301 h 346"/>
                <a:gd name="T38" fmla="*/ 316 w 540"/>
                <a:gd name="T39" fmla="*/ 320 h 346"/>
                <a:gd name="T40" fmla="*/ 307 w 540"/>
                <a:gd name="T41" fmla="*/ 325 h 346"/>
                <a:gd name="T42" fmla="*/ 458 w 540"/>
                <a:gd name="T43" fmla="*/ 257 h 346"/>
                <a:gd name="T44" fmla="*/ 82 w 540"/>
                <a:gd name="T45" fmla="*/ 257 h 346"/>
                <a:gd name="T46" fmla="*/ 82 w 540"/>
                <a:gd name="T47" fmla="*/ 47 h 346"/>
                <a:gd name="T48" fmla="*/ 92 w 540"/>
                <a:gd name="T49" fmla="*/ 36 h 346"/>
                <a:gd name="T50" fmla="*/ 448 w 540"/>
                <a:gd name="T51" fmla="*/ 36 h 346"/>
                <a:gd name="T52" fmla="*/ 458 w 540"/>
                <a:gd name="T53" fmla="*/ 47 h 346"/>
                <a:gd name="T54" fmla="*/ 458 w 540"/>
                <a:gd name="T55" fmla="*/ 257 h 346"/>
                <a:gd name="T56" fmla="*/ 458 w 540"/>
                <a:gd name="T57" fmla="*/ 25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0" h="346">
                  <a:moveTo>
                    <a:pt x="495" y="262"/>
                  </a:moveTo>
                  <a:cubicBezTo>
                    <a:pt x="495" y="23"/>
                    <a:pt x="495" y="23"/>
                    <a:pt x="495" y="23"/>
                  </a:cubicBezTo>
                  <a:cubicBezTo>
                    <a:pt x="495" y="11"/>
                    <a:pt x="484" y="0"/>
                    <a:pt x="471" y="0"/>
                  </a:cubicBezTo>
                  <a:cubicBezTo>
                    <a:pt x="69" y="0"/>
                    <a:pt x="69" y="0"/>
                    <a:pt x="69" y="0"/>
                  </a:cubicBezTo>
                  <a:cubicBezTo>
                    <a:pt x="55" y="0"/>
                    <a:pt x="45" y="11"/>
                    <a:pt x="45" y="23"/>
                  </a:cubicBezTo>
                  <a:cubicBezTo>
                    <a:pt x="45" y="262"/>
                    <a:pt x="45" y="262"/>
                    <a:pt x="45" y="262"/>
                  </a:cubicBezTo>
                  <a:cubicBezTo>
                    <a:pt x="0" y="317"/>
                    <a:pt x="0" y="317"/>
                    <a:pt x="0" y="317"/>
                  </a:cubicBezTo>
                  <a:cubicBezTo>
                    <a:pt x="0" y="333"/>
                    <a:pt x="13" y="346"/>
                    <a:pt x="28" y="346"/>
                  </a:cubicBezTo>
                  <a:cubicBezTo>
                    <a:pt x="512" y="346"/>
                    <a:pt x="512" y="346"/>
                    <a:pt x="512" y="346"/>
                  </a:cubicBezTo>
                  <a:cubicBezTo>
                    <a:pt x="527" y="346"/>
                    <a:pt x="540" y="333"/>
                    <a:pt x="540" y="317"/>
                  </a:cubicBezTo>
                  <a:cubicBezTo>
                    <a:pt x="495" y="262"/>
                    <a:pt x="495" y="262"/>
                    <a:pt x="495" y="262"/>
                  </a:cubicBezTo>
                  <a:cubicBezTo>
                    <a:pt x="495" y="262"/>
                    <a:pt x="495" y="262"/>
                    <a:pt x="495" y="262"/>
                  </a:cubicBezTo>
                  <a:close/>
                  <a:moveTo>
                    <a:pt x="307" y="325"/>
                  </a:moveTo>
                  <a:cubicBezTo>
                    <a:pt x="224" y="325"/>
                    <a:pt x="224" y="325"/>
                    <a:pt x="224" y="325"/>
                  </a:cubicBezTo>
                  <a:cubicBezTo>
                    <a:pt x="220" y="325"/>
                    <a:pt x="215" y="322"/>
                    <a:pt x="215" y="320"/>
                  </a:cubicBezTo>
                  <a:cubicBezTo>
                    <a:pt x="226" y="301"/>
                    <a:pt x="226" y="301"/>
                    <a:pt x="226" y="301"/>
                  </a:cubicBezTo>
                  <a:cubicBezTo>
                    <a:pt x="226" y="300"/>
                    <a:pt x="229" y="298"/>
                    <a:pt x="233" y="298"/>
                  </a:cubicBezTo>
                  <a:cubicBezTo>
                    <a:pt x="298" y="298"/>
                    <a:pt x="298" y="298"/>
                    <a:pt x="298" y="298"/>
                  </a:cubicBezTo>
                  <a:cubicBezTo>
                    <a:pt x="303" y="298"/>
                    <a:pt x="305" y="300"/>
                    <a:pt x="305" y="301"/>
                  </a:cubicBezTo>
                  <a:cubicBezTo>
                    <a:pt x="316" y="320"/>
                    <a:pt x="316" y="320"/>
                    <a:pt x="316" y="320"/>
                  </a:cubicBezTo>
                  <a:cubicBezTo>
                    <a:pt x="316" y="322"/>
                    <a:pt x="311" y="325"/>
                    <a:pt x="307" y="325"/>
                  </a:cubicBezTo>
                  <a:close/>
                  <a:moveTo>
                    <a:pt x="458" y="257"/>
                  </a:moveTo>
                  <a:cubicBezTo>
                    <a:pt x="82" y="257"/>
                    <a:pt x="82" y="257"/>
                    <a:pt x="82" y="257"/>
                  </a:cubicBezTo>
                  <a:cubicBezTo>
                    <a:pt x="82" y="47"/>
                    <a:pt x="82" y="47"/>
                    <a:pt x="82" y="47"/>
                  </a:cubicBezTo>
                  <a:cubicBezTo>
                    <a:pt x="82" y="40"/>
                    <a:pt x="86" y="36"/>
                    <a:pt x="92" y="36"/>
                  </a:cubicBezTo>
                  <a:cubicBezTo>
                    <a:pt x="448" y="36"/>
                    <a:pt x="448" y="36"/>
                    <a:pt x="448" y="36"/>
                  </a:cubicBezTo>
                  <a:cubicBezTo>
                    <a:pt x="454" y="36"/>
                    <a:pt x="458" y="40"/>
                    <a:pt x="458" y="47"/>
                  </a:cubicBezTo>
                  <a:cubicBezTo>
                    <a:pt x="458" y="257"/>
                    <a:pt x="458" y="257"/>
                    <a:pt x="458" y="257"/>
                  </a:cubicBezTo>
                  <a:cubicBezTo>
                    <a:pt x="458" y="257"/>
                    <a:pt x="458" y="257"/>
                    <a:pt x="458" y="257"/>
                  </a:cubicBez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22" name="Freeform 15"/>
            <p:cNvSpPr>
              <a:spLocks noEditPoints="1"/>
            </p:cNvSpPr>
            <p:nvPr/>
          </p:nvSpPr>
          <p:spPr bwMode="auto">
            <a:xfrm>
              <a:off x="3644" y="1734"/>
              <a:ext cx="181" cy="127"/>
            </a:xfrm>
            <a:custGeom>
              <a:avLst/>
              <a:gdLst>
                <a:gd name="T0" fmla="*/ 192 w 230"/>
                <a:gd name="T1" fmla="*/ 8 h 162"/>
                <a:gd name="T2" fmla="*/ 197 w 230"/>
                <a:gd name="T3" fmla="*/ 13 h 162"/>
                <a:gd name="T4" fmla="*/ 219 w 230"/>
                <a:gd name="T5" fmla="*/ 27 h 162"/>
                <a:gd name="T6" fmla="*/ 0 w 230"/>
                <a:gd name="T7" fmla="*/ 37 h 162"/>
                <a:gd name="T8" fmla="*/ 11 w 230"/>
                <a:gd name="T9" fmla="*/ 162 h 162"/>
                <a:gd name="T10" fmla="*/ 230 w 230"/>
                <a:gd name="T11" fmla="*/ 152 h 162"/>
                <a:gd name="T12" fmla="*/ 219 w 230"/>
                <a:gd name="T13" fmla="*/ 27 h 162"/>
                <a:gd name="T14" fmla="*/ 133 w 230"/>
                <a:gd name="T15" fmla="*/ 127 h 162"/>
                <a:gd name="T16" fmla="*/ 108 w 230"/>
                <a:gd name="T17" fmla="*/ 113 h 162"/>
                <a:gd name="T18" fmla="*/ 146 w 230"/>
                <a:gd name="T19" fmla="*/ 98 h 162"/>
                <a:gd name="T20" fmla="*/ 141 w 230"/>
                <a:gd name="T21" fmla="*/ 124 h 162"/>
                <a:gd name="T22" fmla="*/ 11 w 230"/>
                <a:gd name="T23" fmla="*/ 0 h 162"/>
                <a:gd name="T24" fmla="*/ 0 w 230"/>
                <a:gd name="T25" fmla="*/ 24 h 162"/>
                <a:gd name="T26" fmla="*/ 221 w 230"/>
                <a:gd name="T27" fmla="*/ 21 h 162"/>
                <a:gd name="T28" fmla="*/ 230 w 230"/>
                <a:gd name="T29" fmla="*/ 10 h 162"/>
                <a:gd name="T30" fmla="*/ 184 w 230"/>
                <a:gd name="T31" fmla="*/ 15 h 162"/>
                <a:gd name="T32" fmla="*/ 174 w 230"/>
                <a:gd name="T33" fmla="*/ 13 h 162"/>
                <a:gd name="T34" fmla="*/ 184 w 230"/>
                <a:gd name="T35" fmla="*/ 15 h 162"/>
                <a:gd name="T36" fmla="*/ 190 w 230"/>
                <a:gd name="T37" fmla="*/ 15 h 162"/>
                <a:gd name="T38" fmla="*/ 198 w 230"/>
                <a:gd name="T39" fmla="*/ 7 h 162"/>
                <a:gd name="T40" fmla="*/ 217 w 230"/>
                <a:gd name="T41" fmla="*/ 15 h 162"/>
                <a:gd name="T42" fmla="*/ 214 w 230"/>
                <a:gd name="T43" fmla="*/ 15 h 162"/>
                <a:gd name="T44" fmla="*/ 212 w 230"/>
                <a:gd name="T45" fmla="*/ 13 h 162"/>
                <a:gd name="T46" fmla="*/ 208 w 230"/>
                <a:gd name="T47" fmla="*/ 15 h 162"/>
                <a:gd name="T48" fmla="*/ 205 w 230"/>
                <a:gd name="T49" fmla="*/ 15 h 162"/>
                <a:gd name="T50" fmla="*/ 205 w 230"/>
                <a:gd name="T51" fmla="*/ 7 h 162"/>
                <a:gd name="T52" fmla="*/ 208 w 230"/>
                <a:gd name="T53" fmla="*/ 7 h 162"/>
                <a:gd name="T54" fmla="*/ 214 w 230"/>
                <a:gd name="T55" fmla="*/ 7 h 162"/>
                <a:gd name="T56" fmla="*/ 213 w 230"/>
                <a:gd name="T57" fmla="*/ 11 h 162"/>
                <a:gd name="T58" fmla="*/ 208 w 230"/>
                <a:gd name="T59" fmla="*/ 14 h 162"/>
                <a:gd name="T60" fmla="*/ 208 w 230"/>
                <a:gd name="T61" fmla="*/ 14 h 162"/>
                <a:gd name="T62" fmla="*/ 212 w 230"/>
                <a:gd name="T63" fmla="*/ 1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0" h="162">
                  <a:moveTo>
                    <a:pt x="197" y="8"/>
                  </a:moveTo>
                  <a:cubicBezTo>
                    <a:pt x="192" y="8"/>
                    <a:pt x="192" y="8"/>
                    <a:pt x="192" y="8"/>
                  </a:cubicBezTo>
                  <a:cubicBezTo>
                    <a:pt x="192" y="13"/>
                    <a:pt x="192" y="13"/>
                    <a:pt x="192" y="13"/>
                  </a:cubicBezTo>
                  <a:cubicBezTo>
                    <a:pt x="197" y="13"/>
                    <a:pt x="197" y="13"/>
                    <a:pt x="197" y="13"/>
                  </a:cubicBezTo>
                  <a:lnTo>
                    <a:pt x="197" y="8"/>
                  </a:lnTo>
                  <a:close/>
                  <a:moveTo>
                    <a:pt x="219" y="27"/>
                  </a:moveTo>
                  <a:cubicBezTo>
                    <a:pt x="11" y="27"/>
                    <a:pt x="11" y="27"/>
                    <a:pt x="11" y="27"/>
                  </a:cubicBezTo>
                  <a:cubicBezTo>
                    <a:pt x="5" y="27"/>
                    <a:pt x="0" y="31"/>
                    <a:pt x="0" y="37"/>
                  </a:cubicBezTo>
                  <a:cubicBezTo>
                    <a:pt x="0" y="152"/>
                    <a:pt x="0" y="152"/>
                    <a:pt x="0" y="152"/>
                  </a:cubicBezTo>
                  <a:cubicBezTo>
                    <a:pt x="0" y="158"/>
                    <a:pt x="5" y="162"/>
                    <a:pt x="11" y="162"/>
                  </a:cubicBezTo>
                  <a:cubicBezTo>
                    <a:pt x="219" y="162"/>
                    <a:pt x="219" y="162"/>
                    <a:pt x="219" y="162"/>
                  </a:cubicBezTo>
                  <a:cubicBezTo>
                    <a:pt x="225" y="162"/>
                    <a:pt x="230" y="158"/>
                    <a:pt x="230" y="152"/>
                  </a:cubicBezTo>
                  <a:cubicBezTo>
                    <a:pt x="230" y="37"/>
                    <a:pt x="230" y="37"/>
                    <a:pt x="230" y="37"/>
                  </a:cubicBezTo>
                  <a:cubicBezTo>
                    <a:pt x="230" y="31"/>
                    <a:pt x="225" y="27"/>
                    <a:pt x="219" y="27"/>
                  </a:cubicBezTo>
                  <a:close/>
                  <a:moveTo>
                    <a:pt x="141" y="124"/>
                  </a:moveTo>
                  <a:cubicBezTo>
                    <a:pt x="133" y="127"/>
                    <a:pt x="133" y="127"/>
                    <a:pt x="133" y="127"/>
                  </a:cubicBezTo>
                  <a:cubicBezTo>
                    <a:pt x="122" y="105"/>
                    <a:pt x="122" y="105"/>
                    <a:pt x="122" y="105"/>
                  </a:cubicBezTo>
                  <a:cubicBezTo>
                    <a:pt x="108" y="113"/>
                    <a:pt x="108" y="113"/>
                    <a:pt x="108" y="113"/>
                  </a:cubicBezTo>
                  <a:cubicBezTo>
                    <a:pt x="108" y="62"/>
                    <a:pt x="108" y="62"/>
                    <a:pt x="108" y="62"/>
                  </a:cubicBezTo>
                  <a:cubicBezTo>
                    <a:pt x="146" y="98"/>
                    <a:pt x="146" y="98"/>
                    <a:pt x="146" y="98"/>
                  </a:cubicBezTo>
                  <a:cubicBezTo>
                    <a:pt x="131" y="102"/>
                    <a:pt x="131" y="102"/>
                    <a:pt x="131" y="102"/>
                  </a:cubicBezTo>
                  <a:lnTo>
                    <a:pt x="141" y="124"/>
                  </a:lnTo>
                  <a:close/>
                  <a:moveTo>
                    <a:pt x="219" y="0"/>
                  </a:moveTo>
                  <a:cubicBezTo>
                    <a:pt x="11" y="0"/>
                    <a:pt x="11" y="0"/>
                    <a:pt x="11" y="0"/>
                  </a:cubicBezTo>
                  <a:cubicBezTo>
                    <a:pt x="5" y="0"/>
                    <a:pt x="0" y="5"/>
                    <a:pt x="0" y="10"/>
                  </a:cubicBezTo>
                  <a:cubicBezTo>
                    <a:pt x="0" y="24"/>
                    <a:pt x="0" y="24"/>
                    <a:pt x="0" y="24"/>
                  </a:cubicBezTo>
                  <a:cubicBezTo>
                    <a:pt x="2" y="22"/>
                    <a:pt x="5" y="21"/>
                    <a:pt x="8" y="21"/>
                  </a:cubicBezTo>
                  <a:cubicBezTo>
                    <a:pt x="221" y="21"/>
                    <a:pt x="221" y="21"/>
                    <a:pt x="221" y="21"/>
                  </a:cubicBezTo>
                  <a:cubicBezTo>
                    <a:pt x="225" y="21"/>
                    <a:pt x="228" y="22"/>
                    <a:pt x="230" y="24"/>
                  </a:cubicBezTo>
                  <a:cubicBezTo>
                    <a:pt x="230" y="10"/>
                    <a:pt x="230" y="10"/>
                    <a:pt x="230" y="10"/>
                  </a:cubicBezTo>
                  <a:cubicBezTo>
                    <a:pt x="230" y="5"/>
                    <a:pt x="225" y="0"/>
                    <a:pt x="219" y="0"/>
                  </a:cubicBezTo>
                  <a:close/>
                  <a:moveTo>
                    <a:pt x="184" y="15"/>
                  </a:moveTo>
                  <a:cubicBezTo>
                    <a:pt x="174" y="15"/>
                    <a:pt x="174" y="15"/>
                    <a:pt x="174" y="15"/>
                  </a:cubicBezTo>
                  <a:cubicBezTo>
                    <a:pt x="174" y="13"/>
                    <a:pt x="174" y="13"/>
                    <a:pt x="174" y="13"/>
                  </a:cubicBezTo>
                  <a:cubicBezTo>
                    <a:pt x="184" y="13"/>
                    <a:pt x="184" y="13"/>
                    <a:pt x="184" y="13"/>
                  </a:cubicBezTo>
                  <a:lnTo>
                    <a:pt x="184" y="15"/>
                  </a:lnTo>
                  <a:close/>
                  <a:moveTo>
                    <a:pt x="198" y="15"/>
                  </a:moveTo>
                  <a:cubicBezTo>
                    <a:pt x="190" y="15"/>
                    <a:pt x="190" y="15"/>
                    <a:pt x="190" y="15"/>
                  </a:cubicBezTo>
                  <a:cubicBezTo>
                    <a:pt x="190" y="7"/>
                    <a:pt x="190" y="7"/>
                    <a:pt x="190" y="7"/>
                  </a:cubicBezTo>
                  <a:cubicBezTo>
                    <a:pt x="198" y="7"/>
                    <a:pt x="198" y="7"/>
                    <a:pt x="198" y="7"/>
                  </a:cubicBezTo>
                  <a:lnTo>
                    <a:pt x="198" y="15"/>
                  </a:lnTo>
                  <a:close/>
                  <a:moveTo>
                    <a:pt x="217" y="15"/>
                  </a:moveTo>
                  <a:cubicBezTo>
                    <a:pt x="216" y="15"/>
                    <a:pt x="216" y="15"/>
                    <a:pt x="216" y="15"/>
                  </a:cubicBezTo>
                  <a:cubicBezTo>
                    <a:pt x="214" y="15"/>
                    <a:pt x="214" y="15"/>
                    <a:pt x="214" y="15"/>
                  </a:cubicBezTo>
                  <a:cubicBezTo>
                    <a:pt x="213" y="15"/>
                    <a:pt x="213" y="15"/>
                    <a:pt x="213" y="15"/>
                  </a:cubicBezTo>
                  <a:cubicBezTo>
                    <a:pt x="212" y="13"/>
                    <a:pt x="212" y="13"/>
                    <a:pt x="212" y="13"/>
                  </a:cubicBezTo>
                  <a:cubicBezTo>
                    <a:pt x="211" y="12"/>
                    <a:pt x="211" y="12"/>
                    <a:pt x="211" y="12"/>
                  </a:cubicBezTo>
                  <a:cubicBezTo>
                    <a:pt x="208" y="15"/>
                    <a:pt x="208" y="15"/>
                    <a:pt x="208" y="15"/>
                  </a:cubicBezTo>
                  <a:cubicBezTo>
                    <a:pt x="208" y="15"/>
                    <a:pt x="208" y="15"/>
                    <a:pt x="208" y="15"/>
                  </a:cubicBezTo>
                  <a:cubicBezTo>
                    <a:pt x="205" y="15"/>
                    <a:pt x="205" y="15"/>
                    <a:pt x="205" y="15"/>
                  </a:cubicBezTo>
                  <a:cubicBezTo>
                    <a:pt x="209" y="11"/>
                    <a:pt x="209" y="11"/>
                    <a:pt x="209" y="11"/>
                  </a:cubicBezTo>
                  <a:cubicBezTo>
                    <a:pt x="205" y="7"/>
                    <a:pt x="205" y="7"/>
                    <a:pt x="205" y="7"/>
                  </a:cubicBezTo>
                  <a:cubicBezTo>
                    <a:pt x="205" y="7"/>
                    <a:pt x="205" y="7"/>
                    <a:pt x="205" y="7"/>
                  </a:cubicBezTo>
                  <a:cubicBezTo>
                    <a:pt x="208" y="7"/>
                    <a:pt x="208" y="7"/>
                    <a:pt x="208" y="7"/>
                  </a:cubicBezTo>
                  <a:cubicBezTo>
                    <a:pt x="211" y="9"/>
                    <a:pt x="211" y="9"/>
                    <a:pt x="211" y="9"/>
                  </a:cubicBezTo>
                  <a:cubicBezTo>
                    <a:pt x="214" y="7"/>
                    <a:pt x="214" y="7"/>
                    <a:pt x="214" y="7"/>
                  </a:cubicBezTo>
                  <a:cubicBezTo>
                    <a:pt x="217" y="7"/>
                    <a:pt x="217" y="7"/>
                    <a:pt x="217" y="7"/>
                  </a:cubicBezTo>
                  <a:cubicBezTo>
                    <a:pt x="213" y="11"/>
                    <a:pt x="213" y="11"/>
                    <a:pt x="213" y="11"/>
                  </a:cubicBezTo>
                  <a:lnTo>
                    <a:pt x="217" y="15"/>
                  </a:lnTo>
                  <a:close/>
                  <a:moveTo>
                    <a:pt x="208" y="14"/>
                  </a:moveTo>
                  <a:cubicBezTo>
                    <a:pt x="208" y="14"/>
                    <a:pt x="208" y="14"/>
                    <a:pt x="208" y="14"/>
                  </a:cubicBezTo>
                  <a:cubicBezTo>
                    <a:pt x="208" y="14"/>
                    <a:pt x="208" y="14"/>
                    <a:pt x="208" y="14"/>
                  </a:cubicBezTo>
                  <a:close/>
                  <a:moveTo>
                    <a:pt x="212" y="13"/>
                  </a:moveTo>
                  <a:cubicBezTo>
                    <a:pt x="212" y="13"/>
                    <a:pt x="212" y="13"/>
                    <a:pt x="212" y="13"/>
                  </a:cubicBezTo>
                  <a:cubicBezTo>
                    <a:pt x="212" y="13"/>
                    <a:pt x="212" y="13"/>
                    <a:pt x="212" y="13"/>
                  </a:cubicBez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grpSp>
      <p:pic>
        <p:nvPicPr>
          <p:cNvPr id="83" name="Picture 82"/>
          <p:cNvPicPr>
            <a:picLocks noChangeAspect="1"/>
          </p:cNvPicPr>
          <p:nvPr/>
        </p:nvPicPr>
        <p:blipFill>
          <a:blip r:embed="rId3"/>
          <a:stretch>
            <a:fillRect/>
          </a:stretch>
        </p:blipFill>
        <p:spPr>
          <a:xfrm>
            <a:off x="9847134" y="4938494"/>
            <a:ext cx="653690" cy="683954"/>
          </a:xfrm>
          <a:prstGeom prst="rect">
            <a:avLst/>
          </a:prstGeom>
        </p:spPr>
      </p:pic>
    </p:spTree>
    <p:extLst>
      <p:ext uri="{BB962C8B-B14F-4D97-AF65-F5344CB8AC3E}">
        <p14:creationId xmlns:p14="http://schemas.microsoft.com/office/powerpoint/2010/main" val="14336921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par>
                                <p:cTn id="11" presetID="10"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fade">
                                      <p:cBhvr>
                                        <p:cTn id="13" dur="500"/>
                                        <p:tgtEl>
                                          <p:spTgt spid="7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5"/>
                                        </p:tgtEl>
                                        <p:attrNameLst>
                                          <p:attrName>style.visibility</p:attrName>
                                        </p:attrNameLst>
                                      </p:cBhvr>
                                      <p:to>
                                        <p:strVal val="visible"/>
                                      </p:to>
                                    </p:set>
                                    <p:animEffect transition="in" filter="fade">
                                      <p:cBhvr>
                                        <p:cTn id="18" dur="500"/>
                                        <p:tgtEl>
                                          <p:spTgt spid="75"/>
                                        </p:tgtEl>
                                      </p:cBhvr>
                                    </p:animEffect>
                                  </p:childTnLst>
                                </p:cTn>
                              </p:par>
                              <p:par>
                                <p:cTn id="19" presetID="10" presetClass="entr" presetSubtype="0" fill="hold" nodeType="withEffect">
                                  <p:stCondLst>
                                    <p:cond delay="0"/>
                                  </p:stCondLst>
                                  <p:childTnLst>
                                    <p:set>
                                      <p:cBhvr>
                                        <p:cTn id="20" dur="1" fill="hold">
                                          <p:stCondLst>
                                            <p:cond delay="0"/>
                                          </p:stCondLst>
                                        </p:cTn>
                                        <p:tgtEl>
                                          <p:spTgt spid="81"/>
                                        </p:tgtEl>
                                        <p:attrNameLst>
                                          <p:attrName>style.visibility</p:attrName>
                                        </p:attrNameLst>
                                      </p:cBhvr>
                                      <p:to>
                                        <p:strVal val="visible"/>
                                      </p:to>
                                    </p:set>
                                    <p:animEffect transition="in" filter="fade">
                                      <p:cBhvr>
                                        <p:cTn id="21" dur="500"/>
                                        <p:tgtEl>
                                          <p:spTgt spid="81"/>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82"/>
                                        </p:tgtEl>
                                        <p:attrNameLst>
                                          <p:attrName>style.visibility</p:attrName>
                                        </p:attrNameLst>
                                      </p:cBhvr>
                                      <p:to>
                                        <p:strVal val="hidden"/>
                                      </p:to>
                                    </p:se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fade">
                                      <p:cBhvr>
                                        <p:cTn id="27" dur="500"/>
                                        <p:tgtEl>
                                          <p:spTgt spid="7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fade">
                                      <p:cBhvr>
                                        <p:cTn id="3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76" grpId="0"/>
      <p:bldP spid="82"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 name="Rectangle 52"/>
          <p:cNvSpPr/>
          <p:nvPr/>
        </p:nvSpPr>
        <p:spPr bwMode="auto">
          <a:xfrm>
            <a:off x="8439460" y="3969570"/>
            <a:ext cx="2281376" cy="210499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6" name="Rectangle 45"/>
          <p:cNvSpPr/>
          <p:nvPr/>
        </p:nvSpPr>
        <p:spPr bwMode="auto">
          <a:xfrm>
            <a:off x="4850097" y="3969570"/>
            <a:ext cx="2261240" cy="210499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8" name="Group 27"/>
          <p:cNvGrpSpPr/>
          <p:nvPr/>
        </p:nvGrpSpPr>
        <p:grpSpPr>
          <a:xfrm>
            <a:off x="6031189" y="4523591"/>
            <a:ext cx="3725463" cy="730542"/>
            <a:chOff x="6266178" y="4526748"/>
            <a:chExt cx="3725516" cy="730553"/>
          </a:xfrm>
        </p:grpSpPr>
        <p:grpSp>
          <p:nvGrpSpPr>
            <p:cNvPr id="101" name="Group 100"/>
            <p:cNvGrpSpPr/>
            <p:nvPr/>
          </p:nvGrpSpPr>
          <p:grpSpPr>
            <a:xfrm rot="10800000" flipH="1">
              <a:off x="6266178" y="4526748"/>
              <a:ext cx="3725516" cy="649136"/>
              <a:chOff x="6539878" y="1847849"/>
              <a:chExt cx="1240641" cy="1076221"/>
            </a:xfrm>
          </p:grpSpPr>
          <p:cxnSp>
            <p:nvCxnSpPr>
              <p:cNvPr id="105" name="Straight Connector 104"/>
              <p:cNvCxnSpPr/>
              <p:nvPr/>
            </p:nvCxnSpPr>
            <p:spPr>
              <a:xfrm flipV="1">
                <a:off x="6542716" y="1847851"/>
                <a:ext cx="0" cy="1076219"/>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6539878" y="1847849"/>
                <a:ext cx="1240641" cy="0"/>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08" name="Rectangle 107"/>
            <p:cNvSpPr/>
            <p:nvPr/>
          </p:nvSpPr>
          <p:spPr bwMode="auto">
            <a:xfrm>
              <a:off x="7706614" y="5080707"/>
              <a:ext cx="626259" cy="17659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Light"/>
                  <a:ea typeface="Segoe UI" pitchFamily="34" charset="0"/>
                  <a:cs typeface="Segoe UI" pitchFamily="34" charset="0"/>
                </a:rPr>
                <a:t>TDS</a:t>
              </a:r>
            </a:p>
          </p:txBody>
        </p:sp>
      </p:grpSp>
      <p:sp>
        <p:nvSpPr>
          <p:cNvPr id="7" name="Content Placeholder 1"/>
          <p:cNvSpPr txBox="1">
            <a:spLocks/>
          </p:cNvSpPr>
          <p:nvPr/>
        </p:nvSpPr>
        <p:spPr>
          <a:xfrm>
            <a:off x="186636" y="1312968"/>
            <a:ext cx="4001199" cy="2656602"/>
          </a:xfrm>
          <a:prstGeom prst="rect">
            <a:avLst/>
          </a:prstGeom>
        </p:spPr>
        <p:txBody>
          <a:bodyPr lIns="253595" tIns="126797" rIns="253595" bIns="126797"/>
          <a:lstStyle>
            <a:lvl1pPr marL="342886" indent="-342886" algn="l" defTabSz="457181" rtl="0" eaLnBrk="1" latinLnBrk="0" hangingPunct="1">
              <a:spcBef>
                <a:spcPts val="1000"/>
              </a:spcBef>
              <a:buFont typeface="Arial"/>
              <a:buChar char="•"/>
              <a:defRPr sz="1800" kern="1200">
                <a:solidFill>
                  <a:srgbClr val="FFFFFF"/>
                </a:solidFill>
                <a:latin typeface="Segoe UI"/>
                <a:ea typeface="+mn-ea"/>
                <a:cs typeface="Segoe UI"/>
              </a:defRPr>
            </a:lvl1pPr>
            <a:lvl2pPr marL="742919" indent="-285738" algn="l" defTabSz="457181" rtl="0" eaLnBrk="1" latinLnBrk="0" hangingPunct="1">
              <a:spcBef>
                <a:spcPts val="1000"/>
              </a:spcBef>
              <a:buFont typeface="Arial"/>
              <a:buChar char="–"/>
              <a:defRPr sz="1600" kern="1200">
                <a:solidFill>
                  <a:srgbClr val="FFFFFF"/>
                </a:solidFill>
                <a:latin typeface="Segoe UI"/>
                <a:ea typeface="+mn-ea"/>
                <a:cs typeface="Segoe UI"/>
              </a:defRPr>
            </a:lvl2pPr>
            <a:lvl3pPr marL="1142952" indent="-228591" algn="l" defTabSz="457181" rtl="0" eaLnBrk="1" latinLnBrk="0" hangingPunct="1">
              <a:spcBef>
                <a:spcPts val="1000"/>
              </a:spcBef>
              <a:buFont typeface="Arial"/>
              <a:buChar char="•"/>
              <a:defRPr sz="1400" kern="1200">
                <a:solidFill>
                  <a:srgbClr val="FFFFFF"/>
                </a:solidFill>
                <a:latin typeface="Segoe UI"/>
                <a:ea typeface="+mn-ea"/>
                <a:cs typeface="Segoe UI"/>
              </a:defRPr>
            </a:lvl3pPr>
            <a:lvl4pPr marL="1600134" indent="-228591" algn="l" defTabSz="457181" rtl="0" eaLnBrk="1" latinLnBrk="0" hangingPunct="1">
              <a:spcBef>
                <a:spcPts val="1000"/>
              </a:spcBef>
              <a:buFont typeface="Arial"/>
              <a:buChar char="–"/>
              <a:defRPr sz="1200" kern="1200">
                <a:solidFill>
                  <a:srgbClr val="FFFFFF"/>
                </a:solidFill>
                <a:latin typeface="Segoe UI"/>
                <a:ea typeface="+mn-ea"/>
                <a:cs typeface="Segoe UI"/>
              </a:defRPr>
            </a:lvl4pPr>
            <a:lvl5pPr marL="2057314" indent="-228591" algn="l" defTabSz="457181" rtl="0" eaLnBrk="1" latinLnBrk="0" hangingPunct="1">
              <a:spcBef>
                <a:spcPts val="1000"/>
              </a:spcBef>
              <a:buFont typeface="Arial"/>
              <a:buChar char="»"/>
              <a:defRPr sz="1000" kern="1200">
                <a:solidFill>
                  <a:srgbClr val="FFFFFF"/>
                </a:solidFill>
                <a:latin typeface="Segoe UI"/>
                <a:ea typeface="+mn-ea"/>
                <a:cs typeface="Segoe UI"/>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633978" rtl="0" eaLnBrk="1" fontAlgn="auto" latinLnBrk="0" hangingPunct="1">
              <a:lnSpc>
                <a:spcPct val="100000"/>
              </a:lnSpc>
              <a:spcBef>
                <a:spcPts val="1224"/>
              </a:spcBef>
              <a:spcAft>
                <a:spcPts val="0"/>
              </a:spcAft>
              <a:buClrTx/>
              <a:buSzTx/>
              <a:buFont typeface="Arial"/>
              <a:buNone/>
              <a:tabLst/>
              <a:defRPr/>
            </a:pPr>
            <a:r>
              <a:rPr kumimoji="0" lang="en-US" sz="2448" b="0" i="0" u="none" strike="noStrike" kern="1200" cap="none" spc="0" normalizeH="0" baseline="0" noProof="0" dirty="0">
                <a:ln>
                  <a:noFill/>
                </a:ln>
                <a:solidFill>
                  <a:srgbClr val="0072C6"/>
                </a:solidFill>
                <a:effectLst/>
                <a:uLnTx/>
                <a:uFillTx/>
                <a:latin typeface="Segoe UI Light"/>
                <a:ea typeface="+mn-ea"/>
                <a:cs typeface="Segoe UI"/>
              </a:rPr>
              <a:t>Optimized, isolated load balancing of end-user traffic</a:t>
            </a:r>
          </a:p>
          <a:p>
            <a:pPr marL="0" marR="0" lvl="0" indent="0" algn="l" defTabSz="633978" rtl="0" eaLnBrk="1" fontAlgn="auto" latinLnBrk="0" hangingPunct="1">
              <a:lnSpc>
                <a:spcPct val="100000"/>
              </a:lnSpc>
              <a:spcBef>
                <a:spcPts val="1224"/>
              </a:spcBef>
              <a:spcAft>
                <a:spcPts val="0"/>
              </a:spcAft>
              <a:buClrTx/>
              <a:buSzTx/>
              <a:buFont typeface="Arial"/>
              <a:buNone/>
              <a:tabLst/>
              <a:defRPr/>
            </a:pPr>
            <a:r>
              <a:rPr kumimoji="0" lang="en-US" sz="2448" b="0" i="0" u="none" strike="noStrike" kern="1200" cap="none" spc="0" normalizeH="0" baseline="0" noProof="0" dirty="0">
                <a:ln>
                  <a:noFill/>
                </a:ln>
                <a:solidFill>
                  <a:srgbClr val="0072C6"/>
                </a:solidFill>
                <a:effectLst/>
                <a:uLnTx/>
                <a:uFillTx/>
                <a:latin typeface="Segoe UI Light"/>
                <a:ea typeface="+mn-ea"/>
                <a:cs typeface="Segoe UI"/>
              </a:rPr>
              <a:t>Secondary is used for read-only access</a:t>
            </a:r>
          </a:p>
          <a:p>
            <a:pPr marL="0" marR="0" lvl="0" indent="0" algn="l" defTabSz="633978" rtl="0" eaLnBrk="1" fontAlgn="auto" latinLnBrk="0" hangingPunct="1">
              <a:lnSpc>
                <a:spcPct val="100000"/>
              </a:lnSpc>
              <a:spcBef>
                <a:spcPts val="1224"/>
              </a:spcBef>
              <a:spcAft>
                <a:spcPts val="0"/>
              </a:spcAft>
              <a:buClrTx/>
              <a:buSzTx/>
              <a:buFont typeface="Arial"/>
              <a:buNone/>
              <a:tabLst/>
              <a:defRPr/>
            </a:pPr>
            <a:r>
              <a:rPr kumimoji="0" lang="en-US" sz="2448" b="0" i="0" u="none" strike="noStrike" kern="1200" cap="none" spc="0" normalizeH="0" baseline="0" noProof="0" dirty="0">
                <a:ln>
                  <a:noFill/>
                </a:ln>
                <a:solidFill>
                  <a:srgbClr val="0072C6"/>
                </a:solidFill>
                <a:effectLst/>
                <a:uLnTx/>
                <a:uFillTx/>
                <a:latin typeface="Segoe UI Light"/>
                <a:ea typeface="+mn-ea"/>
                <a:cs typeface="Segoe UI"/>
              </a:rPr>
              <a:t>Failover does not involve DNS change</a:t>
            </a:r>
          </a:p>
          <a:p>
            <a:pPr marL="0" marR="0" lvl="0" indent="0" algn="l" defTabSz="633978" rtl="0" eaLnBrk="1" fontAlgn="auto" latinLnBrk="0" hangingPunct="1">
              <a:lnSpc>
                <a:spcPct val="100000"/>
              </a:lnSpc>
              <a:spcBef>
                <a:spcPts val="612"/>
              </a:spcBef>
              <a:spcAft>
                <a:spcPts val="612"/>
              </a:spcAft>
              <a:buClrTx/>
              <a:buSzTx/>
              <a:buFont typeface="Arial"/>
              <a:buNone/>
              <a:tabLst/>
              <a:defRPr/>
            </a:pPr>
            <a:endParaRPr kumimoji="0" lang="en-US" sz="2040" b="0" i="0" u="none" strike="noStrike" kern="1200" cap="none" spc="0" normalizeH="0" baseline="0" noProof="0" dirty="0">
              <a:ln>
                <a:noFill/>
              </a:ln>
              <a:solidFill>
                <a:srgbClr val="505050"/>
              </a:solidFill>
              <a:effectLst/>
              <a:uLnTx/>
              <a:uFillTx/>
              <a:latin typeface="Segoe UI Light"/>
              <a:ea typeface="+mn-ea"/>
              <a:cs typeface="Segoe UI"/>
            </a:endParaRPr>
          </a:p>
        </p:txBody>
      </p:sp>
      <p:sp>
        <p:nvSpPr>
          <p:cNvPr id="35" name="TextBox 34"/>
          <p:cNvSpPr txBox="1"/>
          <p:nvPr/>
        </p:nvSpPr>
        <p:spPr>
          <a:xfrm>
            <a:off x="7045421" y="1617844"/>
            <a:ext cx="1396844" cy="461658"/>
          </a:xfrm>
          <a:prstGeom prst="rect">
            <a:avLst/>
          </a:prstGeom>
          <a:noFill/>
        </p:spPr>
        <p:txBody>
          <a:bodyPr wrap="square" lIns="182878" tIns="146302" rIns="182878" bIns="146302" rtlCol="0">
            <a:spAutoFit/>
          </a:bodyPr>
          <a:lstStyle/>
          <a:p>
            <a:pPr marL="0" marR="0" lvl="0" indent="0" algn="l" defTabSz="932754"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Light"/>
                <a:ea typeface="+mn-ea"/>
                <a:cs typeface="+mn-cs"/>
              </a:rPr>
              <a:t>DNS authority</a:t>
            </a:r>
          </a:p>
        </p:txBody>
      </p:sp>
      <p:sp>
        <p:nvSpPr>
          <p:cNvPr id="36" name="TextBox 35"/>
          <p:cNvSpPr txBox="1"/>
          <p:nvPr/>
        </p:nvSpPr>
        <p:spPr>
          <a:xfrm>
            <a:off x="4671868" y="2589151"/>
            <a:ext cx="1174341" cy="634476"/>
          </a:xfrm>
          <a:prstGeom prst="rect">
            <a:avLst/>
          </a:prstGeom>
          <a:noFill/>
        </p:spPr>
        <p:txBody>
          <a:bodyPr wrap="square" lIns="182878" tIns="146302" rIns="182878" bIns="146302" rtlCol="0">
            <a:spAutoFit/>
          </a:bodyPr>
          <a:lstStyle/>
          <a:p>
            <a:pPr marL="0" marR="0" lvl="0" indent="0" algn="l" defTabSz="932754"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Light"/>
                <a:ea typeface="+mn-ea"/>
                <a:cs typeface="+mn-cs"/>
              </a:rPr>
              <a:t>Http client</a:t>
            </a:r>
          </a:p>
          <a:p>
            <a:pPr marL="0" marR="0" lvl="0" indent="0" algn="l" defTabSz="932754"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Light"/>
                <a:ea typeface="+mn-ea"/>
                <a:cs typeface="+mn-cs"/>
              </a:rPr>
              <a:t>application</a:t>
            </a:r>
          </a:p>
        </p:txBody>
      </p:sp>
      <p:cxnSp>
        <p:nvCxnSpPr>
          <p:cNvPr id="41" name="Straight Arrow Connector 40"/>
          <p:cNvCxnSpPr/>
          <p:nvPr/>
        </p:nvCxnSpPr>
        <p:spPr>
          <a:xfrm>
            <a:off x="6052502" y="3179736"/>
            <a:ext cx="0" cy="99938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5593599" y="3393982"/>
            <a:ext cx="903898" cy="28969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Light"/>
                <a:ea typeface="Segoe UI" pitchFamily="34" charset="0"/>
                <a:cs typeface="Segoe UI" pitchFamily="34" charset="0"/>
              </a:rPr>
              <a:t>Http(s)</a:t>
            </a:r>
          </a:p>
        </p:txBody>
      </p:sp>
      <p:sp>
        <p:nvSpPr>
          <p:cNvPr id="45" name="Rectangle 44"/>
          <p:cNvSpPr/>
          <p:nvPr/>
        </p:nvSpPr>
        <p:spPr bwMode="auto">
          <a:xfrm>
            <a:off x="4929635" y="4200240"/>
            <a:ext cx="2174882" cy="319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l"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Active Azure application tier</a:t>
            </a:r>
          </a:p>
        </p:txBody>
      </p:sp>
      <p:sp>
        <p:nvSpPr>
          <p:cNvPr id="50" name="Rectangle 49"/>
          <p:cNvSpPr/>
          <p:nvPr/>
        </p:nvSpPr>
        <p:spPr bwMode="auto">
          <a:xfrm>
            <a:off x="4929636" y="5630254"/>
            <a:ext cx="2174882" cy="319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l"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Azure SQL Database</a:t>
            </a:r>
          </a:p>
        </p:txBody>
      </p:sp>
      <p:sp>
        <p:nvSpPr>
          <p:cNvPr id="57" name="Rectangle 56"/>
          <p:cNvSpPr/>
          <p:nvPr/>
        </p:nvSpPr>
        <p:spPr bwMode="auto">
          <a:xfrm>
            <a:off x="8492707" y="4200240"/>
            <a:ext cx="2174882" cy="319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l"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Active Azure application tier</a:t>
            </a:r>
          </a:p>
        </p:txBody>
      </p:sp>
      <p:sp>
        <p:nvSpPr>
          <p:cNvPr id="58" name="Rectangle 57"/>
          <p:cNvSpPr/>
          <p:nvPr/>
        </p:nvSpPr>
        <p:spPr bwMode="auto">
          <a:xfrm>
            <a:off x="9048245" y="5630254"/>
            <a:ext cx="2174882" cy="319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l"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Azure SQL Database</a:t>
            </a:r>
          </a:p>
        </p:txBody>
      </p:sp>
      <p:cxnSp>
        <p:nvCxnSpPr>
          <p:cNvPr id="52" name="Straight Arrow Connector 51"/>
          <p:cNvCxnSpPr/>
          <p:nvPr/>
        </p:nvCxnSpPr>
        <p:spPr>
          <a:xfrm>
            <a:off x="5917446" y="5464675"/>
            <a:ext cx="3840767" cy="0"/>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bwMode="auto">
          <a:xfrm>
            <a:off x="7466146" y="5323840"/>
            <a:ext cx="649445" cy="3191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Light"/>
                <a:ea typeface="Segoe UI" pitchFamily="34" charset="0"/>
                <a:cs typeface="Segoe UI" pitchFamily="34" charset="0"/>
              </a:rPr>
              <a:t>USC</a:t>
            </a:r>
          </a:p>
        </p:txBody>
      </p:sp>
      <p:grpSp>
        <p:nvGrpSpPr>
          <p:cNvPr id="75" name="Group 74"/>
          <p:cNvGrpSpPr/>
          <p:nvPr/>
        </p:nvGrpSpPr>
        <p:grpSpPr>
          <a:xfrm>
            <a:off x="6365037" y="2940449"/>
            <a:ext cx="4342257" cy="1188311"/>
            <a:chOff x="6992720" y="2940442"/>
            <a:chExt cx="4342319" cy="1188329"/>
          </a:xfrm>
        </p:grpSpPr>
        <p:grpSp>
          <p:nvGrpSpPr>
            <p:cNvPr id="72" name="Group 71"/>
            <p:cNvGrpSpPr/>
            <p:nvPr/>
          </p:nvGrpSpPr>
          <p:grpSpPr>
            <a:xfrm rot="5400000">
              <a:off x="8334466" y="1598696"/>
              <a:ext cx="1188329" cy="3871821"/>
              <a:chOff x="6526068" y="1847850"/>
              <a:chExt cx="1254450" cy="1060015"/>
            </a:xfrm>
          </p:grpSpPr>
          <p:cxnSp>
            <p:nvCxnSpPr>
              <p:cNvPr id="73" name="Straight Connector 72"/>
              <p:cNvCxnSpPr/>
              <p:nvPr/>
            </p:nvCxnSpPr>
            <p:spPr>
              <a:xfrm rot="16200000">
                <a:off x="6013349" y="2374379"/>
                <a:ext cx="1060015" cy="6957"/>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16200000">
                <a:off x="7153293" y="1220625"/>
                <a:ext cx="0" cy="1254450"/>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bwMode="auto">
            <a:xfrm>
              <a:off x="10431128" y="3282810"/>
              <a:ext cx="903911" cy="319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Light"/>
                  <a:ea typeface="Segoe UI" pitchFamily="34" charset="0"/>
                  <a:cs typeface="Segoe UI" pitchFamily="34" charset="0"/>
                </a:rPr>
                <a:t>Http(s)</a:t>
              </a:r>
            </a:p>
          </p:txBody>
        </p:sp>
      </p:grpSp>
      <p:grpSp>
        <p:nvGrpSpPr>
          <p:cNvPr id="5" name="Group 4"/>
          <p:cNvGrpSpPr/>
          <p:nvPr/>
        </p:nvGrpSpPr>
        <p:grpSpPr>
          <a:xfrm>
            <a:off x="7390571" y="2129825"/>
            <a:ext cx="580943" cy="415810"/>
            <a:chOff x="7650004" y="2366785"/>
            <a:chExt cx="495993" cy="355007"/>
          </a:xfrm>
        </p:grpSpPr>
        <p:sp>
          <p:nvSpPr>
            <p:cNvPr id="4" name="Down Arrow 3"/>
            <p:cNvSpPr/>
            <p:nvPr/>
          </p:nvSpPr>
          <p:spPr bwMode="auto">
            <a:xfrm rot="18860468">
              <a:off x="7699404" y="2317385"/>
              <a:ext cx="168105" cy="266906"/>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1" name="Down Arrow 50"/>
            <p:cNvSpPr/>
            <p:nvPr/>
          </p:nvSpPr>
          <p:spPr bwMode="auto">
            <a:xfrm rot="7970645">
              <a:off x="7952325" y="2433020"/>
              <a:ext cx="120437" cy="266906"/>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9" name="Down Arrow 58"/>
            <p:cNvSpPr/>
            <p:nvPr/>
          </p:nvSpPr>
          <p:spPr bwMode="auto">
            <a:xfrm rot="7970645">
              <a:off x="7837840" y="2538973"/>
              <a:ext cx="98732" cy="266906"/>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61" name="Group 60"/>
          <p:cNvGrpSpPr/>
          <p:nvPr/>
        </p:nvGrpSpPr>
        <p:grpSpPr>
          <a:xfrm>
            <a:off x="6236164" y="2271149"/>
            <a:ext cx="1050008" cy="456369"/>
            <a:chOff x="6539878" y="1805885"/>
            <a:chExt cx="1240641" cy="1118185"/>
          </a:xfrm>
        </p:grpSpPr>
        <p:cxnSp>
          <p:nvCxnSpPr>
            <p:cNvPr id="64" name="Straight Connector 63"/>
            <p:cNvCxnSpPr/>
            <p:nvPr/>
          </p:nvCxnSpPr>
          <p:spPr>
            <a:xfrm flipH="1" flipV="1">
              <a:off x="6539878" y="1805885"/>
              <a:ext cx="6956" cy="1118185"/>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6539878" y="1847850"/>
              <a:ext cx="1240641" cy="0"/>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67" name="Rectangle 66"/>
          <p:cNvSpPr/>
          <p:nvPr/>
        </p:nvSpPr>
        <p:spPr bwMode="auto">
          <a:xfrm>
            <a:off x="5917446" y="2409135"/>
            <a:ext cx="717988" cy="15460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Light"/>
                <a:ea typeface="Segoe UI" pitchFamily="34" charset="0"/>
                <a:cs typeface="Segoe UI" pitchFamily="34" charset="0"/>
              </a:rPr>
              <a:t>Http</a:t>
            </a:r>
          </a:p>
        </p:txBody>
      </p:sp>
      <p:grpSp>
        <p:nvGrpSpPr>
          <p:cNvPr id="34" name="Group 33"/>
          <p:cNvGrpSpPr/>
          <p:nvPr/>
        </p:nvGrpSpPr>
        <p:grpSpPr>
          <a:xfrm>
            <a:off x="6045549" y="1441214"/>
            <a:ext cx="1240624" cy="1280577"/>
            <a:chOff x="6539878" y="1835655"/>
            <a:chExt cx="1240641" cy="1088416"/>
          </a:xfrm>
        </p:grpSpPr>
        <p:cxnSp>
          <p:nvCxnSpPr>
            <p:cNvPr id="31" name="Straight Connector 30"/>
            <p:cNvCxnSpPr/>
            <p:nvPr/>
          </p:nvCxnSpPr>
          <p:spPr>
            <a:xfrm flipH="1" flipV="1">
              <a:off x="6546831" y="1835655"/>
              <a:ext cx="2" cy="1088416"/>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39878" y="1847850"/>
              <a:ext cx="1240641" cy="0"/>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9" name="Rectangle 38"/>
          <p:cNvSpPr/>
          <p:nvPr/>
        </p:nvSpPr>
        <p:spPr bwMode="auto">
          <a:xfrm>
            <a:off x="5680953" y="1772557"/>
            <a:ext cx="733414" cy="23546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Light"/>
                <a:ea typeface="Segoe UI" pitchFamily="34" charset="0"/>
                <a:cs typeface="Segoe UI" pitchFamily="34" charset="0"/>
              </a:rPr>
              <a:t>DNS</a:t>
            </a:r>
          </a:p>
        </p:txBody>
      </p:sp>
      <p:sp>
        <p:nvSpPr>
          <p:cNvPr id="77" name="TextBox 76"/>
          <p:cNvSpPr txBox="1"/>
          <p:nvPr/>
        </p:nvSpPr>
        <p:spPr>
          <a:xfrm>
            <a:off x="6809538" y="2478686"/>
            <a:ext cx="1868610" cy="461765"/>
          </a:xfrm>
          <a:prstGeom prst="rect">
            <a:avLst/>
          </a:prstGeom>
          <a:noFill/>
        </p:spPr>
        <p:txBody>
          <a:bodyPr wrap="square" lIns="182878" tIns="146302" rIns="182878" bIns="146302" rtlCol="0">
            <a:spAutoFit/>
          </a:bodyPr>
          <a:lstStyle/>
          <a:p>
            <a:pPr marL="0" marR="0" lvl="0" indent="0" algn="l" defTabSz="932754"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Light"/>
                <a:ea typeface="+mn-ea"/>
                <a:cs typeface="+mn-cs"/>
              </a:rPr>
              <a:t>Azure Traffic Manager</a:t>
            </a:r>
          </a:p>
        </p:txBody>
      </p:sp>
      <p:grpSp>
        <p:nvGrpSpPr>
          <p:cNvPr id="25" name="Group 24"/>
          <p:cNvGrpSpPr/>
          <p:nvPr/>
        </p:nvGrpSpPr>
        <p:grpSpPr>
          <a:xfrm>
            <a:off x="5782651" y="4518467"/>
            <a:ext cx="3974002" cy="922243"/>
            <a:chOff x="6017638" y="4519416"/>
            <a:chExt cx="3974059" cy="922256"/>
          </a:xfrm>
        </p:grpSpPr>
        <p:grpSp>
          <p:nvGrpSpPr>
            <p:cNvPr id="81" name="Group 80"/>
            <p:cNvGrpSpPr/>
            <p:nvPr/>
          </p:nvGrpSpPr>
          <p:grpSpPr>
            <a:xfrm rot="10800000">
              <a:off x="6017638" y="4519416"/>
              <a:ext cx="3974059" cy="840535"/>
              <a:chOff x="6540365" y="1813621"/>
              <a:chExt cx="1240154" cy="1110449"/>
            </a:xfrm>
          </p:grpSpPr>
          <p:cxnSp>
            <p:nvCxnSpPr>
              <p:cNvPr id="83" name="Straight Connector 82"/>
              <p:cNvCxnSpPr/>
              <p:nvPr/>
            </p:nvCxnSpPr>
            <p:spPr>
              <a:xfrm rot="10800000">
                <a:off x="6540365" y="1813621"/>
                <a:ext cx="2077" cy="1110449"/>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10800000" flipH="1" flipV="1">
                <a:off x="6540365" y="1847849"/>
                <a:ext cx="1240154" cy="1"/>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6512641" y="5225677"/>
              <a:ext cx="623131" cy="215995"/>
              <a:chOff x="6512641" y="5225677"/>
              <a:chExt cx="623131" cy="215995"/>
            </a:xfrm>
          </p:grpSpPr>
          <p:sp>
            <p:nvSpPr>
              <p:cNvPr id="17" name="Rectangle 16"/>
              <p:cNvSpPr/>
              <p:nvPr/>
            </p:nvSpPr>
            <p:spPr bwMode="auto">
              <a:xfrm>
                <a:off x="6658339" y="5225677"/>
                <a:ext cx="316858" cy="19507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 name="Rectangle 84"/>
              <p:cNvSpPr/>
              <p:nvPr/>
            </p:nvSpPr>
            <p:spPr bwMode="auto">
              <a:xfrm>
                <a:off x="6512641" y="5236311"/>
                <a:ext cx="623131" cy="2053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TDS</a:t>
                </a:r>
              </a:p>
            </p:txBody>
          </p:sp>
        </p:grpSp>
      </p:grpSp>
      <p:grpSp>
        <p:nvGrpSpPr>
          <p:cNvPr id="27" name="Group 26"/>
          <p:cNvGrpSpPr/>
          <p:nvPr/>
        </p:nvGrpSpPr>
        <p:grpSpPr>
          <a:xfrm>
            <a:off x="5504603" y="4525310"/>
            <a:ext cx="644288" cy="745911"/>
            <a:chOff x="5739580" y="4525325"/>
            <a:chExt cx="644296" cy="745922"/>
          </a:xfrm>
        </p:grpSpPr>
        <p:grpSp>
          <p:nvGrpSpPr>
            <p:cNvPr id="47" name="Group 46"/>
            <p:cNvGrpSpPr/>
            <p:nvPr/>
          </p:nvGrpSpPr>
          <p:grpSpPr>
            <a:xfrm rot="10800000">
              <a:off x="5776379" y="4525325"/>
              <a:ext cx="538427" cy="653324"/>
              <a:chOff x="6455534" y="1840905"/>
              <a:chExt cx="1324981" cy="1083165"/>
            </a:xfrm>
          </p:grpSpPr>
          <p:cxnSp>
            <p:nvCxnSpPr>
              <p:cNvPr id="48" name="Straight Connector 47"/>
              <p:cNvCxnSpPr/>
              <p:nvPr/>
            </p:nvCxnSpPr>
            <p:spPr>
              <a:xfrm flipV="1">
                <a:off x="6504956" y="1847850"/>
                <a:ext cx="0" cy="1076220"/>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flipH="1" flipV="1">
                <a:off x="6455534" y="1840905"/>
                <a:ext cx="1324981" cy="6943"/>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86" name="Group 85"/>
            <p:cNvGrpSpPr/>
            <p:nvPr/>
          </p:nvGrpSpPr>
          <p:grpSpPr>
            <a:xfrm>
              <a:off x="5739580" y="5065886"/>
              <a:ext cx="644296" cy="205361"/>
              <a:chOff x="6499617" y="5236311"/>
              <a:chExt cx="644296" cy="205361"/>
            </a:xfrm>
          </p:grpSpPr>
          <p:sp>
            <p:nvSpPr>
              <p:cNvPr id="87" name="Rectangle 86"/>
              <p:cNvSpPr/>
              <p:nvPr/>
            </p:nvSpPr>
            <p:spPr bwMode="auto">
              <a:xfrm>
                <a:off x="6699945" y="5260356"/>
                <a:ext cx="255452" cy="14618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8" name="Rectangle 87"/>
              <p:cNvSpPr/>
              <p:nvPr/>
            </p:nvSpPr>
            <p:spPr bwMode="auto">
              <a:xfrm>
                <a:off x="6499617" y="5236311"/>
                <a:ext cx="644296" cy="2053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TDS</a:t>
                </a:r>
              </a:p>
            </p:txBody>
          </p:sp>
        </p:grpSp>
      </p:grpSp>
      <p:cxnSp>
        <p:nvCxnSpPr>
          <p:cNvPr id="89" name="Straight Arrow Connector 88"/>
          <p:cNvCxnSpPr/>
          <p:nvPr/>
        </p:nvCxnSpPr>
        <p:spPr>
          <a:xfrm>
            <a:off x="10067209" y="4481799"/>
            <a:ext cx="0" cy="479388"/>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9756652" y="4576253"/>
            <a:ext cx="623123" cy="203133"/>
            <a:chOff x="6512641" y="5185170"/>
            <a:chExt cx="623131" cy="195073"/>
          </a:xfrm>
        </p:grpSpPr>
        <p:sp>
          <p:nvSpPr>
            <p:cNvPr id="93" name="Rectangle 92"/>
            <p:cNvSpPr/>
            <p:nvPr/>
          </p:nvSpPr>
          <p:spPr bwMode="auto">
            <a:xfrm>
              <a:off x="6658339" y="5185170"/>
              <a:ext cx="316858" cy="19507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4" name="Rectangle 93"/>
            <p:cNvSpPr/>
            <p:nvPr/>
          </p:nvSpPr>
          <p:spPr bwMode="auto">
            <a:xfrm>
              <a:off x="6512641" y="5207422"/>
              <a:ext cx="623131" cy="15625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TDS</a:t>
              </a:r>
            </a:p>
          </p:txBody>
        </p:sp>
      </p:grpSp>
      <p:cxnSp>
        <p:nvCxnSpPr>
          <p:cNvPr id="98" name="Straight Connector 97"/>
          <p:cNvCxnSpPr/>
          <p:nvPr/>
        </p:nvCxnSpPr>
        <p:spPr>
          <a:xfrm>
            <a:off x="7104516" y="5334016"/>
            <a:ext cx="1334945" cy="0"/>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69" name="Picture 68"/>
          <p:cNvPicPr>
            <a:picLocks noChangeAspect="1"/>
          </p:cNvPicPr>
          <p:nvPr/>
        </p:nvPicPr>
        <p:blipFill>
          <a:blip r:embed="rId3"/>
          <a:stretch>
            <a:fillRect/>
          </a:stretch>
        </p:blipFill>
        <p:spPr>
          <a:xfrm>
            <a:off x="7623651" y="5322253"/>
            <a:ext cx="332851" cy="332851"/>
          </a:xfrm>
          <a:prstGeom prst="rect">
            <a:avLst/>
          </a:prstGeom>
        </p:spPr>
      </p:pic>
      <p:sp>
        <p:nvSpPr>
          <p:cNvPr id="8" name="Title 7"/>
          <p:cNvSpPr>
            <a:spLocks noGrp="1"/>
          </p:cNvSpPr>
          <p:nvPr>
            <p:ph type="title"/>
          </p:nvPr>
        </p:nvSpPr>
        <p:spPr/>
        <p:txBody>
          <a:bodyPr lIns="91440" rIns="91440"/>
          <a:lstStyle/>
          <a:p>
            <a:r>
              <a:rPr lang="en-US" sz="4800" dirty="0"/>
              <a:t>Active-active</a:t>
            </a:r>
            <a:r>
              <a:rPr lang="en-US" dirty="0"/>
              <a:t> compute with decoupled failover</a:t>
            </a:r>
          </a:p>
        </p:txBody>
      </p:sp>
      <p:sp>
        <p:nvSpPr>
          <p:cNvPr id="78" name="Rectangle 77"/>
          <p:cNvSpPr/>
          <p:nvPr/>
        </p:nvSpPr>
        <p:spPr bwMode="auto">
          <a:xfrm>
            <a:off x="4671868" y="6091693"/>
            <a:ext cx="2174882" cy="319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l" defTabSz="932483" rtl="0" eaLnBrk="1" fontAlgn="base" latinLnBrk="0" hangingPunct="1">
              <a:lnSpc>
                <a:spcPct val="90000"/>
              </a:lnSpc>
              <a:spcBef>
                <a:spcPct val="0"/>
              </a:spcBef>
              <a:spcAft>
                <a:spcPct val="0"/>
              </a:spcAft>
              <a:buClrTx/>
              <a:buSzTx/>
              <a:buFontTx/>
              <a:buNone/>
              <a:tabLst/>
              <a:defRPr/>
            </a:pPr>
            <a:r>
              <a:rPr kumimoji="0" lang="en-US" sz="1326" b="0" i="0" u="none" strike="noStrike" kern="1200" cap="none" spc="0" normalizeH="0" baseline="0" noProof="0" dirty="0">
                <a:ln>
                  <a:noFill/>
                </a:ln>
                <a:solidFill>
                  <a:srgbClr val="0072C6"/>
                </a:solidFill>
                <a:effectLst/>
                <a:uLnTx/>
                <a:uFillTx/>
                <a:latin typeface="Segoe UI Light"/>
                <a:ea typeface="Segoe UI" pitchFamily="34" charset="0"/>
                <a:cs typeface="Segoe UI" pitchFamily="34" charset="0"/>
              </a:rPr>
              <a:t>Primary Azure region</a:t>
            </a:r>
          </a:p>
        </p:txBody>
      </p:sp>
      <p:sp>
        <p:nvSpPr>
          <p:cNvPr id="79" name="Rectangle 78"/>
          <p:cNvSpPr/>
          <p:nvPr/>
        </p:nvSpPr>
        <p:spPr bwMode="auto">
          <a:xfrm>
            <a:off x="8252857" y="6089904"/>
            <a:ext cx="2174882" cy="319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l" defTabSz="932483" rtl="0" eaLnBrk="1" fontAlgn="base" latinLnBrk="0" hangingPunct="1">
              <a:lnSpc>
                <a:spcPct val="90000"/>
              </a:lnSpc>
              <a:spcBef>
                <a:spcPct val="0"/>
              </a:spcBef>
              <a:spcAft>
                <a:spcPct val="0"/>
              </a:spcAft>
              <a:buClrTx/>
              <a:buSzTx/>
              <a:buFontTx/>
              <a:buNone/>
              <a:tabLst/>
              <a:defRPr/>
            </a:pPr>
            <a:r>
              <a:rPr kumimoji="0" lang="en-US" sz="1326" b="0" i="0" u="none" strike="noStrike" kern="1200" cap="none" spc="0" normalizeH="0" baseline="0" noProof="0" dirty="0">
                <a:ln>
                  <a:noFill/>
                </a:ln>
                <a:solidFill>
                  <a:srgbClr val="0072C6"/>
                </a:solidFill>
                <a:effectLst/>
                <a:uLnTx/>
                <a:uFillTx/>
                <a:latin typeface="Segoe UI Light"/>
                <a:ea typeface="Segoe UI" pitchFamily="34" charset="0"/>
                <a:cs typeface="Segoe UI" pitchFamily="34" charset="0"/>
              </a:rPr>
              <a:t>Secondary Azure region</a:t>
            </a:r>
          </a:p>
        </p:txBody>
      </p:sp>
      <p:grpSp>
        <p:nvGrpSpPr>
          <p:cNvPr id="71" name="Group 70"/>
          <p:cNvGrpSpPr>
            <a:grpSpLocks noChangeAspect="1"/>
          </p:cNvGrpSpPr>
          <p:nvPr/>
        </p:nvGrpSpPr>
        <p:grpSpPr bwMode="auto">
          <a:xfrm>
            <a:off x="7419690" y="1188964"/>
            <a:ext cx="648304" cy="519349"/>
            <a:chOff x="4549" y="987"/>
            <a:chExt cx="367" cy="294"/>
          </a:xfrm>
        </p:grpSpPr>
        <p:sp>
          <p:nvSpPr>
            <p:cNvPr id="76" name="Oval 5"/>
            <p:cNvSpPr>
              <a:spLocks noChangeArrowheads="1"/>
            </p:cNvSpPr>
            <p:nvPr/>
          </p:nvSpPr>
          <p:spPr bwMode="auto">
            <a:xfrm>
              <a:off x="4549" y="987"/>
              <a:ext cx="293" cy="294"/>
            </a:xfrm>
            <a:prstGeom prst="ellipse">
              <a:avLst/>
            </a:prstGeom>
            <a:noFill/>
            <a:ln w="15875" cap="flat">
              <a:solidFill>
                <a:srgbClr val="0072C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80" name="Oval 6"/>
            <p:cNvSpPr>
              <a:spLocks noChangeArrowheads="1"/>
            </p:cNvSpPr>
            <p:nvPr/>
          </p:nvSpPr>
          <p:spPr bwMode="auto">
            <a:xfrm>
              <a:off x="4593" y="1029"/>
              <a:ext cx="207" cy="208"/>
            </a:xfrm>
            <a:prstGeom prst="ellipse">
              <a:avLst/>
            </a:prstGeom>
            <a:solidFill>
              <a:srgbClr val="FFFFFF"/>
            </a:solidFill>
            <a:ln w="23813" cap="flat">
              <a:solidFill>
                <a:srgbClr val="0072C6"/>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82" name="Oval 7"/>
            <p:cNvSpPr>
              <a:spLocks noChangeArrowheads="1"/>
            </p:cNvSpPr>
            <p:nvPr/>
          </p:nvSpPr>
          <p:spPr bwMode="auto">
            <a:xfrm>
              <a:off x="4641" y="1078"/>
              <a:ext cx="110" cy="110"/>
            </a:xfrm>
            <a:prstGeom prst="ellipse">
              <a:avLst/>
            </a:pr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90" name="Oval 8"/>
            <p:cNvSpPr>
              <a:spLocks noChangeArrowheads="1"/>
            </p:cNvSpPr>
            <p:nvPr/>
          </p:nvSpPr>
          <p:spPr bwMode="auto">
            <a:xfrm>
              <a:off x="4767" y="1059"/>
              <a:ext cx="149" cy="15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91" name="Oval 9"/>
            <p:cNvSpPr>
              <a:spLocks noChangeArrowheads="1"/>
            </p:cNvSpPr>
            <p:nvPr/>
          </p:nvSpPr>
          <p:spPr bwMode="auto">
            <a:xfrm>
              <a:off x="4798" y="1089"/>
              <a:ext cx="88" cy="88"/>
            </a:xfrm>
            <a:prstGeom prst="ellipse">
              <a:avLst/>
            </a:pr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95" name="Rectangle 10"/>
            <p:cNvSpPr>
              <a:spLocks noChangeArrowheads="1"/>
            </p:cNvSpPr>
            <p:nvPr/>
          </p:nvSpPr>
          <p:spPr bwMode="auto">
            <a:xfrm>
              <a:off x="4724" y="1125"/>
              <a:ext cx="76" cy="17"/>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grpSp>
      <p:sp>
        <p:nvSpPr>
          <p:cNvPr id="11" name="Freeform 5"/>
          <p:cNvSpPr>
            <a:spLocks/>
          </p:cNvSpPr>
          <p:nvPr/>
        </p:nvSpPr>
        <p:spPr bwMode="auto">
          <a:xfrm>
            <a:off x="7494266" y="2047872"/>
            <a:ext cx="499154" cy="519684"/>
          </a:xfrm>
          <a:custGeom>
            <a:avLst/>
            <a:gdLst>
              <a:gd name="T0" fmla="*/ 59 w 236"/>
              <a:gd name="T1" fmla="*/ 130 h 246"/>
              <a:gd name="T2" fmla="*/ 132 w 236"/>
              <a:gd name="T3" fmla="*/ 127 h 246"/>
              <a:gd name="T4" fmla="*/ 131 w 236"/>
              <a:gd name="T5" fmla="*/ 53 h 246"/>
              <a:gd name="T6" fmla="*/ 109 w 236"/>
              <a:gd name="T7" fmla="*/ 76 h 246"/>
              <a:gd name="T8" fmla="*/ 58 w 236"/>
              <a:gd name="T9" fmla="*/ 26 h 246"/>
              <a:gd name="T10" fmla="*/ 52 w 236"/>
              <a:gd name="T11" fmla="*/ 18 h 246"/>
              <a:gd name="T12" fmla="*/ 72 w 236"/>
              <a:gd name="T13" fmla="*/ 0 h 246"/>
              <a:gd name="T14" fmla="*/ 165 w 236"/>
              <a:gd name="T15" fmla="*/ 0 h 246"/>
              <a:gd name="T16" fmla="*/ 196 w 236"/>
              <a:gd name="T17" fmla="*/ 31 h 246"/>
              <a:gd name="T18" fmla="*/ 236 w 236"/>
              <a:gd name="T19" fmla="*/ 74 h 246"/>
              <a:gd name="T20" fmla="*/ 235 w 236"/>
              <a:gd name="T21" fmla="*/ 174 h 246"/>
              <a:gd name="T22" fmla="*/ 207 w 236"/>
              <a:gd name="T23" fmla="*/ 146 h 246"/>
              <a:gd name="T24" fmla="*/ 189 w 236"/>
              <a:gd name="T25" fmla="*/ 125 h 246"/>
              <a:gd name="T26" fmla="*/ 205 w 236"/>
              <a:gd name="T27" fmla="*/ 109 h 246"/>
              <a:gd name="T28" fmla="*/ 156 w 236"/>
              <a:gd name="T29" fmla="*/ 109 h 246"/>
              <a:gd name="T30" fmla="*/ 153 w 236"/>
              <a:gd name="T31" fmla="*/ 158 h 246"/>
              <a:gd name="T32" fmla="*/ 155 w 236"/>
              <a:gd name="T33" fmla="*/ 158 h 246"/>
              <a:gd name="T34" fmla="*/ 172 w 236"/>
              <a:gd name="T35" fmla="*/ 144 h 246"/>
              <a:gd name="T36" fmla="*/ 216 w 236"/>
              <a:gd name="T37" fmla="*/ 192 h 246"/>
              <a:gd name="T38" fmla="*/ 197 w 236"/>
              <a:gd name="T39" fmla="*/ 216 h 246"/>
              <a:gd name="T40" fmla="*/ 172 w 236"/>
              <a:gd name="T41" fmla="*/ 237 h 246"/>
              <a:gd name="T42" fmla="*/ 123 w 236"/>
              <a:gd name="T43" fmla="*/ 185 h 246"/>
              <a:gd name="T44" fmla="*/ 105 w 236"/>
              <a:gd name="T45" fmla="*/ 163 h 246"/>
              <a:gd name="T46" fmla="*/ 114 w 236"/>
              <a:gd name="T47" fmla="*/ 152 h 246"/>
              <a:gd name="T48" fmla="*/ 78 w 236"/>
              <a:gd name="T49" fmla="*/ 152 h 246"/>
              <a:gd name="T50" fmla="*/ 76 w 236"/>
              <a:gd name="T51" fmla="*/ 191 h 246"/>
              <a:gd name="T52" fmla="*/ 82 w 236"/>
              <a:gd name="T53" fmla="*/ 186 h 246"/>
              <a:gd name="T54" fmla="*/ 91 w 236"/>
              <a:gd name="T55" fmla="*/ 180 h 246"/>
              <a:gd name="T56" fmla="*/ 152 w 236"/>
              <a:gd name="T57" fmla="*/ 243 h 246"/>
              <a:gd name="T58" fmla="*/ 152 w 236"/>
              <a:gd name="T59" fmla="*/ 245 h 246"/>
              <a:gd name="T60" fmla="*/ 67 w 236"/>
              <a:gd name="T61" fmla="*/ 244 h 246"/>
              <a:gd name="T62" fmla="*/ 1 w 236"/>
              <a:gd name="T63" fmla="*/ 176 h 246"/>
              <a:gd name="T64" fmla="*/ 0 w 236"/>
              <a:gd name="T65" fmla="*/ 77 h 246"/>
              <a:gd name="T66" fmla="*/ 23 w 236"/>
              <a:gd name="T67" fmla="*/ 50 h 246"/>
              <a:gd name="T68" fmla="*/ 55 w 236"/>
              <a:gd name="T69" fmla="*/ 80 h 246"/>
              <a:gd name="T70" fmla="*/ 78 w 236"/>
              <a:gd name="T71" fmla="*/ 103 h 246"/>
              <a:gd name="T72" fmla="*/ 57 w 236"/>
              <a:gd name="T73" fmla="*/ 12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36" h="246">
                <a:moveTo>
                  <a:pt x="56" y="130"/>
                </a:moveTo>
                <a:cubicBezTo>
                  <a:pt x="57" y="130"/>
                  <a:pt x="58" y="130"/>
                  <a:pt x="59" y="130"/>
                </a:cubicBezTo>
                <a:cubicBezTo>
                  <a:pt x="82" y="130"/>
                  <a:pt x="105" y="130"/>
                  <a:pt x="128" y="130"/>
                </a:cubicBezTo>
                <a:cubicBezTo>
                  <a:pt x="132" y="130"/>
                  <a:pt x="132" y="130"/>
                  <a:pt x="132" y="127"/>
                </a:cubicBezTo>
                <a:cubicBezTo>
                  <a:pt x="132" y="103"/>
                  <a:pt x="132" y="79"/>
                  <a:pt x="132" y="56"/>
                </a:cubicBezTo>
                <a:cubicBezTo>
                  <a:pt x="132" y="55"/>
                  <a:pt x="132" y="54"/>
                  <a:pt x="131" y="53"/>
                </a:cubicBezTo>
                <a:cubicBezTo>
                  <a:pt x="130" y="54"/>
                  <a:pt x="128" y="55"/>
                  <a:pt x="127" y="57"/>
                </a:cubicBezTo>
                <a:cubicBezTo>
                  <a:pt x="121" y="63"/>
                  <a:pt x="115" y="70"/>
                  <a:pt x="109" y="76"/>
                </a:cubicBezTo>
                <a:cubicBezTo>
                  <a:pt x="107" y="77"/>
                  <a:pt x="107" y="77"/>
                  <a:pt x="105" y="76"/>
                </a:cubicBezTo>
                <a:cubicBezTo>
                  <a:pt x="89" y="59"/>
                  <a:pt x="73" y="42"/>
                  <a:pt x="58" y="26"/>
                </a:cubicBezTo>
                <a:cubicBezTo>
                  <a:pt x="56" y="24"/>
                  <a:pt x="54" y="22"/>
                  <a:pt x="52" y="20"/>
                </a:cubicBezTo>
                <a:cubicBezTo>
                  <a:pt x="51" y="19"/>
                  <a:pt x="51" y="19"/>
                  <a:pt x="52" y="18"/>
                </a:cubicBezTo>
                <a:cubicBezTo>
                  <a:pt x="57" y="12"/>
                  <a:pt x="63" y="7"/>
                  <a:pt x="68" y="2"/>
                </a:cubicBezTo>
                <a:cubicBezTo>
                  <a:pt x="69" y="0"/>
                  <a:pt x="70" y="0"/>
                  <a:pt x="72" y="0"/>
                </a:cubicBezTo>
                <a:cubicBezTo>
                  <a:pt x="98" y="0"/>
                  <a:pt x="125" y="0"/>
                  <a:pt x="152" y="0"/>
                </a:cubicBezTo>
                <a:cubicBezTo>
                  <a:pt x="156" y="0"/>
                  <a:pt x="160" y="0"/>
                  <a:pt x="165" y="0"/>
                </a:cubicBezTo>
                <a:cubicBezTo>
                  <a:pt x="166" y="0"/>
                  <a:pt x="167" y="1"/>
                  <a:pt x="168" y="2"/>
                </a:cubicBezTo>
                <a:cubicBezTo>
                  <a:pt x="177" y="11"/>
                  <a:pt x="187" y="21"/>
                  <a:pt x="196" y="31"/>
                </a:cubicBezTo>
                <a:cubicBezTo>
                  <a:pt x="209" y="44"/>
                  <a:pt x="222" y="57"/>
                  <a:pt x="234" y="70"/>
                </a:cubicBezTo>
                <a:cubicBezTo>
                  <a:pt x="236" y="71"/>
                  <a:pt x="236" y="73"/>
                  <a:pt x="236" y="74"/>
                </a:cubicBezTo>
                <a:cubicBezTo>
                  <a:pt x="236" y="107"/>
                  <a:pt x="236" y="139"/>
                  <a:pt x="236" y="172"/>
                </a:cubicBezTo>
                <a:cubicBezTo>
                  <a:pt x="236" y="172"/>
                  <a:pt x="236" y="173"/>
                  <a:pt x="235" y="174"/>
                </a:cubicBezTo>
                <a:cubicBezTo>
                  <a:pt x="235" y="174"/>
                  <a:pt x="234" y="173"/>
                  <a:pt x="234" y="172"/>
                </a:cubicBezTo>
                <a:cubicBezTo>
                  <a:pt x="225" y="164"/>
                  <a:pt x="216" y="155"/>
                  <a:pt x="207" y="146"/>
                </a:cubicBezTo>
                <a:cubicBezTo>
                  <a:pt x="201" y="140"/>
                  <a:pt x="195" y="134"/>
                  <a:pt x="189" y="129"/>
                </a:cubicBezTo>
                <a:cubicBezTo>
                  <a:pt x="187" y="127"/>
                  <a:pt x="187" y="126"/>
                  <a:pt x="189" y="125"/>
                </a:cubicBezTo>
                <a:cubicBezTo>
                  <a:pt x="194" y="120"/>
                  <a:pt x="199" y="115"/>
                  <a:pt x="205" y="110"/>
                </a:cubicBezTo>
                <a:cubicBezTo>
                  <a:pt x="205" y="110"/>
                  <a:pt x="205" y="109"/>
                  <a:pt x="205" y="109"/>
                </a:cubicBezTo>
                <a:cubicBezTo>
                  <a:pt x="205" y="108"/>
                  <a:pt x="204" y="109"/>
                  <a:pt x="203" y="109"/>
                </a:cubicBezTo>
                <a:cubicBezTo>
                  <a:pt x="187" y="109"/>
                  <a:pt x="172" y="109"/>
                  <a:pt x="156" y="109"/>
                </a:cubicBezTo>
                <a:cubicBezTo>
                  <a:pt x="153" y="109"/>
                  <a:pt x="153" y="109"/>
                  <a:pt x="153" y="112"/>
                </a:cubicBezTo>
                <a:cubicBezTo>
                  <a:pt x="153" y="127"/>
                  <a:pt x="153" y="143"/>
                  <a:pt x="153" y="158"/>
                </a:cubicBezTo>
                <a:cubicBezTo>
                  <a:pt x="153" y="159"/>
                  <a:pt x="153" y="159"/>
                  <a:pt x="153" y="160"/>
                </a:cubicBezTo>
                <a:cubicBezTo>
                  <a:pt x="154" y="160"/>
                  <a:pt x="155" y="159"/>
                  <a:pt x="155" y="158"/>
                </a:cubicBezTo>
                <a:cubicBezTo>
                  <a:pt x="160" y="153"/>
                  <a:pt x="164" y="149"/>
                  <a:pt x="169" y="144"/>
                </a:cubicBezTo>
                <a:cubicBezTo>
                  <a:pt x="170" y="143"/>
                  <a:pt x="170" y="143"/>
                  <a:pt x="172" y="144"/>
                </a:cubicBezTo>
                <a:cubicBezTo>
                  <a:pt x="185" y="158"/>
                  <a:pt x="198" y="173"/>
                  <a:pt x="211" y="187"/>
                </a:cubicBezTo>
                <a:cubicBezTo>
                  <a:pt x="213" y="189"/>
                  <a:pt x="214" y="190"/>
                  <a:pt x="216" y="192"/>
                </a:cubicBezTo>
                <a:cubicBezTo>
                  <a:pt x="217" y="193"/>
                  <a:pt x="217" y="194"/>
                  <a:pt x="216" y="196"/>
                </a:cubicBezTo>
                <a:cubicBezTo>
                  <a:pt x="209" y="202"/>
                  <a:pt x="203" y="209"/>
                  <a:pt x="197" y="216"/>
                </a:cubicBezTo>
                <a:cubicBezTo>
                  <a:pt x="190" y="223"/>
                  <a:pt x="183" y="230"/>
                  <a:pt x="176" y="237"/>
                </a:cubicBezTo>
                <a:cubicBezTo>
                  <a:pt x="174" y="239"/>
                  <a:pt x="174" y="239"/>
                  <a:pt x="172" y="237"/>
                </a:cubicBezTo>
                <a:cubicBezTo>
                  <a:pt x="168" y="232"/>
                  <a:pt x="164" y="228"/>
                  <a:pt x="160" y="224"/>
                </a:cubicBezTo>
                <a:cubicBezTo>
                  <a:pt x="148" y="211"/>
                  <a:pt x="135" y="198"/>
                  <a:pt x="123" y="185"/>
                </a:cubicBezTo>
                <a:cubicBezTo>
                  <a:pt x="117" y="179"/>
                  <a:pt x="111" y="173"/>
                  <a:pt x="105" y="167"/>
                </a:cubicBezTo>
                <a:cubicBezTo>
                  <a:pt x="103" y="165"/>
                  <a:pt x="104" y="164"/>
                  <a:pt x="105" y="163"/>
                </a:cubicBezTo>
                <a:cubicBezTo>
                  <a:pt x="108" y="160"/>
                  <a:pt x="110" y="157"/>
                  <a:pt x="113" y="154"/>
                </a:cubicBezTo>
                <a:cubicBezTo>
                  <a:pt x="113" y="153"/>
                  <a:pt x="114" y="153"/>
                  <a:pt x="114" y="152"/>
                </a:cubicBezTo>
                <a:cubicBezTo>
                  <a:pt x="113" y="152"/>
                  <a:pt x="113" y="152"/>
                  <a:pt x="112" y="152"/>
                </a:cubicBezTo>
                <a:cubicBezTo>
                  <a:pt x="101" y="152"/>
                  <a:pt x="90" y="152"/>
                  <a:pt x="78" y="152"/>
                </a:cubicBezTo>
                <a:cubicBezTo>
                  <a:pt x="77" y="152"/>
                  <a:pt x="76" y="152"/>
                  <a:pt x="76" y="154"/>
                </a:cubicBezTo>
                <a:cubicBezTo>
                  <a:pt x="76" y="166"/>
                  <a:pt x="76" y="179"/>
                  <a:pt x="76" y="191"/>
                </a:cubicBezTo>
                <a:cubicBezTo>
                  <a:pt x="76" y="191"/>
                  <a:pt x="76" y="192"/>
                  <a:pt x="76" y="192"/>
                </a:cubicBezTo>
                <a:cubicBezTo>
                  <a:pt x="78" y="190"/>
                  <a:pt x="80" y="188"/>
                  <a:pt x="82" y="186"/>
                </a:cubicBezTo>
                <a:cubicBezTo>
                  <a:pt x="84" y="184"/>
                  <a:pt x="85" y="182"/>
                  <a:pt x="87" y="181"/>
                </a:cubicBezTo>
                <a:cubicBezTo>
                  <a:pt x="88" y="179"/>
                  <a:pt x="89" y="179"/>
                  <a:pt x="91" y="180"/>
                </a:cubicBezTo>
                <a:cubicBezTo>
                  <a:pt x="104" y="194"/>
                  <a:pt x="117" y="208"/>
                  <a:pt x="131" y="221"/>
                </a:cubicBezTo>
                <a:cubicBezTo>
                  <a:pt x="138" y="228"/>
                  <a:pt x="145" y="236"/>
                  <a:pt x="152" y="243"/>
                </a:cubicBezTo>
                <a:cubicBezTo>
                  <a:pt x="153" y="244"/>
                  <a:pt x="154" y="244"/>
                  <a:pt x="154" y="245"/>
                </a:cubicBezTo>
                <a:cubicBezTo>
                  <a:pt x="153" y="246"/>
                  <a:pt x="152" y="245"/>
                  <a:pt x="152" y="245"/>
                </a:cubicBezTo>
                <a:cubicBezTo>
                  <a:pt x="125" y="245"/>
                  <a:pt x="98" y="245"/>
                  <a:pt x="71" y="245"/>
                </a:cubicBezTo>
                <a:cubicBezTo>
                  <a:pt x="69" y="245"/>
                  <a:pt x="68" y="245"/>
                  <a:pt x="67" y="244"/>
                </a:cubicBezTo>
                <a:cubicBezTo>
                  <a:pt x="51" y="228"/>
                  <a:pt x="36" y="212"/>
                  <a:pt x="20" y="196"/>
                </a:cubicBezTo>
                <a:cubicBezTo>
                  <a:pt x="14" y="189"/>
                  <a:pt x="8" y="182"/>
                  <a:pt x="1" y="176"/>
                </a:cubicBezTo>
                <a:cubicBezTo>
                  <a:pt x="0" y="175"/>
                  <a:pt x="0" y="173"/>
                  <a:pt x="0" y="172"/>
                </a:cubicBezTo>
                <a:cubicBezTo>
                  <a:pt x="0" y="140"/>
                  <a:pt x="0" y="108"/>
                  <a:pt x="0" y="77"/>
                </a:cubicBezTo>
                <a:cubicBezTo>
                  <a:pt x="0" y="75"/>
                  <a:pt x="0" y="74"/>
                  <a:pt x="1" y="73"/>
                </a:cubicBezTo>
                <a:cubicBezTo>
                  <a:pt x="9" y="65"/>
                  <a:pt x="16" y="57"/>
                  <a:pt x="23" y="50"/>
                </a:cubicBezTo>
                <a:cubicBezTo>
                  <a:pt x="24" y="48"/>
                  <a:pt x="25" y="49"/>
                  <a:pt x="26" y="50"/>
                </a:cubicBezTo>
                <a:cubicBezTo>
                  <a:pt x="36" y="60"/>
                  <a:pt x="45" y="70"/>
                  <a:pt x="55" y="80"/>
                </a:cubicBezTo>
                <a:cubicBezTo>
                  <a:pt x="60" y="85"/>
                  <a:pt x="66" y="90"/>
                  <a:pt x="71" y="96"/>
                </a:cubicBezTo>
                <a:cubicBezTo>
                  <a:pt x="73" y="98"/>
                  <a:pt x="76" y="101"/>
                  <a:pt x="78" y="103"/>
                </a:cubicBezTo>
                <a:cubicBezTo>
                  <a:pt x="79" y="104"/>
                  <a:pt x="79" y="105"/>
                  <a:pt x="78" y="106"/>
                </a:cubicBezTo>
                <a:cubicBezTo>
                  <a:pt x="71" y="114"/>
                  <a:pt x="64" y="121"/>
                  <a:pt x="57" y="128"/>
                </a:cubicBezTo>
                <a:cubicBezTo>
                  <a:pt x="57" y="129"/>
                  <a:pt x="57" y="129"/>
                  <a:pt x="56" y="130"/>
                </a:cubicBezTo>
                <a:close/>
              </a:path>
            </a:pathLst>
          </a:custGeom>
          <a:solidFill>
            <a:srgbClr val="0072C6"/>
          </a:solidFill>
          <a:ln>
            <a:noFill/>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grpSp>
        <p:nvGrpSpPr>
          <p:cNvPr id="96" name="Group 13"/>
          <p:cNvGrpSpPr>
            <a:grpSpLocks noChangeAspect="1"/>
          </p:cNvGrpSpPr>
          <p:nvPr/>
        </p:nvGrpSpPr>
        <p:grpSpPr bwMode="auto">
          <a:xfrm>
            <a:off x="5647513" y="2685920"/>
            <a:ext cx="800293" cy="514609"/>
            <a:chOff x="3523" y="1687"/>
            <a:chExt cx="423" cy="272"/>
          </a:xfrm>
        </p:grpSpPr>
        <p:sp>
          <p:nvSpPr>
            <p:cNvPr id="97" name="Freeform 14"/>
            <p:cNvSpPr>
              <a:spLocks noEditPoints="1"/>
            </p:cNvSpPr>
            <p:nvPr/>
          </p:nvSpPr>
          <p:spPr bwMode="auto">
            <a:xfrm>
              <a:off x="3523" y="1687"/>
              <a:ext cx="423" cy="272"/>
            </a:xfrm>
            <a:custGeom>
              <a:avLst/>
              <a:gdLst>
                <a:gd name="T0" fmla="*/ 495 w 540"/>
                <a:gd name="T1" fmla="*/ 262 h 346"/>
                <a:gd name="T2" fmla="*/ 495 w 540"/>
                <a:gd name="T3" fmla="*/ 23 h 346"/>
                <a:gd name="T4" fmla="*/ 471 w 540"/>
                <a:gd name="T5" fmla="*/ 0 h 346"/>
                <a:gd name="T6" fmla="*/ 69 w 540"/>
                <a:gd name="T7" fmla="*/ 0 h 346"/>
                <a:gd name="T8" fmla="*/ 45 w 540"/>
                <a:gd name="T9" fmla="*/ 23 h 346"/>
                <a:gd name="T10" fmla="*/ 45 w 540"/>
                <a:gd name="T11" fmla="*/ 262 h 346"/>
                <a:gd name="T12" fmla="*/ 0 w 540"/>
                <a:gd name="T13" fmla="*/ 317 h 346"/>
                <a:gd name="T14" fmla="*/ 28 w 540"/>
                <a:gd name="T15" fmla="*/ 346 h 346"/>
                <a:gd name="T16" fmla="*/ 512 w 540"/>
                <a:gd name="T17" fmla="*/ 346 h 346"/>
                <a:gd name="T18" fmla="*/ 540 w 540"/>
                <a:gd name="T19" fmla="*/ 317 h 346"/>
                <a:gd name="T20" fmla="*/ 495 w 540"/>
                <a:gd name="T21" fmla="*/ 262 h 346"/>
                <a:gd name="T22" fmla="*/ 495 w 540"/>
                <a:gd name="T23" fmla="*/ 262 h 346"/>
                <a:gd name="T24" fmla="*/ 307 w 540"/>
                <a:gd name="T25" fmla="*/ 325 h 346"/>
                <a:gd name="T26" fmla="*/ 224 w 540"/>
                <a:gd name="T27" fmla="*/ 325 h 346"/>
                <a:gd name="T28" fmla="*/ 215 w 540"/>
                <a:gd name="T29" fmla="*/ 320 h 346"/>
                <a:gd name="T30" fmla="*/ 226 w 540"/>
                <a:gd name="T31" fmla="*/ 301 h 346"/>
                <a:gd name="T32" fmla="*/ 233 w 540"/>
                <a:gd name="T33" fmla="*/ 298 h 346"/>
                <a:gd name="T34" fmla="*/ 298 w 540"/>
                <a:gd name="T35" fmla="*/ 298 h 346"/>
                <a:gd name="T36" fmla="*/ 305 w 540"/>
                <a:gd name="T37" fmla="*/ 301 h 346"/>
                <a:gd name="T38" fmla="*/ 316 w 540"/>
                <a:gd name="T39" fmla="*/ 320 h 346"/>
                <a:gd name="T40" fmla="*/ 307 w 540"/>
                <a:gd name="T41" fmla="*/ 325 h 346"/>
                <a:gd name="T42" fmla="*/ 458 w 540"/>
                <a:gd name="T43" fmla="*/ 257 h 346"/>
                <a:gd name="T44" fmla="*/ 82 w 540"/>
                <a:gd name="T45" fmla="*/ 257 h 346"/>
                <a:gd name="T46" fmla="*/ 82 w 540"/>
                <a:gd name="T47" fmla="*/ 47 h 346"/>
                <a:gd name="T48" fmla="*/ 92 w 540"/>
                <a:gd name="T49" fmla="*/ 36 h 346"/>
                <a:gd name="T50" fmla="*/ 448 w 540"/>
                <a:gd name="T51" fmla="*/ 36 h 346"/>
                <a:gd name="T52" fmla="*/ 458 w 540"/>
                <a:gd name="T53" fmla="*/ 47 h 346"/>
                <a:gd name="T54" fmla="*/ 458 w 540"/>
                <a:gd name="T55" fmla="*/ 257 h 346"/>
                <a:gd name="T56" fmla="*/ 458 w 540"/>
                <a:gd name="T57" fmla="*/ 25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0" h="346">
                  <a:moveTo>
                    <a:pt x="495" y="262"/>
                  </a:moveTo>
                  <a:cubicBezTo>
                    <a:pt x="495" y="23"/>
                    <a:pt x="495" y="23"/>
                    <a:pt x="495" y="23"/>
                  </a:cubicBezTo>
                  <a:cubicBezTo>
                    <a:pt x="495" y="11"/>
                    <a:pt x="484" y="0"/>
                    <a:pt x="471" y="0"/>
                  </a:cubicBezTo>
                  <a:cubicBezTo>
                    <a:pt x="69" y="0"/>
                    <a:pt x="69" y="0"/>
                    <a:pt x="69" y="0"/>
                  </a:cubicBezTo>
                  <a:cubicBezTo>
                    <a:pt x="55" y="0"/>
                    <a:pt x="45" y="11"/>
                    <a:pt x="45" y="23"/>
                  </a:cubicBezTo>
                  <a:cubicBezTo>
                    <a:pt x="45" y="262"/>
                    <a:pt x="45" y="262"/>
                    <a:pt x="45" y="262"/>
                  </a:cubicBezTo>
                  <a:cubicBezTo>
                    <a:pt x="0" y="317"/>
                    <a:pt x="0" y="317"/>
                    <a:pt x="0" y="317"/>
                  </a:cubicBezTo>
                  <a:cubicBezTo>
                    <a:pt x="0" y="333"/>
                    <a:pt x="13" y="346"/>
                    <a:pt x="28" y="346"/>
                  </a:cubicBezTo>
                  <a:cubicBezTo>
                    <a:pt x="512" y="346"/>
                    <a:pt x="512" y="346"/>
                    <a:pt x="512" y="346"/>
                  </a:cubicBezTo>
                  <a:cubicBezTo>
                    <a:pt x="527" y="346"/>
                    <a:pt x="540" y="333"/>
                    <a:pt x="540" y="317"/>
                  </a:cubicBezTo>
                  <a:cubicBezTo>
                    <a:pt x="495" y="262"/>
                    <a:pt x="495" y="262"/>
                    <a:pt x="495" y="262"/>
                  </a:cubicBezTo>
                  <a:cubicBezTo>
                    <a:pt x="495" y="262"/>
                    <a:pt x="495" y="262"/>
                    <a:pt x="495" y="262"/>
                  </a:cubicBezTo>
                  <a:close/>
                  <a:moveTo>
                    <a:pt x="307" y="325"/>
                  </a:moveTo>
                  <a:cubicBezTo>
                    <a:pt x="224" y="325"/>
                    <a:pt x="224" y="325"/>
                    <a:pt x="224" y="325"/>
                  </a:cubicBezTo>
                  <a:cubicBezTo>
                    <a:pt x="220" y="325"/>
                    <a:pt x="215" y="322"/>
                    <a:pt x="215" y="320"/>
                  </a:cubicBezTo>
                  <a:cubicBezTo>
                    <a:pt x="226" y="301"/>
                    <a:pt x="226" y="301"/>
                    <a:pt x="226" y="301"/>
                  </a:cubicBezTo>
                  <a:cubicBezTo>
                    <a:pt x="226" y="300"/>
                    <a:pt x="229" y="298"/>
                    <a:pt x="233" y="298"/>
                  </a:cubicBezTo>
                  <a:cubicBezTo>
                    <a:pt x="298" y="298"/>
                    <a:pt x="298" y="298"/>
                    <a:pt x="298" y="298"/>
                  </a:cubicBezTo>
                  <a:cubicBezTo>
                    <a:pt x="303" y="298"/>
                    <a:pt x="305" y="300"/>
                    <a:pt x="305" y="301"/>
                  </a:cubicBezTo>
                  <a:cubicBezTo>
                    <a:pt x="316" y="320"/>
                    <a:pt x="316" y="320"/>
                    <a:pt x="316" y="320"/>
                  </a:cubicBezTo>
                  <a:cubicBezTo>
                    <a:pt x="316" y="322"/>
                    <a:pt x="311" y="325"/>
                    <a:pt x="307" y="325"/>
                  </a:cubicBezTo>
                  <a:close/>
                  <a:moveTo>
                    <a:pt x="458" y="257"/>
                  </a:moveTo>
                  <a:cubicBezTo>
                    <a:pt x="82" y="257"/>
                    <a:pt x="82" y="257"/>
                    <a:pt x="82" y="257"/>
                  </a:cubicBezTo>
                  <a:cubicBezTo>
                    <a:pt x="82" y="47"/>
                    <a:pt x="82" y="47"/>
                    <a:pt x="82" y="47"/>
                  </a:cubicBezTo>
                  <a:cubicBezTo>
                    <a:pt x="82" y="40"/>
                    <a:pt x="86" y="36"/>
                    <a:pt x="92" y="36"/>
                  </a:cubicBezTo>
                  <a:cubicBezTo>
                    <a:pt x="448" y="36"/>
                    <a:pt x="448" y="36"/>
                    <a:pt x="448" y="36"/>
                  </a:cubicBezTo>
                  <a:cubicBezTo>
                    <a:pt x="454" y="36"/>
                    <a:pt x="458" y="40"/>
                    <a:pt x="458" y="47"/>
                  </a:cubicBezTo>
                  <a:cubicBezTo>
                    <a:pt x="458" y="257"/>
                    <a:pt x="458" y="257"/>
                    <a:pt x="458" y="257"/>
                  </a:cubicBezTo>
                  <a:cubicBezTo>
                    <a:pt x="458" y="257"/>
                    <a:pt x="458" y="257"/>
                    <a:pt x="458" y="257"/>
                  </a:cubicBez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99" name="Freeform 15"/>
            <p:cNvSpPr>
              <a:spLocks noEditPoints="1"/>
            </p:cNvSpPr>
            <p:nvPr/>
          </p:nvSpPr>
          <p:spPr bwMode="auto">
            <a:xfrm>
              <a:off x="3644" y="1734"/>
              <a:ext cx="181" cy="127"/>
            </a:xfrm>
            <a:custGeom>
              <a:avLst/>
              <a:gdLst>
                <a:gd name="T0" fmla="*/ 192 w 230"/>
                <a:gd name="T1" fmla="*/ 8 h 162"/>
                <a:gd name="T2" fmla="*/ 197 w 230"/>
                <a:gd name="T3" fmla="*/ 13 h 162"/>
                <a:gd name="T4" fmla="*/ 219 w 230"/>
                <a:gd name="T5" fmla="*/ 27 h 162"/>
                <a:gd name="T6" fmla="*/ 0 w 230"/>
                <a:gd name="T7" fmla="*/ 37 h 162"/>
                <a:gd name="T8" fmla="*/ 11 w 230"/>
                <a:gd name="T9" fmla="*/ 162 h 162"/>
                <a:gd name="T10" fmla="*/ 230 w 230"/>
                <a:gd name="T11" fmla="*/ 152 h 162"/>
                <a:gd name="T12" fmla="*/ 219 w 230"/>
                <a:gd name="T13" fmla="*/ 27 h 162"/>
                <a:gd name="T14" fmla="*/ 133 w 230"/>
                <a:gd name="T15" fmla="*/ 127 h 162"/>
                <a:gd name="T16" fmla="*/ 108 w 230"/>
                <a:gd name="T17" fmla="*/ 113 h 162"/>
                <a:gd name="T18" fmla="*/ 146 w 230"/>
                <a:gd name="T19" fmla="*/ 98 h 162"/>
                <a:gd name="T20" fmla="*/ 141 w 230"/>
                <a:gd name="T21" fmla="*/ 124 h 162"/>
                <a:gd name="T22" fmla="*/ 11 w 230"/>
                <a:gd name="T23" fmla="*/ 0 h 162"/>
                <a:gd name="T24" fmla="*/ 0 w 230"/>
                <a:gd name="T25" fmla="*/ 24 h 162"/>
                <a:gd name="T26" fmla="*/ 221 w 230"/>
                <a:gd name="T27" fmla="*/ 21 h 162"/>
                <a:gd name="T28" fmla="*/ 230 w 230"/>
                <a:gd name="T29" fmla="*/ 10 h 162"/>
                <a:gd name="T30" fmla="*/ 184 w 230"/>
                <a:gd name="T31" fmla="*/ 15 h 162"/>
                <a:gd name="T32" fmla="*/ 174 w 230"/>
                <a:gd name="T33" fmla="*/ 13 h 162"/>
                <a:gd name="T34" fmla="*/ 184 w 230"/>
                <a:gd name="T35" fmla="*/ 15 h 162"/>
                <a:gd name="T36" fmla="*/ 190 w 230"/>
                <a:gd name="T37" fmla="*/ 15 h 162"/>
                <a:gd name="T38" fmla="*/ 198 w 230"/>
                <a:gd name="T39" fmla="*/ 7 h 162"/>
                <a:gd name="T40" fmla="*/ 217 w 230"/>
                <a:gd name="T41" fmla="*/ 15 h 162"/>
                <a:gd name="T42" fmla="*/ 214 w 230"/>
                <a:gd name="T43" fmla="*/ 15 h 162"/>
                <a:gd name="T44" fmla="*/ 212 w 230"/>
                <a:gd name="T45" fmla="*/ 13 h 162"/>
                <a:gd name="T46" fmla="*/ 208 w 230"/>
                <a:gd name="T47" fmla="*/ 15 h 162"/>
                <a:gd name="T48" fmla="*/ 205 w 230"/>
                <a:gd name="T49" fmla="*/ 15 h 162"/>
                <a:gd name="T50" fmla="*/ 205 w 230"/>
                <a:gd name="T51" fmla="*/ 7 h 162"/>
                <a:gd name="T52" fmla="*/ 208 w 230"/>
                <a:gd name="T53" fmla="*/ 7 h 162"/>
                <a:gd name="T54" fmla="*/ 214 w 230"/>
                <a:gd name="T55" fmla="*/ 7 h 162"/>
                <a:gd name="T56" fmla="*/ 213 w 230"/>
                <a:gd name="T57" fmla="*/ 11 h 162"/>
                <a:gd name="T58" fmla="*/ 208 w 230"/>
                <a:gd name="T59" fmla="*/ 14 h 162"/>
                <a:gd name="T60" fmla="*/ 208 w 230"/>
                <a:gd name="T61" fmla="*/ 14 h 162"/>
                <a:gd name="T62" fmla="*/ 212 w 230"/>
                <a:gd name="T63" fmla="*/ 1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0" h="162">
                  <a:moveTo>
                    <a:pt x="197" y="8"/>
                  </a:moveTo>
                  <a:cubicBezTo>
                    <a:pt x="192" y="8"/>
                    <a:pt x="192" y="8"/>
                    <a:pt x="192" y="8"/>
                  </a:cubicBezTo>
                  <a:cubicBezTo>
                    <a:pt x="192" y="13"/>
                    <a:pt x="192" y="13"/>
                    <a:pt x="192" y="13"/>
                  </a:cubicBezTo>
                  <a:cubicBezTo>
                    <a:pt x="197" y="13"/>
                    <a:pt x="197" y="13"/>
                    <a:pt x="197" y="13"/>
                  </a:cubicBezTo>
                  <a:lnTo>
                    <a:pt x="197" y="8"/>
                  </a:lnTo>
                  <a:close/>
                  <a:moveTo>
                    <a:pt x="219" y="27"/>
                  </a:moveTo>
                  <a:cubicBezTo>
                    <a:pt x="11" y="27"/>
                    <a:pt x="11" y="27"/>
                    <a:pt x="11" y="27"/>
                  </a:cubicBezTo>
                  <a:cubicBezTo>
                    <a:pt x="5" y="27"/>
                    <a:pt x="0" y="31"/>
                    <a:pt x="0" y="37"/>
                  </a:cubicBezTo>
                  <a:cubicBezTo>
                    <a:pt x="0" y="152"/>
                    <a:pt x="0" y="152"/>
                    <a:pt x="0" y="152"/>
                  </a:cubicBezTo>
                  <a:cubicBezTo>
                    <a:pt x="0" y="158"/>
                    <a:pt x="5" y="162"/>
                    <a:pt x="11" y="162"/>
                  </a:cubicBezTo>
                  <a:cubicBezTo>
                    <a:pt x="219" y="162"/>
                    <a:pt x="219" y="162"/>
                    <a:pt x="219" y="162"/>
                  </a:cubicBezTo>
                  <a:cubicBezTo>
                    <a:pt x="225" y="162"/>
                    <a:pt x="230" y="158"/>
                    <a:pt x="230" y="152"/>
                  </a:cubicBezTo>
                  <a:cubicBezTo>
                    <a:pt x="230" y="37"/>
                    <a:pt x="230" y="37"/>
                    <a:pt x="230" y="37"/>
                  </a:cubicBezTo>
                  <a:cubicBezTo>
                    <a:pt x="230" y="31"/>
                    <a:pt x="225" y="27"/>
                    <a:pt x="219" y="27"/>
                  </a:cubicBezTo>
                  <a:close/>
                  <a:moveTo>
                    <a:pt x="141" y="124"/>
                  </a:moveTo>
                  <a:cubicBezTo>
                    <a:pt x="133" y="127"/>
                    <a:pt x="133" y="127"/>
                    <a:pt x="133" y="127"/>
                  </a:cubicBezTo>
                  <a:cubicBezTo>
                    <a:pt x="122" y="105"/>
                    <a:pt x="122" y="105"/>
                    <a:pt x="122" y="105"/>
                  </a:cubicBezTo>
                  <a:cubicBezTo>
                    <a:pt x="108" y="113"/>
                    <a:pt x="108" y="113"/>
                    <a:pt x="108" y="113"/>
                  </a:cubicBezTo>
                  <a:cubicBezTo>
                    <a:pt x="108" y="62"/>
                    <a:pt x="108" y="62"/>
                    <a:pt x="108" y="62"/>
                  </a:cubicBezTo>
                  <a:cubicBezTo>
                    <a:pt x="146" y="98"/>
                    <a:pt x="146" y="98"/>
                    <a:pt x="146" y="98"/>
                  </a:cubicBezTo>
                  <a:cubicBezTo>
                    <a:pt x="131" y="102"/>
                    <a:pt x="131" y="102"/>
                    <a:pt x="131" y="102"/>
                  </a:cubicBezTo>
                  <a:lnTo>
                    <a:pt x="141" y="124"/>
                  </a:lnTo>
                  <a:close/>
                  <a:moveTo>
                    <a:pt x="219" y="0"/>
                  </a:moveTo>
                  <a:cubicBezTo>
                    <a:pt x="11" y="0"/>
                    <a:pt x="11" y="0"/>
                    <a:pt x="11" y="0"/>
                  </a:cubicBezTo>
                  <a:cubicBezTo>
                    <a:pt x="5" y="0"/>
                    <a:pt x="0" y="5"/>
                    <a:pt x="0" y="10"/>
                  </a:cubicBezTo>
                  <a:cubicBezTo>
                    <a:pt x="0" y="24"/>
                    <a:pt x="0" y="24"/>
                    <a:pt x="0" y="24"/>
                  </a:cubicBezTo>
                  <a:cubicBezTo>
                    <a:pt x="2" y="22"/>
                    <a:pt x="5" y="21"/>
                    <a:pt x="8" y="21"/>
                  </a:cubicBezTo>
                  <a:cubicBezTo>
                    <a:pt x="221" y="21"/>
                    <a:pt x="221" y="21"/>
                    <a:pt x="221" y="21"/>
                  </a:cubicBezTo>
                  <a:cubicBezTo>
                    <a:pt x="225" y="21"/>
                    <a:pt x="228" y="22"/>
                    <a:pt x="230" y="24"/>
                  </a:cubicBezTo>
                  <a:cubicBezTo>
                    <a:pt x="230" y="10"/>
                    <a:pt x="230" y="10"/>
                    <a:pt x="230" y="10"/>
                  </a:cubicBezTo>
                  <a:cubicBezTo>
                    <a:pt x="230" y="5"/>
                    <a:pt x="225" y="0"/>
                    <a:pt x="219" y="0"/>
                  </a:cubicBezTo>
                  <a:close/>
                  <a:moveTo>
                    <a:pt x="184" y="15"/>
                  </a:moveTo>
                  <a:cubicBezTo>
                    <a:pt x="174" y="15"/>
                    <a:pt x="174" y="15"/>
                    <a:pt x="174" y="15"/>
                  </a:cubicBezTo>
                  <a:cubicBezTo>
                    <a:pt x="174" y="13"/>
                    <a:pt x="174" y="13"/>
                    <a:pt x="174" y="13"/>
                  </a:cubicBezTo>
                  <a:cubicBezTo>
                    <a:pt x="184" y="13"/>
                    <a:pt x="184" y="13"/>
                    <a:pt x="184" y="13"/>
                  </a:cubicBezTo>
                  <a:lnTo>
                    <a:pt x="184" y="15"/>
                  </a:lnTo>
                  <a:close/>
                  <a:moveTo>
                    <a:pt x="198" y="15"/>
                  </a:moveTo>
                  <a:cubicBezTo>
                    <a:pt x="190" y="15"/>
                    <a:pt x="190" y="15"/>
                    <a:pt x="190" y="15"/>
                  </a:cubicBezTo>
                  <a:cubicBezTo>
                    <a:pt x="190" y="7"/>
                    <a:pt x="190" y="7"/>
                    <a:pt x="190" y="7"/>
                  </a:cubicBezTo>
                  <a:cubicBezTo>
                    <a:pt x="198" y="7"/>
                    <a:pt x="198" y="7"/>
                    <a:pt x="198" y="7"/>
                  </a:cubicBezTo>
                  <a:lnTo>
                    <a:pt x="198" y="15"/>
                  </a:lnTo>
                  <a:close/>
                  <a:moveTo>
                    <a:pt x="217" y="15"/>
                  </a:moveTo>
                  <a:cubicBezTo>
                    <a:pt x="216" y="15"/>
                    <a:pt x="216" y="15"/>
                    <a:pt x="216" y="15"/>
                  </a:cubicBezTo>
                  <a:cubicBezTo>
                    <a:pt x="214" y="15"/>
                    <a:pt x="214" y="15"/>
                    <a:pt x="214" y="15"/>
                  </a:cubicBezTo>
                  <a:cubicBezTo>
                    <a:pt x="213" y="15"/>
                    <a:pt x="213" y="15"/>
                    <a:pt x="213" y="15"/>
                  </a:cubicBezTo>
                  <a:cubicBezTo>
                    <a:pt x="212" y="13"/>
                    <a:pt x="212" y="13"/>
                    <a:pt x="212" y="13"/>
                  </a:cubicBezTo>
                  <a:cubicBezTo>
                    <a:pt x="211" y="12"/>
                    <a:pt x="211" y="12"/>
                    <a:pt x="211" y="12"/>
                  </a:cubicBezTo>
                  <a:cubicBezTo>
                    <a:pt x="208" y="15"/>
                    <a:pt x="208" y="15"/>
                    <a:pt x="208" y="15"/>
                  </a:cubicBezTo>
                  <a:cubicBezTo>
                    <a:pt x="208" y="15"/>
                    <a:pt x="208" y="15"/>
                    <a:pt x="208" y="15"/>
                  </a:cubicBezTo>
                  <a:cubicBezTo>
                    <a:pt x="205" y="15"/>
                    <a:pt x="205" y="15"/>
                    <a:pt x="205" y="15"/>
                  </a:cubicBezTo>
                  <a:cubicBezTo>
                    <a:pt x="209" y="11"/>
                    <a:pt x="209" y="11"/>
                    <a:pt x="209" y="11"/>
                  </a:cubicBezTo>
                  <a:cubicBezTo>
                    <a:pt x="205" y="7"/>
                    <a:pt x="205" y="7"/>
                    <a:pt x="205" y="7"/>
                  </a:cubicBezTo>
                  <a:cubicBezTo>
                    <a:pt x="205" y="7"/>
                    <a:pt x="205" y="7"/>
                    <a:pt x="205" y="7"/>
                  </a:cubicBezTo>
                  <a:cubicBezTo>
                    <a:pt x="208" y="7"/>
                    <a:pt x="208" y="7"/>
                    <a:pt x="208" y="7"/>
                  </a:cubicBezTo>
                  <a:cubicBezTo>
                    <a:pt x="211" y="9"/>
                    <a:pt x="211" y="9"/>
                    <a:pt x="211" y="9"/>
                  </a:cubicBezTo>
                  <a:cubicBezTo>
                    <a:pt x="214" y="7"/>
                    <a:pt x="214" y="7"/>
                    <a:pt x="214" y="7"/>
                  </a:cubicBezTo>
                  <a:cubicBezTo>
                    <a:pt x="217" y="7"/>
                    <a:pt x="217" y="7"/>
                    <a:pt x="217" y="7"/>
                  </a:cubicBezTo>
                  <a:cubicBezTo>
                    <a:pt x="213" y="11"/>
                    <a:pt x="213" y="11"/>
                    <a:pt x="213" y="11"/>
                  </a:cubicBezTo>
                  <a:lnTo>
                    <a:pt x="217" y="15"/>
                  </a:lnTo>
                  <a:close/>
                  <a:moveTo>
                    <a:pt x="208" y="14"/>
                  </a:moveTo>
                  <a:cubicBezTo>
                    <a:pt x="208" y="14"/>
                    <a:pt x="208" y="14"/>
                    <a:pt x="208" y="14"/>
                  </a:cubicBezTo>
                  <a:cubicBezTo>
                    <a:pt x="208" y="14"/>
                    <a:pt x="208" y="14"/>
                    <a:pt x="208" y="14"/>
                  </a:cubicBezTo>
                  <a:close/>
                  <a:moveTo>
                    <a:pt x="212" y="13"/>
                  </a:moveTo>
                  <a:cubicBezTo>
                    <a:pt x="212" y="13"/>
                    <a:pt x="212" y="13"/>
                    <a:pt x="212" y="13"/>
                  </a:cubicBezTo>
                  <a:cubicBezTo>
                    <a:pt x="212" y="13"/>
                    <a:pt x="212" y="13"/>
                    <a:pt x="212" y="13"/>
                  </a:cubicBez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grpSp>
      <p:pic>
        <p:nvPicPr>
          <p:cNvPr id="100" name="Picture 99"/>
          <p:cNvPicPr>
            <a:picLocks noChangeAspect="1"/>
          </p:cNvPicPr>
          <p:nvPr/>
        </p:nvPicPr>
        <p:blipFill>
          <a:blip r:embed="rId4"/>
          <a:stretch>
            <a:fillRect/>
          </a:stretch>
        </p:blipFill>
        <p:spPr>
          <a:xfrm>
            <a:off x="5119348" y="5026187"/>
            <a:ext cx="596062" cy="623658"/>
          </a:xfrm>
          <a:prstGeom prst="rect">
            <a:avLst/>
          </a:prstGeom>
        </p:spPr>
      </p:pic>
      <p:pic>
        <p:nvPicPr>
          <p:cNvPr id="102" name="Picture 101"/>
          <p:cNvPicPr>
            <a:picLocks noChangeAspect="1"/>
          </p:cNvPicPr>
          <p:nvPr/>
        </p:nvPicPr>
        <p:blipFill>
          <a:blip r:embed="rId4"/>
          <a:stretch>
            <a:fillRect/>
          </a:stretch>
        </p:blipFill>
        <p:spPr>
          <a:xfrm>
            <a:off x="9863117" y="5026187"/>
            <a:ext cx="596062" cy="623658"/>
          </a:xfrm>
          <a:prstGeom prst="rect">
            <a:avLst/>
          </a:prstGeom>
        </p:spPr>
      </p:pic>
    </p:spTree>
    <p:extLst>
      <p:ext uri="{BB962C8B-B14F-4D97-AF65-F5344CB8AC3E}">
        <p14:creationId xmlns:p14="http://schemas.microsoft.com/office/powerpoint/2010/main" val="37240300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par>
                                <p:cTn id="8" presetID="1" presetClass="exit" presetSubtype="0" fill="hold" nodeType="withEffect">
                                  <p:stCondLst>
                                    <p:cond delay="0"/>
                                  </p:stCondLst>
                                  <p:childTnLst>
                                    <p:set>
                                      <p:cBhvr>
                                        <p:cTn id="9" dur="1" fill="hold">
                                          <p:stCondLst>
                                            <p:cond delay="0"/>
                                          </p:stCondLst>
                                        </p:cTn>
                                        <p:tgtEl>
                                          <p:spTgt spid="25"/>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98"/>
                                        </p:tgtEl>
                                        <p:attrNameLst>
                                          <p:attrName>style.visibility</p:attrName>
                                        </p:attrNameLst>
                                      </p:cBhvr>
                                      <p:to>
                                        <p:strVal val="visible"/>
                                      </p:to>
                                    </p:set>
                                  </p:childTnLst>
                                </p:cTn>
                              </p:par>
                              <p:par>
                                <p:cTn id="12" presetID="1" presetClass="exit" presetSubtype="0" fill="hold" nodeType="withEffect">
                                  <p:stCondLst>
                                    <p:cond delay="0"/>
                                  </p:stCondLst>
                                  <p:childTnLst>
                                    <p:set>
                                      <p:cBhvr>
                                        <p:cTn id="13" dur="1" fill="hold">
                                          <p:stCondLst>
                                            <p:cond delay="0"/>
                                          </p:stCondLst>
                                        </p:cTn>
                                        <p:tgtEl>
                                          <p:spTgt spid="27"/>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1" name="Group 100"/>
          <p:cNvGrpSpPr/>
          <p:nvPr/>
        </p:nvGrpSpPr>
        <p:grpSpPr>
          <a:xfrm>
            <a:off x="4852223" y="3969570"/>
            <a:ext cx="2261240" cy="2104995"/>
            <a:chOff x="4749816" y="3892090"/>
            <a:chExt cx="2217103" cy="2063908"/>
          </a:xfrm>
        </p:grpSpPr>
        <p:sp>
          <p:nvSpPr>
            <p:cNvPr id="102" name="Rectangle 101"/>
            <p:cNvSpPr/>
            <p:nvPr/>
          </p:nvSpPr>
          <p:spPr bwMode="auto">
            <a:xfrm>
              <a:off x="4749816" y="3892090"/>
              <a:ext cx="2217103" cy="2063908"/>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3" name="Rectangle 102"/>
            <p:cNvSpPr/>
            <p:nvPr/>
          </p:nvSpPr>
          <p:spPr bwMode="auto">
            <a:xfrm>
              <a:off x="4827801" y="4118257"/>
              <a:ext cx="2132431" cy="31293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l"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Active Azure application tier</a:t>
              </a:r>
            </a:p>
          </p:txBody>
        </p:sp>
        <p:sp>
          <p:nvSpPr>
            <p:cNvPr id="104" name="Rectangle 103"/>
            <p:cNvSpPr/>
            <p:nvPr/>
          </p:nvSpPr>
          <p:spPr bwMode="auto">
            <a:xfrm>
              <a:off x="4827801" y="5501979"/>
              <a:ext cx="2132431" cy="31293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l"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Azure SQL Database</a:t>
              </a:r>
            </a:p>
          </p:txBody>
        </p:sp>
        <p:pic>
          <p:nvPicPr>
            <p:cNvPr id="105" name="Picture 104"/>
            <p:cNvPicPr>
              <a:picLocks noChangeAspect="1"/>
            </p:cNvPicPr>
            <p:nvPr/>
          </p:nvPicPr>
          <p:blipFill>
            <a:blip r:embed="rId3"/>
            <a:stretch>
              <a:fillRect/>
            </a:stretch>
          </p:blipFill>
          <p:spPr>
            <a:xfrm>
              <a:off x="5018559" y="4842101"/>
              <a:ext cx="640931" cy="670604"/>
            </a:xfrm>
            <a:prstGeom prst="rect">
              <a:avLst/>
            </a:prstGeom>
          </p:spPr>
        </p:pic>
      </p:grpSp>
      <p:grpSp>
        <p:nvGrpSpPr>
          <p:cNvPr id="96" name="Group 95"/>
          <p:cNvGrpSpPr/>
          <p:nvPr/>
        </p:nvGrpSpPr>
        <p:grpSpPr>
          <a:xfrm>
            <a:off x="4852223" y="3969570"/>
            <a:ext cx="2261240" cy="2104995"/>
            <a:chOff x="4749816" y="3892090"/>
            <a:chExt cx="2217103" cy="2063908"/>
          </a:xfrm>
        </p:grpSpPr>
        <p:sp>
          <p:nvSpPr>
            <p:cNvPr id="97" name="Rectangle 96"/>
            <p:cNvSpPr/>
            <p:nvPr/>
          </p:nvSpPr>
          <p:spPr bwMode="auto">
            <a:xfrm>
              <a:off x="4749816" y="3892090"/>
              <a:ext cx="2217103" cy="2063908"/>
            </a:xfrm>
            <a:prstGeom prst="rect">
              <a:avLst/>
            </a:prstGeom>
            <a:solidFill>
              <a:schemeClr val="bg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8" name="Rectangle 97"/>
            <p:cNvSpPr/>
            <p:nvPr/>
          </p:nvSpPr>
          <p:spPr bwMode="auto">
            <a:xfrm>
              <a:off x="4827801" y="4118257"/>
              <a:ext cx="2132431" cy="31293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l"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Active Azure application tier</a:t>
              </a:r>
            </a:p>
          </p:txBody>
        </p:sp>
        <p:sp>
          <p:nvSpPr>
            <p:cNvPr id="99" name="Rectangle 98"/>
            <p:cNvSpPr/>
            <p:nvPr/>
          </p:nvSpPr>
          <p:spPr bwMode="auto">
            <a:xfrm>
              <a:off x="4827801" y="5501979"/>
              <a:ext cx="2132431" cy="31293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l"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Azure SQL Database</a:t>
              </a:r>
            </a:p>
          </p:txBody>
        </p:sp>
        <p:pic>
          <p:nvPicPr>
            <p:cNvPr id="100" name="Picture 99"/>
            <p:cNvPicPr>
              <a:picLocks noChangeAspect="1"/>
            </p:cNvPicPr>
            <p:nvPr/>
          </p:nvPicPr>
          <p:blipFill>
            <a:blip r:embed="rId3"/>
            <a:stretch>
              <a:fillRect/>
            </a:stretch>
          </p:blipFill>
          <p:spPr>
            <a:xfrm>
              <a:off x="5018559" y="4842101"/>
              <a:ext cx="640931" cy="670604"/>
            </a:xfrm>
            <a:prstGeom prst="rect">
              <a:avLst/>
            </a:prstGeom>
          </p:spPr>
        </p:pic>
      </p:grpSp>
      <p:sp>
        <p:nvSpPr>
          <p:cNvPr id="7" name="Content Placeholder 1"/>
          <p:cNvSpPr txBox="1">
            <a:spLocks/>
          </p:cNvSpPr>
          <p:nvPr/>
        </p:nvSpPr>
        <p:spPr>
          <a:xfrm>
            <a:off x="177466" y="1312968"/>
            <a:ext cx="4301081" cy="2442480"/>
          </a:xfrm>
          <a:prstGeom prst="rect">
            <a:avLst/>
          </a:prstGeom>
        </p:spPr>
        <p:txBody>
          <a:bodyPr lIns="253595" tIns="126797" rIns="253595" bIns="126797"/>
          <a:lstStyle>
            <a:lvl1pPr marL="342886" indent="-342886" algn="l" defTabSz="457181" rtl="0" eaLnBrk="1" latinLnBrk="0" hangingPunct="1">
              <a:spcBef>
                <a:spcPts val="1000"/>
              </a:spcBef>
              <a:buFont typeface="Arial"/>
              <a:buChar char="•"/>
              <a:defRPr sz="1800" kern="1200">
                <a:solidFill>
                  <a:srgbClr val="FFFFFF"/>
                </a:solidFill>
                <a:latin typeface="Segoe UI"/>
                <a:ea typeface="+mn-ea"/>
                <a:cs typeface="Segoe UI"/>
              </a:defRPr>
            </a:lvl1pPr>
            <a:lvl2pPr marL="742919" indent="-285738" algn="l" defTabSz="457181" rtl="0" eaLnBrk="1" latinLnBrk="0" hangingPunct="1">
              <a:spcBef>
                <a:spcPts val="1000"/>
              </a:spcBef>
              <a:buFont typeface="Arial"/>
              <a:buChar char="–"/>
              <a:defRPr sz="1600" kern="1200">
                <a:solidFill>
                  <a:srgbClr val="FFFFFF"/>
                </a:solidFill>
                <a:latin typeface="Segoe UI"/>
                <a:ea typeface="+mn-ea"/>
                <a:cs typeface="Segoe UI"/>
              </a:defRPr>
            </a:lvl2pPr>
            <a:lvl3pPr marL="1142952" indent="-228591" algn="l" defTabSz="457181" rtl="0" eaLnBrk="1" latinLnBrk="0" hangingPunct="1">
              <a:spcBef>
                <a:spcPts val="1000"/>
              </a:spcBef>
              <a:buFont typeface="Arial"/>
              <a:buChar char="•"/>
              <a:defRPr sz="1400" kern="1200">
                <a:solidFill>
                  <a:srgbClr val="FFFFFF"/>
                </a:solidFill>
                <a:latin typeface="Segoe UI"/>
                <a:ea typeface="+mn-ea"/>
                <a:cs typeface="Segoe UI"/>
              </a:defRPr>
            </a:lvl3pPr>
            <a:lvl4pPr marL="1600134" indent="-228591" algn="l" defTabSz="457181" rtl="0" eaLnBrk="1" latinLnBrk="0" hangingPunct="1">
              <a:spcBef>
                <a:spcPts val="1000"/>
              </a:spcBef>
              <a:buFont typeface="Arial"/>
              <a:buChar char="–"/>
              <a:defRPr sz="1200" kern="1200">
                <a:solidFill>
                  <a:srgbClr val="FFFFFF"/>
                </a:solidFill>
                <a:latin typeface="Segoe UI"/>
                <a:ea typeface="+mn-ea"/>
                <a:cs typeface="Segoe UI"/>
              </a:defRPr>
            </a:lvl4pPr>
            <a:lvl5pPr marL="2057314" indent="-228591" algn="l" defTabSz="457181" rtl="0" eaLnBrk="1" latinLnBrk="0" hangingPunct="1">
              <a:spcBef>
                <a:spcPts val="1000"/>
              </a:spcBef>
              <a:buFont typeface="Arial"/>
              <a:buChar char="»"/>
              <a:defRPr sz="1000" kern="1200">
                <a:solidFill>
                  <a:srgbClr val="FFFFFF"/>
                </a:solidFill>
                <a:latin typeface="Segoe UI"/>
                <a:ea typeface="+mn-ea"/>
                <a:cs typeface="Segoe UI"/>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633978" rtl="0" eaLnBrk="1" fontAlgn="auto" latinLnBrk="0" hangingPunct="1">
              <a:lnSpc>
                <a:spcPct val="100000"/>
              </a:lnSpc>
              <a:spcBef>
                <a:spcPts val="1224"/>
              </a:spcBef>
              <a:spcAft>
                <a:spcPts val="0"/>
              </a:spcAft>
              <a:buClrTx/>
              <a:buSzTx/>
              <a:buFont typeface="Arial"/>
              <a:buNone/>
              <a:tabLst/>
              <a:defRPr/>
            </a:pPr>
            <a:r>
              <a:rPr kumimoji="0" lang="en-US" sz="2448" b="0" i="0" u="none" strike="noStrike" kern="1200" cap="none" spc="0" normalizeH="0" baseline="0" noProof="0" dirty="0">
                <a:ln>
                  <a:noFill/>
                </a:ln>
                <a:solidFill>
                  <a:srgbClr val="0072C6"/>
                </a:solidFill>
                <a:effectLst/>
                <a:uLnTx/>
                <a:uFillTx/>
                <a:latin typeface="Segoe UI Light"/>
                <a:ea typeface="+mn-ea"/>
                <a:cs typeface="Segoe UI"/>
              </a:rPr>
              <a:t>Optimized for co-located app and data tier</a:t>
            </a:r>
          </a:p>
          <a:p>
            <a:pPr marL="0" marR="0" lvl="0" indent="0" algn="l" defTabSz="633978" rtl="0" eaLnBrk="1" fontAlgn="auto" latinLnBrk="0" hangingPunct="1">
              <a:lnSpc>
                <a:spcPct val="100000"/>
              </a:lnSpc>
              <a:spcBef>
                <a:spcPts val="1224"/>
              </a:spcBef>
              <a:spcAft>
                <a:spcPts val="0"/>
              </a:spcAft>
              <a:buClrTx/>
              <a:buSzTx/>
              <a:buFont typeface="Arial"/>
              <a:buNone/>
              <a:tabLst/>
              <a:defRPr/>
            </a:pPr>
            <a:r>
              <a:rPr kumimoji="0" lang="en-US" sz="2448" b="0" i="0" u="none" strike="noStrike" kern="1200" cap="none" spc="0" normalizeH="0" baseline="0" noProof="0" dirty="0">
                <a:ln>
                  <a:noFill/>
                </a:ln>
                <a:solidFill>
                  <a:srgbClr val="0072C6"/>
                </a:solidFill>
                <a:effectLst/>
                <a:uLnTx/>
                <a:uFillTx/>
                <a:latin typeface="Segoe UI Light"/>
                <a:ea typeface="+mn-ea"/>
                <a:cs typeface="Segoe UI"/>
              </a:rPr>
              <a:t>Secondary is not used for app access</a:t>
            </a:r>
          </a:p>
          <a:p>
            <a:pPr marL="0" marR="0" lvl="0" indent="0" algn="l" defTabSz="633978" rtl="0" eaLnBrk="1" fontAlgn="auto" latinLnBrk="0" hangingPunct="1">
              <a:lnSpc>
                <a:spcPct val="100000"/>
              </a:lnSpc>
              <a:spcBef>
                <a:spcPts val="1224"/>
              </a:spcBef>
              <a:spcAft>
                <a:spcPts val="0"/>
              </a:spcAft>
              <a:buClrTx/>
              <a:buSzTx/>
              <a:buFont typeface="Arial"/>
              <a:buNone/>
              <a:tabLst/>
              <a:defRPr/>
            </a:pPr>
            <a:r>
              <a:rPr kumimoji="0" lang="en-US" sz="2448" b="0" i="0" u="none" strike="noStrike" kern="1200" cap="none" spc="0" normalizeH="0" baseline="0" noProof="0" dirty="0">
                <a:ln>
                  <a:noFill/>
                </a:ln>
                <a:solidFill>
                  <a:srgbClr val="0072C6"/>
                </a:solidFill>
                <a:effectLst/>
                <a:uLnTx/>
                <a:uFillTx/>
                <a:latin typeface="Segoe UI Light"/>
                <a:ea typeface="+mn-ea"/>
                <a:cs typeface="Segoe UI"/>
              </a:rPr>
              <a:t>Failover involves DNS change</a:t>
            </a:r>
          </a:p>
          <a:p>
            <a:pPr marL="0" marR="0" lvl="0" indent="0" algn="l" defTabSz="633978" rtl="0" eaLnBrk="1" fontAlgn="auto" latinLnBrk="0" hangingPunct="1">
              <a:lnSpc>
                <a:spcPct val="100000"/>
              </a:lnSpc>
              <a:spcBef>
                <a:spcPts val="612"/>
              </a:spcBef>
              <a:spcAft>
                <a:spcPts val="612"/>
              </a:spcAft>
              <a:buClrTx/>
              <a:buSzTx/>
              <a:buFont typeface="Arial"/>
              <a:buNone/>
              <a:tabLst/>
              <a:defRPr/>
            </a:pPr>
            <a:endParaRPr kumimoji="0" lang="en-US" sz="2040" b="0" i="0" u="none" strike="noStrike" kern="1200" cap="none" spc="0" normalizeH="0" baseline="0" noProof="0" dirty="0">
              <a:ln>
                <a:noFill/>
              </a:ln>
              <a:solidFill>
                <a:srgbClr val="505050"/>
              </a:solidFill>
              <a:effectLst/>
              <a:uLnTx/>
              <a:uFillTx/>
              <a:latin typeface="Segoe UI Light"/>
              <a:ea typeface="+mn-ea"/>
              <a:cs typeface="Segoe UI"/>
            </a:endParaRPr>
          </a:p>
        </p:txBody>
      </p:sp>
      <p:grpSp>
        <p:nvGrpSpPr>
          <p:cNvPr id="34" name="Group 33"/>
          <p:cNvGrpSpPr/>
          <p:nvPr/>
        </p:nvGrpSpPr>
        <p:grpSpPr>
          <a:xfrm>
            <a:off x="6045134" y="1824691"/>
            <a:ext cx="1243163" cy="897099"/>
            <a:chOff x="6537338" y="1847850"/>
            <a:chExt cx="1243181" cy="1076220"/>
          </a:xfrm>
        </p:grpSpPr>
        <p:cxnSp>
          <p:nvCxnSpPr>
            <p:cNvPr id="31" name="Straight Connector 30"/>
            <p:cNvCxnSpPr/>
            <p:nvPr/>
          </p:nvCxnSpPr>
          <p:spPr>
            <a:xfrm flipV="1">
              <a:off x="6546832" y="1847850"/>
              <a:ext cx="0" cy="1076220"/>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537338" y="1847850"/>
              <a:ext cx="1243181" cy="0"/>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4679866" y="2580894"/>
            <a:ext cx="1174341" cy="634476"/>
          </a:xfrm>
          <a:prstGeom prst="rect">
            <a:avLst/>
          </a:prstGeom>
          <a:noFill/>
        </p:spPr>
        <p:txBody>
          <a:bodyPr wrap="square" lIns="182878" tIns="146302" rIns="182878" bIns="146302" rtlCol="0">
            <a:spAutoFit/>
          </a:bodyPr>
          <a:lstStyle/>
          <a:p>
            <a:pPr marL="0" marR="0" lvl="0" indent="0" algn="l" defTabSz="932754"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Light"/>
                <a:ea typeface="+mn-ea"/>
                <a:cs typeface="+mn-cs"/>
              </a:rPr>
              <a:t>Http client</a:t>
            </a:r>
          </a:p>
          <a:p>
            <a:pPr marL="0" marR="0" lvl="0" indent="0" algn="l" defTabSz="932754"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Light"/>
                <a:ea typeface="+mn-ea"/>
                <a:cs typeface="+mn-cs"/>
              </a:rPr>
              <a:t>application</a:t>
            </a:r>
          </a:p>
        </p:txBody>
      </p:sp>
      <p:sp>
        <p:nvSpPr>
          <p:cNvPr id="39" name="Rectangle 38"/>
          <p:cNvSpPr/>
          <p:nvPr/>
        </p:nvSpPr>
        <p:spPr bwMode="auto">
          <a:xfrm>
            <a:off x="5680969" y="2165960"/>
            <a:ext cx="733414" cy="3191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Light"/>
                <a:ea typeface="Segoe UI" pitchFamily="34" charset="0"/>
                <a:cs typeface="Segoe UI" pitchFamily="34" charset="0"/>
              </a:rPr>
              <a:t>DNS</a:t>
            </a:r>
          </a:p>
        </p:txBody>
      </p:sp>
      <p:cxnSp>
        <p:nvCxnSpPr>
          <p:cNvPr id="41" name="Straight Arrow Connector 40"/>
          <p:cNvCxnSpPr/>
          <p:nvPr/>
        </p:nvCxnSpPr>
        <p:spPr>
          <a:xfrm flipH="1">
            <a:off x="6054629" y="3179736"/>
            <a:ext cx="1" cy="1093139"/>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bwMode="auto">
          <a:xfrm>
            <a:off x="5595726" y="3364518"/>
            <a:ext cx="903898" cy="3191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Light"/>
                <a:ea typeface="Segoe UI" pitchFamily="34" charset="0"/>
                <a:cs typeface="Segoe UI" pitchFamily="34" charset="0"/>
              </a:rPr>
              <a:t>Http(s)</a:t>
            </a:r>
          </a:p>
        </p:txBody>
      </p:sp>
      <p:grpSp>
        <p:nvGrpSpPr>
          <p:cNvPr id="47" name="Group 46"/>
          <p:cNvGrpSpPr/>
          <p:nvPr/>
        </p:nvGrpSpPr>
        <p:grpSpPr>
          <a:xfrm rot="10800000">
            <a:off x="5595726" y="4525312"/>
            <a:ext cx="458903" cy="686129"/>
            <a:chOff x="6520775" y="1847848"/>
            <a:chExt cx="1259741" cy="1076222"/>
          </a:xfrm>
        </p:grpSpPr>
        <p:cxnSp>
          <p:nvCxnSpPr>
            <p:cNvPr id="48" name="Straight Connector 47"/>
            <p:cNvCxnSpPr/>
            <p:nvPr/>
          </p:nvCxnSpPr>
          <p:spPr>
            <a:xfrm flipV="1">
              <a:off x="6546832" y="1847850"/>
              <a:ext cx="0" cy="1076220"/>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10800000" flipH="1">
              <a:off x="6520775" y="1847848"/>
              <a:ext cx="1259741" cy="0"/>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53" name="Rectangle 52"/>
          <p:cNvSpPr/>
          <p:nvPr/>
        </p:nvSpPr>
        <p:spPr bwMode="auto">
          <a:xfrm>
            <a:off x="8441586" y="3969570"/>
            <a:ext cx="2281376" cy="2104995"/>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9050372" y="5611508"/>
            <a:ext cx="2174882" cy="319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l"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Azure SQL Database</a:t>
            </a:r>
          </a:p>
        </p:txBody>
      </p:sp>
      <p:cxnSp>
        <p:nvCxnSpPr>
          <p:cNvPr id="52" name="Straight Arrow Connector 51"/>
          <p:cNvCxnSpPr/>
          <p:nvPr/>
        </p:nvCxnSpPr>
        <p:spPr>
          <a:xfrm>
            <a:off x="5888204" y="5475833"/>
            <a:ext cx="3872136" cy="6444"/>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bwMode="auto">
          <a:xfrm>
            <a:off x="7622127" y="5333573"/>
            <a:ext cx="406999" cy="31916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2" rIns="0" bIns="146302" numCol="1" spcCol="0" rtlCol="0" fromWordArt="0" anchor="ctr"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Light"/>
                <a:ea typeface="Segoe UI" pitchFamily="34" charset="0"/>
                <a:cs typeface="Segoe UI" pitchFamily="34" charset="0"/>
              </a:rPr>
              <a:t>USC</a:t>
            </a:r>
          </a:p>
        </p:txBody>
      </p:sp>
      <p:pic>
        <p:nvPicPr>
          <p:cNvPr id="69" name="Picture 68"/>
          <p:cNvPicPr>
            <a:picLocks noChangeAspect="1"/>
          </p:cNvPicPr>
          <p:nvPr/>
        </p:nvPicPr>
        <p:blipFill>
          <a:blip r:embed="rId4"/>
          <a:stretch>
            <a:fillRect/>
          </a:stretch>
        </p:blipFill>
        <p:spPr>
          <a:xfrm>
            <a:off x="5888204" y="3344423"/>
            <a:ext cx="332851" cy="332851"/>
          </a:xfrm>
          <a:prstGeom prst="rect">
            <a:avLst/>
          </a:prstGeom>
        </p:spPr>
      </p:pic>
      <p:grpSp>
        <p:nvGrpSpPr>
          <p:cNvPr id="75" name="Group 74"/>
          <p:cNvGrpSpPr/>
          <p:nvPr/>
        </p:nvGrpSpPr>
        <p:grpSpPr>
          <a:xfrm>
            <a:off x="6361619" y="2943222"/>
            <a:ext cx="4347802" cy="1288314"/>
            <a:chOff x="6987175" y="2943214"/>
            <a:chExt cx="4347864" cy="1288333"/>
          </a:xfrm>
        </p:grpSpPr>
        <p:grpSp>
          <p:nvGrpSpPr>
            <p:cNvPr id="72" name="Group 71"/>
            <p:cNvGrpSpPr/>
            <p:nvPr/>
          </p:nvGrpSpPr>
          <p:grpSpPr>
            <a:xfrm rot="5400000">
              <a:off x="8281691" y="1648698"/>
              <a:ext cx="1288333" cy="3877366"/>
              <a:chOff x="6528998" y="1847850"/>
              <a:chExt cx="1360019" cy="1061533"/>
            </a:xfrm>
          </p:grpSpPr>
          <p:cxnSp>
            <p:nvCxnSpPr>
              <p:cNvPr id="73" name="Straight Connector 72"/>
              <p:cNvCxnSpPr/>
              <p:nvPr/>
            </p:nvCxnSpPr>
            <p:spPr>
              <a:xfrm rot="16200000">
                <a:off x="6012588" y="2375140"/>
                <a:ext cx="1061533" cy="6954"/>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rot="16200000" flipH="1">
                <a:off x="7209008" y="1167841"/>
                <a:ext cx="0" cy="1360019"/>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70" name="Rectangle 69"/>
            <p:cNvSpPr/>
            <p:nvPr/>
          </p:nvSpPr>
          <p:spPr bwMode="auto">
            <a:xfrm>
              <a:off x="10431128" y="3282810"/>
              <a:ext cx="903911" cy="319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Light"/>
                  <a:ea typeface="Segoe UI" pitchFamily="34" charset="0"/>
                  <a:cs typeface="Segoe UI" pitchFamily="34" charset="0"/>
                </a:rPr>
                <a:t>Http(s)</a:t>
              </a:r>
            </a:p>
          </p:txBody>
        </p:sp>
      </p:grpSp>
      <p:sp>
        <p:nvSpPr>
          <p:cNvPr id="76" name="TextBox 75"/>
          <p:cNvSpPr txBox="1"/>
          <p:nvPr/>
        </p:nvSpPr>
        <p:spPr>
          <a:xfrm>
            <a:off x="10725072" y="4148218"/>
            <a:ext cx="1662453" cy="803985"/>
          </a:xfrm>
          <a:prstGeom prst="rect">
            <a:avLst/>
          </a:prstGeom>
          <a:noFill/>
        </p:spPr>
        <p:txBody>
          <a:bodyPr wrap="square" lIns="182878" tIns="146302" rIns="182878" bIns="146302" rtlCol="0">
            <a:spAutoFit/>
          </a:bodyPr>
          <a:lstStyle/>
          <a:p>
            <a:pPr marL="0" marR="0" lvl="0" indent="0" algn="l" defTabSz="932754"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Segoe UI Light"/>
                <a:ea typeface="+mn-ea"/>
                <a:cs typeface="+mn-cs"/>
              </a:rPr>
              <a:t>After failover this application tier becomes active</a:t>
            </a:r>
          </a:p>
        </p:txBody>
      </p:sp>
      <p:grpSp>
        <p:nvGrpSpPr>
          <p:cNvPr id="81" name="Group 80"/>
          <p:cNvGrpSpPr/>
          <p:nvPr/>
        </p:nvGrpSpPr>
        <p:grpSpPr>
          <a:xfrm>
            <a:off x="9834977" y="4519403"/>
            <a:ext cx="623123" cy="479388"/>
            <a:chOff x="10067894" y="4519416"/>
            <a:chExt cx="623131" cy="479395"/>
          </a:xfrm>
        </p:grpSpPr>
        <p:cxnSp>
          <p:nvCxnSpPr>
            <p:cNvPr id="77" name="Straight Arrow Connector 76"/>
            <p:cNvCxnSpPr/>
            <p:nvPr/>
          </p:nvCxnSpPr>
          <p:spPr>
            <a:xfrm>
              <a:off x="10378456" y="4519416"/>
              <a:ext cx="0" cy="479395"/>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10067894" y="4629477"/>
              <a:ext cx="623131" cy="213847"/>
              <a:chOff x="6512641" y="5236311"/>
              <a:chExt cx="623131" cy="205361"/>
            </a:xfrm>
          </p:grpSpPr>
          <p:sp>
            <p:nvSpPr>
              <p:cNvPr id="79" name="Rectangle 78"/>
              <p:cNvSpPr/>
              <p:nvPr/>
            </p:nvSpPr>
            <p:spPr bwMode="auto">
              <a:xfrm>
                <a:off x="6661540" y="5268378"/>
                <a:ext cx="316858" cy="136806"/>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0" name="Rectangle 79"/>
              <p:cNvSpPr/>
              <p:nvPr/>
            </p:nvSpPr>
            <p:spPr bwMode="auto">
              <a:xfrm>
                <a:off x="6512641" y="5236311"/>
                <a:ext cx="623131" cy="2053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TDS</a:t>
                </a:r>
              </a:p>
            </p:txBody>
          </p:sp>
        </p:grpSp>
      </p:grpSp>
      <p:grpSp>
        <p:nvGrpSpPr>
          <p:cNvPr id="51" name="Group 50"/>
          <p:cNvGrpSpPr/>
          <p:nvPr/>
        </p:nvGrpSpPr>
        <p:grpSpPr>
          <a:xfrm>
            <a:off x="5546327" y="5109544"/>
            <a:ext cx="623123" cy="205358"/>
            <a:chOff x="6529939" y="5236311"/>
            <a:chExt cx="623131" cy="205361"/>
          </a:xfrm>
        </p:grpSpPr>
        <p:sp>
          <p:nvSpPr>
            <p:cNvPr id="59" name="Rectangle 58"/>
            <p:cNvSpPr/>
            <p:nvPr/>
          </p:nvSpPr>
          <p:spPr bwMode="auto">
            <a:xfrm>
              <a:off x="6742049" y="5260356"/>
              <a:ext cx="216133" cy="14618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Rectangle 60"/>
            <p:cNvSpPr/>
            <p:nvPr/>
          </p:nvSpPr>
          <p:spPr bwMode="auto">
            <a:xfrm>
              <a:off x="6529939" y="5236311"/>
              <a:ext cx="623131" cy="2053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r>
                <a:rPr kumimoji="0" lang="en-US" sz="102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TDS</a:t>
              </a:r>
            </a:p>
          </p:txBody>
        </p:sp>
      </p:grpSp>
      <p:grpSp>
        <p:nvGrpSpPr>
          <p:cNvPr id="68" name="Group 67"/>
          <p:cNvGrpSpPr/>
          <p:nvPr/>
        </p:nvGrpSpPr>
        <p:grpSpPr>
          <a:xfrm>
            <a:off x="5765727" y="4530109"/>
            <a:ext cx="3975563" cy="922243"/>
            <a:chOff x="6017635" y="4519416"/>
            <a:chExt cx="3975620" cy="922256"/>
          </a:xfrm>
        </p:grpSpPr>
        <p:grpSp>
          <p:nvGrpSpPr>
            <p:cNvPr id="82" name="Group 81"/>
            <p:cNvGrpSpPr/>
            <p:nvPr/>
          </p:nvGrpSpPr>
          <p:grpSpPr>
            <a:xfrm rot="10800000">
              <a:off x="6017635" y="4519416"/>
              <a:ext cx="3975620" cy="814626"/>
              <a:chOff x="6539878" y="1847850"/>
              <a:chExt cx="1240641" cy="1076220"/>
            </a:xfrm>
          </p:grpSpPr>
          <p:cxnSp>
            <p:nvCxnSpPr>
              <p:cNvPr id="86" name="Straight Connector 85"/>
              <p:cNvCxnSpPr/>
              <p:nvPr/>
            </p:nvCxnSpPr>
            <p:spPr>
              <a:xfrm flipV="1">
                <a:off x="6542442" y="1847850"/>
                <a:ext cx="0" cy="1076220"/>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6539878" y="1847850"/>
                <a:ext cx="1240641" cy="0"/>
              </a:xfrm>
              <a:prstGeom prst="straightConnector1">
                <a:avLst/>
              </a:prstGeom>
              <a:ln w="3810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a:xfrm>
              <a:off x="6512641" y="5225677"/>
              <a:ext cx="623131" cy="215995"/>
              <a:chOff x="6512641" y="5225677"/>
              <a:chExt cx="623131" cy="215995"/>
            </a:xfrm>
          </p:grpSpPr>
          <p:sp>
            <p:nvSpPr>
              <p:cNvPr id="84" name="Rectangle 83"/>
              <p:cNvSpPr/>
              <p:nvPr/>
            </p:nvSpPr>
            <p:spPr bwMode="auto">
              <a:xfrm>
                <a:off x="6699171" y="5225677"/>
                <a:ext cx="254560" cy="195073"/>
              </a:xfrm>
              <a:prstGeom prst="rect">
                <a:avLst/>
              </a:prstGeom>
              <a:solidFill>
                <a:srgbClr val="6969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 name="Rectangle 84"/>
              <p:cNvSpPr/>
              <p:nvPr/>
            </p:nvSpPr>
            <p:spPr bwMode="auto">
              <a:xfrm>
                <a:off x="6512641" y="5236311"/>
                <a:ext cx="623131" cy="2053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r>
                  <a:rPr kumimoji="0" lang="en-US" sz="102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TDS</a:t>
                </a:r>
              </a:p>
            </p:txBody>
          </p:sp>
        </p:grpSp>
      </p:grpSp>
      <p:sp>
        <p:nvSpPr>
          <p:cNvPr id="89" name="Rectangle 88"/>
          <p:cNvSpPr/>
          <p:nvPr/>
        </p:nvSpPr>
        <p:spPr bwMode="auto">
          <a:xfrm>
            <a:off x="8494834" y="4200240"/>
            <a:ext cx="2174882" cy="319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l"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Active Azure application tier</a:t>
            </a:r>
          </a:p>
        </p:txBody>
      </p:sp>
      <p:sp>
        <p:nvSpPr>
          <p:cNvPr id="90" name="Rectangle 89"/>
          <p:cNvSpPr/>
          <p:nvPr/>
        </p:nvSpPr>
        <p:spPr bwMode="auto">
          <a:xfrm>
            <a:off x="8493623" y="4191616"/>
            <a:ext cx="2229339" cy="319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l" defTabSz="932483" rtl="0" eaLnBrk="1" fontAlgn="base" latinLnBrk="0" hangingPunct="1">
              <a:lnSpc>
                <a:spcPct val="9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Passive Azure application tier</a:t>
            </a:r>
          </a:p>
        </p:txBody>
      </p:sp>
      <p:sp>
        <p:nvSpPr>
          <p:cNvPr id="3" name="Title 2"/>
          <p:cNvSpPr>
            <a:spLocks noGrp="1"/>
          </p:cNvSpPr>
          <p:nvPr>
            <p:ph type="title"/>
          </p:nvPr>
        </p:nvSpPr>
        <p:spPr>
          <a:xfrm>
            <a:off x="365760" y="365760"/>
            <a:ext cx="11889564" cy="917575"/>
          </a:xfrm>
        </p:spPr>
        <p:txBody>
          <a:bodyPr lIns="91440" rIns="91440"/>
          <a:lstStyle/>
          <a:p>
            <a:r>
              <a:rPr lang="en-US" sz="4800" dirty="0"/>
              <a:t>Active-passive compute with decoupled failover</a:t>
            </a:r>
          </a:p>
        </p:txBody>
      </p:sp>
      <p:sp>
        <p:nvSpPr>
          <p:cNvPr id="64" name="Rectangle 63"/>
          <p:cNvSpPr/>
          <p:nvPr/>
        </p:nvSpPr>
        <p:spPr bwMode="auto">
          <a:xfrm>
            <a:off x="4671868" y="6091693"/>
            <a:ext cx="2174882" cy="319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l" defTabSz="932483" rtl="0" eaLnBrk="1" fontAlgn="base" latinLnBrk="0" hangingPunct="1">
              <a:lnSpc>
                <a:spcPct val="90000"/>
              </a:lnSpc>
              <a:spcBef>
                <a:spcPct val="0"/>
              </a:spcBef>
              <a:spcAft>
                <a:spcPct val="0"/>
              </a:spcAft>
              <a:buClrTx/>
              <a:buSzTx/>
              <a:buFontTx/>
              <a:buNone/>
              <a:tabLst/>
              <a:defRPr/>
            </a:pPr>
            <a:r>
              <a:rPr kumimoji="0" lang="en-US" sz="1326" b="0" i="0" u="none" strike="noStrike" kern="1200" cap="none" spc="0" normalizeH="0" baseline="0" noProof="0" dirty="0">
                <a:ln>
                  <a:noFill/>
                </a:ln>
                <a:solidFill>
                  <a:srgbClr val="0072C6"/>
                </a:solidFill>
                <a:effectLst/>
                <a:uLnTx/>
                <a:uFillTx/>
                <a:latin typeface="Segoe UI Light"/>
                <a:ea typeface="Segoe UI" pitchFamily="34" charset="0"/>
                <a:cs typeface="Segoe UI" pitchFamily="34" charset="0"/>
              </a:rPr>
              <a:t>Primary Azure region</a:t>
            </a:r>
          </a:p>
        </p:txBody>
      </p:sp>
      <p:sp>
        <p:nvSpPr>
          <p:cNvPr id="66" name="Rectangle 65"/>
          <p:cNvSpPr/>
          <p:nvPr/>
        </p:nvSpPr>
        <p:spPr bwMode="auto">
          <a:xfrm>
            <a:off x="8252857" y="6089904"/>
            <a:ext cx="2174882" cy="31916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l" defTabSz="932483" rtl="0" eaLnBrk="1" fontAlgn="base" latinLnBrk="0" hangingPunct="1">
              <a:lnSpc>
                <a:spcPct val="90000"/>
              </a:lnSpc>
              <a:spcBef>
                <a:spcPct val="0"/>
              </a:spcBef>
              <a:spcAft>
                <a:spcPct val="0"/>
              </a:spcAft>
              <a:buClrTx/>
              <a:buSzTx/>
              <a:buFontTx/>
              <a:buNone/>
              <a:tabLst/>
              <a:defRPr/>
            </a:pPr>
            <a:r>
              <a:rPr kumimoji="0" lang="en-US" sz="1326" b="0" i="0" u="none" strike="noStrike" kern="1200" cap="none" spc="0" normalizeH="0" baseline="0" noProof="0" dirty="0">
                <a:ln>
                  <a:noFill/>
                </a:ln>
                <a:solidFill>
                  <a:srgbClr val="0072C6"/>
                </a:solidFill>
                <a:effectLst/>
                <a:uLnTx/>
                <a:uFillTx/>
                <a:latin typeface="Segoe UI Light"/>
                <a:ea typeface="Segoe UI" pitchFamily="34" charset="0"/>
                <a:cs typeface="Segoe UI" pitchFamily="34" charset="0"/>
              </a:rPr>
              <a:t>Secondary Azure region</a:t>
            </a:r>
          </a:p>
        </p:txBody>
      </p:sp>
      <p:sp>
        <p:nvSpPr>
          <p:cNvPr id="57" name="TextBox 56"/>
          <p:cNvSpPr txBox="1"/>
          <p:nvPr/>
        </p:nvSpPr>
        <p:spPr>
          <a:xfrm>
            <a:off x="7099674" y="2073013"/>
            <a:ext cx="1426714" cy="461765"/>
          </a:xfrm>
          <a:prstGeom prst="rect">
            <a:avLst/>
          </a:prstGeom>
          <a:noFill/>
        </p:spPr>
        <p:txBody>
          <a:bodyPr wrap="square" lIns="182878" tIns="146302" rIns="182878" bIns="146302" rtlCol="0">
            <a:spAutoFit/>
          </a:bodyPr>
          <a:lstStyle/>
          <a:p>
            <a:pPr marL="0" marR="0" lvl="0" indent="0" algn="l" defTabSz="932754"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Light"/>
                <a:ea typeface="+mn-ea"/>
                <a:cs typeface="+mn-cs"/>
              </a:rPr>
              <a:t>DNS authority</a:t>
            </a:r>
          </a:p>
        </p:txBody>
      </p:sp>
      <p:grpSp>
        <p:nvGrpSpPr>
          <p:cNvPr id="62" name="Group 61"/>
          <p:cNvGrpSpPr>
            <a:grpSpLocks noChangeAspect="1"/>
          </p:cNvGrpSpPr>
          <p:nvPr/>
        </p:nvGrpSpPr>
        <p:grpSpPr bwMode="auto">
          <a:xfrm>
            <a:off x="7366187" y="1517396"/>
            <a:ext cx="772681" cy="618986"/>
            <a:chOff x="4549" y="987"/>
            <a:chExt cx="367" cy="294"/>
          </a:xfrm>
        </p:grpSpPr>
        <p:sp>
          <p:nvSpPr>
            <p:cNvPr id="63" name="Oval 5"/>
            <p:cNvSpPr>
              <a:spLocks noChangeArrowheads="1"/>
            </p:cNvSpPr>
            <p:nvPr/>
          </p:nvSpPr>
          <p:spPr bwMode="auto">
            <a:xfrm>
              <a:off x="4549" y="987"/>
              <a:ext cx="293" cy="294"/>
            </a:xfrm>
            <a:prstGeom prst="ellipse">
              <a:avLst/>
            </a:prstGeom>
            <a:noFill/>
            <a:ln w="15875" cap="flat">
              <a:solidFill>
                <a:srgbClr val="0072C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67" name="Oval 6"/>
            <p:cNvSpPr>
              <a:spLocks noChangeArrowheads="1"/>
            </p:cNvSpPr>
            <p:nvPr/>
          </p:nvSpPr>
          <p:spPr bwMode="auto">
            <a:xfrm>
              <a:off x="4593" y="1029"/>
              <a:ext cx="207" cy="208"/>
            </a:xfrm>
            <a:prstGeom prst="ellipse">
              <a:avLst/>
            </a:prstGeom>
            <a:solidFill>
              <a:srgbClr val="FFFFFF"/>
            </a:solidFill>
            <a:ln w="23813" cap="flat">
              <a:solidFill>
                <a:srgbClr val="0072C6"/>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71" name="Oval 7"/>
            <p:cNvSpPr>
              <a:spLocks noChangeArrowheads="1"/>
            </p:cNvSpPr>
            <p:nvPr/>
          </p:nvSpPr>
          <p:spPr bwMode="auto">
            <a:xfrm>
              <a:off x="4641" y="1078"/>
              <a:ext cx="110" cy="110"/>
            </a:xfrm>
            <a:prstGeom prst="ellipse">
              <a:avLst/>
            </a:pr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88" name="Oval 8"/>
            <p:cNvSpPr>
              <a:spLocks noChangeArrowheads="1"/>
            </p:cNvSpPr>
            <p:nvPr/>
          </p:nvSpPr>
          <p:spPr bwMode="auto">
            <a:xfrm>
              <a:off x="4767" y="1059"/>
              <a:ext cx="149" cy="15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91" name="Oval 9"/>
            <p:cNvSpPr>
              <a:spLocks noChangeArrowheads="1"/>
            </p:cNvSpPr>
            <p:nvPr/>
          </p:nvSpPr>
          <p:spPr bwMode="auto">
            <a:xfrm>
              <a:off x="4798" y="1089"/>
              <a:ext cx="88" cy="88"/>
            </a:xfrm>
            <a:prstGeom prst="ellipse">
              <a:avLst/>
            </a:pr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92" name="Rectangle 10"/>
            <p:cNvSpPr>
              <a:spLocks noChangeArrowheads="1"/>
            </p:cNvSpPr>
            <p:nvPr/>
          </p:nvSpPr>
          <p:spPr bwMode="auto">
            <a:xfrm>
              <a:off x="4724" y="1125"/>
              <a:ext cx="76" cy="17"/>
            </a:xfrm>
            <a:prstGeom prst="rect">
              <a:avLst/>
            </a:prstGeom>
            <a:solidFill>
              <a:srgbClr val="0072C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grpSp>
      <p:grpSp>
        <p:nvGrpSpPr>
          <p:cNvPr id="93" name="Group 13"/>
          <p:cNvGrpSpPr>
            <a:grpSpLocks noChangeAspect="1"/>
          </p:cNvGrpSpPr>
          <p:nvPr/>
        </p:nvGrpSpPr>
        <p:grpSpPr bwMode="auto">
          <a:xfrm>
            <a:off x="5647513" y="2685920"/>
            <a:ext cx="800293" cy="514609"/>
            <a:chOff x="3523" y="1687"/>
            <a:chExt cx="423" cy="272"/>
          </a:xfrm>
        </p:grpSpPr>
        <p:sp>
          <p:nvSpPr>
            <p:cNvPr id="94" name="Freeform 14"/>
            <p:cNvSpPr>
              <a:spLocks noEditPoints="1"/>
            </p:cNvSpPr>
            <p:nvPr/>
          </p:nvSpPr>
          <p:spPr bwMode="auto">
            <a:xfrm>
              <a:off x="3523" y="1687"/>
              <a:ext cx="423" cy="272"/>
            </a:xfrm>
            <a:custGeom>
              <a:avLst/>
              <a:gdLst>
                <a:gd name="T0" fmla="*/ 495 w 540"/>
                <a:gd name="T1" fmla="*/ 262 h 346"/>
                <a:gd name="T2" fmla="*/ 495 w 540"/>
                <a:gd name="T3" fmla="*/ 23 h 346"/>
                <a:gd name="T4" fmla="*/ 471 w 540"/>
                <a:gd name="T5" fmla="*/ 0 h 346"/>
                <a:gd name="T6" fmla="*/ 69 w 540"/>
                <a:gd name="T7" fmla="*/ 0 h 346"/>
                <a:gd name="T8" fmla="*/ 45 w 540"/>
                <a:gd name="T9" fmla="*/ 23 h 346"/>
                <a:gd name="T10" fmla="*/ 45 w 540"/>
                <a:gd name="T11" fmla="*/ 262 h 346"/>
                <a:gd name="T12" fmla="*/ 0 w 540"/>
                <a:gd name="T13" fmla="*/ 317 h 346"/>
                <a:gd name="T14" fmla="*/ 28 w 540"/>
                <a:gd name="T15" fmla="*/ 346 h 346"/>
                <a:gd name="T16" fmla="*/ 512 w 540"/>
                <a:gd name="T17" fmla="*/ 346 h 346"/>
                <a:gd name="T18" fmla="*/ 540 w 540"/>
                <a:gd name="T19" fmla="*/ 317 h 346"/>
                <a:gd name="T20" fmla="*/ 495 w 540"/>
                <a:gd name="T21" fmla="*/ 262 h 346"/>
                <a:gd name="T22" fmla="*/ 495 w 540"/>
                <a:gd name="T23" fmla="*/ 262 h 346"/>
                <a:gd name="T24" fmla="*/ 307 w 540"/>
                <a:gd name="T25" fmla="*/ 325 h 346"/>
                <a:gd name="T26" fmla="*/ 224 w 540"/>
                <a:gd name="T27" fmla="*/ 325 h 346"/>
                <a:gd name="T28" fmla="*/ 215 w 540"/>
                <a:gd name="T29" fmla="*/ 320 h 346"/>
                <a:gd name="T30" fmla="*/ 226 w 540"/>
                <a:gd name="T31" fmla="*/ 301 h 346"/>
                <a:gd name="T32" fmla="*/ 233 w 540"/>
                <a:gd name="T33" fmla="*/ 298 h 346"/>
                <a:gd name="T34" fmla="*/ 298 w 540"/>
                <a:gd name="T35" fmla="*/ 298 h 346"/>
                <a:gd name="T36" fmla="*/ 305 w 540"/>
                <a:gd name="T37" fmla="*/ 301 h 346"/>
                <a:gd name="T38" fmla="*/ 316 w 540"/>
                <a:gd name="T39" fmla="*/ 320 h 346"/>
                <a:gd name="T40" fmla="*/ 307 w 540"/>
                <a:gd name="T41" fmla="*/ 325 h 346"/>
                <a:gd name="T42" fmla="*/ 458 w 540"/>
                <a:gd name="T43" fmla="*/ 257 h 346"/>
                <a:gd name="T44" fmla="*/ 82 w 540"/>
                <a:gd name="T45" fmla="*/ 257 h 346"/>
                <a:gd name="T46" fmla="*/ 82 w 540"/>
                <a:gd name="T47" fmla="*/ 47 h 346"/>
                <a:gd name="T48" fmla="*/ 92 w 540"/>
                <a:gd name="T49" fmla="*/ 36 h 346"/>
                <a:gd name="T50" fmla="*/ 448 w 540"/>
                <a:gd name="T51" fmla="*/ 36 h 346"/>
                <a:gd name="T52" fmla="*/ 458 w 540"/>
                <a:gd name="T53" fmla="*/ 47 h 346"/>
                <a:gd name="T54" fmla="*/ 458 w 540"/>
                <a:gd name="T55" fmla="*/ 257 h 346"/>
                <a:gd name="T56" fmla="*/ 458 w 540"/>
                <a:gd name="T57" fmla="*/ 257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0" h="346">
                  <a:moveTo>
                    <a:pt x="495" y="262"/>
                  </a:moveTo>
                  <a:cubicBezTo>
                    <a:pt x="495" y="23"/>
                    <a:pt x="495" y="23"/>
                    <a:pt x="495" y="23"/>
                  </a:cubicBezTo>
                  <a:cubicBezTo>
                    <a:pt x="495" y="11"/>
                    <a:pt x="484" y="0"/>
                    <a:pt x="471" y="0"/>
                  </a:cubicBezTo>
                  <a:cubicBezTo>
                    <a:pt x="69" y="0"/>
                    <a:pt x="69" y="0"/>
                    <a:pt x="69" y="0"/>
                  </a:cubicBezTo>
                  <a:cubicBezTo>
                    <a:pt x="55" y="0"/>
                    <a:pt x="45" y="11"/>
                    <a:pt x="45" y="23"/>
                  </a:cubicBezTo>
                  <a:cubicBezTo>
                    <a:pt x="45" y="262"/>
                    <a:pt x="45" y="262"/>
                    <a:pt x="45" y="262"/>
                  </a:cubicBezTo>
                  <a:cubicBezTo>
                    <a:pt x="0" y="317"/>
                    <a:pt x="0" y="317"/>
                    <a:pt x="0" y="317"/>
                  </a:cubicBezTo>
                  <a:cubicBezTo>
                    <a:pt x="0" y="333"/>
                    <a:pt x="13" y="346"/>
                    <a:pt x="28" y="346"/>
                  </a:cubicBezTo>
                  <a:cubicBezTo>
                    <a:pt x="512" y="346"/>
                    <a:pt x="512" y="346"/>
                    <a:pt x="512" y="346"/>
                  </a:cubicBezTo>
                  <a:cubicBezTo>
                    <a:pt x="527" y="346"/>
                    <a:pt x="540" y="333"/>
                    <a:pt x="540" y="317"/>
                  </a:cubicBezTo>
                  <a:cubicBezTo>
                    <a:pt x="495" y="262"/>
                    <a:pt x="495" y="262"/>
                    <a:pt x="495" y="262"/>
                  </a:cubicBezTo>
                  <a:cubicBezTo>
                    <a:pt x="495" y="262"/>
                    <a:pt x="495" y="262"/>
                    <a:pt x="495" y="262"/>
                  </a:cubicBezTo>
                  <a:close/>
                  <a:moveTo>
                    <a:pt x="307" y="325"/>
                  </a:moveTo>
                  <a:cubicBezTo>
                    <a:pt x="224" y="325"/>
                    <a:pt x="224" y="325"/>
                    <a:pt x="224" y="325"/>
                  </a:cubicBezTo>
                  <a:cubicBezTo>
                    <a:pt x="220" y="325"/>
                    <a:pt x="215" y="322"/>
                    <a:pt x="215" y="320"/>
                  </a:cubicBezTo>
                  <a:cubicBezTo>
                    <a:pt x="226" y="301"/>
                    <a:pt x="226" y="301"/>
                    <a:pt x="226" y="301"/>
                  </a:cubicBezTo>
                  <a:cubicBezTo>
                    <a:pt x="226" y="300"/>
                    <a:pt x="229" y="298"/>
                    <a:pt x="233" y="298"/>
                  </a:cubicBezTo>
                  <a:cubicBezTo>
                    <a:pt x="298" y="298"/>
                    <a:pt x="298" y="298"/>
                    <a:pt x="298" y="298"/>
                  </a:cubicBezTo>
                  <a:cubicBezTo>
                    <a:pt x="303" y="298"/>
                    <a:pt x="305" y="300"/>
                    <a:pt x="305" y="301"/>
                  </a:cubicBezTo>
                  <a:cubicBezTo>
                    <a:pt x="316" y="320"/>
                    <a:pt x="316" y="320"/>
                    <a:pt x="316" y="320"/>
                  </a:cubicBezTo>
                  <a:cubicBezTo>
                    <a:pt x="316" y="322"/>
                    <a:pt x="311" y="325"/>
                    <a:pt x="307" y="325"/>
                  </a:cubicBezTo>
                  <a:close/>
                  <a:moveTo>
                    <a:pt x="458" y="257"/>
                  </a:moveTo>
                  <a:cubicBezTo>
                    <a:pt x="82" y="257"/>
                    <a:pt x="82" y="257"/>
                    <a:pt x="82" y="257"/>
                  </a:cubicBezTo>
                  <a:cubicBezTo>
                    <a:pt x="82" y="47"/>
                    <a:pt x="82" y="47"/>
                    <a:pt x="82" y="47"/>
                  </a:cubicBezTo>
                  <a:cubicBezTo>
                    <a:pt x="82" y="40"/>
                    <a:pt x="86" y="36"/>
                    <a:pt x="92" y="36"/>
                  </a:cubicBezTo>
                  <a:cubicBezTo>
                    <a:pt x="448" y="36"/>
                    <a:pt x="448" y="36"/>
                    <a:pt x="448" y="36"/>
                  </a:cubicBezTo>
                  <a:cubicBezTo>
                    <a:pt x="454" y="36"/>
                    <a:pt x="458" y="40"/>
                    <a:pt x="458" y="47"/>
                  </a:cubicBezTo>
                  <a:cubicBezTo>
                    <a:pt x="458" y="257"/>
                    <a:pt x="458" y="257"/>
                    <a:pt x="458" y="257"/>
                  </a:cubicBezTo>
                  <a:cubicBezTo>
                    <a:pt x="458" y="257"/>
                    <a:pt x="458" y="257"/>
                    <a:pt x="458" y="257"/>
                  </a:cubicBez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sp>
          <p:nvSpPr>
            <p:cNvPr id="95" name="Freeform 15"/>
            <p:cNvSpPr>
              <a:spLocks noEditPoints="1"/>
            </p:cNvSpPr>
            <p:nvPr/>
          </p:nvSpPr>
          <p:spPr bwMode="auto">
            <a:xfrm>
              <a:off x="3644" y="1734"/>
              <a:ext cx="181" cy="127"/>
            </a:xfrm>
            <a:custGeom>
              <a:avLst/>
              <a:gdLst>
                <a:gd name="T0" fmla="*/ 192 w 230"/>
                <a:gd name="T1" fmla="*/ 8 h 162"/>
                <a:gd name="T2" fmla="*/ 197 w 230"/>
                <a:gd name="T3" fmla="*/ 13 h 162"/>
                <a:gd name="T4" fmla="*/ 219 w 230"/>
                <a:gd name="T5" fmla="*/ 27 h 162"/>
                <a:gd name="T6" fmla="*/ 0 w 230"/>
                <a:gd name="T7" fmla="*/ 37 h 162"/>
                <a:gd name="T8" fmla="*/ 11 w 230"/>
                <a:gd name="T9" fmla="*/ 162 h 162"/>
                <a:gd name="T10" fmla="*/ 230 w 230"/>
                <a:gd name="T11" fmla="*/ 152 h 162"/>
                <a:gd name="T12" fmla="*/ 219 w 230"/>
                <a:gd name="T13" fmla="*/ 27 h 162"/>
                <a:gd name="T14" fmla="*/ 133 w 230"/>
                <a:gd name="T15" fmla="*/ 127 h 162"/>
                <a:gd name="T16" fmla="*/ 108 w 230"/>
                <a:gd name="T17" fmla="*/ 113 h 162"/>
                <a:gd name="T18" fmla="*/ 146 w 230"/>
                <a:gd name="T19" fmla="*/ 98 h 162"/>
                <a:gd name="T20" fmla="*/ 141 w 230"/>
                <a:gd name="T21" fmla="*/ 124 h 162"/>
                <a:gd name="T22" fmla="*/ 11 w 230"/>
                <a:gd name="T23" fmla="*/ 0 h 162"/>
                <a:gd name="T24" fmla="*/ 0 w 230"/>
                <a:gd name="T25" fmla="*/ 24 h 162"/>
                <a:gd name="T26" fmla="*/ 221 w 230"/>
                <a:gd name="T27" fmla="*/ 21 h 162"/>
                <a:gd name="T28" fmla="*/ 230 w 230"/>
                <a:gd name="T29" fmla="*/ 10 h 162"/>
                <a:gd name="T30" fmla="*/ 184 w 230"/>
                <a:gd name="T31" fmla="*/ 15 h 162"/>
                <a:gd name="T32" fmla="*/ 174 w 230"/>
                <a:gd name="T33" fmla="*/ 13 h 162"/>
                <a:gd name="T34" fmla="*/ 184 w 230"/>
                <a:gd name="T35" fmla="*/ 15 h 162"/>
                <a:gd name="T36" fmla="*/ 190 w 230"/>
                <a:gd name="T37" fmla="*/ 15 h 162"/>
                <a:gd name="T38" fmla="*/ 198 w 230"/>
                <a:gd name="T39" fmla="*/ 7 h 162"/>
                <a:gd name="T40" fmla="*/ 217 w 230"/>
                <a:gd name="T41" fmla="*/ 15 h 162"/>
                <a:gd name="T42" fmla="*/ 214 w 230"/>
                <a:gd name="T43" fmla="*/ 15 h 162"/>
                <a:gd name="T44" fmla="*/ 212 w 230"/>
                <a:gd name="T45" fmla="*/ 13 h 162"/>
                <a:gd name="T46" fmla="*/ 208 w 230"/>
                <a:gd name="T47" fmla="*/ 15 h 162"/>
                <a:gd name="T48" fmla="*/ 205 w 230"/>
                <a:gd name="T49" fmla="*/ 15 h 162"/>
                <a:gd name="T50" fmla="*/ 205 w 230"/>
                <a:gd name="T51" fmla="*/ 7 h 162"/>
                <a:gd name="T52" fmla="*/ 208 w 230"/>
                <a:gd name="T53" fmla="*/ 7 h 162"/>
                <a:gd name="T54" fmla="*/ 214 w 230"/>
                <a:gd name="T55" fmla="*/ 7 h 162"/>
                <a:gd name="T56" fmla="*/ 213 w 230"/>
                <a:gd name="T57" fmla="*/ 11 h 162"/>
                <a:gd name="T58" fmla="*/ 208 w 230"/>
                <a:gd name="T59" fmla="*/ 14 h 162"/>
                <a:gd name="T60" fmla="*/ 208 w 230"/>
                <a:gd name="T61" fmla="*/ 14 h 162"/>
                <a:gd name="T62" fmla="*/ 212 w 230"/>
                <a:gd name="T63" fmla="*/ 1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0" h="162">
                  <a:moveTo>
                    <a:pt x="197" y="8"/>
                  </a:moveTo>
                  <a:cubicBezTo>
                    <a:pt x="192" y="8"/>
                    <a:pt x="192" y="8"/>
                    <a:pt x="192" y="8"/>
                  </a:cubicBezTo>
                  <a:cubicBezTo>
                    <a:pt x="192" y="13"/>
                    <a:pt x="192" y="13"/>
                    <a:pt x="192" y="13"/>
                  </a:cubicBezTo>
                  <a:cubicBezTo>
                    <a:pt x="197" y="13"/>
                    <a:pt x="197" y="13"/>
                    <a:pt x="197" y="13"/>
                  </a:cubicBezTo>
                  <a:lnTo>
                    <a:pt x="197" y="8"/>
                  </a:lnTo>
                  <a:close/>
                  <a:moveTo>
                    <a:pt x="219" y="27"/>
                  </a:moveTo>
                  <a:cubicBezTo>
                    <a:pt x="11" y="27"/>
                    <a:pt x="11" y="27"/>
                    <a:pt x="11" y="27"/>
                  </a:cubicBezTo>
                  <a:cubicBezTo>
                    <a:pt x="5" y="27"/>
                    <a:pt x="0" y="31"/>
                    <a:pt x="0" y="37"/>
                  </a:cubicBezTo>
                  <a:cubicBezTo>
                    <a:pt x="0" y="152"/>
                    <a:pt x="0" y="152"/>
                    <a:pt x="0" y="152"/>
                  </a:cubicBezTo>
                  <a:cubicBezTo>
                    <a:pt x="0" y="158"/>
                    <a:pt x="5" y="162"/>
                    <a:pt x="11" y="162"/>
                  </a:cubicBezTo>
                  <a:cubicBezTo>
                    <a:pt x="219" y="162"/>
                    <a:pt x="219" y="162"/>
                    <a:pt x="219" y="162"/>
                  </a:cubicBezTo>
                  <a:cubicBezTo>
                    <a:pt x="225" y="162"/>
                    <a:pt x="230" y="158"/>
                    <a:pt x="230" y="152"/>
                  </a:cubicBezTo>
                  <a:cubicBezTo>
                    <a:pt x="230" y="37"/>
                    <a:pt x="230" y="37"/>
                    <a:pt x="230" y="37"/>
                  </a:cubicBezTo>
                  <a:cubicBezTo>
                    <a:pt x="230" y="31"/>
                    <a:pt x="225" y="27"/>
                    <a:pt x="219" y="27"/>
                  </a:cubicBezTo>
                  <a:close/>
                  <a:moveTo>
                    <a:pt x="141" y="124"/>
                  </a:moveTo>
                  <a:cubicBezTo>
                    <a:pt x="133" y="127"/>
                    <a:pt x="133" y="127"/>
                    <a:pt x="133" y="127"/>
                  </a:cubicBezTo>
                  <a:cubicBezTo>
                    <a:pt x="122" y="105"/>
                    <a:pt x="122" y="105"/>
                    <a:pt x="122" y="105"/>
                  </a:cubicBezTo>
                  <a:cubicBezTo>
                    <a:pt x="108" y="113"/>
                    <a:pt x="108" y="113"/>
                    <a:pt x="108" y="113"/>
                  </a:cubicBezTo>
                  <a:cubicBezTo>
                    <a:pt x="108" y="62"/>
                    <a:pt x="108" y="62"/>
                    <a:pt x="108" y="62"/>
                  </a:cubicBezTo>
                  <a:cubicBezTo>
                    <a:pt x="146" y="98"/>
                    <a:pt x="146" y="98"/>
                    <a:pt x="146" y="98"/>
                  </a:cubicBezTo>
                  <a:cubicBezTo>
                    <a:pt x="131" y="102"/>
                    <a:pt x="131" y="102"/>
                    <a:pt x="131" y="102"/>
                  </a:cubicBezTo>
                  <a:lnTo>
                    <a:pt x="141" y="124"/>
                  </a:lnTo>
                  <a:close/>
                  <a:moveTo>
                    <a:pt x="219" y="0"/>
                  </a:moveTo>
                  <a:cubicBezTo>
                    <a:pt x="11" y="0"/>
                    <a:pt x="11" y="0"/>
                    <a:pt x="11" y="0"/>
                  </a:cubicBezTo>
                  <a:cubicBezTo>
                    <a:pt x="5" y="0"/>
                    <a:pt x="0" y="5"/>
                    <a:pt x="0" y="10"/>
                  </a:cubicBezTo>
                  <a:cubicBezTo>
                    <a:pt x="0" y="24"/>
                    <a:pt x="0" y="24"/>
                    <a:pt x="0" y="24"/>
                  </a:cubicBezTo>
                  <a:cubicBezTo>
                    <a:pt x="2" y="22"/>
                    <a:pt x="5" y="21"/>
                    <a:pt x="8" y="21"/>
                  </a:cubicBezTo>
                  <a:cubicBezTo>
                    <a:pt x="221" y="21"/>
                    <a:pt x="221" y="21"/>
                    <a:pt x="221" y="21"/>
                  </a:cubicBezTo>
                  <a:cubicBezTo>
                    <a:pt x="225" y="21"/>
                    <a:pt x="228" y="22"/>
                    <a:pt x="230" y="24"/>
                  </a:cubicBezTo>
                  <a:cubicBezTo>
                    <a:pt x="230" y="10"/>
                    <a:pt x="230" y="10"/>
                    <a:pt x="230" y="10"/>
                  </a:cubicBezTo>
                  <a:cubicBezTo>
                    <a:pt x="230" y="5"/>
                    <a:pt x="225" y="0"/>
                    <a:pt x="219" y="0"/>
                  </a:cubicBezTo>
                  <a:close/>
                  <a:moveTo>
                    <a:pt x="184" y="15"/>
                  </a:moveTo>
                  <a:cubicBezTo>
                    <a:pt x="174" y="15"/>
                    <a:pt x="174" y="15"/>
                    <a:pt x="174" y="15"/>
                  </a:cubicBezTo>
                  <a:cubicBezTo>
                    <a:pt x="174" y="13"/>
                    <a:pt x="174" y="13"/>
                    <a:pt x="174" y="13"/>
                  </a:cubicBezTo>
                  <a:cubicBezTo>
                    <a:pt x="184" y="13"/>
                    <a:pt x="184" y="13"/>
                    <a:pt x="184" y="13"/>
                  </a:cubicBezTo>
                  <a:lnTo>
                    <a:pt x="184" y="15"/>
                  </a:lnTo>
                  <a:close/>
                  <a:moveTo>
                    <a:pt x="198" y="15"/>
                  </a:moveTo>
                  <a:cubicBezTo>
                    <a:pt x="190" y="15"/>
                    <a:pt x="190" y="15"/>
                    <a:pt x="190" y="15"/>
                  </a:cubicBezTo>
                  <a:cubicBezTo>
                    <a:pt x="190" y="7"/>
                    <a:pt x="190" y="7"/>
                    <a:pt x="190" y="7"/>
                  </a:cubicBezTo>
                  <a:cubicBezTo>
                    <a:pt x="198" y="7"/>
                    <a:pt x="198" y="7"/>
                    <a:pt x="198" y="7"/>
                  </a:cubicBezTo>
                  <a:lnTo>
                    <a:pt x="198" y="15"/>
                  </a:lnTo>
                  <a:close/>
                  <a:moveTo>
                    <a:pt x="217" y="15"/>
                  </a:moveTo>
                  <a:cubicBezTo>
                    <a:pt x="216" y="15"/>
                    <a:pt x="216" y="15"/>
                    <a:pt x="216" y="15"/>
                  </a:cubicBezTo>
                  <a:cubicBezTo>
                    <a:pt x="214" y="15"/>
                    <a:pt x="214" y="15"/>
                    <a:pt x="214" y="15"/>
                  </a:cubicBezTo>
                  <a:cubicBezTo>
                    <a:pt x="213" y="15"/>
                    <a:pt x="213" y="15"/>
                    <a:pt x="213" y="15"/>
                  </a:cubicBezTo>
                  <a:cubicBezTo>
                    <a:pt x="212" y="13"/>
                    <a:pt x="212" y="13"/>
                    <a:pt x="212" y="13"/>
                  </a:cubicBezTo>
                  <a:cubicBezTo>
                    <a:pt x="211" y="12"/>
                    <a:pt x="211" y="12"/>
                    <a:pt x="211" y="12"/>
                  </a:cubicBezTo>
                  <a:cubicBezTo>
                    <a:pt x="208" y="15"/>
                    <a:pt x="208" y="15"/>
                    <a:pt x="208" y="15"/>
                  </a:cubicBezTo>
                  <a:cubicBezTo>
                    <a:pt x="208" y="15"/>
                    <a:pt x="208" y="15"/>
                    <a:pt x="208" y="15"/>
                  </a:cubicBezTo>
                  <a:cubicBezTo>
                    <a:pt x="205" y="15"/>
                    <a:pt x="205" y="15"/>
                    <a:pt x="205" y="15"/>
                  </a:cubicBezTo>
                  <a:cubicBezTo>
                    <a:pt x="209" y="11"/>
                    <a:pt x="209" y="11"/>
                    <a:pt x="209" y="11"/>
                  </a:cubicBezTo>
                  <a:cubicBezTo>
                    <a:pt x="205" y="7"/>
                    <a:pt x="205" y="7"/>
                    <a:pt x="205" y="7"/>
                  </a:cubicBezTo>
                  <a:cubicBezTo>
                    <a:pt x="205" y="7"/>
                    <a:pt x="205" y="7"/>
                    <a:pt x="205" y="7"/>
                  </a:cubicBezTo>
                  <a:cubicBezTo>
                    <a:pt x="208" y="7"/>
                    <a:pt x="208" y="7"/>
                    <a:pt x="208" y="7"/>
                  </a:cubicBezTo>
                  <a:cubicBezTo>
                    <a:pt x="211" y="9"/>
                    <a:pt x="211" y="9"/>
                    <a:pt x="211" y="9"/>
                  </a:cubicBezTo>
                  <a:cubicBezTo>
                    <a:pt x="214" y="7"/>
                    <a:pt x="214" y="7"/>
                    <a:pt x="214" y="7"/>
                  </a:cubicBezTo>
                  <a:cubicBezTo>
                    <a:pt x="217" y="7"/>
                    <a:pt x="217" y="7"/>
                    <a:pt x="217" y="7"/>
                  </a:cubicBezTo>
                  <a:cubicBezTo>
                    <a:pt x="213" y="11"/>
                    <a:pt x="213" y="11"/>
                    <a:pt x="213" y="11"/>
                  </a:cubicBezTo>
                  <a:lnTo>
                    <a:pt x="217" y="15"/>
                  </a:lnTo>
                  <a:close/>
                  <a:moveTo>
                    <a:pt x="208" y="14"/>
                  </a:moveTo>
                  <a:cubicBezTo>
                    <a:pt x="208" y="14"/>
                    <a:pt x="208" y="14"/>
                    <a:pt x="208" y="14"/>
                  </a:cubicBezTo>
                  <a:cubicBezTo>
                    <a:pt x="208" y="14"/>
                    <a:pt x="208" y="14"/>
                    <a:pt x="208" y="14"/>
                  </a:cubicBezTo>
                  <a:close/>
                  <a:moveTo>
                    <a:pt x="212" y="13"/>
                  </a:moveTo>
                  <a:cubicBezTo>
                    <a:pt x="212" y="13"/>
                    <a:pt x="212" y="13"/>
                    <a:pt x="212" y="13"/>
                  </a:cubicBezTo>
                  <a:cubicBezTo>
                    <a:pt x="212" y="13"/>
                    <a:pt x="212" y="13"/>
                    <a:pt x="212" y="13"/>
                  </a:cubicBez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494949"/>
                </a:solidFill>
                <a:effectLst/>
                <a:uLnTx/>
                <a:uFillTx/>
                <a:latin typeface="Segoe UI"/>
                <a:ea typeface="+mn-ea"/>
                <a:cs typeface="+mn-cs"/>
              </a:endParaRPr>
            </a:p>
          </p:txBody>
        </p:sp>
      </p:grpSp>
      <p:pic>
        <p:nvPicPr>
          <p:cNvPr id="106" name="Picture 105"/>
          <p:cNvPicPr>
            <a:picLocks noChangeAspect="1"/>
          </p:cNvPicPr>
          <p:nvPr/>
        </p:nvPicPr>
        <p:blipFill>
          <a:blip r:embed="rId3"/>
          <a:stretch>
            <a:fillRect/>
          </a:stretch>
        </p:blipFill>
        <p:spPr>
          <a:xfrm>
            <a:off x="9884348" y="5010804"/>
            <a:ext cx="606373" cy="634446"/>
          </a:xfrm>
          <a:prstGeom prst="rect">
            <a:avLst/>
          </a:prstGeom>
        </p:spPr>
      </p:pic>
      <p:grpSp>
        <p:nvGrpSpPr>
          <p:cNvPr id="107" name="Group 106"/>
          <p:cNvGrpSpPr/>
          <p:nvPr/>
        </p:nvGrpSpPr>
        <p:grpSpPr>
          <a:xfrm>
            <a:off x="5546327" y="5109544"/>
            <a:ext cx="623123" cy="205358"/>
            <a:chOff x="6529939" y="5236311"/>
            <a:chExt cx="623131" cy="205361"/>
          </a:xfrm>
        </p:grpSpPr>
        <p:sp>
          <p:nvSpPr>
            <p:cNvPr id="108" name="Rectangle 107"/>
            <p:cNvSpPr/>
            <p:nvPr/>
          </p:nvSpPr>
          <p:spPr bwMode="auto">
            <a:xfrm>
              <a:off x="6742049" y="5260356"/>
              <a:ext cx="216133" cy="146180"/>
            </a:xfrm>
            <a:prstGeom prst="rect">
              <a:avLst/>
            </a:prstGeom>
            <a:solidFill>
              <a:srgbClr val="69696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9" name="Rectangle 108"/>
            <p:cNvSpPr/>
            <p:nvPr/>
          </p:nvSpPr>
          <p:spPr bwMode="auto">
            <a:xfrm>
              <a:off x="6529939" y="5236311"/>
              <a:ext cx="623131" cy="2053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ctr"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r>
                <a:rPr kumimoji="0" lang="en-US" sz="1020" b="0" i="0" u="none" strike="noStrike" kern="1200" cap="none" spc="0" normalizeH="0" baseline="0" noProof="0" dirty="0">
                  <a:ln>
                    <a:noFill/>
                  </a:ln>
                  <a:solidFill>
                    <a:srgbClr val="FFFFFF"/>
                  </a:solidFill>
                  <a:effectLst/>
                  <a:uLnTx/>
                  <a:uFillTx/>
                  <a:latin typeface="Segoe UI Light"/>
                  <a:ea typeface="Segoe UI" pitchFamily="34" charset="0"/>
                  <a:cs typeface="Segoe UI" pitchFamily="34" charset="0"/>
                </a:rPr>
                <a:t>TDS</a:t>
              </a:r>
            </a:p>
          </p:txBody>
        </p:sp>
      </p:grpSp>
    </p:spTree>
    <p:extLst>
      <p:ext uri="{BB962C8B-B14F-4D97-AF65-F5344CB8AC3E}">
        <p14:creationId xmlns:p14="http://schemas.microsoft.com/office/powerpoint/2010/main" val="41965312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96"/>
                                        </p:tgtEl>
                                        <p:attrNameLst>
                                          <p:attrName>style.visibility</p:attrName>
                                        </p:attrNameLst>
                                      </p:cBhvr>
                                      <p:to>
                                        <p:strVal val="visible"/>
                                      </p:to>
                                    </p:set>
                                    <p:animEffect transition="in" filter="fade">
                                      <p:cBhvr>
                                        <p:cTn id="14" dur="500"/>
                                        <p:tgtEl>
                                          <p:spTgt spid="96"/>
                                        </p:tgtEl>
                                      </p:cBhvr>
                                    </p:animEffect>
                                  </p:childTnLst>
                                </p:cTn>
                              </p:par>
                              <p:par>
                                <p:cTn id="15" presetID="10" presetClass="entr" presetSubtype="0" fill="hold"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fade">
                                      <p:cBhvr>
                                        <p:cTn id="17" dur="500"/>
                                        <p:tgtEl>
                                          <p:spTgt spid="68"/>
                                        </p:tgtEl>
                                      </p:cBhvr>
                                    </p:animEffect>
                                  </p:childTnLst>
                                </p:cTn>
                              </p:par>
                              <p:par>
                                <p:cTn id="18" presetID="1" presetClass="exit" presetSubtype="0" fill="hold" grpId="0" nodeType="withEffect">
                                  <p:stCondLst>
                                    <p:cond delay="0"/>
                                  </p:stCondLst>
                                  <p:childTnLst>
                                    <p:set>
                                      <p:cBhvr>
                                        <p:cTn id="19" dur="1" fill="hold">
                                          <p:stCondLst>
                                            <p:cond delay="0"/>
                                          </p:stCondLst>
                                        </p:cTn>
                                        <p:tgtEl>
                                          <p:spTgt spid="90"/>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500"/>
                                        <p:tgtEl>
                                          <p:spTgt spid="8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fade">
                                      <p:cBhvr>
                                        <p:cTn id="25" dur="500"/>
                                        <p:tgtEl>
                                          <p:spTgt spid="76"/>
                                        </p:tgtEl>
                                      </p:cBhvr>
                                    </p:animEffect>
                                  </p:childTnLst>
                                </p:cTn>
                              </p:par>
                              <p:par>
                                <p:cTn id="26" presetID="1" presetClass="entr" presetSubtype="0" fill="hold" nodeType="with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89" grpId="0"/>
      <p:bldP spid="9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6950597" y="3250587"/>
            <a:ext cx="3408177" cy="285353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a:t>
            </a:r>
          </a:p>
        </p:txBody>
      </p:sp>
      <p:cxnSp>
        <p:nvCxnSpPr>
          <p:cNvPr id="182" name="Straight Arrow Connector 181"/>
          <p:cNvCxnSpPr/>
          <p:nvPr/>
        </p:nvCxnSpPr>
        <p:spPr>
          <a:xfrm flipV="1">
            <a:off x="8812778" y="4040937"/>
            <a:ext cx="622761" cy="5777"/>
          </a:xfrm>
          <a:prstGeom prst="straightConnector1">
            <a:avLst/>
          </a:prstGeom>
          <a:ln w="571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p:nvPr/>
        </p:nvCxnSpPr>
        <p:spPr>
          <a:xfrm flipV="1">
            <a:off x="8812778" y="5353815"/>
            <a:ext cx="622761" cy="5777"/>
          </a:xfrm>
          <a:prstGeom prst="straightConnector1">
            <a:avLst/>
          </a:prstGeom>
          <a:ln w="571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7" name="Rectangle 196"/>
          <p:cNvSpPr/>
          <p:nvPr/>
        </p:nvSpPr>
        <p:spPr bwMode="auto">
          <a:xfrm>
            <a:off x="7351516" y="3564813"/>
            <a:ext cx="1462087" cy="985297"/>
          </a:xfrm>
          <a:prstGeom prst="rect">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8" name="Rectangle 197"/>
          <p:cNvSpPr/>
          <p:nvPr/>
        </p:nvSpPr>
        <p:spPr bwMode="auto">
          <a:xfrm>
            <a:off x="7349645" y="4845996"/>
            <a:ext cx="1462087" cy="1133689"/>
          </a:xfrm>
          <a:prstGeom prst="rect">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56" name="Rectangle 155"/>
          <p:cNvSpPr/>
          <p:nvPr/>
        </p:nvSpPr>
        <p:spPr bwMode="auto">
          <a:xfrm>
            <a:off x="2458629" y="3250587"/>
            <a:ext cx="3408177" cy="2853533"/>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4" name="Down Arrow 183"/>
          <p:cNvSpPr/>
          <p:nvPr/>
        </p:nvSpPr>
        <p:spPr bwMode="auto">
          <a:xfrm rot="17193065">
            <a:off x="7340407" y="2626757"/>
            <a:ext cx="323731" cy="3805271"/>
          </a:xfrm>
          <a:prstGeom prst="down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 name="Group 3"/>
          <p:cNvGrpSpPr/>
          <p:nvPr/>
        </p:nvGrpSpPr>
        <p:grpSpPr>
          <a:xfrm>
            <a:off x="4964400" y="3639467"/>
            <a:ext cx="733280" cy="854986"/>
            <a:chOff x="5943557" y="5097558"/>
            <a:chExt cx="718967" cy="838298"/>
          </a:xfrm>
        </p:grpSpPr>
        <p:sp>
          <p:nvSpPr>
            <p:cNvPr id="2" name="Oval 1"/>
            <p:cNvSpPr/>
            <p:nvPr/>
          </p:nvSpPr>
          <p:spPr bwMode="auto">
            <a:xfrm>
              <a:off x="5969511" y="5106060"/>
              <a:ext cx="667051" cy="278381"/>
            </a:xfrm>
            <a:prstGeom prst="ellips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1" name="Group 90"/>
            <p:cNvGrpSpPr/>
            <p:nvPr/>
          </p:nvGrpSpPr>
          <p:grpSpPr>
            <a:xfrm>
              <a:off x="5943557" y="5097558"/>
              <a:ext cx="718967" cy="838298"/>
              <a:chOff x="5949031" y="-579202"/>
              <a:chExt cx="540268" cy="629940"/>
            </a:xfrm>
          </p:grpSpPr>
          <p:sp>
            <p:nvSpPr>
              <p:cNvPr id="92" name="Oval 91"/>
              <p:cNvSpPr/>
              <p:nvPr/>
            </p:nvSpPr>
            <p:spPr bwMode="auto">
              <a:xfrm>
                <a:off x="6074552" y="-320725"/>
                <a:ext cx="329592" cy="1693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3" name="Flowchart: Magnetic Disk 10"/>
              <p:cNvSpPr>
                <a:spLocks noChangeAspect="1"/>
              </p:cNvSpPr>
              <p:nvPr/>
            </p:nvSpPr>
            <p:spPr bwMode="auto">
              <a:xfrm>
                <a:off x="5949031" y="-579202"/>
                <a:ext cx="540268" cy="629940"/>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0" tIns="93260" rIns="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1836" b="1" i="0" u="none" strike="noStrike" kern="0" cap="none" spc="0" normalizeH="0" baseline="0" noProof="0" dirty="0">
                    <a:ln>
                      <a:solidFill>
                        <a:prstClr val="white">
                          <a:alpha val="0"/>
                        </a:prstClr>
                      </a:solidFill>
                    </a:ln>
                    <a:solidFill>
                      <a:srgbClr val="0072BC"/>
                    </a:solidFill>
                    <a:effectLst/>
                    <a:uLnTx/>
                    <a:uFillTx/>
                    <a:latin typeface="Segoe UI"/>
                    <a:ea typeface="Segoe UI" panose="020B0502040204020203" pitchFamily="34" charset="0"/>
                    <a:cs typeface="Segoe UI" panose="020B0502040204020203" pitchFamily="34" charset="0"/>
                  </a:rPr>
                  <a:t>DB1</a:t>
                </a:r>
              </a:p>
            </p:txBody>
          </p:sp>
        </p:grpSp>
      </p:grpSp>
      <p:sp>
        <p:nvSpPr>
          <p:cNvPr id="144" name="TextBox 143"/>
          <p:cNvSpPr txBox="1"/>
          <p:nvPr/>
        </p:nvSpPr>
        <p:spPr>
          <a:xfrm>
            <a:off x="-1010305" y="2729606"/>
            <a:ext cx="141339" cy="262770"/>
          </a:xfrm>
          <a:prstGeom prst="rect">
            <a:avLst/>
          </a:prstGeom>
          <a:noFill/>
        </p:spPr>
        <p:txBody>
          <a:bodyPr wrap="none" lIns="69953" tIns="34978" rIns="69953" bIns="34978" rtlCol="0">
            <a:spAutoFit/>
          </a:bodyPr>
          <a:lstStyle/>
          <a:p>
            <a:pPr marL="0" marR="0" lvl="0" indent="0" algn="l" defTabSz="932608" rtl="0" eaLnBrk="1" fontAlgn="auto" latinLnBrk="0" hangingPunct="1">
              <a:lnSpc>
                <a:spcPct val="100000"/>
              </a:lnSpc>
              <a:spcBef>
                <a:spcPts val="0"/>
              </a:spcBef>
              <a:spcAft>
                <a:spcPts val="0"/>
              </a:spcAft>
              <a:buClrTx/>
              <a:buSzTx/>
              <a:buFontTx/>
              <a:buNone/>
              <a:tabLst/>
              <a:defRPr/>
            </a:pPr>
            <a:endParaRPr kumimoji="0" lang="en-US" sz="1224" b="1" i="0" u="none" strike="noStrike" kern="1200" cap="none" spc="0" normalizeH="0" baseline="0" noProof="0" dirty="0">
              <a:ln>
                <a:noFill/>
              </a:ln>
              <a:solidFill>
                <a:prstClr val="black"/>
              </a:solidFill>
              <a:effectLst/>
              <a:uLnTx/>
              <a:uFillTx/>
              <a:latin typeface="Segoe UI"/>
              <a:ea typeface="+mn-ea"/>
              <a:cs typeface="+mn-cs"/>
            </a:endParaRPr>
          </a:p>
        </p:txBody>
      </p:sp>
      <p:cxnSp>
        <p:nvCxnSpPr>
          <p:cNvPr id="40" name="Straight Arrow Connector 39"/>
          <p:cNvCxnSpPr/>
          <p:nvPr/>
        </p:nvCxnSpPr>
        <p:spPr>
          <a:xfrm>
            <a:off x="2458629" y="1871327"/>
            <a:ext cx="2829121" cy="0"/>
          </a:xfrm>
          <a:prstGeom prst="straightConnector1">
            <a:avLst/>
          </a:prstGeom>
          <a:ln w="571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a:off x="1884183" y="2300011"/>
            <a:ext cx="0" cy="735399"/>
          </a:xfrm>
          <a:prstGeom prst="straightConnector1">
            <a:avLst/>
          </a:prstGeom>
          <a:ln w="571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7380291" y="3643793"/>
            <a:ext cx="1637030" cy="833647"/>
            <a:chOff x="7100507" y="3667665"/>
            <a:chExt cx="1830035" cy="931934"/>
          </a:xfrm>
        </p:grpSpPr>
        <p:sp>
          <p:nvSpPr>
            <p:cNvPr id="126" name="Rectangle 125"/>
            <p:cNvSpPr/>
            <p:nvPr/>
          </p:nvSpPr>
          <p:spPr>
            <a:xfrm>
              <a:off x="7100507" y="4248686"/>
              <a:ext cx="1830035" cy="350913"/>
            </a:xfrm>
            <a:prstGeom prst="rect">
              <a:avLst/>
            </a:prstGeom>
          </p:spPr>
          <p:txBody>
            <a:bodyPr wrap="square">
              <a:spAutoFit/>
            </a:bodyPr>
            <a:lstStyle/>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panose="020B0502040504020203" pitchFamily="34" charset="0"/>
                  <a:ea typeface="+mn-ea"/>
                  <a:cs typeface="+mn-cs"/>
                </a:rPr>
                <a:t>Microsoft Azure</a:t>
              </a:r>
            </a:p>
          </p:txBody>
        </p:sp>
        <p:sp>
          <p:nvSpPr>
            <p:cNvPr id="20" name="Rectangle 19"/>
            <p:cNvSpPr/>
            <p:nvPr/>
          </p:nvSpPr>
          <p:spPr>
            <a:xfrm>
              <a:off x="7125846" y="3667665"/>
              <a:ext cx="1449708" cy="421096"/>
            </a:xfrm>
            <a:prstGeom prst="rect">
              <a:avLst/>
            </a:prstGeom>
          </p:spPr>
          <p:txBody>
            <a:bodyPr wrap="none">
              <a:spAutoFit/>
            </a:bodyPr>
            <a:lstStyle/>
            <a:p>
              <a:pPr marL="0" marR="0" lvl="0" indent="0" algn="ctr" defTabSz="93260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Contoso</a:t>
              </a:r>
              <a:r>
                <a:rPr kumimoji="0" lang="en-US" sz="1800" b="0" i="0" u="none" strike="noStrike" kern="1200" cap="none" spc="0" normalizeH="0" baseline="0" noProof="0" dirty="0">
                  <a:ln>
                    <a:noFill/>
                  </a:ln>
                  <a:solidFill>
                    <a:srgbClr val="FFFFFF"/>
                  </a:solidFill>
                  <a:effectLst/>
                  <a:uLnTx/>
                  <a:uFillTx/>
                  <a:latin typeface="Segoe UI"/>
                  <a:ea typeface="+mn-ea"/>
                  <a:cs typeface="+mn-cs"/>
                </a:rPr>
                <a:t> V2</a:t>
              </a:r>
              <a:endParaRPr kumimoji="0" lang="en-US" sz="36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21" name="Rectangle 20"/>
            <p:cNvSpPr/>
            <p:nvPr/>
          </p:nvSpPr>
          <p:spPr>
            <a:xfrm>
              <a:off x="7136348" y="3963650"/>
              <a:ext cx="1444225" cy="302151"/>
            </a:xfrm>
            <a:prstGeom prst="rect">
              <a:avLst/>
            </a:prstGeom>
          </p:spPr>
          <p:txBody>
            <a:bodyPr wrap="none">
              <a:spAutoFit/>
            </a:bodyPr>
            <a:lstStyle/>
            <a:p>
              <a:pPr marL="0" marR="0" lvl="0" indent="0" algn="ctr" defTabSz="932301" rtl="0" eaLnBrk="1" fontAlgn="base" latinLnBrk="0" hangingPunct="1">
                <a:lnSpc>
                  <a:spcPct val="100000"/>
                </a:lnSpc>
                <a:spcBef>
                  <a:spcPct val="0"/>
                </a:spcBef>
                <a:spcAft>
                  <a:spcPct val="0"/>
                </a:spcAft>
                <a:buClrTx/>
                <a:buSzTx/>
                <a:buFontTx/>
                <a:buNone/>
                <a:tabLst/>
                <a:defRPr/>
              </a:pPr>
              <a:r>
                <a:rPr kumimoji="0" lang="en-US" sz="1122" b="0" i="0" u="none" strike="noStrike" kern="1200" cap="none" spc="0" normalizeH="0" baseline="0" noProof="0" dirty="0">
                  <a:ln>
                    <a:noFill/>
                  </a:ln>
                  <a:solidFill>
                    <a:srgbClr val="FFFFFF"/>
                  </a:solidFill>
                  <a:effectLst/>
                  <a:uLnTx/>
                  <a:uFillTx/>
                  <a:latin typeface="Segoe UI Light"/>
                  <a:ea typeface="+mn-ea"/>
                  <a:cs typeface="+mn-cs"/>
                </a:rPr>
                <a:t>(standby instance)</a:t>
              </a:r>
            </a:p>
          </p:txBody>
        </p:sp>
      </p:grpSp>
      <p:sp>
        <p:nvSpPr>
          <p:cNvPr id="25" name="Rectangle 24"/>
          <p:cNvSpPr/>
          <p:nvPr/>
        </p:nvSpPr>
        <p:spPr>
          <a:xfrm>
            <a:off x="6857585" y="6118965"/>
            <a:ext cx="1627067" cy="318286"/>
          </a:xfrm>
          <a:prstGeom prst="rect">
            <a:avLst/>
          </a:prstGeom>
        </p:spPr>
        <p:txBody>
          <a:bodyPr wrap="none">
            <a:spAutoFit/>
          </a:bodyPr>
          <a:lstStyle/>
          <a:p>
            <a:pPr marL="0" marR="0" lvl="0" indent="0" algn="l" defTabSz="699548" rtl="0"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0070C0"/>
                </a:solidFill>
                <a:effectLst/>
                <a:uLnTx/>
                <a:uFillTx/>
                <a:latin typeface="Segoe Pro Semibold" panose="020B0702040504020203" pitchFamily="34" charset="0"/>
                <a:ea typeface="+mn-ea"/>
                <a:cs typeface="+mn-cs"/>
              </a:rPr>
              <a:t>South Central US</a:t>
            </a:r>
          </a:p>
        </p:txBody>
      </p:sp>
      <p:grpSp>
        <p:nvGrpSpPr>
          <p:cNvPr id="59" name="Group 58"/>
          <p:cNvGrpSpPr/>
          <p:nvPr/>
        </p:nvGrpSpPr>
        <p:grpSpPr>
          <a:xfrm>
            <a:off x="2905881" y="3643793"/>
            <a:ext cx="1556701" cy="833647"/>
            <a:chOff x="2078937" y="3667665"/>
            <a:chExt cx="1740235" cy="931934"/>
          </a:xfrm>
        </p:grpSpPr>
        <p:sp>
          <p:nvSpPr>
            <p:cNvPr id="159" name="Rectangle 158"/>
            <p:cNvSpPr/>
            <p:nvPr/>
          </p:nvSpPr>
          <p:spPr>
            <a:xfrm>
              <a:off x="2078937" y="4248686"/>
              <a:ext cx="1740235" cy="350913"/>
            </a:xfrm>
            <a:prstGeom prst="rect">
              <a:avLst/>
            </a:prstGeom>
          </p:spPr>
          <p:txBody>
            <a:bodyPr wrap="square">
              <a:spAutoFit/>
            </a:bodyPr>
            <a:lstStyle/>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panose="020B0502040504020203" pitchFamily="34" charset="0"/>
                  <a:ea typeface="+mn-ea"/>
                  <a:cs typeface="+mn-cs"/>
                </a:rPr>
                <a:t>Microsoft Azure</a:t>
              </a:r>
            </a:p>
          </p:txBody>
        </p:sp>
        <p:sp>
          <p:nvSpPr>
            <p:cNvPr id="160" name="Rectangle 159"/>
            <p:cNvSpPr/>
            <p:nvPr/>
          </p:nvSpPr>
          <p:spPr>
            <a:xfrm>
              <a:off x="2104276" y="3667665"/>
              <a:ext cx="1449708" cy="421096"/>
            </a:xfrm>
            <a:prstGeom prst="rect">
              <a:avLst/>
            </a:prstGeom>
          </p:spPr>
          <p:txBody>
            <a:bodyPr wrap="none">
              <a:spAutoFit/>
            </a:bodyPr>
            <a:lstStyle/>
            <a:p>
              <a:pPr marL="0" marR="0" lvl="0" indent="0" algn="ctr" defTabSz="93260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Contoso</a:t>
              </a:r>
              <a:r>
                <a:rPr kumimoji="0" lang="en-US" sz="1800" b="0" i="0" u="none" strike="noStrike" kern="1200" cap="none" spc="0" normalizeH="0" baseline="0" noProof="0" dirty="0">
                  <a:ln>
                    <a:noFill/>
                  </a:ln>
                  <a:solidFill>
                    <a:srgbClr val="FFFFFF"/>
                  </a:solidFill>
                  <a:effectLst/>
                  <a:uLnTx/>
                  <a:uFillTx/>
                  <a:latin typeface="Segoe UI"/>
                  <a:ea typeface="+mn-ea"/>
                  <a:cs typeface="+mn-cs"/>
                </a:rPr>
                <a:t> V2</a:t>
              </a:r>
              <a:endParaRPr kumimoji="0" lang="en-US" sz="36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61" name="Rectangle 160"/>
            <p:cNvSpPr/>
            <p:nvPr/>
          </p:nvSpPr>
          <p:spPr>
            <a:xfrm>
              <a:off x="2107467" y="3963650"/>
              <a:ext cx="1458846" cy="302151"/>
            </a:xfrm>
            <a:prstGeom prst="rect">
              <a:avLst/>
            </a:prstGeom>
          </p:spPr>
          <p:txBody>
            <a:bodyPr wrap="none">
              <a:spAutoFit/>
            </a:bodyPr>
            <a:lstStyle/>
            <a:p>
              <a:pPr marL="0" marR="0" lvl="0" indent="0" algn="ctr" defTabSz="932301" rtl="0" eaLnBrk="1" fontAlgn="base" latinLnBrk="0" hangingPunct="1">
                <a:lnSpc>
                  <a:spcPct val="100000"/>
                </a:lnSpc>
                <a:spcBef>
                  <a:spcPct val="0"/>
                </a:spcBef>
                <a:spcAft>
                  <a:spcPct val="0"/>
                </a:spcAft>
                <a:buClrTx/>
                <a:buSzTx/>
                <a:buFontTx/>
                <a:buNone/>
                <a:tabLst/>
                <a:defRPr/>
              </a:pPr>
              <a:r>
                <a:rPr kumimoji="0" lang="en-US" sz="1122" b="0" i="0" u="none" strike="noStrike" kern="1200" cap="none" spc="0" normalizeH="0" baseline="0" noProof="0" dirty="0">
                  <a:ln>
                    <a:noFill/>
                  </a:ln>
                  <a:solidFill>
                    <a:srgbClr val="FFFFFF"/>
                  </a:solidFill>
                  <a:effectLst/>
                  <a:uLnTx/>
                  <a:uFillTx/>
                  <a:latin typeface="Segoe UI Light"/>
                  <a:ea typeface="+mn-ea"/>
                  <a:cs typeface="+mn-cs"/>
                </a:rPr>
                <a:t>(</a:t>
              </a:r>
              <a:r>
                <a:rPr kumimoji="0" lang="en-US" sz="1122" b="0" i="0" u="none" strike="noStrike" kern="1200" cap="none" spc="0" normalizeH="0" baseline="0" noProof="0" dirty="0">
                  <a:ln>
                    <a:noFill/>
                  </a:ln>
                  <a:solidFill>
                    <a:srgbClr val="FFFFFF"/>
                  </a:solidFill>
                  <a:effectLst/>
                  <a:uLnTx/>
                  <a:uFillTx/>
                  <a:latin typeface="Segoe UI"/>
                  <a:ea typeface="+mn-ea"/>
                  <a:cs typeface="+mn-cs"/>
                </a:rPr>
                <a:t>primary</a:t>
              </a:r>
              <a:r>
                <a:rPr kumimoji="0" lang="en-US" sz="1122" b="0" i="0" u="none" strike="noStrike" kern="1200" cap="none" spc="0" normalizeH="0" baseline="0" noProof="0" dirty="0">
                  <a:ln>
                    <a:noFill/>
                  </a:ln>
                  <a:solidFill>
                    <a:srgbClr val="FFFFFF"/>
                  </a:solidFill>
                  <a:effectLst/>
                  <a:uLnTx/>
                  <a:uFillTx/>
                  <a:latin typeface="Segoe UI Light"/>
                  <a:ea typeface="+mn-ea"/>
                  <a:cs typeface="+mn-cs"/>
                </a:rPr>
                <a:t> instance)</a:t>
              </a:r>
            </a:p>
          </p:txBody>
        </p:sp>
      </p:grpSp>
      <p:sp>
        <p:nvSpPr>
          <p:cNvPr id="162" name="Rectangle 161"/>
          <p:cNvSpPr/>
          <p:nvPr/>
        </p:nvSpPr>
        <p:spPr>
          <a:xfrm>
            <a:off x="2361684" y="6109325"/>
            <a:ext cx="1628702" cy="318286"/>
          </a:xfrm>
          <a:prstGeom prst="rect">
            <a:avLst/>
          </a:prstGeom>
        </p:spPr>
        <p:txBody>
          <a:bodyPr wrap="none">
            <a:spAutoFit/>
          </a:bodyPr>
          <a:lstStyle/>
          <a:p>
            <a:pPr marL="0" marR="0" lvl="0" indent="0" algn="l" defTabSz="699548" rtl="0"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0070C0"/>
                </a:solidFill>
                <a:effectLst/>
                <a:uLnTx/>
                <a:uFillTx/>
                <a:latin typeface="Segoe Pro Semibold" panose="020B0702040504020203" pitchFamily="34" charset="0"/>
                <a:ea typeface="+mn-ea"/>
                <a:cs typeface="+mn-cs"/>
              </a:rPr>
              <a:t>North Central US</a:t>
            </a:r>
          </a:p>
        </p:txBody>
      </p:sp>
      <p:grpSp>
        <p:nvGrpSpPr>
          <p:cNvPr id="61" name="Group 60"/>
          <p:cNvGrpSpPr/>
          <p:nvPr/>
        </p:nvGrpSpPr>
        <p:grpSpPr>
          <a:xfrm>
            <a:off x="2884918" y="4961718"/>
            <a:ext cx="1690566" cy="946964"/>
            <a:chOff x="2055504" y="5140974"/>
            <a:chExt cx="1889885" cy="1058611"/>
          </a:xfrm>
        </p:grpSpPr>
        <p:sp>
          <p:nvSpPr>
            <p:cNvPr id="163" name="Rectangle 162"/>
            <p:cNvSpPr/>
            <p:nvPr/>
          </p:nvSpPr>
          <p:spPr>
            <a:xfrm>
              <a:off x="2076492" y="5848672"/>
              <a:ext cx="1868897" cy="350913"/>
            </a:xfrm>
            <a:prstGeom prst="rect">
              <a:avLst/>
            </a:prstGeom>
          </p:spPr>
          <p:txBody>
            <a:bodyPr wrap="square">
              <a:spAutoFit/>
            </a:bodyPr>
            <a:lstStyle/>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panose="020B0502040504020203" pitchFamily="34" charset="0"/>
                  <a:ea typeface="+mn-ea"/>
                  <a:cs typeface="+mn-cs"/>
                </a:rPr>
                <a:t>Microsoft Azure</a:t>
              </a:r>
            </a:p>
          </p:txBody>
        </p:sp>
        <p:sp>
          <p:nvSpPr>
            <p:cNvPr id="164" name="Rectangle 163"/>
            <p:cNvSpPr/>
            <p:nvPr/>
          </p:nvSpPr>
          <p:spPr>
            <a:xfrm>
              <a:off x="2101834" y="5140974"/>
              <a:ext cx="1449710" cy="421096"/>
            </a:xfrm>
            <a:prstGeom prst="rect">
              <a:avLst/>
            </a:prstGeom>
          </p:spPr>
          <p:txBody>
            <a:bodyPr wrap="none">
              <a:spAutoFit/>
            </a:bodyPr>
            <a:lstStyle/>
            <a:p>
              <a:pPr marL="0" marR="0" lvl="0" indent="0" algn="ctr" defTabSz="93260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Contoso</a:t>
              </a:r>
              <a:r>
                <a:rPr kumimoji="0" lang="en-US" sz="1800" b="0" i="0" u="none" strike="noStrike" kern="1200" cap="none" spc="0" normalizeH="0" baseline="0" noProof="0" dirty="0">
                  <a:ln>
                    <a:noFill/>
                  </a:ln>
                  <a:solidFill>
                    <a:srgbClr val="FFFFFF"/>
                  </a:solidFill>
                  <a:effectLst/>
                  <a:uLnTx/>
                  <a:uFillTx/>
                  <a:latin typeface="Segoe UI"/>
                  <a:ea typeface="+mn-ea"/>
                  <a:cs typeface="+mn-cs"/>
                </a:rPr>
                <a:t> V2</a:t>
              </a:r>
              <a:endParaRPr kumimoji="0" lang="en-US" sz="36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65" name="Rectangle 164"/>
            <p:cNvSpPr/>
            <p:nvPr/>
          </p:nvSpPr>
          <p:spPr>
            <a:xfrm>
              <a:off x="2055504" y="5436959"/>
              <a:ext cx="1600240" cy="499028"/>
            </a:xfrm>
            <a:prstGeom prst="rect">
              <a:avLst/>
            </a:prstGeom>
          </p:spPr>
          <p:txBody>
            <a:bodyPr wrap="square">
              <a:spAutoFit/>
            </a:bodyPr>
            <a:lstStyle/>
            <a:p>
              <a:pPr marL="0" marR="0" lvl="0" indent="0" algn="ctr" defTabSz="932301" rtl="0" eaLnBrk="1" fontAlgn="base" latinLnBrk="0" hangingPunct="1">
                <a:lnSpc>
                  <a:spcPct val="100000"/>
                </a:lnSpc>
                <a:spcBef>
                  <a:spcPct val="0"/>
                </a:spcBef>
                <a:spcAft>
                  <a:spcPct val="0"/>
                </a:spcAft>
                <a:buClrTx/>
                <a:buSzTx/>
                <a:buFontTx/>
                <a:buNone/>
                <a:tabLst/>
                <a:defRPr/>
              </a:pPr>
              <a:r>
                <a:rPr kumimoji="0" lang="en-US" sz="1122" b="0" i="0" u="none" strike="noStrike" kern="1200" cap="none" spc="0" normalizeH="0" baseline="0" noProof="0" dirty="0">
                  <a:ln>
                    <a:noFill/>
                  </a:ln>
                  <a:solidFill>
                    <a:srgbClr val="FFFFFF"/>
                  </a:solidFill>
                  <a:effectLst/>
                  <a:uLnTx/>
                  <a:uFillTx/>
                  <a:latin typeface="Segoe UI Light"/>
                  <a:ea typeface="+mn-ea"/>
                  <a:cs typeface="+mn-cs"/>
                </a:rPr>
                <a:t>(</a:t>
              </a:r>
              <a:r>
                <a:rPr kumimoji="0" lang="en-US" sz="1122" b="0" i="0" u="none" strike="noStrike" kern="1200" cap="none" spc="0" normalizeH="0" baseline="0" noProof="0" dirty="0">
                  <a:ln>
                    <a:noFill/>
                  </a:ln>
                  <a:solidFill>
                    <a:srgbClr val="FFFFFF"/>
                  </a:solidFill>
                  <a:effectLst/>
                  <a:uLnTx/>
                  <a:uFillTx/>
                  <a:latin typeface="Segoe UI"/>
                  <a:ea typeface="+mn-ea"/>
                  <a:cs typeface="+mn-cs"/>
                </a:rPr>
                <a:t>primary instance, read-only</a:t>
              </a:r>
              <a:r>
                <a:rPr kumimoji="0" lang="en-US" sz="1122" b="0" i="0" u="none" strike="noStrike" kern="1200" cap="none" spc="0" normalizeH="0" baseline="0" noProof="0" dirty="0">
                  <a:ln>
                    <a:noFill/>
                  </a:ln>
                  <a:solidFill>
                    <a:srgbClr val="FFFFFF"/>
                  </a:solidFill>
                  <a:effectLst/>
                  <a:uLnTx/>
                  <a:uFillTx/>
                  <a:latin typeface="Segoe UI Light"/>
                  <a:ea typeface="+mn-ea"/>
                  <a:cs typeface="+mn-cs"/>
                </a:rPr>
                <a:t>)</a:t>
              </a:r>
            </a:p>
          </p:txBody>
        </p:sp>
      </p:grpSp>
      <p:cxnSp>
        <p:nvCxnSpPr>
          <p:cNvPr id="168" name="Straight Arrow Connector 167"/>
          <p:cNvCxnSpPr/>
          <p:nvPr/>
        </p:nvCxnSpPr>
        <p:spPr>
          <a:xfrm flipV="1">
            <a:off x="1967569" y="3954142"/>
            <a:ext cx="871085" cy="595968"/>
          </a:xfrm>
          <a:prstGeom prst="straightConnector1">
            <a:avLst/>
          </a:prstGeom>
          <a:ln w="571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2069518" y="4799818"/>
            <a:ext cx="735140" cy="654830"/>
          </a:xfrm>
          <a:prstGeom prst="straightConnector1">
            <a:avLst/>
          </a:prstGeom>
          <a:ln w="571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8" name="Group 37"/>
          <p:cNvGrpSpPr/>
          <p:nvPr/>
        </p:nvGrpSpPr>
        <p:grpSpPr>
          <a:xfrm rot="16200000">
            <a:off x="442133" y="4330438"/>
            <a:ext cx="2853534" cy="693836"/>
            <a:chOff x="2021378" y="7138283"/>
            <a:chExt cx="3090335" cy="775638"/>
          </a:xfrm>
        </p:grpSpPr>
        <p:sp>
          <p:nvSpPr>
            <p:cNvPr id="27" name="Rectangle 26"/>
            <p:cNvSpPr/>
            <p:nvPr/>
          </p:nvSpPr>
          <p:spPr bwMode="auto">
            <a:xfrm>
              <a:off x="2021378" y="7149645"/>
              <a:ext cx="3090335" cy="764276"/>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0" name="Group 29"/>
            <p:cNvGrpSpPr/>
            <p:nvPr/>
          </p:nvGrpSpPr>
          <p:grpSpPr>
            <a:xfrm>
              <a:off x="2669026" y="7138283"/>
              <a:ext cx="2176994" cy="707256"/>
              <a:chOff x="2669026" y="7138283"/>
              <a:chExt cx="2176994" cy="707256"/>
            </a:xfrm>
          </p:grpSpPr>
          <p:sp>
            <p:nvSpPr>
              <p:cNvPr id="166" name="Rectangle 165"/>
              <p:cNvSpPr/>
              <p:nvPr/>
            </p:nvSpPr>
            <p:spPr>
              <a:xfrm>
                <a:off x="2669026" y="7424443"/>
                <a:ext cx="2176994" cy="421096"/>
              </a:xfrm>
              <a:prstGeom prst="rect">
                <a:avLst/>
              </a:prstGeom>
            </p:spPr>
            <p:txBody>
              <a:bodyPr wrap="square">
                <a:spAutoFit/>
              </a:bodyPr>
              <a:lstStyle/>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panose="020B0502040504020203" pitchFamily="34" charset="0"/>
                    <a:ea typeface="+mn-ea"/>
                    <a:cs typeface="+mn-cs"/>
                  </a:rPr>
                  <a:t>Microsoft Azure</a:t>
                </a:r>
              </a:p>
            </p:txBody>
          </p:sp>
          <p:sp>
            <p:nvSpPr>
              <p:cNvPr id="28" name="Rectangle 27"/>
              <p:cNvSpPr/>
              <p:nvPr/>
            </p:nvSpPr>
            <p:spPr>
              <a:xfrm>
                <a:off x="3213675" y="7138283"/>
                <a:ext cx="711564" cy="421095"/>
              </a:xfrm>
              <a:prstGeom prst="rect">
                <a:avLst/>
              </a:prstGeom>
            </p:spPr>
            <p:txBody>
              <a:bodyPr wrap="none">
                <a:spAutoFit/>
              </a:bodyPr>
              <a:lstStyle/>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ATM</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grpSp>
      </p:grpSp>
      <p:cxnSp>
        <p:nvCxnSpPr>
          <p:cNvPr id="171" name="Straight Arrow Connector 170"/>
          <p:cNvCxnSpPr/>
          <p:nvPr/>
        </p:nvCxnSpPr>
        <p:spPr>
          <a:xfrm flipV="1">
            <a:off x="4313707" y="4032456"/>
            <a:ext cx="622761" cy="5777"/>
          </a:xfrm>
          <a:prstGeom prst="straightConnector1">
            <a:avLst/>
          </a:prstGeom>
          <a:ln w="571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p:nvPr/>
        </p:nvCxnSpPr>
        <p:spPr>
          <a:xfrm flipV="1">
            <a:off x="4313706" y="5389535"/>
            <a:ext cx="622761" cy="5777"/>
          </a:xfrm>
          <a:prstGeom prst="straightConnector1">
            <a:avLst/>
          </a:prstGeom>
          <a:ln w="57150">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73" name="Group 172"/>
          <p:cNvGrpSpPr/>
          <p:nvPr/>
        </p:nvGrpSpPr>
        <p:grpSpPr>
          <a:xfrm>
            <a:off x="7331138" y="4966257"/>
            <a:ext cx="1559602" cy="946964"/>
            <a:chOff x="2009822" y="5140974"/>
            <a:chExt cx="1743480" cy="1058611"/>
          </a:xfrm>
        </p:grpSpPr>
        <p:sp>
          <p:nvSpPr>
            <p:cNvPr id="174" name="Rectangle 173"/>
            <p:cNvSpPr/>
            <p:nvPr/>
          </p:nvSpPr>
          <p:spPr>
            <a:xfrm>
              <a:off x="2089944" y="5848672"/>
              <a:ext cx="1663358" cy="350913"/>
            </a:xfrm>
            <a:prstGeom prst="rect">
              <a:avLst/>
            </a:prstGeom>
          </p:spPr>
          <p:txBody>
            <a:bodyPr wrap="square">
              <a:spAutoFit/>
            </a:bodyPr>
            <a:lstStyle/>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panose="020B0502040504020203" pitchFamily="34" charset="0"/>
                  <a:ea typeface="+mn-ea"/>
                  <a:cs typeface="+mn-cs"/>
                </a:rPr>
                <a:t>Microsoft Azure</a:t>
              </a:r>
            </a:p>
          </p:txBody>
        </p:sp>
        <p:sp>
          <p:nvSpPr>
            <p:cNvPr id="175" name="Rectangle 174"/>
            <p:cNvSpPr/>
            <p:nvPr/>
          </p:nvSpPr>
          <p:spPr>
            <a:xfrm>
              <a:off x="2101834" y="5140974"/>
              <a:ext cx="1449710" cy="421096"/>
            </a:xfrm>
            <a:prstGeom prst="rect">
              <a:avLst/>
            </a:prstGeom>
          </p:spPr>
          <p:txBody>
            <a:bodyPr wrap="none">
              <a:spAutoFit/>
            </a:bodyPr>
            <a:lstStyle/>
            <a:p>
              <a:pPr marL="0" marR="0" lvl="0" indent="0" algn="ctr" defTabSz="93260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mn-ea"/>
                  <a:cs typeface="+mn-cs"/>
                </a:rPr>
                <a:t>Contoso</a:t>
              </a:r>
              <a:r>
                <a:rPr kumimoji="0" lang="en-US" sz="1800" b="0" i="0" u="none" strike="noStrike" kern="1200" cap="none" spc="0" normalizeH="0" baseline="0" noProof="0" dirty="0">
                  <a:ln>
                    <a:noFill/>
                  </a:ln>
                  <a:solidFill>
                    <a:srgbClr val="FFFFFF"/>
                  </a:solidFill>
                  <a:effectLst/>
                  <a:uLnTx/>
                  <a:uFillTx/>
                  <a:latin typeface="Segoe UI"/>
                  <a:ea typeface="+mn-ea"/>
                  <a:cs typeface="+mn-cs"/>
                </a:rPr>
                <a:t> V2</a:t>
              </a:r>
              <a:endParaRPr kumimoji="0" lang="en-US" sz="36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176" name="Rectangle 175"/>
            <p:cNvSpPr/>
            <p:nvPr/>
          </p:nvSpPr>
          <p:spPr>
            <a:xfrm>
              <a:off x="2009822" y="5436959"/>
              <a:ext cx="1645921" cy="499028"/>
            </a:xfrm>
            <a:prstGeom prst="rect">
              <a:avLst/>
            </a:prstGeom>
          </p:spPr>
          <p:txBody>
            <a:bodyPr wrap="square">
              <a:spAutoFit/>
            </a:bodyPr>
            <a:lstStyle/>
            <a:p>
              <a:pPr marL="0" marR="0" lvl="0" indent="0" algn="ctr" defTabSz="932301" rtl="0" eaLnBrk="1" fontAlgn="base" latinLnBrk="0" hangingPunct="1">
                <a:lnSpc>
                  <a:spcPct val="100000"/>
                </a:lnSpc>
                <a:spcBef>
                  <a:spcPct val="0"/>
                </a:spcBef>
                <a:spcAft>
                  <a:spcPct val="0"/>
                </a:spcAft>
                <a:buClrTx/>
                <a:buSzTx/>
                <a:buFontTx/>
                <a:buNone/>
                <a:tabLst/>
                <a:defRPr/>
              </a:pPr>
              <a:r>
                <a:rPr kumimoji="0" lang="en-US" sz="1122" b="0" i="0" u="none" strike="noStrike" kern="1200" cap="none" spc="0" normalizeH="0" baseline="0" noProof="0" dirty="0">
                  <a:ln>
                    <a:noFill/>
                  </a:ln>
                  <a:solidFill>
                    <a:srgbClr val="FFFFFF"/>
                  </a:solidFill>
                  <a:effectLst/>
                  <a:uLnTx/>
                  <a:uFillTx/>
                  <a:latin typeface="Segoe UI Light"/>
                  <a:ea typeface="+mn-ea"/>
                  <a:cs typeface="+mn-cs"/>
                </a:rPr>
                <a:t>(</a:t>
              </a:r>
              <a:r>
                <a:rPr kumimoji="0" lang="en-US" sz="1122" b="0" i="0" u="none" strike="noStrike" kern="1200" cap="none" spc="0" normalizeH="0" baseline="0" noProof="0" dirty="0">
                  <a:ln>
                    <a:noFill/>
                  </a:ln>
                  <a:solidFill>
                    <a:srgbClr val="FFFFFF"/>
                  </a:solidFill>
                  <a:effectLst/>
                  <a:uLnTx/>
                  <a:uFillTx/>
                  <a:latin typeface="Segoe UI"/>
                  <a:ea typeface="+mn-ea"/>
                  <a:cs typeface="+mn-cs"/>
                </a:rPr>
                <a:t>standby instance, read-only</a:t>
              </a:r>
              <a:r>
                <a:rPr kumimoji="0" lang="en-US" sz="1122" b="0" i="0" u="none" strike="noStrike" kern="1200" cap="none" spc="0" normalizeH="0" baseline="0" noProof="0" dirty="0">
                  <a:ln>
                    <a:noFill/>
                  </a:ln>
                  <a:solidFill>
                    <a:srgbClr val="FFFFFF"/>
                  </a:solidFill>
                  <a:effectLst/>
                  <a:uLnTx/>
                  <a:uFillTx/>
                  <a:latin typeface="Segoe UI Light"/>
                  <a:ea typeface="+mn-ea"/>
                  <a:cs typeface="+mn-cs"/>
                </a:rPr>
                <a:t>)</a:t>
              </a:r>
            </a:p>
          </p:txBody>
        </p:sp>
      </p:grpSp>
      <p:sp>
        <p:nvSpPr>
          <p:cNvPr id="194" name="Rectangle 193"/>
          <p:cNvSpPr/>
          <p:nvPr/>
        </p:nvSpPr>
        <p:spPr bwMode="auto">
          <a:xfrm>
            <a:off x="2883148" y="3569713"/>
            <a:ext cx="1423867" cy="985297"/>
          </a:xfrm>
          <a:prstGeom prst="rect">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6" name="Rectangle 195"/>
          <p:cNvSpPr/>
          <p:nvPr/>
        </p:nvSpPr>
        <p:spPr bwMode="auto">
          <a:xfrm>
            <a:off x="2881278" y="4850896"/>
            <a:ext cx="1423867" cy="1128790"/>
          </a:xfrm>
          <a:prstGeom prst="rect">
            <a:avLst/>
          </a:pr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98" name="Group 297"/>
          <p:cNvGrpSpPr/>
          <p:nvPr/>
        </p:nvGrpSpPr>
        <p:grpSpPr>
          <a:xfrm>
            <a:off x="5219869" y="4462983"/>
            <a:ext cx="1644021" cy="509100"/>
            <a:chOff x="5625462" y="4650570"/>
            <a:chExt cx="1644045" cy="509108"/>
          </a:xfrm>
        </p:grpSpPr>
        <p:sp>
          <p:nvSpPr>
            <p:cNvPr id="74" name="Down Arrow 73"/>
            <p:cNvSpPr/>
            <p:nvPr/>
          </p:nvSpPr>
          <p:spPr bwMode="auto">
            <a:xfrm>
              <a:off x="5625462" y="4674967"/>
              <a:ext cx="294284" cy="484711"/>
            </a:xfrm>
            <a:prstGeom prst="down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39" name="Rectangle 238"/>
            <p:cNvSpPr/>
            <p:nvPr/>
          </p:nvSpPr>
          <p:spPr>
            <a:xfrm>
              <a:off x="6322346" y="4650570"/>
              <a:ext cx="947161" cy="470863"/>
            </a:xfrm>
            <a:prstGeom prst="rect">
              <a:avLst/>
            </a:prstGeom>
          </p:spPr>
          <p:txBody>
            <a:bodyPr wrap="square">
              <a:spAutoFit/>
            </a:bodyPr>
            <a:lstStyle/>
            <a:p>
              <a:pPr marL="0" marR="0" lvl="0" indent="0" algn="l" defTabSz="93260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Light"/>
                  <a:ea typeface="+mn-ea"/>
                  <a:cs typeface="+mn-cs"/>
                </a:rPr>
                <a:t>Continuous </a:t>
              </a:r>
            </a:p>
            <a:p>
              <a:pPr marL="0" marR="0" lvl="0" indent="0" algn="l" defTabSz="93260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Light"/>
                  <a:ea typeface="+mn-ea"/>
                  <a:cs typeface="+mn-cs"/>
                </a:rPr>
                <a:t>copy</a:t>
              </a:r>
            </a:p>
          </p:txBody>
        </p:sp>
      </p:grpSp>
      <p:cxnSp>
        <p:nvCxnSpPr>
          <p:cNvPr id="259" name="Straight Arrow Connector 258"/>
          <p:cNvCxnSpPr/>
          <p:nvPr/>
        </p:nvCxnSpPr>
        <p:spPr>
          <a:xfrm flipH="1">
            <a:off x="4332211" y="2286730"/>
            <a:ext cx="4615741" cy="1234956"/>
          </a:xfrm>
          <a:prstGeom prst="straightConnector1">
            <a:avLst/>
          </a:prstGeom>
          <a:ln w="38100">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60" name="TextBox 259"/>
          <p:cNvSpPr txBox="1"/>
          <p:nvPr/>
        </p:nvSpPr>
        <p:spPr>
          <a:xfrm rot="20751065">
            <a:off x="6597405" y="2507432"/>
            <a:ext cx="1181608" cy="259021"/>
          </a:xfrm>
          <a:prstGeom prst="rect">
            <a:avLst/>
          </a:prstGeom>
          <a:noFill/>
        </p:spPr>
        <p:txBody>
          <a:bodyPr wrap="none" lIns="69953" tIns="34978" rIns="69953" bIns="34978" rtlCol="0">
            <a:spAutoFit/>
          </a:bodyPr>
          <a:lstStyle/>
          <a:p>
            <a:pPr marL="0" marR="0" lvl="0" indent="0" algn="l" defTabSz="93260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Light"/>
                <a:ea typeface="+mn-ea"/>
                <a:cs typeface="+mn-cs"/>
              </a:rPr>
              <a:t>App monitoring</a:t>
            </a:r>
          </a:p>
        </p:txBody>
      </p:sp>
      <p:sp>
        <p:nvSpPr>
          <p:cNvPr id="262" name="TextBox 261"/>
          <p:cNvSpPr txBox="1"/>
          <p:nvPr/>
        </p:nvSpPr>
        <p:spPr>
          <a:xfrm>
            <a:off x="3070719" y="2465268"/>
            <a:ext cx="141339" cy="262770"/>
          </a:xfrm>
          <a:prstGeom prst="rect">
            <a:avLst/>
          </a:prstGeom>
          <a:noFill/>
        </p:spPr>
        <p:txBody>
          <a:bodyPr wrap="none" lIns="69953" tIns="34978" rIns="69953" bIns="34978" rtlCol="0">
            <a:spAutoFit/>
          </a:bodyPr>
          <a:lstStyle/>
          <a:p>
            <a:pPr marL="0" marR="0" lvl="0" indent="0" algn="l" defTabSz="932608" rtl="0" eaLnBrk="1" fontAlgn="auto" latinLnBrk="0" hangingPunct="1">
              <a:lnSpc>
                <a:spcPct val="100000"/>
              </a:lnSpc>
              <a:spcBef>
                <a:spcPts val="0"/>
              </a:spcBef>
              <a:spcAft>
                <a:spcPts val="0"/>
              </a:spcAft>
              <a:buClrTx/>
              <a:buSzTx/>
              <a:buFontTx/>
              <a:buNone/>
              <a:tabLst/>
              <a:defRPr/>
            </a:pPr>
            <a:endParaRPr kumimoji="0" lang="en-US" sz="1224" b="1" i="0" u="none" strike="noStrike" kern="1200" cap="none" spc="0" normalizeH="0" baseline="0" noProof="0" dirty="0">
              <a:ln>
                <a:noFill/>
              </a:ln>
              <a:solidFill>
                <a:prstClr val="black"/>
              </a:solidFill>
              <a:effectLst/>
              <a:uLnTx/>
              <a:uFillTx/>
              <a:latin typeface="Segoe UI"/>
              <a:ea typeface="+mn-ea"/>
              <a:cs typeface="+mn-cs"/>
            </a:endParaRPr>
          </a:p>
        </p:txBody>
      </p:sp>
      <p:sp>
        <p:nvSpPr>
          <p:cNvPr id="263" name="TextBox 262"/>
          <p:cNvSpPr txBox="1"/>
          <p:nvPr/>
        </p:nvSpPr>
        <p:spPr>
          <a:xfrm rot="20623510">
            <a:off x="6435174" y="2455154"/>
            <a:ext cx="1444559" cy="259021"/>
          </a:xfrm>
          <a:prstGeom prst="rect">
            <a:avLst/>
          </a:prstGeom>
          <a:noFill/>
        </p:spPr>
        <p:txBody>
          <a:bodyPr wrap="none" lIns="69953" tIns="34978" rIns="69953" bIns="34978" rtlCol="0">
            <a:spAutoFit/>
          </a:bodyPr>
          <a:lstStyle/>
          <a:p>
            <a:pPr marL="0" marR="0" lvl="0" indent="0" algn="l" defTabSz="93260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Light"/>
                <a:ea typeface="+mn-ea"/>
                <a:cs typeface="+mn-cs"/>
              </a:rPr>
              <a:t>Create backup copy</a:t>
            </a:r>
          </a:p>
        </p:txBody>
      </p:sp>
      <p:sp>
        <p:nvSpPr>
          <p:cNvPr id="265" name="TextBox 264"/>
          <p:cNvSpPr txBox="1"/>
          <p:nvPr/>
        </p:nvSpPr>
        <p:spPr>
          <a:xfrm rot="20385868">
            <a:off x="6699942" y="2826128"/>
            <a:ext cx="785430" cy="262774"/>
          </a:xfrm>
          <a:prstGeom prst="rect">
            <a:avLst/>
          </a:prstGeom>
          <a:noFill/>
        </p:spPr>
        <p:txBody>
          <a:bodyPr wrap="none" lIns="69953" tIns="34978" rIns="69953" bIns="34978" rtlCol="0">
            <a:spAutoFit/>
          </a:bodyPr>
          <a:lstStyle/>
          <a:p>
            <a:pPr marL="0" marR="0" lvl="0" indent="0" algn="l" defTabSz="932608"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prstClr val="black"/>
                </a:solidFill>
                <a:effectLst/>
                <a:uLnTx/>
                <a:uFillTx/>
                <a:latin typeface="Segoe UI Light"/>
                <a:ea typeface="+mn-ea"/>
                <a:cs typeface="+mn-cs"/>
              </a:rPr>
              <a:t>Set to RO</a:t>
            </a:r>
          </a:p>
        </p:txBody>
      </p:sp>
      <p:sp>
        <p:nvSpPr>
          <p:cNvPr id="272" name="TextBox 271"/>
          <p:cNvSpPr txBox="1"/>
          <p:nvPr/>
        </p:nvSpPr>
        <p:spPr>
          <a:xfrm rot="20377054">
            <a:off x="6817130" y="2556525"/>
            <a:ext cx="1899853" cy="258981"/>
          </a:xfrm>
          <a:prstGeom prst="rect">
            <a:avLst/>
          </a:prstGeom>
          <a:noFill/>
        </p:spPr>
        <p:txBody>
          <a:bodyPr wrap="none" lIns="69953" tIns="34978" rIns="69953" bIns="34978" rtlCol="0">
            <a:spAutoFit/>
          </a:bodyPr>
          <a:lstStyle/>
          <a:p>
            <a:pPr marL="0" marR="0" lvl="0" indent="0" algn="l" defTabSz="93260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Light"/>
                <a:ea typeface="+mn-ea"/>
                <a:cs typeface="+mn-cs"/>
              </a:rPr>
              <a:t>Terminate continuous copy</a:t>
            </a:r>
          </a:p>
        </p:txBody>
      </p:sp>
      <p:sp>
        <p:nvSpPr>
          <p:cNvPr id="273" name="TextBox 272"/>
          <p:cNvSpPr txBox="1"/>
          <p:nvPr/>
        </p:nvSpPr>
        <p:spPr>
          <a:xfrm rot="20563943">
            <a:off x="6311836" y="2699576"/>
            <a:ext cx="966906" cy="258981"/>
          </a:xfrm>
          <a:prstGeom prst="rect">
            <a:avLst/>
          </a:prstGeom>
          <a:noFill/>
        </p:spPr>
        <p:txBody>
          <a:bodyPr wrap="none" lIns="69953" tIns="34978" rIns="69953" bIns="34978" rtlCol="0">
            <a:spAutoFit/>
          </a:bodyPr>
          <a:lstStyle/>
          <a:p>
            <a:pPr marL="0" marR="0" lvl="0" indent="0" algn="l" defTabSz="93260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Light"/>
                <a:ea typeface="+mn-ea"/>
                <a:cs typeface="+mn-cs"/>
              </a:rPr>
              <a:t>Switch traffic</a:t>
            </a:r>
          </a:p>
        </p:txBody>
      </p:sp>
      <p:cxnSp>
        <p:nvCxnSpPr>
          <p:cNvPr id="274" name="Straight Arrow Connector 273"/>
          <p:cNvCxnSpPr/>
          <p:nvPr/>
        </p:nvCxnSpPr>
        <p:spPr>
          <a:xfrm flipH="1">
            <a:off x="4282007" y="2177215"/>
            <a:ext cx="4857817" cy="134218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5" name="TextBox 274"/>
          <p:cNvSpPr txBox="1"/>
          <p:nvPr/>
        </p:nvSpPr>
        <p:spPr>
          <a:xfrm rot="20670275">
            <a:off x="6911819" y="2373110"/>
            <a:ext cx="1093284" cy="258981"/>
          </a:xfrm>
          <a:prstGeom prst="rect">
            <a:avLst/>
          </a:prstGeom>
          <a:noFill/>
        </p:spPr>
        <p:txBody>
          <a:bodyPr wrap="square" lIns="69953" tIns="34978" rIns="69953" bIns="34978" rtlCol="0">
            <a:spAutoFit/>
          </a:bodyPr>
          <a:lstStyle/>
          <a:p>
            <a:pPr marL="0" marR="0" lvl="0" indent="0" algn="l" defTabSz="93260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Light"/>
                <a:ea typeface="+mn-ea"/>
                <a:cs typeface="+mn-cs"/>
              </a:rPr>
              <a:t>Run upgrade</a:t>
            </a:r>
          </a:p>
        </p:txBody>
      </p:sp>
      <p:sp>
        <p:nvSpPr>
          <p:cNvPr id="281" name="TextBox 280"/>
          <p:cNvSpPr txBox="1"/>
          <p:nvPr/>
        </p:nvSpPr>
        <p:spPr>
          <a:xfrm rot="19746235">
            <a:off x="7144235" y="2623135"/>
            <a:ext cx="1555475" cy="258981"/>
          </a:xfrm>
          <a:prstGeom prst="rect">
            <a:avLst/>
          </a:prstGeom>
          <a:noFill/>
        </p:spPr>
        <p:txBody>
          <a:bodyPr wrap="none" lIns="69953" tIns="34978" rIns="69953" bIns="34978" rtlCol="0">
            <a:spAutoFit/>
          </a:bodyPr>
          <a:lstStyle/>
          <a:p>
            <a:pPr marL="0" marR="0" lvl="0" indent="0" algn="l" defTabSz="93260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Light"/>
                <a:ea typeface="+mn-ea"/>
                <a:cs typeface="+mn-cs"/>
              </a:rPr>
              <a:t>Remove backup copy</a:t>
            </a:r>
          </a:p>
        </p:txBody>
      </p:sp>
      <p:grpSp>
        <p:nvGrpSpPr>
          <p:cNvPr id="296" name="Group 295"/>
          <p:cNvGrpSpPr/>
          <p:nvPr/>
        </p:nvGrpSpPr>
        <p:grpSpPr>
          <a:xfrm>
            <a:off x="5286832" y="3104746"/>
            <a:ext cx="4705703" cy="748013"/>
            <a:chOff x="5692426" y="3292309"/>
            <a:chExt cx="4705770" cy="748024"/>
          </a:xfrm>
        </p:grpSpPr>
        <p:sp>
          <p:nvSpPr>
            <p:cNvPr id="71" name="U-Turn Arrow 70"/>
            <p:cNvSpPr/>
            <p:nvPr/>
          </p:nvSpPr>
          <p:spPr bwMode="auto">
            <a:xfrm>
              <a:off x="5692426" y="3543728"/>
              <a:ext cx="4705770" cy="496605"/>
            </a:xfrm>
            <a:prstGeom prst="uturnArrow">
              <a:avLst/>
            </a:prstGeom>
            <a:solidFill>
              <a:schemeClr val="bg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5" name="Rectangle 294"/>
            <p:cNvSpPr/>
            <p:nvPr/>
          </p:nvSpPr>
          <p:spPr>
            <a:xfrm>
              <a:off x="6258731" y="3292309"/>
              <a:ext cx="1202137" cy="282517"/>
            </a:xfrm>
            <a:prstGeom prst="rect">
              <a:avLst/>
            </a:prstGeom>
          </p:spPr>
          <p:txBody>
            <a:bodyPr wrap="none">
              <a:spAutoFit/>
            </a:bodyPr>
            <a:lstStyle/>
            <a:p>
              <a:pPr marL="0" marR="0" lvl="0" indent="0" algn="l" defTabSz="93260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Light"/>
                  <a:ea typeface="+mn-ea"/>
                  <a:cs typeface="+mn-cs"/>
                </a:rPr>
                <a:t>Geo-replication</a:t>
              </a:r>
            </a:p>
          </p:txBody>
        </p:sp>
      </p:grpSp>
      <p:cxnSp>
        <p:nvCxnSpPr>
          <p:cNvPr id="261" name="Straight Arrow Connector 260"/>
          <p:cNvCxnSpPr/>
          <p:nvPr/>
        </p:nvCxnSpPr>
        <p:spPr>
          <a:xfrm flipH="1">
            <a:off x="5566707" y="2332646"/>
            <a:ext cx="3491804" cy="135811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flipH="1">
            <a:off x="7526552" y="2183589"/>
            <a:ext cx="1613272" cy="1501397"/>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p:nvPr/>
        </p:nvCxnSpPr>
        <p:spPr>
          <a:xfrm flipH="1">
            <a:off x="7976522" y="2286728"/>
            <a:ext cx="1050668" cy="1416691"/>
          </a:xfrm>
          <a:prstGeom prst="straightConnector1">
            <a:avLst/>
          </a:prstGeom>
          <a:ln w="38100">
            <a:solidFill>
              <a:srgbClr val="C0000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flipH="1">
            <a:off x="7701631" y="2183591"/>
            <a:ext cx="1408304" cy="290888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p:cNvCxnSpPr/>
          <p:nvPr/>
        </p:nvCxnSpPr>
        <p:spPr>
          <a:xfrm flipH="1">
            <a:off x="2251732" y="2183590"/>
            <a:ext cx="6858200" cy="2298084"/>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1" name="Rectangle 300"/>
          <p:cNvSpPr/>
          <p:nvPr/>
        </p:nvSpPr>
        <p:spPr>
          <a:xfrm>
            <a:off x="4916509" y="4164005"/>
            <a:ext cx="845578" cy="266818"/>
          </a:xfrm>
          <a:prstGeom prst="rect">
            <a:avLst/>
          </a:prstGeom>
        </p:spPr>
        <p:txBody>
          <a:bodyPr wrap="none">
            <a:spAutoFit/>
          </a:bodyPr>
          <a:lstStyle/>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72BC"/>
                </a:solidFill>
                <a:effectLst/>
                <a:uLnTx/>
                <a:uFillTx/>
                <a:latin typeface="Segoe UI"/>
                <a:ea typeface="+mn-ea"/>
                <a:cs typeface="+mn-cs"/>
              </a:rPr>
              <a:t>SQL Azure</a:t>
            </a:r>
          </a:p>
        </p:txBody>
      </p:sp>
      <p:cxnSp>
        <p:nvCxnSpPr>
          <p:cNvPr id="279" name="Straight Arrow Connector 278"/>
          <p:cNvCxnSpPr/>
          <p:nvPr/>
        </p:nvCxnSpPr>
        <p:spPr>
          <a:xfrm flipH="1">
            <a:off x="4332211" y="2183591"/>
            <a:ext cx="4777726" cy="297276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223" name="Group 222"/>
          <p:cNvGrpSpPr/>
          <p:nvPr/>
        </p:nvGrpSpPr>
        <p:grpSpPr>
          <a:xfrm>
            <a:off x="9058510" y="870358"/>
            <a:ext cx="2386411" cy="2186220"/>
            <a:chOff x="9183079" y="767992"/>
            <a:chExt cx="2386445" cy="2186252"/>
          </a:xfrm>
        </p:grpSpPr>
        <p:sp>
          <p:nvSpPr>
            <p:cNvPr id="193" name="Rectangle 192"/>
            <p:cNvSpPr/>
            <p:nvPr/>
          </p:nvSpPr>
          <p:spPr bwMode="auto">
            <a:xfrm>
              <a:off x="9183079" y="767992"/>
              <a:ext cx="2287245" cy="218625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91" name="Group 190"/>
            <p:cNvGrpSpPr/>
            <p:nvPr/>
          </p:nvGrpSpPr>
          <p:grpSpPr>
            <a:xfrm>
              <a:off x="9701935" y="1134910"/>
              <a:ext cx="1226562" cy="947095"/>
              <a:chOff x="10735373" y="1387766"/>
              <a:chExt cx="1385498" cy="1069818"/>
            </a:xfrm>
          </p:grpSpPr>
          <p:sp>
            <p:nvSpPr>
              <p:cNvPr id="82" name="Rectangle 81"/>
              <p:cNvSpPr/>
              <p:nvPr/>
            </p:nvSpPr>
            <p:spPr bwMode="auto">
              <a:xfrm>
                <a:off x="10845526" y="1387766"/>
                <a:ext cx="637673" cy="24812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5" name="Rectangle 184"/>
              <p:cNvSpPr/>
              <p:nvPr/>
            </p:nvSpPr>
            <p:spPr bwMode="auto">
              <a:xfrm>
                <a:off x="10735373" y="2113668"/>
                <a:ext cx="562276" cy="343916"/>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6" name="Rectangle 185"/>
              <p:cNvSpPr/>
              <p:nvPr/>
            </p:nvSpPr>
            <p:spPr bwMode="auto">
              <a:xfrm>
                <a:off x="11483198" y="1804215"/>
                <a:ext cx="637673" cy="320642"/>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4" name="Elbow Connector 83"/>
              <p:cNvCxnSpPr/>
              <p:nvPr/>
            </p:nvCxnSpPr>
            <p:spPr>
              <a:xfrm>
                <a:off x="11297649" y="1488027"/>
                <a:ext cx="516416" cy="295731"/>
              </a:xfrm>
              <a:prstGeom prst="bentConnector2">
                <a:avLst/>
              </a:prstGeom>
              <a:ln w="38100">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p:nvPr/>
            </p:nvCxnSpPr>
            <p:spPr>
              <a:xfrm>
                <a:off x="11032014" y="1589642"/>
                <a:ext cx="0" cy="469231"/>
              </a:xfrm>
              <a:prstGeom prst="straightConnector1">
                <a:avLst/>
              </a:prstGeom>
              <a:ln w="38100">
                <a:solidFill>
                  <a:srgbClr val="0070C0"/>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92" name="Rectangle 191"/>
            <p:cNvSpPr/>
            <p:nvPr/>
          </p:nvSpPr>
          <p:spPr>
            <a:xfrm>
              <a:off x="9416709" y="2270185"/>
              <a:ext cx="2152815" cy="533644"/>
            </a:xfrm>
            <a:prstGeom prst="rect">
              <a:avLst/>
            </a:prstGeom>
          </p:spPr>
          <p:txBody>
            <a:bodyPr wrap="square">
              <a:spAutoFit/>
            </a:bodyPr>
            <a:lstStyle/>
            <a:p>
              <a:pPr marL="0" marR="0" lvl="0" indent="0" algn="l" defTabSz="932608"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Light"/>
                  <a:ea typeface="+mn-ea"/>
                  <a:cs typeface="+mn-cs"/>
                </a:rPr>
                <a:t>Upgrade</a:t>
              </a:r>
              <a:br>
                <a:rPr kumimoji="0" lang="en-US" sz="1400" b="0" i="0" u="none" strike="noStrike" kern="1200" cap="none" spc="0" normalizeH="0" baseline="0" noProof="0" dirty="0">
                  <a:ln>
                    <a:noFill/>
                  </a:ln>
                  <a:solidFill>
                    <a:prstClr val="black"/>
                  </a:solidFill>
                  <a:effectLst/>
                  <a:uLnTx/>
                  <a:uFillTx/>
                  <a:latin typeface="Segoe UI Light"/>
                  <a:ea typeface="+mn-ea"/>
                  <a:cs typeface="+mn-cs"/>
                </a:rPr>
              </a:br>
              <a:r>
                <a:rPr kumimoji="0" lang="en-US" sz="1400" b="0" i="0" u="none" strike="noStrike" kern="1200" cap="none" spc="0" normalizeH="0" baseline="0" noProof="0" dirty="0">
                  <a:ln>
                    <a:noFill/>
                  </a:ln>
                  <a:solidFill>
                    <a:prstClr val="black"/>
                  </a:solidFill>
                  <a:effectLst/>
                  <a:uLnTx/>
                  <a:uFillTx/>
                  <a:latin typeface="Segoe UI Light"/>
                  <a:ea typeface="+mn-ea"/>
                  <a:cs typeface="+mn-cs"/>
                </a:rPr>
                <a:t>orchestration workflow</a:t>
              </a:r>
            </a:p>
          </p:txBody>
        </p:sp>
      </p:grpSp>
      <p:sp>
        <p:nvSpPr>
          <p:cNvPr id="316" name="Rectangle 315"/>
          <p:cNvSpPr/>
          <p:nvPr/>
        </p:nvSpPr>
        <p:spPr>
          <a:xfrm>
            <a:off x="6996239" y="1053595"/>
            <a:ext cx="1577170" cy="533636"/>
          </a:xfrm>
          <a:prstGeom prst="rect">
            <a:avLst/>
          </a:prstGeom>
        </p:spPr>
        <p:txBody>
          <a:bodyPr wrap="none">
            <a:spAutoFit/>
          </a:bodyPr>
          <a:lstStyle/>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Segoe UI Light"/>
                <a:ea typeface="+mn-ea"/>
                <a:cs typeface="+mn-cs"/>
              </a:rPr>
              <a:t>Hostname</a:t>
            </a:r>
          </a:p>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Segoe UI Light"/>
                <a:ea typeface="Segoe UI" pitchFamily="34" charset="0"/>
                <a:cs typeface="Segoe UI" pitchFamily="34" charset="0"/>
              </a:rPr>
              <a:t>www.contoso.com</a:t>
            </a:r>
            <a:endParaRPr kumimoji="0" lang="en-US" sz="14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317" name="Rectangle 316"/>
          <p:cNvSpPr/>
          <p:nvPr/>
        </p:nvSpPr>
        <p:spPr>
          <a:xfrm>
            <a:off x="7001834" y="1627217"/>
            <a:ext cx="1501049" cy="533636"/>
          </a:xfrm>
          <a:prstGeom prst="rect">
            <a:avLst/>
          </a:prstGeom>
        </p:spPr>
        <p:txBody>
          <a:bodyPr wrap="none">
            <a:spAutoFit/>
          </a:bodyPr>
          <a:lstStyle/>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Segoe UI Light"/>
                <a:ea typeface="+mn-ea"/>
                <a:cs typeface="+mn-cs"/>
              </a:rPr>
              <a:t>IP Address</a:t>
            </a:r>
          </a:p>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Segoe UI Light"/>
                <a:ea typeface="Segoe UI" pitchFamily="34" charset="0"/>
                <a:cs typeface="Segoe UI" pitchFamily="34" charset="0"/>
              </a:rPr>
              <a:t>North Central US</a:t>
            </a:r>
          </a:p>
        </p:txBody>
      </p:sp>
      <p:pic>
        <p:nvPicPr>
          <p:cNvPr id="318" name="Picture 317"/>
          <p:cNvPicPr>
            <a:picLocks noChangeAspect="1"/>
          </p:cNvPicPr>
          <p:nvPr/>
        </p:nvPicPr>
        <p:blipFill>
          <a:blip r:embed="rId3"/>
          <a:stretch>
            <a:fillRect/>
          </a:stretch>
        </p:blipFill>
        <p:spPr>
          <a:xfrm>
            <a:off x="1459941" y="1166655"/>
            <a:ext cx="896417" cy="955522"/>
          </a:xfrm>
          <a:prstGeom prst="rect">
            <a:avLst/>
          </a:prstGeom>
        </p:spPr>
      </p:pic>
      <p:pic>
        <p:nvPicPr>
          <p:cNvPr id="320" name="Picture 319"/>
          <p:cNvPicPr>
            <a:picLocks noChangeAspect="1"/>
          </p:cNvPicPr>
          <p:nvPr/>
        </p:nvPicPr>
        <p:blipFill>
          <a:blip r:embed="rId4"/>
          <a:stretch>
            <a:fillRect/>
          </a:stretch>
        </p:blipFill>
        <p:spPr>
          <a:xfrm>
            <a:off x="5366966" y="1102331"/>
            <a:ext cx="1598420" cy="1050553"/>
          </a:xfrm>
          <a:prstGeom prst="rect">
            <a:avLst/>
          </a:prstGeom>
        </p:spPr>
      </p:pic>
      <p:sp>
        <p:nvSpPr>
          <p:cNvPr id="17" name="Rectangle 16"/>
          <p:cNvSpPr/>
          <p:nvPr/>
        </p:nvSpPr>
        <p:spPr>
          <a:xfrm>
            <a:off x="5581955" y="1433078"/>
            <a:ext cx="1168597" cy="596416"/>
          </a:xfrm>
          <a:prstGeom prst="rect">
            <a:avLst/>
          </a:prstGeom>
        </p:spPr>
        <p:txBody>
          <a:bodyPr wrap="square">
            <a:spAutoFit/>
          </a:bodyPr>
          <a:lstStyle/>
          <a:p>
            <a:pPr marL="0" marR="0" lvl="0" indent="0" algn="ctr" defTabSz="93260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Segoe UI"/>
                <a:ea typeface="+mn-ea"/>
                <a:cs typeface="+mn-cs"/>
              </a:rPr>
              <a:t>Azure</a:t>
            </a:r>
            <a:br>
              <a:rPr kumimoji="0" lang="en-US" sz="1600" b="0" i="0" u="none" strike="noStrike" kern="1200" cap="none" spc="0" normalizeH="0" baseline="0" noProof="0" dirty="0">
                <a:ln>
                  <a:noFill/>
                </a:ln>
                <a:solidFill>
                  <a:prstClr val="white"/>
                </a:solidFill>
                <a:effectLst/>
                <a:uLnTx/>
                <a:uFillTx/>
                <a:latin typeface="Segoe UI"/>
                <a:ea typeface="+mn-ea"/>
                <a:cs typeface="+mn-cs"/>
              </a:rPr>
            </a:br>
            <a:r>
              <a:rPr kumimoji="0" lang="en-US" sz="1600" b="0" i="0" u="none" strike="noStrike" kern="1200" cap="none" spc="0" normalizeH="0" baseline="0" noProof="0" dirty="0">
                <a:ln>
                  <a:noFill/>
                </a:ln>
                <a:solidFill>
                  <a:prstClr val="white"/>
                </a:solidFill>
                <a:effectLst/>
                <a:uLnTx/>
                <a:uFillTx/>
                <a:latin typeface="Segoe UI"/>
                <a:ea typeface="+mn-ea"/>
                <a:cs typeface="+mn-cs"/>
              </a:rPr>
              <a:t>DNS</a:t>
            </a:r>
          </a:p>
        </p:txBody>
      </p:sp>
      <p:sp>
        <p:nvSpPr>
          <p:cNvPr id="3" name="Title 2"/>
          <p:cNvSpPr>
            <a:spLocks noGrp="1"/>
          </p:cNvSpPr>
          <p:nvPr>
            <p:ph type="title"/>
          </p:nvPr>
        </p:nvSpPr>
        <p:spPr/>
        <p:txBody>
          <a:bodyPr lIns="91440" rIns="91440"/>
          <a:lstStyle/>
          <a:p>
            <a:r>
              <a:rPr lang="en-US" sz="4800" dirty="0"/>
              <a:t>Online service upgrade</a:t>
            </a:r>
          </a:p>
        </p:txBody>
      </p:sp>
      <p:grpSp>
        <p:nvGrpSpPr>
          <p:cNvPr id="5" name="Group 4"/>
          <p:cNvGrpSpPr/>
          <p:nvPr/>
        </p:nvGrpSpPr>
        <p:grpSpPr>
          <a:xfrm>
            <a:off x="4916509" y="4984249"/>
            <a:ext cx="845578" cy="854986"/>
            <a:chOff x="5795918" y="4960802"/>
            <a:chExt cx="829073" cy="838298"/>
          </a:xfrm>
        </p:grpSpPr>
        <p:grpSp>
          <p:nvGrpSpPr>
            <p:cNvPr id="96" name="Group 95"/>
            <p:cNvGrpSpPr/>
            <p:nvPr/>
          </p:nvGrpSpPr>
          <p:grpSpPr>
            <a:xfrm>
              <a:off x="5852512" y="4960802"/>
              <a:ext cx="718967" cy="838298"/>
              <a:chOff x="5943557" y="5097558"/>
              <a:chExt cx="718967" cy="838298"/>
            </a:xfrm>
          </p:grpSpPr>
          <p:sp>
            <p:nvSpPr>
              <p:cNvPr id="97" name="Oval 96"/>
              <p:cNvSpPr/>
              <p:nvPr/>
            </p:nvSpPr>
            <p:spPr bwMode="auto">
              <a:xfrm>
                <a:off x="5969511" y="5106060"/>
                <a:ext cx="667051" cy="278381"/>
              </a:xfrm>
              <a:prstGeom prst="ellips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98" name="Group 97"/>
              <p:cNvGrpSpPr/>
              <p:nvPr/>
            </p:nvGrpSpPr>
            <p:grpSpPr>
              <a:xfrm>
                <a:off x="5943557" y="5097558"/>
                <a:ext cx="718967" cy="838298"/>
                <a:chOff x="5949031" y="-579202"/>
                <a:chExt cx="540268" cy="629940"/>
              </a:xfrm>
            </p:grpSpPr>
            <p:sp>
              <p:nvSpPr>
                <p:cNvPr id="99" name="Oval 98"/>
                <p:cNvSpPr/>
                <p:nvPr/>
              </p:nvSpPr>
              <p:spPr bwMode="auto">
                <a:xfrm>
                  <a:off x="6074552" y="-320725"/>
                  <a:ext cx="329592" cy="1693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0" name="Flowchart: Magnetic Disk 10"/>
                <p:cNvSpPr>
                  <a:spLocks noChangeAspect="1"/>
                </p:cNvSpPr>
                <p:nvPr/>
              </p:nvSpPr>
              <p:spPr bwMode="auto">
                <a:xfrm>
                  <a:off x="5949031" y="-579202"/>
                  <a:ext cx="540268" cy="629940"/>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0" tIns="93260" rIns="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1836" b="1" i="0" u="none" strike="noStrike" kern="0" cap="none" spc="0" normalizeH="0" baseline="0" noProof="0" dirty="0">
                      <a:ln>
                        <a:solidFill>
                          <a:prstClr val="white">
                            <a:alpha val="0"/>
                          </a:prstClr>
                        </a:solidFill>
                      </a:ln>
                      <a:solidFill>
                        <a:srgbClr val="0072BC"/>
                      </a:solidFill>
                      <a:effectLst/>
                      <a:uLnTx/>
                      <a:uFillTx/>
                      <a:latin typeface="Segoe UI"/>
                      <a:ea typeface="Segoe UI" panose="020B0502040204020203" pitchFamily="34" charset="0"/>
                      <a:cs typeface="Segoe UI" panose="020B0502040204020203" pitchFamily="34" charset="0"/>
                    </a:rPr>
                    <a:t>DB3</a:t>
                  </a:r>
                </a:p>
              </p:txBody>
            </p:sp>
          </p:grpSp>
        </p:grpSp>
        <p:sp>
          <p:nvSpPr>
            <p:cNvPr id="101" name="Rectangle 100"/>
            <p:cNvSpPr/>
            <p:nvPr/>
          </p:nvSpPr>
          <p:spPr>
            <a:xfrm>
              <a:off x="5795918" y="5475102"/>
              <a:ext cx="829073" cy="261610"/>
            </a:xfrm>
            <a:prstGeom prst="rect">
              <a:avLst/>
            </a:prstGeom>
          </p:spPr>
          <p:txBody>
            <a:bodyPr wrap="none">
              <a:spAutoFit/>
            </a:bodyPr>
            <a:lstStyle/>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72BC"/>
                  </a:solidFill>
                  <a:effectLst/>
                  <a:uLnTx/>
                  <a:uFillTx/>
                  <a:latin typeface="Segoe UI"/>
                  <a:ea typeface="+mn-ea"/>
                  <a:cs typeface="+mn-cs"/>
                </a:rPr>
                <a:t>SQL Azure</a:t>
              </a:r>
            </a:p>
          </p:txBody>
        </p:sp>
      </p:grpSp>
      <p:grpSp>
        <p:nvGrpSpPr>
          <p:cNvPr id="103" name="Group 102"/>
          <p:cNvGrpSpPr/>
          <p:nvPr/>
        </p:nvGrpSpPr>
        <p:grpSpPr>
          <a:xfrm>
            <a:off x="9473987" y="3752507"/>
            <a:ext cx="733280" cy="854986"/>
            <a:chOff x="5943557" y="5097558"/>
            <a:chExt cx="718967" cy="838298"/>
          </a:xfrm>
        </p:grpSpPr>
        <p:sp>
          <p:nvSpPr>
            <p:cNvPr id="104" name="Oval 103"/>
            <p:cNvSpPr/>
            <p:nvPr/>
          </p:nvSpPr>
          <p:spPr bwMode="auto">
            <a:xfrm>
              <a:off x="5969511" y="5106060"/>
              <a:ext cx="667051" cy="278381"/>
            </a:xfrm>
            <a:prstGeom prst="ellips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05" name="Group 104"/>
            <p:cNvGrpSpPr/>
            <p:nvPr/>
          </p:nvGrpSpPr>
          <p:grpSpPr>
            <a:xfrm>
              <a:off x="5943557" y="5097558"/>
              <a:ext cx="718967" cy="838298"/>
              <a:chOff x="5949031" y="-579202"/>
              <a:chExt cx="540268" cy="629940"/>
            </a:xfrm>
          </p:grpSpPr>
          <p:sp>
            <p:nvSpPr>
              <p:cNvPr id="106" name="Oval 105"/>
              <p:cNvSpPr/>
              <p:nvPr/>
            </p:nvSpPr>
            <p:spPr bwMode="auto">
              <a:xfrm>
                <a:off x="6074552" y="-320725"/>
                <a:ext cx="329592" cy="1693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07" name="Flowchart: Magnetic Disk 10"/>
              <p:cNvSpPr>
                <a:spLocks noChangeAspect="1"/>
              </p:cNvSpPr>
              <p:nvPr/>
            </p:nvSpPr>
            <p:spPr bwMode="auto">
              <a:xfrm>
                <a:off x="5949031" y="-579202"/>
                <a:ext cx="540268" cy="629940"/>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0" tIns="93260" rIns="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1836" b="1" i="0" u="none" strike="noStrike" kern="0" cap="none" spc="0" normalizeH="0" baseline="0" noProof="0" dirty="0">
                    <a:ln>
                      <a:solidFill>
                        <a:prstClr val="white">
                          <a:alpha val="0"/>
                        </a:prstClr>
                      </a:solidFill>
                    </a:ln>
                    <a:solidFill>
                      <a:srgbClr val="0072BC"/>
                    </a:solidFill>
                    <a:effectLst/>
                    <a:uLnTx/>
                    <a:uFillTx/>
                    <a:latin typeface="Segoe UI"/>
                    <a:ea typeface="Segoe UI" panose="020B0502040204020203" pitchFamily="34" charset="0"/>
                    <a:cs typeface="Segoe UI" panose="020B0502040204020203" pitchFamily="34" charset="0"/>
                  </a:rPr>
                  <a:t>DB2</a:t>
                </a:r>
              </a:p>
            </p:txBody>
          </p:sp>
        </p:grpSp>
      </p:grpSp>
      <p:sp>
        <p:nvSpPr>
          <p:cNvPr id="108" name="Rectangle 107"/>
          <p:cNvSpPr/>
          <p:nvPr/>
        </p:nvSpPr>
        <p:spPr>
          <a:xfrm>
            <a:off x="9426096" y="4277045"/>
            <a:ext cx="845578" cy="266818"/>
          </a:xfrm>
          <a:prstGeom prst="rect">
            <a:avLst/>
          </a:prstGeom>
        </p:spPr>
        <p:txBody>
          <a:bodyPr wrap="none">
            <a:spAutoFit/>
          </a:bodyPr>
          <a:lstStyle/>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72BC"/>
                </a:solidFill>
                <a:effectLst/>
                <a:uLnTx/>
                <a:uFillTx/>
                <a:latin typeface="Segoe UI"/>
                <a:ea typeface="+mn-ea"/>
                <a:cs typeface="+mn-cs"/>
              </a:rPr>
              <a:t>SQL Azure</a:t>
            </a:r>
          </a:p>
        </p:txBody>
      </p:sp>
      <p:grpSp>
        <p:nvGrpSpPr>
          <p:cNvPr id="109" name="Group 108"/>
          <p:cNvGrpSpPr/>
          <p:nvPr/>
        </p:nvGrpSpPr>
        <p:grpSpPr>
          <a:xfrm>
            <a:off x="9426096" y="4957939"/>
            <a:ext cx="845578" cy="854986"/>
            <a:chOff x="5795918" y="4897742"/>
            <a:chExt cx="829073" cy="838298"/>
          </a:xfrm>
        </p:grpSpPr>
        <p:grpSp>
          <p:nvGrpSpPr>
            <p:cNvPr id="110" name="Group 109"/>
            <p:cNvGrpSpPr/>
            <p:nvPr/>
          </p:nvGrpSpPr>
          <p:grpSpPr>
            <a:xfrm>
              <a:off x="5852512" y="4897742"/>
              <a:ext cx="718967" cy="838298"/>
              <a:chOff x="5943557" y="5034498"/>
              <a:chExt cx="718967" cy="838298"/>
            </a:xfrm>
          </p:grpSpPr>
          <p:sp>
            <p:nvSpPr>
              <p:cNvPr id="112" name="Oval 111"/>
              <p:cNvSpPr/>
              <p:nvPr/>
            </p:nvSpPr>
            <p:spPr bwMode="auto">
              <a:xfrm>
                <a:off x="5969511" y="5056632"/>
                <a:ext cx="667051" cy="278381"/>
              </a:xfrm>
              <a:prstGeom prst="ellipse">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113" name="Group 112"/>
              <p:cNvGrpSpPr/>
              <p:nvPr/>
            </p:nvGrpSpPr>
            <p:grpSpPr>
              <a:xfrm>
                <a:off x="5943557" y="5034498"/>
                <a:ext cx="718967" cy="838298"/>
                <a:chOff x="5949031" y="-626590"/>
                <a:chExt cx="540268" cy="629940"/>
              </a:xfrm>
            </p:grpSpPr>
            <p:sp>
              <p:nvSpPr>
                <p:cNvPr id="114" name="Oval 113"/>
                <p:cNvSpPr/>
                <p:nvPr/>
              </p:nvSpPr>
              <p:spPr bwMode="auto">
                <a:xfrm>
                  <a:off x="6074552" y="-320725"/>
                  <a:ext cx="329592" cy="169355"/>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5" name="Flowchart: Magnetic Disk 10"/>
                <p:cNvSpPr>
                  <a:spLocks noChangeAspect="1"/>
                </p:cNvSpPr>
                <p:nvPr/>
              </p:nvSpPr>
              <p:spPr bwMode="auto">
                <a:xfrm>
                  <a:off x="5949031" y="-626590"/>
                  <a:ext cx="540268" cy="629940"/>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0" tIns="93260" rIns="0" bIns="0" numCol="1" spcCol="0" rtlCol="0" fromWordArt="0" anchor="ctr" anchorCtr="0" forceAA="0" compatLnSpc="1">
                  <a:prstTxWarp prst="textNoShape">
                    <a:avLst/>
                  </a:prstTxWarp>
                  <a:noAutofit/>
                </a:bodyPr>
                <a:lstStyle/>
                <a:p>
                  <a:pPr marL="0" marR="0" lvl="0" indent="0" algn="ctr" defTabSz="951028" rtl="0" eaLnBrk="1" fontAlgn="base" latinLnBrk="0" hangingPunct="1">
                    <a:lnSpc>
                      <a:spcPct val="100000"/>
                    </a:lnSpc>
                    <a:spcBef>
                      <a:spcPct val="0"/>
                    </a:spcBef>
                    <a:spcAft>
                      <a:spcPct val="0"/>
                    </a:spcAft>
                    <a:buClrTx/>
                    <a:buSzTx/>
                    <a:buFontTx/>
                    <a:buNone/>
                    <a:tabLst/>
                    <a:defRPr/>
                  </a:pPr>
                  <a:r>
                    <a:rPr kumimoji="0" lang="en-US" sz="1836" b="1" i="0" u="none" strike="noStrike" kern="0" cap="none" spc="0" normalizeH="0" baseline="0" noProof="0" dirty="0">
                      <a:ln>
                        <a:solidFill>
                          <a:prstClr val="white">
                            <a:alpha val="0"/>
                          </a:prstClr>
                        </a:solidFill>
                      </a:ln>
                      <a:solidFill>
                        <a:srgbClr val="0072BC"/>
                      </a:solidFill>
                      <a:effectLst/>
                      <a:uLnTx/>
                      <a:uFillTx/>
                      <a:latin typeface="Segoe UI"/>
                      <a:ea typeface="Segoe UI" panose="020B0502040204020203" pitchFamily="34" charset="0"/>
                      <a:cs typeface="Segoe UI" panose="020B0502040204020203" pitchFamily="34" charset="0"/>
                    </a:rPr>
                    <a:t>DB4</a:t>
                  </a:r>
                </a:p>
              </p:txBody>
            </p:sp>
          </p:grpSp>
        </p:grpSp>
        <p:sp>
          <p:nvSpPr>
            <p:cNvPr id="111" name="Rectangle 110"/>
            <p:cNvSpPr/>
            <p:nvPr/>
          </p:nvSpPr>
          <p:spPr>
            <a:xfrm>
              <a:off x="5795918" y="5412042"/>
              <a:ext cx="829073" cy="261610"/>
            </a:xfrm>
            <a:prstGeom prst="rect">
              <a:avLst/>
            </a:prstGeom>
          </p:spPr>
          <p:txBody>
            <a:bodyPr wrap="none">
              <a:spAutoFit/>
            </a:bodyPr>
            <a:lstStyle/>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72BC"/>
                  </a:solidFill>
                  <a:effectLst/>
                  <a:uLnTx/>
                  <a:uFillTx/>
                  <a:latin typeface="Segoe UI"/>
                  <a:ea typeface="+mn-ea"/>
                  <a:cs typeface="+mn-cs"/>
                </a:rPr>
                <a:t>SQL Azure</a:t>
              </a:r>
            </a:p>
          </p:txBody>
        </p:sp>
      </p:grpSp>
      <p:grpSp>
        <p:nvGrpSpPr>
          <p:cNvPr id="324" name="Group 323"/>
          <p:cNvGrpSpPr/>
          <p:nvPr/>
        </p:nvGrpSpPr>
        <p:grpSpPr>
          <a:xfrm>
            <a:off x="881" y="4437408"/>
            <a:ext cx="12416088" cy="2560555"/>
            <a:chOff x="18624" y="4066121"/>
            <a:chExt cx="12416264" cy="2554827"/>
          </a:xfrm>
        </p:grpSpPr>
        <p:sp>
          <p:nvSpPr>
            <p:cNvPr id="314" name="Rectangle 313"/>
            <p:cNvSpPr/>
            <p:nvPr/>
          </p:nvSpPr>
          <p:spPr bwMode="auto">
            <a:xfrm>
              <a:off x="18624" y="4066121"/>
              <a:ext cx="12416264" cy="2554827"/>
            </a:xfrm>
            <a:prstGeom prst="rect">
              <a:avLst/>
            </a:prstGeom>
            <a:solidFill>
              <a:schemeClr val="bg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78" tIns="146302" rIns="182878" bIns="146302" numCol="1" spcCol="0" rtlCol="0" fromWordArt="0" anchor="t" anchorCtr="0" forceAA="0" compatLnSpc="1">
              <a:prstTxWarp prst="textNoShape">
                <a:avLst/>
              </a:prstTxWarp>
              <a:noAutofit/>
            </a:bodyPr>
            <a:lstStyle/>
            <a:p>
              <a:pPr marL="0" marR="0" lvl="0" indent="0" algn="ctr" defTabSz="93248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8" name="Rectangle 17"/>
            <p:cNvSpPr/>
            <p:nvPr/>
          </p:nvSpPr>
          <p:spPr>
            <a:xfrm>
              <a:off x="1211010" y="4339097"/>
              <a:ext cx="10565015" cy="1819113"/>
            </a:xfrm>
            <a:prstGeom prst="rect">
              <a:avLst/>
            </a:prstGeom>
          </p:spPr>
          <p:txBody>
            <a:bodyPr wrap="square">
              <a:spAutoFit/>
            </a:bodyPr>
            <a:lstStyle/>
            <a:p>
              <a:pPr marL="0" marR="0" lvl="0" indent="0" algn="l" defTabSz="932754" rtl="0" eaLnBrk="1" fontAlgn="auto" latinLnBrk="0" hangingPunct="1">
                <a:lnSpc>
                  <a:spcPct val="15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000000"/>
                  </a:solidFill>
                  <a:effectLst/>
                  <a:uLnTx/>
                  <a:uFillTx/>
                  <a:latin typeface="Segoe UI Light"/>
                  <a:ea typeface="+mn-ea"/>
                  <a:cs typeface="+mn-cs"/>
                </a:rPr>
                <a:t>Both main copy and backup copy are protected at all times</a:t>
              </a:r>
            </a:p>
            <a:p>
              <a:pPr marL="0" marR="0" lvl="0" indent="0" algn="l" defTabSz="932754" rtl="0" eaLnBrk="1" fontAlgn="auto" latinLnBrk="0" hangingPunct="1">
                <a:lnSpc>
                  <a:spcPct val="15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000000"/>
                  </a:solidFill>
                  <a:effectLst/>
                  <a:uLnTx/>
                  <a:uFillTx/>
                  <a:latin typeface="Segoe UI Light"/>
                  <a:ea typeface="+mn-ea"/>
                  <a:cs typeface="+mn-cs"/>
                </a:rPr>
                <a:t>No data loss during the upgrade process</a:t>
              </a:r>
            </a:p>
            <a:p>
              <a:pPr marL="0" marR="0" lvl="0" indent="0" algn="l" defTabSz="932754" rtl="0" eaLnBrk="1" fontAlgn="auto" latinLnBrk="0" hangingPunct="1">
                <a:lnSpc>
                  <a:spcPct val="150000"/>
                </a:lnSpc>
                <a:spcBef>
                  <a:spcPts val="0"/>
                </a:spcBef>
                <a:spcAft>
                  <a:spcPts val="0"/>
                </a:spcAft>
                <a:buClrTx/>
                <a:buSzTx/>
                <a:buFontTx/>
                <a:buNone/>
                <a:tabLst/>
                <a:defRPr/>
              </a:pPr>
              <a:r>
                <a:rPr kumimoji="0" lang="en-US" sz="2448" b="0" i="0" u="none" strike="noStrike" kern="1200" cap="none" spc="0" normalizeH="0" baseline="0" noProof="0" dirty="0">
                  <a:ln>
                    <a:noFill/>
                  </a:ln>
                  <a:solidFill>
                    <a:srgbClr val="000000"/>
                  </a:solidFill>
                  <a:effectLst/>
                  <a:uLnTx/>
                  <a:uFillTx/>
                  <a:latin typeface="Segoe UI Light"/>
                  <a:ea typeface="+mn-ea"/>
                  <a:cs typeface="+mn-cs"/>
                </a:rPr>
                <a:t>The read-only period depends on the duration of the database upgrade  </a:t>
              </a:r>
            </a:p>
          </p:txBody>
        </p:sp>
      </p:grpSp>
    </p:spTree>
    <p:extLst>
      <p:ext uri="{BB962C8B-B14F-4D97-AF65-F5344CB8AC3E}">
        <p14:creationId xmlns:p14="http://schemas.microsoft.com/office/powerpoint/2010/main" val="1583343801"/>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wipe(left)">
                                      <p:cBhvr>
                                        <p:cTn id="7" dur="500"/>
                                        <p:tgtEl>
                                          <p:spTgt spid="2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59"/>
                                        </p:tgtEl>
                                        <p:attrNameLst>
                                          <p:attrName>style.visibility</p:attrName>
                                        </p:attrNameLst>
                                      </p:cBhvr>
                                      <p:to>
                                        <p:strVal val="visible"/>
                                      </p:to>
                                    </p:set>
                                    <p:animEffect transition="in" filter="wipe(right)">
                                      <p:cBhvr>
                                        <p:cTn id="12" dur="500"/>
                                        <p:tgtEl>
                                          <p:spTgt spid="259"/>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260"/>
                                        </p:tgtEl>
                                        <p:attrNameLst>
                                          <p:attrName>style.visibility</p:attrName>
                                        </p:attrNameLst>
                                      </p:cBhvr>
                                      <p:to>
                                        <p:strVal val="visible"/>
                                      </p:to>
                                    </p:set>
                                  </p:childTnLst>
                                </p:cTn>
                              </p:par>
                              <p:par>
                                <p:cTn id="16" presetID="22" presetClass="entr" presetSubtype="2" fill="hold" nodeType="withEffect">
                                  <p:stCondLst>
                                    <p:cond delay="0"/>
                                  </p:stCondLst>
                                  <p:childTnLst>
                                    <p:set>
                                      <p:cBhvr>
                                        <p:cTn id="17" dur="1" fill="hold">
                                          <p:stCondLst>
                                            <p:cond delay="0"/>
                                          </p:stCondLst>
                                        </p:cTn>
                                        <p:tgtEl>
                                          <p:spTgt spid="258"/>
                                        </p:tgtEl>
                                        <p:attrNameLst>
                                          <p:attrName>style.visibility</p:attrName>
                                        </p:attrNameLst>
                                      </p:cBhvr>
                                      <p:to>
                                        <p:strVal val="visible"/>
                                      </p:to>
                                    </p:set>
                                    <p:animEffect transition="in" filter="wipe(right)">
                                      <p:cBhvr>
                                        <p:cTn id="18" dur="500"/>
                                        <p:tgtEl>
                                          <p:spTgt spid="25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259"/>
                                        </p:tgtEl>
                                      </p:cBhvr>
                                    </p:animEffect>
                                    <p:set>
                                      <p:cBhvr>
                                        <p:cTn id="23" dur="1" fill="hold">
                                          <p:stCondLst>
                                            <p:cond delay="499"/>
                                          </p:stCondLst>
                                        </p:cTn>
                                        <p:tgtEl>
                                          <p:spTgt spid="259"/>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258"/>
                                        </p:tgtEl>
                                      </p:cBhvr>
                                    </p:animEffect>
                                    <p:set>
                                      <p:cBhvr>
                                        <p:cTn id="26" dur="1" fill="hold">
                                          <p:stCondLst>
                                            <p:cond delay="499"/>
                                          </p:stCondLst>
                                        </p:cTn>
                                        <p:tgtEl>
                                          <p:spTgt spid="258"/>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260"/>
                                        </p:tgtEl>
                                      </p:cBhvr>
                                    </p:animEffect>
                                    <p:set>
                                      <p:cBhvr>
                                        <p:cTn id="29" dur="1" fill="hold">
                                          <p:stCondLst>
                                            <p:cond delay="499"/>
                                          </p:stCondLst>
                                        </p:cTn>
                                        <p:tgtEl>
                                          <p:spTgt spid="26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74"/>
                                        </p:tgtEl>
                                        <p:attrNameLst>
                                          <p:attrName>style.visibility</p:attrName>
                                        </p:attrNameLst>
                                      </p:cBhvr>
                                      <p:to>
                                        <p:strVal val="visible"/>
                                      </p:to>
                                    </p:set>
                                    <p:animEffect transition="in" filter="fade">
                                      <p:cBhvr>
                                        <p:cTn id="34" dur="500"/>
                                        <p:tgtEl>
                                          <p:spTgt spid="274"/>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26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274"/>
                                        </p:tgtEl>
                                      </p:cBhvr>
                                    </p:animEffect>
                                    <p:set>
                                      <p:cBhvr>
                                        <p:cTn id="41" dur="1" fill="hold">
                                          <p:stCondLst>
                                            <p:cond delay="499"/>
                                          </p:stCondLst>
                                        </p:cTn>
                                        <p:tgtEl>
                                          <p:spTgt spid="274"/>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63"/>
                                        </p:tgtEl>
                                      </p:cBhvr>
                                    </p:animEffect>
                                    <p:set>
                                      <p:cBhvr>
                                        <p:cTn id="44" dur="1" fill="hold">
                                          <p:stCondLst>
                                            <p:cond delay="499"/>
                                          </p:stCondLst>
                                        </p:cTn>
                                        <p:tgtEl>
                                          <p:spTgt spid="26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298"/>
                                        </p:tgtEl>
                                        <p:attrNameLst>
                                          <p:attrName>style.visibility</p:attrName>
                                        </p:attrNameLst>
                                      </p:cBhvr>
                                      <p:to>
                                        <p:strVal val="visible"/>
                                      </p:to>
                                    </p:set>
                                    <p:animEffect transition="in" filter="wipe(left)">
                                      <p:cBhvr>
                                        <p:cTn id="47" dur="500"/>
                                        <p:tgtEl>
                                          <p:spTgt spid="298"/>
                                        </p:tgtEl>
                                      </p:cBhvr>
                                    </p:animEffect>
                                  </p:childTnLst>
                                </p:cTn>
                              </p:par>
                              <p:par>
                                <p:cTn id="48" presetID="10" presetClass="entr" presetSubtype="0" fill="hold" nodeType="withEffect">
                                  <p:stCondLst>
                                    <p:cond delay="0"/>
                                  </p:stCondLst>
                                  <p:childTnLst>
                                    <p:set>
                                      <p:cBhvr>
                                        <p:cTn id="49" dur="1" fill="hold">
                                          <p:stCondLst>
                                            <p:cond delay="0"/>
                                          </p:stCondLst>
                                        </p:cTn>
                                        <p:tgtEl>
                                          <p:spTgt spid="172"/>
                                        </p:tgtEl>
                                        <p:attrNameLst>
                                          <p:attrName>style.visibility</p:attrName>
                                        </p:attrNameLst>
                                      </p:cBhvr>
                                      <p:to>
                                        <p:strVal val="visible"/>
                                      </p:to>
                                    </p:set>
                                    <p:animEffect transition="in" filter="fade">
                                      <p:cBhvr>
                                        <p:cTn id="50" dur="500"/>
                                        <p:tgtEl>
                                          <p:spTgt spid="17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6"/>
                                        </p:tgtEl>
                                        <p:attrNameLst>
                                          <p:attrName>style.visibility</p:attrName>
                                        </p:attrNameLst>
                                      </p:cBhvr>
                                      <p:to>
                                        <p:strVal val="visible"/>
                                      </p:to>
                                    </p:set>
                                    <p:animEffect transition="in" filter="fade">
                                      <p:cBhvr>
                                        <p:cTn id="53" dur="500"/>
                                        <p:tgtEl>
                                          <p:spTgt spid="196"/>
                                        </p:tgtEl>
                                      </p:cBhvr>
                                    </p:animEffect>
                                  </p:childTnLst>
                                </p:cTn>
                              </p:par>
                              <p:par>
                                <p:cTn id="54" presetID="10" presetClass="entr" presetSubtype="0" fill="hold" nodeType="with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fade">
                                      <p:cBhvr>
                                        <p:cTn id="56" dur="500"/>
                                        <p:tgtEl>
                                          <p:spTgt spid="61"/>
                                        </p:tgtEl>
                                      </p:cBhvr>
                                    </p:animEffect>
                                  </p:childTnLst>
                                </p:cTn>
                              </p:par>
                              <p:par>
                                <p:cTn id="57" presetID="10" presetClass="entr" presetSubtype="0" fill="hold" nodeType="withEffect">
                                  <p:stCondLst>
                                    <p:cond delay="0"/>
                                  </p:stCondLst>
                                  <p:childTnLst>
                                    <p:set>
                                      <p:cBhvr>
                                        <p:cTn id="58" dur="1" fill="hold">
                                          <p:stCondLst>
                                            <p:cond delay="0"/>
                                          </p:stCondLst>
                                        </p:cTn>
                                        <p:tgtEl>
                                          <p:spTgt spid="173"/>
                                        </p:tgtEl>
                                        <p:attrNameLst>
                                          <p:attrName>style.visibility</p:attrName>
                                        </p:attrNameLst>
                                      </p:cBhvr>
                                      <p:to>
                                        <p:strVal val="visible"/>
                                      </p:to>
                                    </p:set>
                                    <p:animEffect transition="in" filter="fade">
                                      <p:cBhvr>
                                        <p:cTn id="59" dur="500"/>
                                        <p:tgtEl>
                                          <p:spTgt spid="17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98"/>
                                        </p:tgtEl>
                                        <p:attrNameLst>
                                          <p:attrName>style.visibility</p:attrName>
                                        </p:attrNameLst>
                                      </p:cBhvr>
                                      <p:to>
                                        <p:strVal val="visible"/>
                                      </p:to>
                                    </p:set>
                                    <p:animEffect transition="in" filter="fade">
                                      <p:cBhvr>
                                        <p:cTn id="62" dur="500"/>
                                        <p:tgtEl>
                                          <p:spTgt spid="198"/>
                                        </p:tgtEl>
                                      </p:cBhvr>
                                    </p:animEffect>
                                  </p:childTnLst>
                                </p:cTn>
                              </p:par>
                              <p:par>
                                <p:cTn id="63" presetID="10" presetClass="entr" presetSubtype="0" fill="hold" nodeType="withEffect">
                                  <p:stCondLst>
                                    <p:cond delay="0"/>
                                  </p:stCondLst>
                                  <p:childTnLst>
                                    <p:set>
                                      <p:cBhvr>
                                        <p:cTn id="64" dur="1" fill="hold">
                                          <p:stCondLst>
                                            <p:cond delay="0"/>
                                          </p:stCondLst>
                                        </p:cTn>
                                        <p:tgtEl>
                                          <p:spTgt spid="183"/>
                                        </p:tgtEl>
                                        <p:attrNameLst>
                                          <p:attrName>style.visibility</p:attrName>
                                        </p:attrNameLst>
                                      </p:cBhvr>
                                      <p:to>
                                        <p:strVal val="visible"/>
                                      </p:to>
                                    </p:set>
                                    <p:animEffect transition="in" filter="fade">
                                      <p:cBhvr>
                                        <p:cTn id="65" dur="500"/>
                                        <p:tgtEl>
                                          <p:spTgt spid="18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61"/>
                                        </p:tgtEl>
                                        <p:attrNameLst>
                                          <p:attrName>style.visibility</p:attrName>
                                        </p:attrNameLst>
                                      </p:cBhvr>
                                      <p:to>
                                        <p:strVal val="visible"/>
                                      </p:to>
                                    </p:set>
                                    <p:animEffect transition="in" filter="fade">
                                      <p:cBhvr>
                                        <p:cTn id="70" dur="500"/>
                                        <p:tgtEl>
                                          <p:spTgt spid="261"/>
                                        </p:tgtEl>
                                      </p:cBhvr>
                                    </p:animEffect>
                                  </p:childTnLst>
                                </p:cTn>
                              </p:par>
                              <p:par>
                                <p:cTn id="71" presetID="1" presetClass="entr" presetSubtype="0" fill="hold" grpId="0" nodeType="withEffect">
                                  <p:stCondLst>
                                    <p:cond delay="0"/>
                                  </p:stCondLst>
                                  <p:childTnLst>
                                    <p:set>
                                      <p:cBhvr>
                                        <p:cTn id="72" dur="1" fill="hold">
                                          <p:stCondLst>
                                            <p:cond delay="0"/>
                                          </p:stCondLst>
                                        </p:cTn>
                                        <p:tgtEl>
                                          <p:spTgt spid="26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500"/>
                                        <p:tgtEl>
                                          <p:spTgt spid="261"/>
                                        </p:tgtEl>
                                      </p:cBhvr>
                                    </p:animEffect>
                                    <p:set>
                                      <p:cBhvr>
                                        <p:cTn id="77" dur="1" fill="hold">
                                          <p:stCondLst>
                                            <p:cond delay="499"/>
                                          </p:stCondLst>
                                        </p:cTn>
                                        <p:tgtEl>
                                          <p:spTgt spid="261"/>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265"/>
                                        </p:tgtEl>
                                      </p:cBhvr>
                                    </p:animEffect>
                                    <p:set>
                                      <p:cBhvr>
                                        <p:cTn id="80" dur="1" fill="hold">
                                          <p:stCondLst>
                                            <p:cond delay="499"/>
                                          </p:stCondLst>
                                        </p:cTn>
                                        <p:tgtEl>
                                          <p:spTgt spid="26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261"/>
                                        </p:tgtEl>
                                        <p:attrNameLst>
                                          <p:attrName>style.visibility</p:attrName>
                                        </p:attrNameLst>
                                      </p:cBhvr>
                                      <p:to>
                                        <p:strVal val="visible"/>
                                      </p:to>
                                    </p:set>
                                    <p:animEffect transition="in" filter="fade">
                                      <p:cBhvr>
                                        <p:cTn id="85" dur="500"/>
                                        <p:tgtEl>
                                          <p:spTgt spid="261"/>
                                        </p:tgtEl>
                                      </p:cBhvr>
                                    </p:animEffect>
                                  </p:childTnLst>
                                </p:cTn>
                              </p:par>
                              <p:par>
                                <p:cTn id="86" presetID="1" presetClass="entr" presetSubtype="0" fill="hold" grpId="0" nodeType="withEffect">
                                  <p:stCondLst>
                                    <p:cond delay="0"/>
                                  </p:stCondLst>
                                  <p:childTnLst>
                                    <p:set>
                                      <p:cBhvr>
                                        <p:cTn id="87" dur="1" fill="hold">
                                          <p:stCondLst>
                                            <p:cond delay="0"/>
                                          </p:stCondLst>
                                        </p:cTn>
                                        <p:tgtEl>
                                          <p:spTgt spid="272"/>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500"/>
                                        <p:tgtEl>
                                          <p:spTgt spid="261"/>
                                        </p:tgtEl>
                                      </p:cBhvr>
                                    </p:animEffect>
                                    <p:set>
                                      <p:cBhvr>
                                        <p:cTn id="92" dur="1" fill="hold">
                                          <p:stCondLst>
                                            <p:cond delay="499"/>
                                          </p:stCondLst>
                                        </p:cTn>
                                        <p:tgtEl>
                                          <p:spTgt spid="261"/>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272"/>
                                        </p:tgtEl>
                                      </p:cBhvr>
                                    </p:animEffect>
                                    <p:set>
                                      <p:cBhvr>
                                        <p:cTn id="95" dur="1" fill="hold">
                                          <p:stCondLst>
                                            <p:cond delay="499"/>
                                          </p:stCondLst>
                                        </p:cTn>
                                        <p:tgtEl>
                                          <p:spTgt spid="272"/>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298"/>
                                        </p:tgtEl>
                                      </p:cBhvr>
                                    </p:animEffect>
                                    <p:set>
                                      <p:cBhvr>
                                        <p:cTn id="98" dur="1" fill="hold">
                                          <p:stCondLst>
                                            <p:cond delay="499"/>
                                          </p:stCondLst>
                                        </p:cTn>
                                        <p:tgtEl>
                                          <p:spTgt spid="298"/>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264"/>
                                        </p:tgtEl>
                                        <p:attrNameLst>
                                          <p:attrName>style.visibility</p:attrName>
                                        </p:attrNameLst>
                                      </p:cBhvr>
                                      <p:to>
                                        <p:strVal val="visible"/>
                                      </p:to>
                                    </p:set>
                                    <p:animEffect transition="in" filter="fade">
                                      <p:cBhvr>
                                        <p:cTn id="103" dur="500"/>
                                        <p:tgtEl>
                                          <p:spTgt spid="264"/>
                                        </p:tgtEl>
                                      </p:cBhvr>
                                    </p:animEffect>
                                  </p:childTnLst>
                                </p:cTn>
                              </p:par>
                              <p:par>
                                <p:cTn id="104" presetID="1" presetClass="entr" presetSubtype="0" fill="hold" grpId="0" nodeType="withEffect">
                                  <p:stCondLst>
                                    <p:cond delay="0"/>
                                  </p:stCondLst>
                                  <p:childTnLst>
                                    <p:set>
                                      <p:cBhvr>
                                        <p:cTn id="105" dur="1" fill="hold">
                                          <p:stCondLst>
                                            <p:cond delay="0"/>
                                          </p:stCondLst>
                                        </p:cTn>
                                        <p:tgtEl>
                                          <p:spTgt spid="273"/>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nodeType="clickEffect">
                                  <p:stCondLst>
                                    <p:cond delay="0"/>
                                  </p:stCondLst>
                                  <p:childTnLst>
                                    <p:animEffect transition="out" filter="fade">
                                      <p:cBhvr>
                                        <p:cTn id="109" dur="500"/>
                                        <p:tgtEl>
                                          <p:spTgt spid="264"/>
                                        </p:tgtEl>
                                      </p:cBhvr>
                                    </p:animEffect>
                                    <p:set>
                                      <p:cBhvr>
                                        <p:cTn id="110" dur="1" fill="hold">
                                          <p:stCondLst>
                                            <p:cond delay="499"/>
                                          </p:stCondLst>
                                        </p:cTn>
                                        <p:tgtEl>
                                          <p:spTgt spid="264"/>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273"/>
                                        </p:tgtEl>
                                      </p:cBhvr>
                                    </p:animEffect>
                                    <p:set>
                                      <p:cBhvr>
                                        <p:cTn id="113" dur="1" fill="hold">
                                          <p:stCondLst>
                                            <p:cond delay="499"/>
                                          </p:stCondLst>
                                        </p:cTn>
                                        <p:tgtEl>
                                          <p:spTgt spid="273"/>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0" presetClass="exit" presetSubtype="0" fill="hold" nodeType="clickEffect">
                                  <p:stCondLst>
                                    <p:cond delay="0"/>
                                  </p:stCondLst>
                                  <p:childTnLst>
                                    <p:animEffect transition="out" filter="fade">
                                      <p:cBhvr>
                                        <p:cTn id="117" dur="500"/>
                                        <p:tgtEl>
                                          <p:spTgt spid="168"/>
                                        </p:tgtEl>
                                      </p:cBhvr>
                                    </p:animEffect>
                                    <p:set>
                                      <p:cBhvr>
                                        <p:cTn id="118" dur="1" fill="hold">
                                          <p:stCondLst>
                                            <p:cond delay="499"/>
                                          </p:stCondLst>
                                        </p:cTn>
                                        <p:tgtEl>
                                          <p:spTgt spid="168"/>
                                        </p:tgtEl>
                                        <p:attrNameLst>
                                          <p:attrName>style.visibility</p:attrName>
                                        </p:attrNameLst>
                                      </p:cBhvr>
                                      <p:to>
                                        <p:strVal val="hidden"/>
                                      </p:to>
                                    </p:set>
                                  </p:childTnLst>
                                </p:cTn>
                              </p:par>
                              <p:par>
                                <p:cTn id="119" presetID="10" presetClass="entr" presetSubtype="0" fill="hold" nodeType="withEffect">
                                  <p:stCondLst>
                                    <p:cond delay="0"/>
                                  </p:stCondLst>
                                  <p:childTnLst>
                                    <p:set>
                                      <p:cBhvr>
                                        <p:cTn id="120" dur="1" fill="hold">
                                          <p:stCondLst>
                                            <p:cond delay="0"/>
                                          </p:stCondLst>
                                        </p:cTn>
                                        <p:tgtEl>
                                          <p:spTgt spid="169"/>
                                        </p:tgtEl>
                                        <p:attrNameLst>
                                          <p:attrName>style.visibility</p:attrName>
                                        </p:attrNameLst>
                                      </p:cBhvr>
                                      <p:to>
                                        <p:strVal val="visible"/>
                                      </p:to>
                                    </p:set>
                                    <p:animEffect transition="in" filter="fade">
                                      <p:cBhvr>
                                        <p:cTn id="121" dur="500"/>
                                        <p:tgtEl>
                                          <p:spTgt spid="169"/>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274"/>
                                        </p:tgtEl>
                                        <p:attrNameLst>
                                          <p:attrName>style.visibility</p:attrName>
                                        </p:attrNameLst>
                                      </p:cBhvr>
                                      <p:to>
                                        <p:strVal val="visible"/>
                                      </p:to>
                                    </p:set>
                                    <p:animEffect transition="in" filter="fade">
                                      <p:cBhvr>
                                        <p:cTn id="126" dur="500"/>
                                        <p:tgtEl>
                                          <p:spTgt spid="274"/>
                                        </p:tgtEl>
                                      </p:cBhvr>
                                    </p:animEffect>
                                  </p:childTnLst>
                                </p:cTn>
                              </p:par>
                              <p:par>
                                <p:cTn id="127" presetID="10" presetClass="entr" presetSubtype="0" fill="hold" nodeType="withEffect">
                                  <p:stCondLst>
                                    <p:cond delay="0"/>
                                  </p:stCondLst>
                                  <p:childTnLst>
                                    <p:set>
                                      <p:cBhvr>
                                        <p:cTn id="128" dur="1" fill="hold">
                                          <p:stCondLst>
                                            <p:cond delay="0"/>
                                          </p:stCondLst>
                                        </p:cTn>
                                        <p:tgtEl>
                                          <p:spTgt spid="278"/>
                                        </p:tgtEl>
                                        <p:attrNameLst>
                                          <p:attrName>style.visibility</p:attrName>
                                        </p:attrNameLst>
                                      </p:cBhvr>
                                      <p:to>
                                        <p:strVal val="visible"/>
                                      </p:to>
                                    </p:set>
                                    <p:animEffect transition="in" filter="fade">
                                      <p:cBhvr>
                                        <p:cTn id="129" dur="500"/>
                                        <p:tgtEl>
                                          <p:spTgt spid="278"/>
                                        </p:tgtEl>
                                      </p:cBhvr>
                                    </p:animEffect>
                                  </p:childTnLst>
                                </p:cTn>
                              </p:par>
                              <p:par>
                                <p:cTn id="130" presetID="1" presetClass="entr" presetSubtype="0" fill="hold" grpId="0" nodeType="withEffect">
                                  <p:stCondLst>
                                    <p:cond delay="0"/>
                                  </p:stCondLst>
                                  <p:childTnLst>
                                    <p:set>
                                      <p:cBhvr>
                                        <p:cTn id="131" dur="1" fill="hold">
                                          <p:stCondLst>
                                            <p:cond delay="0"/>
                                          </p:stCondLst>
                                        </p:cTn>
                                        <p:tgtEl>
                                          <p:spTgt spid="275"/>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26" presetClass="emph" presetSubtype="0" fill="hold" nodeType="clickEffect">
                                  <p:stCondLst>
                                    <p:cond delay="0"/>
                                  </p:stCondLst>
                                  <p:childTnLst>
                                    <p:animEffect transition="out" filter="fade">
                                      <p:cBhvr>
                                        <p:cTn id="135" dur="500" tmFilter="0, 0; .2, .5; .8, .5; 1, 0"/>
                                        <p:tgtEl>
                                          <p:spTgt spid="296"/>
                                        </p:tgtEl>
                                      </p:cBhvr>
                                    </p:animEffect>
                                    <p:animScale>
                                      <p:cBhvr>
                                        <p:cTn id="136" dur="250" autoRev="1" fill="hold"/>
                                        <p:tgtEl>
                                          <p:spTgt spid="296"/>
                                        </p:tgtEl>
                                      </p:cBhvr>
                                      <p:by x="105000" y="105000"/>
                                    </p:animScale>
                                  </p:childTnLst>
                                </p:cTn>
                              </p:par>
                            </p:childTnLst>
                          </p:cTn>
                        </p:par>
                        <p:par>
                          <p:cTn id="137" fill="hold">
                            <p:stCondLst>
                              <p:cond delay="500"/>
                            </p:stCondLst>
                            <p:childTnLst>
                              <p:par>
                                <p:cTn id="138" presetID="10" presetClass="exit" presetSubtype="0" fill="hold" nodeType="afterEffect">
                                  <p:stCondLst>
                                    <p:cond delay="0"/>
                                  </p:stCondLst>
                                  <p:childTnLst>
                                    <p:animEffect transition="out" filter="fade">
                                      <p:cBhvr>
                                        <p:cTn id="139" dur="500"/>
                                        <p:tgtEl>
                                          <p:spTgt spid="274"/>
                                        </p:tgtEl>
                                      </p:cBhvr>
                                    </p:animEffect>
                                    <p:set>
                                      <p:cBhvr>
                                        <p:cTn id="140" dur="1" fill="hold">
                                          <p:stCondLst>
                                            <p:cond delay="499"/>
                                          </p:stCondLst>
                                        </p:cTn>
                                        <p:tgtEl>
                                          <p:spTgt spid="274"/>
                                        </p:tgtEl>
                                        <p:attrNameLst>
                                          <p:attrName>style.visibility</p:attrName>
                                        </p:attrNameLst>
                                      </p:cBhvr>
                                      <p:to>
                                        <p:strVal val="hidden"/>
                                      </p:to>
                                    </p:set>
                                  </p:childTnLst>
                                </p:cTn>
                              </p:par>
                              <p:par>
                                <p:cTn id="141" presetID="10" presetClass="exit" presetSubtype="0" fill="hold" nodeType="withEffect">
                                  <p:stCondLst>
                                    <p:cond delay="0"/>
                                  </p:stCondLst>
                                  <p:childTnLst>
                                    <p:animEffect transition="out" filter="fade">
                                      <p:cBhvr>
                                        <p:cTn id="142" dur="500"/>
                                        <p:tgtEl>
                                          <p:spTgt spid="278"/>
                                        </p:tgtEl>
                                      </p:cBhvr>
                                    </p:animEffect>
                                    <p:set>
                                      <p:cBhvr>
                                        <p:cTn id="143" dur="1" fill="hold">
                                          <p:stCondLst>
                                            <p:cond delay="499"/>
                                          </p:stCondLst>
                                        </p:cTn>
                                        <p:tgtEl>
                                          <p:spTgt spid="278"/>
                                        </p:tgtEl>
                                        <p:attrNameLst>
                                          <p:attrName>style.visibility</p:attrName>
                                        </p:attrNameLst>
                                      </p:cBhvr>
                                      <p:to>
                                        <p:strVal val="hidden"/>
                                      </p:to>
                                    </p:set>
                                  </p:childTnLst>
                                </p:cTn>
                              </p:par>
                              <p:par>
                                <p:cTn id="144" presetID="10" presetClass="exit" presetSubtype="0" fill="hold" grpId="1" nodeType="withEffect">
                                  <p:stCondLst>
                                    <p:cond delay="0"/>
                                  </p:stCondLst>
                                  <p:childTnLst>
                                    <p:animEffect transition="out" filter="fade">
                                      <p:cBhvr>
                                        <p:cTn id="145" dur="500"/>
                                        <p:tgtEl>
                                          <p:spTgt spid="275"/>
                                        </p:tgtEl>
                                      </p:cBhvr>
                                    </p:animEffect>
                                    <p:set>
                                      <p:cBhvr>
                                        <p:cTn id="146" dur="1" fill="hold">
                                          <p:stCondLst>
                                            <p:cond delay="499"/>
                                          </p:stCondLst>
                                        </p:cTn>
                                        <p:tgtEl>
                                          <p:spTgt spid="275"/>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264"/>
                                        </p:tgtEl>
                                        <p:attrNameLst>
                                          <p:attrName>style.visibility</p:attrName>
                                        </p:attrNameLst>
                                      </p:cBhvr>
                                      <p:to>
                                        <p:strVal val="visible"/>
                                      </p:to>
                                    </p:set>
                                    <p:animEffect transition="in" filter="fade">
                                      <p:cBhvr>
                                        <p:cTn id="151" dur="500"/>
                                        <p:tgtEl>
                                          <p:spTgt spid="264"/>
                                        </p:tgtEl>
                                      </p:cBhvr>
                                    </p:animEffect>
                                  </p:childTnLst>
                                </p:cTn>
                              </p:par>
                              <p:par>
                                <p:cTn id="152" presetID="10" presetClass="entr" presetSubtype="0" fill="hold" grpId="2" nodeType="withEffect">
                                  <p:stCondLst>
                                    <p:cond delay="0"/>
                                  </p:stCondLst>
                                  <p:childTnLst>
                                    <p:set>
                                      <p:cBhvr>
                                        <p:cTn id="153" dur="1" fill="hold">
                                          <p:stCondLst>
                                            <p:cond delay="0"/>
                                          </p:stCondLst>
                                        </p:cTn>
                                        <p:tgtEl>
                                          <p:spTgt spid="273"/>
                                        </p:tgtEl>
                                        <p:attrNameLst>
                                          <p:attrName>style.visibility</p:attrName>
                                        </p:attrNameLst>
                                      </p:cBhvr>
                                      <p:to>
                                        <p:strVal val="visible"/>
                                      </p:to>
                                    </p:set>
                                    <p:animEffect transition="in" filter="fade">
                                      <p:cBhvr>
                                        <p:cTn id="154" dur="500"/>
                                        <p:tgtEl>
                                          <p:spTgt spid="273"/>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xit" presetSubtype="0" fill="hold" nodeType="clickEffect">
                                  <p:stCondLst>
                                    <p:cond delay="0"/>
                                  </p:stCondLst>
                                  <p:childTnLst>
                                    <p:animEffect transition="out" filter="fade">
                                      <p:cBhvr>
                                        <p:cTn id="158" dur="500"/>
                                        <p:tgtEl>
                                          <p:spTgt spid="264"/>
                                        </p:tgtEl>
                                      </p:cBhvr>
                                    </p:animEffect>
                                    <p:set>
                                      <p:cBhvr>
                                        <p:cTn id="159" dur="1" fill="hold">
                                          <p:stCondLst>
                                            <p:cond delay="499"/>
                                          </p:stCondLst>
                                        </p:cTn>
                                        <p:tgtEl>
                                          <p:spTgt spid="264"/>
                                        </p:tgtEl>
                                        <p:attrNameLst>
                                          <p:attrName>style.visibility</p:attrName>
                                        </p:attrNameLst>
                                      </p:cBhvr>
                                      <p:to>
                                        <p:strVal val="hidden"/>
                                      </p:to>
                                    </p:set>
                                  </p:childTnLst>
                                </p:cTn>
                              </p:par>
                              <p:par>
                                <p:cTn id="160" presetID="10" presetClass="exit" presetSubtype="0" fill="hold" grpId="3" nodeType="withEffect">
                                  <p:stCondLst>
                                    <p:cond delay="0"/>
                                  </p:stCondLst>
                                  <p:childTnLst>
                                    <p:animEffect transition="out" filter="fade">
                                      <p:cBhvr>
                                        <p:cTn id="161" dur="500"/>
                                        <p:tgtEl>
                                          <p:spTgt spid="273"/>
                                        </p:tgtEl>
                                      </p:cBhvr>
                                    </p:animEffect>
                                    <p:set>
                                      <p:cBhvr>
                                        <p:cTn id="162" dur="1" fill="hold">
                                          <p:stCondLst>
                                            <p:cond delay="499"/>
                                          </p:stCondLst>
                                        </p:cTn>
                                        <p:tgtEl>
                                          <p:spTgt spid="273"/>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nodeType="clickEffect">
                                  <p:stCondLst>
                                    <p:cond delay="0"/>
                                  </p:stCondLst>
                                  <p:childTnLst>
                                    <p:animEffect transition="out" filter="fade">
                                      <p:cBhvr>
                                        <p:cTn id="166" dur="500"/>
                                        <p:tgtEl>
                                          <p:spTgt spid="169"/>
                                        </p:tgtEl>
                                      </p:cBhvr>
                                    </p:animEffect>
                                    <p:set>
                                      <p:cBhvr>
                                        <p:cTn id="167" dur="1" fill="hold">
                                          <p:stCondLst>
                                            <p:cond delay="499"/>
                                          </p:stCondLst>
                                        </p:cTn>
                                        <p:tgtEl>
                                          <p:spTgt spid="169"/>
                                        </p:tgtEl>
                                        <p:attrNameLst>
                                          <p:attrName>style.visibility</p:attrName>
                                        </p:attrNameLst>
                                      </p:cBhvr>
                                      <p:to>
                                        <p:strVal val="hidden"/>
                                      </p:to>
                                    </p:set>
                                  </p:childTnLst>
                                </p:cTn>
                              </p:par>
                              <p:par>
                                <p:cTn id="168" presetID="10" presetClass="entr" presetSubtype="0" fill="hold" nodeType="withEffect">
                                  <p:stCondLst>
                                    <p:cond delay="0"/>
                                  </p:stCondLst>
                                  <p:childTnLst>
                                    <p:set>
                                      <p:cBhvr>
                                        <p:cTn id="169" dur="1" fill="hold">
                                          <p:stCondLst>
                                            <p:cond delay="0"/>
                                          </p:stCondLst>
                                        </p:cTn>
                                        <p:tgtEl>
                                          <p:spTgt spid="168"/>
                                        </p:tgtEl>
                                        <p:attrNameLst>
                                          <p:attrName>style.visibility</p:attrName>
                                        </p:attrNameLst>
                                      </p:cBhvr>
                                      <p:to>
                                        <p:strVal val="visible"/>
                                      </p:to>
                                    </p:set>
                                    <p:animEffect transition="in" filter="fade">
                                      <p:cBhvr>
                                        <p:cTn id="170" dur="500"/>
                                        <p:tgtEl>
                                          <p:spTgt spid="168"/>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279"/>
                                        </p:tgtEl>
                                        <p:attrNameLst>
                                          <p:attrName>style.visibility</p:attrName>
                                        </p:attrNameLst>
                                      </p:cBhvr>
                                      <p:to>
                                        <p:strVal val="visible"/>
                                      </p:to>
                                    </p:set>
                                    <p:animEffect transition="in" filter="fade">
                                      <p:cBhvr>
                                        <p:cTn id="175" dur="500"/>
                                        <p:tgtEl>
                                          <p:spTgt spid="279"/>
                                        </p:tgtEl>
                                      </p:cBhvr>
                                    </p:animEffect>
                                  </p:childTnLst>
                                </p:cTn>
                              </p:par>
                              <p:par>
                                <p:cTn id="176" presetID="10" presetClass="entr" presetSubtype="0" fill="hold" nodeType="withEffect">
                                  <p:stCondLst>
                                    <p:cond delay="0"/>
                                  </p:stCondLst>
                                  <p:childTnLst>
                                    <p:set>
                                      <p:cBhvr>
                                        <p:cTn id="177" dur="1" fill="hold">
                                          <p:stCondLst>
                                            <p:cond delay="0"/>
                                          </p:stCondLst>
                                        </p:cTn>
                                        <p:tgtEl>
                                          <p:spTgt spid="280"/>
                                        </p:tgtEl>
                                        <p:attrNameLst>
                                          <p:attrName>style.visibility</p:attrName>
                                        </p:attrNameLst>
                                      </p:cBhvr>
                                      <p:to>
                                        <p:strVal val="visible"/>
                                      </p:to>
                                    </p:set>
                                    <p:animEffect transition="in" filter="fade">
                                      <p:cBhvr>
                                        <p:cTn id="178" dur="500"/>
                                        <p:tgtEl>
                                          <p:spTgt spid="280"/>
                                        </p:tgtEl>
                                      </p:cBhvr>
                                    </p:animEffect>
                                  </p:childTnLst>
                                </p:cTn>
                              </p:par>
                              <p:par>
                                <p:cTn id="179" presetID="1" presetClass="entr" presetSubtype="0" fill="hold" grpId="0" nodeType="withEffect">
                                  <p:stCondLst>
                                    <p:cond delay="0"/>
                                  </p:stCondLst>
                                  <p:childTnLst>
                                    <p:set>
                                      <p:cBhvr>
                                        <p:cTn id="180" dur="1" fill="hold">
                                          <p:stCondLst>
                                            <p:cond delay="0"/>
                                          </p:stCondLst>
                                        </p:cTn>
                                        <p:tgtEl>
                                          <p:spTgt spid="281"/>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0" presetClass="exit" presetSubtype="0" fill="hold" nodeType="clickEffect">
                                  <p:stCondLst>
                                    <p:cond delay="0"/>
                                  </p:stCondLst>
                                  <p:childTnLst>
                                    <p:animEffect transition="out" filter="fade">
                                      <p:cBhvr>
                                        <p:cTn id="184" dur="500"/>
                                        <p:tgtEl>
                                          <p:spTgt spid="279"/>
                                        </p:tgtEl>
                                      </p:cBhvr>
                                    </p:animEffect>
                                    <p:set>
                                      <p:cBhvr>
                                        <p:cTn id="185" dur="1" fill="hold">
                                          <p:stCondLst>
                                            <p:cond delay="499"/>
                                          </p:stCondLst>
                                        </p:cTn>
                                        <p:tgtEl>
                                          <p:spTgt spid="279"/>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500"/>
                                        <p:tgtEl>
                                          <p:spTgt spid="280"/>
                                        </p:tgtEl>
                                      </p:cBhvr>
                                    </p:animEffect>
                                    <p:set>
                                      <p:cBhvr>
                                        <p:cTn id="188" dur="1" fill="hold">
                                          <p:stCondLst>
                                            <p:cond delay="499"/>
                                          </p:stCondLst>
                                        </p:cTn>
                                        <p:tgtEl>
                                          <p:spTgt spid="280"/>
                                        </p:tgtEl>
                                        <p:attrNameLst>
                                          <p:attrName>style.visibility</p:attrName>
                                        </p:attrNameLst>
                                      </p:cBhvr>
                                      <p:to>
                                        <p:strVal val="hidden"/>
                                      </p:to>
                                    </p:set>
                                  </p:childTnLst>
                                </p:cTn>
                              </p:par>
                              <p:par>
                                <p:cTn id="189" presetID="10" presetClass="exit" presetSubtype="0" fill="hold" grpId="1" nodeType="withEffect">
                                  <p:stCondLst>
                                    <p:cond delay="0"/>
                                  </p:stCondLst>
                                  <p:childTnLst>
                                    <p:animEffect transition="out" filter="fade">
                                      <p:cBhvr>
                                        <p:cTn id="190" dur="500"/>
                                        <p:tgtEl>
                                          <p:spTgt spid="281"/>
                                        </p:tgtEl>
                                      </p:cBhvr>
                                    </p:animEffect>
                                    <p:set>
                                      <p:cBhvr>
                                        <p:cTn id="191" dur="1" fill="hold">
                                          <p:stCondLst>
                                            <p:cond delay="499"/>
                                          </p:stCondLst>
                                        </p:cTn>
                                        <p:tgtEl>
                                          <p:spTgt spid="281"/>
                                        </p:tgtEl>
                                        <p:attrNameLst>
                                          <p:attrName>style.visibility</p:attrName>
                                        </p:attrNameLst>
                                      </p:cBhvr>
                                      <p:to>
                                        <p:strVal val="hidden"/>
                                      </p:to>
                                    </p:set>
                                  </p:childTnLst>
                                </p:cTn>
                              </p:par>
                              <p:par>
                                <p:cTn id="192" presetID="10" presetClass="exit" presetSubtype="0" fill="hold" nodeType="withEffect">
                                  <p:stCondLst>
                                    <p:cond delay="0"/>
                                  </p:stCondLst>
                                  <p:childTnLst>
                                    <p:animEffect transition="out" filter="fade">
                                      <p:cBhvr>
                                        <p:cTn id="193" dur="500"/>
                                        <p:tgtEl>
                                          <p:spTgt spid="172"/>
                                        </p:tgtEl>
                                      </p:cBhvr>
                                    </p:animEffect>
                                    <p:set>
                                      <p:cBhvr>
                                        <p:cTn id="194" dur="1" fill="hold">
                                          <p:stCondLst>
                                            <p:cond delay="499"/>
                                          </p:stCondLst>
                                        </p:cTn>
                                        <p:tgtEl>
                                          <p:spTgt spid="172"/>
                                        </p:tgtEl>
                                        <p:attrNameLst>
                                          <p:attrName>style.visibility</p:attrName>
                                        </p:attrNameLst>
                                      </p:cBhvr>
                                      <p:to>
                                        <p:strVal val="hidden"/>
                                      </p:to>
                                    </p:set>
                                  </p:childTnLst>
                                </p:cTn>
                              </p:par>
                              <p:par>
                                <p:cTn id="195" presetID="10" presetClass="exit" presetSubtype="0" fill="hold" grpId="1" nodeType="withEffect">
                                  <p:stCondLst>
                                    <p:cond delay="0"/>
                                  </p:stCondLst>
                                  <p:childTnLst>
                                    <p:animEffect transition="out" filter="fade">
                                      <p:cBhvr>
                                        <p:cTn id="196" dur="500"/>
                                        <p:tgtEl>
                                          <p:spTgt spid="196"/>
                                        </p:tgtEl>
                                      </p:cBhvr>
                                    </p:animEffect>
                                    <p:set>
                                      <p:cBhvr>
                                        <p:cTn id="197" dur="1" fill="hold">
                                          <p:stCondLst>
                                            <p:cond delay="499"/>
                                          </p:stCondLst>
                                        </p:cTn>
                                        <p:tgtEl>
                                          <p:spTgt spid="196"/>
                                        </p:tgtEl>
                                        <p:attrNameLst>
                                          <p:attrName>style.visibility</p:attrName>
                                        </p:attrNameLst>
                                      </p:cBhvr>
                                      <p:to>
                                        <p:strVal val="hidden"/>
                                      </p:to>
                                    </p:set>
                                  </p:childTnLst>
                                </p:cTn>
                              </p:par>
                              <p:par>
                                <p:cTn id="198" presetID="10" presetClass="exit" presetSubtype="0" fill="hold" nodeType="withEffect">
                                  <p:stCondLst>
                                    <p:cond delay="0"/>
                                  </p:stCondLst>
                                  <p:childTnLst>
                                    <p:animEffect transition="out" filter="fade">
                                      <p:cBhvr>
                                        <p:cTn id="199" dur="500"/>
                                        <p:tgtEl>
                                          <p:spTgt spid="61"/>
                                        </p:tgtEl>
                                      </p:cBhvr>
                                    </p:animEffect>
                                    <p:set>
                                      <p:cBhvr>
                                        <p:cTn id="200" dur="1" fill="hold">
                                          <p:stCondLst>
                                            <p:cond delay="499"/>
                                          </p:stCondLst>
                                        </p:cTn>
                                        <p:tgtEl>
                                          <p:spTgt spid="61"/>
                                        </p:tgtEl>
                                        <p:attrNameLst>
                                          <p:attrName>style.visibility</p:attrName>
                                        </p:attrNameLst>
                                      </p:cBhvr>
                                      <p:to>
                                        <p:strVal val="hidden"/>
                                      </p:to>
                                    </p:set>
                                  </p:childTnLst>
                                </p:cTn>
                              </p:par>
                              <p:par>
                                <p:cTn id="201" presetID="10" presetClass="exit" presetSubtype="0" fill="hold" nodeType="withEffect">
                                  <p:stCondLst>
                                    <p:cond delay="0"/>
                                  </p:stCondLst>
                                  <p:childTnLst>
                                    <p:animEffect transition="out" filter="fade">
                                      <p:cBhvr>
                                        <p:cTn id="202" dur="500"/>
                                        <p:tgtEl>
                                          <p:spTgt spid="173"/>
                                        </p:tgtEl>
                                      </p:cBhvr>
                                    </p:animEffect>
                                    <p:set>
                                      <p:cBhvr>
                                        <p:cTn id="203" dur="1" fill="hold">
                                          <p:stCondLst>
                                            <p:cond delay="499"/>
                                          </p:stCondLst>
                                        </p:cTn>
                                        <p:tgtEl>
                                          <p:spTgt spid="173"/>
                                        </p:tgtEl>
                                        <p:attrNameLst>
                                          <p:attrName>style.visibility</p:attrName>
                                        </p:attrNameLst>
                                      </p:cBhvr>
                                      <p:to>
                                        <p:strVal val="hidden"/>
                                      </p:to>
                                    </p:set>
                                  </p:childTnLst>
                                </p:cTn>
                              </p:par>
                              <p:par>
                                <p:cTn id="204" presetID="10" presetClass="exit" presetSubtype="0" fill="hold" grpId="1" nodeType="withEffect">
                                  <p:stCondLst>
                                    <p:cond delay="0"/>
                                  </p:stCondLst>
                                  <p:childTnLst>
                                    <p:animEffect transition="out" filter="fade">
                                      <p:cBhvr>
                                        <p:cTn id="205" dur="500"/>
                                        <p:tgtEl>
                                          <p:spTgt spid="198"/>
                                        </p:tgtEl>
                                      </p:cBhvr>
                                    </p:animEffect>
                                    <p:set>
                                      <p:cBhvr>
                                        <p:cTn id="206" dur="1" fill="hold">
                                          <p:stCondLst>
                                            <p:cond delay="499"/>
                                          </p:stCondLst>
                                        </p:cTn>
                                        <p:tgtEl>
                                          <p:spTgt spid="198"/>
                                        </p:tgtEl>
                                        <p:attrNameLst>
                                          <p:attrName>style.visibility</p:attrName>
                                        </p:attrNameLst>
                                      </p:cBhvr>
                                      <p:to>
                                        <p:strVal val="hidden"/>
                                      </p:to>
                                    </p:set>
                                  </p:childTnLst>
                                </p:cTn>
                              </p:par>
                              <p:par>
                                <p:cTn id="207" presetID="10" presetClass="exit" presetSubtype="0" fill="hold" nodeType="withEffect">
                                  <p:stCondLst>
                                    <p:cond delay="0"/>
                                  </p:stCondLst>
                                  <p:childTnLst>
                                    <p:animEffect transition="out" filter="fade">
                                      <p:cBhvr>
                                        <p:cTn id="208" dur="500"/>
                                        <p:tgtEl>
                                          <p:spTgt spid="183"/>
                                        </p:tgtEl>
                                      </p:cBhvr>
                                    </p:animEffect>
                                    <p:set>
                                      <p:cBhvr>
                                        <p:cTn id="209" dur="1" fill="hold">
                                          <p:stCondLst>
                                            <p:cond delay="499"/>
                                          </p:stCondLst>
                                        </p:cTn>
                                        <p:tgtEl>
                                          <p:spTgt spid="183"/>
                                        </p:tgtEl>
                                        <p:attrNameLst>
                                          <p:attrName>style.visibility</p:attrName>
                                        </p:attrNameLst>
                                      </p:cBhvr>
                                      <p:to>
                                        <p:strVal val="hidden"/>
                                      </p:to>
                                    </p:set>
                                  </p:childTnLst>
                                </p:cTn>
                              </p:par>
                            </p:childTnLst>
                          </p:cTn>
                        </p:par>
                      </p:childTnLst>
                    </p:cTn>
                  </p:par>
                  <p:par>
                    <p:cTn id="210" fill="hold">
                      <p:stCondLst>
                        <p:cond delay="indefinite"/>
                      </p:stCondLst>
                      <p:childTnLst>
                        <p:par>
                          <p:cTn id="211" fill="hold">
                            <p:stCondLst>
                              <p:cond delay="0"/>
                            </p:stCondLst>
                            <p:childTnLst>
                              <p:par>
                                <p:cTn id="212" presetID="2" presetClass="entr" presetSubtype="4" fill="hold" nodeType="clickEffect">
                                  <p:stCondLst>
                                    <p:cond delay="0"/>
                                  </p:stCondLst>
                                  <p:childTnLst>
                                    <p:set>
                                      <p:cBhvr>
                                        <p:cTn id="213" dur="1" fill="hold">
                                          <p:stCondLst>
                                            <p:cond delay="0"/>
                                          </p:stCondLst>
                                        </p:cTn>
                                        <p:tgtEl>
                                          <p:spTgt spid="324"/>
                                        </p:tgtEl>
                                        <p:attrNameLst>
                                          <p:attrName>style.visibility</p:attrName>
                                        </p:attrNameLst>
                                      </p:cBhvr>
                                      <p:to>
                                        <p:strVal val="visible"/>
                                      </p:to>
                                    </p:set>
                                    <p:anim calcmode="lin" valueType="num">
                                      <p:cBhvr additive="base">
                                        <p:cTn id="214" dur="500" fill="hold"/>
                                        <p:tgtEl>
                                          <p:spTgt spid="324"/>
                                        </p:tgtEl>
                                        <p:attrNameLst>
                                          <p:attrName>ppt_x</p:attrName>
                                        </p:attrNameLst>
                                      </p:cBhvr>
                                      <p:tavLst>
                                        <p:tav tm="0">
                                          <p:val>
                                            <p:strVal val="#ppt_x"/>
                                          </p:val>
                                        </p:tav>
                                        <p:tav tm="100000">
                                          <p:val>
                                            <p:strVal val="#ppt_x"/>
                                          </p:val>
                                        </p:tav>
                                      </p:tavLst>
                                    </p:anim>
                                    <p:anim calcmode="lin" valueType="num">
                                      <p:cBhvr additive="base">
                                        <p:cTn id="215" dur="500" fill="hold"/>
                                        <p:tgtEl>
                                          <p:spTgt spid="3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p:bldP spid="198" grpId="1" animBg="1"/>
      <p:bldP spid="196" grpId="0" animBg="1"/>
      <p:bldP spid="196" grpId="1" animBg="1"/>
      <p:bldP spid="260" grpId="0"/>
      <p:bldP spid="260" grpId="1"/>
      <p:bldP spid="263" grpId="0"/>
      <p:bldP spid="263" grpId="1"/>
      <p:bldP spid="265" grpId="0"/>
      <p:bldP spid="265" grpId="1"/>
      <p:bldP spid="272" grpId="0"/>
      <p:bldP spid="272" grpId="1"/>
      <p:bldP spid="273" grpId="0"/>
      <p:bldP spid="273" grpId="1"/>
      <p:bldP spid="273" grpId="2"/>
      <p:bldP spid="273" grpId="3"/>
      <p:bldP spid="275" grpId="0"/>
      <p:bldP spid="275" grpId="1"/>
      <p:bldP spid="281" grpId="0"/>
      <p:bldP spid="281"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7" y="3192462"/>
            <a:ext cx="11704320" cy="822960"/>
          </a:xfrm>
        </p:spPr>
        <p:txBody>
          <a:bodyPr/>
          <a:lstStyle/>
          <a:p>
            <a:r>
              <a:rPr lang="en-US" dirty="0">
                <a:solidFill>
                  <a:srgbClr val="0072C6"/>
                </a:solidFill>
              </a:rPr>
              <a:t>Hands-on Lab</a:t>
            </a:r>
          </a:p>
        </p:txBody>
      </p:sp>
      <p:sp>
        <p:nvSpPr>
          <p:cNvPr id="3" name="Text Placeholder 2"/>
          <p:cNvSpPr>
            <a:spLocks noGrp="1"/>
          </p:cNvSpPr>
          <p:nvPr>
            <p:ph type="body" sz="quarter" idx="10"/>
          </p:nvPr>
        </p:nvSpPr>
        <p:spPr>
          <a:xfrm>
            <a:off x="503237" y="4014311"/>
            <a:ext cx="11704320" cy="822960"/>
          </a:xfrm>
        </p:spPr>
        <p:txBody>
          <a:bodyPr/>
          <a:lstStyle/>
          <a:p>
            <a:r>
              <a:rPr lang="en-US" sz="2400" dirty="0"/>
              <a:t>SQL Database HA/DR</a:t>
            </a:r>
          </a:p>
        </p:txBody>
      </p:sp>
      <p:sp>
        <p:nvSpPr>
          <p:cNvPr id="8" name="Rectangle 6"/>
          <p:cNvSpPr>
            <a:spLocks noChangeArrowheads="1"/>
          </p:cNvSpPr>
          <p:nvPr/>
        </p:nvSpPr>
        <p:spPr bwMode="auto">
          <a:xfrm>
            <a:off x="2179638" y="-1270000"/>
            <a:ext cx="4340225" cy="561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29" name="Group 128"/>
          <p:cNvGrpSpPr/>
          <p:nvPr/>
        </p:nvGrpSpPr>
        <p:grpSpPr>
          <a:xfrm>
            <a:off x="7894637" y="1135062"/>
            <a:ext cx="3741738" cy="4765674"/>
            <a:chOff x="7143749" y="1444070"/>
            <a:chExt cx="3741738" cy="4765674"/>
          </a:xfrm>
        </p:grpSpPr>
        <p:sp>
          <p:nvSpPr>
            <p:cNvPr id="89" name="Freeform 87"/>
            <p:cNvSpPr>
              <a:spLocks/>
            </p:cNvSpPr>
            <p:nvPr/>
          </p:nvSpPr>
          <p:spPr bwMode="auto">
            <a:xfrm>
              <a:off x="7143749" y="1444070"/>
              <a:ext cx="3741738" cy="3746500"/>
            </a:xfrm>
            <a:custGeom>
              <a:avLst/>
              <a:gdLst>
                <a:gd name="T0" fmla="*/ 2495 w 2495"/>
                <a:gd name="T1" fmla="*/ 1247 h 2495"/>
                <a:gd name="T2" fmla="*/ 2495 w 2495"/>
                <a:gd name="T3" fmla="*/ 1247 h 2495"/>
                <a:gd name="T4" fmla="*/ 1247 w 2495"/>
                <a:gd name="T5" fmla="*/ 2495 h 2495"/>
                <a:gd name="T6" fmla="*/ 0 w 2495"/>
                <a:gd name="T7" fmla="*/ 1247 h 2495"/>
                <a:gd name="T8" fmla="*/ 1247 w 2495"/>
                <a:gd name="T9" fmla="*/ 0 h 2495"/>
                <a:gd name="T10" fmla="*/ 2495 w 2495"/>
                <a:gd name="T11" fmla="*/ 1247 h 2495"/>
              </a:gdLst>
              <a:ahLst/>
              <a:cxnLst>
                <a:cxn ang="0">
                  <a:pos x="T0" y="T1"/>
                </a:cxn>
                <a:cxn ang="0">
                  <a:pos x="T2" y="T3"/>
                </a:cxn>
                <a:cxn ang="0">
                  <a:pos x="T4" y="T5"/>
                </a:cxn>
                <a:cxn ang="0">
                  <a:pos x="T6" y="T7"/>
                </a:cxn>
                <a:cxn ang="0">
                  <a:pos x="T8" y="T9"/>
                </a:cxn>
                <a:cxn ang="0">
                  <a:pos x="T10" y="T11"/>
                </a:cxn>
              </a:cxnLst>
              <a:rect l="0" t="0" r="r" b="b"/>
              <a:pathLst>
                <a:path w="2495" h="2495">
                  <a:moveTo>
                    <a:pt x="2495" y="1247"/>
                  </a:moveTo>
                  <a:lnTo>
                    <a:pt x="2495" y="1247"/>
                  </a:lnTo>
                  <a:cubicBezTo>
                    <a:pt x="2495" y="1937"/>
                    <a:pt x="1937" y="2495"/>
                    <a:pt x="1247" y="2495"/>
                  </a:cubicBezTo>
                  <a:cubicBezTo>
                    <a:pt x="558" y="2495"/>
                    <a:pt x="0" y="1937"/>
                    <a:pt x="0" y="1247"/>
                  </a:cubicBezTo>
                  <a:cubicBezTo>
                    <a:pt x="0" y="558"/>
                    <a:pt x="558" y="0"/>
                    <a:pt x="1247" y="0"/>
                  </a:cubicBezTo>
                  <a:cubicBezTo>
                    <a:pt x="1937" y="0"/>
                    <a:pt x="2495" y="558"/>
                    <a:pt x="2495" y="1247"/>
                  </a:cubicBezTo>
                  <a:close/>
                </a:path>
              </a:pathLst>
            </a:custGeom>
            <a:solidFill>
              <a:srgbClr val="00B0F0"/>
            </a:solid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p:nvSpPr>
          <p:spPr bwMode="auto">
            <a:xfrm>
              <a:off x="7751762" y="6028769"/>
              <a:ext cx="2525713" cy="180975"/>
            </a:xfrm>
            <a:custGeom>
              <a:avLst/>
              <a:gdLst>
                <a:gd name="T0" fmla="*/ 1382 w 1425"/>
                <a:gd name="T1" fmla="*/ 0 h 102"/>
                <a:gd name="T2" fmla="*/ 1376 w 1425"/>
                <a:gd name="T3" fmla="*/ 1 h 102"/>
                <a:gd name="T4" fmla="*/ 1376 w 1425"/>
                <a:gd name="T5" fmla="*/ 0 h 102"/>
                <a:gd name="T6" fmla="*/ 1298 w 1425"/>
                <a:gd name="T7" fmla="*/ 0 h 102"/>
                <a:gd name="T8" fmla="*/ 1298 w 1425"/>
                <a:gd name="T9" fmla="*/ 81 h 102"/>
                <a:gd name="T10" fmla="*/ 1230 w 1425"/>
                <a:gd name="T11" fmla="*/ 81 h 102"/>
                <a:gd name="T12" fmla="*/ 1230 w 1425"/>
                <a:gd name="T13" fmla="*/ 0 h 102"/>
                <a:gd name="T14" fmla="*/ 954 w 1425"/>
                <a:gd name="T15" fmla="*/ 0 h 102"/>
                <a:gd name="T16" fmla="*/ 954 w 1425"/>
                <a:gd name="T17" fmla="*/ 81 h 102"/>
                <a:gd name="T18" fmla="*/ 886 w 1425"/>
                <a:gd name="T19" fmla="*/ 81 h 102"/>
                <a:gd name="T20" fmla="*/ 886 w 1425"/>
                <a:gd name="T21" fmla="*/ 0 h 102"/>
                <a:gd name="T22" fmla="*/ 775 w 1425"/>
                <a:gd name="T23" fmla="*/ 0 h 102"/>
                <a:gd name="T24" fmla="*/ 835 w 1425"/>
                <a:gd name="T25" fmla="*/ 60 h 102"/>
                <a:gd name="T26" fmla="*/ 835 w 1425"/>
                <a:gd name="T27" fmla="*/ 82 h 102"/>
                <a:gd name="T28" fmla="*/ 664 w 1425"/>
                <a:gd name="T29" fmla="*/ 82 h 102"/>
                <a:gd name="T30" fmla="*/ 659 w 1425"/>
                <a:gd name="T31" fmla="*/ 82 h 102"/>
                <a:gd name="T32" fmla="*/ 659 w 1425"/>
                <a:gd name="T33" fmla="*/ 0 h 102"/>
                <a:gd name="T34" fmla="*/ 573 w 1425"/>
                <a:gd name="T35" fmla="*/ 0 h 102"/>
                <a:gd name="T36" fmla="*/ 573 w 1425"/>
                <a:gd name="T37" fmla="*/ 19 h 102"/>
                <a:gd name="T38" fmla="*/ 615 w 1425"/>
                <a:gd name="T39" fmla="*/ 60 h 102"/>
                <a:gd name="T40" fmla="*/ 615 w 1425"/>
                <a:gd name="T41" fmla="*/ 82 h 102"/>
                <a:gd name="T42" fmla="*/ 444 w 1425"/>
                <a:gd name="T43" fmla="*/ 82 h 102"/>
                <a:gd name="T44" fmla="*/ 444 w 1425"/>
                <a:gd name="T45" fmla="*/ 0 h 102"/>
                <a:gd name="T46" fmla="*/ 405 w 1425"/>
                <a:gd name="T47" fmla="*/ 0 h 102"/>
                <a:gd name="T48" fmla="*/ 405 w 1425"/>
                <a:gd name="T49" fmla="*/ 82 h 102"/>
                <a:gd name="T50" fmla="*/ 337 w 1425"/>
                <a:gd name="T51" fmla="*/ 82 h 102"/>
                <a:gd name="T52" fmla="*/ 337 w 1425"/>
                <a:gd name="T53" fmla="*/ 0 h 102"/>
                <a:gd name="T54" fmla="*/ 251 w 1425"/>
                <a:gd name="T55" fmla="*/ 0 h 102"/>
                <a:gd name="T56" fmla="*/ 251 w 1425"/>
                <a:gd name="T57" fmla="*/ 82 h 102"/>
                <a:gd name="T58" fmla="*/ 182 w 1425"/>
                <a:gd name="T59" fmla="*/ 82 h 102"/>
                <a:gd name="T60" fmla="*/ 182 w 1425"/>
                <a:gd name="T61" fmla="*/ 0 h 102"/>
                <a:gd name="T62" fmla="*/ 38 w 1425"/>
                <a:gd name="T63" fmla="*/ 0 h 102"/>
                <a:gd name="T64" fmla="*/ 38 w 1425"/>
                <a:gd name="T65" fmla="*/ 1 h 102"/>
                <a:gd name="T66" fmla="*/ 0 w 1425"/>
                <a:gd name="T67" fmla="*/ 51 h 102"/>
                <a:gd name="T68" fmla="*/ 43 w 1425"/>
                <a:gd name="T69" fmla="*/ 102 h 102"/>
                <a:gd name="T70" fmla="*/ 1382 w 1425"/>
                <a:gd name="T71" fmla="*/ 102 h 102"/>
                <a:gd name="T72" fmla="*/ 1425 w 1425"/>
                <a:gd name="T73" fmla="*/ 51 h 102"/>
                <a:gd name="T74" fmla="*/ 1382 w 1425"/>
                <a:gd name="T7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25" h="102">
                  <a:moveTo>
                    <a:pt x="1382" y="0"/>
                  </a:moveTo>
                  <a:cubicBezTo>
                    <a:pt x="1380" y="0"/>
                    <a:pt x="1378" y="0"/>
                    <a:pt x="1376" y="1"/>
                  </a:cubicBezTo>
                  <a:cubicBezTo>
                    <a:pt x="1376" y="0"/>
                    <a:pt x="1376" y="0"/>
                    <a:pt x="1376" y="0"/>
                  </a:cubicBezTo>
                  <a:cubicBezTo>
                    <a:pt x="1298" y="0"/>
                    <a:pt x="1298" y="0"/>
                    <a:pt x="1298" y="0"/>
                  </a:cubicBezTo>
                  <a:cubicBezTo>
                    <a:pt x="1298" y="81"/>
                    <a:pt x="1298" y="81"/>
                    <a:pt x="1298" y="81"/>
                  </a:cubicBezTo>
                  <a:cubicBezTo>
                    <a:pt x="1230" y="81"/>
                    <a:pt x="1230" y="81"/>
                    <a:pt x="1230" y="81"/>
                  </a:cubicBezTo>
                  <a:cubicBezTo>
                    <a:pt x="1230" y="0"/>
                    <a:pt x="1230" y="0"/>
                    <a:pt x="1230" y="0"/>
                  </a:cubicBezTo>
                  <a:cubicBezTo>
                    <a:pt x="954" y="0"/>
                    <a:pt x="954" y="0"/>
                    <a:pt x="954" y="0"/>
                  </a:cubicBezTo>
                  <a:cubicBezTo>
                    <a:pt x="954" y="81"/>
                    <a:pt x="954" y="81"/>
                    <a:pt x="954" y="81"/>
                  </a:cubicBezTo>
                  <a:cubicBezTo>
                    <a:pt x="886" y="81"/>
                    <a:pt x="886" y="81"/>
                    <a:pt x="886" y="81"/>
                  </a:cubicBezTo>
                  <a:cubicBezTo>
                    <a:pt x="886" y="0"/>
                    <a:pt x="886" y="0"/>
                    <a:pt x="886" y="0"/>
                  </a:cubicBezTo>
                  <a:cubicBezTo>
                    <a:pt x="775" y="0"/>
                    <a:pt x="775" y="0"/>
                    <a:pt x="775" y="0"/>
                  </a:cubicBezTo>
                  <a:cubicBezTo>
                    <a:pt x="835" y="60"/>
                    <a:pt x="835" y="60"/>
                    <a:pt x="835" y="60"/>
                  </a:cubicBezTo>
                  <a:cubicBezTo>
                    <a:pt x="835" y="82"/>
                    <a:pt x="835" y="82"/>
                    <a:pt x="835" y="82"/>
                  </a:cubicBezTo>
                  <a:cubicBezTo>
                    <a:pt x="664" y="82"/>
                    <a:pt x="664" y="82"/>
                    <a:pt x="664" y="82"/>
                  </a:cubicBezTo>
                  <a:cubicBezTo>
                    <a:pt x="659" y="82"/>
                    <a:pt x="659" y="82"/>
                    <a:pt x="659" y="82"/>
                  </a:cubicBezTo>
                  <a:cubicBezTo>
                    <a:pt x="659" y="0"/>
                    <a:pt x="659" y="0"/>
                    <a:pt x="659" y="0"/>
                  </a:cubicBezTo>
                  <a:cubicBezTo>
                    <a:pt x="573" y="0"/>
                    <a:pt x="573" y="0"/>
                    <a:pt x="573" y="0"/>
                  </a:cubicBezTo>
                  <a:cubicBezTo>
                    <a:pt x="573" y="19"/>
                    <a:pt x="573" y="19"/>
                    <a:pt x="573" y="19"/>
                  </a:cubicBezTo>
                  <a:cubicBezTo>
                    <a:pt x="615" y="60"/>
                    <a:pt x="615" y="60"/>
                    <a:pt x="615" y="60"/>
                  </a:cubicBezTo>
                  <a:cubicBezTo>
                    <a:pt x="615" y="82"/>
                    <a:pt x="615" y="82"/>
                    <a:pt x="615" y="82"/>
                  </a:cubicBezTo>
                  <a:cubicBezTo>
                    <a:pt x="444" y="82"/>
                    <a:pt x="444" y="82"/>
                    <a:pt x="444" y="82"/>
                  </a:cubicBezTo>
                  <a:cubicBezTo>
                    <a:pt x="444" y="0"/>
                    <a:pt x="444" y="0"/>
                    <a:pt x="444" y="0"/>
                  </a:cubicBezTo>
                  <a:cubicBezTo>
                    <a:pt x="405" y="0"/>
                    <a:pt x="405" y="0"/>
                    <a:pt x="405" y="0"/>
                  </a:cubicBezTo>
                  <a:cubicBezTo>
                    <a:pt x="405" y="82"/>
                    <a:pt x="405" y="82"/>
                    <a:pt x="405" y="82"/>
                  </a:cubicBezTo>
                  <a:cubicBezTo>
                    <a:pt x="337" y="82"/>
                    <a:pt x="337" y="82"/>
                    <a:pt x="337" y="82"/>
                  </a:cubicBezTo>
                  <a:cubicBezTo>
                    <a:pt x="337" y="0"/>
                    <a:pt x="337" y="0"/>
                    <a:pt x="337" y="0"/>
                  </a:cubicBezTo>
                  <a:cubicBezTo>
                    <a:pt x="251" y="0"/>
                    <a:pt x="251" y="0"/>
                    <a:pt x="251" y="0"/>
                  </a:cubicBezTo>
                  <a:cubicBezTo>
                    <a:pt x="251" y="82"/>
                    <a:pt x="251" y="82"/>
                    <a:pt x="251" y="82"/>
                  </a:cubicBezTo>
                  <a:cubicBezTo>
                    <a:pt x="182" y="82"/>
                    <a:pt x="182" y="82"/>
                    <a:pt x="182" y="82"/>
                  </a:cubicBezTo>
                  <a:cubicBezTo>
                    <a:pt x="182" y="0"/>
                    <a:pt x="182" y="0"/>
                    <a:pt x="182" y="0"/>
                  </a:cubicBezTo>
                  <a:cubicBezTo>
                    <a:pt x="38" y="0"/>
                    <a:pt x="38" y="0"/>
                    <a:pt x="38" y="0"/>
                  </a:cubicBezTo>
                  <a:cubicBezTo>
                    <a:pt x="38" y="1"/>
                    <a:pt x="38" y="1"/>
                    <a:pt x="38" y="1"/>
                  </a:cubicBezTo>
                  <a:cubicBezTo>
                    <a:pt x="17" y="4"/>
                    <a:pt x="0" y="25"/>
                    <a:pt x="0" y="51"/>
                  </a:cubicBezTo>
                  <a:cubicBezTo>
                    <a:pt x="0" y="80"/>
                    <a:pt x="19" y="102"/>
                    <a:pt x="43" y="102"/>
                  </a:cubicBezTo>
                  <a:cubicBezTo>
                    <a:pt x="47" y="102"/>
                    <a:pt x="1378" y="102"/>
                    <a:pt x="1382" y="102"/>
                  </a:cubicBezTo>
                  <a:cubicBezTo>
                    <a:pt x="1406" y="102"/>
                    <a:pt x="1425" y="80"/>
                    <a:pt x="1425" y="51"/>
                  </a:cubicBezTo>
                  <a:cubicBezTo>
                    <a:pt x="1425" y="23"/>
                    <a:pt x="1406" y="0"/>
                    <a:pt x="1382" y="0"/>
                  </a:cubicBezTo>
                </a:path>
              </a:pathLst>
            </a:custGeom>
            <a:solidFill>
              <a:srgbClr val="E57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p:nvSpPr>
          <p:spPr bwMode="auto">
            <a:xfrm>
              <a:off x="8248650" y="5058807"/>
              <a:ext cx="1804988" cy="1112838"/>
            </a:xfrm>
            <a:custGeom>
              <a:avLst/>
              <a:gdLst>
                <a:gd name="T0" fmla="*/ 0 w 1137"/>
                <a:gd name="T1" fmla="*/ 0 h 701"/>
                <a:gd name="T2" fmla="*/ 0 w 1137"/>
                <a:gd name="T3" fmla="*/ 87 h 701"/>
                <a:gd name="T4" fmla="*/ 676 w 1137"/>
                <a:gd name="T5" fmla="*/ 87 h 701"/>
                <a:gd name="T6" fmla="*/ 676 w 1137"/>
                <a:gd name="T7" fmla="*/ 701 h 701"/>
                <a:gd name="T8" fmla="*/ 752 w 1137"/>
                <a:gd name="T9" fmla="*/ 701 h 701"/>
                <a:gd name="T10" fmla="*/ 752 w 1137"/>
                <a:gd name="T11" fmla="*/ 87 h 701"/>
                <a:gd name="T12" fmla="*/ 1061 w 1137"/>
                <a:gd name="T13" fmla="*/ 87 h 701"/>
                <a:gd name="T14" fmla="*/ 1061 w 1137"/>
                <a:gd name="T15" fmla="*/ 701 h 701"/>
                <a:gd name="T16" fmla="*/ 1137 w 1137"/>
                <a:gd name="T17" fmla="*/ 701 h 701"/>
                <a:gd name="T18" fmla="*/ 1137 w 1137"/>
                <a:gd name="T19" fmla="*/ 87 h 701"/>
                <a:gd name="T20" fmla="*/ 1137 w 1137"/>
                <a:gd name="T21" fmla="*/ 81 h 701"/>
                <a:gd name="T22" fmla="*/ 1137 w 1137"/>
                <a:gd name="T23" fmla="*/ 0 h 701"/>
                <a:gd name="T24" fmla="*/ 0 w 1137"/>
                <a:gd name="T25" fmla="*/ 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7" h="701">
                  <a:moveTo>
                    <a:pt x="0" y="0"/>
                  </a:moveTo>
                  <a:lnTo>
                    <a:pt x="0" y="87"/>
                  </a:lnTo>
                  <a:lnTo>
                    <a:pt x="676" y="87"/>
                  </a:lnTo>
                  <a:lnTo>
                    <a:pt x="676" y="701"/>
                  </a:lnTo>
                  <a:lnTo>
                    <a:pt x="752" y="701"/>
                  </a:lnTo>
                  <a:lnTo>
                    <a:pt x="752" y="87"/>
                  </a:lnTo>
                  <a:lnTo>
                    <a:pt x="1061" y="87"/>
                  </a:lnTo>
                  <a:lnTo>
                    <a:pt x="1061" y="701"/>
                  </a:lnTo>
                  <a:lnTo>
                    <a:pt x="1137" y="701"/>
                  </a:lnTo>
                  <a:lnTo>
                    <a:pt x="1137" y="87"/>
                  </a:lnTo>
                  <a:lnTo>
                    <a:pt x="1137" y="81"/>
                  </a:lnTo>
                  <a:lnTo>
                    <a:pt x="1137"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p:nvSpPr>
          <p:spPr bwMode="auto">
            <a:xfrm>
              <a:off x="8248650" y="5058807"/>
              <a:ext cx="1804988" cy="1112838"/>
            </a:xfrm>
            <a:custGeom>
              <a:avLst/>
              <a:gdLst>
                <a:gd name="T0" fmla="*/ 0 w 1137"/>
                <a:gd name="T1" fmla="*/ 0 h 701"/>
                <a:gd name="T2" fmla="*/ 0 w 1137"/>
                <a:gd name="T3" fmla="*/ 87 h 701"/>
                <a:gd name="T4" fmla="*/ 676 w 1137"/>
                <a:gd name="T5" fmla="*/ 87 h 701"/>
                <a:gd name="T6" fmla="*/ 676 w 1137"/>
                <a:gd name="T7" fmla="*/ 701 h 701"/>
                <a:gd name="T8" fmla="*/ 752 w 1137"/>
                <a:gd name="T9" fmla="*/ 701 h 701"/>
                <a:gd name="T10" fmla="*/ 752 w 1137"/>
                <a:gd name="T11" fmla="*/ 87 h 701"/>
                <a:gd name="T12" fmla="*/ 1061 w 1137"/>
                <a:gd name="T13" fmla="*/ 87 h 701"/>
                <a:gd name="T14" fmla="*/ 1061 w 1137"/>
                <a:gd name="T15" fmla="*/ 701 h 701"/>
                <a:gd name="T16" fmla="*/ 1137 w 1137"/>
                <a:gd name="T17" fmla="*/ 701 h 701"/>
                <a:gd name="T18" fmla="*/ 1137 w 1137"/>
                <a:gd name="T19" fmla="*/ 87 h 701"/>
                <a:gd name="T20" fmla="*/ 1137 w 1137"/>
                <a:gd name="T21" fmla="*/ 81 h 701"/>
                <a:gd name="T22" fmla="*/ 1137 w 1137"/>
                <a:gd name="T23" fmla="*/ 0 h 701"/>
                <a:gd name="T24" fmla="*/ 0 w 1137"/>
                <a:gd name="T25" fmla="*/ 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7" h="701">
                  <a:moveTo>
                    <a:pt x="0" y="0"/>
                  </a:moveTo>
                  <a:lnTo>
                    <a:pt x="0" y="87"/>
                  </a:lnTo>
                  <a:lnTo>
                    <a:pt x="676" y="87"/>
                  </a:lnTo>
                  <a:lnTo>
                    <a:pt x="676" y="701"/>
                  </a:lnTo>
                  <a:lnTo>
                    <a:pt x="752" y="701"/>
                  </a:lnTo>
                  <a:lnTo>
                    <a:pt x="752" y="87"/>
                  </a:lnTo>
                  <a:lnTo>
                    <a:pt x="1061" y="87"/>
                  </a:lnTo>
                  <a:lnTo>
                    <a:pt x="1061" y="701"/>
                  </a:lnTo>
                  <a:lnTo>
                    <a:pt x="1137" y="701"/>
                  </a:lnTo>
                  <a:lnTo>
                    <a:pt x="1137" y="87"/>
                  </a:lnTo>
                  <a:lnTo>
                    <a:pt x="1137" y="81"/>
                  </a:lnTo>
                  <a:lnTo>
                    <a:pt x="113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p:nvSpPr>
          <p:spPr bwMode="auto">
            <a:xfrm>
              <a:off x="9382125" y="5058807"/>
              <a:ext cx="671513" cy="1112838"/>
            </a:xfrm>
            <a:custGeom>
              <a:avLst/>
              <a:gdLst>
                <a:gd name="T0" fmla="*/ 423 w 423"/>
                <a:gd name="T1" fmla="*/ 0 h 701"/>
                <a:gd name="T2" fmla="*/ 0 w 423"/>
                <a:gd name="T3" fmla="*/ 0 h 701"/>
                <a:gd name="T4" fmla="*/ 0 w 423"/>
                <a:gd name="T5" fmla="*/ 78 h 701"/>
                <a:gd name="T6" fmla="*/ 0 w 423"/>
                <a:gd name="T7" fmla="*/ 87 h 701"/>
                <a:gd name="T8" fmla="*/ 0 w 423"/>
                <a:gd name="T9" fmla="*/ 701 h 701"/>
                <a:gd name="T10" fmla="*/ 38 w 423"/>
                <a:gd name="T11" fmla="*/ 701 h 701"/>
                <a:gd name="T12" fmla="*/ 38 w 423"/>
                <a:gd name="T13" fmla="*/ 611 h 701"/>
                <a:gd name="T14" fmla="*/ 38 w 423"/>
                <a:gd name="T15" fmla="*/ 87 h 701"/>
                <a:gd name="T16" fmla="*/ 385 w 423"/>
                <a:gd name="T17" fmla="*/ 87 h 701"/>
                <a:gd name="T18" fmla="*/ 385 w 423"/>
                <a:gd name="T19" fmla="*/ 701 h 701"/>
                <a:gd name="T20" fmla="*/ 423 w 423"/>
                <a:gd name="T21" fmla="*/ 701 h 701"/>
                <a:gd name="T22" fmla="*/ 423 w 423"/>
                <a:gd name="T23" fmla="*/ 611 h 701"/>
                <a:gd name="T24" fmla="*/ 423 w 423"/>
                <a:gd name="T25" fmla="*/ 87 h 701"/>
                <a:gd name="T26" fmla="*/ 423 w 423"/>
                <a:gd name="T27" fmla="*/ 81 h 701"/>
                <a:gd name="T28" fmla="*/ 423 w 423"/>
                <a:gd name="T29" fmla="*/ 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3" h="701">
                  <a:moveTo>
                    <a:pt x="423" y="0"/>
                  </a:moveTo>
                  <a:lnTo>
                    <a:pt x="0" y="0"/>
                  </a:lnTo>
                  <a:lnTo>
                    <a:pt x="0" y="78"/>
                  </a:lnTo>
                  <a:lnTo>
                    <a:pt x="0" y="87"/>
                  </a:lnTo>
                  <a:lnTo>
                    <a:pt x="0" y="701"/>
                  </a:lnTo>
                  <a:lnTo>
                    <a:pt x="38" y="701"/>
                  </a:lnTo>
                  <a:lnTo>
                    <a:pt x="38" y="611"/>
                  </a:lnTo>
                  <a:lnTo>
                    <a:pt x="38" y="87"/>
                  </a:lnTo>
                  <a:lnTo>
                    <a:pt x="385" y="87"/>
                  </a:lnTo>
                  <a:lnTo>
                    <a:pt x="385" y="701"/>
                  </a:lnTo>
                  <a:lnTo>
                    <a:pt x="423" y="701"/>
                  </a:lnTo>
                  <a:lnTo>
                    <a:pt x="423" y="611"/>
                  </a:lnTo>
                  <a:lnTo>
                    <a:pt x="423" y="87"/>
                  </a:lnTo>
                  <a:lnTo>
                    <a:pt x="423" y="81"/>
                  </a:lnTo>
                  <a:lnTo>
                    <a:pt x="423"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p:nvSpPr>
          <p:spPr bwMode="auto">
            <a:xfrm>
              <a:off x="9382125" y="5058807"/>
              <a:ext cx="671513" cy="1112838"/>
            </a:xfrm>
            <a:custGeom>
              <a:avLst/>
              <a:gdLst>
                <a:gd name="T0" fmla="*/ 423 w 423"/>
                <a:gd name="T1" fmla="*/ 0 h 701"/>
                <a:gd name="T2" fmla="*/ 0 w 423"/>
                <a:gd name="T3" fmla="*/ 0 h 701"/>
                <a:gd name="T4" fmla="*/ 0 w 423"/>
                <a:gd name="T5" fmla="*/ 78 h 701"/>
                <a:gd name="T6" fmla="*/ 0 w 423"/>
                <a:gd name="T7" fmla="*/ 87 h 701"/>
                <a:gd name="T8" fmla="*/ 0 w 423"/>
                <a:gd name="T9" fmla="*/ 701 h 701"/>
                <a:gd name="T10" fmla="*/ 38 w 423"/>
                <a:gd name="T11" fmla="*/ 701 h 701"/>
                <a:gd name="T12" fmla="*/ 38 w 423"/>
                <a:gd name="T13" fmla="*/ 611 h 701"/>
                <a:gd name="T14" fmla="*/ 38 w 423"/>
                <a:gd name="T15" fmla="*/ 87 h 701"/>
                <a:gd name="T16" fmla="*/ 385 w 423"/>
                <a:gd name="T17" fmla="*/ 87 h 701"/>
                <a:gd name="T18" fmla="*/ 385 w 423"/>
                <a:gd name="T19" fmla="*/ 701 h 701"/>
                <a:gd name="T20" fmla="*/ 423 w 423"/>
                <a:gd name="T21" fmla="*/ 701 h 701"/>
                <a:gd name="T22" fmla="*/ 423 w 423"/>
                <a:gd name="T23" fmla="*/ 611 h 701"/>
                <a:gd name="T24" fmla="*/ 423 w 423"/>
                <a:gd name="T25" fmla="*/ 87 h 701"/>
                <a:gd name="T26" fmla="*/ 423 w 423"/>
                <a:gd name="T27" fmla="*/ 81 h 701"/>
                <a:gd name="T28" fmla="*/ 423 w 423"/>
                <a:gd name="T29" fmla="*/ 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3" h="701">
                  <a:moveTo>
                    <a:pt x="423" y="0"/>
                  </a:moveTo>
                  <a:lnTo>
                    <a:pt x="0" y="0"/>
                  </a:lnTo>
                  <a:lnTo>
                    <a:pt x="0" y="78"/>
                  </a:lnTo>
                  <a:lnTo>
                    <a:pt x="0" y="87"/>
                  </a:lnTo>
                  <a:lnTo>
                    <a:pt x="0" y="701"/>
                  </a:lnTo>
                  <a:lnTo>
                    <a:pt x="38" y="701"/>
                  </a:lnTo>
                  <a:lnTo>
                    <a:pt x="38" y="611"/>
                  </a:lnTo>
                  <a:lnTo>
                    <a:pt x="38" y="87"/>
                  </a:lnTo>
                  <a:lnTo>
                    <a:pt x="385" y="87"/>
                  </a:lnTo>
                  <a:lnTo>
                    <a:pt x="385" y="701"/>
                  </a:lnTo>
                  <a:lnTo>
                    <a:pt x="423" y="701"/>
                  </a:lnTo>
                  <a:lnTo>
                    <a:pt x="423" y="611"/>
                  </a:lnTo>
                  <a:lnTo>
                    <a:pt x="423" y="87"/>
                  </a:lnTo>
                  <a:lnTo>
                    <a:pt x="423" y="81"/>
                  </a:lnTo>
                  <a:lnTo>
                    <a:pt x="4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2"/>
            <p:cNvSpPr>
              <a:spLocks/>
            </p:cNvSpPr>
            <p:nvPr/>
          </p:nvSpPr>
          <p:spPr bwMode="auto">
            <a:xfrm>
              <a:off x="8504237" y="1820862"/>
              <a:ext cx="1420813" cy="854075"/>
            </a:xfrm>
            <a:custGeom>
              <a:avLst/>
              <a:gdLst>
                <a:gd name="T0" fmla="*/ 723 w 802"/>
                <a:gd name="T1" fmla="*/ 240 h 482"/>
                <a:gd name="T2" fmla="*/ 590 w 802"/>
                <a:gd name="T3" fmla="*/ 136 h 482"/>
                <a:gd name="T4" fmla="*/ 589 w 802"/>
                <a:gd name="T5" fmla="*/ 136 h 482"/>
                <a:gd name="T6" fmla="*/ 589 w 802"/>
                <a:gd name="T7" fmla="*/ 136 h 482"/>
                <a:gd name="T8" fmla="*/ 453 w 802"/>
                <a:gd name="T9" fmla="*/ 0 h 482"/>
                <a:gd name="T10" fmla="*/ 333 w 802"/>
                <a:gd name="T11" fmla="*/ 72 h 482"/>
                <a:gd name="T12" fmla="*/ 290 w 802"/>
                <a:gd name="T13" fmla="*/ 64 h 482"/>
                <a:gd name="T14" fmla="*/ 162 w 802"/>
                <a:gd name="T15" fmla="*/ 192 h 482"/>
                <a:gd name="T16" fmla="*/ 162 w 802"/>
                <a:gd name="T17" fmla="*/ 193 h 482"/>
                <a:gd name="T18" fmla="*/ 145 w 802"/>
                <a:gd name="T19" fmla="*/ 192 h 482"/>
                <a:gd name="T20" fmla="*/ 0 w 802"/>
                <a:gd name="T21" fmla="*/ 337 h 482"/>
                <a:gd name="T22" fmla="*/ 145 w 802"/>
                <a:gd name="T23" fmla="*/ 482 h 482"/>
                <a:gd name="T24" fmla="*/ 677 w 802"/>
                <a:gd name="T25" fmla="*/ 482 h 482"/>
                <a:gd name="T26" fmla="*/ 802 w 802"/>
                <a:gd name="T27" fmla="*/ 357 h 482"/>
                <a:gd name="T28" fmla="*/ 723 w 802"/>
                <a:gd name="T29" fmla="*/ 24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2" h="482">
                  <a:moveTo>
                    <a:pt x="723" y="240"/>
                  </a:moveTo>
                  <a:cubicBezTo>
                    <a:pt x="708" y="180"/>
                    <a:pt x="655" y="136"/>
                    <a:pt x="590" y="136"/>
                  </a:cubicBezTo>
                  <a:cubicBezTo>
                    <a:pt x="590" y="136"/>
                    <a:pt x="590" y="136"/>
                    <a:pt x="589" y="136"/>
                  </a:cubicBezTo>
                  <a:cubicBezTo>
                    <a:pt x="589" y="136"/>
                    <a:pt x="589" y="136"/>
                    <a:pt x="589" y="136"/>
                  </a:cubicBezTo>
                  <a:cubicBezTo>
                    <a:pt x="589" y="61"/>
                    <a:pt x="528" y="0"/>
                    <a:pt x="453" y="0"/>
                  </a:cubicBezTo>
                  <a:cubicBezTo>
                    <a:pt x="401" y="0"/>
                    <a:pt x="356" y="29"/>
                    <a:pt x="333" y="72"/>
                  </a:cubicBezTo>
                  <a:cubicBezTo>
                    <a:pt x="320" y="67"/>
                    <a:pt x="305" y="64"/>
                    <a:pt x="290" y="64"/>
                  </a:cubicBezTo>
                  <a:cubicBezTo>
                    <a:pt x="219" y="64"/>
                    <a:pt x="162" y="121"/>
                    <a:pt x="162" y="192"/>
                  </a:cubicBezTo>
                  <a:cubicBezTo>
                    <a:pt x="162" y="192"/>
                    <a:pt x="162" y="193"/>
                    <a:pt x="162" y="193"/>
                  </a:cubicBezTo>
                  <a:cubicBezTo>
                    <a:pt x="156" y="192"/>
                    <a:pt x="151" y="192"/>
                    <a:pt x="145" y="192"/>
                  </a:cubicBezTo>
                  <a:cubicBezTo>
                    <a:pt x="65" y="192"/>
                    <a:pt x="0" y="257"/>
                    <a:pt x="0" y="337"/>
                  </a:cubicBezTo>
                  <a:cubicBezTo>
                    <a:pt x="0" y="417"/>
                    <a:pt x="65" y="482"/>
                    <a:pt x="145" y="482"/>
                  </a:cubicBezTo>
                  <a:cubicBezTo>
                    <a:pt x="677" y="482"/>
                    <a:pt x="677" y="482"/>
                    <a:pt x="677" y="482"/>
                  </a:cubicBezTo>
                  <a:cubicBezTo>
                    <a:pt x="746" y="482"/>
                    <a:pt x="802" y="426"/>
                    <a:pt x="802" y="357"/>
                  </a:cubicBezTo>
                  <a:cubicBezTo>
                    <a:pt x="802" y="304"/>
                    <a:pt x="770" y="258"/>
                    <a:pt x="723" y="2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3"/>
            <p:cNvSpPr>
              <a:spLocks/>
            </p:cNvSpPr>
            <p:nvPr/>
          </p:nvSpPr>
          <p:spPr bwMode="auto">
            <a:xfrm>
              <a:off x="8721725" y="4131707"/>
              <a:ext cx="985838" cy="803275"/>
            </a:xfrm>
            <a:custGeom>
              <a:avLst/>
              <a:gdLst>
                <a:gd name="T0" fmla="*/ 0 w 556"/>
                <a:gd name="T1" fmla="*/ 28 h 453"/>
                <a:gd name="T2" fmla="*/ 0 w 556"/>
                <a:gd name="T3" fmla="*/ 425 h 453"/>
                <a:gd name="T4" fmla="*/ 28 w 556"/>
                <a:gd name="T5" fmla="*/ 453 h 453"/>
                <a:gd name="T6" fmla="*/ 527 w 556"/>
                <a:gd name="T7" fmla="*/ 453 h 453"/>
                <a:gd name="T8" fmla="*/ 556 w 556"/>
                <a:gd name="T9" fmla="*/ 425 h 453"/>
                <a:gd name="T10" fmla="*/ 556 w 556"/>
                <a:gd name="T11" fmla="*/ 28 h 453"/>
                <a:gd name="T12" fmla="*/ 527 w 556"/>
                <a:gd name="T13" fmla="*/ 0 h 453"/>
                <a:gd name="T14" fmla="*/ 28 w 556"/>
                <a:gd name="T15" fmla="*/ 0 h 453"/>
                <a:gd name="T16" fmla="*/ 0 w 55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6" h="453">
                  <a:moveTo>
                    <a:pt x="0" y="28"/>
                  </a:moveTo>
                  <a:cubicBezTo>
                    <a:pt x="0" y="425"/>
                    <a:pt x="0" y="425"/>
                    <a:pt x="0" y="425"/>
                  </a:cubicBezTo>
                  <a:cubicBezTo>
                    <a:pt x="0" y="425"/>
                    <a:pt x="0" y="453"/>
                    <a:pt x="28" y="453"/>
                  </a:cubicBezTo>
                  <a:cubicBezTo>
                    <a:pt x="527" y="453"/>
                    <a:pt x="527" y="453"/>
                    <a:pt x="527" y="453"/>
                  </a:cubicBezTo>
                  <a:cubicBezTo>
                    <a:pt x="527" y="453"/>
                    <a:pt x="556" y="453"/>
                    <a:pt x="556" y="425"/>
                  </a:cubicBezTo>
                  <a:cubicBezTo>
                    <a:pt x="556" y="28"/>
                    <a:pt x="556" y="28"/>
                    <a:pt x="556" y="28"/>
                  </a:cubicBezTo>
                  <a:cubicBezTo>
                    <a:pt x="556" y="28"/>
                    <a:pt x="556" y="0"/>
                    <a:pt x="527" y="0"/>
                  </a:cubicBezTo>
                  <a:cubicBezTo>
                    <a:pt x="28" y="0"/>
                    <a:pt x="28" y="0"/>
                    <a:pt x="28" y="0"/>
                  </a:cubicBezTo>
                  <a:cubicBezTo>
                    <a:pt x="28" y="0"/>
                    <a:pt x="0" y="0"/>
                    <a:pt x="0" y="28"/>
                  </a:cubicBezTo>
                </a:path>
              </a:pathLst>
            </a:custGeom>
            <a:solidFill>
              <a:srgbClr val="1A75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4"/>
            <p:cNvSpPr>
              <a:spLocks/>
            </p:cNvSpPr>
            <p:nvPr/>
          </p:nvSpPr>
          <p:spPr bwMode="auto">
            <a:xfrm>
              <a:off x="8651875" y="4131707"/>
              <a:ext cx="1003300" cy="803275"/>
            </a:xfrm>
            <a:custGeom>
              <a:avLst/>
              <a:gdLst>
                <a:gd name="T0" fmla="*/ 0 w 566"/>
                <a:gd name="T1" fmla="*/ 28 h 453"/>
                <a:gd name="T2" fmla="*/ 0 w 566"/>
                <a:gd name="T3" fmla="*/ 425 h 453"/>
                <a:gd name="T4" fmla="*/ 28 w 566"/>
                <a:gd name="T5" fmla="*/ 453 h 453"/>
                <a:gd name="T6" fmla="*/ 538 w 566"/>
                <a:gd name="T7" fmla="*/ 453 h 453"/>
                <a:gd name="T8" fmla="*/ 566 w 566"/>
                <a:gd name="T9" fmla="*/ 425 h 453"/>
                <a:gd name="T10" fmla="*/ 566 w 566"/>
                <a:gd name="T11" fmla="*/ 28 h 453"/>
                <a:gd name="T12" fmla="*/ 538 w 566"/>
                <a:gd name="T13" fmla="*/ 0 h 453"/>
                <a:gd name="T14" fmla="*/ 28 w 566"/>
                <a:gd name="T15" fmla="*/ 0 h 453"/>
                <a:gd name="T16" fmla="*/ 0 w 566"/>
                <a:gd name="T17" fmla="*/ 28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453">
                  <a:moveTo>
                    <a:pt x="0" y="28"/>
                  </a:moveTo>
                  <a:cubicBezTo>
                    <a:pt x="0" y="425"/>
                    <a:pt x="0" y="425"/>
                    <a:pt x="0" y="425"/>
                  </a:cubicBezTo>
                  <a:cubicBezTo>
                    <a:pt x="0" y="425"/>
                    <a:pt x="0" y="453"/>
                    <a:pt x="28" y="453"/>
                  </a:cubicBezTo>
                  <a:cubicBezTo>
                    <a:pt x="538" y="453"/>
                    <a:pt x="538" y="453"/>
                    <a:pt x="538" y="453"/>
                  </a:cubicBezTo>
                  <a:cubicBezTo>
                    <a:pt x="538" y="453"/>
                    <a:pt x="566" y="453"/>
                    <a:pt x="566" y="425"/>
                  </a:cubicBezTo>
                  <a:cubicBezTo>
                    <a:pt x="566" y="28"/>
                    <a:pt x="566" y="28"/>
                    <a:pt x="566" y="28"/>
                  </a:cubicBezTo>
                  <a:cubicBezTo>
                    <a:pt x="566" y="28"/>
                    <a:pt x="566" y="0"/>
                    <a:pt x="538" y="0"/>
                  </a:cubicBezTo>
                  <a:cubicBezTo>
                    <a:pt x="28" y="0"/>
                    <a:pt x="28" y="0"/>
                    <a:pt x="28" y="0"/>
                  </a:cubicBezTo>
                  <a:cubicBezTo>
                    <a:pt x="28" y="0"/>
                    <a:pt x="0" y="0"/>
                    <a:pt x="0" y="28"/>
                  </a:cubicBezTo>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Rectangle 15"/>
            <p:cNvSpPr>
              <a:spLocks noChangeArrowheads="1"/>
            </p:cNvSpPr>
            <p:nvPr/>
          </p:nvSpPr>
          <p:spPr bwMode="auto">
            <a:xfrm>
              <a:off x="8702675" y="4180919"/>
              <a:ext cx="903288" cy="603250"/>
            </a:xfrm>
            <a:prstGeom prst="rect">
              <a:avLst/>
            </a:prstGeom>
            <a:solidFill>
              <a:srgbClr val="1A75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Rectangle 16"/>
            <p:cNvSpPr>
              <a:spLocks noChangeArrowheads="1"/>
            </p:cNvSpPr>
            <p:nvPr/>
          </p:nvSpPr>
          <p:spPr bwMode="auto">
            <a:xfrm>
              <a:off x="8702675" y="4180919"/>
              <a:ext cx="903288"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7"/>
            <p:cNvSpPr>
              <a:spLocks noEditPoints="1"/>
            </p:cNvSpPr>
            <p:nvPr/>
          </p:nvSpPr>
          <p:spPr bwMode="auto">
            <a:xfrm>
              <a:off x="8651875" y="4233307"/>
              <a:ext cx="1003300" cy="701675"/>
            </a:xfrm>
            <a:custGeom>
              <a:avLst/>
              <a:gdLst>
                <a:gd name="T0" fmla="*/ 105 w 566"/>
                <a:gd name="T1" fmla="*/ 382 h 396"/>
                <a:gd name="T2" fmla="*/ 105 w 566"/>
                <a:gd name="T3" fmla="*/ 396 h 396"/>
                <a:gd name="T4" fmla="*/ 131 w 566"/>
                <a:gd name="T5" fmla="*/ 396 h 396"/>
                <a:gd name="T6" fmla="*/ 105 w 566"/>
                <a:gd name="T7" fmla="*/ 382 h 396"/>
                <a:gd name="T8" fmla="*/ 519 w 566"/>
                <a:gd name="T9" fmla="*/ 311 h 396"/>
                <a:gd name="T10" fmla="*/ 110 w 566"/>
                <a:gd name="T11" fmla="*/ 311 h 396"/>
                <a:gd name="T12" fmla="*/ 166 w 566"/>
                <a:gd name="T13" fmla="*/ 342 h 396"/>
                <a:gd name="T14" fmla="*/ 136 w 566"/>
                <a:gd name="T15" fmla="*/ 396 h 396"/>
                <a:gd name="T16" fmla="*/ 538 w 566"/>
                <a:gd name="T17" fmla="*/ 396 h 396"/>
                <a:gd name="T18" fmla="*/ 566 w 566"/>
                <a:gd name="T19" fmla="*/ 368 h 396"/>
                <a:gd name="T20" fmla="*/ 566 w 566"/>
                <a:gd name="T21" fmla="*/ 339 h 396"/>
                <a:gd name="T22" fmla="*/ 519 w 566"/>
                <a:gd name="T23" fmla="*/ 311 h 396"/>
                <a:gd name="T24" fmla="*/ 0 w 566"/>
                <a:gd name="T25" fmla="*/ 0 h 396"/>
                <a:gd name="T26" fmla="*/ 0 w 566"/>
                <a:gd name="T27" fmla="*/ 65 h 396"/>
                <a:gd name="T28" fmla="*/ 28 w 566"/>
                <a:gd name="T29" fmla="*/ 65 h 396"/>
                <a:gd name="T30" fmla="*/ 28 w 566"/>
                <a:gd name="T31" fmla="*/ 17 h 396"/>
                <a:gd name="T32" fmla="*/ 0 w 566"/>
                <a:gd name="T33"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6" h="396">
                  <a:moveTo>
                    <a:pt x="105" y="382"/>
                  </a:moveTo>
                  <a:cubicBezTo>
                    <a:pt x="105" y="396"/>
                    <a:pt x="105" y="396"/>
                    <a:pt x="105" y="396"/>
                  </a:cubicBezTo>
                  <a:cubicBezTo>
                    <a:pt x="131" y="396"/>
                    <a:pt x="131" y="396"/>
                    <a:pt x="131" y="396"/>
                  </a:cubicBezTo>
                  <a:cubicBezTo>
                    <a:pt x="105" y="382"/>
                    <a:pt x="105" y="382"/>
                    <a:pt x="105" y="382"/>
                  </a:cubicBezTo>
                  <a:moveTo>
                    <a:pt x="519" y="311"/>
                  </a:moveTo>
                  <a:cubicBezTo>
                    <a:pt x="110" y="311"/>
                    <a:pt x="110" y="311"/>
                    <a:pt x="110" y="311"/>
                  </a:cubicBezTo>
                  <a:cubicBezTo>
                    <a:pt x="166" y="342"/>
                    <a:pt x="166" y="342"/>
                    <a:pt x="166" y="342"/>
                  </a:cubicBezTo>
                  <a:cubicBezTo>
                    <a:pt x="136" y="396"/>
                    <a:pt x="136" y="396"/>
                    <a:pt x="136" y="396"/>
                  </a:cubicBezTo>
                  <a:cubicBezTo>
                    <a:pt x="538" y="396"/>
                    <a:pt x="538" y="396"/>
                    <a:pt x="538" y="396"/>
                  </a:cubicBezTo>
                  <a:cubicBezTo>
                    <a:pt x="538" y="396"/>
                    <a:pt x="566" y="396"/>
                    <a:pt x="566" y="368"/>
                  </a:cubicBezTo>
                  <a:cubicBezTo>
                    <a:pt x="566" y="339"/>
                    <a:pt x="566" y="339"/>
                    <a:pt x="566" y="339"/>
                  </a:cubicBezTo>
                  <a:cubicBezTo>
                    <a:pt x="519" y="311"/>
                    <a:pt x="519" y="311"/>
                    <a:pt x="519" y="311"/>
                  </a:cubicBezTo>
                  <a:moveTo>
                    <a:pt x="0" y="0"/>
                  </a:moveTo>
                  <a:cubicBezTo>
                    <a:pt x="0" y="65"/>
                    <a:pt x="0" y="65"/>
                    <a:pt x="0" y="65"/>
                  </a:cubicBezTo>
                  <a:cubicBezTo>
                    <a:pt x="28" y="65"/>
                    <a:pt x="28" y="65"/>
                    <a:pt x="28" y="65"/>
                  </a:cubicBezTo>
                  <a:cubicBezTo>
                    <a:pt x="28" y="17"/>
                    <a:pt x="28" y="17"/>
                    <a:pt x="28" y="17"/>
                  </a:cubicBezTo>
                  <a:cubicBezTo>
                    <a:pt x="0" y="0"/>
                    <a:pt x="0" y="0"/>
                    <a:pt x="0" y="0"/>
                  </a:cubicBezTo>
                </a:path>
              </a:pathLst>
            </a:custGeom>
            <a:solidFill>
              <a:srgbClr val="00A0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8"/>
            <p:cNvSpPr>
              <a:spLocks/>
            </p:cNvSpPr>
            <p:nvPr/>
          </p:nvSpPr>
          <p:spPr bwMode="auto">
            <a:xfrm>
              <a:off x="8702675" y="4263469"/>
              <a:ext cx="869950" cy="520700"/>
            </a:xfrm>
            <a:custGeom>
              <a:avLst/>
              <a:gdLst>
                <a:gd name="T0" fmla="*/ 0 w 548"/>
                <a:gd name="T1" fmla="*/ 0 h 328"/>
                <a:gd name="T2" fmla="*/ 0 w 548"/>
                <a:gd name="T3" fmla="*/ 53 h 328"/>
                <a:gd name="T4" fmla="*/ 86 w 548"/>
                <a:gd name="T5" fmla="*/ 53 h 328"/>
                <a:gd name="T6" fmla="*/ 86 w 548"/>
                <a:gd name="T7" fmla="*/ 325 h 328"/>
                <a:gd name="T8" fmla="*/ 91 w 548"/>
                <a:gd name="T9" fmla="*/ 328 h 328"/>
                <a:gd name="T10" fmla="*/ 548 w 548"/>
                <a:gd name="T11" fmla="*/ 328 h 328"/>
                <a:gd name="T12" fmla="*/ 0 w 548"/>
                <a:gd name="T13" fmla="*/ 0 h 328"/>
              </a:gdLst>
              <a:ahLst/>
              <a:cxnLst>
                <a:cxn ang="0">
                  <a:pos x="T0" y="T1"/>
                </a:cxn>
                <a:cxn ang="0">
                  <a:pos x="T2" y="T3"/>
                </a:cxn>
                <a:cxn ang="0">
                  <a:pos x="T4" y="T5"/>
                </a:cxn>
                <a:cxn ang="0">
                  <a:pos x="T6" y="T7"/>
                </a:cxn>
                <a:cxn ang="0">
                  <a:pos x="T8" y="T9"/>
                </a:cxn>
                <a:cxn ang="0">
                  <a:pos x="T10" y="T11"/>
                </a:cxn>
                <a:cxn ang="0">
                  <a:pos x="T12" y="T13"/>
                </a:cxn>
              </a:cxnLst>
              <a:rect l="0" t="0" r="r" b="b"/>
              <a:pathLst>
                <a:path w="548" h="328">
                  <a:moveTo>
                    <a:pt x="0" y="0"/>
                  </a:moveTo>
                  <a:lnTo>
                    <a:pt x="0" y="53"/>
                  </a:lnTo>
                  <a:lnTo>
                    <a:pt x="86" y="53"/>
                  </a:lnTo>
                  <a:lnTo>
                    <a:pt x="86" y="325"/>
                  </a:lnTo>
                  <a:lnTo>
                    <a:pt x="91" y="328"/>
                  </a:lnTo>
                  <a:lnTo>
                    <a:pt x="548" y="328"/>
                  </a:lnTo>
                  <a:lnTo>
                    <a:pt x="0" y="0"/>
                  </a:lnTo>
                  <a:close/>
                </a:path>
              </a:pathLst>
            </a:custGeom>
            <a:solidFill>
              <a:srgbClr val="1664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9"/>
            <p:cNvSpPr>
              <a:spLocks/>
            </p:cNvSpPr>
            <p:nvPr/>
          </p:nvSpPr>
          <p:spPr bwMode="auto">
            <a:xfrm>
              <a:off x="8702675" y="4263469"/>
              <a:ext cx="869950" cy="520700"/>
            </a:xfrm>
            <a:custGeom>
              <a:avLst/>
              <a:gdLst>
                <a:gd name="T0" fmla="*/ 0 w 548"/>
                <a:gd name="T1" fmla="*/ 0 h 328"/>
                <a:gd name="T2" fmla="*/ 0 w 548"/>
                <a:gd name="T3" fmla="*/ 53 h 328"/>
                <a:gd name="T4" fmla="*/ 86 w 548"/>
                <a:gd name="T5" fmla="*/ 53 h 328"/>
                <a:gd name="T6" fmla="*/ 86 w 548"/>
                <a:gd name="T7" fmla="*/ 325 h 328"/>
                <a:gd name="T8" fmla="*/ 91 w 548"/>
                <a:gd name="T9" fmla="*/ 328 h 328"/>
                <a:gd name="T10" fmla="*/ 548 w 548"/>
                <a:gd name="T11" fmla="*/ 328 h 328"/>
                <a:gd name="T12" fmla="*/ 0 w 548"/>
                <a:gd name="T13" fmla="*/ 0 h 328"/>
              </a:gdLst>
              <a:ahLst/>
              <a:cxnLst>
                <a:cxn ang="0">
                  <a:pos x="T0" y="T1"/>
                </a:cxn>
                <a:cxn ang="0">
                  <a:pos x="T2" y="T3"/>
                </a:cxn>
                <a:cxn ang="0">
                  <a:pos x="T4" y="T5"/>
                </a:cxn>
                <a:cxn ang="0">
                  <a:pos x="T6" y="T7"/>
                </a:cxn>
                <a:cxn ang="0">
                  <a:pos x="T8" y="T9"/>
                </a:cxn>
                <a:cxn ang="0">
                  <a:pos x="T10" y="T11"/>
                </a:cxn>
                <a:cxn ang="0">
                  <a:pos x="T12" y="T13"/>
                </a:cxn>
              </a:cxnLst>
              <a:rect l="0" t="0" r="r" b="b"/>
              <a:pathLst>
                <a:path w="548" h="328">
                  <a:moveTo>
                    <a:pt x="0" y="0"/>
                  </a:moveTo>
                  <a:lnTo>
                    <a:pt x="0" y="53"/>
                  </a:lnTo>
                  <a:lnTo>
                    <a:pt x="86" y="53"/>
                  </a:lnTo>
                  <a:lnTo>
                    <a:pt x="86" y="325"/>
                  </a:lnTo>
                  <a:lnTo>
                    <a:pt x="91" y="328"/>
                  </a:lnTo>
                  <a:lnTo>
                    <a:pt x="548" y="32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20"/>
            <p:cNvSpPr>
              <a:spLocks/>
            </p:cNvSpPr>
            <p:nvPr/>
          </p:nvSpPr>
          <p:spPr bwMode="auto">
            <a:xfrm>
              <a:off x="8775700" y="4776232"/>
              <a:ext cx="171450" cy="161925"/>
            </a:xfrm>
            <a:custGeom>
              <a:avLst/>
              <a:gdLst>
                <a:gd name="T0" fmla="*/ 73 w 108"/>
                <a:gd name="T1" fmla="*/ 102 h 102"/>
                <a:gd name="T2" fmla="*/ 0 w 108"/>
                <a:gd name="T3" fmla="*/ 62 h 102"/>
                <a:gd name="T4" fmla="*/ 35 w 108"/>
                <a:gd name="T5" fmla="*/ 0 h 102"/>
                <a:gd name="T6" fmla="*/ 108 w 108"/>
                <a:gd name="T7" fmla="*/ 40 h 102"/>
                <a:gd name="T8" fmla="*/ 73 w 108"/>
                <a:gd name="T9" fmla="*/ 102 h 102"/>
              </a:gdLst>
              <a:ahLst/>
              <a:cxnLst>
                <a:cxn ang="0">
                  <a:pos x="T0" y="T1"/>
                </a:cxn>
                <a:cxn ang="0">
                  <a:pos x="T2" y="T3"/>
                </a:cxn>
                <a:cxn ang="0">
                  <a:pos x="T4" y="T5"/>
                </a:cxn>
                <a:cxn ang="0">
                  <a:pos x="T6" y="T7"/>
                </a:cxn>
                <a:cxn ang="0">
                  <a:pos x="T8" y="T9"/>
                </a:cxn>
              </a:cxnLst>
              <a:rect l="0" t="0" r="r" b="b"/>
              <a:pathLst>
                <a:path w="108" h="102">
                  <a:moveTo>
                    <a:pt x="73" y="102"/>
                  </a:moveTo>
                  <a:lnTo>
                    <a:pt x="0" y="62"/>
                  </a:lnTo>
                  <a:lnTo>
                    <a:pt x="35" y="0"/>
                  </a:lnTo>
                  <a:lnTo>
                    <a:pt x="108" y="40"/>
                  </a:lnTo>
                  <a:lnTo>
                    <a:pt x="73" y="102"/>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1"/>
            <p:cNvSpPr>
              <a:spLocks/>
            </p:cNvSpPr>
            <p:nvPr/>
          </p:nvSpPr>
          <p:spPr bwMode="auto">
            <a:xfrm>
              <a:off x="8775700" y="4776232"/>
              <a:ext cx="171450" cy="161925"/>
            </a:xfrm>
            <a:custGeom>
              <a:avLst/>
              <a:gdLst>
                <a:gd name="T0" fmla="*/ 73 w 108"/>
                <a:gd name="T1" fmla="*/ 102 h 102"/>
                <a:gd name="T2" fmla="*/ 0 w 108"/>
                <a:gd name="T3" fmla="*/ 62 h 102"/>
                <a:gd name="T4" fmla="*/ 35 w 108"/>
                <a:gd name="T5" fmla="*/ 0 h 102"/>
                <a:gd name="T6" fmla="*/ 108 w 108"/>
                <a:gd name="T7" fmla="*/ 40 h 102"/>
                <a:gd name="T8" fmla="*/ 73 w 108"/>
                <a:gd name="T9" fmla="*/ 102 h 102"/>
              </a:gdLst>
              <a:ahLst/>
              <a:cxnLst>
                <a:cxn ang="0">
                  <a:pos x="T0" y="T1"/>
                </a:cxn>
                <a:cxn ang="0">
                  <a:pos x="T2" y="T3"/>
                </a:cxn>
                <a:cxn ang="0">
                  <a:pos x="T4" y="T5"/>
                </a:cxn>
                <a:cxn ang="0">
                  <a:pos x="T6" y="T7"/>
                </a:cxn>
                <a:cxn ang="0">
                  <a:pos x="T8" y="T9"/>
                </a:cxn>
              </a:cxnLst>
              <a:rect l="0" t="0" r="r" b="b"/>
              <a:pathLst>
                <a:path w="108" h="102">
                  <a:moveTo>
                    <a:pt x="73" y="102"/>
                  </a:moveTo>
                  <a:lnTo>
                    <a:pt x="0" y="62"/>
                  </a:lnTo>
                  <a:lnTo>
                    <a:pt x="35" y="0"/>
                  </a:lnTo>
                  <a:lnTo>
                    <a:pt x="108" y="40"/>
                  </a:lnTo>
                  <a:lnTo>
                    <a:pt x="73" y="10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2"/>
            <p:cNvSpPr>
              <a:spLocks/>
            </p:cNvSpPr>
            <p:nvPr/>
          </p:nvSpPr>
          <p:spPr bwMode="auto">
            <a:xfrm>
              <a:off x="8839200" y="4779407"/>
              <a:ext cx="107950" cy="158750"/>
            </a:xfrm>
            <a:custGeom>
              <a:avLst/>
              <a:gdLst>
                <a:gd name="T0" fmla="*/ 0 w 68"/>
                <a:gd name="T1" fmla="*/ 0 h 100"/>
                <a:gd name="T2" fmla="*/ 0 w 68"/>
                <a:gd name="T3" fmla="*/ 82 h 100"/>
                <a:gd name="T4" fmla="*/ 33 w 68"/>
                <a:gd name="T5" fmla="*/ 100 h 100"/>
                <a:gd name="T6" fmla="*/ 68 w 68"/>
                <a:gd name="T7" fmla="*/ 38 h 100"/>
                <a:gd name="T8" fmla="*/ 0 w 68"/>
                <a:gd name="T9" fmla="*/ 0 h 100"/>
              </a:gdLst>
              <a:ahLst/>
              <a:cxnLst>
                <a:cxn ang="0">
                  <a:pos x="T0" y="T1"/>
                </a:cxn>
                <a:cxn ang="0">
                  <a:pos x="T2" y="T3"/>
                </a:cxn>
                <a:cxn ang="0">
                  <a:pos x="T4" y="T5"/>
                </a:cxn>
                <a:cxn ang="0">
                  <a:pos x="T6" y="T7"/>
                </a:cxn>
                <a:cxn ang="0">
                  <a:pos x="T8" y="T9"/>
                </a:cxn>
              </a:cxnLst>
              <a:rect l="0" t="0" r="r" b="b"/>
              <a:pathLst>
                <a:path w="68" h="100">
                  <a:moveTo>
                    <a:pt x="0" y="0"/>
                  </a:moveTo>
                  <a:lnTo>
                    <a:pt x="0" y="82"/>
                  </a:lnTo>
                  <a:lnTo>
                    <a:pt x="33" y="100"/>
                  </a:lnTo>
                  <a:lnTo>
                    <a:pt x="68" y="38"/>
                  </a:lnTo>
                  <a:lnTo>
                    <a:pt x="0" y="0"/>
                  </a:lnTo>
                  <a:close/>
                </a:path>
              </a:pathLst>
            </a:custGeom>
            <a:solidFill>
              <a:srgbClr val="C50E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3"/>
            <p:cNvSpPr>
              <a:spLocks/>
            </p:cNvSpPr>
            <p:nvPr/>
          </p:nvSpPr>
          <p:spPr bwMode="auto">
            <a:xfrm>
              <a:off x="8839200" y="4779407"/>
              <a:ext cx="107950" cy="158750"/>
            </a:xfrm>
            <a:custGeom>
              <a:avLst/>
              <a:gdLst>
                <a:gd name="T0" fmla="*/ 0 w 68"/>
                <a:gd name="T1" fmla="*/ 0 h 100"/>
                <a:gd name="T2" fmla="*/ 0 w 68"/>
                <a:gd name="T3" fmla="*/ 82 h 100"/>
                <a:gd name="T4" fmla="*/ 33 w 68"/>
                <a:gd name="T5" fmla="*/ 100 h 100"/>
                <a:gd name="T6" fmla="*/ 68 w 68"/>
                <a:gd name="T7" fmla="*/ 38 h 100"/>
                <a:gd name="T8" fmla="*/ 0 w 68"/>
                <a:gd name="T9" fmla="*/ 0 h 100"/>
              </a:gdLst>
              <a:ahLst/>
              <a:cxnLst>
                <a:cxn ang="0">
                  <a:pos x="T0" y="T1"/>
                </a:cxn>
                <a:cxn ang="0">
                  <a:pos x="T2" y="T3"/>
                </a:cxn>
                <a:cxn ang="0">
                  <a:pos x="T4" y="T5"/>
                </a:cxn>
                <a:cxn ang="0">
                  <a:pos x="T6" y="T7"/>
                </a:cxn>
                <a:cxn ang="0">
                  <a:pos x="T8" y="T9"/>
                </a:cxn>
              </a:cxnLst>
              <a:rect l="0" t="0" r="r" b="b"/>
              <a:pathLst>
                <a:path w="68" h="100">
                  <a:moveTo>
                    <a:pt x="0" y="0"/>
                  </a:moveTo>
                  <a:lnTo>
                    <a:pt x="0" y="82"/>
                  </a:lnTo>
                  <a:lnTo>
                    <a:pt x="33" y="100"/>
                  </a:lnTo>
                  <a:lnTo>
                    <a:pt x="68" y="3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Rectangle 24"/>
            <p:cNvSpPr>
              <a:spLocks noChangeArrowheads="1"/>
            </p:cNvSpPr>
            <p:nvPr/>
          </p:nvSpPr>
          <p:spPr bwMode="auto">
            <a:xfrm>
              <a:off x="8137525" y="4347607"/>
              <a:ext cx="701675" cy="1023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Rectangle 25"/>
            <p:cNvSpPr>
              <a:spLocks noChangeArrowheads="1"/>
            </p:cNvSpPr>
            <p:nvPr/>
          </p:nvSpPr>
          <p:spPr bwMode="auto">
            <a:xfrm>
              <a:off x="8137525" y="4347607"/>
              <a:ext cx="701675"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6"/>
            <p:cNvSpPr>
              <a:spLocks noEditPoints="1"/>
            </p:cNvSpPr>
            <p:nvPr/>
          </p:nvSpPr>
          <p:spPr bwMode="auto">
            <a:xfrm>
              <a:off x="8137525" y="4433332"/>
              <a:ext cx="701675" cy="817563"/>
            </a:xfrm>
            <a:custGeom>
              <a:avLst/>
              <a:gdLst>
                <a:gd name="T0" fmla="*/ 397 w 442"/>
                <a:gd name="T1" fmla="*/ 313 h 515"/>
                <a:gd name="T2" fmla="*/ 397 w 442"/>
                <a:gd name="T3" fmla="*/ 515 h 515"/>
                <a:gd name="T4" fmla="*/ 442 w 442"/>
                <a:gd name="T5" fmla="*/ 515 h 515"/>
                <a:gd name="T6" fmla="*/ 442 w 442"/>
                <a:gd name="T7" fmla="*/ 481 h 515"/>
                <a:gd name="T8" fmla="*/ 442 w 442"/>
                <a:gd name="T9" fmla="*/ 394 h 515"/>
                <a:gd name="T10" fmla="*/ 442 w 442"/>
                <a:gd name="T11" fmla="*/ 348 h 515"/>
                <a:gd name="T12" fmla="*/ 397 w 442"/>
                <a:gd name="T13" fmla="*/ 313 h 515"/>
                <a:gd name="T14" fmla="*/ 0 w 442"/>
                <a:gd name="T15" fmla="*/ 0 h 515"/>
                <a:gd name="T16" fmla="*/ 0 w 442"/>
                <a:gd name="T17" fmla="*/ 88 h 515"/>
                <a:gd name="T18" fmla="*/ 112 w 442"/>
                <a:gd name="T19" fmla="*/ 88 h 515"/>
                <a:gd name="T20" fmla="*/ 0 w 442"/>
                <a:gd name="T21"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2" h="515">
                  <a:moveTo>
                    <a:pt x="397" y="313"/>
                  </a:moveTo>
                  <a:lnTo>
                    <a:pt x="397" y="515"/>
                  </a:lnTo>
                  <a:lnTo>
                    <a:pt x="442" y="515"/>
                  </a:lnTo>
                  <a:lnTo>
                    <a:pt x="442" y="481"/>
                  </a:lnTo>
                  <a:lnTo>
                    <a:pt x="442" y="394"/>
                  </a:lnTo>
                  <a:lnTo>
                    <a:pt x="442" y="348"/>
                  </a:lnTo>
                  <a:lnTo>
                    <a:pt x="397" y="313"/>
                  </a:lnTo>
                  <a:close/>
                  <a:moveTo>
                    <a:pt x="0" y="0"/>
                  </a:moveTo>
                  <a:lnTo>
                    <a:pt x="0" y="88"/>
                  </a:lnTo>
                  <a:lnTo>
                    <a:pt x="112" y="88"/>
                  </a:lnTo>
                  <a:lnTo>
                    <a:pt x="0" y="0"/>
                  </a:lnTo>
                  <a:close/>
                </a:path>
              </a:pathLst>
            </a:custGeom>
            <a:solidFill>
              <a:srgbClr val="D00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7"/>
            <p:cNvSpPr>
              <a:spLocks noEditPoints="1"/>
            </p:cNvSpPr>
            <p:nvPr/>
          </p:nvSpPr>
          <p:spPr bwMode="auto">
            <a:xfrm>
              <a:off x="8137525" y="4433332"/>
              <a:ext cx="701675" cy="817563"/>
            </a:xfrm>
            <a:custGeom>
              <a:avLst/>
              <a:gdLst>
                <a:gd name="T0" fmla="*/ 397 w 442"/>
                <a:gd name="T1" fmla="*/ 313 h 515"/>
                <a:gd name="T2" fmla="*/ 397 w 442"/>
                <a:gd name="T3" fmla="*/ 515 h 515"/>
                <a:gd name="T4" fmla="*/ 442 w 442"/>
                <a:gd name="T5" fmla="*/ 515 h 515"/>
                <a:gd name="T6" fmla="*/ 442 w 442"/>
                <a:gd name="T7" fmla="*/ 481 h 515"/>
                <a:gd name="T8" fmla="*/ 442 w 442"/>
                <a:gd name="T9" fmla="*/ 394 h 515"/>
                <a:gd name="T10" fmla="*/ 442 w 442"/>
                <a:gd name="T11" fmla="*/ 348 h 515"/>
                <a:gd name="T12" fmla="*/ 397 w 442"/>
                <a:gd name="T13" fmla="*/ 313 h 515"/>
                <a:gd name="T14" fmla="*/ 0 w 442"/>
                <a:gd name="T15" fmla="*/ 0 h 515"/>
                <a:gd name="T16" fmla="*/ 0 w 442"/>
                <a:gd name="T17" fmla="*/ 88 h 515"/>
                <a:gd name="T18" fmla="*/ 112 w 442"/>
                <a:gd name="T19" fmla="*/ 88 h 515"/>
                <a:gd name="T20" fmla="*/ 0 w 442"/>
                <a:gd name="T21"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2" h="515">
                  <a:moveTo>
                    <a:pt x="397" y="313"/>
                  </a:moveTo>
                  <a:lnTo>
                    <a:pt x="397" y="515"/>
                  </a:lnTo>
                  <a:lnTo>
                    <a:pt x="442" y="515"/>
                  </a:lnTo>
                  <a:lnTo>
                    <a:pt x="442" y="481"/>
                  </a:lnTo>
                  <a:lnTo>
                    <a:pt x="442" y="394"/>
                  </a:lnTo>
                  <a:lnTo>
                    <a:pt x="442" y="348"/>
                  </a:lnTo>
                  <a:lnTo>
                    <a:pt x="397" y="313"/>
                  </a:lnTo>
                  <a:moveTo>
                    <a:pt x="0" y="0"/>
                  </a:moveTo>
                  <a:lnTo>
                    <a:pt x="0" y="88"/>
                  </a:lnTo>
                  <a:lnTo>
                    <a:pt x="112" y="8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8"/>
            <p:cNvSpPr>
              <a:spLocks/>
            </p:cNvSpPr>
            <p:nvPr/>
          </p:nvSpPr>
          <p:spPr bwMode="auto">
            <a:xfrm>
              <a:off x="8437562" y="4149169"/>
              <a:ext cx="163513" cy="198438"/>
            </a:xfrm>
            <a:custGeom>
              <a:avLst/>
              <a:gdLst>
                <a:gd name="T0" fmla="*/ 92 w 92"/>
                <a:gd name="T1" fmla="*/ 11 h 112"/>
                <a:gd name="T2" fmla="*/ 63 w 92"/>
                <a:gd name="T3" fmla="*/ 0 h 112"/>
                <a:gd name="T4" fmla="*/ 53 w 92"/>
                <a:gd name="T5" fmla="*/ 25 h 112"/>
                <a:gd name="T6" fmla="*/ 0 w 92"/>
                <a:gd name="T7" fmla="*/ 25 h 112"/>
                <a:gd name="T8" fmla="*/ 0 w 92"/>
                <a:gd name="T9" fmla="*/ 112 h 112"/>
                <a:gd name="T10" fmla="*/ 63 w 92"/>
                <a:gd name="T11" fmla="*/ 112 h 112"/>
                <a:gd name="T12" fmla="*/ 63 w 92"/>
                <a:gd name="T13" fmla="*/ 62 h 112"/>
                <a:gd name="T14" fmla="*/ 92 w 92"/>
                <a:gd name="T15" fmla="*/ 11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12">
                  <a:moveTo>
                    <a:pt x="92" y="11"/>
                  </a:moveTo>
                  <a:cubicBezTo>
                    <a:pt x="63" y="0"/>
                    <a:pt x="63" y="0"/>
                    <a:pt x="63" y="0"/>
                  </a:cubicBezTo>
                  <a:cubicBezTo>
                    <a:pt x="53" y="25"/>
                    <a:pt x="53" y="25"/>
                    <a:pt x="53" y="25"/>
                  </a:cubicBezTo>
                  <a:cubicBezTo>
                    <a:pt x="0" y="25"/>
                    <a:pt x="0" y="25"/>
                    <a:pt x="0" y="25"/>
                  </a:cubicBezTo>
                  <a:cubicBezTo>
                    <a:pt x="0" y="112"/>
                    <a:pt x="0" y="112"/>
                    <a:pt x="0" y="112"/>
                  </a:cubicBezTo>
                  <a:cubicBezTo>
                    <a:pt x="63" y="112"/>
                    <a:pt x="63" y="112"/>
                    <a:pt x="63" y="112"/>
                  </a:cubicBezTo>
                  <a:cubicBezTo>
                    <a:pt x="63" y="62"/>
                    <a:pt x="63" y="62"/>
                    <a:pt x="63" y="62"/>
                  </a:cubicBezTo>
                  <a:cubicBezTo>
                    <a:pt x="64" y="46"/>
                    <a:pt x="69" y="18"/>
                    <a:pt x="92" y="11"/>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Oval 29"/>
            <p:cNvSpPr>
              <a:spLocks noChangeArrowheads="1"/>
            </p:cNvSpPr>
            <p:nvPr/>
          </p:nvSpPr>
          <p:spPr bwMode="auto">
            <a:xfrm>
              <a:off x="8432800" y="3976132"/>
              <a:ext cx="23813" cy="222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0"/>
            <p:cNvSpPr>
              <a:spLocks/>
            </p:cNvSpPr>
            <p:nvPr/>
          </p:nvSpPr>
          <p:spPr bwMode="auto">
            <a:xfrm>
              <a:off x="8402637" y="3839607"/>
              <a:ext cx="165100" cy="111125"/>
            </a:xfrm>
            <a:custGeom>
              <a:avLst/>
              <a:gdLst>
                <a:gd name="T0" fmla="*/ 0 w 104"/>
                <a:gd name="T1" fmla="*/ 42 h 70"/>
                <a:gd name="T2" fmla="*/ 86 w 104"/>
                <a:gd name="T3" fmla="*/ 0 h 70"/>
                <a:gd name="T4" fmla="*/ 104 w 104"/>
                <a:gd name="T5" fmla="*/ 70 h 70"/>
                <a:gd name="T6" fmla="*/ 0 w 104"/>
                <a:gd name="T7" fmla="*/ 42 h 70"/>
              </a:gdLst>
              <a:ahLst/>
              <a:cxnLst>
                <a:cxn ang="0">
                  <a:pos x="T0" y="T1"/>
                </a:cxn>
                <a:cxn ang="0">
                  <a:pos x="T2" y="T3"/>
                </a:cxn>
                <a:cxn ang="0">
                  <a:pos x="T4" y="T5"/>
                </a:cxn>
                <a:cxn ang="0">
                  <a:pos x="T6" y="T7"/>
                </a:cxn>
              </a:cxnLst>
              <a:rect l="0" t="0" r="r" b="b"/>
              <a:pathLst>
                <a:path w="104" h="70">
                  <a:moveTo>
                    <a:pt x="0" y="42"/>
                  </a:moveTo>
                  <a:lnTo>
                    <a:pt x="86" y="0"/>
                  </a:lnTo>
                  <a:lnTo>
                    <a:pt x="104" y="70"/>
                  </a:lnTo>
                  <a:lnTo>
                    <a:pt x="0" y="42"/>
                  </a:ln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31"/>
            <p:cNvSpPr>
              <a:spLocks/>
            </p:cNvSpPr>
            <p:nvPr/>
          </p:nvSpPr>
          <p:spPr bwMode="auto">
            <a:xfrm>
              <a:off x="8286750" y="3906282"/>
              <a:ext cx="412750" cy="298450"/>
            </a:xfrm>
            <a:custGeom>
              <a:avLst/>
              <a:gdLst>
                <a:gd name="T0" fmla="*/ 0 w 233"/>
                <a:gd name="T1" fmla="*/ 168 h 168"/>
                <a:gd name="T2" fmla="*/ 118 w 233"/>
                <a:gd name="T3" fmla="*/ 168 h 168"/>
                <a:gd name="T4" fmla="*/ 119 w 233"/>
                <a:gd name="T5" fmla="*/ 168 h 168"/>
                <a:gd name="T6" fmla="*/ 233 w 233"/>
                <a:gd name="T7" fmla="*/ 0 h 168"/>
                <a:gd name="T8" fmla="*/ 225 w 233"/>
                <a:gd name="T9" fmla="*/ 0 h 168"/>
                <a:gd name="T10" fmla="*/ 158 w 233"/>
                <a:gd name="T11" fmla="*/ 0 h 168"/>
                <a:gd name="T12" fmla="*/ 74 w 233"/>
                <a:gd name="T13" fmla="*/ 0 h 168"/>
                <a:gd name="T14" fmla="*/ 0 w 233"/>
                <a:gd name="T15" fmla="*/ 0 h 168"/>
                <a:gd name="T16" fmla="*/ 0 w 233"/>
                <a:gd name="T17"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168">
                  <a:moveTo>
                    <a:pt x="0" y="168"/>
                  </a:moveTo>
                  <a:cubicBezTo>
                    <a:pt x="118" y="168"/>
                    <a:pt x="118" y="168"/>
                    <a:pt x="118" y="168"/>
                  </a:cubicBezTo>
                  <a:cubicBezTo>
                    <a:pt x="119" y="168"/>
                    <a:pt x="119" y="168"/>
                    <a:pt x="119" y="168"/>
                  </a:cubicBezTo>
                  <a:cubicBezTo>
                    <a:pt x="207" y="163"/>
                    <a:pt x="233" y="90"/>
                    <a:pt x="233" y="0"/>
                  </a:cubicBezTo>
                  <a:cubicBezTo>
                    <a:pt x="225" y="0"/>
                    <a:pt x="225" y="0"/>
                    <a:pt x="225" y="0"/>
                  </a:cubicBezTo>
                  <a:cubicBezTo>
                    <a:pt x="158" y="0"/>
                    <a:pt x="158" y="0"/>
                    <a:pt x="158" y="0"/>
                  </a:cubicBezTo>
                  <a:cubicBezTo>
                    <a:pt x="74" y="0"/>
                    <a:pt x="74" y="0"/>
                    <a:pt x="74" y="0"/>
                  </a:cubicBezTo>
                  <a:cubicBezTo>
                    <a:pt x="0" y="0"/>
                    <a:pt x="0" y="0"/>
                    <a:pt x="0" y="0"/>
                  </a:cubicBezTo>
                  <a:cubicBezTo>
                    <a:pt x="0" y="168"/>
                    <a:pt x="0" y="168"/>
                    <a:pt x="0" y="168"/>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Oval 32"/>
            <p:cNvSpPr>
              <a:spLocks noChangeArrowheads="1"/>
            </p:cNvSpPr>
            <p:nvPr/>
          </p:nvSpPr>
          <p:spPr bwMode="auto">
            <a:xfrm>
              <a:off x="8432800" y="3976132"/>
              <a:ext cx="23813" cy="22225"/>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34"/>
            <p:cNvSpPr>
              <a:spLocks/>
            </p:cNvSpPr>
            <p:nvPr/>
          </p:nvSpPr>
          <p:spPr bwMode="auto">
            <a:xfrm>
              <a:off x="8691562" y="2587069"/>
              <a:ext cx="620713" cy="1901825"/>
            </a:xfrm>
            <a:custGeom>
              <a:avLst/>
              <a:gdLst>
                <a:gd name="T0" fmla="*/ 17 w 350"/>
                <a:gd name="T1" fmla="*/ 1073 h 1073"/>
                <a:gd name="T2" fmla="*/ 0 w 350"/>
                <a:gd name="T3" fmla="*/ 1072 h 1073"/>
                <a:gd name="T4" fmla="*/ 11 w 350"/>
                <a:gd name="T5" fmla="*/ 1009 h 1073"/>
                <a:gd name="T6" fmla="*/ 10 w 350"/>
                <a:gd name="T7" fmla="*/ 1009 h 1073"/>
                <a:gd name="T8" fmla="*/ 123 w 350"/>
                <a:gd name="T9" fmla="*/ 961 h 1073"/>
                <a:gd name="T10" fmla="*/ 246 w 350"/>
                <a:gd name="T11" fmla="*/ 692 h 1073"/>
                <a:gd name="T12" fmla="*/ 259 w 350"/>
                <a:gd name="T13" fmla="*/ 6 h 1073"/>
                <a:gd name="T14" fmla="*/ 323 w 350"/>
                <a:gd name="T15" fmla="*/ 0 h 1073"/>
                <a:gd name="T16" fmla="*/ 308 w 350"/>
                <a:gd name="T17" fmla="*/ 709 h 1073"/>
                <a:gd name="T18" fmla="*/ 164 w 350"/>
                <a:gd name="T19" fmla="*/ 1010 h 1073"/>
                <a:gd name="T20" fmla="*/ 17 w 350"/>
                <a:gd name="T21" fmla="*/ 1073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0" h="1073">
                  <a:moveTo>
                    <a:pt x="17" y="1073"/>
                  </a:moveTo>
                  <a:cubicBezTo>
                    <a:pt x="7" y="1073"/>
                    <a:pt x="1" y="1072"/>
                    <a:pt x="0" y="1072"/>
                  </a:cubicBezTo>
                  <a:cubicBezTo>
                    <a:pt x="11" y="1009"/>
                    <a:pt x="11" y="1009"/>
                    <a:pt x="11" y="1009"/>
                  </a:cubicBezTo>
                  <a:cubicBezTo>
                    <a:pt x="10" y="1009"/>
                    <a:pt x="10" y="1009"/>
                    <a:pt x="10" y="1009"/>
                  </a:cubicBezTo>
                  <a:cubicBezTo>
                    <a:pt x="13" y="1009"/>
                    <a:pt x="65" y="1016"/>
                    <a:pt x="123" y="961"/>
                  </a:cubicBezTo>
                  <a:cubicBezTo>
                    <a:pt x="179" y="908"/>
                    <a:pt x="220" y="818"/>
                    <a:pt x="246" y="692"/>
                  </a:cubicBezTo>
                  <a:cubicBezTo>
                    <a:pt x="281" y="522"/>
                    <a:pt x="285" y="291"/>
                    <a:pt x="259" y="6"/>
                  </a:cubicBezTo>
                  <a:cubicBezTo>
                    <a:pt x="323" y="0"/>
                    <a:pt x="323" y="0"/>
                    <a:pt x="323" y="0"/>
                  </a:cubicBezTo>
                  <a:cubicBezTo>
                    <a:pt x="350" y="294"/>
                    <a:pt x="345" y="532"/>
                    <a:pt x="308" y="709"/>
                  </a:cubicBezTo>
                  <a:cubicBezTo>
                    <a:pt x="279" y="848"/>
                    <a:pt x="231" y="949"/>
                    <a:pt x="164" y="1010"/>
                  </a:cubicBezTo>
                  <a:cubicBezTo>
                    <a:pt x="105" y="1065"/>
                    <a:pt x="46" y="1073"/>
                    <a:pt x="17" y="1073"/>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5"/>
            <p:cNvSpPr>
              <a:spLocks/>
            </p:cNvSpPr>
            <p:nvPr/>
          </p:nvSpPr>
          <p:spPr bwMode="auto">
            <a:xfrm>
              <a:off x="9144000" y="2471182"/>
              <a:ext cx="120650" cy="125413"/>
            </a:xfrm>
            <a:custGeom>
              <a:avLst/>
              <a:gdLst>
                <a:gd name="T0" fmla="*/ 65 w 68"/>
                <a:gd name="T1" fmla="*/ 32 h 71"/>
                <a:gd name="T2" fmla="*/ 65 w 68"/>
                <a:gd name="T3" fmla="*/ 31 h 71"/>
                <a:gd name="T4" fmla="*/ 30 w 68"/>
                <a:gd name="T5" fmla="*/ 2 h 71"/>
                <a:gd name="T6" fmla="*/ 1 w 68"/>
                <a:gd name="T7" fmla="*/ 37 h 71"/>
                <a:gd name="T8" fmla="*/ 2 w 68"/>
                <a:gd name="T9" fmla="*/ 38 h 71"/>
                <a:gd name="T10" fmla="*/ 2 w 68"/>
                <a:gd name="T11" fmla="*/ 38 h 71"/>
                <a:gd name="T12" fmla="*/ 5 w 68"/>
                <a:gd name="T13" fmla="*/ 71 h 71"/>
                <a:gd name="T14" fmla="*/ 68 w 68"/>
                <a:gd name="T15" fmla="*/ 65 h 71"/>
                <a:gd name="T16" fmla="*/ 65 w 68"/>
                <a:gd name="T17"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71">
                  <a:moveTo>
                    <a:pt x="65" y="32"/>
                  </a:moveTo>
                  <a:cubicBezTo>
                    <a:pt x="65" y="32"/>
                    <a:pt x="65" y="32"/>
                    <a:pt x="65" y="31"/>
                  </a:cubicBezTo>
                  <a:cubicBezTo>
                    <a:pt x="63" y="13"/>
                    <a:pt x="48" y="0"/>
                    <a:pt x="30" y="2"/>
                  </a:cubicBezTo>
                  <a:cubicBezTo>
                    <a:pt x="13" y="3"/>
                    <a:pt x="0" y="19"/>
                    <a:pt x="1" y="37"/>
                  </a:cubicBezTo>
                  <a:cubicBezTo>
                    <a:pt x="2" y="37"/>
                    <a:pt x="2" y="38"/>
                    <a:pt x="2" y="38"/>
                  </a:cubicBezTo>
                  <a:cubicBezTo>
                    <a:pt x="2" y="38"/>
                    <a:pt x="2" y="38"/>
                    <a:pt x="2" y="38"/>
                  </a:cubicBezTo>
                  <a:cubicBezTo>
                    <a:pt x="5" y="71"/>
                    <a:pt x="5" y="71"/>
                    <a:pt x="5" y="71"/>
                  </a:cubicBezTo>
                  <a:cubicBezTo>
                    <a:pt x="68" y="65"/>
                    <a:pt x="68" y="65"/>
                    <a:pt x="68" y="65"/>
                  </a:cubicBezTo>
                  <a:cubicBezTo>
                    <a:pt x="65" y="32"/>
                    <a:pt x="65" y="32"/>
                    <a:pt x="65" y="3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36"/>
            <p:cNvSpPr>
              <a:spLocks/>
            </p:cNvSpPr>
            <p:nvPr/>
          </p:nvSpPr>
          <p:spPr bwMode="auto">
            <a:xfrm>
              <a:off x="8539162" y="6004957"/>
              <a:ext cx="303213" cy="168275"/>
            </a:xfrm>
            <a:custGeom>
              <a:avLst/>
              <a:gdLst>
                <a:gd name="T0" fmla="*/ 191 w 191"/>
                <a:gd name="T1" fmla="*/ 82 h 106"/>
                <a:gd name="T2" fmla="*/ 108 w 191"/>
                <a:gd name="T3" fmla="*/ 0 h 106"/>
                <a:gd name="T4" fmla="*/ 0 w 191"/>
                <a:gd name="T5" fmla="*/ 0 h 106"/>
                <a:gd name="T6" fmla="*/ 0 w 191"/>
                <a:gd name="T7" fmla="*/ 106 h 106"/>
                <a:gd name="T8" fmla="*/ 191 w 191"/>
                <a:gd name="T9" fmla="*/ 106 h 106"/>
                <a:gd name="T10" fmla="*/ 191 w 191"/>
                <a:gd name="T11" fmla="*/ 82 h 106"/>
              </a:gdLst>
              <a:ahLst/>
              <a:cxnLst>
                <a:cxn ang="0">
                  <a:pos x="T0" y="T1"/>
                </a:cxn>
                <a:cxn ang="0">
                  <a:pos x="T2" y="T3"/>
                </a:cxn>
                <a:cxn ang="0">
                  <a:pos x="T4" y="T5"/>
                </a:cxn>
                <a:cxn ang="0">
                  <a:pos x="T6" y="T7"/>
                </a:cxn>
                <a:cxn ang="0">
                  <a:pos x="T8" y="T9"/>
                </a:cxn>
                <a:cxn ang="0">
                  <a:pos x="T10" y="T11"/>
                </a:cxn>
              </a:cxnLst>
              <a:rect l="0" t="0" r="r" b="b"/>
              <a:pathLst>
                <a:path w="191" h="106">
                  <a:moveTo>
                    <a:pt x="191" y="82"/>
                  </a:moveTo>
                  <a:lnTo>
                    <a:pt x="108" y="0"/>
                  </a:lnTo>
                  <a:lnTo>
                    <a:pt x="0" y="0"/>
                  </a:lnTo>
                  <a:lnTo>
                    <a:pt x="0" y="106"/>
                  </a:lnTo>
                  <a:lnTo>
                    <a:pt x="191" y="106"/>
                  </a:lnTo>
                  <a:lnTo>
                    <a:pt x="191" y="8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37"/>
            <p:cNvSpPr>
              <a:spLocks/>
            </p:cNvSpPr>
            <p:nvPr/>
          </p:nvSpPr>
          <p:spPr bwMode="auto">
            <a:xfrm>
              <a:off x="8539162" y="6004957"/>
              <a:ext cx="303213" cy="168275"/>
            </a:xfrm>
            <a:custGeom>
              <a:avLst/>
              <a:gdLst>
                <a:gd name="T0" fmla="*/ 191 w 191"/>
                <a:gd name="T1" fmla="*/ 82 h 106"/>
                <a:gd name="T2" fmla="*/ 108 w 191"/>
                <a:gd name="T3" fmla="*/ 0 h 106"/>
                <a:gd name="T4" fmla="*/ 0 w 191"/>
                <a:gd name="T5" fmla="*/ 0 h 106"/>
                <a:gd name="T6" fmla="*/ 0 w 191"/>
                <a:gd name="T7" fmla="*/ 106 h 106"/>
                <a:gd name="T8" fmla="*/ 191 w 191"/>
                <a:gd name="T9" fmla="*/ 106 h 106"/>
                <a:gd name="T10" fmla="*/ 191 w 191"/>
                <a:gd name="T11" fmla="*/ 82 h 106"/>
              </a:gdLst>
              <a:ahLst/>
              <a:cxnLst>
                <a:cxn ang="0">
                  <a:pos x="T0" y="T1"/>
                </a:cxn>
                <a:cxn ang="0">
                  <a:pos x="T2" y="T3"/>
                </a:cxn>
                <a:cxn ang="0">
                  <a:pos x="T4" y="T5"/>
                </a:cxn>
                <a:cxn ang="0">
                  <a:pos x="T6" y="T7"/>
                </a:cxn>
                <a:cxn ang="0">
                  <a:pos x="T8" y="T9"/>
                </a:cxn>
                <a:cxn ang="0">
                  <a:pos x="T10" y="T11"/>
                </a:cxn>
              </a:cxnLst>
              <a:rect l="0" t="0" r="r" b="b"/>
              <a:pathLst>
                <a:path w="191" h="106">
                  <a:moveTo>
                    <a:pt x="191" y="82"/>
                  </a:moveTo>
                  <a:lnTo>
                    <a:pt x="108" y="0"/>
                  </a:lnTo>
                  <a:lnTo>
                    <a:pt x="0" y="0"/>
                  </a:lnTo>
                  <a:lnTo>
                    <a:pt x="0" y="106"/>
                  </a:lnTo>
                  <a:lnTo>
                    <a:pt x="191" y="106"/>
                  </a:lnTo>
                  <a:lnTo>
                    <a:pt x="191" y="8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Rectangle 38"/>
            <p:cNvSpPr>
              <a:spLocks noChangeArrowheads="1"/>
            </p:cNvSpPr>
            <p:nvPr/>
          </p:nvSpPr>
          <p:spPr bwMode="auto">
            <a:xfrm>
              <a:off x="8928100" y="5279469"/>
              <a:ext cx="173038" cy="7254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Rectangle 39"/>
            <p:cNvSpPr>
              <a:spLocks noChangeArrowheads="1"/>
            </p:cNvSpPr>
            <p:nvPr/>
          </p:nvSpPr>
          <p:spPr bwMode="auto">
            <a:xfrm>
              <a:off x="8928100" y="5279469"/>
              <a:ext cx="173038"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Rectangle 40"/>
            <p:cNvSpPr>
              <a:spLocks noChangeArrowheads="1"/>
            </p:cNvSpPr>
            <p:nvPr/>
          </p:nvSpPr>
          <p:spPr bwMode="auto">
            <a:xfrm>
              <a:off x="8539162" y="5249307"/>
              <a:ext cx="169863" cy="755650"/>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Rectangle 41"/>
            <p:cNvSpPr>
              <a:spLocks noChangeArrowheads="1"/>
            </p:cNvSpPr>
            <p:nvPr/>
          </p:nvSpPr>
          <p:spPr bwMode="auto">
            <a:xfrm>
              <a:off x="8539162" y="5249307"/>
              <a:ext cx="16986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Rectangle 42"/>
            <p:cNvSpPr>
              <a:spLocks noChangeArrowheads="1"/>
            </p:cNvSpPr>
            <p:nvPr/>
          </p:nvSpPr>
          <p:spPr bwMode="auto">
            <a:xfrm>
              <a:off x="8359775" y="5250894"/>
              <a:ext cx="741363" cy="16986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Rectangle 43"/>
            <p:cNvSpPr>
              <a:spLocks noChangeArrowheads="1"/>
            </p:cNvSpPr>
            <p:nvPr/>
          </p:nvSpPr>
          <p:spPr bwMode="auto">
            <a:xfrm>
              <a:off x="8359775" y="5250894"/>
              <a:ext cx="741363"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44"/>
            <p:cNvSpPr>
              <a:spLocks/>
            </p:cNvSpPr>
            <p:nvPr/>
          </p:nvSpPr>
          <p:spPr bwMode="auto">
            <a:xfrm>
              <a:off x="8280400" y="2780744"/>
              <a:ext cx="428625" cy="257175"/>
            </a:xfrm>
            <a:custGeom>
              <a:avLst/>
              <a:gdLst>
                <a:gd name="T0" fmla="*/ 218 w 242"/>
                <a:gd name="T1" fmla="*/ 72 h 145"/>
                <a:gd name="T2" fmla="*/ 178 w 242"/>
                <a:gd name="T3" fmla="*/ 41 h 145"/>
                <a:gd name="T4" fmla="*/ 178 w 242"/>
                <a:gd name="T5" fmla="*/ 41 h 145"/>
                <a:gd name="T6" fmla="*/ 178 w 242"/>
                <a:gd name="T7" fmla="*/ 41 h 145"/>
                <a:gd name="T8" fmla="*/ 137 w 242"/>
                <a:gd name="T9" fmla="*/ 0 h 145"/>
                <a:gd name="T10" fmla="*/ 100 w 242"/>
                <a:gd name="T11" fmla="*/ 21 h 145"/>
                <a:gd name="T12" fmla="*/ 87 w 242"/>
                <a:gd name="T13" fmla="*/ 19 h 145"/>
                <a:gd name="T14" fmla="*/ 49 w 242"/>
                <a:gd name="T15" fmla="*/ 58 h 145"/>
                <a:gd name="T16" fmla="*/ 49 w 242"/>
                <a:gd name="T17" fmla="*/ 58 h 145"/>
                <a:gd name="T18" fmla="*/ 44 w 242"/>
                <a:gd name="T19" fmla="*/ 58 h 145"/>
                <a:gd name="T20" fmla="*/ 0 w 242"/>
                <a:gd name="T21" fmla="*/ 101 h 145"/>
                <a:gd name="T22" fmla="*/ 44 w 242"/>
                <a:gd name="T23" fmla="*/ 145 h 145"/>
                <a:gd name="T24" fmla="*/ 204 w 242"/>
                <a:gd name="T25" fmla="*/ 145 h 145"/>
                <a:gd name="T26" fmla="*/ 242 w 242"/>
                <a:gd name="T27" fmla="*/ 107 h 145"/>
                <a:gd name="T28" fmla="*/ 218 w 242"/>
                <a:gd name="T29" fmla="*/ 7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2" h="145">
                  <a:moveTo>
                    <a:pt x="218" y="72"/>
                  </a:moveTo>
                  <a:cubicBezTo>
                    <a:pt x="213" y="54"/>
                    <a:pt x="197" y="41"/>
                    <a:pt x="178" y="41"/>
                  </a:cubicBezTo>
                  <a:cubicBezTo>
                    <a:pt x="178" y="41"/>
                    <a:pt x="178" y="41"/>
                    <a:pt x="178" y="41"/>
                  </a:cubicBezTo>
                  <a:cubicBezTo>
                    <a:pt x="178" y="41"/>
                    <a:pt x="178" y="41"/>
                    <a:pt x="178" y="41"/>
                  </a:cubicBezTo>
                  <a:cubicBezTo>
                    <a:pt x="178" y="18"/>
                    <a:pt x="159" y="0"/>
                    <a:pt x="137" y="0"/>
                  </a:cubicBezTo>
                  <a:cubicBezTo>
                    <a:pt x="121" y="0"/>
                    <a:pt x="107" y="8"/>
                    <a:pt x="100" y="21"/>
                  </a:cubicBezTo>
                  <a:cubicBezTo>
                    <a:pt x="96" y="20"/>
                    <a:pt x="92" y="19"/>
                    <a:pt x="87" y="19"/>
                  </a:cubicBezTo>
                  <a:cubicBezTo>
                    <a:pt x="66" y="19"/>
                    <a:pt x="49" y="36"/>
                    <a:pt x="49" y="58"/>
                  </a:cubicBezTo>
                  <a:cubicBezTo>
                    <a:pt x="49" y="58"/>
                    <a:pt x="49" y="58"/>
                    <a:pt x="49" y="58"/>
                  </a:cubicBezTo>
                  <a:cubicBezTo>
                    <a:pt x="47" y="58"/>
                    <a:pt x="45" y="58"/>
                    <a:pt x="44" y="58"/>
                  </a:cubicBezTo>
                  <a:cubicBezTo>
                    <a:pt x="19" y="58"/>
                    <a:pt x="0" y="77"/>
                    <a:pt x="0" y="101"/>
                  </a:cubicBezTo>
                  <a:cubicBezTo>
                    <a:pt x="0" y="125"/>
                    <a:pt x="19" y="145"/>
                    <a:pt x="44" y="145"/>
                  </a:cubicBezTo>
                  <a:cubicBezTo>
                    <a:pt x="204" y="145"/>
                    <a:pt x="204" y="145"/>
                    <a:pt x="204" y="145"/>
                  </a:cubicBezTo>
                  <a:cubicBezTo>
                    <a:pt x="225" y="145"/>
                    <a:pt x="242" y="128"/>
                    <a:pt x="242" y="107"/>
                  </a:cubicBezTo>
                  <a:cubicBezTo>
                    <a:pt x="242" y="91"/>
                    <a:pt x="232" y="78"/>
                    <a:pt x="218" y="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45"/>
            <p:cNvSpPr>
              <a:spLocks/>
            </p:cNvSpPr>
            <p:nvPr/>
          </p:nvSpPr>
          <p:spPr bwMode="auto">
            <a:xfrm>
              <a:off x="9974262" y="1977469"/>
              <a:ext cx="373063" cy="215900"/>
            </a:xfrm>
            <a:custGeom>
              <a:avLst/>
              <a:gdLst>
                <a:gd name="T0" fmla="*/ 21 w 210"/>
                <a:gd name="T1" fmla="*/ 61 h 122"/>
                <a:gd name="T2" fmla="*/ 56 w 210"/>
                <a:gd name="T3" fmla="*/ 35 h 122"/>
                <a:gd name="T4" fmla="*/ 56 w 210"/>
                <a:gd name="T5" fmla="*/ 35 h 122"/>
                <a:gd name="T6" fmla="*/ 56 w 210"/>
                <a:gd name="T7" fmla="*/ 35 h 122"/>
                <a:gd name="T8" fmla="*/ 91 w 210"/>
                <a:gd name="T9" fmla="*/ 0 h 122"/>
                <a:gd name="T10" fmla="*/ 123 w 210"/>
                <a:gd name="T11" fmla="*/ 18 h 122"/>
                <a:gd name="T12" fmla="*/ 134 w 210"/>
                <a:gd name="T13" fmla="*/ 16 h 122"/>
                <a:gd name="T14" fmla="*/ 167 w 210"/>
                <a:gd name="T15" fmla="*/ 49 h 122"/>
                <a:gd name="T16" fmla="*/ 167 w 210"/>
                <a:gd name="T17" fmla="*/ 49 h 122"/>
                <a:gd name="T18" fmla="*/ 172 w 210"/>
                <a:gd name="T19" fmla="*/ 49 h 122"/>
                <a:gd name="T20" fmla="*/ 210 w 210"/>
                <a:gd name="T21" fmla="*/ 85 h 122"/>
                <a:gd name="T22" fmla="*/ 172 w 210"/>
                <a:gd name="T23" fmla="*/ 122 h 122"/>
                <a:gd name="T24" fmla="*/ 33 w 210"/>
                <a:gd name="T25" fmla="*/ 122 h 122"/>
                <a:gd name="T26" fmla="*/ 0 w 210"/>
                <a:gd name="T27" fmla="*/ 90 h 122"/>
                <a:gd name="T28" fmla="*/ 21 w 210"/>
                <a:gd name="T29" fmla="*/ 6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0" h="122">
                  <a:moveTo>
                    <a:pt x="21" y="61"/>
                  </a:moveTo>
                  <a:cubicBezTo>
                    <a:pt x="25" y="46"/>
                    <a:pt x="39" y="35"/>
                    <a:pt x="56" y="35"/>
                  </a:cubicBezTo>
                  <a:cubicBezTo>
                    <a:pt x="56" y="35"/>
                    <a:pt x="56" y="35"/>
                    <a:pt x="56" y="35"/>
                  </a:cubicBezTo>
                  <a:cubicBezTo>
                    <a:pt x="56" y="35"/>
                    <a:pt x="56" y="35"/>
                    <a:pt x="56" y="35"/>
                  </a:cubicBezTo>
                  <a:cubicBezTo>
                    <a:pt x="56" y="16"/>
                    <a:pt x="72" y="0"/>
                    <a:pt x="91" y="0"/>
                  </a:cubicBezTo>
                  <a:cubicBezTo>
                    <a:pt x="105" y="0"/>
                    <a:pt x="117" y="8"/>
                    <a:pt x="123" y="18"/>
                  </a:cubicBezTo>
                  <a:cubicBezTo>
                    <a:pt x="126" y="17"/>
                    <a:pt x="130" y="16"/>
                    <a:pt x="134" y="16"/>
                  </a:cubicBezTo>
                  <a:cubicBezTo>
                    <a:pt x="152" y="16"/>
                    <a:pt x="167" y="31"/>
                    <a:pt x="167" y="49"/>
                  </a:cubicBezTo>
                  <a:cubicBezTo>
                    <a:pt x="167" y="49"/>
                    <a:pt x="167" y="49"/>
                    <a:pt x="167" y="49"/>
                  </a:cubicBezTo>
                  <a:cubicBezTo>
                    <a:pt x="169" y="49"/>
                    <a:pt x="170" y="49"/>
                    <a:pt x="172" y="49"/>
                  </a:cubicBezTo>
                  <a:cubicBezTo>
                    <a:pt x="193" y="49"/>
                    <a:pt x="210" y="65"/>
                    <a:pt x="210" y="85"/>
                  </a:cubicBezTo>
                  <a:cubicBezTo>
                    <a:pt x="210" y="106"/>
                    <a:pt x="193" y="122"/>
                    <a:pt x="172" y="122"/>
                  </a:cubicBezTo>
                  <a:cubicBezTo>
                    <a:pt x="33" y="122"/>
                    <a:pt x="33" y="122"/>
                    <a:pt x="33" y="122"/>
                  </a:cubicBezTo>
                  <a:cubicBezTo>
                    <a:pt x="15" y="122"/>
                    <a:pt x="0" y="108"/>
                    <a:pt x="0" y="90"/>
                  </a:cubicBezTo>
                  <a:cubicBezTo>
                    <a:pt x="0" y="77"/>
                    <a:pt x="9" y="65"/>
                    <a:pt x="21" y="6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46"/>
            <p:cNvSpPr>
              <a:spLocks/>
            </p:cNvSpPr>
            <p:nvPr/>
          </p:nvSpPr>
          <p:spPr bwMode="auto">
            <a:xfrm>
              <a:off x="8890000" y="4839732"/>
              <a:ext cx="147638" cy="144463"/>
            </a:xfrm>
            <a:custGeom>
              <a:avLst/>
              <a:gdLst>
                <a:gd name="T0" fmla="*/ 29 w 83"/>
                <a:gd name="T1" fmla="*/ 72 h 82"/>
                <a:gd name="T2" fmla="*/ 30 w 83"/>
                <a:gd name="T3" fmla="*/ 73 h 82"/>
                <a:gd name="T4" fmla="*/ 74 w 83"/>
                <a:gd name="T5" fmla="*/ 62 h 82"/>
                <a:gd name="T6" fmla="*/ 63 w 83"/>
                <a:gd name="T7" fmla="*/ 18 h 82"/>
                <a:gd name="T8" fmla="*/ 62 w 83"/>
                <a:gd name="T9" fmla="*/ 17 h 82"/>
                <a:gd name="T10" fmla="*/ 62 w 83"/>
                <a:gd name="T11" fmla="*/ 17 h 82"/>
                <a:gd name="T12" fmla="*/ 33 w 83"/>
                <a:gd name="T13" fmla="*/ 0 h 82"/>
                <a:gd name="T14" fmla="*/ 0 w 83"/>
                <a:gd name="T15" fmla="*/ 55 h 82"/>
                <a:gd name="T16" fmla="*/ 29 w 83"/>
                <a:gd name="T17" fmla="*/ 7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2">
                  <a:moveTo>
                    <a:pt x="29" y="72"/>
                  </a:moveTo>
                  <a:cubicBezTo>
                    <a:pt x="29" y="72"/>
                    <a:pt x="30" y="73"/>
                    <a:pt x="30" y="73"/>
                  </a:cubicBezTo>
                  <a:cubicBezTo>
                    <a:pt x="46" y="82"/>
                    <a:pt x="65" y="77"/>
                    <a:pt x="74" y="62"/>
                  </a:cubicBezTo>
                  <a:cubicBezTo>
                    <a:pt x="83" y="47"/>
                    <a:pt x="78" y="27"/>
                    <a:pt x="63" y="18"/>
                  </a:cubicBezTo>
                  <a:cubicBezTo>
                    <a:pt x="62" y="18"/>
                    <a:pt x="62" y="18"/>
                    <a:pt x="62" y="17"/>
                  </a:cubicBezTo>
                  <a:cubicBezTo>
                    <a:pt x="62" y="17"/>
                    <a:pt x="62" y="17"/>
                    <a:pt x="62" y="17"/>
                  </a:cubicBezTo>
                  <a:cubicBezTo>
                    <a:pt x="33" y="0"/>
                    <a:pt x="33" y="0"/>
                    <a:pt x="33" y="0"/>
                  </a:cubicBezTo>
                  <a:cubicBezTo>
                    <a:pt x="0" y="55"/>
                    <a:pt x="0" y="55"/>
                    <a:pt x="0" y="55"/>
                  </a:cubicBezTo>
                  <a:cubicBezTo>
                    <a:pt x="29" y="72"/>
                    <a:pt x="29" y="72"/>
                    <a:pt x="29" y="72"/>
                  </a:cubicBezTo>
                  <a:close/>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Rectangle 47"/>
            <p:cNvSpPr>
              <a:spLocks noChangeArrowheads="1"/>
            </p:cNvSpPr>
            <p:nvPr/>
          </p:nvSpPr>
          <p:spPr bwMode="auto">
            <a:xfrm>
              <a:off x="8074025" y="4573032"/>
              <a:ext cx="693738" cy="9540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Rectangle 48"/>
            <p:cNvSpPr>
              <a:spLocks noChangeArrowheads="1"/>
            </p:cNvSpPr>
            <p:nvPr/>
          </p:nvSpPr>
          <p:spPr bwMode="auto">
            <a:xfrm>
              <a:off x="8074025" y="4573032"/>
              <a:ext cx="6937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Rectangle 49"/>
            <p:cNvSpPr>
              <a:spLocks noChangeArrowheads="1"/>
            </p:cNvSpPr>
            <p:nvPr/>
          </p:nvSpPr>
          <p:spPr bwMode="auto">
            <a:xfrm>
              <a:off x="8074025" y="5431869"/>
              <a:ext cx="122238" cy="74136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Rectangle 50"/>
            <p:cNvSpPr>
              <a:spLocks noChangeArrowheads="1"/>
            </p:cNvSpPr>
            <p:nvPr/>
          </p:nvSpPr>
          <p:spPr bwMode="auto">
            <a:xfrm>
              <a:off x="8074025" y="5431869"/>
              <a:ext cx="122238"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51"/>
            <p:cNvSpPr>
              <a:spLocks/>
            </p:cNvSpPr>
            <p:nvPr/>
          </p:nvSpPr>
          <p:spPr bwMode="auto">
            <a:xfrm>
              <a:off x="8928100" y="6004957"/>
              <a:ext cx="303213" cy="168275"/>
            </a:xfrm>
            <a:custGeom>
              <a:avLst/>
              <a:gdLst>
                <a:gd name="T0" fmla="*/ 191 w 191"/>
                <a:gd name="T1" fmla="*/ 82 h 106"/>
                <a:gd name="T2" fmla="*/ 110 w 191"/>
                <a:gd name="T3" fmla="*/ 0 h 106"/>
                <a:gd name="T4" fmla="*/ 0 w 191"/>
                <a:gd name="T5" fmla="*/ 0 h 106"/>
                <a:gd name="T6" fmla="*/ 0 w 191"/>
                <a:gd name="T7" fmla="*/ 106 h 106"/>
                <a:gd name="T8" fmla="*/ 191 w 191"/>
                <a:gd name="T9" fmla="*/ 106 h 106"/>
                <a:gd name="T10" fmla="*/ 191 w 191"/>
                <a:gd name="T11" fmla="*/ 82 h 106"/>
              </a:gdLst>
              <a:ahLst/>
              <a:cxnLst>
                <a:cxn ang="0">
                  <a:pos x="T0" y="T1"/>
                </a:cxn>
                <a:cxn ang="0">
                  <a:pos x="T2" y="T3"/>
                </a:cxn>
                <a:cxn ang="0">
                  <a:pos x="T4" y="T5"/>
                </a:cxn>
                <a:cxn ang="0">
                  <a:pos x="T6" y="T7"/>
                </a:cxn>
                <a:cxn ang="0">
                  <a:pos x="T8" y="T9"/>
                </a:cxn>
                <a:cxn ang="0">
                  <a:pos x="T10" y="T11"/>
                </a:cxn>
              </a:cxnLst>
              <a:rect l="0" t="0" r="r" b="b"/>
              <a:pathLst>
                <a:path w="191" h="106">
                  <a:moveTo>
                    <a:pt x="191" y="82"/>
                  </a:moveTo>
                  <a:lnTo>
                    <a:pt x="110" y="0"/>
                  </a:lnTo>
                  <a:lnTo>
                    <a:pt x="0" y="0"/>
                  </a:lnTo>
                  <a:lnTo>
                    <a:pt x="0" y="106"/>
                  </a:lnTo>
                  <a:lnTo>
                    <a:pt x="191" y="106"/>
                  </a:lnTo>
                  <a:lnTo>
                    <a:pt x="191" y="8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52"/>
            <p:cNvSpPr>
              <a:spLocks/>
            </p:cNvSpPr>
            <p:nvPr/>
          </p:nvSpPr>
          <p:spPr bwMode="auto">
            <a:xfrm>
              <a:off x="8928100" y="6004957"/>
              <a:ext cx="303213" cy="168275"/>
            </a:xfrm>
            <a:custGeom>
              <a:avLst/>
              <a:gdLst>
                <a:gd name="T0" fmla="*/ 191 w 191"/>
                <a:gd name="T1" fmla="*/ 82 h 106"/>
                <a:gd name="T2" fmla="*/ 110 w 191"/>
                <a:gd name="T3" fmla="*/ 0 h 106"/>
                <a:gd name="T4" fmla="*/ 0 w 191"/>
                <a:gd name="T5" fmla="*/ 0 h 106"/>
                <a:gd name="T6" fmla="*/ 0 w 191"/>
                <a:gd name="T7" fmla="*/ 106 h 106"/>
                <a:gd name="T8" fmla="*/ 191 w 191"/>
                <a:gd name="T9" fmla="*/ 106 h 106"/>
                <a:gd name="T10" fmla="*/ 191 w 191"/>
                <a:gd name="T11" fmla="*/ 82 h 106"/>
              </a:gdLst>
              <a:ahLst/>
              <a:cxnLst>
                <a:cxn ang="0">
                  <a:pos x="T0" y="T1"/>
                </a:cxn>
                <a:cxn ang="0">
                  <a:pos x="T2" y="T3"/>
                </a:cxn>
                <a:cxn ang="0">
                  <a:pos x="T4" y="T5"/>
                </a:cxn>
                <a:cxn ang="0">
                  <a:pos x="T6" y="T7"/>
                </a:cxn>
                <a:cxn ang="0">
                  <a:pos x="T8" y="T9"/>
                </a:cxn>
                <a:cxn ang="0">
                  <a:pos x="T10" y="T11"/>
                </a:cxn>
              </a:cxnLst>
              <a:rect l="0" t="0" r="r" b="b"/>
              <a:pathLst>
                <a:path w="191" h="106">
                  <a:moveTo>
                    <a:pt x="191" y="82"/>
                  </a:moveTo>
                  <a:lnTo>
                    <a:pt x="110" y="0"/>
                  </a:lnTo>
                  <a:lnTo>
                    <a:pt x="0" y="0"/>
                  </a:lnTo>
                  <a:lnTo>
                    <a:pt x="0" y="106"/>
                  </a:lnTo>
                  <a:lnTo>
                    <a:pt x="191" y="106"/>
                  </a:lnTo>
                  <a:lnTo>
                    <a:pt x="191" y="8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Rectangle 53"/>
            <p:cNvSpPr>
              <a:spLocks noChangeArrowheads="1"/>
            </p:cNvSpPr>
            <p:nvPr/>
          </p:nvSpPr>
          <p:spPr bwMode="auto">
            <a:xfrm>
              <a:off x="8647112" y="5431869"/>
              <a:ext cx="120650" cy="74136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Rectangle 54"/>
            <p:cNvSpPr>
              <a:spLocks noChangeArrowheads="1"/>
            </p:cNvSpPr>
            <p:nvPr/>
          </p:nvSpPr>
          <p:spPr bwMode="auto">
            <a:xfrm>
              <a:off x="8647112" y="5431869"/>
              <a:ext cx="12065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Rectangle 55"/>
            <p:cNvSpPr>
              <a:spLocks noChangeArrowheads="1"/>
            </p:cNvSpPr>
            <p:nvPr/>
          </p:nvSpPr>
          <p:spPr bwMode="auto">
            <a:xfrm>
              <a:off x="8348662" y="5431869"/>
              <a:ext cx="120650" cy="74136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Rectangle 56"/>
            <p:cNvSpPr>
              <a:spLocks noChangeArrowheads="1"/>
            </p:cNvSpPr>
            <p:nvPr/>
          </p:nvSpPr>
          <p:spPr bwMode="auto">
            <a:xfrm>
              <a:off x="8348662" y="5431869"/>
              <a:ext cx="12065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57"/>
            <p:cNvSpPr>
              <a:spLocks noChangeArrowheads="1"/>
            </p:cNvSpPr>
            <p:nvPr/>
          </p:nvSpPr>
          <p:spPr bwMode="auto">
            <a:xfrm>
              <a:off x="8920162" y="5431869"/>
              <a:ext cx="120650" cy="74136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Rectangle 58"/>
            <p:cNvSpPr>
              <a:spLocks noChangeArrowheads="1"/>
            </p:cNvSpPr>
            <p:nvPr/>
          </p:nvSpPr>
          <p:spPr bwMode="auto">
            <a:xfrm>
              <a:off x="8920162" y="5431869"/>
              <a:ext cx="12065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Rectangle 59"/>
            <p:cNvSpPr>
              <a:spLocks noChangeArrowheads="1"/>
            </p:cNvSpPr>
            <p:nvPr/>
          </p:nvSpPr>
          <p:spPr bwMode="auto">
            <a:xfrm>
              <a:off x="8567737" y="5417582"/>
              <a:ext cx="473075" cy="1095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60"/>
            <p:cNvSpPr>
              <a:spLocks noChangeArrowheads="1"/>
            </p:cNvSpPr>
            <p:nvPr/>
          </p:nvSpPr>
          <p:spPr bwMode="auto">
            <a:xfrm>
              <a:off x="8567737" y="5417582"/>
              <a:ext cx="473075" cy="10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61"/>
            <p:cNvSpPr>
              <a:spLocks/>
            </p:cNvSpPr>
            <p:nvPr/>
          </p:nvSpPr>
          <p:spPr bwMode="auto">
            <a:xfrm>
              <a:off x="8707437" y="4573032"/>
              <a:ext cx="60325" cy="844550"/>
            </a:xfrm>
            <a:custGeom>
              <a:avLst/>
              <a:gdLst>
                <a:gd name="T0" fmla="*/ 38 w 38"/>
                <a:gd name="T1" fmla="*/ 0 h 532"/>
                <a:gd name="T2" fmla="*/ 0 w 38"/>
                <a:gd name="T3" fmla="*/ 0 h 532"/>
                <a:gd name="T4" fmla="*/ 0 w 38"/>
                <a:gd name="T5" fmla="*/ 426 h 532"/>
                <a:gd name="T6" fmla="*/ 0 w 38"/>
                <a:gd name="T7" fmla="*/ 532 h 532"/>
                <a:gd name="T8" fmla="*/ 38 w 38"/>
                <a:gd name="T9" fmla="*/ 532 h 532"/>
                <a:gd name="T10" fmla="*/ 38 w 38"/>
                <a:gd name="T11" fmla="*/ 427 h 532"/>
                <a:gd name="T12" fmla="*/ 38 w 38"/>
                <a:gd name="T13" fmla="*/ 0 h 532"/>
              </a:gdLst>
              <a:ahLst/>
              <a:cxnLst>
                <a:cxn ang="0">
                  <a:pos x="T0" y="T1"/>
                </a:cxn>
                <a:cxn ang="0">
                  <a:pos x="T2" y="T3"/>
                </a:cxn>
                <a:cxn ang="0">
                  <a:pos x="T4" y="T5"/>
                </a:cxn>
                <a:cxn ang="0">
                  <a:pos x="T6" y="T7"/>
                </a:cxn>
                <a:cxn ang="0">
                  <a:pos x="T8" y="T9"/>
                </a:cxn>
                <a:cxn ang="0">
                  <a:pos x="T10" y="T11"/>
                </a:cxn>
                <a:cxn ang="0">
                  <a:pos x="T12" y="T13"/>
                </a:cxn>
              </a:cxnLst>
              <a:rect l="0" t="0" r="r" b="b"/>
              <a:pathLst>
                <a:path w="38" h="532">
                  <a:moveTo>
                    <a:pt x="38" y="0"/>
                  </a:moveTo>
                  <a:lnTo>
                    <a:pt x="0" y="0"/>
                  </a:lnTo>
                  <a:lnTo>
                    <a:pt x="0" y="426"/>
                  </a:lnTo>
                  <a:lnTo>
                    <a:pt x="0" y="532"/>
                  </a:lnTo>
                  <a:lnTo>
                    <a:pt x="38" y="532"/>
                  </a:lnTo>
                  <a:lnTo>
                    <a:pt x="38" y="427"/>
                  </a:lnTo>
                  <a:lnTo>
                    <a:pt x="38"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62"/>
            <p:cNvSpPr>
              <a:spLocks/>
            </p:cNvSpPr>
            <p:nvPr/>
          </p:nvSpPr>
          <p:spPr bwMode="auto">
            <a:xfrm>
              <a:off x="8707437" y="4573032"/>
              <a:ext cx="60325" cy="844550"/>
            </a:xfrm>
            <a:custGeom>
              <a:avLst/>
              <a:gdLst>
                <a:gd name="T0" fmla="*/ 38 w 38"/>
                <a:gd name="T1" fmla="*/ 0 h 532"/>
                <a:gd name="T2" fmla="*/ 0 w 38"/>
                <a:gd name="T3" fmla="*/ 0 h 532"/>
                <a:gd name="T4" fmla="*/ 0 w 38"/>
                <a:gd name="T5" fmla="*/ 426 h 532"/>
                <a:gd name="T6" fmla="*/ 0 w 38"/>
                <a:gd name="T7" fmla="*/ 532 h 532"/>
                <a:gd name="T8" fmla="*/ 38 w 38"/>
                <a:gd name="T9" fmla="*/ 532 h 532"/>
                <a:gd name="T10" fmla="*/ 38 w 38"/>
                <a:gd name="T11" fmla="*/ 427 h 532"/>
                <a:gd name="T12" fmla="*/ 38 w 38"/>
                <a:gd name="T13" fmla="*/ 0 h 532"/>
              </a:gdLst>
              <a:ahLst/>
              <a:cxnLst>
                <a:cxn ang="0">
                  <a:pos x="T0" y="T1"/>
                </a:cxn>
                <a:cxn ang="0">
                  <a:pos x="T2" y="T3"/>
                </a:cxn>
                <a:cxn ang="0">
                  <a:pos x="T4" y="T5"/>
                </a:cxn>
                <a:cxn ang="0">
                  <a:pos x="T6" y="T7"/>
                </a:cxn>
                <a:cxn ang="0">
                  <a:pos x="T8" y="T9"/>
                </a:cxn>
                <a:cxn ang="0">
                  <a:pos x="T10" y="T11"/>
                </a:cxn>
                <a:cxn ang="0">
                  <a:pos x="T12" y="T13"/>
                </a:cxn>
              </a:cxnLst>
              <a:rect l="0" t="0" r="r" b="b"/>
              <a:pathLst>
                <a:path w="38" h="532">
                  <a:moveTo>
                    <a:pt x="38" y="0"/>
                  </a:moveTo>
                  <a:lnTo>
                    <a:pt x="0" y="0"/>
                  </a:lnTo>
                  <a:lnTo>
                    <a:pt x="0" y="426"/>
                  </a:lnTo>
                  <a:lnTo>
                    <a:pt x="0" y="532"/>
                  </a:lnTo>
                  <a:lnTo>
                    <a:pt x="38" y="532"/>
                  </a:lnTo>
                  <a:lnTo>
                    <a:pt x="38" y="427"/>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63"/>
            <p:cNvSpPr>
              <a:spLocks/>
            </p:cNvSpPr>
            <p:nvPr/>
          </p:nvSpPr>
          <p:spPr bwMode="auto">
            <a:xfrm>
              <a:off x="8707437" y="5527119"/>
              <a:ext cx="60325" cy="646113"/>
            </a:xfrm>
            <a:custGeom>
              <a:avLst/>
              <a:gdLst>
                <a:gd name="T0" fmla="*/ 38 w 38"/>
                <a:gd name="T1" fmla="*/ 0 h 407"/>
                <a:gd name="T2" fmla="*/ 0 w 38"/>
                <a:gd name="T3" fmla="*/ 0 h 407"/>
                <a:gd name="T4" fmla="*/ 0 w 38"/>
                <a:gd name="T5" fmla="*/ 407 h 407"/>
                <a:gd name="T6" fmla="*/ 38 w 38"/>
                <a:gd name="T7" fmla="*/ 407 h 407"/>
                <a:gd name="T8" fmla="*/ 38 w 38"/>
                <a:gd name="T9" fmla="*/ 337 h 407"/>
                <a:gd name="T10" fmla="*/ 38 w 38"/>
                <a:gd name="T11" fmla="*/ 316 h 407"/>
                <a:gd name="T12" fmla="*/ 38 w 38"/>
                <a:gd name="T13" fmla="*/ 0 h 407"/>
              </a:gdLst>
              <a:ahLst/>
              <a:cxnLst>
                <a:cxn ang="0">
                  <a:pos x="T0" y="T1"/>
                </a:cxn>
                <a:cxn ang="0">
                  <a:pos x="T2" y="T3"/>
                </a:cxn>
                <a:cxn ang="0">
                  <a:pos x="T4" y="T5"/>
                </a:cxn>
                <a:cxn ang="0">
                  <a:pos x="T6" y="T7"/>
                </a:cxn>
                <a:cxn ang="0">
                  <a:pos x="T8" y="T9"/>
                </a:cxn>
                <a:cxn ang="0">
                  <a:pos x="T10" y="T11"/>
                </a:cxn>
                <a:cxn ang="0">
                  <a:pos x="T12" y="T13"/>
                </a:cxn>
              </a:cxnLst>
              <a:rect l="0" t="0" r="r" b="b"/>
              <a:pathLst>
                <a:path w="38" h="407">
                  <a:moveTo>
                    <a:pt x="38" y="0"/>
                  </a:moveTo>
                  <a:lnTo>
                    <a:pt x="0" y="0"/>
                  </a:lnTo>
                  <a:lnTo>
                    <a:pt x="0" y="407"/>
                  </a:lnTo>
                  <a:lnTo>
                    <a:pt x="38" y="407"/>
                  </a:lnTo>
                  <a:lnTo>
                    <a:pt x="38" y="337"/>
                  </a:lnTo>
                  <a:lnTo>
                    <a:pt x="38" y="316"/>
                  </a:lnTo>
                  <a:lnTo>
                    <a:pt x="38"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Freeform 64"/>
            <p:cNvSpPr>
              <a:spLocks/>
            </p:cNvSpPr>
            <p:nvPr/>
          </p:nvSpPr>
          <p:spPr bwMode="auto">
            <a:xfrm>
              <a:off x="8707437" y="5527119"/>
              <a:ext cx="60325" cy="646113"/>
            </a:xfrm>
            <a:custGeom>
              <a:avLst/>
              <a:gdLst>
                <a:gd name="T0" fmla="*/ 38 w 38"/>
                <a:gd name="T1" fmla="*/ 0 h 407"/>
                <a:gd name="T2" fmla="*/ 0 w 38"/>
                <a:gd name="T3" fmla="*/ 0 h 407"/>
                <a:gd name="T4" fmla="*/ 0 w 38"/>
                <a:gd name="T5" fmla="*/ 407 h 407"/>
                <a:gd name="T6" fmla="*/ 38 w 38"/>
                <a:gd name="T7" fmla="*/ 407 h 407"/>
                <a:gd name="T8" fmla="*/ 38 w 38"/>
                <a:gd name="T9" fmla="*/ 337 h 407"/>
                <a:gd name="T10" fmla="*/ 38 w 38"/>
                <a:gd name="T11" fmla="*/ 316 h 407"/>
                <a:gd name="T12" fmla="*/ 38 w 38"/>
                <a:gd name="T13" fmla="*/ 0 h 407"/>
              </a:gdLst>
              <a:ahLst/>
              <a:cxnLst>
                <a:cxn ang="0">
                  <a:pos x="T0" y="T1"/>
                </a:cxn>
                <a:cxn ang="0">
                  <a:pos x="T2" y="T3"/>
                </a:cxn>
                <a:cxn ang="0">
                  <a:pos x="T4" y="T5"/>
                </a:cxn>
                <a:cxn ang="0">
                  <a:pos x="T6" y="T7"/>
                </a:cxn>
                <a:cxn ang="0">
                  <a:pos x="T8" y="T9"/>
                </a:cxn>
                <a:cxn ang="0">
                  <a:pos x="T10" y="T11"/>
                </a:cxn>
                <a:cxn ang="0">
                  <a:pos x="T12" y="T13"/>
                </a:cxn>
              </a:cxnLst>
              <a:rect l="0" t="0" r="r" b="b"/>
              <a:pathLst>
                <a:path w="38" h="407">
                  <a:moveTo>
                    <a:pt x="38" y="0"/>
                  </a:moveTo>
                  <a:lnTo>
                    <a:pt x="0" y="0"/>
                  </a:lnTo>
                  <a:lnTo>
                    <a:pt x="0" y="407"/>
                  </a:lnTo>
                  <a:lnTo>
                    <a:pt x="38" y="407"/>
                  </a:lnTo>
                  <a:lnTo>
                    <a:pt x="38" y="337"/>
                  </a:lnTo>
                  <a:lnTo>
                    <a:pt x="38" y="316"/>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65"/>
            <p:cNvSpPr>
              <a:spLocks/>
            </p:cNvSpPr>
            <p:nvPr/>
          </p:nvSpPr>
          <p:spPr bwMode="auto">
            <a:xfrm>
              <a:off x="8707437" y="5417582"/>
              <a:ext cx="60325" cy="109538"/>
            </a:xfrm>
            <a:custGeom>
              <a:avLst/>
              <a:gdLst>
                <a:gd name="T0" fmla="*/ 38 w 38"/>
                <a:gd name="T1" fmla="*/ 0 h 69"/>
                <a:gd name="T2" fmla="*/ 38 w 38"/>
                <a:gd name="T3" fmla="*/ 0 h 69"/>
                <a:gd name="T4" fmla="*/ 0 w 38"/>
                <a:gd name="T5" fmla="*/ 0 h 69"/>
                <a:gd name="T6" fmla="*/ 0 w 38"/>
                <a:gd name="T7" fmla="*/ 69 h 69"/>
                <a:gd name="T8" fmla="*/ 38 w 38"/>
                <a:gd name="T9" fmla="*/ 69 h 69"/>
                <a:gd name="T10" fmla="*/ 38 w 38"/>
                <a:gd name="T11" fmla="*/ 0 h 69"/>
              </a:gdLst>
              <a:ahLst/>
              <a:cxnLst>
                <a:cxn ang="0">
                  <a:pos x="T0" y="T1"/>
                </a:cxn>
                <a:cxn ang="0">
                  <a:pos x="T2" y="T3"/>
                </a:cxn>
                <a:cxn ang="0">
                  <a:pos x="T4" y="T5"/>
                </a:cxn>
                <a:cxn ang="0">
                  <a:pos x="T6" y="T7"/>
                </a:cxn>
                <a:cxn ang="0">
                  <a:pos x="T8" y="T9"/>
                </a:cxn>
                <a:cxn ang="0">
                  <a:pos x="T10" y="T11"/>
                </a:cxn>
              </a:cxnLst>
              <a:rect l="0" t="0" r="r" b="b"/>
              <a:pathLst>
                <a:path w="38" h="69">
                  <a:moveTo>
                    <a:pt x="38" y="0"/>
                  </a:moveTo>
                  <a:lnTo>
                    <a:pt x="38" y="0"/>
                  </a:lnTo>
                  <a:lnTo>
                    <a:pt x="0" y="0"/>
                  </a:lnTo>
                  <a:lnTo>
                    <a:pt x="0" y="69"/>
                  </a:lnTo>
                  <a:lnTo>
                    <a:pt x="38" y="69"/>
                  </a:lnTo>
                  <a:lnTo>
                    <a:pt x="38" y="0"/>
                  </a:lnTo>
                  <a:close/>
                </a:path>
              </a:pathLst>
            </a:custGeom>
            <a:solidFill>
              <a:srgbClr val="591C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66"/>
            <p:cNvSpPr>
              <a:spLocks/>
            </p:cNvSpPr>
            <p:nvPr/>
          </p:nvSpPr>
          <p:spPr bwMode="auto">
            <a:xfrm>
              <a:off x="8707437" y="5417582"/>
              <a:ext cx="60325" cy="109538"/>
            </a:xfrm>
            <a:custGeom>
              <a:avLst/>
              <a:gdLst>
                <a:gd name="T0" fmla="*/ 38 w 38"/>
                <a:gd name="T1" fmla="*/ 0 h 69"/>
                <a:gd name="T2" fmla="*/ 38 w 38"/>
                <a:gd name="T3" fmla="*/ 0 h 69"/>
                <a:gd name="T4" fmla="*/ 0 w 38"/>
                <a:gd name="T5" fmla="*/ 0 h 69"/>
                <a:gd name="T6" fmla="*/ 0 w 38"/>
                <a:gd name="T7" fmla="*/ 69 h 69"/>
                <a:gd name="T8" fmla="*/ 38 w 38"/>
                <a:gd name="T9" fmla="*/ 69 h 69"/>
                <a:gd name="T10" fmla="*/ 38 w 38"/>
                <a:gd name="T11" fmla="*/ 0 h 69"/>
              </a:gdLst>
              <a:ahLst/>
              <a:cxnLst>
                <a:cxn ang="0">
                  <a:pos x="T0" y="T1"/>
                </a:cxn>
                <a:cxn ang="0">
                  <a:pos x="T2" y="T3"/>
                </a:cxn>
                <a:cxn ang="0">
                  <a:pos x="T4" y="T5"/>
                </a:cxn>
                <a:cxn ang="0">
                  <a:pos x="T6" y="T7"/>
                </a:cxn>
                <a:cxn ang="0">
                  <a:pos x="T8" y="T9"/>
                </a:cxn>
                <a:cxn ang="0">
                  <a:pos x="T10" y="T11"/>
                </a:cxn>
              </a:cxnLst>
              <a:rect l="0" t="0" r="r" b="b"/>
              <a:pathLst>
                <a:path w="38" h="69">
                  <a:moveTo>
                    <a:pt x="38" y="0"/>
                  </a:moveTo>
                  <a:lnTo>
                    <a:pt x="38" y="0"/>
                  </a:lnTo>
                  <a:lnTo>
                    <a:pt x="0" y="0"/>
                  </a:lnTo>
                  <a:lnTo>
                    <a:pt x="0" y="69"/>
                  </a:lnTo>
                  <a:lnTo>
                    <a:pt x="38" y="69"/>
                  </a:lnTo>
                  <a:lnTo>
                    <a:pt x="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Rectangle 67"/>
            <p:cNvSpPr>
              <a:spLocks noChangeArrowheads="1"/>
            </p:cNvSpPr>
            <p:nvPr/>
          </p:nvSpPr>
          <p:spPr bwMode="auto">
            <a:xfrm>
              <a:off x="8920162" y="5527119"/>
              <a:ext cx="60325" cy="646113"/>
            </a:xfrm>
            <a:prstGeom prst="rect">
              <a:avLst/>
            </a:prstGeom>
            <a:solidFill>
              <a:srgbClr val="591C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Rectangle 68"/>
            <p:cNvSpPr>
              <a:spLocks noChangeArrowheads="1"/>
            </p:cNvSpPr>
            <p:nvPr/>
          </p:nvSpPr>
          <p:spPr bwMode="auto">
            <a:xfrm>
              <a:off x="8920162" y="5527119"/>
              <a:ext cx="60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Rectangle 69"/>
            <p:cNvSpPr>
              <a:spLocks noChangeArrowheads="1"/>
            </p:cNvSpPr>
            <p:nvPr/>
          </p:nvSpPr>
          <p:spPr bwMode="auto">
            <a:xfrm>
              <a:off x="8839200" y="4977844"/>
              <a:ext cx="688975" cy="8096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3" name="Rectangle 70"/>
            <p:cNvSpPr>
              <a:spLocks noChangeArrowheads="1"/>
            </p:cNvSpPr>
            <p:nvPr/>
          </p:nvSpPr>
          <p:spPr bwMode="auto">
            <a:xfrm>
              <a:off x="8839200" y="4977844"/>
              <a:ext cx="68897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4" name="Rectangle 71"/>
            <p:cNvSpPr>
              <a:spLocks noChangeArrowheads="1"/>
            </p:cNvSpPr>
            <p:nvPr/>
          </p:nvSpPr>
          <p:spPr bwMode="auto">
            <a:xfrm>
              <a:off x="9236075" y="4977844"/>
              <a:ext cx="292100" cy="80963"/>
            </a:xfrm>
            <a:prstGeom prst="rect">
              <a:avLst/>
            </a:prstGeom>
            <a:solidFill>
              <a:srgbClr val="00A0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Rectangle 72"/>
            <p:cNvSpPr>
              <a:spLocks noChangeArrowheads="1"/>
            </p:cNvSpPr>
            <p:nvPr/>
          </p:nvSpPr>
          <p:spPr bwMode="auto">
            <a:xfrm>
              <a:off x="9236075" y="4977844"/>
              <a:ext cx="292100"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73"/>
            <p:cNvSpPr>
              <a:spLocks/>
            </p:cNvSpPr>
            <p:nvPr/>
          </p:nvSpPr>
          <p:spPr bwMode="auto">
            <a:xfrm>
              <a:off x="8074025" y="4839732"/>
              <a:ext cx="633413" cy="687388"/>
            </a:xfrm>
            <a:custGeom>
              <a:avLst/>
              <a:gdLst>
                <a:gd name="T0" fmla="*/ 0 w 399"/>
                <a:gd name="T1" fmla="*/ 0 h 433"/>
                <a:gd name="T2" fmla="*/ 0 w 399"/>
                <a:gd name="T3" fmla="*/ 373 h 433"/>
                <a:gd name="T4" fmla="*/ 77 w 399"/>
                <a:gd name="T5" fmla="*/ 373 h 433"/>
                <a:gd name="T6" fmla="*/ 77 w 399"/>
                <a:gd name="T7" fmla="*/ 433 h 433"/>
                <a:gd name="T8" fmla="*/ 173 w 399"/>
                <a:gd name="T9" fmla="*/ 433 h 433"/>
                <a:gd name="T10" fmla="*/ 173 w 399"/>
                <a:gd name="T11" fmla="*/ 373 h 433"/>
                <a:gd name="T12" fmla="*/ 249 w 399"/>
                <a:gd name="T13" fmla="*/ 373 h 433"/>
                <a:gd name="T14" fmla="*/ 249 w 399"/>
                <a:gd name="T15" fmla="*/ 433 h 433"/>
                <a:gd name="T16" fmla="*/ 311 w 399"/>
                <a:gd name="T17" fmla="*/ 433 h 433"/>
                <a:gd name="T18" fmla="*/ 311 w 399"/>
                <a:gd name="T19" fmla="*/ 364 h 433"/>
                <a:gd name="T20" fmla="*/ 399 w 399"/>
                <a:gd name="T21" fmla="*/ 364 h 433"/>
                <a:gd name="T22" fmla="*/ 399 w 399"/>
                <a:gd name="T23" fmla="*/ 258 h 433"/>
                <a:gd name="T24" fmla="*/ 0 w 399"/>
                <a:gd name="T2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3">
                  <a:moveTo>
                    <a:pt x="0" y="0"/>
                  </a:moveTo>
                  <a:lnTo>
                    <a:pt x="0" y="373"/>
                  </a:lnTo>
                  <a:lnTo>
                    <a:pt x="77" y="373"/>
                  </a:lnTo>
                  <a:lnTo>
                    <a:pt x="77" y="433"/>
                  </a:lnTo>
                  <a:lnTo>
                    <a:pt x="173" y="433"/>
                  </a:lnTo>
                  <a:lnTo>
                    <a:pt x="173" y="373"/>
                  </a:lnTo>
                  <a:lnTo>
                    <a:pt x="249" y="373"/>
                  </a:lnTo>
                  <a:lnTo>
                    <a:pt x="249" y="433"/>
                  </a:lnTo>
                  <a:lnTo>
                    <a:pt x="311" y="433"/>
                  </a:lnTo>
                  <a:lnTo>
                    <a:pt x="311" y="364"/>
                  </a:lnTo>
                  <a:lnTo>
                    <a:pt x="399" y="364"/>
                  </a:lnTo>
                  <a:lnTo>
                    <a:pt x="399" y="258"/>
                  </a:lnTo>
                  <a:lnTo>
                    <a:pt x="0"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74"/>
            <p:cNvSpPr>
              <a:spLocks/>
            </p:cNvSpPr>
            <p:nvPr/>
          </p:nvSpPr>
          <p:spPr bwMode="auto">
            <a:xfrm>
              <a:off x="8074025" y="4839732"/>
              <a:ext cx="633413" cy="687388"/>
            </a:xfrm>
            <a:custGeom>
              <a:avLst/>
              <a:gdLst>
                <a:gd name="T0" fmla="*/ 0 w 399"/>
                <a:gd name="T1" fmla="*/ 0 h 433"/>
                <a:gd name="T2" fmla="*/ 0 w 399"/>
                <a:gd name="T3" fmla="*/ 373 h 433"/>
                <a:gd name="T4" fmla="*/ 77 w 399"/>
                <a:gd name="T5" fmla="*/ 373 h 433"/>
                <a:gd name="T6" fmla="*/ 77 w 399"/>
                <a:gd name="T7" fmla="*/ 433 h 433"/>
                <a:gd name="T8" fmla="*/ 173 w 399"/>
                <a:gd name="T9" fmla="*/ 433 h 433"/>
                <a:gd name="T10" fmla="*/ 173 w 399"/>
                <a:gd name="T11" fmla="*/ 373 h 433"/>
                <a:gd name="T12" fmla="*/ 249 w 399"/>
                <a:gd name="T13" fmla="*/ 373 h 433"/>
                <a:gd name="T14" fmla="*/ 249 w 399"/>
                <a:gd name="T15" fmla="*/ 433 h 433"/>
                <a:gd name="T16" fmla="*/ 311 w 399"/>
                <a:gd name="T17" fmla="*/ 433 h 433"/>
                <a:gd name="T18" fmla="*/ 311 w 399"/>
                <a:gd name="T19" fmla="*/ 364 h 433"/>
                <a:gd name="T20" fmla="*/ 399 w 399"/>
                <a:gd name="T21" fmla="*/ 364 h 433"/>
                <a:gd name="T22" fmla="*/ 399 w 399"/>
                <a:gd name="T23" fmla="*/ 258 h 433"/>
                <a:gd name="T24" fmla="*/ 0 w 399"/>
                <a:gd name="T25" fmla="*/ 0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33">
                  <a:moveTo>
                    <a:pt x="0" y="0"/>
                  </a:moveTo>
                  <a:lnTo>
                    <a:pt x="0" y="373"/>
                  </a:lnTo>
                  <a:lnTo>
                    <a:pt x="77" y="373"/>
                  </a:lnTo>
                  <a:lnTo>
                    <a:pt x="77" y="433"/>
                  </a:lnTo>
                  <a:lnTo>
                    <a:pt x="173" y="433"/>
                  </a:lnTo>
                  <a:lnTo>
                    <a:pt x="173" y="373"/>
                  </a:lnTo>
                  <a:lnTo>
                    <a:pt x="249" y="373"/>
                  </a:lnTo>
                  <a:lnTo>
                    <a:pt x="249" y="433"/>
                  </a:lnTo>
                  <a:lnTo>
                    <a:pt x="311" y="433"/>
                  </a:lnTo>
                  <a:lnTo>
                    <a:pt x="311" y="364"/>
                  </a:lnTo>
                  <a:lnTo>
                    <a:pt x="399" y="364"/>
                  </a:lnTo>
                  <a:lnTo>
                    <a:pt x="399" y="25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75"/>
            <p:cNvSpPr>
              <a:spLocks/>
            </p:cNvSpPr>
            <p:nvPr/>
          </p:nvSpPr>
          <p:spPr bwMode="auto">
            <a:xfrm>
              <a:off x="8074025" y="5431869"/>
              <a:ext cx="122238" cy="741363"/>
            </a:xfrm>
            <a:custGeom>
              <a:avLst/>
              <a:gdLst>
                <a:gd name="T0" fmla="*/ 77 w 77"/>
                <a:gd name="T1" fmla="*/ 0 h 467"/>
                <a:gd name="T2" fmla="*/ 0 w 77"/>
                <a:gd name="T3" fmla="*/ 0 h 467"/>
                <a:gd name="T4" fmla="*/ 0 w 77"/>
                <a:gd name="T5" fmla="*/ 60 h 467"/>
                <a:gd name="T6" fmla="*/ 38 w 77"/>
                <a:gd name="T7" fmla="*/ 60 h 467"/>
                <a:gd name="T8" fmla="*/ 38 w 77"/>
                <a:gd name="T9" fmla="*/ 467 h 467"/>
                <a:gd name="T10" fmla="*/ 77 w 77"/>
                <a:gd name="T11" fmla="*/ 467 h 467"/>
                <a:gd name="T12" fmla="*/ 77 w 77"/>
                <a:gd name="T13" fmla="*/ 376 h 467"/>
                <a:gd name="T14" fmla="*/ 77 w 77"/>
                <a:gd name="T15" fmla="*/ 60 h 467"/>
                <a:gd name="T16" fmla="*/ 77 w 77"/>
                <a:gd name="T17"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67">
                  <a:moveTo>
                    <a:pt x="77" y="0"/>
                  </a:moveTo>
                  <a:lnTo>
                    <a:pt x="0" y="0"/>
                  </a:lnTo>
                  <a:lnTo>
                    <a:pt x="0" y="60"/>
                  </a:lnTo>
                  <a:lnTo>
                    <a:pt x="38" y="60"/>
                  </a:lnTo>
                  <a:lnTo>
                    <a:pt x="38" y="467"/>
                  </a:lnTo>
                  <a:lnTo>
                    <a:pt x="77" y="467"/>
                  </a:lnTo>
                  <a:lnTo>
                    <a:pt x="77" y="376"/>
                  </a:lnTo>
                  <a:lnTo>
                    <a:pt x="77" y="60"/>
                  </a:lnTo>
                  <a:lnTo>
                    <a:pt x="77"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76"/>
            <p:cNvSpPr>
              <a:spLocks/>
            </p:cNvSpPr>
            <p:nvPr/>
          </p:nvSpPr>
          <p:spPr bwMode="auto">
            <a:xfrm>
              <a:off x="8074025" y="5431869"/>
              <a:ext cx="122238" cy="741363"/>
            </a:xfrm>
            <a:custGeom>
              <a:avLst/>
              <a:gdLst>
                <a:gd name="T0" fmla="*/ 77 w 77"/>
                <a:gd name="T1" fmla="*/ 0 h 467"/>
                <a:gd name="T2" fmla="*/ 0 w 77"/>
                <a:gd name="T3" fmla="*/ 0 h 467"/>
                <a:gd name="T4" fmla="*/ 0 w 77"/>
                <a:gd name="T5" fmla="*/ 60 h 467"/>
                <a:gd name="T6" fmla="*/ 38 w 77"/>
                <a:gd name="T7" fmla="*/ 60 h 467"/>
                <a:gd name="T8" fmla="*/ 38 w 77"/>
                <a:gd name="T9" fmla="*/ 467 h 467"/>
                <a:gd name="T10" fmla="*/ 77 w 77"/>
                <a:gd name="T11" fmla="*/ 467 h 467"/>
                <a:gd name="T12" fmla="*/ 77 w 77"/>
                <a:gd name="T13" fmla="*/ 376 h 467"/>
                <a:gd name="T14" fmla="*/ 77 w 77"/>
                <a:gd name="T15" fmla="*/ 60 h 467"/>
                <a:gd name="T16" fmla="*/ 77 w 77"/>
                <a:gd name="T17" fmla="*/ 0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467">
                  <a:moveTo>
                    <a:pt x="77" y="0"/>
                  </a:moveTo>
                  <a:lnTo>
                    <a:pt x="0" y="0"/>
                  </a:lnTo>
                  <a:lnTo>
                    <a:pt x="0" y="60"/>
                  </a:lnTo>
                  <a:lnTo>
                    <a:pt x="38" y="60"/>
                  </a:lnTo>
                  <a:lnTo>
                    <a:pt x="38" y="467"/>
                  </a:lnTo>
                  <a:lnTo>
                    <a:pt x="77" y="467"/>
                  </a:lnTo>
                  <a:lnTo>
                    <a:pt x="77" y="376"/>
                  </a:lnTo>
                  <a:lnTo>
                    <a:pt x="77" y="60"/>
                  </a:lnTo>
                  <a:lnTo>
                    <a:pt x="7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77"/>
            <p:cNvSpPr>
              <a:spLocks/>
            </p:cNvSpPr>
            <p:nvPr/>
          </p:nvSpPr>
          <p:spPr bwMode="auto">
            <a:xfrm>
              <a:off x="8348662" y="5431869"/>
              <a:ext cx="120650" cy="741363"/>
            </a:xfrm>
            <a:custGeom>
              <a:avLst/>
              <a:gdLst>
                <a:gd name="T0" fmla="*/ 76 w 76"/>
                <a:gd name="T1" fmla="*/ 0 h 467"/>
                <a:gd name="T2" fmla="*/ 0 w 76"/>
                <a:gd name="T3" fmla="*/ 0 h 467"/>
                <a:gd name="T4" fmla="*/ 0 w 76"/>
                <a:gd name="T5" fmla="*/ 60 h 467"/>
                <a:gd name="T6" fmla="*/ 0 w 76"/>
                <a:gd name="T7" fmla="*/ 467 h 467"/>
                <a:gd name="T8" fmla="*/ 38 w 76"/>
                <a:gd name="T9" fmla="*/ 467 h 467"/>
                <a:gd name="T10" fmla="*/ 38 w 76"/>
                <a:gd name="T11" fmla="*/ 60 h 467"/>
                <a:gd name="T12" fmla="*/ 76 w 76"/>
                <a:gd name="T13" fmla="*/ 60 h 467"/>
                <a:gd name="T14" fmla="*/ 76 w 76"/>
                <a:gd name="T15" fmla="*/ 0 h 4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467">
                  <a:moveTo>
                    <a:pt x="76" y="0"/>
                  </a:moveTo>
                  <a:lnTo>
                    <a:pt x="0" y="0"/>
                  </a:lnTo>
                  <a:lnTo>
                    <a:pt x="0" y="60"/>
                  </a:lnTo>
                  <a:lnTo>
                    <a:pt x="0" y="467"/>
                  </a:lnTo>
                  <a:lnTo>
                    <a:pt x="38" y="467"/>
                  </a:lnTo>
                  <a:lnTo>
                    <a:pt x="38" y="60"/>
                  </a:lnTo>
                  <a:lnTo>
                    <a:pt x="76" y="60"/>
                  </a:lnTo>
                  <a:lnTo>
                    <a:pt x="76" y="0"/>
                  </a:lnTo>
                  <a:close/>
                </a:path>
              </a:pathLst>
            </a:custGeom>
            <a:solidFill>
              <a:srgbClr val="5D1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Freeform 78"/>
            <p:cNvSpPr>
              <a:spLocks/>
            </p:cNvSpPr>
            <p:nvPr/>
          </p:nvSpPr>
          <p:spPr bwMode="auto">
            <a:xfrm>
              <a:off x="8348662" y="5431869"/>
              <a:ext cx="120650" cy="741363"/>
            </a:xfrm>
            <a:custGeom>
              <a:avLst/>
              <a:gdLst>
                <a:gd name="T0" fmla="*/ 76 w 76"/>
                <a:gd name="T1" fmla="*/ 0 h 467"/>
                <a:gd name="T2" fmla="*/ 0 w 76"/>
                <a:gd name="T3" fmla="*/ 0 h 467"/>
                <a:gd name="T4" fmla="*/ 0 w 76"/>
                <a:gd name="T5" fmla="*/ 60 h 467"/>
                <a:gd name="T6" fmla="*/ 0 w 76"/>
                <a:gd name="T7" fmla="*/ 467 h 467"/>
                <a:gd name="T8" fmla="*/ 38 w 76"/>
                <a:gd name="T9" fmla="*/ 467 h 467"/>
                <a:gd name="T10" fmla="*/ 38 w 76"/>
                <a:gd name="T11" fmla="*/ 60 h 467"/>
                <a:gd name="T12" fmla="*/ 76 w 76"/>
                <a:gd name="T13" fmla="*/ 60 h 467"/>
                <a:gd name="T14" fmla="*/ 76 w 76"/>
                <a:gd name="T15" fmla="*/ 0 h 4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467">
                  <a:moveTo>
                    <a:pt x="76" y="0"/>
                  </a:moveTo>
                  <a:lnTo>
                    <a:pt x="0" y="0"/>
                  </a:lnTo>
                  <a:lnTo>
                    <a:pt x="0" y="60"/>
                  </a:lnTo>
                  <a:lnTo>
                    <a:pt x="0" y="467"/>
                  </a:lnTo>
                  <a:lnTo>
                    <a:pt x="38" y="467"/>
                  </a:lnTo>
                  <a:lnTo>
                    <a:pt x="38" y="60"/>
                  </a:lnTo>
                  <a:lnTo>
                    <a:pt x="76" y="60"/>
                  </a:lnTo>
                  <a:lnTo>
                    <a:pt x="7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2" name="Rectangle 79"/>
            <p:cNvSpPr>
              <a:spLocks noChangeArrowheads="1"/>
            </p:cNvSpPr>
            <p:nvPr/>
          </p:nvSpPr>
          <p:spPr bwMode="auto">
            <a:xfrm>
              <a:off x="8567737" y="5417582"/>
              <a:ext cx="139700" cy="109538"/>
            </a:xfrm>
            <a:prstGeom prst="rect">
              <a:avLst/>
            </a:prstGeom>
            <a:solidFill>
              <a:srgbClr val="5D1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Rectangle 80"/>
            <p:cNvSpPr>
              <a:spLocks noChangeArrowheads="1"/>
            </p:cNvSpPr>
            <p:nvPr/>
          </p:nvSpPr>
          <p:spPr bwMode="auto">
            <a:xfrm>
              <a:off x="8567737" y="5417582"/>
              <a:ext cx="139700" cy="10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81"/>
            <p:cNvSpPr>
              <a:spLocks/>
            </p:cNvSpPr>
            <p:nvPr/>
          </p:nvSpPr>
          <p:spPr bwMode="auto">
            <a:xfrm>
              <a:off x="8147050" y="3904694"/>
              <a:ext cx="411163" cy="376238"/>
            </a:xfrm>
            <a:custGeom>
              <a:avLst/>
              <a:gdLst>
                <a:gd name="T0" fmla="*/ 135 w 232"/>
                <a:gd name="T1" fmla="*/ 119 h 212"/>
                <a:gd name="T2" fmla="*/ 131 w 232"/>
                <a:gd name="T3" fmla="*/ 115 h 212"/>
                <a:gd name="T4" fmla="*/ 120 w 232"/>
                <a:gd name="T5" fmla="*/ 71 h 212"/>
                <a:gd name="T6" fmla="*/ 78 w 232"/>
                <a:gd name="T7" fmla="*/ 1 h 212"/>
                <a:gd name="T8" fmla="*/ 78 w 232"/>
                <a:gd name="T9" fmla="*/ 3 h 212"/>
                <a:gd name="T10" fmla="*/ 78 w 232"/>
                <a:gd name="T11" fmla="*/ 1 h 212"/>
                <a:gd name="T12" fmla="*/ 21 w 232"/>
                <a:gd name="T13" fmla="*/ 93 h 212"/>
                <a:gd name="T14" fmla="*/ 30 w 232"/>
                <a:gd name="T15" fmla="*/ 125 h 212"/>
                <a:gd name="T16" fmla="*/ 36 w 232"/>
                <a:gd name="T17" fmla="*/ 153 h 212"/>
                <a:gd name="T18" fmla="*/ 59 w 232"/>
                <a:gd name="T19" fmla="*/ 166 h 212"/>
                <a:gd name="T20" fmla="*/ 59 w 232"/>
                <a:gd name="T21" fmla="*/ 168 h 212"/>
                <a:gd name="T22" fmla="*/ 232 w 232"/>
                <a:gd name="T23" fmla="*/ 162 h 212"/>
                <a:gd name="T24" fmla="*/ 135 w 232"/>
                <a:gd name="T25" fmla="*/ 11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2" h="212">
                  <a:moveTo>
                    <a:pt x="135" y="119"/>
                  </a:moveTo>
                  <a:cubicBezTo>
                    <a:pt x="134" y="117"/>
                    <a:pt x="132" y="116"/>
                    <a:pt x="131" y="115"/>
                  </a:cubicBezTo>
                  <a:cubicBezTo>
                    <a:pt x="117" y="101"/>
                    <a:pt x="121" y="90"/>
                    <a:pt x="120" y="71"/>
                  </a:cubicBezTo>
                  <a:cubicBezTo>
                    <a:pt x="119" y="47"/>
                    <a:pt x="103" y="9"/>
                    <a:pt x="78" y="1"/>
                  </a:cubicBezTo>
                  <a:cubicBezTo>
                    <a:pt x="78" y="3"/>
                    <a:pt x="78" y="3"/>
                    <a:pt x="78" y="3"/>
                  </a:cubicBezTo>
                  <a:cubicBezTo>
                    <a:pt x="78" y="1"/>
                    <a:pt x="78" y="1"/>
                    <a:pt x="78" y="1"/>
                  </a:cubicBezTo>
                  <a:cubicBezTo>
                    <a:pt x="34" y="0"/>
                    <a:pt x="0" y="58"/>
                    <a:pt x="21" y="93"/>
                  </a:cubicBezTo>
                  <a:cubicBezTo>
                    <a:pt x="28" y="104"/>
                    <a:pt x="30" y="112"/>
                    <a:pt x="30" y="125"/>
                  </a:cubicBezTo>
                  <a:cubicBezTo>
                    <a:pt x="30" y="136"/>
                    <a:pt x="31" y="144"/>
                    <a:pt x="36" y="153"/>
                  </a:cubicBezTo>
                  <a:cubicBezTo>
                    <a:pt x="40" y="159"/>
                    <a:pt x="49" y="164"/>
                    <a:pt x="59" y="166"/>
                  </a:cubicBezTo>
                  <a:cubicBezTo>
                    <a:pt x="59" y="168"/>
                    <a:pt x="59" y="168"/>
                    <a:pt x="59" y="168"/>
                  </a:cubicBezTo>
                  <a:cubicBezTo>
                    <a:pt x="89" y="212"/>
                    <a:pt x="232" y="162"/>
                    <a:pt x="232" y="162"/>
                  </a:cubicBezTo>
                  <a:cubicBezTo>
                    <a:pt x="204" y="118"/>
                    <a:pt x="135" y="119"/>
                    <a:pt x="135" y="119"/>
                  </a:cubicBezTo>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82"/>
            <p:cNvSpPr>
              <a:spLocks/>
            </p:cNvSpPr>
            <p:nvPr/>
          </p:nvSpPr>
          <p:spPr bwMode="auto">
            <a:xfrm>
              <a:off x="8366125" y="4082494"/>
              <a:ext cx="133350" cy="66675"/>
            </a:xfrm>
            <a:custGeom>
              <a:avLst/>
              <a:gdLst>
                <a:gd name="T0" fmla="*/ 0 w 75"/>
                <a:gd name="T1" fmla="*/ 0 h 38"/>
                <a:gd name="T2" fmla="*/ 37 w 75"/>
                <a:gd name="T3" fmla="*/ 38 h 38"/>
                <a:gd name="T4" fmla="*/ 75 w 75"/>
                <a:gd name="T5" fmla="*/ 0 h 38"/>
                <a:gd name="T6" fmla="*/ 0 w 75"/>
                <a:gd name="T7" fmla="*/ 0 h 38"/>
              </a:gdLst>
              <a:ahLst/>
              <a:cxnLst>
                <a:cxn ang="0">
                  <a:pos x="T0" y="T1"/>
                </a:cxn>
                <a:cxn ang="0">
                  <a:pos x="T2" y="T3"/>
                </a:cxn>
                <a:cxn ang="0">
                  <a:pos x="T4" y="T5"/>
                </a:cxn>
                <a:cxn ang="0">
                  <a:pos x="T6" y="T7"/>
                </a:cxn>
              </a:cxnLst>
              <a:rect l="0" t="0" r="r" b="b"/>
              <a:pathLst>
                <a:path w="75" h="38">
                  <a:moveTo>
                    <a:pt x="0" y="0"/>
                  </a:moveTo>
                  <a:cubicBezTo>
                    <a:pt x="0" y="21"/>
                    <a:pt x="16" y="38"/>
                    <a:pt x="37" y="38"/>
                  </a:cubicBezTo>
                  <a:cubicBezTo>
                    <a:pt x="58" y="38"/>
                    <a:pt x="75" y="21"/>
                    <a:pt x="75" y="0"/>
                  </a:cubicBezTo>
                  <a:cubicBezTo>
                    <a:pt x="0" y="0"/>
                    <a:pt x="0" y="0"/>
                    <a:pt x="0" y="0"/>
                  </a:cubicBezTo>
                </a:path>
              </a:pathLst>
            </a:custGeom>
            <a:solidFill>
              <a:srgbClr val="FFF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6" name="Freeform 83"/>
            <p:cNvSpPr>
              <a:spLocks/>
            </p:cNvSpPr>
            <p:nvPr/>
          </p:nvSpPr>
          <p:spPr bwMode="auto">
            <a:xfrm>
              <a:off x="8399462" y="4082494"/>
              <a:ext cx="66675" cy="33338"/>
            </a:xfrm>
            <a:custGeom>
              <a:avLst/>
              <a:gdLst>
                <a:gd name="T0" fmla="*/ 38 w 38"/>
                <a:gd name="T1" fmla="*/ 0 h 19"/>
                <a:gd name="T2" fmla="*/ 0 w 38"/>
                <a:gd name="T3" fmla="*/ 0 h 19"/>
                <a:gd name="T4" fmla="*/ 19 w 38"/>
                <a:gd name="T5" fmla="*/ 19 h 19"/>
                <a:gd name="T6" fmla="*/ 19 w 38"/>
                <a:gd name="T7" fmla="*/ 19 h 19"/>
                <a:gd name="T8" fmla="*/ 38 w 38"/>
                <a:gd name="T9" fmla="*/ 0 h 19"/>
              </a:gdLst>
              <a:ahLst/>
              <a:cxnLst>
                <a:cxn ang="0">
                  <a:pos x="T0" y="T1"/>
                </a:cxn>
                <a:cxn ang="0">
                  <a:pos x="T2" y="T3"/>
                </a:cxn>
                <a:cxn ang="0">
                  <a:pos x="T4" y="T5"/>
                </a:cxn>
                <a:cxn ang="0">
                  <a:pos x="T6" y="T7"/>
                </a:cxn>
                <a:cxn ang="0">
                  <a:pos x="T8" y="T9"/>
                </a:cxn>
              </a:cxnLst>
              <a:rect l="0" t="0" r="r" b="b"/>
              <a:pathLst>
                <a:path w="38" h="19">
                  <a:moveTo>
                    <a:pt x="38" y="0"/>
                  </a:moveTo>
                  <a:cubicBezTo>
                    <a:pt x="0" y="0"/>
                    <a:pt x="0" y="0"/>
                    <a:pt x="0" y="0"/>
                  </a:cubicBezTo>
                  <a:cubicBezTo>
                    <a:pt x="0" y="10"/>
                    <a:pt x="9" y="19"/>
                    <a:pt x="19" y="19"/>
                  </a:cubicBezTo>
                  <a:cubicBezTo>
                    <a:pt x="19" y="19"/>
                    <a:pt x="19" y="19"/>
                    <a:pt x="19" y="19"/>
                  </a:cubicBezTo>
                  <a:cubicBezTo>
                    <a:pt x="29" y="19"/>
                    <a:pt x="38" y="10"/>
                    <a:pt x="38" y="0"/>
                  </a:cubicBezTo>
                </a:path>
              </a:pathLst>
            </a:custGeom>
            <a:solidFill>
              <a:srgbClr val="D9D6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799840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6" name="Rectangle 5"/>
          <p:cNvSpPr/>
          <p:nvPr/>
        </p:nvSpPr>
        <p:spPr bwMode="auto">
          <a:xfrm>
            <a:off x="457200" y="143986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1</a:t>
            </a:r>
          </a:p>
        </p:txBody>
      </p:sp>
      <p:sp>
        <p:nvSpPr>
          <p:cNvPr id="7" name="Rectangle 6"/>
          <p:cNvSpPr/>
          <p:nvPr/>
        </p:nvSpPr>
        <p:spPr bwMode="auto">
          <a:xfrm>
            <a:off x="457200" y="221710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2</a:t>
            </a:r>
          </a:p>
        </p:txBody>
      </p:sp>
      <p:sp>
        <p:nvSpPr>
          <p:cNvPr id="8" name="Rectangle 7"/>
          <p:cNvSpPr/>
          <p:nvPr/>
        </p:nvSpPr>
        <p:spPr bwMode="auto">
          <a:xfrm>
            <a:off x="457200" y="299434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3</a:t>
            </a:r>
          </a:p>
        </p:txBody>
      </p:sp>
      <p:sp>
        <p:nvSpPr>
          <p:cNvPr id="15" name="Rectangle 14"/>
          <p:cNvSpPr/>
          <p:nvPr/>
        </p:nvSpPr>
        <p:spPr bwMode="auto">
          <a:xfrm>
            <a:off x="457200" y="3771582"/>
            <a:ext cx="731520" cy="731520"/>
          </a:xfrm>
          <a:prstGeom prst="rect">
            <a:avLst/>
          </a:prstGeom>
          <a:solidFill>
            <a:srgbClr val="7F7F7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4</a:t>
            </a:r>
          </a:p>
        </p:txBody>
      </p:sp>
      <p:sp>
        <p:nvSpPr>
          <p:cNvPr id="16" name="Rectangle 15"/>
          <p:cNvSpPr/>
          <p:nvPr/>
        </p:nvSpPr>
        <p:spPr bwMode="auto">
          <a:xfrm>
            <a:off x="6248717" y="143986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5</a:t>
            </a:r>
          </a:p>
        </p:txBody>
      </p:sp>
      <p:sp>
        <p:nvSpPr>
          <p:cNvPr id="17" name="Rectangle 16"/>
          <p:cNvSpPr/>
          <p:nvPr/>
        </p:nvSpPr>
        <p:spPr bwMode="auto">
          <a:xfrm>
            <a:off x="6248717" y="221710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6</a:t>
            </a:r>
          </a:p>
        </p:txBody>
      </p:sp>
      <p:sp>
        <p:nvSpPr>
          <p:cNvPr id="21" name="Rectangle 20"/>
          <p:cNvSpPr/>
          <p:nvPr/>
        </p:nvSpPr>
        <p:spPr bwMode="auto">
          <a:xfrm>
            <a:off x="1188720" y="1439862"/>
            <a:ext cx="4937760" cy="73152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a:solidFill>
                  <a:schemeClr val="tx1"/>
                </a:solidFill>
                <a:latin typeface="Segoe UI Light"/>
                <a:ea typeface="Segoe UI" pitchFamily="34" charset="0"/>
                <a:cs typeface="Segoe UI" pitchFamily="34" charset="0"/>
              </a:rPr>
              <a:t>Microsoft Cloud Data Platform</a:t>
            </a:r>
          </a:p>
        </p:txBody>
      </p:sp>
      <p:sp>
        <p:nvSpPr>
          <p:cNvPr id="22" name="Rectangle 21"/>
          <p:cNvSpPr/>
          <p:nvPr/>
        </p:nvSpPr>
        <p:spPr bwMode="auto">
          <a:xfrm>
            <a:off x="1188720" y="2217102"/>
            <a:ext cx="4937760" cy="73152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a:solidFill>
                  <a:schemeClr val="tx1"/>
                </a:solidFill>
                <a:latin typeface="Segoe UI Light"/>
                <a:ea typeface="Segoe UI" pitchFamily="34" charset="0"/>
                <a:cs typeface="Segoe UI" pitchFamily="34" charset="0"/>
              </a:rPr>
              <a:t>Implement SQL Server on Azure VM</a:t>
            </a:r>
          </a:p>
        </p:txBody>
      </p:sp>
      <p:sp>
        <p:nvSpPr>
          <p:cNvPr id="23" name="Rectangle 22"/>
          <p:cNvSpPr/>
          <p:nvPr/>
        </p:nvSpPr>
        <p:spPr bwMode="auto">
          <a:xfrm>
            <a:off x="1188720" y="299434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a:solidFill>
                  <a:srgbClr val="505050"/>
                </a:solidFill>
                <a:latin typeface="Segoe UI Light"/>
                <a:ea typeface="Segoe UI" pitchFamily="34" charset="0"/>
                <a:cs typeface="Segoe UI" pitchFamily="34" charset="0"/>
              </a:rPr>
              <a:t>Implement SQL Database</a:t>
            </a:r>
          </a:p>
        </p:txBody>
      </p:sp>
      <p:sp>
        <p:nvSpPr>
          <p:cNvPr id="25" name="Rectangle 24"/>
          <p:cNvSpPr/>
          <p:nvPr/>
        </p:nvSpPr>
        <p:spPr bwMode="auto">
          <a:xfrm>
            <a:off x="1188720" y="3771582"/>
            <a:ext cx="4937760" cy="731520"/>
          </a:xfrm>
          <a:prstGeom prst="rect">
            <a:avLst/>
          </a:prstGeom>
          <a:solidFill>
            <a:srgbClr val="07272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a:solidFill>
                  <a:schemeClr val="bg1"/>
                </a:solidFill>
                <a:latin typeface="Segoe UI Light"/>
                <a:ea typeface="Segoe UI" pitchFamily="34" charset="0"/>
                <a:cs typeface="Segoe UI" pitchFamily="34" charset="0"/>
              </a:rPr>
              <a:t>SQL Database High Availability and Disaster Recovery</a:t>
            </a:r>
          </a:p>
        </p:txBody>
      </p:sp>
      <p:sp>
        <p:nvSpPr>
          <p:cNvPr id="26" name="Rectangle 25"/>
          <p:cNvSpPr/>
          <p:nvPr/>
        </p:nvSpPr>
        <p:spPr bwMode="auto">
          <a:xfrm>
            <a:off x="6980237" y="143986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a:solidFill>
                  <a:srgbClr val="505050"/>
                </a:solidFill>
                <a:latin typeface="Segoe UI Light"/>
                <a:ea typeface="Segoe UI" pitchFamily="34" charset="0"/>
                <a:cs typeface="Segoe UI" pitchFamily="34" charset="0"/>
              </a:rPr>
              <a:t>Hybrid HA/DR Scenarios with SQL Server</a:t>
            </a:r>
          </a:p>
        </p:txBody>
      </p:sp>
      <p:sp>
        <p:nvSpPr>
          <p:cNvPr id="27" name="Rectangle 26"/>
          <p:cNvSpPr/>
          <p:nvPr/>
        </p:nvSpPr>
        <p:spPr bwMode="auto">
          <a:xfrm>
            <a:off x="6980237" y="221710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a:solidFill>
                  <a:srgbClr val="505050"/>
                </a:solidFill>
                <a:latin typeface="Segoe UI Light"/>
                <a:ea typeface="Segoe UI" pitchFamily="34" charset="0"/>
                <a:cs typeface="Segoe UI" pitchFamily="34" charset="0"/>
              </a:rPr>
              <a:t>Design and Implement Security</a:t>
            </a:r>
          </a:p>
        </p:txBody>
      </p:sp>
      <p:sp>
        <p:nvSpPr>
          <p:cNvPr id="18" name="Rectangle 17"/>
          <p:cNvSpPr/>
          <p:nvPr/>
        </p:nvSpPr>
        <p:spPr bwMode="auto">
          <a:xfrm>
            <a:off x="6248717" y="299434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7</a:t>
            </a:r>
          </a:p>
        </p:txBody>
      </p:sp>
      <p:sp>
        <p:nvSpPr>
          <p:cNvPr id="19" name="Rectangle 18"/>
          <p:cNvSpPr/>
          <p:nvPr/>
        </p:nvSpPr>
        <p:spPr bwMode="auto">
          <a:xfrm>
            <a:off x="6980237" y="299434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a:solidFill>
                  <a:srgbClr val="505050"/>
                </a:solidFill>
                <a:latin typeface="Segoe UI Light"/>
                <a:ea typeface="Segoe UI" pitchFamily="34" charset="0"/>
                <a:cs typeface="Segoe UI" pitchFamily="34" charset="0"/>
              </a:rPr>
              <a:t>Monitor and Manage Implementations on Azure</a:t>
            </a:r>
          </a:p>
        </p:txBody>
      </p:sp>
      <p:sp>
        <p:nvSpPr>
          <p:cNvPr id="20" name="Rectangle 19"/>
          <p:cNvSpPr/>
          <p:nvPr/>
        </p:nvSpPr>
        <p:spPr bwMode="auto">
          <a:xfrm>
            <a:off x="6248717" y="377158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8</a:t>
            </a:r>
          </a:p>
        </p:txBody>
      </p:sp>
      <p:sp>
        <p:nvSpPr>
          <p:cNvPr id="24" name="Rectangle 23"/>
          <p:cNvSpPr/>
          <p:nvPr/>
        </p:nvSpPr>
        <p:spPr bwMode="auto">
          <a:xfrm>
            <a:off x="6980237" y="377158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a:solidFill>
                  <a:srgbClr val="505050"/>
                </a:solidFill>
                <a:latin typeface="Segoe UI Light"/>
                <a:ea typeface="Segoe UI" pitchFamily="34" charset="0"/>
                <a:cs typeface="Segoe UI" pitchFamily="34" charset="0"/>
              </a:rPr>
              <a:t>Design and Implement Database Solutions for SQL Server and SQL Database</a:t>
            </a:r>
          </a:p>
        </p:txBody>
      </p:sp>
    </p:spTree>
    <p:extLst>
      <p:ext uri="{BB962C8B-B14F-4D97-AF65-F5344CB8AC3E}">
        <p14:creationId xmlns:p14="http://schemas.microsoft.com/office/powerpoint/2010/main" val="1736227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this module</a:t>
            </a:r>
          </a:p>
        </p:txBody>
      </p:sp>
      <p:sp>
        <p:nvSpPr>
          <p:cNvPr id="6" name="Rectangle 5"/>
          <p:cNvSpPr/>
          <p:nvPr/>
        </p:nvSpPr>
        <p:spPr bwMode="auto">
          <a:xfrm>
            <a:off x="457200" y="143986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457200" y="299434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457200" y="377158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457200" y="2217102"/>
            <a:ext cx="731520" cy="7315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1188720" y="1439862"/>
            <a:ext cx="4937760" cy="731520"/>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a:solidFill>
                  <a:schemeClr val="tx1"/>
                </a:solidFill>
                <a:latin typeface="Segoe UI Light"/>
                <a:ea typeface="Segoe UI" pitchFamily="34" charset="0"/>
                <a:cs typeface="Segoe UI" pitchFamily="34" charset="0"/>
              </a:rPr>
              <a:t>Business Continuity with SQL Database</a:t>
            </a:r>
          </a:p>
        </p:txBody>
      </p:sp>
      <p:sp>
        <p:nvSpPr>
          <p:cNvPr id="23" name="Rectangle 22"/>
          <p:cNvSpPr/>
          <p:nvPr/>
        </p:nvSpPr>
        <p:spPr bwMode="auto">
          <a:xfrm>
            <a:off x="1188720" y="299434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a:solidFill>
                  <a:srgbClr val="505050"/>
                </a:solidFill>
                <a:latin typeface="Segoe UI Light"/>
                <a:ea typeface="Segoe UI" pitchFamily="34" charset="0"/>
                <a:cs typeface="Segoe UI" pitchFamily="34" charset="0"/>
              </a:rPr>
              <a:t>SQL Database Backup Solutions</a:t>
            </a:r>
          </a:p>
        </p:txBody>
      </p:sp>
      <p:sp>
        <p:nvSpPr>
          <p:cNvPr id="25" name="Rectangle 24"/>
          <p:cNvSpPr/>
          <p:nvPr/>
        </p:nvSpPr>
        <p:spPr bwMode="auto">
          <a:xfrm>
            <a:off x="1188720" y="377158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a:solidFill>
                  <a:srgbClr val="505050"/>
                </a:solidFill>
                <a:latin typeface="Segoe UI Light"/>
                <a:ea typeface="Segoe UI" pitchFamily="34" charset="0"/>
                <a:cs typeface="Segoe UI" pitchFamily="34" charset="0"/>
              </a:rPr>
              <a:t>SQL Database Replication Scenarios</a:t>
            </a:r>
          </a:p>
        </p:txBody>
      </p:sp>
      <p:sp>
        <p:nvSpPr>
          <p:cNvPr id="27" name="Rectangle 26"/>
          <p:cNvSpPr/>
          <p:nvPr/>
        </p:nvSpPr>
        <p:spPr bwMode="auto">
          <a:xfrm>
            <a:off x="1188720" y="2217102"/>
            <a:ext cx="4937760" cy="73152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91440" rIns="274320" bIns="91440" numCol="1" spcCol="0" rtlCol="0" fromWordArt="0" anchor="ctr" anchorCtr="0" forceAA="0" compatLnSpc="1">
            <a:prstTxWarp prst="textNoShape">
              <a:avLst/>
            </a:prstTxWarp>
            <a:noAutofit/>
          </a:bodyPr>
          <a:lstStyle/>
          <a:p>
            <a:pPr lvl="0" defTabSz="932472" fontAlgn="base">
              <a:lnSpc>
                <a:spcPct val="90000"/>
              </a:lnSpc>
              <a:spcBef>
                <a:spcPct val="0"/>
              </a:spcBef>
              <a:spcAft>
                <a:spcPct val="0"/>
              </a:spcAft>
            </a:pPr>
            <a:r>
              <a:rPr lang="en-US" dirty="0">
                <a:solidFill>
                  <a:srgbClr val="505050"/>
                </a:solidFill>
                <a:latin typeface="Segoe UI Light"/>
                <a:ea typeface="Segoe UI" pitchFamily="34" charset="0"/>
                <a:cs typeface="Segoe UI" pitchFamily="34" charset="0"/>
              </a:rPr>
              <a:t>SQL Database HA/DR</a:t>
            </a:r>
          </a:p>
        </p:txBody>
      </p:sp>
    </p:spTree>
    <p:extLst>
      <p:ext uri="{BB962C8B-B14F-4D97-AF65-F5344CB8AC3E}">
        <p14:creationId xmlns:p14="http://schemas.microsoft.com/office/powerpoint/2010/main" val="421458782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364246" cy="2433673"/>
          </a:xfrm>
        </p:spPr>
        <p:txBody>
          <a:bodyPr lIns="91440" rIns="91440"/>
          <a:lstStyle/>
          <a:p>
            <a:r>
              <a:rPr lang="en-US" sz="4800" dirty="0"/>
              <a:t>Business Continuity with SQL Database</a:t>
            </a:r>
          </a:p>
        </p:txBody>
      </p:sp>
    </p:spTree>
    <p:extLst>
      <p:ext uri="{BB962C8B-B14F-4D97-AF65-F5344CB8AC3E}">
        <p14:creationId xmlns:p14="http://schemas.microsoft.com/office/powerpoint/2010/main" val="26596943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60" y="365760"/>
            <a:ext cx="11889564" cy="917575"/>
          </a:xfrm>
        </p:spPr>
        <p:txBody>
          <a:bodyPr lIns="91440" rIns="91440"/>
          <a:lstStyle/>
          <a:p>
            <a:r>
              <a:rPr lang="en-US" sz="4800" dirty="0"/>
              <a:t>Business continuity problem</a:t>
            </a:r>
          </a:p>
        </p:txBody>
      </p:sp>
      <p:sp>
        <p:nvSpPr>
          <p:cNvPr id="2" name="TextBox 1"/>
          <p:cNvSpPr txBox="1"/>
          <p:nvPr/>
        </p:nvSpPr>
        <p:spPr>
          <a:xfrm>
            <a:off x="275483" y="1581277"/>
            <a:ext cx="10877051" cy="1280290"/>
          </a:xfrm>
          <a:prstGeom prst="rect">
            <a:avLst/>
          </a:prstGeom>
          <a:noFill/>
        </p:spPr>
        <p:txBody>
          <a:bodyPr wrap="square" lIns="182851" tIns="146281" rIns="182851" bIns="146281" rtlCol="0">
            <a:spAutoFit/>
          </a:bodyPr>
          <a:lstStyle/>
          <a:p>
            <a:pPr marL="0" marR="0" lvl="0" indent="0" algn="l" defTabSz="932597" rtl="0" eaLnBrk="1" fontAlgn="auto" latinLnBrk="0" hangingPunct="1">
              <a:lnSpc>
                <a:spcPct val="100000"/>
              </a:lnSpc>
              <a:spcBef>
                <a:spcPts val="0"/>
              </a:spcBef>
              <a:spcAft>
                <a:spcPts val="600"/>
              </a:spcAft>
              <a:buClrTx/>
              <a:buSzTx/>
              <a:buFontTx/>
              <a:buNone/>
              <a:tabLst/>
              <a:defRPr/>
            </a:pPr>
            <a:r>
              <a:rPr kumimoji="0" lang="en-US" sz="3060" b="0" i="0" u="none" strike="noStrike" kern="1200" cap="none" spc="0" normalizeH="0" baseline="0" noProof="0" dirty="0">
                <a:ln>
                  <a:noFill/>
                </a:ln>
                <a:solidFill>
                  <a:srgbClr val="072726"/>
                </a:solidFill>
                <a:effectLst/>
                <a:uLnTx/>
                <a:uFillTx/>
                <a:latin typeface="Segoe UI Light"/>
                <a:ea typeface="+mn-ea"/>
                <a:cs typeface="+mn-cs"/>
              </a:rPr>
              <a:t>Enabling the application to continuously operate during unplanned and planned disruptive events</a:t>
            </a:r>
          </a:p>
        </p:txBody>
      </p:sp>
      <p:pic>
        <p:nvPicPr>
          <p:cNvPr id="4" name="Picture 3"/>
          <p:cNvPicPr>
            <a:picLocks noChangeAspect="1"/>
          </p:cNvPicPr>
          <p:nvPr/>
        </p:nvPicPr>
        <p:blipFill>
          <a:blip r:embed="rId3"/>
          <a:stretch>
            <a:fillRect/>
          </a:stretch>
        </p:blipFill>
        <p:spPr>
          <a:xfrm>
            <a:off x="4694237" y="5897245"/>
            <a:ext cx="7197633" cy="1097280"/>
          </a:xfrm>
          <a:prstGeom prst="rect">
            <a:avLst/>
          </a:prstGeom>
        </p:spPr>
      </p:pic>
    </p:spTree>
    <p:extLst>
      <p:ext uri="{BB962C8B-B14F-4D97-AF65-F5344CB8AC3E}">
        <p14:creationId xmlns:p14="http://schemas.microsoft.com/office/powerpoint/2010/main" val="467905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p:cNvSpPr/>
          <p:nvPr/>
        </p:nvSpPr>
        <p:spPr>
          <a:xfrm>
            <a:off x="8790316" y="1751683"/>
            <a:ext cx="1744862" cy="577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32754"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0072C6"/>
                </a:solidFill>
                <a:effectLst/>
                <a:uLnTx/>
                <a:uFillTx/>
                <a:latin typeface="Segoe UI"/>
                <a:ea typeface="+mn-ea"/>
                <a:cs typeface="+mn-cs"/>
              </a:rPr>
              <a:t>YOU</a:t>
            </a:r>
          </a:p>
        </p:txBody>
      </p:sp>
      <p:grpSp>
        <p:nvGrpSpPr>
          <p:cNvPr id="232" name="Group 231"/>
          <p:cNvGrpSpPr/>
          <p:nvPr/>
        </p:nvGrpSpPr>
        <p:grpSpPr>
          <a:xfrm>
            <a:off x="7817751" y="1317678"/>
            <a:ext cx="1682646" cy="1441480"/>
            <a:chOff x="7535061" y="1464082"/>
            <a:chExt cx="1649803" cy="1413344"/>
          </a:xfrm>
        </p:grpSpPr>
        <p:grpSp>
          <p:nvGrpSpPr>
            <p:cNvPr id="230" name="Group 229"/>
            <p:cNvGrpSpPr/>
            <p:nvPr/>
          </p:nvGrpSpPr>
          <p:grpSpPr>
            <a:xfrm>
              <a:off x="8117880" y="1531990"/>
              <a:ext cx="484862" cy="1345436"/>
              <a:chOff x="8105523" y="1445491"/>
              <a:chExt cx="484862" cy="1345436"/>
            </a:xfrm>
          </p:grpSpPr>
          <p:sp>
            <p:nvSpPr>
              <p:cNvPr id="100" name="Freeform 5"/>
              <p:cNvSpPr>
                <a:spLocks/>
              </p:cNvSpPr>
              <p:nvPr/>
            </p:nvSpPr>
            <p:spPr bwMode="auto">
              <a:xfrm>
                <a:off x="8294430" y="1677426"/>
                <a:ext cx="104948" cy="111245"/>
              </a:xfrm>
              <a:custGeom>
                <a:avLst/>
                <a:gdLst>
                  <a:gd name="T0" fmla="*/ 0 w 100"/>
                  <a:gd name="T1" fmla="*/ 10 h 106"/>
                  <a:gd name="T2" fmla="*/ 10 w 100"/>
                  <a:gd name="T3" fmla="*/ 0 h 106"/>
                  <a:gd name="T4" fmla="*/ 90 w 100"/>
                  <a:gd name="T5" fmla="*/ 0 h 106"/>
                  <a:gd name="T6" fmla="*/ 100 w 100"/>
                  <a:gd name="T7" fmla="*/ 10 h 106"/>
                  <a:gd name="T8" fmla="*/ 75 w 100"/>
                  <a:gd name="T9" fmla="*/ 98 h 106"/>
                  <a:gd name="T10" fmla="*/ 37 w 100"/>
                  <a:gd name="T11" fmla="*/ 106 h 106"/>
                  <a:gd name="T12" fmla="*/ 7 w 100"/>
                  <a:gd name="T13" fmla="*/ 63 h 106"/>
                  <a:gd name="T14" fmla="*/ 0 w 100"/>
                  <a:gd name="T15" fmla="*/ 1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6">
                    <a:moveTo>
                      <a:pt x="0" y="10"/>
                    </a:moveTo>
                    <a:lnTo>
                      <a:pt x="10" y="0"/>
                    </a:lnTo>
                    <a:lnTo>
                      <a:pt x="90" y="0"/>
                    </a:lnTo>
                    <a:lnTo>
                      <a:pt x="100" y="10"/>
                    </a:lnTo>
                    <a:lnTo>
                      <a:pt x="75" y="98"/>
                    </a:lnTo>
                    <a:lnTo>
                      <a:pt x="37" y="106"/>
                    </a:lnTo>
                    <a:lnTo>
                      <a:pt x="7" y="63"/>
                    </a:lnTo>
                    <a:lnTo>
                      <a:pt x="0" y="1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27" name="Freeform 67"/>
              <p:cNvSpPr>
                <a:spLocks/>
              </p:cNvSpPr>
              <p:nvPr/>
            </p:nvSpPr>
            <p:spPr bwMode="auto">
              <a:xfrm>
                <a:off x="8234610" y="2738453"/>
                <a:ext cx="105998" cy="52474"/>
              </a:xfrm>
              <a:custGeom>
                <a:avLst/>
                <a:gdLst>
                  <a:gd name="T0" fmla="*/ 41 w 83"/>
                  <a:gd name="T1" fmla="*/ 0 h 41"/>
                  <a:gd name="T2" fmla="*/ 0 w 83"/>
                  <a:gd name="T3" fmla="*/ 41 h 41"/>
                  <a:gd name="T4" fmla="*/ 83 w 83"/>
                  <a:gd name="T5" fmla="*/ 41 h 41"/>
                  <a:gd name="T6" fmla="*/ 41 w 83"/>
                  <a:gd name="T7" fmla="*/ 0 h 41"/>
                </a:gdLst>
                <a:ahLst/>
                <a:cxnLst>
                  <a:cxn ang="0">
                    <a:pos x="T0" y="T1"/>
                  </a:cxn>
                  <a:cxn ang="0">
                    <a:pos x="T2" y="T3"/>
                  </a:cxn>
                  <a:cxn ang="0">
                    <a:pos x="T4" y="T5"/>
                  </a:cxn>
                  <a:cxn ang="0">
                    <a:pos x="T6" y="T7"/>
                  </a:cxn>
                </a:cxnLst>
                <a:rect l="0" t="0" r="r" b="b"/>
                <a:pathLst>
                  <a:path w="83" h="41">
                    <a:moveTo>
                      <a:pt x="41" y="0"/>
                    </a:moveTo>
                    <a:cubicBezTo>
                      <a:pt x="18" y="0"/>
                      <a:pt x="0" y="19"/>
                      <a:pt x="0" y="41"/>
                    </a:cubicBezTo>
                    <a:cubicBezTo>
                      <a:pt x="83" y="41"/>
                      <a:pt x="83" y="41"/>
                      <a:pt x="83" y="41"/>
                    </a:cubicBezTo>
                    <a:cubicBezTo>
                      <a:pt x="83" y="19"/>
                      <a:pt x="64" y="0"/>
                      <a:pt x="4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28" name="Freeform 68"/>
              <p:cNvSpPr>
                <a:spLocks/>
              </p:cNvSpPr>
              <p:nvPr/>
            </p:nvSpPr>
            <p:spPr bwMode="auto">
              <a:xfrm>
                <a:off x="8220966" y="2173832"/>
                <a:ext cx="134334" cy="575116"/>
              </a:xfrm>
              <a:custGeom>
                <a:avLst/>
                <a:gdLst>
                  <a:gd name="T0" fmla="*/ 98 w 128"/>
                  <a:gd name="T1" fmla="*/ 548 h 548"/>
                  <a:gd name="T2" fmla="*/ 23 w 128"/>
                  <a:gd name="T3" fmla="*/ 548 h 548"/>
                  <a:gd name="T4" fmla="*/ 0 w 128"/>
                  <a:gd name="T5" fmla="*/ 0 h 548"/>
                  <a:gd name="T6" fmla="*/ 128 w 128"/>
                  <a:gd name="T7" fmla="*/ 0 h 548"/>
                  <a:gd name="T8" fmla="*/ 98 w 128"/>
                  <a:gd name="T9" fmla="*/ 548 h 548"/>
                </a:gdLst>
                <a:ahLst/>
                <a:cxnLst>
                  <a:cxn ang="0">
                    <a:pos x="T0" y="T1"/>
                  </a:cxn>
                  <a:cxn ang="0">
                    <a:pos x="T2" y="T3"/>
                  </a:cxn>
                  <a:cxn ang="0">
                    <a:pos x="T4" y="T5"/>
                  </a:cxn>
                  <a:cxn ang="0">
                    <a:pos x="T6" y="T7"/>
                  </a:cxn>
                  <a:cxn ang="0">
                    <a:pos x="T8" y="T9"/>
                  </a:cxn>
                </a:cxnLst>
                <a:rect l="0" t="0" r="r" b="b"/>
                <a:pathLst>
                  <a:path w="128" h="548">
                    <a:moveTo>
                      <a:pt x="98" y="548"/>
                    </a:moveTo>
                    <a:lnTo>
                      <a:pt x="23" y="548"/>
                    </a:lnTo>
                    <a:lnTo>
                      <a:pt x="0" y="0"/>
                    </a:lnTo>
                    <a:lnTo>
                      <a:pt x="128" y="0"/>
                    </a:lnTo>
                    <a:lnTo>
                      <a:pt x="98" y="5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29" name="Freeform 69"/>
              <p:cNvSpPr>
                <a:spLocks/>
              </p:cNvSpPr>
              <p:nvPr/>
            </p:nvSpPr>
            <p:spPr bwMode="auto">
              <a:xfrm>
                <a:off x="8338508" y="2173832"/>
                <a:ext cx="133285" cy="575116"/>
              </a:xfrm>
              <a:custGeom>
                <a:avLst/>
                <a:gdLst>
                  <a:gd name="T0" fmla="*/ 103 w 127"/>
                  <a:gd name="T1" fmla="*/ 548 h 548"/>
                  <a:gd name="T2" fmla="*/ 28 w 127"/>
                  <a:gd name="T3" fmla="*/ 548 h 548"/>
                  <a:gd name="T4" fmla="*/ 0 w 127"/>
                  <a:gd name="T5" fmla="*/ 0 h 548"/>
                  <a:gd name="T6" fmla="*/ 127 w 127"/>
                  <a:gd name="T7" fmla="*/ 0 h 548"/>
                  <a:gd name="T8" fmla="*/ 103 w 127"/>
                  <a:gd name="T9" fmla="*/ 548 h 548"/>
                </a:gdLst>
                <a:ahLst/>
                <a:cxnLst>
                  <a:cxn ang="0">
                    <a:pos x="T0" y="T1"/>
                  </a:cxn>
                  <a:cxn ang="0">
                    <a:pos x="T2" y="T3"/>
                  </a:cxn>
                  <a:cxn ang="0">
                    <a:pos x="T4" y="T5"/>
                  </a:cxn>
                  <a:cxn ang="0">
                    <a:pos x="T6" y="T7"/>
                  </a:cxn>
                  <a:cxn ang="0">
                    <a:pos x="T8" y="T9"/>
                  </a:cxn>
                </a:cxnLst>
                <a:rect l="0" t="0" r="r" b="b"/>
                <a:pathLst>
                  <a:path w="127" h="548">
                    <a:moveTo>
                      <a:pt x="103" y="548"/>
                    </a:moveTo>
                    <a:lnTo>
                      <a:pt x="28" y="548"/>
                    </a:lnTo>
                    <a:lnTo>
                      <a:pt x="0" y="0"/>
                    </a:lnTo>
                    <a:lnTo>
                      <a:pt x="127" y="0"/>
                    </a:lnTo>
                    <a:lnTo>
                      <a:pt x="103" y="5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30" name="Freeform 70"/>
              <p:cNvSpPr>
                <a:spLocks/>
              </p:cNvSpPr>
              <p:nvPr/>
            </p:nvSpPr>
            <p:spPr bwMode="auto">
              <a:xfrm>
                <a:off x="8357399" y="2738453"/>
                <a:ext cx="105998" cy="52474"/>
              </a:xfrm>
              <a:custGeom>
                <a:avLst/>
                <a:gdLst>
                  <a:gd name="T0" fmla="*/ 41 w 83"/>
                  <a:gd name="T1" fmla="*/ 0 h 41"/>
                  <a:gd name="T2" fmla="*/ 0 w 83"/>
                  <a:gd name="T3" fmla="*/ 41 h 41"/>
                  <a:gd name="T4" fmla="*/ 83 w 83"/>
                  <a:gd name="T5" fmla="*/ 41 h 41"/>
                  <a:gd name="T6" fmla="*/ 41 w 83"/>
                  <a:gd name="T7" fmla="*/ 0 h 41"/>
                </a:gdLst>
                <a:ahLst/>
                <a:cxnLst>
                  <a:cxn ang="0">
                    <a:pos x="T0" y="T1"/>
                  </a:cxn>
                  <a:cxn ang="0">
                    <a:pos x="T2" y="T3"/>
                  </a:cxn>
                  <a:cxn ang="0">
                    <a:pos x="T4" y="T5"/>
                  </a:cxn>
                  <a:cxn ang="0">
                    <a:pos x="T6" y="T7"/>
                  </a:cxn>
                </a:cxnLst>
                <a:rect l="0" t="0" r="r" b="b"/>
                <a:pathLst>
                  <a:path w="83" h="41">
                    <a:moveTo>
                      <a:pt x="41" y="0"/>
                    </a:moveTo>
                    <a:cubicBezTo>
                      <a:pt x="18" y="0"/>
                      <a:pt x="0" y="19"/>
                      <a:pt x="0" y="41"/>
                    </a:cubicBezTo>
                    <a:cubicBezTo>
                      <a:pt x="83" y="41"/>
                      <a:pt x="83" y="41"/>
                      <a:pt x="83" y="41"/>
                    </a:cubicBezTo>
                    <a:cubicBezTo>
                      <a:pt x="83" y="19"/>
                      <a:pt x="64" y="0"/>
                      <a:pt x="4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31" name="Freeform 71"/>
              <p:cNvSpPr>
                <a:spLocks/>
              </p:cNvSpPr>
              <p:nvPr/>
            </p:nvSpPr>
            <p:spPr bwMode="auto">
              <a:xfrm>
                <a:off x="8284985" y="1690020"/>
                <a:ext cx="130136" cy="349478"/>
              </a:xfrm>
              <a:custGeom>
                <a:avLst/>
                <a:gdLst>
                  <a:gd name="T0" fmla="*/ 124 w 124"/>
                  <a:gd name="T1" fmla="*/ 69 h 333"/>
                  <a:gd name="T2" fmla="*/ 62 w 124"/>
                  <a:gd name="T3" fmla="*/ 0 h 333"/>
                  <a:gd name="T4" fmla="*/ 0 w 124"/>
                  <a:gd name="T5" fmla="*/ 65 h 333"/>
                  <a:gd name="T6" fmla="*/ 46 w 124"/>
                  <a:gd name="T7" fmla="*/ 309 h 333"/>
                  <a:gd name="T8" fmla="*/ 59 w 124"/>
                  <a:gd name="T9" fmla="*/ 333 h 333"/>
                  <a:gd name="T10" fmla="*/ 73 w 124"/>
                  <a:gd name="T11" fmla="*/ 309 h 333"/>
                  <a:gd name="T12" fmla="*/ 124 w 124"/>
                  <a:gd name="T13" fmla="*/ 69 h 333"/>
                </a:gdLst>
                <a:ahLst/>
                <a:cxnLst>
                  <a:cxn ang="0">
                    <a:pos x="T0" y="T1"/>
                  </a:cxn>
                  <a:cxn ang="0">
                    <a:pos x="T2" y="T3"/>
                  </a:cxn>
                  <a:cxn ang="0">
                    <a:pos x="T4" y="T5"/>
                  </a:cxn>
                  <a:cxn ang="0">
                    <a:pos x="T6" y="T7"/>
                  </a:cxn>
                  <a:cxn ang="0">
                    <a:pos x="T8" y="T9"/>
                  </a:cxn>
                  <a:cxn ang="0">
                    <a:pos x="T10" y="T11"/>
                  </a:cxn>
                  <a:cxn ang="0">
                    <a:pos x="T12" y="T13"/>
                  </a:cxn>
                </a:cxnLst>
                <a:rect l="0" t="0" r="r" b="b"/>
                <a:pathLst>
                  <a:path w="124" h="333">
                    <a:moveTo>
                      <a:pt x="124" y="69"/>
                    </a:moveTo>
                    <a:lnTo>
                      <a:pt x="62" y="0"/>
                    </a:lnTo>
                    <a:lnTo>
                      <a:pt x="0" y="65"/>
                    </a:lnTo>
                    <a:lnTo>
                      <a:pt x="46" y="309"/>
                    </a:lnTo>
                    <a:lnTo>
                      <a:pt x="59" y="333"/>
                    </a:lnTo>
                    <a:lnTo>
                      <a:pt x="73" y="309"/>
                    </a:lnTo>
                    <a:lnTo>
                      <a:pt x="124" y="69"/>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32" name="Freeform 72"/>
              <p:cNvSpPr>
                <a:spLocks/>
              </p:cNvSpPr>
              <p:nvPr/>
            </p:nvSpPr>
            <p:spPr bwMode="auto">
              <a:xfrm>
                <a:off x="8272391" y="1452837"/>
                <a:ext cx="162670" cy="206748"/>
              </a:xfrm>
              <a:custGeom>
                <a:avLst/>
                <a:gdLst>
                  <a:gd name="T0" fmla="*/ 114 w 128"/>
                  <a:gd name="T1" fmla="*/ 98 h 162"/>
                  <a:gd name="T2" fmla="*/ 46 w 128"/>
                  <a:gd name="T3" fmla="*/ 151 h 162"/>
                  <a:gd name="T4" fmla="*/ 13 w 128"/>
                  <a:gd name="T5" fmla="*/ 65 h 162"/>
                  <a:gd name="T6" fmla="*/ 96 w 128"/>
                  <a:gd name="T7" fmla="*/ 10 h 162"/>
                  <a:gd name="T8" fmla="*/ 114 w 128"/>
                  <a:gd name="T9" fmla="*/ 98 h 162"/>
                </a:gdLst>
                <a:ahLst/>
                <a:cxnLst>
                  <a:cxn ang="0">
                    <a:pos x="T0" y="T1"/>
                  </a:cxn>
                  <a:cxn ang="0">
                    <a:pos x="T2" y="T3"/>
                  </a:cxn>
                  <a:cxn ang="0">
                    <a:pos x="T4" y="T5"/>
                  </a:cxn>
                  <a:cxn ang="0">
                    <a:pos x="T6" y="T7"/>
                  </a:cxn>
                  <a:cxn ang="0">
                    <a:pos x="T8" y="T9"/>
                  </a:cxn>
                </a:cxnLst>
                <a:rect l="0" t="0" r="r" b="b"/>
                <a:pathLst>
                  <a:path w="128" h="162">
                    <a:moveTo>
                      <a:pt x="114" y="98"/>
                    </a:moveTo>
                    <a:cubicBezTo>
                      <a:pt x="90" y="162"/>
                      <a:pt x="77" y="161"/>
                      <a:pt x="46" y="151"/>
                    </a:cubicBezTo>
                    <a:cubicBezTo>
                      <a:pt x="15" y="141"/>
                      <a:pt x="0" y="102"/>
                      <a:pt x="13" y="65"/>
                    </a:cubicBezTo>
                    <a:cubicBezTo>
                      <a:pt x="25" y="27"/>
                      <a:pt x="65" y="0"/>
                      <a:pt x="96" y="10"/>
                    </a:cubicBezTo>
                    <a:cubicBezTo>
                      <a:pt x="126" y="20"/>
                      <a:pt x="128" y="61"/>
                      <a:pt x="114" y="98"/>
                    </a:cubicBez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33" name="Freeform 73"/>
              <p:cNvSpPr>
                <a:spLocks/>
              </p:cNvSpPr>
              <p:nvPr/>
            </p:nvSpPr>
            <p:spPr bwMode="auto">
              <a:xfrm>
                <a:off x="8243006" y="1445491"/>
                <a:ext cx="181561" cy="224589"/>
              </a:xfrm>
              <a:custGeom>
                <a:avLst/>
                <a:gdLst>
                  <a:gd name="T0" fmla="*/ 124 w 143"/>
                  <a:gd name="T1" fmla="*/ 35 h 176"/>
                  <a:gd name="T2" fmla="*/ 104 w 143"/>
                  <a:gd name="T3" fmla="*/ 149 h 176"/>
                  <a:gd name="T4" fmla="*/ 41 w 143"/>
                  <a:gd name="T5" fmla="*/ 144 h 176"/>
                  <a:gd name="T6" fmla="*/ 41 w 143"/>
                  <a:gd name="T7" fmla="*/ 12 h 176"/>
                  <a:gd name="T8" fmla="*/ 124 w 143"/>
                  <a:gd name="T9" fmla="*/ 35 h 176"/>
                </a:gdLst>
                <a:ahLst/>
                <a:cxnLst>
                  <a:cxn ang="0">
                    <a:pos x="T0" y="T1"/>
                  </a:cxn>
                  <a:cxn ang="0">
                    <a:pos x="T2" y="T3"/>
                  </a:cxn>
                  <a:cxn ang="0">
                    <a:pos x="T4" y="T5"/>
                  </a:cxn>
                  <a:cxn ang="0">
                    <a:pos x="T6" y="T7"/>
                  </a:cxn>
                  <a:cxn ang="0">
                    <a:pos x="T8" y="T9"/>
                  </a:cxn>
                </a:cxnLst>
                <a:rect l="0" t="0" r="r" b="b"/>
                <a:pathLst>
                  <a:path w="143" h="176">
                    <a:moveTo>
                      <a:pt x="124" y="35"/>
                    </a:moveTo>
                    <a:cubicBezTo>
                      <a:pt x="143" y="67"/>
                      <a:pt x="129" y="134"/>
                      <a:pt x="104" y="149"/>
                    </a:cubicBezTo>
                    <a:cubicBezTo>
                      <a:pt x="79" y="163"/>
                      <a:pt x="60" y="176"/>
                      <a:pt x="41" y="144"/>
                    </a:cubicBezTo>
                    <a:cubicBezTo>
                      <a:pt x="23" y="112"/>
                      <a:pt x="0" y="31"/>
                      <a:pt x="41" y="12"/>
                    </a:cubicBezTo>
                    <a:cubicBezTo>
                      <a:pt x="67" y="0"/>
                      <a:pt x="105" y="3"/>
                      <a:pt x="124" y="35"/>
                    </a:cubicBez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34" name="Freeform 74"/>
              <p:cNvSpPr>
                <a:spLocks/>
              </p:cNvSpPr>
              <p:nvPr/>
            </p:nvSpPr>
            <p:spPr bwMode="auto">
              <a:xfrm>
                <a:off x="8304925" y="1610259"/>
                <a:ext cx="83959" cy="100750"/>
              </a:xfrm>
              <a:custGeom>
                <a:avLst/>
                <a:gdLst>
                  <a:gd name="T0" fmla="*/ 80 w 80"/>
                  <a:gd name="T1" fmla="*/ 64 h 96"/>
                  <a:gd name="T2" fmla="*/ 40 w 80"/>
                  <a:gd name="T3" fmla="*/ 96 h 96"/>
                  <a:gd name="T4" fmla="*/ 0 w 80"/>
                  <a:gd name="T5" fmla="*/ 64 h 96"/>
                  <a:gd name="T6" fmla="*/ 0 w 80"/>
                  <a:gd name="T7" fmla="*/ 0 h 96"/>
                  <a:gd name="T8" fmla="*/ 80 w 80"/>
                  <a:gd name="T9" fmla="*/ 0 h 96"/>
                  <a:gd name="T10" fmla="*/ 80 w 80"/>
                  <a:gd name="T11" fmla="*/ 64 h 96"/>
                </a:gdLst>
                <a:ahLst/>
                <a:cxnLst>
                  <a:cxn ang="0">
                    <a:pos x="T0" y="T1"/>
                  </a:cxn>
                  <a:cxn ang="0">
                    <a:pos x="T2" y="T3"/>
                  </a:cxn>
                  <a:cxn ang="0">
                    <a:pos x="T4" y="T5"/>
                  </a:cxn>
                  <a:cxn ang="0">
                    <a:pos x="T6" y="T7"/>
                  </a:cxn>
                  <a:cxn ang="0">
                    <a:pos x="T8" y="T9"/>
                  </a:cxn>
                  <a:cxn ang="0">
                    <a:pos x="T10" y="T11"/>
                  </a:cxn>
                </a:cxnLst>
                <a:rect l="0" t="0" r="r" b="b"/>
                <a:pathLst>
                  <a:path w="80" h="96">
                    <a:moveTo>
                      <a:pt x="80" y="64"/>
                    </a:moveTo>
                    <a:lnTo>
                      <a:pt x="40" y="96"/>
                    </a:lnTo>
                    <a:lnTo>
                      <a:pt x="0" y="64"/>
                    </a:lnTo>
                    <a:lnTo>
                      <a:pt x="0" y="0"/>
                    </a:lnTo>
                    <a:lnTo>
                      <a:pt x="80" y="0"/>
                    </a:lnTo>
                    <a:lnTo>
                      <a:pt x="80" y="64"/>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35" name="Freeform 75"/>
              <p:cNvSpPr>
                <a:spLocks/>
              </p:cNvSpPr>
              <p:nvPr/>
            </p:nvSpPr>
            <p:spPr bwMode="auto">
              <a:xfrm>
                <a:off x="8105523" y="1702614"/>
                <a:ext cx="179462" cy="464921"/>
              </a:xfrm>
              <a:custGeom>
                <a:avLst/>
                <a:gdLst>
                  <a:gd name="T0" fmla="*/ 141 w 141"/>
                  <a:gd name="T1" fmla="*/ 15 h 364"/>
                  <a:gd name="T2" fmla="*/ 85 w 141"/>
                  <a:gd name="T3" fmla="*/ 0 h 364"/>
                  <a:gd name="T4" fmla="*/ 0 w 141"/>
                  <a:gd name="T5" fmla="*/ 364 h 364"/>
                  <a:gd name="T6" fmla="*/ 58 w 141"/>
                  <a:gd name="T7" fmla="*/ 364 h 364"/>
                  <a:gd name="T8" fmla="*/ 141 w 141"/>
                  <a:gd name="T9" fmla="*/ 15 h 364"/>
                </a:gdLst>
                <a:ahLst/>
                <a:cxnLst>
                  <a:cxn ang="0">
                    <a:pos x="T0" y="T1"/>
                  </a:cxn>
                  <a:cxn ang="0">
                    <a:pos x="T2" y="T3"/>
                  </a:cxn>
                  <a:cxn ang="0">
                    <a:pos x="T4" y="T5"/>
                  </a:cxn>
                  <a:cxn ang="0">
                    <a:pos x="T6" y="T7"/>
                  </a:cxn>
                  <a:cxn ang="0">
                    <a:pos x="T8" y="T9"/>
                  </a:cxn>
                </a:cxnLst>
                <a:rect l="0" t="0" r="r" b="b"/>
                <a:pathLst>
                  <a:path w="141" h="364">
                    <a:moveTo>
                      <a:pt x="141" y="15"/>
                    </a:moveTo>
                    <a:cubicBezTo>
                      <a:pt x="123" y="10"/>
                      <a:pt x="104" y="5"/>
                      <a:pt x="85" y="0"/>
                    </a:cubicBezTo>
                    <a:cubicBezTo>
                      <a:pt x="31" y="117"/>
                      <a:pt x="13" y="235"/>
                      <a:pt x="0" y="364"/>
                    </a:cubicBezTo>
                    <a:cubicBezTo>
                      <a:pt x="58" y="364"/>
                      <a:pt x="58" y="364"/>
                      <a:pt x="58" y="364"/>
                    </a:cubicBezTo>
                    <a:cubicBezTo>
                      <a:pt x="71" y="241"/>
                      <a:pt x="89" y="128"/>
                      <a:pt x="141" y="15"/>
                    </a:cubicBezTo>
                    <a:close/>
                  </a:path>
                </a:pathLst>
              </a:custGeom>
              <a:solidFill>
                <a:schemeClr val="accent2">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36" name="Freeform 76"/>
              <p:cNvSpPr>
                <a:spLocks/>
              </p:cNvSpPr>
              <p:nvPr/>
            </p:nvSpPr>
            <p:spPr bwMode="auto">
              <a:xfrm>
                <a:off x="8410923" y="1702614"/>
                <a:ext cx="179462" cy="464921"/>
              </a:xfrm>
              <a:custGeom>
                <a:avLst/>
                <a:gdLst>
                  <a:gd name="T0" fmla="*/ 0 w 141"/>
                  <a:gd name="T1" fmla="*/ 15 h 364"/>
                  <a:gd name="T2" fmla="*/ 56 w 141"/>
                  <a:gd name="T3" fmla="*/ 0 h 364"/>
                  <a:gd name="T4" fmla="*/ 141 w 141"/>
                  <a:gd name="T5" fmla="*/ 364 h 364"/>
                  <a:gd name="T6" fmla="*/ 84 w 141"/>
                  <a:gd name="T7" fmla="*/ 364 h 364"/>
                  <a:gd name="T8" fmla="*/ 0 w 141"/>
                  <a:gd name="T9" fmla="*/ 15 h 364"/>
                </a:gdLst>
                <a:ahLst/>
                <a:cxnLst>
                  <a:cxn ang="0">
                    <a:pos x="T0" y="T1"/>
                  </a:cxn>
                  <a:cxn ang="0">
                    <a:pos x="T2" y="T3"/>
                  </a:cxn>
                  <a:cxn ang="0">
                    <a:pos x="T4" y="T5"/>
                  </a:cxn>
                  <a:cxn ang="0">
                    <a:pos x="T6" y="T7"/>
                  </a:cxn>
                  <a:cxn ang="0">
                    <a:pos x="T8" y="T9"/>
                  </a:cxn>
                </a:cxnLst>
                <a:rect l="0" t="0" r="r" b="b"/>
                <a:pathLst>
                  <a:path w="141" h="364">
                    <a:moveTo>
                      <a:pt x="0" y="15"/>
                    </a:moveTo>
                    <a:cubicBezTo>
                      <a:pt x="19" y="10"/>
                      <a:pt x="38" y="5"/>
                      <a:pt x="56" y="0"/>
                    </a:cubicBezTo>
                    <a:cubicBezTo>
                      <a:pt x="111" y="117"/>
                      <a:pt x="129" y="235"/>
                      <a:pt x="141" y="364"/>
                    </a:cubicBezTo>
                    <a:cubicBezTo>
                      <a:pt x="84" y="364"/>
                      <a:pt x="84" y="364"/>
                      <a:pt x="84" y="364"/>
                    </a:cubicBezTo>
                    <a:cubicBezTo>
                      <a:pt x="71" y="241"/>
                      <a:pt x="53" y="128"/>
                      <a:pt x="0" y="15"/>
                    </a:cubicBezTo>
                    <a:close/>
                  </a:path>
                </a:pathLst>
              </a:custGeom>
              <a:solidFill>
                <a:schemeClr val="accent2">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37" name="Freeform 77"/>
              <p:cNvSpPr>
                <a:spLocks/>
              </p:cNvSpPr>
              <p:nvPr/>
            </p:nvSpPr>
            <p:spPr bwMode="auto">
              <a:xfrm>
                <a:off x="8114969" y="2167535"/>
                <a:ext cx="53524" cy="59821"/>
              </a:xfrm>
              <a:custGeom>
                <a:avLst/>
                <a:gdLst>
                  <a:gd name="T0" fmla="*/ 0 w 42"/>
                  <a:gd name="T1" fmla="*/ 0 h 47"/>
                  <a:gd name="T2" fmla="*/ 0 w 42"/>
                  <a:gd name="T3" fmla="*/ 26 h 47"/>
                  <a:gd name="T4" fmla="*/ 21 w 42"/>
                  <a:gd name="T5" fmla="*/ 47 h 47"/>
                  <a:gd name="T6" fmla="*/ 42 w 42"/>
                  <a:gd name="T7" fmla="*/ 26 h 47"/>
                  <a:gd name="T8" fmla="*/ 42 w 42"/>
                  <a:gd name="T9" fmla="*/ 0 h 47"/>
                  <a:gd name="T10" fmla="*/ 0 w 42"/>
                  <a:gd name="T11" fmla="*/ 0 h 47"/>
                </a:gdLst>
                <a:ahLst/>
                <a:cxnLst>
                  <a:cxn ang="0">
                    <a:pos x="T0" y="T1"/>
                  </a:cxn>
                  <a:cxn ang="0">
                    <a:pos x="T2" y="T3"/>
                  </a:cxn>
                  <a:cxn ang="0">
                    <a:pos x="T4" y="T5"/>
                  </a:cxn>
                  <a:cxn ang="0">
                    <a:pos x="T6" y="T7"/>
                  </a:cxn>
                  <a:cxn ang="0">
                    <a:pos x="T8" y="T9"/>
                  </a:cxn>
                  <a:cxn ang="0">
                    <a:pos x="T10" y="T11"/>
                  </a:cxn>
                </a:cxnLst>
                <a:rect l="0" t="0" r="r" b="b"/>
                <a:pathLst>
                  <a:path w="42" h="47">
                    <a:moveTo>
                      <a:pt x="0" y="0"/>
                    </a:moveTo>
                    <a:cubicBezTo>
                      <a:pt x="0" y="26"/>
                      <a:pt x="0" y="26"/>
                      <a:pt x="0" y="26"/>
                    </a:cubicBezTo>
                    <a:cubicBezTo>
                      <a:pt x="0" y="37"/>
                      <a:pt x="9" y="47"/>
                      <a:pt x="21" y="47"/>
                    </a:cubicBezTo>
                    <a:cubicBezTo>
                      <a:pt x="33" y="47"/>
                      <a:pt x="42" y="37"/>
                      <a:pt x="42" y="26"/>
                    </a:cubicBezTo>
                    <a:cubicBezTo>
                      <a:pt x="42" y="0"/>
                      <a:pt x="42" y="0"/>
                      <a:pt x="42" y="0"/>
                    </a:cubicBezTo>
                    <a:lnTo>
                      <a:pt x="0" y="0"/>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38" name="Freeform 78"/>
              <p:cNvSpPr>
                <a:spLocks/>
              </p:cNvSpPr>
              <p:nvPr/>
            </p:nvSpPr>
            <p:spPr bwMode="auto">
              <a:xfrm>
                <a:off x="8526366" y="2167535"/>
                <a:ext cx="53524" cy="59821"/>
              </a:xfrm>
              <a:custGeom>
                <a:avLst/>
                <a:gdLst>
                  <a:gd name="T0" fmla="*/ 0 w 42"/>
                  <a:gd name="T1" fmla="*/ 0 h 47"/>
                  <a:gd name="T2" fmla="*/ 0 w 42"/>
                  <a:gd name="T3" fmla="*/ 26 h 47"/>
                  <a:gd name="T4" fmla="*/ 21 w 42"/>
                  <a:gd name="T5" fmla="*/ 47 h 47"/>
                  <a:gd name="T6" fmla="*/ 42 w 42"/>
                  <a:gd name="T7" fmla="*/ 26 h 47"/>
                  <a:gd name="T8" fmla="*/ 42 w 42"/>
                  <a:gd name="T9" fmla="*/ 0 h 47"/>
                  <a:gd name="T10" fmla="*/ 0 w 42"/>
                  <a:gd name="T11" fmla="*/ 0 h 47"/>
                </a:gdLst>
                <a:ahLst/>
                <a:cxnLst>
                  <a:cxn ang="0">
                    <a:pos x="T0" y="T1"/>
                  </a:cxn>
                  <a:cxn ang="0">
                    <a:pos x="T2" y="T3"/>
                  </a:cxn>
                  <a:cxn ang="0">
                    <a:pos x="T4" y="T5"/>
                  </a:cxn>
                  <a:cxn ang="0">
                    <a:pos x="T6" y="T7"/>
                  </a:cxn>
                  <a:cxn ang="0">
                    <a:pos x="T8" y="T9"/>
                  </a:cxn>
                  <a:cxn ang="0">
                    <a:pos x="T10" y="T11"/>
                  </a:cxn>
                </a:cxnLst>
                <a:rect l="0" t="0" r="r" b="b"/>
                <a:pathLst>
                  <a:path w="42" h="47">
                    <a:moveTo>
                      <a:pt x="0" y="0"/>
                    </a:moveTo>
                    <a:cubicBezTo>
                      <a:pt x="0" y="26"/>
                      <a:pt x="0" y="26"/>
                      <a:pt x="0" y="26"/>
                    </a:cubicBezTo>
                    <a:cubicBezTo>
                      <a:pt x="0" y="37"/>
                      <a:pt x="10" y="47"/>
                      <a:pt x="21" y="47"/>
                    </a:cubicBezTo>
                    <a:cubicBezTo>
                      <a:pt x="33" y="47"/>
                      <a:pt x="42" y="37"/>
                      <a:pt x="42" y="26"/>
                    </a:cubicBezTo>
                    <a:cubicBezTo>
                      <a:pt x="42" y="0"/>
                      <a:pt x="42" y="0"/>
                      <a:pt x="42" y="0"/>
                    </a:cubicBezTo>
                    <a:lnTo>
                      <a:pt x="0" y="0"/>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39" name="Freeform 79"/>
              <p:cNvSpPr>
                <a:spLocks/>
              </p:cNvSpPr>
              <p:nvPr/>
            </p:nvSpPr>
            <p:spPr bwMode="auto">
              <a:xfrm>
                <a:off x="8212570" y="1687921"/>
                <a:ext cx="269717" cy="470168"/>
              </a:xfrm>
              <a:custGeom>
                <a:avLst/>
                <a:gdLst>
                  <a:gd name="T0" fmla="*/ 178 w 257"/>
                  <a:gd name="T1" fmla="*/ 0 h 448"/>
                  <a:gd name="T2" fmla="*/ 128 w 257"/>
                  <a:gd name="T3" fmla="*/ 85 h 448"/>
                  <a:gd name="T4" fmla="*/ 78 w 257"/>
                  <a:gd name="T5" fmla="*/ 0 h 448"/>
                  <a:gd name="T6" fmla="*/ 0 w 257"/>
                  <a:gd name="T7" fmla="*/ 14 h 448"/>
                  <a:gd name="T8" fmla="*/ 4 w 257"/>
                  <a:gd name="T9" fmla="*/ 448 h 448"/>
                  <a:gd name="T10" fmla="*/ 252 w 257"/>
                  <a:gd name="T11" fmla="*/ 448 h 448"/>
                  <a:gd name="T12" fmla="*/ 257 w 257"/>
                  <a:gd name="T13" fmla="*/ 14 h 448"/>
                  <a:gd name="T14" fmla="*/ 178 w 257"/>
                  <a:gd name="T15" fmla="*/ 0 h 4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7" h="448">
                    <a:moveTo>
                      <a:pt x="178" y="0"/>
                    </a:moveTo>
                    <a:lnTo>
                      <a:pt x="128" y="85"/>
                    </a:lnTo>
                    <a:lnTo>
                      <a:pt x="78" y="0"/>
                    </a:lnTo>
                    <a:lnTo>
                      <a:pt x="0" y="14"/>
                    </a:lnTo>
                    <a:lnTo>
                      <a:pt x="4" y="448"/>
                    </a:lnTo>
                    <a:lnTo>
                      <a:pt x="252" y="448"/>
                    </a:lnTo>
                    <a:lnTo>
                      <a:pt x="257" y="14"/>
                    </a:lnTo>
                    <a:lnTo>
                      <a:pt x="178" y="0"/>
                    </a:lnTo>
                    <a:close/>
                  </a:path>
                </a:pathLst>
              </a:custGeom>
              <a:solidFill>
                <a:schemeClr val="accent2">
                  <a:lumMod val="5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40" name="Freeform 80"/>
              <p:cNvSpPr>
                <a:spLocks/>
              </p:cNvSpPr>
              <p:nvPr/>
            </p:nvSpPr>
            <p:spPr bwMode="auto">
              <a:xfrm>
                <a:off x="8416170" y="1524202"/>
                <a:ext cx="0" cy="1050"/>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41" name="Freeform 81"/>
              <p:cNvSpPr>
                <a:spLocks/>
              </p:cNvSpPr>
              <p:nvPr/>
            </p:nvSpPr>
            <p:spPr bwMode="auto">
              <a:xfrm>
                <a:off x="8415121" y="1522103"/>
                <a:ext cx="0" cy="1050"/>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42" name="Freeform 82"/>
              <p:cNvSpPr>
                <a:spLocks/>
              </p:cNvSpPr>
              <p:nvPr/>
            </p:nvSpPr>
            <p:spPr bwMode="auto">
              <a:xfrm>
                <a:off x="8411972" y="1515806"/>
                <a:ext cx="0" cy="1050"/>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43" name="Freeform 83"/>
              <p:cNvSpPr>
                <a:spLocks/>
              </p:cNvSpPr>
              <p:nvPr/>
            </p:nvSpPr>
            <p:spPr bwMode="auto">
              <a:xfrm>
                <a:off x="8413022" y="1517905"/>
                <a:ext cx="0" cy="1050"/>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44" name="Freeform 84"/>
              <p:cNvSpPr>
                <a:spLocks/>
              </p:cNvSpPr>
              <p:nvPr/>
            </p:nvSpPr>
            <p:spPr bwMode="auto">
              <a:xfrm>
                <a:off x="8279737" y="151685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45" name="Freeform 85"/>
              <p:cNvSpPr>
                <a:spLocks/>
              </p:cNvSpPr>
              <p:nvPr/>
            </p:nvSpPr>
            <p:spPr bwMode="auto">
              <a:xfrm>
                <a:off x="8416170" y="1527351"/>
                <a:ext cx="0" cy="2099"/>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2"/>
                      <a:pt x="0" y="1"/>
                      <a:pt x="0" y="0"/>
                    </a:cubicBezTo>
                    <a:cubicBezTo>
                      <a:pt x="0" y="1"/>
                      <a:pt x="0" y="2"/>
                      <a:pt x="0" y="2"/>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46" name="Freeform 86"/>
              <p:cNvSpPr>
                <a:spLocks/>
              </p:cNvSpPr>
              <p:nvPr/>
            </p:nvSpPr>
            <p:spPr bwMode="auto">
              <a:xfrm>
                <a:off x="8416170" y="1530499"/>
                <a:ext cx="1050" cy="3149"/>
              </a:xfrm>
              <a:custGeom>
                <a:avLst/>
                <a:gdLst>
                  <a:gd name="T0" fmla="*/ 1 w 1"/>
                  <a:gd name="T1" fmla="*/ 2 h 2"/>
                  <a:gd name="T2" fmla="*/ 0 w 1"/>
                  <a:gd name="T3" fmla="*/ 0 h 2"/>
                  <a:gd name="T4" fmla="*/ 1 w 1"/>
                  <a:gd name="T5" fmla="*/ 2 h 2"/>
                </a:gdLst>
                <a:ahLst/>
                <a:cxnLst>
                  <a:cxn ang="0">
                    <a:pos x="T0" y="T1"/>
                  </a:cxn>
                  <a:cxn ang="0">
                    <a:pos x="T2" y="T3"/>
                  </a:cxn>
                  <a:cxn ang="0">
                    <a:pos x="T4" y="T5"/>
                  </a:cxn>
                </a:cxnLst>
                <a:rect l="0" t="0" r="r" b="b"/>
                <a:pathLst>
                  <a:path w="1" h="2">
                    <a:moveTo>
                      <a:pt x="1" y="2"/>
                    </a:moveTo>
                    <a:cubicBezTo>
                      <a:pt x="1" y="2"/>
                      <a:pt x="0" y="1"/>
                      <a:pt x="0" y="0"/>
                    </a:cubicBezTo>
                    <a:cubicBezTo>
                      <a:pt x="0" y="1"/>
                      <a:pt x="1" y="2"/>
                      <a:pt x="1" y="2"/>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47" name="Freeform 87"/>
              <p:cNvSpPr>
                <a:spLocks/>
              </p:cNvSpPr>
              <p:nvPr/>
            </p:nvSpPr>
            <p:spPr bwMode="auto">
              <a:xfrm>
                <a:off x="8410923" y="151370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48" name="Freeform 88"/>
              <p:cNvSpPr>
                <a:spLocks/>
              </p:cNvSpPr>
              <p:nvPr/>
            </p:nvSpPr>
            <p:spPr bwMode="auto">
              <a:xfrm>
                <a:off x="8274490" y="1529450"/>
                <a:ext cx="1050" cy="1050"/>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0"/>
                      <a:pt x="0" y="1"/>
                    </a:cubicBezTo>
                    <a:cubicBezTo>
                      <a:pt x="0" y="0"/>
                      <a:pt x="0" y="0"/>
                      <a:pt x="1"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49" name="Freeform 89"/>
              <p:cNvSpPr>
                <a:spLocks/>
              </p:cNvSpPr>
              <p:nvPr/>
            </p:nvSpPr>
            <p:spPr bwMode="auto">
              <a:xfrm>
                <a:off x="8276589" y="15231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50" name="Freeform 90"/>
              <p:cNvSpPr>
                <a:spLocks/>
              </p:cNvSpPr>
              <p:nvPr/>
            </p:nvSpPr>
            <p:spPr bwMode="auto">
              <a:xfrm>
                <a:off x="8278688" y="1518955"/>
                <a:ext cx="0" cy="2099"/>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51" name="Freeform 91"/>
              <p:cNvSpPr>
                <a:spLocks/>
              </p:cNvSpPr>
              <p:nvPr/>
            </p:nvSpPr>
            <p:spPr bwMode="auto">
              <a:xfrm>
                <a:off x="8275539" y="1525252"/>
                <a:ext cx="0" cy="2099"/>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52" name="Freeform 92"/>
              <p:cNvSpPr>
                <a:spLocks/>
              </p:cNvSpPr>
              <p:nvPr/>
            </p:nvSpPr>
            <p:spPr bwMode="auto">
              <a:xfrm>
                <a:off x="8262945" y="1509509"/>
                <a:ext cx="165818" cy="147977"/>
              </a:xfrm>
              <a:custGeom>
                <a:avLst/>
                <a:gdLst>
                  <a:gd name="T0" fmla="*/ 124 w 130"/>
                  <a:gd name="T1" fmla="*/ 28 h 116"/>
                  <a:gd name="T2" fmla="*/ 121 w 130"/>
                  <a:gd name="T3" fmla="*/ 27 h 116"/>
                  <a:gd name="T4" fmla="*/ 121 w 130"/>
                  <a:gd name="T5" fmla="*/ 19 h 116"/>
                  <a:gd name="T6" fmla="*/ 120 w 130"/>
                  <a:gd name="T7" fmla="*/ 17 h 116"/>
                  <a:gd name="T8" fmla="*/ 120 w 130"/>
                  <a:gd name="T9" fmla="*/ 16 h 116"/>
                  <a:gd name="T10" fmla="*/ 120 w 130"/>
                  <a:gd name="T11" fmla="*/ 14 h 116"/>
                  <a:gd name="T12" fmla="*/ 120 w 130"/>
                  <a:gd name="T13" fmla="*/ 13 h 116"/>
                  <a:gd name="T14" fmla="*/ 120 w 130"/>
                  <a:gd name="T15" fmla="*/ 12 h 116"/>
                  <a:gd name="T16" fmla="*/ 119 w 130"/>
                  <a:gd name="T17" fmla="*/ 11 h 116"/>
                  <a:gd name="T18" fmla="*/ 119 w 130"/>
                  <a:gd name="T19" fmla="*/ 10 h 116"/>
                  <a:gd name="T20" fmla="*/ 118 w 130"/>
                  <a:gd name="T21" fmla="*/ 8 h 116"/>
                  <a:gd name="T22" fmla="*/ 118 w 130"/>
                  <a:gd name="T23" fmla="*/ 7 h 116"/>
                  <a:gd name="T24" fmla="*/ 117 w 130"/>
                  <a:gd name="T25" fmla="*/ 6 h 116"/>
                  <a:gd name="T26" fmla="*/ 117 w 130"/>
                  <a:gd name="T27" fmla="*/ 5 h 116"/>
                  <a:gd name="T28" fmla="*/ 116 w 130"/>
                  <a:gd name="T29" fmla="*/ 4 h 116"/>
                  <a:gd name="T30" fmla="*/ 116 w 130"/>
                  <a:gd name="T31" fmla="*/ 4 h 116"/>
                  <a:gd name="T32" fmla="*/ 105 w 130"/>
                  <a:gd name="T33" fmla="*/ 5 h 116"/>
                  <a:gd name="T34" fmla="*/ 87 w 130"/>
                  <a:gd name="T35" fmla="*/ 0 h 116"/>
                  <a:gd name="T36" fmla="*/ 53 w 130"/>
                  <a:gd name="T37" fmla="*/ 5 h 116"/>
                  <a:gd name="T38" fmla="*/ 18 w 130"/>
                  <a:gd name="T39" fmla="*/ 0 h 116"/>
                  <a:gd name="T40" fmla="*/ 13 w 130"/>
                  <a:gd name="T41" fmla="*/ 6 h 116"/>
                  <a:gd name="T42" fmla="*/ 13 w 130"/>
                  <a:gd name="T43" fmla="*/ 6 h 116"/>
                  <a:gd name="T44" fmla="*/ 12 w 130"/>
                  <a:gd name="T45" fmla="*/ 8 h 116"/>
                  <a:gd name="T46" fmla="*/ 12 w 130"/>
                  <a:gd name="T47" fmla="*/ 9 h 116"/>
                  <a:gd name="T48" fmla="*/ 11 w 130"/>
                  <a:gd name="T49" fmla="*/ 11 h 116"/>
                  <a:gd name="T50" fmla="*/ 11 w 130"/>
                  <a:gd name="T51" fmla="*/ 11 h 116"/>
                  <a:gd name="T52" fmla="*/ 10 w 130"/>
                  <a:gd name="T53" fmla="*/ 13 h 116"/>
                  <a:gd name="T54" fmla="*/ 10 w 130"/>
                  <a:gd name="T55" fmla="*/ 14 h 116"/>
                  <a:gd name="T56" fmla="*/ 10 w 130"/>
                  <a:gd name="T57" fmla="*/ 16 h 116"/>
                  <a:gd name="T58" fmla="*/ 9 w 130"/>
                  <a:gd name="T59" fmla="*/ 17 h 116"/>
                  <a:gd name="T60" fmla="*/ 9 w 130"/>
                  <a:gd name="T61" fmla="*/ 19 h 116"/>
                  <a:gd name="T62" fmla="*/ 9 w 130"/>
                  <a:gd name="T63" fmla="*/ 27 h 116"/>
                  <a:gd name="T64" fmla="*/ 8 w 130"/>
                  <a:gd name="T65" fmla="*/ 27 h 116"/>
                  <a:gd name="T66" fmla="*/ 0 w 130"/>
                  <a:gd name="T67" fmla="*/ 37 h 116"/>
                  <a:gd name="T68" fmla="*/ 0 w 130"/>
                  <a:gd name="T69" fmla="*/ 57 h 116"/>
                  <a:gd name="T70" fmla="*/ 9 w 130"/>
                  <a:gd name="T71" fmla="*/ 67 h 116"/>
                  <a:gd name="T72" fmla="*/ 40 w 130"/>
                  <a:gd name="T73" fmla="*/ 116 h 116"/>
                  <a:gd name="T74" fmla="*/ 90 w 130"/>
                  <a:gd name="T75" fmla="*/ 116 h 116"/>
                  <a:gd name="T76" fmla="*/ 121 w 130"/>
                  <a:gd name="T77" fmla="*/ 67 h 116"/>
                  <a:gd name="T78" fmla="*/ 130 w 130"/>
                  <a:gd name="T79" fmla="*/ 57 h 116"/>
                  <a:gd name="T80" fmla="*/ 130 w 130"/>
                  <a:gd name="T81" fmla="*/ 37 h 116"/>
                  <a:gd name="T82" fmla="*/ 124 w 130"/>
                  <a:gd name="T83" fmla="*/ 2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0" h="116">
                    <a:moveTo>
                      <a:pt x="124" y="28"/>
                    </a:moveTo>
                    <a:cubicBezTo>
                      <a:pt x="123" y="28"/>
                      <a:pt x="122" y="27"/>
                      <a:pt x="121" y="27"/>
                    </a:cubicBezTo>
                    <a:cubicBezTo>
                      <a:pt x="121" y="19"/>
                      <a:pt x="121" y="19"/>
                      <a:pt x="121" y="19"/>
                    </a:cubicBezTo>
                    <a:cubicBezTo>
                      <a:pt x="121" y="19"/>
                      <a:pt x="120" y="18"/>
                      <a:pt x="120" y="17"/>
                    </a:cubicBezTo>
                    <a:cubicBezTo>
                      <a:pt x="120" y="17"/>
                      <a:pt x="120" y="16"/>
                      <a:pt x="120" y="16"/>
                    </a:cubicBezTo>
                    <a:cubicBezTo>
                      <a:pt x="120" y="16"/>
                      <a:pt x="120" y="15"/>
                      <a:pt x="120" y="14"/>
                    </a:cubicBezTo>
                    <a:cubicBezTo>
                      <a:pt x="120" y="14"/>
                      <a:pt x="120" y="14"/>
                      <a:pt x="120" y="13"/>
                    </a:cubicBezTo>
                    <a:cubicBezTo>
                      <a:pt x="120" y="13"/>
                      <a:pt x="120" y="13"/>
                      <a:pt x="120" y="12"/>
                    </a:cubicBezTo>
                    <a:cubicBezTo>
                      <a:pt x="119" y="12"/>
                      <a:pt x="119" y="11"/>
                      <a:pt x="119" y="11"/>
                    </a:cubicBezTo>
                    <a:cubicBezTo>
                      <a:pt x="119" y="11"/>
                      <a:pt x="119" y="11"/>
                      <a:pt x="119" y="10"/>
                    </a:cubicBezTo>
                    <a:cubicBezTo>
                      <a:pt x="119" y="9"/>
                      <a:pt x="118" y="8"/>
                      <a:pt x="118" y="8"/>
                    </a:cubicBezTo>
                    <a:cubicBezTo>
                      <a:pt x="118" y="7"/>
                      <a:pt x="118" y="7"/>
                      <a:pt x="118" y="7"/>
                    </a:cubicBezTo>
                    <a:cubicBezTo>
                      <a:pt x="117" y="7"/>
                      <a:pt x="117" y="6"/>
                      <a:pt x="117" y="6"/>
                    </a:cubicBezTo>
                    <a:cubicBezTo>
                      <a:pt x="117" y="6"/>
                      <a:pt x="117" y="5"/>
                      <a:pt x="117" y="5"/>
                    </a:cubicBezTo>
                    <a:cubicBezTo>
                      <a:pt x="116" y="5"/>
                      <a:pt x="116" y="4"/>
                      <a:pt x="116" y="4"/>
                    </a:cubicBezTo>
                    <a:cubicBezTo>
                      <a:pt x="116" y="4"/>
                      <a:pt x="116" y="4"/>
                      <a:pt x="116" y="4"/>
                    </a:cubicBezTo>
                    <a:cubicBezTo>
                      <a:pt x="112" y="4"/>
                      <a:pt x="109" y="5"/>
                      <a:pt x="105" y="5"/>
                    </a:cubicBezTo>
                    <a:cubicBezTo>
                      <a:pt x="98" y="5"/>
                      <a:pt x="91" y="3"/>
                      <a:pt x="87" y="0"/>
                    </a:cubicBezTo>
                    <a:cubicBezTo>
                      <a:pt x="79" y="3"/>
                      <a:pt x="67" y="5"/>
                      <a:pt x="53" y="5"/>
                    </a:cubicBezTo>
                    <a:cubicBezTo>
                      <a:pt x="39" y="5"/>
                      <a:pt x="26" y="3"/>
                      <a:pt x="18" y="0"/>
                    </a:cubicBezTo>
                    <a:cubicBezTo>
                      <a:pt x="16" y="2"/>
                      <a:pt x="14" y="4"/>
                      <a:pt x="13" y="6"/>
                    </a:cubicBezTo>
                    <a:cubicBezTo>
                      <a:pt x="13" y="6"/>
                      <a:pt x="13" y="6"/>
                      <a:pt x="13" y="6"/>
                    </a:cubicBezTo>
                    <a:cubicBezTo>
                      <a:pt x="12" y="7"/>
                      <a:pt x="12" y="8"/>
                      <a:pt x="12" y="8"/>
                    </a:cubicBezTo>
                    <a:cubicBezTo>
                      <a:pt x="12" y="8"/>
                      <a:pt x="12" y="9"/>
                      <a:pt x="12" y="9"/>
                    </a:cubicBezTo>
                    <a:cubicBezTo>
                      <a:pt x="11" y="9"/>
                      <a:pt x="11" y="10"/>
                      <a:pt x="11" y="11"/>
                    </a:cubicBezTo>
                    <a:cubicBezTo>
                      <a:pt x="11" y="11"/>
                      <a:pt x="11" y="11"/>
                      <a:pt x="11" y="11"/>
                    </a:cubicBezTo>
                    <a:cubicBezTo>
                      <a:pt x="10" y="12"/>
                      <a:pt x="10" y="13"/>
                      <a:pt x="10" y="13"/>
                    </a:cubicBezTo>
                    <a:cubicBezTo>
                      <a:pt x="10" y="13"/>
                      <a:pt x="10" y="14"/>
                      <a:pt x="10" y="14"/>
                    </a:cubicBezTo>
                    <a:cubicBezTo>
                      <a:pt x="10" y="15"/>
                      <a:pt x="10" y="15"/>
                      <a:pt x="10" y="16"/>
                    </a:cubicBezTo>
                    <a:cubicBezTo>
                      <a:pt x="9" y="16"/>
                      <a:pt x="9" y="16"/>
                      <a:pt x="9" y="17"/>
                    </a:cubicBezTo>
                    <a:cubicBezTo>
                      <a:pt x="9" y="17"/>
                      <a:pt x="9" y="18"/>
                      <a:pt x="9" y="19"/>
                    </a:cubicBezTo>
                    <a:cubicBezTo>
                      <a:pt x="9" y="27"/>
                      <a:pt x="9" y="27"/>
                      <a:pt x="9" y="27"/>
                    </a:cubicBezTo>
                    <a:cubicBezTo>
                      <a:pt x="9" y="27"/>
                      <a:pt x="8" y="27"/>
                      <a:pt x="8" y="27"/>
                    </a:cubicBezTo>
                    <a:cubicBezTo>
                      <a:pt x="3" y="28"/>
                      <a:pt x="0" y="32"/>
                      <a:pt x="0" y="37"/>
                    </a:cubicBezTo>
                    <a:cubicBezTo>
                      <a:pt x="0" y="57"/>
                      <a:pt x="0" y="57"/>
                      <a:pt x="0" y="57"/>
                    </a:cubicBezTo>
                    <a:cubicBezTo>
                      <a:pt x="0" y="62"/>
                      <a:pt x="4" y="67"/>
                      <a:pt x="9" y="67"/>
                    </a:cubicBezTo>
                    <a:cubicBezTo>
                      <a:pt x="9" y="67"/>
                      <a:pt x="25" y="116"/>
                      <a:pt x="40" y="116"/>
                    </a:cubicBezTo>
                    <a:cubicBezTo>
                      <a:pt x="90" y="116"/>
                      <a:pt x="90" y="116"/>
                      <a:pt x="90" y="116"/>
                    </a:cubicBezTo>
                    <a:cubicBezTo>
                      <a:pt x="104" y="116"/>
                      <a:pt x="121" y="67"/>
                      <a:pt x="121" y="67"/>
                    </a:cubicBezTo>
                    <a:cubicBezTo>
                      <a:pt x="126" y="67"/>
                      <a:pt x="130" y="62"/>
                      <a:pt x="130" y="57"/>
                    </a:cubicBezTo>
                    <a:cubicBezTo>
                      <a:pt x="130" y="37"/>
                      <a:pt x="130" y="37"/>
                      <a:pt x="130" y="37"/>
                    </a:cubicBezTo>
                    <a:cubicBezTo>
                      <a:pt x="130" y="33"/>
                      <a:pt x="127" y="29"/>
                      <a:pt x="124" y="28"/>
                    </a:cubicBez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53" name="Rectangle 93"/>
              <p:cNvSpPr>
                <a:spLocks noChangeArrowheads="1"/>
              </p:cNvSpPr>
              <p:nvPr/>
            </p:nvSpPr>
            <p:spPr bwMode="auto">
              <a:xfrm>
                <a:off x="8216768" y="2158089"/>
                <a:ext cx="260272" cy="17842"/>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54" name="Rectangle 94"/>
              <p:cNvSpPr>
                <a:spLocks noChangeArrowheads="1"/>
              </p:cNvSpPr>
              <p:nvPr/>
            </p:nvSpPr>
            <p:spPr bwMode="auto">
              <a:xfrm>
                <a:off x="8322766" y="2158089"/>
                <a:ext cx="48276" cy="17842"/>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55" name="Oval 95"/>
              <p:cNvSpPr>
                <a:spLocks noChangeArrowheads="1"/>
              </p:cNvSpPr>
              <p:nvPr/>
            </p:nvSpPr>
            <p:spPr bwMode="auto">
              <a:xfrm>
                <a:off x="8343756" y="1725702"/>
                <a:ext cx="7347" cy="7347"/>
              </a:xfrm>
              <a:prstGeom prst="ellipse">
                <a:avLst/>
              </a:pr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56" name="Oval 96"/>
              <p:cNvSpPr>
                <a:spLocks noChangeArrowheads="1"/>
              </p:cNvSpPr>
              <p:nvPr/>
            </p:nvSpPr>
            <p:spPr bwMode="auto">
              <a:xfrm>
                <a:off x="8343756" y="1754039"/>
                <a:ext cx="8396" cy="8396"/>
              </a:xfrm>
              <a:prstGeom prst="ellipse">
                <a:avLst/>
              </a:pr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57" name="Freeform 64"/>
              <p:cNvSpPr>
                <a:spLocks noEditPoints="1"/>
              </p:cNvSpPr>
              <p:nvPr/>
            </p:nvSpPr>
            <p:spPr bwMode="auto">
              <a:xfrm>
                <a:off x="8279500" y="1544436"/>
                <a:ext cx="141680" cy="46177"/>
              </a:xfrm>
              <a:custGeom>
                <a:avLst/>
                <a:gdLst>
                  <a:gd name="T0" fmla="*/ 110 w 111"/>
                  <a:gd name="T1" fmla="*/ 3 h 36"/>
                  <a:gd name="T2" fmla="*/ 83 w 111"/>
                  <a:gd name="T3" fmla="*/ 1 h 36"/>
                  <a:gd name="T4" fmla="*/ 56 w 111"/>
                  <a:gd name="T5" fmla="*/ 7 h 36"/>
                  <a:gd name="T6" fmla="*/ 29 w 111"/>
                  <a:gd name="T7" fmla="*/ 1 h 36"/>
                  <a:gd name="T8" fmla="*/ 1 w 111"/>
                  <a:gd name="T9" fmla="*/ 3 h 36"/>
                  <a:gd name="T10" fmla="*/ 1 w 111"/>
                  <a:gd name="T11" fmla="*/ 6 h 36"/>
                  <a:gd name="T12" fmla="*/ 4 w 111"/>
                  <a:gd name="T13" fmla="*/ 11 h 36"/>
                  <a:gd name="T14" fmla="*/ 7 w 111"/>
                  <a:gd name="T15" fmla="*/ 19 h 36"/>
                  <a:gd name="T16" fmla="*/ 33 w 111"/>
                  <a:gd name="T17" fmla="*/ 34 h 36"/>
                  <a:gd name="T18" fmla="*/ 52 w 111"/>
                  <a:gd name="T19" fmla="*/ 15 h 36"/>
                  <a:gd name="T20" fmla="*/ 56 w 111"/>
                  <a:gd name="T21" fmla="*/ 12 h 36"/>
                  <a:gd name="T22" fmla="*/ 60 w 111"/>
                  <a:gd name="T23" fmla="*/ 15 h 36"/>
                  <a:gd name="T24" fmla="*/ 78 w 111"/>
                  <a:gd name="T25" fmla="*/ 34 h 36"/>
                  <a:gd name="T26" fmla="*/ 104 w 111"/>
                  <a:gd name="T27" fmla="*/ 19 h 36"/>
                  <a:gd name="T28" fmla="*/ 107 w 111"/>
                  <a:gd name="T29" fmla="*/ 11 h 36"/>
                  <a:gd name="T30" fmla="*/ 111 w 111"/>
                  <a:gd name="T31" fmla="*/ 6 h 36"/>
                  <a:gd name="T32" fmla="*/ 110 w 111"/>
                  <a:gd name="T33" fmla="*/ 3 h 36"/>
                  <a:gd name="T34" fmla="*/ 42 w 111"/>
                  <a:gd name="T35" fmla="*/ 26 h 36"/>
                  <a:gd name="T36" fmla="*/ 22 w 111"/>
                  <a:gd name="T37" fmla="*/ 32 h 36"/>
                  <a:gd name="T38" fmla="*/ 10 w 111"/>
                  <a:gd name="T39" fmla="*/ 12 h 36"/>
                  <a:gd name="T40" fmla="*/ 30 w 111"/>
                  <a:gd name="T41" fmla="*/ 4 h 36"/>
                  <a:gd name="T42" fmla="*/ 44 w 111"/>
                  <a:gd name="T43" fmla="*/ 8 h 36"/>
                  <a:gd name="T44" fmla="*/ 42 w 111"/>
                  <a:gd name="T45" fmla="*/ 26 h 36"/>
                  <a:gd name="T46" fmla="*/ 89 w 111"/>
                  <a:gd name="T47" fmla="*/ 32 h 36"/>
                  <a:gd name="T48" fmla="*/ 70 w 111"/>
                  <a:gd name="T49" fmla="*/ 26 h 36"/>
                  <a:gd name="T50" fmla="*/ 68 w 111"/>
                  <a:gd name="T51" fmla="*/ 8 h 36"/>
                  <a:gd name="T52" fmla="*/ 82 w 111"/>
                  <a:gd name="T53" fmla="*/ 4 h 36"/>
                  <a:gd name="T54" fmla="*/ 102 w 111"/>
                  <a:gd name="T55" fmla="*/ 12 h 36"/>
                  <a:gd name="T56" fmla="*/ 89 w 111"/>
                  <a:gd name="T5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 h="36">
                    <a:moveTo>
                      <a:pt x="110" y="3"/>
                    </a:moveTo>
                    <a:cubicBezTo>
                      <a:pt x="110" y="3"/>
                      <a:pt x="94" y="0"/>
                      <a:pt x="83" y="1"/>
                    </a:cubicBezTo>
                    <a:cubicBezTo>
                      <a:pt x="71" y="3"/>
                      <a:pt x="61" y="7"/>
                      <a:pt x="56" y="7"/>
                    </a:cubicBezTo>
                    <a:cubicBezTo>
                      <a:pt x="51" y="7"/>
                      <a:pt x="41" y="3"/>
                      <a:pt x="29" y="1"/>
                    </a:cubicBezTo>
                    <a:cubicBezTo>
                      <a:pt x="17" y="0"/>
                      <a:pt x="1" y="3"/>
                      <a:pt x="1" y="3"/>
                    </a:cubicBezTo>
                    <a:cubicBezTo>
                      <a:pt x="0" y="3"/>
                      <a:pt x="0" y="4"/>
                      <a:pt x="1" y="6"/>
                    </a:cubicBezTo>
                    <a:cubicBezTo>
                      <a:pt x="1" y="8"/>
                      <a:pt x="1" y="9"/>
                      <a:pt x="4" y="11"/>
                    </a:cubicBezTo>
                    <a:cubicBezTo>
                      <a:pt x="7" y="12"/>
                      <a:pt x="7" y="19"/>
                      <a:pt x="7" y="19"/>
                    </a:cubicBezTo>
                    <a:cubicBezTo>
                      <a:pt x="10" y="32"/>
                      <a:pt x="20" y="36"/>
                      <a:pt x="33" y="34"/>
                    </a:cubicBezTo>
                    <a:cubicBezTo>
                      <a:pt x="47" y="32"/>
                      <a:pt x="50" y="17"/>
                      <a:pt x="52" y="15"/>
                    </a:cubicBezTo>
                    <a:cubicBezTo>
                      <a:pt x="53" y="12"/>
                      <a:pt x="56" y="12"/>
                      <a:pt x="56" y="12"/>
                    </a:cubicBezTo>
                    <a:cubicBezTo>
                      <a:pt x="56" y="12"/>
                      <a:pt x="59" y="12"/>
                      <a:pt x="60" y="15"/>
                    </a:cubicBezTo>
                    <a:cubicBezTo>
                      <a:pt x="62" y="17"/>
                      <a:pt x="65" y="32"/>
                      <a:pt x="78" y="34"/>
                    </a:cubicBezTo>
                    <a:cubicBezTo>
                      <a:pt x="92" y="36"/>
                      <a:pt x="102" y="32"/>
                      <a:pt x="104" y="19"/>
                    </a:cubicBezTo>
                    <a:cubicBezTo>
                      <a:pt x="104" y="19"/>
                      <a:pt x="105" y="12"/>
                      <a:pt x="107" y="11"/>
                    </a:cubicBezTo>
                    <a:cubicBezTo>
                      <a:pt x="110" y="9"/>
                      <a:pt x="110" y="8"/>
                      <a:pt x="111" y="6"/>
                    </a:cubicBezTo>
                    <a:cubicBezTo>
                      <a:pt x="111" y="4"/>
                      <a:pt x="111" y="3"/>
                      <a:pt x="110" y="3"/>
                    </a:cubicBezTo>
                    <a:close/>
                    <a:moveTo>
                      <a:pt x="42" y="26"/>
                    </a:moveTo>
                    <a:cubicBezTo>
                      <a:pt x="38" y="31"/>
                      <a:pt x="32" y="33"/>
                      <a:pt x="22" y="32"/>
                    </a:cubicBezTo>
                    <a:cubicBezTo>
                      <a:pt x="13" y="30"/>
                      <a:pt x="10" y="23"/>
                      <a:pt x="10" y="12"/>
                    </a:cubicBezTo>
                    <a:cubicBezTo>
                      <a:pt x="10" y="1"/>
                      <a:pt x="30" y="4"/>
                      <a:pt x="30" y="4"/>
                    </a:cubicBezTo>
                    <a:cubicBezTo>
                      <a:pt x="37" y="5"/>
                      <a:pt x="37" y="5"/>
                      <a:pt x="44" y="8"/>
                    </a:cubicBezTo>
                    <a:cubicBezTo>
                      <a:pt x="50" y="10"/>
                      <a:pt x="46" y="21"/>
                      <a:pt x="42" y="26"/>
                    </a:cubicBezTo>
                    <a:close/>
                    <a:moveTo>
                      <a:pt x="89" y="32"/>
                    </a:moveTo>
                    <a:cubicBezTo>
                      <a:pt x="80" y="33"/>
                      <a:pt x="73" y="31"/>
                      <a:pt x="70" y="26"/>
                    </a:cubicBezTo>
                    <a:cubicBezTo>
                      <a:pt x="66" y="21"/>
                      <a:pt x="62" y="10"/>
                      <a:pt x="68" y="8"/>
                    </a:cubicBezTo>
                    <a:cubicBezTo>
                      <a:pt x="74" y="5"/>
                      <a:pt x="74" y="5"/>
                      <a:pt x="82" y="4"/>
                    </a:cubicBezTo>
                    <a:cubicBezTo>
                      <a:pt x="82" y="4"/>
                      <a:pt x="102" y="1"/>
                      <a:pt x="102" y="12"/>
                    </a:cubicBezTo>
                    <a:cubicBezTo>
                      <a:pt x="102" y="23"/>
                      <a:pt x="98" y="30"/>
                      <a:pt x="89" y="32"/>
                    </a:cubicBez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grpSp>
        <p:grpSp>
          <p:nvGrpSpPr>
            <p:cNvPr id="231" name="Group 230"/>
            <p:cNvGrpSpPr/>
            <p:nvPr/>
          </p:nvGrpSpPr>
          <p:grpSpPr>
            <a:xfrm>
              <a:off x="8698922" y="1498201"/>
              <a:ext cx="485942" cy="1279320"/>
              <a:chOff x="8612423" y="1510558"/>
              <a:chExt cx="485942" cy="1279320"/>
            </a:xfrm>
          </p:grpSpPr>
          <p:sp>
            <p:nvSpPr>
              <p:cNvPr id="101" name="Freeform 10"/>
              <p:cNvSpPr>
                <a:spLocks/>
              </p:cNvSpPr>
              <p:nvPr/>
            </p:nvSpPr>
            <p:spPr bwMode="auto">
              <a:xfrm>
                <a:off x="8727865" y="1510558"/>
                <a:ext cx="245580" cy="433944"/>
              </a:xfrm>
              <a:custGeom>
                <a:avLst/>
                <a:gdLst>
                  <a:gd name="T0" fmla="*/ 152 w 161"/>
                  <a:gd name="T1" fmla="*/ 148 h 187"/>
                  <a:gd name="T2" fmla="*/ 136 w 161"/>
                  <a:gd name="T3" fmla="*/ 148 h 187"/>
                  <a:gd name="T4" fmla="*/ 142 w 161"/>
                  <a:gd name="T5" fmla="*/ 124 h 187"/>
                  <a:gd name="T6" fmla="*/ 146 w 161"/>
                  <a:gd name="T7" fmla="*/ 116 h 187"/>
                  <a:gd name="T8" fmla="*/ 146 w 161"/>
                  <a:gd name="T9" fmla="*/ 115 h 187"/>
                  <a:gd name="T10" fmla="*/ 146 w 161"/>
                  <a:gd name="T11" fmla="*/ 115 h 187"/>
                  <a:gd name="T12" fmla="*/ 151 w 161"/>
                  <a:gd name="T13" fmla="*/ 88 h 187"/>
                  <a:gd name="T14" fmla="*/ 115 w 161"/>
                  <a:gd name="T15" fmla="*/ 28 h 187"/>
                  <a:gd name="T16" fmla="*/ 67 w 161"/>
                  <a:gd name="T17" fmla="*/ 0 h 187"/>
                  <a:gd name="T18" fmla="*/ 6 w 161"/>
                  <a:gd name="T19" fmla="*/ 76 h 187"/>
                  <a:gd name="T20" fmla="*/ 15 w 161"/>
                  <a:gd name="T21" fmla="*/ 115 h 187"/>
                  <a:gd name="T22" fmla="*/ 15 w 161"/>
                  <a:gd name="T23" fmla="*/ 115 h 187"/>
                  <a:gd name="T24" fmla="*/ 25 w 161"/>
                  <a:gd name="T25" fmla="*/ 148 h 187"/>
                  <a:gd name="T26" fmla="*/ 9 w 161"/>
                  <a:gd name="T27" fmla="*/ 148 h 187"/>
                  <a:gd name="T28" fmla="*/ 1 w 161"/>
                  <a:gd name="T29" fmla="*/ 159 h 187"/>
                  <a:gd name="T30" fmla="*/ 26 w 161"/>
                  <a:gd name="T31" fmla="*/ 184 h 187"/>
                  <a:gd name="T32" fmla="*/ 70 w 161"/>
                  <a:gd name="T33" fmla="*/ 187 h 187"/>
                  <a:gd name="T34" fmla="*/ 73 w 161"/>
                  <a:gd name="T35" fmla="*/ 187 h 187"/>
                  <a:gd name="T36" fmla="*/ 73 w 161"/>
                  <a:gd name="T37" fmla="*/ 187 h 187"/>
                  <a:gd name="T38" fmla="*/ 79 w 161"/>
                  <a:gd name="T39" fmla="*/ 187 h 187"/>
                  <a:gd name="T40" fmla="*/ 81 w 161"/>
                  <a:gd name="T41" fmla="*/ 187 h 187"/>
                  <a:gd name="T42" fmla="*/ 82 w 161"/>
                  <a:gd name="T43" fmla="*/ 187 h 187"/>
                  <a:gd name="T44" fmla="*/ 88 w 161"/>
                  <a:gd name="T45" fmla="*/ 187 h 187"/>
                  <a:gd name="T46" fmla="*/ 88 w 161"/>
                  <a:gd name="T47" fmla="*/ 187 h 187"/>
                  <a:gd name="T48" fmla="*/ 91 w 161"/>
                  <a:gd name="T49" fmla="*/ 187 h 187"/>
                  <a:gd name="T50" fmla="*/ 135 w 161"/>
                  <a:gd name="T51" fmla="*/ 184 h 187"/>
                  <a:gd name="T52" fmla="*/ 160 w 161"/>
                  <a:gd name="T53" fmla="*/ 159 h 187"/>
                  <a:gd name="T54" fmla="*/ 152 w 161"/>
                  <a:gd name="T55" fmla="*/ 14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1" h="187">
                    <a:moveTo>
                      <a:pt x="152" y="148"/>
                    </a:moveTo>
                    <a:cubicBezTo>
                      <a:pt x="148" y="158"/>
                      <a:pt x="139" y="155"/>
                      <a:pt x="136" y="148"/>
                    </a:cubicBezTo>
                    <a:cubicBezTo>
                      <a:pt x="135" y="143"/>
                      <a:pt x="139" y="132"/>
                      <a:pt x="142" y="124"/>
                    </a:cubicBezTo>
                    <a:cubicBezTo>
                      <a:pt x="144" y="122"/>
                      <a:pt x="145" y="119"/>
                      <a:pt x="146" y="116"/>
                    </a:cubicBezTo>
                    <a:cubicBezTo>
                      <a:pt x="146" y="116"/>
                      <a:pt x="146" y="115"/>
                      <a:pt x="146" y="115"/>
                    </a:cubicBezTo>
                    <a:cubicBezTo>
                      <a:pt x="146" y="115"/>
                      <a:pt x="146" y="115"/>
                      <a:pt x="146" y="115"/>
                    </a:cubicBezTo>
                    <a:cubicBezTo>
                      <a:pt x="150" y="107"/>
                      <a:pt x="151" y="98"/>
                      <a:pt x="151" y="88"/>
                    </a:cubicBezTo>
                    <a:cubicBezTo>
                      <a:pt x="151" y="60"/>
                      <a:pt x="136" y="36"/>
                      <a:pt x="115" y="28"/>
                    </a:cubicBezTo>
                    <a:cubicBezTo>
                      <a:pt x="104" y="11"/>
                      <a:pt x="87" y="0"/>
                      <a:pt x="67" y="0"/>
                    </a:cubicBezTo>
                    <a:cubicBezTo>
                      <a:pt x="33" y="0"/>
                      <a:pt x="6" y="34"/>
                      <a:pt x="6" y="76"/>
                    </a:cubicBezTo>
                    <a:cubicBezTo>
                      <a:pt x="6" y="91"/>
                      <a:pt x="9" y="104"/>
                      <a:pt x="15" y="115"/>
                    </a:cubicBezTo>
                    <a:cubicBezTo>
                      <a:pt x="15" y="115"/>
                      <a:pt x="15" y="115"/>
                      <a:pt x="15" y="115"/>
                    </a:cubicBezTo>
                    <a:cubicBezTo>
                      <a:pt x="15" y="115"/>
                      <a:pt x="27" y="141"/>
                      <a:pt x="25" y="148"/>
                    </a:cubicBezTo>
                    <a:cubicBezTo>
                      <a:pt x="22" y="155"/>
                      <a:pt x="13" y="158"/>
                      <a:pt x="9" y="148"/>
                    </a:cubicBezTo>
                    <a:cubicBezTo>
                      <a:pt x="6" y="137"/>
                      <a:pt x="0" y="150"/>
                      <a:pt x="1" y="159"/>
                    </a:cubicBezTo>
                    <a:cubicBezTo>
                      <a:pt x="1" y="168"/>
                      <a:pt x="4" y="181"/>
                      <a:pt x="26" y="184"/>
                    </a:cubicBezTo>
                    <a:cubicBezTo>
                      <a:pt x="45" y="187"/>
                      <a:pt x="55" y="187"/>
                      <a:pt x="70" y="187"/>
                    </a:cubicBezTo>
                    <a:cubicBezTo>
                      <a:pt x="71" y="187"/>
                      <a:pt x="73" y="187"/>
                      <a:pt x="73" y="187"/>
                    </a:cubicBezTo>
                    <a:cubicBezTo>
                      <a:pt x="73" y="187"/>
                      <a:pt x="73" y="187"/>
                      <a:pt x="73" y="187"/>
                    </a:cubicBezTo>
                    <a:cubicBezTo>
                      <a:pt x="75" y="187"/>
                      <a:pt x="77" y="187"/>
                      <a:pt x="79" y="187"/>
                    </a:cubicBezTo>
                    <a:cubicBezTo>
                      <a:pt x="79" y="187"/>
                      <a:pt x="80" y="187"/>
                      <a:pt x="81" y="187"/>
                    </a:cubicBezTo>
                    <a:cubicBezTo>
                      <a:pt x="81" y="187"/>
                      <a:pt x="82" y="187"/>
                      <a:pt x="82" y="187"/>
                    </a:cubicBezTo>
                    <a:cubicBezTo>
                      <a:pt x="84" y="187"/>
                      <a:pt x="86" y="187"/>
                      <a:pt x="88" y="187"/>
                    </a:cubicBezTo>
                    <a:cubicBezTo>
                      <a:pt x="88" y="187"/>
                      <a:pt x="88" y="187"/>
                      <a:pt x="88" y="187"/>
                    </a:cubicBezTo>
                    <a:cubicBezTo>
                      <a:pt x="88" y="187"/>
                      <a:pt x="90" y="187"/>
                      <a:pt x="91" y="187"/>
                    </a:cubicBezTo>
                    <a:cubicBezTo>
                      <a:pt x="106" y="187"/>
                      <a:pt x="116" y="187"/>
                      <a:pt x="135" y="184"/>
                    </a:cubicBezTo>
                    <a:cubicBezTo>
                      <a:pt x="157" y="181"/>
                      <a:pt x="160" y="168"/>
                      <a:pt x="160" y="159"/>
                    </a:cubicBezTo>
                    <a:cubicBezTo>
                      <a:pt x="161" y="150"/>
                      <a:pt x="155" y="137"/>
                      <a:pt x="152" y="148"/>
                    </a:cubicBezTo>
                    <a:close/>
                  </a:path>
                </a:pathLst>
              </a:custGeom>
              <a:solidFill>
                <a:schemeClr val="tx1">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02" name="Freeform 12"/>
              <p:cNvSpPr>
                <a:spLocks/>
              </p:cNvSpPr>
              <p:nvPr/>
            </p:nvSpPr>
            <p:spPr bwMode="auto">
              <a:xfrm>
                <a:off x="8912575" y="1768731"/>
                <a:ext cx="128037" cy="329537"/>
              </a:xfrm>
              <a:custGeom>
                <a:avLst/>
                <a:gdLst>
                  <a:gd name="T0" fmla="*/ 0 w 100"/>
                  <a:gd name="T1" fmla="*/ 10 h 258"/>
                  <a:gd name="T2" fmla="*/ 40 w 100"/>
                  <a:gd name="T3" fmla="*/ 0 h 258"/>
                  <a:gd name="T4" fmla="*/ 100 w 100"/>
                  <a:gd name="T5" fmla="*/ 258 h 258"/>
                  <a:gd name="T6" fmla="*/ 59 w 100"/>
                  <a:gd name="T7" fmla="*/ 258 h 258"/>
                  <a:gd name="T8" fmla="*/ 0 w 100"/>
                  <a:gd name="T9" fmla="*/ 10 h 258"/>
                </a:gdLst>
                <a:ahLst/>
                <a:cxnLst>
                  <a:cxn ang="0">
                    <a:pos x="T0" y="T1"/>
                  </a:cxn>
                  <a:cxn ang="0">
                    <a:pos x="T2" y="T3"/>
                  </a:cxn>
                  <a:cxn ang="0">
                    <a:pos x="T4" y="T5"/>
                  </a:cxn>
                  <a:cxn ang="0">
                    <a:pos x="T6" y="T7"/>
                  </a:cxn>
                  <a:cxn ang="0">
                    <a:pos x="T8" y="T9"/>
                  </a:cxn>
                </a:cxnLst>
                <a:rect l="0" t="0" r="r" b="b"/>
                <a:pathLst>
                  <a:path w="100" h="258">
                    <a:moveTo>
                      <a:pt x="0" y="10"/>
                    </a:moveTo>
                    <a:cubicBezTo>
                      <a:pt x="14" y="7"/>
                      <a:pt x="27" y="3"/>
                      <a:pt x="40" y="0"/>
                    </a:cubicBezTo>
                    <a:cubicBezTo>
                      <a:pt x="79" y="84"/>
                      <a:pt x="91" y="166"/>
                      <a:pt x="100" y="258"/>
                    </a:cubicBezTo>
                    <a:cubicBezTo>
                      <a:pt x="59" y="258"/>
                      <a:pt x="59" y="258"/>
                      <a:pt x="59" y="258"/>
                    </a:cubicBezTo>
                    <a:cubicBezTo>
                      <a:pt x="49" y="170"/>
                      <a:pt x="38" y="91"/>
                      <a:pt x="0" y="10"/>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03" name="Freeform 13"/>
              <p:cNvSpPr>
                <a:spLocks/>
              </p:cNvSpPr>
              <p:nvPr/>
            </p:nvSpPr>
            <p:spPr bwMode="auto">
              <a:xfrm>
                <a:off x="8749905" y="2394223"/>
                <a:ext cx="76613" cy="395655"/>
              </a:xfrm>
              <a:custGeom>
                <a:avLst/>
                <a:gdLst>
                  <a:gd name="T0" fmla="*/ 63 w 73"/>
                  <a:gd name="T1" fmla="*/ 377 h 377"/>
                  <a:gd name="T2" fmla="*/ 10 w 73"/>
                  <a:gd name="T3" fmla="*/ 377 h 377"/>
                  <a:gd name="T4" fmla="*/ 0 w 73"/>
                  <a:gd name="T5" fmla="*/ 0 h 377"/>
                  <a:gd name="T6" fmla="*/ 73 w 73"/>
                  <a:gd name="T7" fmla="*/ 0 h 377"/>
                  <a:gd name="T8" fmla="*/ 63 w 73"/>
                  <a:gd name="T9" fmla="*/ 377 h 377"/>
                </a:gdLst>
                <a:ahLst/>
                <a:cxnLst>
                  <a:cxn ang="0">
                    <a:pos x="T0" y="T1"/>
                  </a:cxn>
                  <a:cxn ang="0">
                    <a:pos x="T2" y="T3"/>
                  </a:cxn>
                  <a:cxn ang="0">
                    <a:pos x="T4" y="T5"/>
                  </a:cxn>
                  <a:cxn ang="0">
                    <a:pos x="T6" y="T7"/>
                  </a:cxn>
                  <a:cxn ang="0">
                    <a:pos x="T8" y="T9"/>
                  </a:cxn>
                </a:cxnLst>
                <a:rect l="0" t="0" r="r" b="b"/>
                <a:pathLst>
                  <a:path w="73" h="377">
                    <a:moveTo>
                      <a:pt x="63" y="377"/>
                    </a:moveTo>
                    <a:lnTo>
                      <a:pt x="10" y="377"/>
                    </a:lnTo>
                    <a:lnTo>
                      <a:pt x="0" y="0"/>
                    </a:lnTo>
                    <a:lnTo>
                      <a:pt x="73" y="0"/>
                    </a:lnTo>
                    <a:lnTo>
                      <a:pt x="63" y="377"/>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04" name="Freeform 14"/>
              <p:cNvSpPr>
                <a:spLocks/>
              </p:cNvSpPr>
              <p:nvPr/>
            </p:nvSpPr>
            <p:spPr bwMode="auto">
              <a:xfrm>
                <a:off x="8752004" y="2754195"/>
                <a:ext cx="70316" cy="35682"/>
              </a:xfrm>
              <a:custGeom>
                <a:avLst/>
                <a:gdLst>
                  <a:gd name="T0" fmla="*/ 28 w 55"/>
                  <a:gd name="T1" fmla="*/ 0 h 28"/>
                  <a:gd name="T2" fmla="*/ 0 w 55"/>
                  <a:gd name="T3" fmla="*/ 28 h 28"/>
                  <a:gd name="T4" fmla="*/ 55 w 55"/>
                  <a:gd name="T5" fmla="*/ 28 h 28"/>
                  <a:gd name="T6" fmla="*/ 28 w 55"/>
                  <a:gd name="T7" fmla="*/ 0 h 28"/>
                </a:gdLst>
                <a:ahLst/>
                <a:cxnLst>
                  <a:cxn ang="0">
                    <a:pos x="T0" y="T1"/>
                  </a:cxn>
                  <a:cxn ang="0">
                    <a:pos x="T2" y="T3"/>
                  </a:cxn>
                  <a:cxn ang="0">
                    <a:pos x="T4" y="T5"/>
                  </a:cxn>
                  <a:cxn ang="0">
                    <a:pos x="T6" y="T7"/>
                  </a:cxn>
                </a:cxnLst>
                <a:rect l="0" t="0" r="r" b="b"/>
                <a:pathLst>
                  <a:path w="55" h="28">
                    <a:moveTo>
                      <a:pt x="28" y="0"/>
                    </a:moveTo>
                    <a:cubicBezTo>
                      <a:pt x="13" y="0"/>
                      <a:pt x="0" y="13"/>
                      <a:pt x="0" y="28"/>
                    </a:cubicBezTo>
                    <a:cubicBezTo>
                      <a:pt x="55" y="28"/>
                      <a:pt x="55" y="28"/>
                      <a:pt x="55" y="28"/>
                    </a:cubicBezTo>
                    <a:cubicBezTo>
                      <a:pt x="55" y="13"/>
                      <a:pt x="43" y="0"/>
                      <a:pt x="28" y="0"/>
                    </a:cubicBez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05" name="Freeform 15"/>
              <p:cNvSpPr>
                <a:spLocks/>
              </p:cNvSpPr>
              <p:nvPr/>
            </p:nvSpPr>
            <p:spPr bwMode="auto">
              <a:xfrm>
                <a:off x="8838062" y="2394223"/>
                <a:ext cx="74514" cy="395655"/>
              </a:xfrm>
              <a:custGeom>
                <a:avLst/>
                <a:gdLst>
                  <a:gd name="T0" fmla="*/ 10 w 71"/>
                  <a:gd name="T1" fmla="*/ 377 h 377"/>
                  <a:gd name="T2" fmla="*/ 63 w 71"/>
                  <a:gd name="T3" fmla="*/ 377 h 377"/>
                  <a:gd name="T4" fmla="*/ 71 w 71"/>
                  <a:gd name="T5" fmla="*/ 0 h 377"/>
                  <a:gd name="T6" fmla="*/ 0 w 71"/>
                  <a:gd name="T7" fmla="*/ 0 h 377"/>
                  <a:gd name="T8" fmla="*/ 10 w 71"/>
                  <a:gd name="T9" fmla="*/ 377 h 377"/>
                </a:gdLst>
                <a:ahLst/>
                <a:cxnLst>
                  <a:cxn ang="0">
                    <a:pos x="T0" y="T1"/>
                  </a:cxn>
                  <a:cxn ang="0">
                    <a:pos x="T2" y="T3"/>
                  </a:cxn>
                  <a:cxn ang="0">
                    <a:pos x="T4" y="T5"/>
                  </a:cxn>
                  <a:cxn ang="0">
                    <a:pos x="T6" y="T7"/>
                  </a:cxn>
                  <a:cxn ang="0">
                    <a:pos x="T8" y="T9"/>
                  </a:cxn>
                </a:cxnLst>
                <a:rect l="0" t="0" r="r" b="b"/>
                <a:pathLst>
                  <a:path w="71" h="377">
                    <a:moveTo>
                      <a:pt x="10" y="377"/>
                    </a:moveTo>
                    <a:lnTo>
                      <a:pt x="63" y="377"/>
                    </a:lnTo>
                    <a:lnTo>
                      <a:pt x="71" y="0"/>
                    </a:lnTo>
                    <a:lnTo>
                      <a:pt x="0" y="0"/>
                    </a:lnTo>
                    <a:lnTo>
                      <a:pt x="10" y="377"/>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06" name="Freeform 16"/>
              <p:cNvSpPr>
                <a:spLocks/>
              </p:cNvSpPr>
              <p:nvPr/>
            </p:nvSpPr>
            <p:spPr bwMode="auto">
              <a:xfrm>
                <a:off x="8840161" y="2754195"/>
                <a:ext cx="70316" cy="35682"/>
              </a:xfrm>
              <a:custGeom>
                <a:avLst/>
                <a:gdLst>
                  <a:gd name="T0" fmla="*/ 28 w 55"/>
                  <a:gd name="T1" fmla="*/ 0 h 28"/>
                  <a:gd name="T2" fmla="*/ 55 w 55"/>
                  <a:gd name="T3" fmla="*/ 28 h 28"/>
                  <a:gd name="T4" fmla="*/ 0 w 55"/>
                  <a:gd name="T5" fmla="*/ 28 h 28"/>
                  <a:gd name="T6" fmla="*/ 28 w 55"/>
                  <a:gd name="T7" fmla="*/ 0 h 28"/>
                </a:gdLst>
                <a:ahLst/>
                <a:cxnLst>
                  <a:cxn ang="0">
                    <a:pos x="T0" y="T1"/>
                  </a:cxn>
                  <a:cxn ang="0">
                    <a:pos x="T2" y="T3"/>
                  </a:cxn>
                  <a:cxn ang="0">
                    <a:pos x="T4" y="T5"/>
                  </a:cxn>
                  <a:cxn ang="0">
                    <a:pos x="T6" y="T7"/>
                  </a:cxn>
                </a:cxnLst>
                <a:rect l="0" t="0" r="r" b="b"/>
                <a:pathLst>
                  <a:path w="55" h="28">
                    <a:moveTo>
                      <a:pt x="28" y="0"/>
                    </a:moveTo>
                    <a:cubicBezTo>
                      <a:pt x="43" y="0"/>
                      <a:pt x="55" y="13"/>
                      <a:pt x="55" y="28"/>
                    </a:cubicBezTo>
                    <a:cubicBezTo>
                      <a:pt x="0" y="28"/>
                      <a:pt x="0" y="28"/>
                      <a:pt x="0" y="28"/>
                    </a:cubicBezTo>
                    <a:cubicBezTo>
                      <a:pt x="0" y="13"/>
                      <a:pt x="12" y="0"/>
                      <a:pt x="28" y="0"/>
                    </a:cubicBez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07" name="Freeform 17"/>
              <p:cNvSpPr>
                <a:spLocks/>
              </p:cNvSpPr>
              <p:nvPr/>
            </p:nvSpPr>
            <p:spPr bwMode="auto">
              <a:xfrm>
                <a:off x="8994435" y="2098269"/>
                <a:ext cx="38831" cy="43029"/>
              </a:xfrm>
              <a:custGeom>
                <a:avLst/>
                <a:gdLst>
                  <a:gd name="T0" fmla="*/ 0 w 30"/>
                  <a:gd name="T1" fmla="*/ 0 h 34"/>
                  <a:gd name="T2" fmla="*/ 0 w 30"/>
                  <a:gd name="T3" fmla="*/ 18 h 34"/>
                  <a:gd name="T4" fmla="*/ 15 w 30"/>
                  <a:gd name="T5" fmla="*/ 34 h 34"/>
                  <a:gd name="T6" fmla="*/ 30 w 30"/>
                  <a:gd name="T7" fmla="*/ 18 h 34"/>
                  <a:gd name="T8" fmla="*/ 30 w 30"/>
                  <a:gd name="T9" fmla="*/ 0 h 34"/>
                  <a:gd name="T10" fmla="*/ 0 w 30"/>
                  <a:gd name="T11" fmla="*/ 0 h 34"/>
                </a:gdLst>
                <a:ahLst/>
                <a:cxnLst>
                  <a:cxn ang="0">
                    <a:pos x="T0" y="T1"/>
                  </a:cxn>
                  <a:cxn ang="0">
                    <a:pos x="T2" y="T3"/>
                  </a:cxn>
                  <a:cxn ang="0">
                    <a:pos x="T4" y="T5"/>
                  </a:cxn>
                  <a:cxn ang="0">
                    <a:pos x="T6" y="T7"/>
                  </a:cxn>
                  <a:cxn ang="0">
                    <a:pos x="T8" y="T9"/>
                  </a:cxn>
                  <a:cxn ang="0">
                    <a:pos x="T10" y="T11"/>
                  </a:cxn>
                </a:cxnLst>
                <a:rect l="0" t="0" r="r" b="b"/>
                <a:pathLst>
                  <a:path w="30" h="34">
                    <a:moveTo>
                      <a:pt x="0" y="0"/>
                    </a:moveTo>
                    <a:cubicBezTo>
                      <a:pt x="0" y="18"/>
                      <a:pt x="0" y="18"/>
                      <a:pt x="0" y="18"/>
                    </a:cubicBezTo>
                    <a:cubicBezTo>
                      <a:pt x="0" y="27"/>
                      <a:pt x="7" y="34"/>
                      <a:pt x="15" y="34"/>
                    </a:cubicBezTo>
                    <a:cubicBezTo>
                      <a:pt x="23" y="34"/>
                      <a:pt x="30" y="27"/>
                      <a:pt x="30" y="18"/>
                    </a:cubicBezTo>
                    <a:cubicBezTo>
                      <a:pt x="30" y="0"/>
                      <a:pt x="30" y="0"/>
                      <a:pt x="30" y="0"/>
                    </a:cubicBezTo>
                    <a:lnTo>
                      <a:pt x="0" y="0"/>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08" name="Freeform 18"/>
              <p:cNvSpPr>
                <a:spLocks/>
              </p:cNvSpPr>
              <p:nvPr/>
            </p:nvSpPr>
            <p:spPr bwMode="auto">
              <a:xfrm>
                <a:off x="8612423" y="1768731"/>
                <a:ext cx="130136" cy="329537"/>
              </a:xfrm>
              <a:custGeom>
                <a:avLst/>
                <a:gdLst>
                  <a:gd name="T0" fmla="*/ 102 w 102"/>
                  <a:gd name="T1" fmla="*/ 10 h 258"/>
                  <a:gd name="T2" fmla="*/ 61 w 102"/>
                  <a:gd name="T3" fmla="*/ 0 h 258"/>
                  <a:gd name="T4" fmla="*/ 0 w 102"/>
                  <a:gd name="T5" fmla="*/ 258 h 258"/>
                  <a:gd name="T6" fmla="*/ 42 w 102"/>
                  <a:gd name="T7" fmla="*/ 258 h 258"/>
                  <a:gd name="T8" fmla="*/ 102 w 102"/>
                  <a:gd name="T9" fmla="*/ 10 h 258"/>
                </a:gdLst>
                <a:ahLst/>
                <a:cxnLst>
                  <a:cxn ang="0">
                    <a:pos x="T0" y="T1"/>
                  </a:cxn>
                  <a:cxn ang="0">
                    <a:pos x="T2" y="T3"/>
                  </a:cxn>
                  <a:cxn ang="0">
                    <a:pos x="T4" y="T5"/>
                  </a:cxn>
                  <a:cxn ang="0">
                    <a:pos x="T6" y="T7"/>
                  </a:cxn>
                  <a:cxn ang="0">
                    <a:pos x="T8" y="T9"/>
                  </a:cxn>
                </a:cxnLst>
                <a:rect l="0" t="0" r="r" b="b"/>
                <a:pathLst>
                  <a:path w="102" h="258">
                    <a:moveTo>
                      <a:pt x="102" y="10"/>
                    </a:moveTo>
                    <a:cubicBezTo>
                      <a:pt x="89" y="7"/>
                      <a:pt x="75" y="3"/>
                      <a:pt x="61" y="0"/>
                    </a:cubicBezTo>
                    <a:cubicBezTo>
                      <a:pt x="21" y="84"/>
                      <a:pt x="9" y="166"/>
                      <a:pt x="0" y="258"/>
                    </a:cubicBezTo>
                    <a:cubicBezTo>
                      <a:pt x="42" y="258"/>
                      <a:pt x="42" y="258"/>
                      <a:pt x="42" y="258"/>
                    </a:cubicBezTo>
                    <a:cubicBezTo>
                      <a:pt x="52" y="170"/>
                      <a:pt x="64" y="91"/>
                      <a:pt x="102" y="10"/>
                    </a:cubicBez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09" name="Freeform 19"/>
              <p:cNvSpPr>
                <a:spLocks/>
              </p:cNvSpPr>
              <p:nvPr/>
            </p:nvSpPr>
            <p:spPr bwMode="auto">
              <a:xfrm>
                <a:off x="8619769" y="2098269"/>
                <a:ext cx="39880" cy="43029"/>
              </a:xfrm>
              <a:custGeom>
                <a:avLst/>
                <a:gdLst>
                  <a:gd name="T0" fmla="*/ 31 w 31"/>
                  <a:gd name="T1" fmla="*/ 0 h 34"/>
                  <a:gd name="T2" fmla="*/ 31 w 31"/>
                  <a:gd name="T3" fmla="*/ 18 h 34"/>
                  <a:gd name="T4" fmla="*/ 16 w 31"/>
                  <a:gd name="T5" fmla="*/ 34 h 34"/>
                  <a:gd name="T6" fmla="*/ 0 w 31"/>
                  <a:gd name="T7" fmla="*/ 18 h 34"/>
                  <a:gd name="T8" fmla="*/ 0 w 31"/>
                  <a:gd name="T9" fmla="*/ 0 h 34"/>
                  <a:gd name="T10" fmla="*/ 31 w 31"/>
                  <a:gd name="T11" fmla="*/ 0 h 34"/>
                </a:gdLst>
                <a:ahLst/>
                <a:cxnLst>
                  <a:cxn ang="0">
                    <a:pos x="T0" y="T1"/>
                  </a:cxn>
                  <a:cxn ang="0">
                    <a:pos x="T2" y="T3"/>
                  </a:cxn>
                  <a:cxn ang="0">
                    <a:pos x="T4" y="T5"/>
                  </a:cxn>
                  <a:cxn ang="0">
                    <a:pos x="T6" y="T7"/>
                  </a:cxn>
                  <a:cxn ang="0">
                    <a:pos x="T8" y="T9"/>
                  </a:cxn>
                  <a:cxn ang="0">
                    <a:pos x="T10" y="T11"/>
                  </a:cxn>
                </a:cxnLst>
                <a:rect l="0" t="0" r="r" b="b"/>
                <a:pathLst>
                  <a:path w="31" h="34">
                    <a:moveTo>
                      <a:pt x="31" y="0"/>
                    </a:moveTo>
                    <a:cubicBezTo>
                      <a:pt x="31" y="18"/>
                      <a:pt x="31" y="18"/>
                      <a:pt x="31" y="18"/>
                    </a:cubicBezTo>
                    <a:cubicBezTo>
                      <a:pt x="31" y="27"/>
                      <a:pt x="24" y="34"/>
                      <a:pt x="16" y="34"/>
                    </a:cubicBezTo>
                    <a:cubicBezTo>
                      <a:pt x="7" y="34"/>
                      <a:pt x="0" y="27"/>
                      <a:pt x="0" y="18"/>
                    </a:cubicBezTo>
                    <a:cubicBezTo>
                      <a:pt x="0" y="0"/>
                      <a:pt x="0" y="0"/>
                      <a:pt x="0" y="0"/>
                    </a:cubicBezTo>
                    <a:lnTo>
                      <a:pt x="31" y="0"/>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10" name="Freeform 20"/>
              <p:cNvSpPr>
                <a:spLocks/>
              </p:cNvSpPr>
              <p:nvPr/>
            </p:nvSpPr>
            <p:spPr bwMode="auto">
              <a:xfrm>
                <a:off x="8691135" y="1759286"/>
                <a:ext cx="272865" cy="414546"/>
              </a:xfrm>
              <a:custGeom>
                <a:avLst/>
                <a:gdLst>
                  <a:gd name="T0" fmla="*/ 167 w 260"/>
                  <a:gd name="T1" fmla="*/ 0 h 403"/>
                  <a:gd name="T2" fmla="*/ 130 w 260"/>
                  <a:gd name="T3" fmla="*/ 293 h 403"/>
                  <a:gd name="T4" fmla="*/ 94 w 260"/>
                  <a:gd name="T5" fmla="*/ 0 h 403"/>
                  <a:gd name="T6" fmla="*/ 0 w 260"/>
                  <a:gd name="T7" fmla="*/ 9 h 403"/>
                  <a:gd name="T8" fmla="*/ 20 w 260"/>
                  <a:gd name="T9" fmla="*/ 403 h 403"/>
                  <a:gd name="T10" fmla="*/ 241 w 260"/>
                  <a:gd name="T11" fmla="*/ 403 h 403"/>
                  <a:gd name="T12" fmla="*/ 260 w 260"/>
                  <a:gd name="T13" fmla="*/ 9 h 403"/>
                  <a:gd name="T14" fmla="*/ 167 w 260"/>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403">
                    <a:moveTo>
                      <a:pt x="167" y="0"/>
                    </a:moveTo>
                    <a:lnTo>
                      <a:pt x="130" y="293"/>
                    </a:lnTo>
                    <a:lnTo>
                      <a:pt x="94" y="0"/>
                    </a:lnTo>
                    <a:lnTo>
                      <a:pt x="0" y="9"/>
                    </a:lnTo>
                    <a:lnTo>
                      <a:pt x="20" y="403"/>
                    </a:lnTo>
                    <a:lnTo>
                      <a:pt x="241" y="403"/>
                    </a:lnTo>
                    <a:lnTo>
                      <a:pt x="260" y="9"/>
                    </a:lnTo>
                    <a:lnTo>
                      <a:pt x="167" y="0"/>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11" name="Freeform 21"/>
              <p:cNvSpPr>
                <a:spLocks/>
              </p:cNvSpPr>
              <p:nvPr/>
            </p:nvSpPr>
            <p:spPr bwMode="auto">
              <a:xfrm>
                <a:off x="8891586" y="1607111"/>
                <a:ext cx="0" cy="1050"/>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12" name="Freeform 22"/>
              <p:cNvSpPr>
                <a:spLocks/>
              </p:cNvSpPr>
              <p:nvPr/>
            </p:nvSpPr>
            <p:spPr bwMode="auto">
              <a:xfrm>
                <a:off x="8890536" y="160606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13" name="Freeform 23"/>
              <p:cNvSpPr>
                <a:spLocks/>
              </p:cNvSpPr>
              <p:nvPr/>
            </p:nvSpPr>
            <p:spPr bwMode="auto">
              <a:xfrm>
                <a:off x="8887388" y="159976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14" name="Freeform 24"/>
              <p:cNvSpPr>
                <a:spLocks/>
              </p:cNvSpPr>
              <p:nvPr/>
            </p:nvSpPr>
            <p:spPr bwMode="auto">
              <a:xfrm>
                <a:off x="8888437" y="160186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15" name="Freeform 25"/>
              <p:cNvSpPr>
                <a:spLocks/>
              </p:cNvSpPr>
              <p:nvPr/>
            </p:nvSpPr>
            <p:spPr bwMode="auto">
              <a:xfrm>
                <a:off x="8765648" y="160081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16" name="Freeform 26"/>
              <p:cNvSpPr>
                <a:spLocks/>
              </p:cNvSpPr>
              <p:nvPr/>
            </p:nvSpPr>
            <p:spPr bwMode="auto">
              <a:xfrm>
                <a:off x="8891586" y="1610259"/>
                <a:ext cx="0" cy="2099"/>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17" name="Freeform 27"/>
              <p:cNvSpPr>
                <a:spLocks/>
              </p:cNvSpPr>
              <p:nvPr/>
            </p:nvSpPr>
            <p:spPr bwMode="auto">
              <a:xfrm>
                <a:off x="8891586" y="1613408"/>
                <a:ext cx="0" cy="3149"/>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18" name="Freeform 28"/>
              <p:cNvSpPr>
                <a:spLocks/>
              </p:cNvSpPr>
              <p:nvPr/>
            </p:nvSpPr>
            <p:spPr bwMode="auto">
              <a:xfrm>
                <a:off x="8886338" y="159661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19" name="Freeform 29"/>
              <p:cNvSpPr>
                <a:spLocks/>
              </p:cNvSpPr>
              <p:nvPr/>
            </p:nvSpPr>
            <p:spPr bwMode="auto">
              <a:xfrm>
                <a:off x="8761450" y="16123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20" name="Freeform 30"/>
              <p:cNvSpPr>
                <a:spLocks/>
              </p:cNvSpPr>
              <p:nvPr/>
            </p:nvSpPr>
            <p:spPr bwMode="auto">
              <a:xfrm>
                <a:off x="8762499" y="160606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21" name="Freeform 31"/>
              <p:cNvSpPr>
                <a:spLocks/>
              </p:cNvSpPr>
              <p:nvPr/>
            </p:nvSpPr>
            <p:spPr bwMode="auto">
              <a:xfrm>
                <a:off x="8763549" y="16029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22" name="Freeform 32"/>
              <p:cNvSpPr>
                <a:spLocks/>
              </p:cNvSpPr>
              <p:nvPr/>
            </p:nvSpPr>
            <p:spPr bwMode="auto">
              <a:xfrm>
                <a:off x="8761450" y="1608160"/>
                <a:ext cx="0" cy="2099"/>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23" name="Freeform 33"/>
              <p:cNvSpPr>
                <a:spLocks/>
              </p:cNvSpPr>
              <p:nvPr/>
            </p:nvSpPr>
            <p:spPr bwMode="auto">
              <a:xfrm>
                <a:off x="8749906" y="1593468"/>
                <a:ext cx="153224" cy="184709"/>
              </a:xfrm>
              <a:custGeom>
                <a:avLst/>
                <a:gdLst>
                  <a:gd name="T0" fmla="*/ 115 w 120"/>
                  <a:gd name="T1" fmla="*/ 26 h 145"/>
                  <a:gd name="T2" fmla="*/ 111 w 120"/>
                  <a:gd name="T3" fmla="*/ 25 h 145"/>
                  <a:gd name="T4" fmla="*/ 111 w 120"/>
                  <a:gd name="T5" fmla="*/ 18 h 145"/>
                  <a:gd name="T6" fmla="*/ 111 w 120"/>
                  <a:gd name="T7" fmla="*/ 16 h 145"/>
                  <a:gd name="T8" fmla="*/ 111 w 120"/>
                  <a:gd name="T9" fmla="*/ 15 h 145"/>
                  <a:gd name="T10" fmla="*/ 111 w 120"/>
                  <a:gd name="T11" fmla="*/ 13 h 145"/>
                  <a:gd name="T12" fmla="*/ 111 w 120"/>
                  <a:gd name="T13" fmla="*/ 12 h 145"/>
                  <a:gd name="T14" fmla="*/ 111 w 120"/>
                  <a:gd name="T15" fmla="*/ 11 h 145"/>
                  <a:gd name="T16" fmla="*/ 110 w 120"/>
                  <a:gd name="T17" fmla="*/ 10 h 145"/>
                  <a:gd name="T18" fmla="*/ 110 w 120"/>
                  <a:gd name="T19" fmla="*/ 10 h 145"/>
                  <a:gd name="T20" fmla="*/ 109 w 120"/>
                  <a:gd name="T21" fmla="*/ 7 h 145"/>
                  <a:gd name="T22" fmla="*/ 109 w 120"/>
                  <a:gd name="T23" fmla="*/ 7 h 145"/>
                  <a:gd name="T24" fmla="*/ 108 w 120"/>
                  <a:gd name="T25" fmla="*/ 5 h 145"/>
                  <a:gd name="T26" fmla="*/ 108 w 120"/>
                  <a:gd name="T27" fmla="*/ 5 h 145"/>
                  <a:gd name="T28" fmla="*/ 107 w 120"/>
                  <a:gd name="T29" fmla="*/ 3 h 145"/>
                  <a:gd name="T30" fmla="*/ 107 w 120"/>
                  <a:gd name="T31" fmla="*/ 3 h 145"/>
                  <a:gd name="T32" fmla="*/ 97 w 120"/>
                  <a:gd name="T33" fmla="*/ 5 h 145"/>
                  <a:gd name="T34" fmla="*/ 81 w 120"/>
                  <a:gd name="T35" fmla="*/ 0 h 145"/>
                  <a:gd name="T36" fmla="*/ 49 w 120"/>
                  <a:gd name="T37" fmla="*/ 5 h 145"/>
                  <a:gd name="T38" fmla="*/ 17 w 120"/>
                  <a:gd name="T39" fmla="*/ 0 h 145"/>
                  <a:gd name="T40" fmla="*/ 12 w 120"/>
                  <a:gd name="T41" fmla="*/ 6 h 145"/>
                  <a:gd name="T42" fmla="*/ 12 w 120"/>
                  <a:gd name="T43" fmla="*/ 6 h 145"/>
                  <a:gd name="T44" fmla="*/ 11 w 120"/>
                  <a:gd name="T45" fmla="*/ 8 h 145"/>
                  <a:gd name="T46" fmla="*/ 11 w 120"/>
                  <a:gd name="T47" fmla="*/ 8 h 145"/>
                  <a:gd name="T48" fmla="*/ 10 w 120"/>
                  <a:gd name="T49" fmla="*/ 10 h 145"/>
                  <a:gd name="T50" fmla="*/ 10 w 120"/>
                  <a:gd name="T51" fmla="*/ 10 h 145"/>
                  <a:gd name="T52" fmla="*/ 9 w 120"/>
                  <a:gd name="T53" fmla="*/ 12 h 145"/>
                  <a:gd name="T54" fmla="*/ 9 w 120"/>
                  <a:gd name="T55" fmla="*/ 13 h 145"/>
                  <a:gd name="T56" fmla="*/ 9 w 120"/>
                  <a:gd name="T57" fmla="*/ 15 h 145"/>
                  <a:gd name="T58" fmla="*/ 9 w 120"/>
                  <a:gd name="T59" fmla="*/ 15 h 145"/>
                  <a:gd name="T60" fmla="*/ 9 w 120"/>
                  <a:gd name="T61" fmla="*/ 18 h 145"/>
                  <a:gd name="T62" fmla="*/ 9 w 120"/>
                  <a:gd name="T63" fmla="*/ 25 h 145"/>
                  <a:gd name="T64" fmla="*/ 7 w 120"/>
                  <a:gd name="T65" fmla="*/ 25 h 145"/>
                  <a:gd name="T66" fmla="*/ 0 w 120"/>
                  <a:gd name="T67" fmla="*/ 34 h 145"/>
                  <a:gd name="T68" fmla="*/ 0 w 120"/>
                  <a:gd name="T69" fmla="*/ 53 h 145"/>
                  <a:gd name="T70" fmla="*/ 9 w 120"/>
                  <a:gd name="T71" fmla="*/ 62 h 145"/>
                  <a:gd name="T72" fmla="*/ 17 w 120"/>
                  <a:gd name="T73" fmla="*/ 82 h 145"/>
                  <a:gd name="T74" fmla="*/ 35 w 120"/>
                  <a:gd name="T75" fmla="*/ 106 h 145"/>
                  <a:gd name="T76" fmla="*/ 39 w 120"/>
                  <a:gd name="T77" fmla="*/ 130 h 145"/>
                  <a:gd name="T78" fmla="*/ 61 w 120"/>
                  <a:gd name="T79" fmla="*/ 145 h 145"/>
                  <a:gd name="T80" fmla="*/ 83 w 120"/>
                  <a:gd name="T81" fmla="*/ 130 h 145"/>
                  <a:gd name="T82" fmla="*/ 87 w 120"/>
                  <a:gd name="T83" fmla="*/ 106 h 145"/>
                  <a:gd name="T84" fmla="*/ 103 w 120"/>
                  <a:gd name="T85" fmla="*/ 82 h 145"/>
                  <a:gd name="T86" fmla="*/ 111 w 120"/>
                  <a:gd name="T87" fmla="*/ 62 h 145"/>
                  <a:gd name="T88" fmla="*/ 120 w 120"/>
                  <a:gd name="T89" fmla="*/ 53 h 145"/>
                  <a:gd name="T90" fmla="*/ 120 w 120"/>
                  <a:gd name="T91" fmla="*/ 34 h 145"/>
                  <a:gd name="T92" fmla="*/ 115 w 120"/>
                  <a:gd name="T93" fmla="*/ 2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0" h="145">
                    <a:moveTo>
                      <a:pt x="115" y="26"/>
                    </a:moveTo>
                    <a:cubicBezTo>
                      <a:pt x="114" y="25"/>
                      <a:pt x="113" y="25"/>
                      <a:pt x="111" y="25"/>
                    </a:cubicBezTo>
                    <a:cubicBezTo>
                      <a:pt x="111" y="18"/>
                      <a:pt x="111" y="18"/>
                      <a:pt x="111" y="18"/>
                    </a:cubicBezTo>
                    <a:cubicBezTo>
                      <a:pt x="111" y="17"/>
                      <a:pt x="111" y="16"/>
                      <a:pt x="111" y="16"/>
                    </a:cubicBezTo>
                    <a:cubicBezTo>
                      <a:pt x="111" y="15"/>
                      <a:pt x="111" y="15"/>
                      <a:pt x="111" y="15"/>
                    </a:cubicBezTo>
                    <a:cubicBezTo>
                      <a:pt x="111" y="14"/>
                      <a:pt x="111" y="14"/>
                      <a:pt x="111" y="13"/>
                    </a:cubicBezTo>
                    <a:cubicBezTo>
                      <a:pt x="111" y="13"/>
                      <a:pt x="111" y="13"/>
                      <a:pt x="111" y="12"/>
                    </a:cubicBezTo>
                    <a:cubicBezTo>
                      <a:pt x="111" y="12"/>
                      <a:pt x="111" y="12"/>
                      <a:pt x="111" y="11"/>
                    </a:cubicBezTo>
                    <a:cubicBezTo>
                      <a:pt x="110" y="11"/>
                      <a:pt x="110" y="11"/>
                      <a:pt x="110" y="10"/>
                    </a:cubicBezTo>
                    <a:cubicBezTo>
                      <a:pt x="110" y="10"/>
                      <a:pt x="110" y="10"/>
                      <a:pt x="110" y="10"/>
                    </a:cubicBezTo>
                    <a:cubicBezTo>
                      <a:pt x="110" y="9"/>
                      <a:pt x="109" y="8"/>
                      <a:pt x="109" y="7"/>
                    </a:cubicBezTo>
                    <a:cubicBezTo>
                      <a:pt x="109" y="7"/>
                      <a:pt x="109" y="7"/>
                      <a:pt x="109" y="7"/>
                    </a:cubicBezTo>
                    <a:cubicBezTo>
                      <a:pt x="108" y="6"/>
                      <a:pt x="108" y="6"/>
                      <a:pt x="108" y="5"/>
                    </a:cubicBezTo>
                    <a:cubicBezTo>
                      <a:pt x="108" y="5"/>
                      <a:pt x="108" y="5"/>
                      <a:pt x="108" y="5"/>
                    </a:cubicBezTo>
                    <a:cubicBezTo>
                      <a:pt x="107" y="4"/>
                      <a:pt x="107" y="4"/>
                      <a:pt x="107" y="3"/>
                    </a:cubicBezTo>
                    <a:cubicBezTo>
                      <a:pt x="107" y="3"/>
                      <a:pt x="107" y="3"/>
                      <a:pt x="107" y="3"/>
                    </a:cubicBezTo>
                    <a:cubicBezTo>
                      <a:pt x="104" y="4"/>
                      <a:pt x="101" y="5"/>
                      <a:pt x="97" y="5"/>
                    </a:cubicBezTo>
                    <a:cubicBezTo>
                      <a:pt x="90" y="5"/>
                      <a:pt x="84" y="3"/>
                      <a:pt x="81" y="0"/>
                    </a:cubicBezTo>
                    <a:cubicBezTo>
                      <a:pt x="73" y="3"/>
                      <a:pt x="62" y="5"/>
                      <a:pt x="49" y="5"/>
                    </a:cubicBezTo>
                    <a:cubicBezTo>
                      <a:pt x="36" y="5"/>
                      <a:pt x="24" y="3"/>
                      <a:pt x="17" y="0"/>
                    </a:cubicBezTo>
                    <a:cubicBezTo>
                      <a:pt x="15" y="2"/>
                      <a:pt x="13" y="3"/>
                      <a:pt x="12" y="6"/>
                    </a:cubicBezTo>
                    <a:cubicBezTo>
                      <a:pt x="12" y="6"/>
                      <a:pt x="12" y="6"/>
                      <a:pt x="12" y="6"/>
                    </a:cubicBezTo>
                    <a:cubicBezTo>
                      <a:pt x="12" y="6"/>
                      <a:pt x="11" y="7"/>
                      <a:pt x="11" y="8"/>
                    </a:cubicBezTo>
                    <a:cubicBezTo>
                      <a:pt x="11" y="8"/>
                      <a:pt x="11" y="8"/>
                      <a:pt x="11" y="8"/>
                    </a:cubicBezTo>
                    <a:cubicBezTo>
                      <a:pt x="11" y="9"/>
                      <a:pt x="10" y="9"/>
                      <a:pt x="10" y="10"/>
                    </a:cubicBezTo>
                    <a:cubicBezTo>
                      <a:pt x="10" y="10"/>
                      <a:pt x="10" y="10"/>
                      <a:pt x="10" y="10"/>
                    </a:cubicBezTo>
                    <a:cubicBezTo>
                      <a:pt x="10" y="11"/>
                      <a:pt x="10" y="12"/>
                      <a:pt x="9" y="12"/>
                    </a:cubicBezTo>
                    <a:cubicBezTo>
                      <a:pt x="9" y="12"/>
                      <a:pt x="9" y="13"/>
                      <a:pt x="9" y="13"/>
                    </a:cubicBezTo>
                    <a:cubicBezTo>
                      <a:pt x="9" y="13"/>
                      <a:pt x="9" y="14"/>
                      <a:pt x="9" y="15"/>
                    </a:cubicBezTo>
                    <a:cubicBezTo>
                      <a:pt x="9" y="15"/>
                      <a:pt x="9" y="15"/>
                      <a:pt x="9" y="15"/>
                    </a:cubicBezTo>
                    <a:cubicBezTo>
                      <a:pt x="9" y="16"/>
                      <a:pt x="9" y="17"/>
                      <a:pt x="9" y="18"/>
                    </a:cubicBezTo>
                    <a:cubicBezTo>
                      <a:pt x="9" y="25"/>
                      <a:pt x="9" y="25"/>
                      <a:pt x="9" y="25"/>
                    </a:cubicBezTo>
                    <a:cubicBezTo>
                      <a:pt x="8" y="25"/>
                      <a:pt x="8" y="25"/>
                      <a:pt x="7" y="25"/>
                    </a:cubicBezTo>
                    <a:cubicBezTo>
                      <a:pt x="3" y="26"/>
                      <a:pt x="0" y="30"/>
                      <a:pt x="0" y="34"/>
                    </a:cubicBezTo>
                    <a:cubicBezTo>
                      <a:pt x="0" y="53"/>
                      <a:pt x="0" y="53"/>
                      <a:pt x="0" y="53"/>
                    </a:cubicBezTo>
                    <a:cubicBezTo>
                      <a:pt x="0" y="58"/>
                      <a:pt x="4" y="62"/>
                      <a:pt x="9" y="62"/>
                    </a:cubicBezTo>
                    <a:cubicBezTo>
                      <a:pt x="17" y="82"/>
                      <a:pt x="17" y="82"/>
                      <a:pt x="17" y="82"/>
                    </a:cubicBezTo>
                    <a:cubicBezTo>
                      <a:pt x="21" y="95"/>
                      <a:pt x="26" y="104"/>
                      <a:pt x="35" y="106"/>
                    </a:cubicBezTo>
                    <a:cubicBezTo>
                      <a:pt x="39" y="130"/>
                      <a:pt x="39" y="130"/>
                      <a:pt x="39" y="130"/>
                    </a:cubicBezTo>
                    <a:cubicBezTo>
                      <a:pt x="61" y="145"/>
                      <a:pt x="61" y="145"/>
                      <a:pt x="61" y="145"/>
                    </a:cubicBezTo>
                    <a:cubicBezTo>
                      <a:pt x="83" y="130"/>
                      <a:pt x="83" y="130"/>
                      <a:pt x="83" y="130"/>
                    </a:cubicBezTo>
                    <a:cubicBezTo>
                      <a:pt x="87" y="106"/>
                      <a:pt x="87" y="106"/>
                      <a:pt x="87" y="106"/>
                    </a:cubicBezTo>
                    <a:cubicBezTo>
                      <a:pt x="94" y="103"/>
                      <a:pt x="98" y="95"/>
                      <a:pt x="103" y="82"/>
                    </a:cubicBezTo>
                    <a:cubicBezTo>
                      <a:pt x="111" y="62"/>
                      <a:pt x="111" y="62"/>
                      <a:pt x="111" y="62"/>
                    </a:cubicBezTo>
                    <a:cubicBezTo>
                      <a:pt x="116" y="62"/>
                      <a:pt x="120" y="58"/>
                      <a:pt x="120" y="53"/>
                    </a:cubicBezTo>
                    <a:cubicBezTo>
                      <a:pt x="120" y="34"/>
                      <a:pt x="120" y="34"/>
                      <a:pt x="120" y="34"/>
                    </a:cubicBezTo>
                    <a:cubicBezTo>
                      <a:pt x="120" y="30"/>
                      <a:pt x="118" y="27"/>
                      <a:pt x="115" y="26"/>
                    </a:cubicBez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24" name="Freeform 34"/>
              <p:cNvSpPr>
                <a:spLocks/>
              </p:cNvSpPr>
              <p:nvPr/>
            </p:nvSpPr>
            <p:spPr bwMode="auto">
              <a:xfrm>
                <a:off x="8721630" y="1927202"/>
                <a:ext cx="210822" cy="525695"/>
              </a:xfrm>
              <a:custGeom>
                <a:avLst/>
                <a:gdLst>
                  <a:gd name="T0" fmla="*/ 211 w 221"/>
                  <a:gd name="T1" fmla="*/ 242 h 242"/>
                  <a:gd name="T2" fmla="*/ 9 w 221"/>
                  <a:gd name="T3" fmla="*/ 242 h 242"/>
                  <a:gd name="T4" fmla="*/ 0 w 221"/>
                  <a:gd name="T5" fmla="*/ 0 h 242"/>
                  <a:gd name="T6" fmla="*/ 221 w 221"/>
                  <a:gd name="T7" fmla="*/ 0 h 242"/>
                  <a:gd name="T8" fmla="*/ 211 w 221"/>
                  <a:gd name="T9" fmla="*/ 242 h 242"/>
                </a:gdLst>
                <a:ahLst/>
                <a:cxnLst>
                  <a:cxn ang="0">
                    <a:pos x="T0" y="T1"/>
                  </a:cxn>
                  <a:cxn ang="0">
                    <a:pos x="T2" y="T3"/>
                  </a:cxn>
                  <a:cxn ang="0">
                    <a:pos x="T4" y="T5"/>
                  </a:cxn>
                  <a:cxn ang="0">
                    <a:pos x="T6" y="T7"/>
                  </a:cxn>
                  <a:cxn ang="0">
                    <a:pos x="T8" y="T9"/>
                  </a:cxn>
                </a:cxnLst>
                <a:rect l="0" t="0" r="r" b="b"/>
                <a:pathLst>
                  <a:path w="221" h="242">
                    <a:moveTo>
                      <a:pt x="211" y="242"/>
                    </a:moveTo>
                    <a:lnTo>
                      <a:pt x="9" y="242"/>
                    </a:lnTo>
                    <a:lnTo>
                      <a:pt x="0" y="0"/>
                    </a:lnTo>
                    <a:lnTo>
                      <a:pt x="221" y="0"/>
                    </a:lnTo>
                    <a:lnTo>
                      <a:pt x="211" y="242"/>
                    </a:lnTo>
                    <a:close/>
                  </a:path>
                </a:pathLst>
              </a:custGeom>
              <a:solidFill>
                <a:schemeClr val="accent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25" name="Oval 65"/>
              <p:cNvSpPr>
                <a:spLocks noChangeArrowheads="1"/>
              </p:cNvSpPr>
              <p:nvPr/>
            </p:nvSpPr>
            <p:spPr bwMode="auto">
              <a:xfrm>
                <a:off x="8760400" y="1624952"/>
                <a:ext cx="3149" cy="4198"/>
              </a:xfrm>
              <a:prstGeom prst="ellipse">
                <a:avLst/>
              </a:pr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126" name="Oval 66"/>
              <p:cNvSpPr>
                <a:spLocks noChangeArrowheads="1"/>
              </p:cNvSpPr>
              <p:nvPr/>
            </p:nvSpPr>
            <p:spPr bwMode="auto">
              <a:xfrm>
                <a:off x="8890536" y="1624952"/>
                <a:ext cx="4198" cy="4198"/>
              </a:xfrm>
              <a:prstGeom prst="ellipse">
                <a:avLst/>
              </a:pr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grpSp>
            <p:nvGrpSpPr>
              <p:cNvPr id="91" name="Group 90"/>
              <p:cNvGrpSpPr/>
              <p:nvPr/>
            </p:nvGrpSpPr>
            <p:grpSpPr>
              <a:xfrm>
                <a:off x="8968166" y="2061860"/>
                <a:ext cx="130199" cy="223942"/>
                <a:chOff x="10586124" y="2292050"/>
                <a:chExt cx="482715" cy="830268"/>
              </a:xfrm>
            </p:grpSpPr>
            <p:grpSp>
              <p:nvGrpSpPr>
                <p:cNvPr id="92" name="Group 91"/>
                <p:cNvGrpSpPr/>
                <p:nvPr/>
              </p:nvGrpSpPr>
              <p:grpSpPr>
                <a:xfrm>
                  <a:off x="10586124" y="2292050"/>
                  <a:ext cx="482715" cy="830268"/>
                  <a:chOff x="6416654" y="4806210"/>
                  <a:chExt cx="515205" cy="886151"/>
                </a:xfrm>
              </p:grpSpPr>
              <p:sp>
                <p:nvSpPr>
                  <p:cNvPr id="98" name="Freeform 38"/>
                  <p:cNvSpPr>
                    <a:spLocks/>
                  </p:cNvSpPr>
                  <p:nvPr/>
                </p:nvSpPr>
                <p:spPr bwMode="auto">
                  <a:xfrm>
                    <a:off x="6416654" y="4806210"/>
                    <a:ext cx="515205" cy="886151"/>
                  </a:xfrm>
                  <a:custGeom>
                    <a:avLst/>
                    <a:gdLst>
                      <a:gd name="T0" fmla="*/ 93 w 93"/>
                      <a:gd name="T1" fmla="*/ 153 h 159"/>
                      <a:gd name="T2" fmla="*/ 87 w 93"/>
                      <a:gd name="T3" fmla="*/ 159 h 159"/>
                      <a:gd name="T4" fmla="*/ 6 w 93"/>
                      <a:gd name="T5" fmla="*/ 159 h 159"/>
                      <a:gd name="T6" fmla="*/ 0 w 93"/>
                      <a:gd name="T7" fmla="*/ 153 h 159"/>
                      <a:gd name="T8" fmla="*/ 0 w 93"/>
                      <a:gd name="T9" fmla="*/ 7 h 159"/>
                      <a:gd name="T10" fmla="*/ 6 w 93"/>
                      <a:gd name="T11" fmla="*/ 0 h 159"/>
                      <a:gd name="T12" fmla="*/ 87 w 93"/>
                      <a:gd name="T13" fmla="*/ 0 h 159"/>
                      <a:gd name="T14" fmla="*/ 93 w 93"/>
                      <a:gd name="T15" fmla="*/ 7 h 159"/>
                      <a:gd name="T16" fmla="*/ 93 w 93"/>
                      <a:gd name="T17" fmla="*/ 153 h 159"/>
                      <a:gd name="T18" fmla="*/ 93 w 93"/>
                      <a:gd name="T19" fmla="*/ 15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159">
                        <a:moveTo>
                          <a:pt x="93" y="153"/>
                        </a:moveTo>
                        <a:cubicBezTo>
                          <a:pt x="93" y="156"/>
                          <a:pt x="90" y="159"/>
                          <a:pt x="87" y="159"/>
                        </a:cubicBezTo>
                        <a:cubicBezTo>
                          <a:pt x="6" y="159"/>
                          <a:pt x="6" y="159"/>
                          <a:pt x="6" y="159"/>
                        </a:cubicBezTo>
                        <a:cubicBezTo>
                          <a:pt x="3" y="159"/>
                          <a:pt x="0" y="156"/>
                          <a:pt x="0" y="153"/>
                        </a:cubicBezTo>
                        <a:cubicBezTo>
                          <a:pt x="0" y="7"/>
                          <a:pt x="0" y="7"/>
                          <a:pt x="0" y="7"/>
                        </a:cubicBezTo>
                        <a:cubicBezTo>
                          <a:pt x="0" y="3"/>
                          <a:pt x="3" y="0"/>
                          <a:pt x="6" y="0"/>
                        </a:cubicBezTo>
                        <a:cubicBezTo>
                          <a:pt x="87" y="0"/>
                          <a:pt x="87" y="0"/>
                          <a:pt x="87" y="0"/>
                        </a:cubicBezTo>
                        <a:cubicBezTo>
                          <a:pt x="90" y="0"/>
                          <a:pt x="93" y="3"/>
                          <a:pt x="93" y="7"/>
                        </a:cubicBezTo>
                        <a:cubicBezTo>
                          <a:pt x="93" y="153"/>
                          <a:pt x="93" y="153"/>
                          <a:pt x="93" y="153"/>
                        </a:cubicBezTo>
                        <a:cubicBezTo>
                          <a:pt x="93" y="153"/>
                          <a:pt x="93" y="153"/>
                          <a:pt x="93" y="153"/>
                        </a:cubicBezTo>
                        <a:close/>
                      </a:path>
                    </a:pathLst>
                  </a:custGeom>
                  <a:solidFill>
                    <a:schemeClr val="tx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Segoe UI Light"/>
                      <a:ea typeface="+mn-ea"/>
                      <a:cs typeface="+mn-cs"/>
                    </a:endParaRPr>
                  </a:p>
                </p:txBody>
              </p:sp>
              <p:sp>
                <p:nvSpPr>
                  <p:cNvPr id="99" name="Freeform 39"/>
                  <p:cNvSpPr>
                    <a:spLocks/>
                  </p:cNvSpPr>
                  <p:nvPr/>
                </p:nvSpPr>
                <p:spPr bwMode="auto">
                  <a:xfrm>
                    <a:off x="6466113" y="4861852"/>
                    <a:ext cx="416284" cy="690375"/>
                  </a:xfrm>
                  <a:custGeom>
                    <a:avLst/>
                    <a:gdLst>
                      <a:gd name="T0" fmla="*/ 0 w 202"/>
                      <a:gd name="T1" fmla="*/ 0 h 335"/>
                      <a:gd name="T2" fmla="*/ 202 w 202"/>
                      <a:gd name="T3" fmla="*/ 0 h 335"/>
                      <a:gd name="T4" fmla="*/ 202 w 202"/>
                      <a:gd name="T5" fmla="*/ 335 h 335"/>
                      <a:gd name="T6" fmla="*/ 0 w 202"/>
                      <a:gd name="T7" fmla="*/ 335 h 335"/>
                      <a:gd name="T8" fmla="*/ 0 w 202"/>
                      <a:gd name="T9" fmla="*/ 0 h 335"/>
                      <a:gd name="T10" fmla="*/ 0 w 202"/>
                      <a:gd name="T11" fmla="*/ 0 h 335"/>
                    </a:gdLst>
                    <a:ahLst/>
                    <a:cxnLst>
                      <a:cxn ang="0">
                        <a:pos x="T0" y="T1"/>
                      </a:cxn>
                      <a:cxn ang="0">
                        <a:pos x="T2" y="T3"/>
                      </a:cxn>
                      <a:cxn ang="0">
                        <a:pos x="T4" y="T5"/>
                      </a:cxn>
                      <a:cxn ang="0">
                        <a:pos x="T6" y="T7"/>
                      </a:cxn>
                      <a:cxn ang="0">
                        <a:pos x="T8" y="T9"/>
                      </a:cxn>
                      <a:cxn ang="0">
                        <a:pos x="T10" y="T11"/>
                      </a:cxn>
                    </a:cxnLst>
                    <a:rect l="0" t="0" r="r" b="b"/>
                    <a:pathLst>
                      <a:path w="202" h="335">
                        <a:moveTo>
                          <a:pt x="0" y="0"/>
                        </a:moveTo>
                        <a:lnTo>
                          <a:pt x="202" y="0"/>
                        </a:lnTo>
                        <a:lnTo>
                          <a:pt x="202" y="335"/>
                        </a:lnTo>
                        <a:lnTo>
                          <a:pt x="0" y="335"/>
                        </a:lnTo>
                        <a:lnTo>
                          <a:pt x="0" y="0"/>
                        </a:lnTo>
                        <a:lnTo>
                          <a:pt x="0" y="0"/>
                        </a:ln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Segoe UI Light"/>
                      <a:ea typeface="+mn-ea"/>
                      <a:cs typeface="+mn-cs"/>
                    </a:endParaRPr>
                  </a:p>
                </p:txBody>
              </p:sp>
            </p:grpSp>
            <p:grpSp>
              <p:nvGrpSpPr>
                <p:cNvPr id="93" name="Group 92"/>
                <p:cNvGrpSpPr/>
                <p:nvPr/>
              </p:nvGrpSpPr>
              <p:grpSpPr>
                <a:xfrm>
                  <a:off x="10623675" y="2472582"/>
                  <a:ext cx="382550" cy="384550"/>
                  <a:chOff x="10824406" y="2434972"/>
                  <a:chExt cx="806195" cy="810410"/>
                </a:xfrm>
              </p:grpSpPr>
              <p:sp>
                <p:nvSpPr>
                  <p:cNvPr id="94" name="Oval 9"/>
                  <p:cNvSpPr>
                    <a:spLocks noChangeArrowheads="1"/>
                  </p:cNvSpPr>
                  <p:nvPr/>
                </p:nvSpPr>
                <p:spPr bwMode="auto">
                  <a:xfrm>
                    <a:off x="10824406" y="2434972"/>
                    <a:ext cx="806195" cy="810410"/>
                  </a:xfrm>
                  <a:prstGeom prst="ellipse">
                    <a:avLst/>
                  </a:prstGeom>
                  <a:solidFill>
                    <a:srgbClr val="00B29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Segoe UI Light"/>
                      <a:ea typeface="+mn-ea"/>
                      <a:cs typeface="+mn-cs"/>
                    </a:endParaRPr>
                  </a:p>
                </p:txBody>
              </p:sp>
              <p:sp>
                <p:nvSpPr>
                  <p:cNvPr id="95" name="Freeform 10"/>
                  <p:cNvSpPr>
                    <a:spLocks/>
                  </p:cNvSpPr>
                  <p:nvPr/>
                </p:nvSpPr>
                <p:spPr bwMode="auto">
                  <a:xfrm>
                    <a:off x="11012073" y="2716120"/>
                    <a:ext cx="216485" cy="370413"/>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Segoe UI Light"/>
                      <a:ea typeface="+mn-ea"/>
                      <a:cs typeface="+mn-cs"/>
                    </a:endParaRPr>
                  </a:p>
                </p:txBody>
              </p:sp>
              <p:sp>
                <p:nvSpPr>
                  <p:cNvPr id="96" name="Freeform 11"/>
                  <p:cNvSpPr>
                    <a:spLocks/>
                  </p:cNvSpPr>
                  <p:nvPr/>
                </p:nvSpPr>
                <p:spPr bwMode="auto">
                  <a:xfrm>
                    <a:off x="11226449" y="2716120"/>
                    <a:ext cx="216485" cy="370413"/>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Segoe UI Light"/>
                      <a:ea typeface="+mn-ea"/>
                      <a:cs typeface="+mn-cs"/>
                    </a:endParaRPr>
                  </a:p>
                </p:txBody>
              </p:sp>
              <p:sp>
                <p:nvSpPr>
                  <p:cNvPr id="97" name="Freeform 12"/>
                  <p:cNvSpPr>
                    <a:spLocks/>
                  </p:cNvSpPr>
                  <p:nvPr/>
                </p:nvSpPr>
                <p:spPr bwMode="auto">
                  <a:xfrm>
                    <a:off x="11012073" y="2592415"/>
                    <a:ext cx="430861" cy="246708"/>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Segoe UI Light"/>
                      <a:ea typeface="+mn-ea"/>
                      <a:cs typeface="+mn-cs"/>
                    </a:endParaRPr>
                  </a:p>
                </p:txBody>
              </p:sp>
            </p:grpSp>
          </p:grpSp>
        </p:grpSp>
        <p:grpSp>
          <p:nvGrpSpPr>
            <p:cNvPr id="185" name="Group 184"/>
            <p:cNvGrpSpPr/>
            <p:nvPr/>
          </p:nvGrpSpPr>
          <p:grpSpPr>
            <a:xfrm>
              <a:off x="7535061" y="1464082"/>
              <a:ext cx="484862" cy="1345435"/>
              <a:chOff x="2052380" y="3114641"/>
              <a:chExt cx="496890" cy="1378812"/>
            </a:xfrm>
          </p:grpSpPr>
          <p:sp>
            <p:nvSpPr>
              <p:cNvPr id="186" name="Freeform 5"/>
              <p:cNvSpPr>
                <a:spLocks/>
              </p:cNvSpPr>
              <p:nvPr/>
            </p:nvSpPr>
            <p:spPr bwMode="auto">
              <a:xfrm>
                <a:off x="2245973" y="3352330"/>
                <a:ext cx="107552" cy="114005"/>
              </a:xfrm>
              <a:custGeom>
                <a:avLst/>
                <a:gdLst>
                  <a:gd name="T0" fmla="*/ 0 w 100"/>
                  <a:gd name="T1" fmla="*/ 10 h 106"/>
                  <a:gd name="T2" fmla="*/ 10 w 100"/>
                  <a:gd name="T3" fmla="*/ 0 h 106"/>
                  <a:gd name="T4" fmla="*/ 90 w 100"/>
                  <a:gd name="T5" fmla="*/ 0 h 106"/>
                  <a:gd name="T6" fmla="*/ 100 w 100"/>
                  <a:gd name="T7" fmla="*/ 10 h 106"/>
                  <a:gd name="T8" fmla="*/ 75 w 100"/>
                  <a:gd name="T9" fmla="*/ 98 h 106"/>
                  <a:gd name="T10" fmla="*/ 37 w 100"/>
                  <a:gd name="T11" fmla="*/ 106 h 106"/>
                  <a:gd name="T12" fmla="*/ 7 w 100"/>
                  <a:gd name="T13" fmla="*/ 63 h 106"/>
                  <a:gd name="T14" fmla="*/ 0 w 100"/>
                  <a:gd name="T15" fmla="*/ 10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06">
                    <a:moveTo>
                      <a:pt x="0" y="10"/>
                    </a:moveTo>
                    <a:lnTo>
                      <a:pt x="10" y="0"/>
                    </a:lnTo>
                    <a:lnTo>
                      <a:pt x="90" y="0"/>
                    </a:lnTo>
                    <a:lnTo>
                      <a:pt x="100" y="10"/>
                    </a:lnTo>
                    <a:lnTo>
                      <a:pt x="75" y="98"/>
                    </a:lnTo>
                    <a:lnTo>
                      <a:pt x="37" y="106"/>
                    </a:lnTo>
                    <a:lnTo>
                      <a:pt x="7" y="63"/>
                    </a:lnTo>
                    <a:lnTo>
                      <a:pt x="0" y="10"/>
                    </a:lnTo>
                    <a:close/>
                  </a:path>
                </a:pathLst>
              </a:custGeom>
              <a:solidFill>
                <a:schemeClr val="bg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7" name="Freeform 67"/>
              <p:cNvSpPr>
                <a:spLocks/>
              </p:cNvSpPr>
              <p:nvPr/>
            </p:nvSpPr>
            <p:spPr bwMode="auto">
              <a:xfrm>
                <a:off x="2184669" y="4439677"/>
                <a:ext cx="108628" cy="53776"/>
              </a:xfrm>
              <a:custGeom>
                <a:avLst/>
                <a:gdLst>
                  <a:gd name="T0" fmla="*/ 41 w 83"/>
                  <a:gd name="T1" fmla="*/ 0 h 41"/>
                  <a:gd name="T2" fmla="*/ 0 w 83"/>
                  <a:gd name="T3" fmla="*/ 41 h 41"/>
                  <a:gd name="T4" fmla="*/ 83 w 83"/>
                  <a:gd name="T5" fmla="*/ 41 h 41"/>
                  <a:gd name="T6" fmla="*/ 41 w 83"/>
                  <a:gd name="T7" fmla="*/ 0 h 41"/>
                </a:gdLst>
                <a:ahLst/>
                <a:cxnLst>
                  <a:cxn ang="0">
                    <a:pos x="T0" y="T1"/>
                  </a:cxn>
                  <a:cxn ang="0">
                    <a:pos x="T2" y="T3"/>
                  </a:cxn>
                  <a:cxn ang="0">
                    <a:pos x="T4" y="T5"/>
                  </a:cxn>
                  <a:cxn ang="0">
                    <a:pos x="T6" y="T7"/>
                  </a:cxn>
                </a:cxnLst>
                <a:rect l="0" t="0" r="r" b="b"/>
                <a:pathLst>
                  <a:path w="83" h="41">
                    <a:moveTo>
                      <a:pt x="41" y="0"/>
                    </a:moveTo>
                    <a:cubicBezTo>
                      <a:pt x="18" y="0"/>
                      <a:pt x="0" y="19"/>
                      <a:pt x="0" y="41"/>
                    </a:cubicBezTo>
                    <a:cubicBezTo>
                      <a:pt x="83" y="41"/>
                      <a:pt x="83" y="41"/>
                      <a:pt x="83" y="41"/>
                    </a:cubicBezTo>
                    <a:cubicBezTo>
                      <a:pt x="83" y="19"/>
                      <a:pt x="64" y="0"/>
                      <a:pt x="4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8" name="Freeform 68"/>
              <p:cNvSpPr>
                <a:spLocks/>
              </p:cNvSpPr>
              <p:nvPr/>
            </p:nvSpPr>
            <p:spPr bwMode="auto">
              <a:xfrm>
                <a:off x="2170687" y="3861049"/>
                <a:ext cx="137666" cy="589383"/>
              </a:xfrm>
              <a:custGeom>
                <a:avLst/>
                <a:gdLst>
                  <a:gd name="T0" fmla="*/ 98 w 128"/>
                  <a:gd name="T1" fmla="*/ 548 h 548"/>
                  <a:gd name="T2" fmla="*/ 23 w 128"/>
                  <a:gd name="T3" fmla="*/ 548 h 548"/>
                  <a:gd name="T4" fmla="*/ 0 w 128"/>
                  <a:gd name="T5" fmla="*/ 0 h 548"/>
                  <a:gd name="T6" fmla="*/ 128 w 128"/>
                  <a:gd name="T7" fmla="*/ 0 h 548"/>
                  <a:gd name="T8" fmla="*/ 98 w 128"/>
                  <a:gd name="T9" fmla="*/ 548 h 548"/>
                </a:gdLst>
                <a:ahLst/>
                <a:cxnLst>
                  <a:cxn ang="0">
                    <a:pos x="T0" y="T1"/>
                  </a:cxn>
                  <a:cxn ang="0">
                    <a:pos x="T2" y="T3"/>
                  </a:cxn>
                  <a:cxn ang="0">
                    <a:pos x="T4" y="T5"/>
                  </a:cxn>
                  <a:cxn ang="0">
                    <a:pos x="T6" y="T7"/>
                  </a:cxn>
                  <a:cxn ang="0">
                    <a:pos x="T8" y="T9"/>
                  </a:cxn>
                </a:cxnLst>
                <a:rect l="0" t="0" r="r" b="b"/>
                <a:pathLst>
                  <a:path w="128" h="548">
                    <a:moveTo>
                      <a:pt x="98" y="548"/>
                    </a:moveTo>
                    <a:lnTo>
                      <a:pt x="23" y="548"/>
                    </a:lnTo>
                    <a:lnTo>
                      <a:pt x="0" y="0"/>
                    </a:lnTo>
                    <a:lnTo>
                      <a:pt x="128" y="0"/>
                    </a:lnTo>
                    <a:lnTo>
                      <a:pt x="98" y="5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9" name="Freeform 69"/>
              <p:cNvSpPr>
                <a:spLocks/>
              </p:cNvSpPr>
              <p:nvPr/>
            </p:nvSpPr>
            <p:spPr bwMode="auto">
              <a:xfrm>
                <a:off x="2291145" y="3861049"/>
                <a:ext cx="136591" cy="589383"/>
              </a:xfrm>
              <a:custGeom>
                <a:avLst/>
                <a:gdLst>
                  <a:gd name="T0" fmla="*/ 103 w 127"/>
                  <a:gd name="T1" fmla="*/ 548 h 548"/>
                  <a:gd name="T2" fmla="*/ 28 w 127"/>
                  <a:gd name="T3" fmla="*/ 548 h 548"/>
                  <a:gd name="T4" fmla="*/ 0 w 127"/>
                  <a:gd name="T5" fmla="*/ 0 h 548"/>
                  <a:gd name="T6" fmla="*/ 127 w 127"/>
                  <a:gd name="T7" fmla="*/ 0 h 548"/>
                  <a:gd name="T8" fmla="*/ 103 w 127"/>
                  <a:gd name="T9" fmla="*/ 548 h 548"/>
                </a:gdLst>
                <a:ahLst/>
                <a:cxnLst>
                  <a:cxn ang="0">
                    <a:pos x="T0" y="T1"/>
                  </a:cxn>
                  <a:cxn ang="0">
                    <a:pos x="T2" y="T3"/>
                  </a:cxn>
                  <a:cxn ang="0">
                    <a:pos x="T4" y="T5"/>
                  </a:cxn>
                  <a:cxn ang="0">
                    <a:pos x="T6" y="T7"/>
                  </a:cxn>
                  <a:cxn ang="0">
                    <a:pos x="T8" y="T9"/>
                  </a:cxn>
                </a:cxnLst>
                <a:rect l="0" t="0" r="r" b="b"/>
                <a:pathLst>
                  <a:path w="127" h="548">
                    <a:moveTo>
                      <a:pt x="103" y="548"/>
                    </a:moveTo>
                    <a:lnTo>
                      <a:pt x="28" y="548"/>
                    </a:lnTo>
                    <a:lnTo>
                      <a:pt x="0" y="0"/>
                    </a:lnTo>
                    <a:lnTo>
                      <a:pt x="127" y="0"/>
                    </a:lnTo>
                    <a:lnTo>
                      <a:pt x="103" y="548"/>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0" name="Freeform 70"/>
              <p:cNvSpPr>
                <a:spLocks/>
              </p:cNvSpPr>
              <p:nvPr/>
            </p:nvSpPr>
            <p:spPr bwMode="auto">
              <a:xfrm>
                <a:off x="2310504" y="4439677"/>
                <a:ext cx="108628" cy="53776"/>
              </a:xfrm>
              <a:custGeom>
                <a:avLst/>
                <a:gdLst>
                  <a:gd name="T0" fmla="*/ 41 w 83"/>
                  <a:gd name="T1" fmla="*/ 0 h 41"/>
                  <a:gd name="T2" fmla="*/ 0 w 83"/>
                  <a:gd name="T3" fmla="*/ 41 h 41"/>
                  <a:gd name="T4" fmla="*/ 83 w 83"/>
                  <a:gd name="T5" fmla="*/ 41 h 41"/>
                  <a:gd name="T6" fmla="*/ 41 w 83"/>
                  <a:gd name="T7" fmla="*/ 0 h 41"/>
                </a:gdLst>
                <a:ahLst/>
                <a:cxnLst>
                  <a:cxn ang="0">
                    <a:pos x="T0" y="T1"/>
                  </a:cxn>
                  <a:cxn ang="0">
                    <a:pos x="T2" y="T3"/>
                  </a:cxn>
                  <a:cxn ang="0">
                    <a:pos x="T4" y="T5"/>
                  </a:cxn>
                  <a:cxn ang="0">
                    <a:pos x="T6" y="T7"/>
                  </a:cxn>
                </a:cxnLst>
                <a:rect l="0" t="0" r="r" b="b"/>
                <a:pathLst>
                  <a:path w="83" h="41">
                    <a:moveTo>
                      <a:pt x="41" y="0"/>
                    </a:moveTo>
                    <a:cubicBezTo>
                      <a:pt x="18" y="0"/>
                      <a:pt x="0" y="19"/>
                      <a:pt x="0" y="41"/>
                    </a:cubicBezTo>
                    <a:cubicBezTo>
                      <a:pt x="83" y="41"/>
                      <a:pt x="83" y="41"/>
                      <a:pt x="83" y="41"/>
                    </a:cubicBezTo>
                    <a:cubicBezTo>
                      <a:pt x="83" y="19"/>
                      <a:pt x="64" y="0"/>
                      <a:pt x="4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1" name="Freeform 71"/>
              <p:cNvSpPr>
                <a:spLocks/>
              </p:cNvSpPr>
              <p:nvPr/>
            </p:nvSpPr>
            <p:spPr bwMode="auto">
              <a:xfrm>
                <a:off x="2236294" y="3365236"/>
                <a:ext cx="133364" cy="358147"/>
              </a:xfrm>
              <a:custGeom>
                <a:avLst/>
                <a:gdLst>
                  <a:gd name="T0" fmla="*/ 124 w 124"/>
                  <a:gd name="T1" fmla="*/ 69 h 333"/>
                  <a:gd name="T2" fmla="*/ 62 w 124"/>
                  <a:gd name="T3" fmla="*/ 0 h 333"/>
                  <a:gd name="T4" fmla="*/ 0 w 124"/>
                  <a:gd name="T5" fmla="*/ 65 h 333"/>
                  <a:gd name="T6" fmla="*/ 46 w 124"/>
                  <a:gd name="T7" fmla="*/ 309 h 333"/>
                  <a:gd name="T8" fmla="*/ 59 w 124"/>
                  <a:gd name="T9" fmla="*/ 333 h 333"/>
                  <a:gd name="T10" fmla="*/ 73 w 124"/>
                  <a:gd name="T11" fmla="*/ 309 h 333"/>
                  <a:gd name="T12" fmla="*/ 124 w 124"/>
                  <a:gd name="T13" fmla="*/ 69 h 333"/>
                </a:gdLst>
                <a:ahLst/>
                <a:cxnLst>
                  <a:cxn ang="0">
                    <a:pos x="T0" y="T1"/>
                  </a:cxn>
                  <a:cxn ang="0">
                    <a:pos x="T2" y="T3"/>
                  </a:cxn>
                  <a:cxn ang="0">
                    <a:pos x="T4" y="T5"/>
                  </a:cxn>
                  <a:cxn ang="0">
                    <a:pos x="T6" y="T7"/>
                  </a:cxn>
                  <a:cxn ang="0">
                    <a:pos x="T8" y="T9"/>
                  </a:cxn>
                  <a:cxn ang="0">
                    <a:pos x="T10" y="T11"/>
                  </a:cxn>
                  <a:cxn ang="0">
                    <a:pos x="T12" y="T13"/>
                  </a:cxn>
                </a:cxnLst>
                <a:rect l="0" t="0" r="r" b="b"/>
                <a:pathLst>
                  <a:path w="124" h="333">
                    <a:moveTo>
                      <a:pt x="124" y="69"/>
                    </a:moveTo>
                    <a:lnTo>
                      <a:pt x="62" y="0"/>
                    </a:lnTo>
                    <a:lnTo>
                      <a:pt x="0" y="65"/>
                    </a:lnTo>
                    <a:lnTo>
                      <a:pt x="46" y="309"/>
                    </a:lnTo>
                    <a:lnTo>
                      <a:pt x="59" y="333"/>
                    </a:lnTo>
                    <a:lnTo>
                      <a:pt x="73" y="309"/>
                    </a:lnTo>
                    <a:lnTo>
                      <a:pt x="124" y="69"/>
                    </a:lnTo>
                    <a:close/>
                  </a:path>
                </a:pathLst>
              </a:custGeom>
              <a:solidFill>
                <a:srgbClr val="D2D2D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2" name="Freeform 72"/>
              <p:cNvSpPr>
                <a:spLocks/>
              </p:cNvSpPr>
              <p:nvPr/>
            </p:nvSpPr>
            <p:spPr bwMode="auto">
              <a:xfrm>
                <a:off x="2223388" y="3122169"/>
                <a:ext cx="166705" cy="211877"/>
              </a:xfrm>
              <a:custGeom>
                <a:avLst/>
                <a:gdLst>
                  <a:gd name="T0" fmla="*/ 114 w 128"/>
                  <a:gd name="T1" fmla="*/ 98 h 162"/>
                  <a:gd name="T2" fmla="*/ 46 w 128"/>
                  <a:gd name="T3" fmla="*/ 151 h 162"/>
                  <a:gd name="T4" fmla="*/ 13 w 128"/>
                  <a:gd name="T5" fmla="*/ 65 h 162"/>
                  <a:gd name="T6" fmla="*/ 96 w 128"/>
                  <a:gd name="T7" fmla="*/ 10 h 162"/>
                  <a:gd name="T8" fmla="*/ 114 w 128"/>
                  <a:gd name="T9" fmla="*/ 98 h 162"/>
                </a:gdLst>
                <a:ahLst/>
                <a:cxnLst>
                  <a:cxn ang="0">
                    <a:pos x="T0" y="T1"/>
                  </a:cxn>
                  <a:cxn ang="0">
                    <a:pos x="T2" y="T3"/>
                  </a:cxn>
                  <a:cxn ang="0">
                    <a:pos x="T4" y="T5"/>
                  </a:cxn>
                  <a:cxn ang="0">
                    <a:pos x="T6" y="T7"/>
                  </a:cxn>
                  <a:cxn ang="0">
                    <a:pos x="T8" y="T9"/>
                  </a:cxn>
                </a:cxnLst>
                <a:rect l="0" t="0" r="r" b="b"/>
                <a:pathLst>
                  <a:path w="128" h="162">
                    <a:moveTo>
                      <a:pt x="114" y="98"/>
                    </a:moveTo>
                    <a:cubicBezTo>
                      <a:pt x="90" y="162"/>
                      <a:pt x="77" y="161"/>
                      <a:pt x="46" y="151"/>
                    </a:cubicBezTo>
                    <a:cubicBezTo>
                      <a:pt x="15" y="141"/>
                      <a:pt x="0" y="102"/>
                      <a:pt x="13" y="65"/>
                    </a:cubicBezTo>
                    <a:cubicBezTo>
                      <a:pt x="25" y="27"/>
                      <a:pt x="65" y="0"/>
                      <a:pt x="96" y="10"/>
                    </a:cubicBezTo>
                    <a:cubicBezTo>
                      <a:pt x="126" y="20"/>
                      <a:pt x="128" y="61"/>
                      <a:pt x="114" y="98"/>
                    </a:cubicBez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3" name="Freeform 73"/>
              <p:cNvSpPr>
                <a:spLocks/>
              </p:cNvSpPr>
              <p:nvPr/>
            </p:nvSpPr>
            <p:spPr bwMode="auto">
              <a:xfrm>
                <a:off x="2193273" y="3114641"/>
                <a:ext cx="186065" cy="230161"/>
              </a:xfrm>
              <a:custGeom>
                <a:avLst/>
                <a:gdLst>
                  <a:gd name="T0" fmla="*/ 124 w 143"/>
                  <a:gd name="T1" fmla="*/ 35 h 176"/>
                  <a:gd name="T2" fmla="*/ 104 w 143"/>
                  <a:gd name="T3" fmla="*/ 149 h 176"/>
                  <a:gd name="T4" fmla="*/ 41 w 143"/>
                  <a:gd name="T5" fmla="*/ 144 h 176"/>
                  <a:gd name="T6" fmla="*/ 41 w 143"/>
                  <a:gd name="T7" fmla="*/ 12 h 176"/>
                  <a:gd name="T8" fmla="*/ 124 w 143"/>
                  <a:gd name="T9" fmla="*/ 35 h 176"/>
                </a:gdLst>
                <a:ahLst/>
                <a:cxnLst>
                  <a:cxn ang="0">
                    <a:pos x="T0" y="T1"/>
                  </a:cxn>
                  <a:cxn ang="0">
                    <a:pos x="T2" y="T3"/>
                  </a:cxn>
                  <a:cxn ang="0">
                    <a:pos x="T4" y="T5"/>
                  </a:cxn>
                  <a:cxn ang="0">
                    <a:pos x="T6" y="T7"/>
                  </a:cxn>
                  <a:cxn ang="0">
                    <a:pos x="T8" y="T9"/>
                  </a:cxn>
                </a:cxnLst>
                <a:rect l="0" t="0" r="r" b="b"/>
                <a:pathLst>
                  <a:path w="143" h="176">
                    <a:moveTo>
                      <a:pt x="124" y="35"/>
                    </a:moveTo>
                    <a:cubicBezTo>
                      <a:pt x="143" y="67"/>
                      <a:pt x="129" y="134"/>
                      <a:pt x="104" y="149"/>
                    </a:cubicBezTo>
                    <a:cubicBezTo>
                      <a:pt x="79" y="163"/>
                      <a:pt x="60" y="176"/>
                      <a:pt x="41" y="144"/>
                    </a:cubicBezTo>
                    <a:cubicBezTo>
                      <a:pt x="23" y="112"/>
                      <a:pt x="0" y="31"/>
                      <a:pt x="41" y="12"/>
                    </a:cubicBezTo>
                    <a:cubicBezTo>
                      <a:pt x="67" y="0"/>
                      <a:pt x="105" y="3"/>
                      <a:pt x="124" y="35"/>
                    </a:cubicBezTo>
                    <a:close/>
                  </a:path>
                </a:pathLst>
              </a:cu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4" name="Freeform 74"/>
              <p:cNvSpPr>
                <a:spLocks/>
              </p:cNvSpPr>
              <p:nvPr/>
            </p:nvSpPr>
            <p:spPr bwMode="auto">
              <a:xfrm>
                <a:off x="2256728" y="3283497"/>
                <a:ext cx="86041" cy="103250"/>
              </a:xfrm>
              <a:custGeom>
                <a:avLst/>
                <a:gdLst>
                  <a:gd name="T0" fmla="*/ 80 w 80"/>
                  <a:gd name="T1" fmla="*/ 64 h 96"/>
                  <a:gd name="T2" fmla="*/ 40 w 80"/>
                  <a:gd name="T3" fmla="*/ 96 h 96"/>
                  <a:gd name="T4" fmla="*/ 0 w 80"/>
                  <a:gd name="T5" fmla="*/ 64 h 96"/>
                  <a:gd name="T6" fmla="*/ 0 w 80"/>
                  <a:gd name="T7" fmla="*/ 0 h 96"/>
                  <a:gd name="T8" fmla="*/ 80 w 80"/>
                  <a:gd name="T9" fmla="*/ 0 h 96"/>
                  <a:gd name="T10" fmla="*/ 80 w 80"/>
                  <a:gd name="T11" fmla="*/ 64 h 96"/>
                </a:gdLst>
                <a:ahLst/>
                <a:cxnLst>
                  <a:cxn ang="0">
                    <a:pos x="T0" y="T1"/>
                  </a:cxn>
                  <a:cxn ang="0">
                    <a:pos x="T2" y="T3"/>
                  </a:cxn>
                  <a:cxn ang="0">
                    <a:pos x="T4" y="T5"/>
                  </a:cxn>
                  <a:cxn ang="0">
                    <a:pos x="T6" y="T7"/>
                  </a:cxn>
                  <a:cxn ang="0">
                    <a:pos x="T8" y="T9"/>
                  </a:cxn>
                  <a:cxn ang="0">
                    <a:pos x="T10" y="T11"/>
                  </a:cxn>
                </a:cxnLst>
                <a:rect l="0" t="0" r="r" b="b"/>
                <a:pathLst>
                  <a:path w="80" h="96">
                    <a:moveTo>
                      <a:pt x="80" y="64"/>
                    </a:moveTo>
                    <a:lnTo>
                      <a:pt x="40" y="96"/>
                    </a:lnTo>
                    <a:lnTo>
                      <a:pt x="0" y="64"/>
                    </a:lnTo>
                    <a:lnTo>
                      <a:pt x="0" y="0"/>
                    </a:lnTo>
                    <a:lnTo>
                      <a:pt x="80" y="0"/>
                    </a:lnTo>
                    <a:lnTo>
                      <a:pt x="80" y="64"/>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5" name="Freeform 75"/>
              <p:cNvSpPr>
                <a:spLocks/>
              </p:cNvSpPr>
              <p:nvPr/>
            </p:nvSpPr>
            <p:spPr bwMode="auto">
              <a:xfrm>
                <a:off x="2052380" y="3378142"/>
                <a:ext cx="183914" cy="476454"/>
              </a:xfrm>
              <a:custGeom>
                <a:avLst/>
                <a:gdLst>
                  <a:gd name="T0" fmla="*/ 141 w 141"/>
                  <a:gd name="T1" fmla="*/ 15 h 364"/>
                  <a:gd name="T2" fmla="*/ 85 w 141"/>
                  <a:gd name="T3" fmla="*/ 0 h 364"/>
                  <a:gd name="T4" fmla="*/ 0 w 141"/>
                  <a:gd name="T5" fmla="*/ 364 h 364"/>
                  <a:gd name="T6" fmla="*/ 58 w 141"/>
                  <a:gd name="T7" fmla="*/ 364 h 364"/>
                  <a:gd name="T8" fmla="*/ 141 w 141"/>
                  <a:gd name="T9" fmla="*/ 15 h 364"/>
                </a:gdLst>
                <a:ahLst/>
                <a:cxnLst>
                  <a:cxn ang="0">
                    <a:pos x="T0" y="T1"/>
                  </a:cxn>
                  <a:cxn ang="0">
                    <a:pos x="T2" y="T3"/>
                  </a:cxn>
                  <a:cxn ang="0">
                    <a:pos x="T4" y="T5"/>
                  </a:cxn>
                  <a:cxn ang="0">
                    <a:pos x="T6" y="T7"/>
                  </a:cxn>
                  <a:cxn ang="0">
                    <a:pos x="T8" y="T9"/>
                  </a:cxn>
                </a:cxnLst>
                <a:rect l="0" t="0" r="r" b="b"/>
                <a:pathLst>
                  <a:path w="141" h="364">
                    <a:moveTo>
                      <a:pt x="141" y="15"/>
                    </a:moveTo>
                    <a:cubicBezTo>
                      <a:pt x="123" y="10"/>
                      <a:pt x="104" y="5"/>
                      <a:pt x="85" y="0"/>
                    </a:cubicBezTo>
                    <a:cubicBezTo>
                      <a:pt x="31" y="117"/>
                      <a:pt x="13" y="235"/>
                      <a:pt x="0" y="364"/>
                    </a:cubicBezTo>
                    <a:cubicBezTo>
                      <a:pt x="58" y="364"/>
                      <a:pt x="58" y="364"/>
                      <a:pt x="58" y="364"/>
                    </a:cubicBezTo>
                    <a:cubicBezTo>
                      <a:pt x="71" y="241"/>
                      <a:pt x="89" y="128"/>
                      <a:pt x="141" y="15"/>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6" name="Freeform 76"/>
              <p:cNvSpPr>
                <a:spLocks/>
              </p:cNvSpPr>
              <p:nvPr/>
            </p:nvSpPr>
            <p:spPr bwMode="auto">
              <a:xfrm>
                <a:off x="2365356" y="3378142"/>
                <a:ext cx="183914" cy="476454"/>
              </a:xfrm>
              <a:custGeom>
                <a:avLst/>
                <a:gdLst>
                  <a:gd name="T0" fmla="*/ 0 w 141"/>
                  <a:gd name="T1" fmla="*/ 15 h 364"/>
                  <a:gd name="T2" fmla="*/ 56 w 141"/>
                  <a:gd name="T3" fmla="*/ 0 h 364"/>
                  <a:gd name="T4" fmla="*/ 141 w 141"/>
                  <a:gd name="T5" fmla="*/ 364 h 364"/>
                  <a:gd name="T6" fmla="*/ 84 w 141"/>
                  <a:gd name="T7" fmla="*/ 364 h 364"/>
                  <a:gd name="T8" fmla="*/ 0 w 141"/>
                  <a:gd name="T9" fmla="*/ 15 h 364"/>
                </a:gdLst>
                <a:ahLst/>
                <a:cxnLst>
                  <a:cxn ang="0">
                    <a:pos x="T0" y="T1"/>
                  </a:cxn>
                  <a:cxn ang="0">
                    <a:pos x="T2" y="T3"/>
                  </a:cxn>
                  <a:cxn ang="0">
                    <a:pos x="T4" y="T5"/>
                  </a:cxn>
                  <a:cxn ang="0">
                    <a:pos x="T6" y="T7"/>
                  </a:cxn>
                  <a:cxn ang="0">
                    <a:pos x="T8" y="T9"/>
                  </a:cxn>
                </a:cxnLst>
                <a:rect l="0" t="0" r="r" b="b"/>
                <a:pathLst>
                  <a:path w="141" h="364">
                    <a:moveTo>
                      <a:pt x="0" y="15"/>
                    </a:moveTo>
                    <a:cubicBezTo>
                      <a:pt x="19" y="10"/>
                      <a:pt x="38" y="5"/>
                      <a:pt x="56" y="0"/>
                    </a:cubicBezTo>
                    <a:cubicBezTo>
                      <a:pt x="111" y="117"/>
                      <a:pt x="129" y="235"/>
                      <a:pt x="141" y="364"/>
                    </a:cubicBezTo>
                    <a:cubicBezTo>
                      <a:pt x="84" y="364"/>
                      <a:pt x="84" y="364"/>
                      <a:pt x="84" y="364"/>
                    </a:cubicBezTo>
                    <a:cubicBezTo>
                      <a:pt x="71" y="241"/>
                      <a:pt x="53" y="128"/>
                      <a:pt x="0" y="15"/>
                    </a:cubicBez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7" name="Freeform 77"/>
              <p:cNvSpPr>
                <a:spLocks/>
              </p:cNvSpPr>
              <p:nvPr/>
            </p:nvSpPr>
            <p:spPr bwMode="auto">
              <a:xfrm>
                <a:off x="2062060" y="3854596"/>
                <a:ext cx="54852" cy="61305"/>
              </a:xfrm>
              <a:custGeom>
                <a:avLst/>
                <a:gdLst>
                  <a:gd name="T0" fmla="*/ 0 w 42"/>
                  <a:gd name="T1" fmla="*/ 0 h 47"/>
                  <a:gd name="T2" fmla="*/ 0 w 42"/>
                  <a:gd name="T3" fmla="*/ 26 h 47"/>
                  <a:gd name="T4" fmla="*/ 21 w 42"/>
                  <a:gd name="T5" fmla="*/ 47 h 47"/>
                  <a:gd name="T6" fmla="*/ 42 w 42"/>
                  <a:gd name="T7" fmla="*/ 26 h 47"/>
                  <a:gd name="T8" fmla="*/ 42 w 42"/>
                  <a:gd name="T9" fmla="*/ 0 h 47"/>
                  <a:gd name="T10" fmla="*/ 0 w 42"/>
                  <a:gd name="T11" fmla="*/ 0 h 47"/>
                </a:gdLst>
                <a:ahLst/>
                <a:cxnLst>
                  <a:cxn ang="0">
                    <a:pos x="T0" y="T1"/>
                  </a:cxn>
                  <a:cxn ang="0">
                    <a:pos x="T2" y="T3"/>
                  </a:cxn>
                  <a:cxn ang="0">
                    <a:pos x="T4" y="T5"/>
                  </a:cxn>
                  <a:cxn ang="0">
                    <a:pos x="T6" y="T7"/>
                  </a:cxn>
                  <a:cxn ang="0">
                    <a:pos x="T8" y="T9"/>
                  </a:cxn>
                  <a:cxn ang="0">
                    <a:pos x="T10" y="T11"/>
                  </a:cxn>
                </a:cxnLst>
                <a:rect l="0" t="0" r="r" b="b"/>
                <a:pathLst>
                  <a:path w="42" h="47">
                    <a:moveTo>
                      <a:pt x="0" y="0"/>
                    </a:moveTo>
                    <a:cubicBezTo>
                      <a:pt x="0" y="26"/>
                      <a:pt x="0" y="26"/>
                      <a:pt x="0" y="26"/>
                    </a:cubicBezTo>
                    <a:cubicBezTo>
                      <a:pt x="0" y="37"/>
                      <a:pt x="9" y="47"/>
                      <a:pt x="21" y="47"/>
                    </a:cubicBezTo>
                    <a:cubicBezTo>
                      <a:pt x="33" y="47"/>
                      <a:pt x="42" y="37"/>
                      <a:pt x="42" y="26"/>
                    </a:cubicBezTo>
                    <a:cubicBezTo>
                      <a:pt x="42" y="0"/>
                      <a:pt x="42" y="0"/>
                      <a:pt x="42" y="0"/>
                    </a:cubicBezTo>
                    <a:lnTo>
                      <a:pt x="0" y="0"/>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8" name="Freeform 78"/>
              <p:cNvSpPr>
                <a:spLocks/>
              </p:cNvSpPr>
              <p:nvPr/>
            </p:nvSpPr>
            <p:spPr bwMode="auto">
              <a:xfrm>
                <a:off x="2483663" y="3854596"/>
                <a:ext cx="54852" cy="61305"/>
              </a:xfrm>
              <a:custGeom>
                <a:avLst/>
                <a:gdLst>
                  <a:gd name="T0" fmla="*/ 0 w 42"/>
                  <a:gd name="T1" fmla="*/ 0 h 47"/>
                  <a:gd name="T2" fmla="*/ 0 w 42"/>
                  <a:gd name="T3" fmla="*/ 26 h 47"/>
                  <a:gd name="T4" fmla="*/ 21 w 42"/>
                  <a:gd name="T5" fmla="*/ 47 h 47"/>
                  <a:gd name="T6" fmla="*/ 42 w 42"/>
                  <a:gd name="T7" fmla="*/ 26 h 47"/>
                  <a:gd name="T8" fmla="*/ 42 w 42"/>
                  <a:gd name="T9" fmla="*/ 0 h 47"/>
                  <a:gd name="T10" fmla="*/ 0 w 42"/>
                  <a:gd name="T11" fmla="*/ 0 h 47"/>
                </a:gdLst>
                <a:ahLst/>
                <a:cxnLst>
                  <a:cxn ang="0">
                    <a:pos x="T0" y="T1"/>
                  </a:cxn>
                  <a:cxn ang="0">
                    <a:pos x="T2" y="T3"/>
                  </a:cxn>
                  <a:cxn ang="0">
                    <a:pos x="T4" y="T5"/>
                  </a:cxn>
                  <a:cxn ang="0">
                    <a:pos x="T6" y="T7"/>
                  </a:cxn>
                  <a:cxn ang="0">
                    <a:pos x="T8" y="T9"/>
                  </a:cxn>
                  <a:cxn ang="0">
                    <a:pos x="T10" y="T11"/>
                  </a:cxn>
                </a:cxnLst>
                <a:rect l="0" t="0" r="r" b="b"/>
                <a:pathLst>
                  <a:path w="42" h="47">
                    <a:moveTo>
                      <a:pt x="0" y="0"/>
                    </a:moveTo>
                    <a:cubicBezTo>
                      <a:pt x="0" y="26"/>
                      <a:pt x="0" y="26"/>
                      <a:pt x="0" y="26"/>
                    </a:cubicBezTo>
                    <a:cubicBezTo>
                      <a:pt x="0" y="37"/>
                      <a:pt x="10" y="47"/>
                      <a:pt x="21" y="47"/>
                    </a:cubicBezTo>
                    <a:cubicBezTo>
                      <a:pt x="33" y="47"/>
                      <a:pt x="42" y="37"/>
                      <a:pt x="42" y="26"/>
                    </a:cubicBezTo>
                    <a:cubicBezTo>
                      <a:pt x="42" y="0"/>
                      <a:pt x="42" y="0"/>
                      <a:pt x="42" y="0"/>
                    </a:cubicBezTo>
                    <a:lnTo>
                      <a:pt x="0" y="0"/>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9" name="Freeform 79"/>
              <p:cNvSpPr>
                <a:spLocks/>
              </p:cNvSpPr>
              <p:nvPr/>
            </p:nvSpPr>
            <p:spPr bwMode="auto">
              <a:xfrm>
                <a:off x="2162083" y="3363085"/>
                <a:ext cx="276408" cy="481831"/>
              </a:xfrm>
              <a:custGeom>
                <a:avLst/>
                <a:gdLst>
                  <a:gd name="T0" fmla="*/ 178 w 257"/>
                  <a:gd name="T1" fmla="*/ 0 h 448"/>
                  <a:gd name="T2" fmla="*/ 128 w 257"/>
                  <a:gd name="T3" fmla="*/ 85 h 448"/>
                  <a:gd name="T4" fmla="*/ 78 w 257"/>
                  <a:gd name="T5" fmla="*/ 0 h 448"/>
                  <a:gd name="T6" fmla="*/ 0 w 257"/>
                  <a:gd name="T7" fmla="*/ 14 h 448"/>
                  <a:gd name="T8" fmla="*/ 4 w 257"/>
                  <a:gd name="T9" fmla="*/ 448 h 448"/>
                  <a:gd name="T10" fmla="*/ 252 w 257"/>
                  <a:gd name="T11" fmla="*/ 448 h 448"/>
                  <a:gd name="T12" fmla="*/ 257 w 257"/>
                  <a:gd name="T13" fmla="*/ 14 h 448"/>
                  <a:gd name="T14" fmla="*/ 178 w 257"/>
                  <a:gd name="T15" fmla="*/ 0 h 4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7" h="448">
                    <a:moveTo>
                      <a:pt x="178" y="0"/>
                    </a:moveTo>
                    <a:lnTo>
                      <a:pt x="128" y="85"/>
                    </a:lnTo>
                    <a:lnTo>
                      <a:pt x="78" y="0"/>
                    </a:lnTo>
                    <a:lnTo>
                      <a:pt x="0" y="14"/>
                    </a:lnTo>
                    <a:lnTo>
                      <a:pt x="4" y="448"/>
                    </a:lnTo>
                    <a:lnTo>
                      <a:pt x="252" y="448"/>
                    </a:lnTo>
                    <a:lnTo>
                      <a:pt x="257" y="14"/>
                    </a:lnTo>
                    <a:lnTo>
                      <a:pt x="178" y="0"/>
                    </a:lnTo>
                    <a:close/>
                  </a:path>
                </a:pathLst>
              </a:custGeom>
              <a:solidFill>
                <a:schemeClr val="accent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0" name="Freeform 80"/>
              <p:cNvSpPr>
                <a:spLocks/>
              </p:cNvSpPr>
              <p:nvPr/>
            </p:nvSpPr>
            <p:spPr bwMode="auto">
              <a:xfrm>
                <a:off x="2370733" y="3195304"/>
                <a:ext cx="0" cy="1076"/>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1" name="Freeform 81"/>
              <p:cNvSpPr>
                <a:spLocks/>
              </p:cNvSpPr>
              <p:nvPr/>
            </p:nvSpPr>
            <p:spPr bwMode="auto">
              <a:xfrm>
                <a:off x="2369658" y="3193153"/>
                <a:ext cx="0" cy="1076"/>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2" name="Freeform 82"/>
              <p:cNvSpPr>
                <a:spLocks/>
              </p:cNvSpPr>
              <p:nvPr/>
            </p:nvSpPr>
            <p:spPr bwMode="auto">
              <a:xfrm>
                <a:off x="2366431" y="3186700"/>
                <a:ext cx="0" cy="1076"/>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3" name="Freeform 83"/>
              <p:cNvSpPr>
                <a:spLocks/>
              </p:cNvSpPr>
              <p:nvPr/>
            </p:nvSpPr>
            <p:spPr bwMode="auto">
              <a:xfrm>
                <a:off x="2367507" y="3188851"/>
                <a:ext cx="0" cy="1076"/>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4" name="Freeform 84"/>
              <p:cNvSpPr>
                <a:spLocks/>
              </p:cNvSpPr>
              <p:nvPr/>
            </p:nvSpPr>
            <p:spPr bwMode="auto">
              <a:xfrm>
                <a:off x="2230916" y="318777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5" name="Freeform 85"/>
              <p:cNvSpPr>
                <a:spLocks/>
              </p:cNvSpPr>
              <p:nvPr/>
            </p:nvSpPr>
            <p:spPr bwMode="auto">
              <a:xfrm>
                <a:off x="2370733" y="3198531"/>
                <a:ext cx="0" cy="2151"/>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2"/>
                      <a:pt x="0" y="1"/>
                      <a:pt x="0" y="0"/>
                    </a:cubicBezTo>
                    <a:cubicBezTo>
                      <a:pt x="0" y="1"/>
                      <a:pt x="0" y="2"/>
                      <a:pt x="0" y="2"/>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6" name="Freeform 86"/>
              <p:cNvSpPr>
                <a:spLocks/>
              </p:cNvSpPr>
              <p:nvPr/>
            </p:nvSpPr>
            <p:spPr bwMode="auto">
              <a:xfrm>
                <a:off x="2370733" y="3201757"/>
                <a:ext cx="1076" cy="3227"/>
              </a:xfrm>
              <a:custGeom>
                <a:avLst/>
                <a:gdLst>
                  <a:gd name="T0" fmla="*/ 1 w 1"/>
                  <a:gd name="T1" fmla="*/ 2 h 2"/>
                  <a:gd name="T2" fmla="*/ 0 w 1"/>
                  <a:gd name="T3" fmla="*/ 0 h 2"/>
                  <a:gd name="T4" fmla="*/ 1 w 1"/>
                  <a:gd name="T5" fmla="*/ 2 h 2"/>
                </a:gdLst>
                <a:ahLst/>
                <a:cxnLst>
                  <a:cxn ang="0">
                    <a:pos x="T0" y="T1"/>
                  </a:cxn>
                  <a:cxn ang="0">
                    <a:pos x="T2" y="T3"/>
                  </a:cxn>
                  <a:cxn ang="0">
                    <a:pos x="T4" y="T5"/>
                  </a:cxn>
                </a:cxnLst>
                <a:rect l="0" t="0" r="r" b="b"/>
                <a:pathLst>
                  <a:path w="1" h="2">
                    <a:moveTo>
                      <a:pt x="1" y="2"/>
                    </a:moveTo>
                    <a:cubicBezTo>
                      <a:pt x="1" y="2"/>
                      <a:pt x="0" y="1"/>
                      <a:pt x="0" y="0"/>
                    </a:cubicBezTo>
                    <a:cubicBezTo>
                      <a:pt x="0" y="1"/>
                      <a:pt x="1" y="2"/>
                      <a:pt x="1" y="2"/>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7" name="Freeform 87"/>
              <p:cNvSpPr>
                <a:spLocks/>
              </p:cNvSpPr>
              <p:nvPr/>
            </p:nvSpPr>
            <p:spPr bwMode="auto">
              <a:xfrm>
                <a:off x="2365356" y="318454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8" name="Freeform 88"/>
              <p:cNvSpPr>
                <a:spLocks/>
              </p:cNvSpPr>
              <p:nvPr/>
            </p:nvSpPr>
            <p:spPr bwMode="auto">
              <a:xfrm>
                <a:off x="2225539" y="3200682"/>
                <a:ext cx="1076" cy="1076"/>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0"/>
                      <a:pt x="0" y="1"/>
                    </a:cubicBezTo>
                    <a:cubicBezTo>
                      <a:pt x="0" y="0"/>
                      <a:pt x="0" y="0"/>
                      <a:pt x="1"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09" name="Freeform 89"/>
              <p:cNvSpPr>
                <a:spLocks/>
              </p:cNvSpPr>
              <p:nvPr/>
            </p:nvSpPr>
            <p:spPr bwMode="auto">
              <a:xfrm>
                <a:off x="2227690" y="319422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10" name="Freeform 90"/>
              <p:cNvSpPr>
                <a:spLocks/>
              </p:cNvSpPr>
              <p:nvPr/>
            </p:nvSpPr>
            <p:spPr bwMode="auto">
              <a:xfrm>
                <a:off x="2229841" y="3189927"/>
                <a:ext cx="0" cy="215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11" name="Freeform 91"/>
              <p:cNvSpPr>
                <a:spLocks/>
              </p:cNvSpPr>
              <p:nvPr/>
            </p:nvSpPr>
            <p:spPr bwMode="auto">
              <a:xfrm>
                <a:off x="2226614" y="3196380"/>
                <a:ext cx="0" cy="215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12" name="Freeform 92"/>
              <p:cNvSpPr>
                <a:spLocks/>
              </p:cNvSpPr>
              <p:nvPr/>
            </p:nvSpPr>
            <p:spPr bwMode="auto">
              <a:xfrm>
                <a:off x="2213708" y="3180247"/>
                <a:ext cx="169932" cy="151648"/>
              </a:xfrm>
              <a:custGeom>
                <a:avLst/>
                <a:gdLst>
                  <a:gd name="T0" fmla="*/ 124 w 130"/>
                  <a:gd name="T1" fmla="*/ 28 h 116"/>
                  <a:gd name="T2" fmla="*/ 121 w 130"/>
                  <a:gd name="T3" fmla="*/ 27 h 116"/>
                  <a:gd name="T4" fmla="*/ 121 w 130"/>
                  <a:gd name="T5" fmla="*/ 19 h 116"/>
                  <a:gd name="T6" fmla="*/ 120 w 130"/>
                  <a:gd name="T7" fmla="*/ 17 h 116"/>
                  <a:gd name="T8" fmla="*/ 120 w 130"/>
                  <a:gd name="T9" fmla="*/ 16 h 116"/>
                  <a:gd name="T10" fmla="*/ 120 w 130"/>
                  <a:gd name="T11" fmla="*/ 14 h 116"/>
                  <a:gd name="T12" fmla="*/ 120 w 130"/>
                  <a:gd name="T13" fmla="*/ 13 h 116"/>
                  <a:gd name="T14" fmla="*/ 120 w 130"/>
                  <a:gd name="T15" fmla="*/ 12 h 116"/>
                  <a:gd name="T16" fmla="*/ 119 w 130"/>
                  <a:gd name="T17" fmla="*/ 11 h 116"/>
                  <a:gd name="T18" fmla="*/ 119 w 130"/>
                  <a:gd name="T19" fmla="*/ 10 h 116"/>
                  <a:gd name="T20" fmla="*/ 118 w 130"/>
                  <a:gd name="T21" fmla="*/ 8 h 116"/>
                  <a:gd name="T22" fmla="*/ 118 w 130"/>
                  <a:gd name="T23" fmla="*/ 7 h 116"/>
                  <a:gd name="T24" fmla="*/ 117 w 130"/>
                  <a:gd name="T25" fmla="*/ 6 h 116"/>
                  <a:gd name="T26" fmla="*/ 117 w 130"/>
                  <a:gd name="T27" fmla="*/ 5 h 116"/>
                  <a:gd name="T28" fmla="*/ 116 w 130"/>
                  <a:gd name="T29" fmla="*/ 4 h 116"/>
                  <a:gd name="T30" fmla="*/ 116 w 130"/>
                  <a:gd name="T31" fmla="*/ 4 h 116"/>
                  <a:gd name="T32" fmla="*/ 105 w 130"/>
                  <a:gd name="T33" fmla="*/ 5 h 116"/>
                  <a:gd name="T34" fmla="*/ 87 w 130"/>
                  <a:gd name="T35" fmla="*/ 0 h 116"/>
                  <a:gd name="T36" fmla="*/ 53 w 130"/>
                  <a:gd name="T37" fmla="*/ 5 h 116"/>
                  <a:gd name="T38" fmla="*/ 18 w 130"/>
                  <a:gd name="T39" fmla="*/ 0 h 116"/>
                  <a:gd name="T40" fmla="*/ 13 w 130"/>
                  <a:gd name="T41" fmla="*/ 6 h 116"/>
                  <a:gd name="T42" fmla="*/ 13 w 130"/>
                  <a:gd name="T43" fmla="*/ 6 h 116"/>
                  <a:gd name="T44" fmla="*/ 12 w 130"/>
                  <a:gd name="T45" fmla="*/ 8 h 116"/>
                  <a:gd name="T46" fmla="*/ 12 w 130"/>
                  <a:gd name="T47" fmla="*/ 9 h 116"/>
                  <a:gd name="T48" fmla="*/ 11 w 130"/>
                  <a:gd name="T49" fmla="*/ 11 h 116"/>
                  <a:gd name="T50" fmla="*/ 11 w 130"/>
                  <a:gd name="T51" fmla="*/ 11 h 116"/>
                  <a:gd name="T52" fmla="*/ 10 w 130"/>
                  <a:gd name="T53" fmla="*/ 13 h 116"/>
                  <a:gd name="T54" fmla="*/ 10 w 130"/>
                  <a:gd name="T55" fmla="*/ 14 h 116"/>
                  <a:gd name="T56" fmla="*/ 10 w 130"/>
                  <a:gd name="T57" fmla="*/ 16 h 116"/>
                  <a:gd name="T58" fmla="*/ 9 w 130"/>
                  <a:gd name="T59" fmla="*/ 17 h 116"/>
                  <a:gd name="T60" fmla="*/ 9 w 130"/>
                  <a:gd name="T61" fmla="*/ 19 h 116"/>
                  <a:gd name="T62" fmla="*/ 9 w 130"/>
                  <a:gd name="T63" fmla="*/ 27 h 116"/>
                  <a:gd name="T64" fmla="*/ 8 w 130"/>
                  <a:gd name="T65" fmla="*/ 27 h 116"/>
                  <a:gd name="T66" fmla="*/ 0 w 130"/>
                  <a:gd name="T67" fmla="*/ 37 h 116"/>
                  <a:gd name="T68" fmla="*/ 0 w 130"/>
                  <a:gd name="T69" fmla="*/ 57 h 116"/>
                  <a:gd name="T70" fmla="*/ 9 w 130"/>
                  <a:gd name="T71" fmla="*/ 67 h 116"/>
                  <a:gd name="T72" fmla="*/ 40 w 130"/>
                  <a:gd name="T73" fmla="*/ 116 h 116"/>
                  <a:gd name="T74" fmla="*/ 90 w 130"/>
                  <a:gd name="T75" fmla="*/ 116 h 116"/>
                  <a:gd name="T76" fmla="*/ 121 w 130"/>
                  <a:gd name="T77" fmla="*/ 67 h 116"/>
                  <a:gd name="T78" fmla="*/ 130 w 130"/>
                  <a:gd name="T79" fmla="*/ 57 h 116"/>
                  <a:gd name="T80" fmla="*/ 130 w 130"/>
                  <a:gd name="T81" fmla="*/ 37 h 116"/>
                  <a:gd name="T82" fmla="*/ 124 w 130"/>
                  <a:gd name="T83" fmla="*/ 2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0" h="116">
                    <a:moveTo>
                      <a:pt x="124" y="28"/>
                    </a:moveTo>
                    <a:cubicBezTo>
                      <a:pt x="123" y="28"/>
                      <a:pt x="122" y="27"/>
                      <a:pt x="121" y="27"/>
                    </a:cubicBezTo>
                    <a:cubicBezTo>
                      <a:pt x="121" y="19"/>
                      <a:pt x="121" y="19"/>
                      <a:pt x="121" y="19"/>
                    </a:cubicBezTo>
                    <a:cubicBezTo>
                      <a:pt x="121" y="19"/>
                      <a:pt x="120" y="18"/>
                      <a:pt x="120" y="17"/>
                    </a:cubicBezTo>
                    <a:cubicBezTo>
                      <a:pt x="120" y="17"/>
                      <a:pt x="120" y="16"/>
                      <a:pt x="120" y="16"/>
                    </a:cubicBezTo>
                    <a:cubicBezTo>
                      <a:pt x="120" y="16"/>
                      <a:pt x="120" y="15"/>
                      <a:pt x="120" y="14"/>
                    </a:cubicBezTo>
                    <a:cubicBezTo>
                      <a:pt x="120" y="14"/>
                      <a:pt x="120" y="14"/>
                      <a:pt x="120" y="13"/>
                    </a:cubicBezTo>
                    <a:cubicBezTo>
                      <a:pt x="120" y="13"/>
                      <a:pt x="120" y="13"/>
                      <a:pt x="120" y="12"/>
                    </a:cubicBezTo>
                    <a:cubicBezTo>
                      <a:pt x="119" y="12"/>
                      <a:pt x="119" y="11"/>
                      <a:pt x="119" y="11"/>
                    </a:cubicBezTo>
                    <a:cubicBezTo>
                      <a:pt x="119" y="11"/>
                      <a:pt x="119" y="11"/>
                      <a:pt x="119" y="10"/>
                    </a:cubicBezTo>
                    <a:cubicBezTo>
                      <a:pt x="119" y="9"/>
                      <a:pt x="118" y="8"/>
                      <a:pt x="118" y="8"/>
                    </a:cubicBezTo>
                    <a:cubicBezTo>
                      <a:pt x="118" y="7"/>
                      <a:pt x="118" y="7"/>
                      <a:pt x="118" y="7"/>
                    </a:cubicBezTo>
                    <a:cubicBezTo>
                      <a:pt x="117" y="7"/>
                      <a:pt x="117" y="6"/>
                      <a:pt x="117" y="6"/>
                    </a:cubicBezTo>
                    <a:cubicBezTo>
                      <a:pt x="117" y="6"/>
                      <a:pt x="117" y="5"/>
                      <a:pt x="117" y="5"/>
                    </a:cubicBezTo>
                    <a:cubicBezTo>
                      <a:pt x="116" y="5"/>
                      <a:pt x="116" y="4"/>
                      <a:pt x="116" y="4"/>
                    </a:cubicBezTo>
                    <a:cubicBezTo>
                      <a:pt x="116" y="4"/>
                      <a:pt x="116" y="4"/>
                      <a:pt x="116" y="4"/>
                    </a:cubicBezTo>
                    <a:cubicBezTo>
                      <a:pt x="112" y="4"/>
                      <a:pt x="109" y="5"/>
                      <a:pt x="105" y="5"/>
                    </a:cubicBezTo>
                    <a:cubicBezTo>
                      <a:pt x="98" y="5"/>
                      <a:pt x="91" y="3"/>
                      <a:pt x="87" y="0"/>
                    </a:cubicBezTo>
                    <a:cubicBezTo>
                      <a:pt x="79" y="3"/>
                      <a:pt x="67" y="5"/>
                      <a:pt x="53" y="5"/>
                    </a:cubicBezTo>
                    <a:cubicBezTo>
                      <a:pt x="39" y="5"/>
                      <a:pt x="26" y="3"/>
                      <a:pt x="18" y="0"/>
                    </a:cubicBezTo>
                    <a:cubicBezTo>
                      <a:pt x="16" y="2"/>
                      <a:pt x="14" y="4"/>
                      <a:pt x="13" y="6"/>
                    </a:cubicBezTo>
                    <a:cubicBezTo>
                      <a:pt x="13" y="6"/>
                      <a:pt x="13" y="6"/>
                      <a:pt x="13" y="6"/>
                    </a:cubicBezTo>
                    <a:cubicBezTo>
                      <a:pt x="12" y="7"/>
                      <a:pt x="12" y="8"/>
                      <a:pt x="12" y="8"/>
                    </a:cubicBezTo>
                    <a:cubicBezTo>
                      <a:pt x="12" y="8"/>
                      <a:pt x="12" y="9"/>
                      <a:pt x="12" y="9"/>
                    </a:cubicBezTo>
                    <a:cubicBezTo>
                      <a:pt x="11" y="9"/>
                      <a:pt x="11" y="10"/>
                      <a:pt x="11" y="11"/>
                    </a:cubicBezTo>
                    <a:cubicBezTo>
                      <a:pt x="11" y="11"/>
                      <a:pt x="11" y="11"/>
                      <a:pt x="11" y="11"/>
                    </a:cubicBezTo>
                    <a:cubicBezTo>
                      <a:pt x="10" y="12"/>
                      <a:pt x="10" y="13"/>
                      <a:pt x="10" y="13"/>
                    </a:cubicBezTo>
                    <a:cubicBezTo>
                      <a:pt x="10" y="13"/>
                      <a:pt x="10" y="14"/>
                      <a:pt x="10" y="14"/>
                    </a:cubicBezTo>
                    <a:cubicBezTo>
                      <a:pt x="10" y="15"/>
                      <a:pt x="10" y="15"/>
                      <a:pt x="10" y="16"/>
                    </a:cubicBezTo>
                    <a:cubicBezTo>
                      <a:pt x="9" y="16"/>
                      <a:pt x="9" y="16"/>
                      <a:pt x="9" y="17"/>
                    </a:cubicBezTo>
                    <a:cubicBezTo>
                      <a:pt x="9" y="17"/>
                      <a:pt x="9" y="18"/>
                      <a:pt x="9" y="19"/>
                    </a:cubicBezTo>
                    <a:cubicBezTo>
                      <a:pt x="9" y="27"/>
                      <a:pt x="9" y="27"/>
                      <a:pt x="9" y="27"/>
                    </a:cubicBezTo>
                    <a:cubicBezTo>
                      <a:pt x="9" y="27"/>
                      <a:pt x="8" y="27"/>
                      <a:pt x="8" y="27"/>
                    </a:cubicBezTo>
                    <a:cubicBezTo>
                      <a:pt x="3" y="28"/>
                      <a:pt x="0" y="32"/>
                      <a:pt x="0" y="37"/>
                    </a:cubicBezTo>
                    <a:cubicBezTo>
                      <a:pt x="0" y="57"/>
                      <a:pt x="0" y="57"/>
                      <a:pt x="0" y="57"/>
                    </a:cubicBezTo>
                    <a:cubicBezTo>
                      <a:pt x="0" y="62"/>
                      <a:pt x="4" y="67"/>
                      <a:pt x="9" y="67"/>
                    </a:cubicBezTo>
                    <a:cubicBezTo>
                      <a:pt x="9" y="67"/>
                      <a:pt x="25" y="116"/>
                      <a:pt x="40" y="116"/>
                    </a:cubicBezTo>
                    <a:cubicBezTo>
                      <a:pt x="90" y="116"/>
                      <a:pt x="90" y="116"/>
                      <a:pt x="90" y="116"/>
                    </a:cubicBezTo>
                    <a:cubicBezTo>
                      <a:pt x="104" y="116"/>
                      <a:pt x="121" y="67"/>
                      <a:pt x="121" y="67"/>
                    </a:cubicBezTo>
                    <a:cubicBezTo>
                      <a:pt x="126" y="67"/>
                      <a:pt x="130" y="62"/>
                      <a:pt x="130" y="57"/>
                    </a:cubicBezTo>
                    <a:cubicBezTo>
                      <a:pt x="130" y="37"/>
                      <a:pt x="130" y="37"/>
                      <a:pt x="130" y="37"/>
                    </a:cubicBezTo>
                    <a:cubicBezTo>
                      <a:pt x="130" y="33"/>
                      <a:pt x="127" y="29"/>
                      <a:pt x="124" y="28"/>
                    </a:cubicBez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13" name="Rectangle 93"/>
              <p:cNvSpPr>
                <a:spLocks noChangeArrowheads="1"/>
              </p:cNvSpPr>
              <p:nvPr/>
            </p:nvSpPr>
            <p:spPr bwMode="auto">
              <a:xfrm>
                <a:off x="2166385" y="3844916"/>
                <a:ext cx="266728" cy="18284"/>
              </a:xfrm>
              <a:prstGeom prst="rect">
                <a:avLst/>
              </a:prstGeom>
              <a:solidFill>
                <a:srgbClr val="0000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14" name="Rectangle 94"/>
              <p:cNvSpPr>
                <a:spLocks noChangeArrowheads="1"/>
              </p:cNvSpPr>
              <p:nvPr/>
            </p:nvSpPr>
            <p:spPr bwMode="auto">
              <a:xfrm>
                <a:off x="2275012" y="3844916"/>
                <a:ext cx="49474" cy="18284"/>
              </a:xfrm>
              <a:prstGeom prst="rect">
                <a:avLst/>
              </a:prstGeom>
              <a:solidFill>
                <a:srgbClr val="D2D2D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15" name="Oval 95" hidden="1"/>
              <p:cNvSpPr>
                <a:spLocks noChangeArrowheads="1"/>
              </p:cNvSpPr>
              <p:nvPr/>
            </p:nvSpPr>
            <p:spPr bwMode="auto">
              <a:xfrm>
                <a:off x="2296523" y="3401804"/>
                <a:ext cx="7529" cy="7529"/>
              </a:xfrm>
              <a:prstGeom prst="ellipse">
                <a:avLst/>
              </a:pr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16" name="Oval 96" hidden="1"/>
              <p:cNvSpPr>
                <a:spLocks noChangeArrowheads="1"/>
              </p:cNvSpPr>
              <p:nvPr/>
            </p:nvSpPr>
            <p:spPr bwMode="auto">
              <a:xfrm>
                <a:off x="2296523" y="3430843"/>
                <a:ext cx="8604" cy="8604"/>
              </a:xfrm>
              <a:prstGeom prst="ellipse">
                <a:avLst/>
              </a:pr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grpSp>
      </p:grpSp>
      <p:sp>
        <p:nvSpPr>
          <p:cNvPr id="18" name="Rectangle 17"/>
          <p:cNvSpPr/>
          <p:nvPr/>
        </p:nvSpPr>
        <p:spPr>
          <a:xfrm>
            <a:off x="1485685" y="1751683"/>
            <a:ext cx="1741295" cy="5770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0072C6"/>
                </a:solidFill>
                <a:effectLst/>
                <a:uLnTx/>
                <a:uFillTx/>
                <a:latin typeface="Segoe UI"/>
                <a:ea typeface="+mn-ea"/>
                <a:cs typeface="+mn-cs"/>
              </a:rPr>
              <a:t>MICROSOFT</a:t>
            </a:r>
          </a:p>
        </p:txBody>
      </p:sp>
      <p:grpSp>
        <p:nvGrpSpPr>
          <p:cNvPr id="226" name="Group 225"/>
          <p:cNvGrpSpPr/>
          <p:nvPr/>
        </p:nvGrpSpPr>
        <p:grpSpPr>
          <a:xfrm>
            <a:off x="2928606" y="1248304"/>
            <a:ext cx="2104592" cy="1529439"/>
            <a:chOff x="2844700" y="1284849"/>
            <a:chExt cx="2063513" cy="1499586"/>
          </a:xfrm>
        </p:grpSpPr>
        <p:grpSp>
          <p:nvGrpSpPr>
            <p:cNvPr id="4" name="Group 332"/>
            <p:cNvGrpSpPr/>
            <p:nvPr/>
          </p:nvGrpSpPr>
          <p:grpSpPr>
            <a:xfrm>
              <a:off x="3456424" y="1368754"/>
              <a:ext cx="697813" cy="1066774"/>
              <a:chOff x="11312677" y="4385379"/>
              <a:chExt cx="420734" cy="643192"/>
            </a:xfrm>
          </p:grpSpPr>
          <p:sp>
            <p:nvSpPr>
              <p:cNvPr id="5" name="Rectangle 48"/>
              <p:cNvSpPr>
                <a:spLocks noChangeArrowheads="1"/>
              </p:cNvSpPr>
              <p:nvPr/>
            </p:nvSpPr>
            <p:spPr bwMode="auto">
              <a:xfrm>
                <a:off x="11312677" y="4385379"/>
                <a:ext cx="420734" cy="643192"/>
              </a:xfrm>
              <a:prstGeom prst="rect">
                <a:avLst/>
              </a:prstGeom>
              <a:solidFill>
                <a:srgbClr val="9B4F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6" name="Freeform 49"/>
              <p:cNvSpPr>
                <a:spLocks/>
              </p:cNvSpPr>
              <p:nvPr/>
            </p:nvSpPr>
            <p:spPr bwMode="auto">
              <a:xfrm>
                <a:off x="11354993" y="4454293"/>
                <a:ext cx="332477" cy="5803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 name="Freeform 50"/>
              <p:cNvSpPr>
                <a:spLocks/>
              </p:cNvSpPr>
              <p:nvPr/>
            </p:nvSpPr>
            <p:spPr bwMode="auto">
              <a:xfrm>
                <a:off x="11354993" y="4558267"/>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8" name="Freeform 51"/>
              <p:cNvSpPr>
                <a:spLocks/>
              </p:cNvSpPr>
              <p:nvPr/>
            </p:nvSpPr>
            <p:spPr bwMode="auto">
              <a:xfrm>
                <a:off x="11354993" y="4662242"/>
                <a:ext cx="332477" cy="55614"/>
              </a:xfrm>
              <a:custGeom>
                <a:avLst/>
                <a:gdLst>
                  <a:gd name="T0" fmla="*/ 9 w 102"/>
                  <a:gd name="T1" fmla="*/ 0 h 17"/>
                  <a:gd name="T2" fmla="*/ 0 w 102"/>
                  <a:gd name="T3" fmla="*/ 8 h 17"/>
                  <a:gd name="T4" fmla="*/ 0 w 102"/>
                  <a:gd name="T5" fmla="*/ 9 h 17"/>
                  <a:gd name="T6" fmla="*/ 9 w 102"/>
                  <a:gd name="T7" fmla="*/ 17 h 17"/>
                  <a:gd name="T8" fmla="*/ 94 w 102"/>
                  <a:gd name="T9" fmla="*/ 17 h 17"/>
                  <a:gd name="T10" fmla="*/ 102 w 102"/>
                  <a:gd name="T11" fmla="*/ 9 h 17"/>
                  <a:gd name="T12" fmla="*/ 102 w 102"/>
                  <a:gd name="T13" fmla="*/ 8 h 17"/>
                  <a:gd name="T14" fmla="*/ 94 w 102"/>
                  <a:gd name="T15" fmla="*/ 0 h 17"/>
                  <a:gd name="T16" fmla="*/ 55 w 102"/>
                  <a:gd name="T17" fmla="*/ 0 h 17"/>
                  <a:gd name="T18" fmla="*/ 9 w 102"/>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7">
                    <a:moveTo>
                      <a:pt x="9" y="0"/>
                    </a:moveTo>
                    <a:cubicBezTo>
                      <a:pt x="9" y="0"/>
                      <a:pt x="0" y="0"/>
                      <a:pt x="0" y="8"/>
                    </a:cubicBezTo>
                    <a:cubicBezTo>
                      <a:pt x="0" y="9"/>
                      <a:pt x="0" y="9"/>
                      <a:pt x="0" y="9"/>
                    </a:cubicBezTo>
                    <a:cubicBezTo>
                      <a:pt x="0" y="9"/>
                      <a:pt x="0" y="17"/>
                      <a:pt x="9" y="17"/>
                    </a:cubicBezTo>
                    <a:cubicBezTo>
                      <a:pt x="94" y="17"/>
                      <a:pt x="94" y="17"/>
                      <a:pt x="94" y="17"/>
                    </a:cubicBezTo>
                    <a:cubicBezTo>
                      <a:pt x="94" y="17"/>
                      <a:pt x="102" y="17"/>
                      <a:pt x="102" y="9"/>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9" name="Freeform 52"/>
              <p:cNvSpPr>
                <a:spLocks/>
              </p:cNvSpPr>
              <p:nvPr/>
            </p:nvSpPr>
            <p:spPr bwMode="auto">
              <a:xfrm>
                <a:off x="11354993" y="4763799"/>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0" name="Freeform 53"/>
              <p:cNvSpPr>
                <a:spLocks/>
              </p:cNvSpPr>
              <p:nvPr/>
            </p:nvSpPr>
            <p:spPr bwMode="auto">
              <a:xfrm>
                <a:off x="11354993" y="4867773"/>
                <a:ext cx="332477" cy="59242"/>
              </a:xfrm>
              <a:custGeom>
                <a:avLst/>
                <a:gdLst>
                  <a:gd name="T0" fmla="*/ 9 w 102"/>
                  <a:gd name="T1" fmla="*/ 0 h 18"/>
                  <a:gd name="T2" fmla="*/ 0 w 102"/>
                  <a:gd name="T3" fmla="*/ 8 h 18"/>
                  <a:gd name="T4" fmla="*/ 0 w 102"/>
                  <a:gd name="T5" fmla="*/ 10 h 18"/>
                  <a:gd name="T6" fmla="*/ 9 w 102"/>
                  <a:gd name="T7" fmla="*/ 18 h 18"/>
                  <a:gd name="T8" fmla="*/ 94 w 102"/>
                  <a:gd name="T9" fmla="*/ 18 h 18"/>
                  <a:gd name="T10" fmla="*/ 102 w 102"/>
                  <a:gd name="T11" fmla="*/ 10 h 18"/>
                  <a:gd name="T12" fmla="*/ 102 w 102"/>
                  <a:gd name="T13" fmla="*/ 8 h 18"/>
                  <a:gd name="T14" fmla="*/ 94 w 102"/>
                  <a:gd name="T15" fmla="*/ 0 h 18"/>
                  <a:gd name="T16" fmla="*/ 55 w 102"/>
                  <a:gd name="T17" fmla="*/ 0 h 18"/>
                  <a:gd name="T18" fmla="*/ 9 w 102"/>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18">
                    <a:moveTo>
                      <a:pt x="9" y="0"/>
                    </a:moveTo>
                    <a:cubicBezTo>
                      <a:pt x="9" y="0"/>
                      <a:pt x="0" y="0"/>
                      <a:pt x="0" y="8"/>
                    </a:cubicBezTo>
                    <a:cubicBezTo>
                      <a:pt x="0" y="10"/>
                      <a:pt x="0" y="10"/>
                      <a:pt x="0" y="10"/>
                    </a:cubicBezTo>
                    <a:cubicBezTo>
                      <a:pt x="0" y="10"/>
                      <a:pt x="0" y="18"/>
                      <a:pt x="9" y="18"/>
                    </a:cubicBezTo>
                    <a:cubicBezTo>
                      <a:pt x="94" y="18"/>
                      <a:pt x="94" y="18"/>
                      <a:pt x="94" y="18"/>
                    </a:cubicBezTo>
                    <a:cubicBezTo>
                      <a:pt x="94" y="18"/>
                      <a:pt x="102" y="18"/>
                      <a:pt x="102" y="10"/>
                    </a:cubicBezTo>
                    <a:cubicBezTo>
                      <a:pt x="102" y="8"/>
                      <a:pt x="102" y="8"/>
                      <a:pt x="102" y="8"/>
                    </a:cubicBezTo>
                    <a:cubicBezTo>
                      <a:pt x="102" y="8"/>
                      <a:pt x="102" y="0"/>
                      <a:pt x="94" y="0"/>
                    </a:cubicBezTo>
                    <a:cubicBezTo>
                      <a:pt x="55" y="0"/>
                      <a:pt x="55" y="0"/>
                      <a:pt x="55" y="0"/>
                    </a:cubicBezTo>
                    <a:lnTo>
                      <a:pt x="9" y="0"/>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1" name="Oval 54"/>
              <p:cNvSpPr>
                <a:spLocks noChangeArrowheads="1"/>
              </p:cNvSpPr>
              <p:nvPr/>
            </p:nvSpPr>
            <p:spPr bwMode="auto">
              <a:xfrm>
                <a:off x="11625810" y="4466383"/>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2" name="Oval 55"/>
              <p:cNvSpPr>
                <a:spLocks noChangeArrowheads="1"/>
              </p:cNvSpPr>
              <p:nvPr/>
            </p:nvSpPr>
            <p:spPr bwMode="auto">
              <a:xfrm>
                <a:off x="11625810" y="4571566"/>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3" name="Oval 56"/>
              <p:cNvSpPr>
                <a:spLocks noChangeArrowheads="1"/>
              </p:cNvSpPr>
              <p:nvPr/>
            </p:nvSpPr>
            <p:spPr bwMode="auto">
              <a:xfrm>
                <a:off x="11625810" y="4671914"/>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4" name="Oval 57"/>
              <p:cNvSpPr>
                <a:spLocks noChangeArrowheads="1"/>
              </p:cNvSpPr>
              <p:nvPr/>
            </p:nvSpPr>
            <p:spPr bwMode="auto">
              <a:xfrm>
                <a:off x="11625810" y="4777097"/>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5" name="Oval 58"/>
              <p:cNvSpPr>
                <a:spLocks noChangeArrowheads="1"/>
              </p:cNvSpPr>
              <p:nvPr/>
            </p:nvSpPr>
            <p:spPr bwMode="auto">
              <a:xfrm>
                <a:off x="11625810" y="4881072"/>
                <a:ext cx="32643" cy="32644"/>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nvGrpSpPr>
            <p:cNvPr id="17" name="Group 16"/>
            <p:cNvGrpSpPr/>
            <p:nvPr/>
          </p:nvGrpSpPr>
          <p:grpSpPr>
            <a:xfrm>
              <a:off x="4200222" y="1376651"/>
              <a:ext cx="707991" cy="1305475"/>
              <a:chOff x="6214806" y="1581254"/>
              <a:chExt cx="863771" cy="1625517"/>
            </a:xfrm>
          </p:grpSpPr>
          <p:grpSp>
            <p:nvGrpSpPr>
              <p:cNvPr id="19" name="Group 18"/>
              <p:cNvGrpSpPr/>
              <p:nvPr/>
            </p:nvGrpSpPr>
            <p:grpSpPr>
              <a:xfrm>
                <a:off x="6214806" y="1581254"/>
                <a:ext cx="614791" cy="1625517"/>
                <a:chOff x="6508896" y="2095294"/>
                <a:chExt cx="745712" cy="1971675"/>
              </a:xfrm>
            </p:grpSpPr>
            <p:sp>
              <p:nvSpPr>
                <p:cNvPr id="26" name="Freeform 35"/>
                <p:cNvSpPr>
                  <a:spLocks/>
                </p:cNvSpPr>
                <p:nvPr/>
              </p:nvSpPr>
              <p:spPr bwMode="auto">
                <a:xfrm>
                  <a:off x="6761309" y="2127044"/>
                  <a:ext cx="246063" cy="300038"/>
                </a:xfrm>
                <a:custGeom>
                  <a:avLst/>
                  <a:gdLst>
                    <a:gd name="T0" fmla="*/ 116 w 128"/>
                    <a:gd name="T1" fmla="*/ 88 h 156"/>
                    <a:gd name="T2" fmla="*/ 46 w 128"/>
                    <a:gd name="T3" fmla="*/ 146 h 156"/>
                    <a:gd name="T4" fmla="*/ 12 w 128"/>
                    <a:gd name="T5" fmla="*/ 60 h 156"/>
                    <a:gd name="T6" fmla="*/ 90 w 128"/>
                    <a:gd name="T7" fmla="*/ 10 h 156"/>
                    <a:gd name="T8" fmla="*/ 116 w 128"/>
                    <a:gd name="T9" fmla="*/ 88 h 156"/>
                  </a:gdLst>
                  <a:ahLst/>
                  <a:cxnLst>
                    <a:cxn ang="0">
                      <a:pos x="T0" y="T1"/>
                    </a:cxn>
                    <a:cxn ang="0">
                      <a:pos x="T2" y="T3"/>
                    </a:cxn>
                    <a:cxn ang="0">
                      <a:pos x="T4" y="T5"/>
                    </a:cxn>
                    <a:cxn ang="0">
                      <a:pos x="T6" y="T7"/>
                    </a:cxn>
                    <a:cxn ang="0">
                      <a:pos x="T8" y="T9"/>
                    </a:cxn>
                  </a:cxnLst>
                  <a:rect l="0" t="0" r="r" b="b"/>
                  <a:pathLst>
                    <a:path w="128" h="156">
                      <a:moveTo>
                        <a:pt x="116" y="88"/>
                      </a:moveTo>
                      <a:cubicBezTo>
                        <a:pt x="104" y="126"/>
                        <a:pt x="76" y="156"/>
                        <a:pt x="46" y="146"/>
                      </a:cubicBezTo>
                      <a:cubicBezTo>
                        <a:pt x="15" y="136"/>
                        <a:pt x="0" y="97"/>
                        <a:pt x="12" y="60"/>
                      </a:cubicBezTo>
                      <a:cubicBezTo>
                        <a:pt x="25" y="22"/>
                        <a:pt x="60" y="0"/>
                        <a:pt x="90" y="10"/>
                      </a:cubicBezTo>
                      <a:cubicBezTo>
                        <a:pt x="121" y="20"/>
                        <a:pt x="128" y="51"/>
                        <a:pt x="116" y="88"/>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27" name="Freeform 36"/>
                <p:cNvSpPr>
                  <a:spLocks/>
                </p:cNvSpPr>
                <p:nvPr/>
              </p:nvSpPr>
              <p:spPr bwMode="auto">
                <a:xfrm>
                  <a:off x="6727971" y="2095294"/>
                  <a:ext cx="247650" cy="277813"/>
                </a:xfrm>
                <a:custGeom>
                  <a:avLst/>
                  <a:gdLst>
                    <a:gd name="T0" fmla="*/ 109 w 128"/>
                    <a:gd name="T1" fmla="*/ 46 h 144"/>
                    <a:gd name="T2" fmla="*/ 98 w 128"/>
                    <a:gd name="T3" fmla="*/ 130 h 144"/>
                    <a:gd name="T4" fmla="*/ 19 w 128"/>
                    <a:gd name="T5" fmla="*/ 99 h 144"/>
                    <a:gd name="T6" fmla="*/ 30 w 128"/>
                    <a:gd name="T7" fmla="*/ 14 h 144"/>
                    <a:gd name="T8" fmla="*/ 109 w 128"/>
                    <a:gd name="T9" fmla="*/ 46 h 144"/>
                  </a:gdLst>
                  <a:ahLst/>
                  <a:cxnLst>
                    <a:cxn ang="0">
                      <a:pos x="T0" y="T1"/>
                    </a:cxn>
                    <a:cxn ang="0">
                      <a:pos x="T2" y="T3"/>
                    </a:cxn>
                    <a:cxn ang="0">
                      <a:pos x="T4" y="T5"/>
                    </a:cxn>
                    <a:cxn ang="0">
                      <a:pos x="T6" y="T7"/>
                    </a:cxn>
                    <a:cxn ang="0">
                      <a:pos x="T8" y="T9"/>
                    </a:cxn>
                  </a:cxnLst>
                  <a:rect l="0" t="0" r="r" b="b"/>
                  <a:pathLst>
                    <a:path w="128" h="144">
                      <a:moveTo>
                        <a:pt x="109" y="46"/>
                      </a:moveTo>
                      <a:cubicBezTo>
                        <a:pt x="128" y="77"/>
                        <a:pt x="123" y="115"/>
                        <a:pt x="98" y="130"/>
                      </a:cubicBezTo>
                      <a:cubicBezTo>
                        <a:pt x="73" y="144"/>
                        <a:pt x="37" y="130"/>
                        <a:pt x="19" y="99"/>
                      </a:cubicBezTo>
                      <a:cubicBezTo>
                        <a:pt x="0" y="67"/>
                        <a:pt x="5" y="29"/>
                        <a:pt x="30" y="14"/>
                      </a:cubicBezTo>
                      <a:cubicBezTo>
                        <a:pt x="55" y="0"/>
                        <a:pt x="90" y="14"/>
                        <a:pt x="109" y="46"/>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28" name="Freeform 37"/>
                <p:cNvSpPr>
                  <a:spLocks/>
                </p:cNvSpPr>
                <p:nvPr/>
              </p:nvSpPr>
              <p:spPr bwMode="auto">
                <a:xfrm>
                  <a:off x="6810521" y="2354056"/>
                  <a:ext cx="125413" cy="134938"/>
                </a:xfrm>
                <a:custGeom>
                  <a:avLst/>
                  <a:gdLst>
                    <a:gd name="T0" fmla="*/ 79 w 79"/>
                    <a:gd name="T1" fmla="*/ 65 h 85"/>
                    <a:gd name="T2" fmla="*/ 40 w 79"/>
                    <a:gd name="T3" fmla="*/ 85 h 85"/>
                    <a:gd name="T4" fmla="*/ 0 w 79"/>
                    <a:gd name="T5" fmla="*/ 65 h 85"/>
                    <a:gd name="T6" fmla="*/ 0 w 79"/>
                    <a:gd name="T7" fmla="*/ 0 h 85"/>
                    <a:gd name="T8" fmla="*/ 79 w 79"/>
                    <a:gd name="T9" fmla="*/ 0 h 85"/>
                    <a:gd name="T10" fmla="*/ 79 w 79"/>
                    <a:gd name="T11" fmla="*/ 65 h 85"/>
                  </a:gdLst>
                  <a:ahLst/>
                  <a:cxnLst>
                    <a:cxn ang="0">
                      <a:pos x="T0" y="T1"/>
                    </a:cxn>
                    <a:cxn ang="0">
                      <a:pos x="T2" y="T3"/>
                    </a:cxn>
                    <a:cxn ang="0">
                      <a:pos x="T4" y="T5"/>
                    </a:cxn>
                    <a:cxn ang="0">
                      <a:pos x="T6" y="T7"/>
                    </a:cxn>
                    <a:cxn ang="0">
                      <a:pos x="T8" y="T9"/>
                    </a:cxn>
                    <a:cxn ang="0">
                      <a:pos x="T10" y="T11"/>
                    </a:cxn>
                  </a:cxnLst>
                  <a:rect l="0" t="0" r="r" b="b"/>
                  <a:pathLst>
                    <a:path w="79" h="85">
                      <a:moveTo>
                        <a:pt x="79" y="65"/>
                      </a:moveTo>
                      <a:lnTo>
                        <a:pt x="40" y="85"/>
                      </a:lnTo>
                      <a:lnTo>
                        <a:pt x="0" y="65"/>
                      </a:lnTo>
                      <a:lnTo>
                        <a:pt x="0" y="0"/>
                      </a:lnTo>
                      <a:lnTo>
                        <a:pt x="79" y="0"/>
                      </a:lnTo>
                      <a:lnTo>
                        <a:pt x="79" y="65"/>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29" name="Freeform 39"/>
                <p:cNvSpPr>
                  <a:spLocks/>
                </p:cNvSpPr>
                <p:nvPr/>
              </p:nvSpPr>
              <p:spPr bwMode="auto">
                <a:xfrm>
                  <a:off x="6508896" y="2495344"/>
                  <a:ext cx="271463" cy="701675"/>
                </a:xfrm>
                <a:custGeom>
                  <a:avLst/>
                  <a:gdLst>
                    <a:gd name="T0" fmla="*/ 141 w 141"/>
                    <a:gd name="T1" fmla="*/ 15 h 364"/>
                    <a:gd name="T2" fmla="*/ 85 w 141"/>
                    <a:gd name="T3" fmla="*/ 0 h 364"/>
                    <a:gd name="T4" fmla="*/ 0 w 141"/>
                    <a:gd name="T5" fmla="*/ 364 h 364"/>
                    <a:gd name="T6" fmla="*/ 57 w 141"/>
                    <a:gd name="T7" fmla="*/ 364 h 364"/>
                    <a:gd name="T8" fmla="*/ 141 w 141"/>
                    <a:gd name="T9" fmla="*/ 15 h 364"/>
                  </a:gdLst>
                  <a:ahLst/>
                  <a:cxnLst>
                    <a:cxn ang="0">
                      <a:pos x="T0" y="T1"/>
                    </a:cxn>
                    <a:cxn ang="0">
                      <a:pos x="T2" y="T3"/>
                    </a:cxn>
                    <a:cxn ang="0">
                      <a:pos x="T4" y="T5"/>
                    </a:cxn>
                    <a:cxn ang="0">
                      <a:pos x="T6" y="T7"/>
                    </a:cxn>
                    <a:cxn ang="0">
                      <a:pos x="T8" y="T9"/>
                    </a:cxn>
                  </a:cxnLst>
                  <a:rect l="0" t="0" r="r" b="b"/>
                  <a:pathLst>
                    <a:path w="141" h="364">
                      <a:moveTo>
                        <a:pt x="141" y="15"/>
                      </a:moveTo>
                      <a:cubicBezTo>
                        <a:pt x="122" y="10"/>
                        <a:pt x="104" y="5"/>
                        <a:pt x="85" y="0"/>
                      </a:cubicBezTo>
                      <a:cubicBezTo>
                        <a:pt x="30" y="117"/>
                        <a:pt x="12" y="235"/>
                        <a:pt x="0" y="364"/>
                      </a:cubicBezTo>
                      <a:cubicBezTo>
                        <a:pt x="57" y="364"/>
                        <a:pt x="57" y="364"/>
                        <a:pt x="57" y="364"/>
                      </a:cubicBezTo>
                      <a:cubicBezTo>
                        <a:pt x="71" y="241"/>
                        <a:pt x="88" y="128"/>
                        <a:pt x="141" y="15"/>
                      </a:cubicBezTo>
                      <a:close/>
                    </a:path>
                  </a:pathLst>
                </a:custGeom>
                <a:solidFill>
                  <a:schemeClr val="accent2"/>
                </a:solidFill>
                <a:ln>
                  <a:noFill/>
                </a:ln>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30" name="Freeform 40"/>
                <p:cNvSpPr>
                  <a:spLocks/>
                </p:cNvSpPr>
                <p:nvPr/>
              </p:nvSpPr>
              <p:spPr bwMode="auto">
                <a:xfrm>
                  <a:off x="6983145" y="2482007"/>
                  <a:ext cx="271463" cy="701675"/>
                </a:xfrm>
                <a:custGeom>
                  <a:avLst/>
                  <a:gdLst>
                    <a:gd name="T0" fmla="*/ 0 w 141"/>
                    <a:gd name="T1" fmla="*/ 15 h 364"/>
                    <a:gd name="T2" fmla="*/ 56 w 141"/>
                    <a:gd name="T3" fmla="*/ 0 h 364"/>
                    <a:gd name="T4" fmla="*/ 141 w 141"/>
                    <a:gd name="T5" fmla="*/ 364 h 364"/>
                    <a:gd name="T6" fmla="*/ 84 w 141"/>
                    <a:gd name="T7" fmla="*/ 364 h 364"/>
                    <a:gd name="T8" fmla="*/ 0 w 141"/>
                    <a:gd name="T9" fmla="*/ 15 h 364"/>
                  </a:gdLst>
                  <a:ahLst/>
                  <a:cxnLst>
                    <a:cxn ang="0">
                      <a:pos x="T0" y="T1"/>
                    </a:cxn>
                    <a:cxn ang="0">
                      <a:pos x="T2" y="T3"/>
                    </a:cxn>
                    <a:cxn ang="0">
                      <a:pos x="T4" y="T5"/>
                    </a:cxn>
                    <a:cxn ang="0">
                      <a:pos x="T6" y="T7"/>
                    </a:cxn>
                    <a:cxn ang="0">
                      <a:pos x="T8" y="T9"/>
                    </a:cxn>
                  </a:cxnLst>
                  <a:rect l="0" t="0" r="r" b="b"/>
                  <a:pathLst>
                    <a:path w="141" h="364">
                      <a:moveTo>
                        <a:pt x="0" y="15"/>
                      </a:moveTo>
                      <a:cubicBezTo>
                        <a:pt x="19" y="10"/>
                        <a:pt x="37" y="5"/>
                        <a:pt x="56" y="0"/>
                      </a:cubicBezTo>
                      <a:cubicBezTo>
                        <a:pt x="111" y="117"/>
                        <a:pt x="129" y="235"/>
                        <a:pt x="141" y="364"/>
                      </a:cubicBezTo>
                      <a:cubicBezTo>
                        <a:pt x="84" y="364"/>
                        <a:pt x="84" y="364"/>
                        <a:pt x="84" y="364"/>
                      </a:cubicBezTo>
                      <a:cubicBezTo>
                        <a:pt x="70" y="241"/>
                        <a:pt x="53" y="128"/>
                        <a:pt x="0" y="15"/>
                      </a:cubicBezTo>
                      <a:close/>
                    </a:path>
                  </a:pathLst>
                </a:custGeom>
                <a:solidFill>
                  <a:schemeClr val="accent2"/>
                </a:solidFill>
                <a:ln>
                  <a:noFill/>
                </a:ln>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31" name="Freeform 41"/>
                <p:cNvSpPr>
                  <a:spLocks/>
                </p:cNvSpPr>
                <p:nvPr/>
              </p:nvSpPr>
              <p:spPr bwMode="auto">
                <a:xfrm>
                  <a:off x="6705746" y="3130344"/>
                  <a:ext cx="163513" cy="873125"/>
                </a:xfrm>
                <a:custGeom>
                  <a:avLst/>
                  <a:gdLst>
                    <a:gd name="T0" fmla="*/ 85 w 102"/>
                    <a:gd name="T1" fmla="*/ 466 h 466"/>
                    <a:gd name="T2" fmla="*/ 12 w 102"/>
                    <a:gd name="T3" fmla="*/ 466 h 466"/>
                    <a:gd name="T4" fmla="*/ 0 w 102"/>
                    <a:gd name="T5" fmla="*/ 0 h 466"/>
                    <a:gd name="T6" fmla="*/ 102 w 102"/>
                    <a:gd name="T7" fmla="*/ 0 h 466"/>
                    <a:gd name="T8" fmla="*/ 85 w 102"/>
                    <a:gd name="T9" fmla="*/ 466 h 466"/>
                  </a:gdLst>
                  <a:ahLst/>
                  <a:cxnLst>
                    <a:cxn ang="0">
                      <a:pos x="T0" y="T1"/>
                    </a:cxn>
                    <a:cxn ang="0">
                      <a:pos x="T2" y="T3"/>
                    </a:cxn>
                    <a:cxn ang="0">
                      <a:pos x="T4" y="T5"/>
                    </a:cxn>
                    <a:cxn ang="0">
                      <a:pos x="T6" y="T7"/>
                    </a:cxn>
                    <a:cxn ang="0">
                      <a:pos x="T8" y="T9"/>
                    </a:cxn>
                  </a:cxnLst>
                  <a:rect l="0" t="0" r="r" b="b"/>
                  <a:pathLst>
                    <a:path w="102" h="466">
                      <a:moveTo>
                        <a:pt x="85" y="466"/>
                      </a:moveTo>
                      <a:lnTo>
                        <a:pt x="12" y="466"/>
                      </a:lnTo>
                      <a:lnTo>
                        <a:pt x="0" y="0"/>
                      </a:lnTo>
                      <a:lnTo>
                        <a:pt x="102" y="0"/>
                      </a:lnTo>
                      <a:lnTo>
                        <a:pt x="85" y="466"/>
                      </a:lnTo>
                      <a:close/>
                    </a:path>
                  </a:pathLst>
                </a:custGeom>
                <a:solidFill>
                  <a:schemeClr val="bg2">
                    <a:lumMod val="1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32" name="Freeform 42"/>
                <p:cNvSpPr>
                  <a:spLocks/>
                </p:cNvSpPr>
                <p:nvPr/>
              </p:nvSpPr>
              <p:spPr bwMode="auto">
                <a:xfrm>
                  <a:off x="6705746" y="3987594"/>
                  <a:ext cx="157163" cy="79375"/>
                </a:xfrm>
                <a:custGeom>
                  <a:avLst/>
                  <a:gdLst>
                    <a:gd name="T0" fmla="*/ 41 w 82"/>
                    <a:gd name="T1" fmla="*/ 0 h 41"/>
                    <a:gd name="T2" fmla="*/ 0 w 82"/>
                    <a:gd name="T3" fmla="*/ 41 h 41"/>
                    <a:gd name="T4" fmla="*/ 82 w 82"/>
                    <a:gd name="T5" fmla="*/ 41 h 41"/>
                    <a:gd name="T6" fmla="*/ 41 w 82"/>
                    <a:gd name="T7" fmla="*/ 0 h 41"/>
                  </a:gdLst>
                  <a:ahLst/>
                  <a:cxnLst>
                    <a:cxn ang="0">
                      <a:pos x="T0" y="T1"/>
                    </a:cxn>
                    <a:cxn ang="0">
                      <a:pos x="T2" y="T3"/>
                    </a:cxn>
                    <a:cxn ang="0">
                      <a:pos x="T4" y="T5"/>
                    </a:cxn>
                    <a:cxn ang="0">
                      <a:pos x="T6" y="T7"/>
                    </a:cxn>
                  </a:cxnLst>
                  <a:rect l="0" t="0" r="r" b="b"/>
                  <a:pathLst>
                    <a:path w="82" h="41">
                      <a:moveTo>
                        <a:pt x="41" y="0"/>
                      </a:moveTo>
                      <a:cubicBezTo>
                        <a:pt x="18" y="0"/>
                        <a:pt x="0" y="19"/>
                        <a:pt x="0" y="41"/>
                      </a:cubicBezTo>
                      <a:cubicBezTo>
                        <a:pt x="82" y="41"/>
                        <a:pt x="82" y="41"/>
                        <a:pt x="82" y="41"/>
                      </a:cubicBezTo>
                      <a:cubicBezTo>
                        <a:pt x="82" y="19"/>
                        <a:pt x="64" y="0"/>
                        <a:pt x="4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33" name="Freeform 43"/>
                <p:cNvSpPr>
                  <a:spLocks/>
                </p:cNvSpPr>
                <p:nvPr/>
              </p:nvSpPr>
              <p:spPr bwMode="auto">
                <a:xfrm>
                  <a:off x="6875608" y="3130344"/>
                  <a:ext cx="163513" cy="873125"/>
                </a:xfrm>
                <a:custGeom>
                  <a:avLst/>
                  <a:gdLst>
                    <a:gd name="T0" fmla="*/ 89 w 102"/>
                    <a:gd name="T1" fmla="*/ 466 h 466"/>
                    <a:gd name="T2" fmla="*/ 17 w 102"/>
                    <a:gd name="T3" fmla="*/ 466 h 466"/>
                    <a:gd name="T4" fmla="*/ 0 w 102"/>
                    <a:gd name="T5" fmla="*/ 0 h 466"/>
                    <a:gd name="T6" fmla="*/ 102 w 102"/>
                    <a:gd name="T7" fmla="*/ 0 h 466"/>
                    <a:gd name="T8" fmla="*/ 89 w 102"/>
                    <a:gd name="T9" fmla="*/ 466 h 466"/>
                  </a:gdLst>
                  <a:ahLst/>
                  <a:cxnLst>
                    <a:cxn ang="0">
                      <a:pos x="T0" y="T1"/>
                    </a:cxn>
                    <a:cxn ang="0">
                      <a:pos x="T2" y="T3"/>
                    </a:cxn>
                    <a:cxn ang="0">
                      <a:pos x="T4" y="T5"/>
                    </a:cxn>
                    <a:cxn ang="0">
                      <a:pos x="T6" y="T7"/>
                    </a:cxn>
                    <a:cxn ang="0">
                      <a:pos x="T8" y="T9"/>
                    </a:cxn>
                  </a:cxnLst>
                  <a:rect l="0" t="0" r="r" b="b"/>
                  <a:pathLst>
                    <a:path w="102" h="466">
                      <a:moveTo>
                        <a:pt x="89" y="466"/>
                      </a:moveTo>
                      <a:lnTo>
                        <a:pt x="17" y="466"/>
                      </a:lnTo>
                      <a:lnTo>
                        <a:pt x="0" y="0"/>
                      </a:lnTo>
                      <a:lnTo>
                        <a:pt x="102" y="0"/>
                      </a:lnTo>
                      <a:lnTo>
                        <a:pt x="89" y="466"/>
                      </a:lnTo>
                      <a:close/>
                    </a:path>
                  </a:pathLst>
                </a:custGeom>
                <a:solidFill>
                  <a:schemeClr val="bg2">
                    <a:lumMod val="10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34" name="Freeform 44"/>
                <p:cNvSpPr>
                  <a:spLocks/>
                </p:cNvSpPr>
                <p:nvPr/>
              </p:nvSpPr>
              <p:spPr bwMode="auto">
                <a:xfrm>
                  <a:off x="6881959" y="3987594"/>
                  <a:ext cx="158750" cy="79375"/>
                </a:xfrm>
                <a:custGeom>
                  <a:avLst/>
                  <a:gdLst>
                    <a:gd name="T0" fmla="*/ 41 w 82"/>
                    <a:gd name="T1" fmla="*/ 0 h 41"/>
                    <a:gd name="T2" fmla="*/ 0 w 82"/>
                    <a:gd name="T3" fmla="*/ 41 h 41"/>
                    <a:gd name="T4" fmla="*/ 82 w 82"/>
                    <a:gd name="T5" fmla="*/ 41 h 41"/>
                    <a:gd name="T6" fmla="*/ 41 w 82"/>
                    <a:gd name="T7" fmla="*/ 0 h 41"/>
                  </a:gdLst>
                  <a:ahLst/>
                  <a:cxnLst>
                    <a:cxn ang="0">
                      <a:pos x="T0" y="T1"/>
                    </a:cxn>
                    <a:cxn ang="0">
                      <a:pos x="T2" y="T3"/>
                    </a:cxn>
                    <a:cxn ang="0">
                      <a:pos x="T4" y="T5"/>
                    </a:cxn>
                    <a:cxn ang="0">
                      <a:pos x="T6" y="T7"/>
                    </a:cxn>
                  </a:cxnLst>
                  <a:rect l="0" t="0" r="r" b="b"/>
                  <a:pathLst>
                    <a:path w="82" h="41">
                      <a:moveTo>
                        <a:pt x="41" y="0"/>
                      </a:moveTo>
                      <a:cubicBezTo>
                        <a:pt x="18" y="0"/>
                        <a:pt x="0" y="19"/>
                        <a:pt x="0" y="41"/>
                      </a:cubicBezTo>
                      <a:cubicBezTo>
                        <a:pt x="82" y="41"/>
                        <a:pt x="82" y="41"/>
                        <a:pt x="82" y="41"/>
                      </a:cubicBezTo>
                      <a:cubicBezTo>
                        <a:pt x="82" y="19"/>
                        <a:pt x="64" y="0"/>
                        <a:pt x="4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35" name="Freeform 45"/>
                <p:cNvSpPr>
                  <a:spLocks/>
                </p:cNvSpPr>
                <p:nvPr/>
              </p:nvSpPr>
              <p:spPr bwMode="auto">
                <a:xfrm>
                  <a:off x="6521596" y="3197019"/>
                  <a:ext cx="82550" cy="90488"/>
                </a:xfrm>
                <a:custGeom>
                  <a:avLst/>
                  <a:gdLst>
                    <a:gd name="T0" fmla="*/ 0 w 43"/>
                    <a:gd name="T1" fmla="*/ 0 h 47"/>
                    <a:gd name="T2" fmla="*/ 0 w 43"/>
                    <a:gd name="T3" fmla="*/ 26 h 47"/>
                    <a:gd name="T4" fmla="*/ 22 w 43"/>
                    <a:gd name="T5" fmla="*/ 47 h 47"/>
                    <a:gd name="T6" fmla="*/ 43 w 43"/>
                    <a:gd name="T7" fmla="*/ 26 h 47"/>
                    <a:gd name="T8" fmla="*/ 43 w 43"/>
                    <a:gd name="T9" fmla="*/ 0 h 47"/>
                    <a:gd name="T10" fmla="*/ 0 w 43"/>
                    <a:gd name="T11" fmla="*/ 0 h 47"/>
                  </a:gdLst>
                  <a:ahLst/>
                  <a:cxnLst>
                    <a:cxn ang="0">
                      <a:pos x="T0" y="T1"/>
                    </a:cxn>
                    <a:cxn ang="0">
                      <a:pos x="T2" y="T3"/>
                    </a:cxn>
                    <a:cxn ang="0">
                      <a:pos x="T4" y="T5"/>
                    </a:cxn>
                    <a:cxn ang="0">
                      <a:pos x="T6" y="T7"/>
                    </a:cxn>
                    <a:cxn ang="0">
                      <a:pos x="T8" y="T9"/>
                    </a:cxn>
                    <a:cxn ang="0">
                      <a:pos x="T10" y="T11"/>
                    </a:cxn>
                  </a:cxnLst>
                  <a:rect l="0" t="0" r="r" b="b"/>
                  <a:pathLst>
                    <a:path w="43" h="47">
                      <a:moveTo>
                        <a:pt x="0" y="0"/>
                      </a:moveTo>
                      <a:cubicBezTo>
                        <a:pt x="0" y="26"/>
                        <a:pt x="0" y="26"/>
                        <a:pt x="0" y="26"/>
                      </a:cubicBezTo>
                      <a:cubicBezTo>
                        <a:pt x="0" y="37"/>
                        <a:pt x="10" y="47"/>
                        <a:pt x="22" y="47"/>
                      </a:cubicBezTo>
                      <a:cubicBezTo>
                        <a:pt x="33" y="47"/>
                        <a:pt x="43" y="37"/>
                        <a:pt x="43" y="26"/>
                      </a:cubicBezTo>
                      <a:cubicBezTo>
                        <a:pt x="43" y="0"/>
                        <a:pt x="43" y="0"/>
                        <a:pt x="43" y="0"/>
                      </a:cubicBezTo>
                      <a:lnTo>
                        <a:pt x="0" y="0"/>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36" name="Freeform 46"/>
                <p:cNvSpPr>
                  <a:spLocks/>
                </p:cNvSpPr>
                <p:nvPr/>
              </p:nvSpPr>
              <p:spPr bwMode="auto">
                <a:xfrm>
                  <a:off x="7147071" y="3197019"/>
                  <a:ext cx="80963" cy="90488"/>
                </a:xfrm>
                <a:custGeom>
                  <a:avLst/>
                  <a:gdLst>
                    <a:gd name="T0" fmla="*/ 0 w 42"/>
                    <a:gd name="T1" fmla="*/ 0 h 47"/>
                    <a:gd name="T2" fmla="*/ 0 w 42"/>
                    <a:gd name="T3" fmla="*/ 26 h 47"/>
                    <a:gd name="T4" fmla="*/ 21 w 42"/>
                    <a:gd name="T5" fmla="*/ 47 h 47"/>
                    <a:gd name="T6" fmla="*/ 42 w 42"/>
                    <a:gd name="T7" fmla="*/ 26 h 47"/>
                    <a:gd name="T8" fmla="*/ 42 w 42"/>
                    <a:gd name="T9" fmla="*/ 0 h 47"/>
                    <a:gd name="T10" fmla="*/ 0 w 42"/>
                    <a:gd name="T11" fmla="*/ 0 h 47"/>
                  </a:gdLst>
                  <a:ahLst/>
                  <a:cxnLst>
                    <a:cxn ang="0">
                      <a:pos x="T0" y="T1"/>
                    </a:cxn>
                    <a:cxn ang="0">
                      <a:pos x="T2" y="T3"/>
                    </a:cxn>
                    <a:cxn ang="0">
                      <a:pos x="T4" y="T5"/>
                    </a:cxn>
                    <a:cxn ang="0">
                      <a:pos x="T6" y="T7"/>
                    </a:cxn>
                    <a:cxn ang="0">
                      <a:pos x="T8" y="T9"/>
                    </a:cxn>
                    <a:cxn ang="0">
                      <a:pos x="T10" y="T11"/>
                    </a:cxn>
                  </a:cxnLst>
                  <a:rect l="0" t="0" r="r" b="b"/>
                  <a:pathLst>
                    <a:path w="42" h="47">
                      <a:moveTo>
                        <a:pt x="0" y="0"/>
                      </a:moveTo>
                      <a:cubicBezTo>
                        <a:pt x="0" y="26"/>
                        <a:pt x="0" y="26"/>
                        <a:pt x="0" y="26"/>
                      </a:cubicBezTo>
                      <a:cubicBezTo>
                        <a:pt x="0" y="37"/>
                        <a:pt x="9" y="47"/>
                        <a:pt x="21" y="47"/>
                      </a:cubicBezTo>
                      <a:cubicBezTo>
                        <a:pt x="33" y="47"/>
                        <a:pt x="42" y="37"/>
                        <a:pt x="42" y="26"/>
                      </a:cubicBezTo>
                      <a:cubicBezTo>
                        <a:pt x="42" y="0"/>
                        <a:pt x="42" y="0"/>
                        <a:pt x="42" y="0"/>
                      </a:cubicBezTo>
                      <a:lnTo>
                        <a:pt x="0" y="0"/>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37" name="Freeform 48"/>
                <p:cNvSpPr>
                  <a:spLocks/>
                </p:cNvSpPr>
                <p:nvPr/>
              </p:nvSpPr>
              <p:spPr bwMode="auto">
                <a:xfrm>
                  <a:off x="6977209" y="2225469"/>
                  <a:ext cx="1588" cy="1588"/>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1"/>
                        <a:pt x="0" y="1"/>
                        <a:pt x="0" y="0"/>
                      </a:cubicBezTo>
                      <a:cubicBezTo>
                        <a:pt x="0" y="1"/>
                        <a:pt x="0" y="1"/>
                        <a:pt x="1" y="1"/>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38" name="Freeform 49"/>
                <p:cNvSpPr>
                  <a:spLocks/>
                </p:cNvSpPr>
                <p:nvPr/>
              </p:nvSpPr>
              <p:spPr bwMode="auto">
                <a:xfrm>
                  <a:off x="6977209" y="2220706"/>
                  <a:ext cx="0" cy="3175"/>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39" name="Freeform 50"/>
                <p:cNvSpPr>
                  <a:spLocks/>
                </p:cNvSpPr>
                <p:nvPr/>
              </p:nvSpPr>
              <p:spPr bwMode="auto">
                <a:xfrm>
                  <a:off x="6970859" y="2211181"/>
                  <a:ext cx="0" cy="158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40" name="Freeform 51"/>
                <p:cNvSpPr>
                  <a:spLocks/>
                </p:cNvSpPr>
                <p:nvPr/>
              </p:nvSpPr>
              <p:spPr bwMode="auto">
                <a:xfrm>
                  <a:off x="6972446" y="2215944"/>
                  <a:ext cx="0" cy="158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41" name="Freeform 52"/>
                <p:cNvSpPr>
                  <a:spLocks/>
                </p:cNvSpPr>
                <p:nvPr/>
              </p:nvSpPr>
              <p:spPr bwMode="auto">
                <a:xfrm>
                  <a:off x="6770834" y="221276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42" name="Freeform 53"/>
                <p:cNvSpPr>
                  <a:spLocks/>
                </p:cNvSpPr>
                <p:nvPr/>
              </p:nvSpPr>
              <p:spPr bwMode="auto">
                <a:xfrm>
                  <a:off x="6978796" y="2228644"/>
                  <a:ext cx="0" cy="4763"/>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2"/>
                        <a:pt x="0" y="1"/>
                        <a:pt x="0" y="0"/>
                      </a:cubicBezTo>
                      <a:cubicBezTo>
                        <a:pt x="0" y="1"/>
                        <a:pt x="0" y="2"/>
                        <a:pt x="0" y="2"/>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43" name="Freeform 54"/>
                <p:cNvSpPr>
                  <a:spLocks/>
                </p:cNvSpPr>
                <p:nvPr/>
              </p:nvSpPr>
              <p:spPr bwMode="auto">
                <a:xfrm>
                  <a:off x="6978796" y="2234994"/>
                  <a:ext cx="0" cy="3175"/>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2"/>
                        <a:pt x="0" y="1"/>
                        <a:pt x="0" y="0"/>
                      </a:cubicBezTo>
                      <a:cubicBezTo>
                        <a:pt x="0" y="1"/>
                        <a:pt x="0" y="2"/>
                        <a:pt x="0" y="2"/>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44" name="Freeform 55"/>
                <p:cNvSpPr>
                  <a:spLocks/>
                </p:cNvSpPr>
                <p:nvPr/>
              </p:nvSpPr>
              <p:spPr bwMode="auto">
                <a:xfrm>
                  <a:off x="6969271" y="220959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45" name="Freeform 56"/>
                <p:cNvSpPr>
                  <a:spLocks/>
                </p:cNvSpPr>
                <p:nvPr/>
              </p:nvSpPr>
              <p:spPr bwMode="auto">
                <a:xfrm>
                  <a:off x="6764484" y="2233406"/>
                  <a:ext cx="0" cy="1588"/>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46" name="Freeform 57"/>
                <p:cNvSpPr>
                  <a:spLocks/>
                </p:cNvSpPr>
                <p:nvPr/>
              </p:nvSpPr>
              <p:spPr bwMode="auto">
                <a:xfrm>
                  <a:off x="6766071" y="222388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47" name="Freeform 58"/>
                <p:cNvSpPr>
                  <a:spLocks/>
                </p:cNvSpPr>
                <p:nvPr/>
              </p:nvSpPr>
              <p:spPr bwMode="auto">
                <a:xfrm>
                  <a:off x="6769246" y="2217531"/>
                  <a:ext cx="0" cy="1588"/>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48" name="Freeform 59"/>
                <p:cNvSpPr>
                  <a:spLocks/>
                </p:cNvSpPr>
                <p:nvPr/>
              </p:nvSpPr>
              <p:spPr bwMode="auto">
                <a:xfrm>
                  <a:off x="6766071" y="2227056"/>
                  <a:ext cx="0" cy="1588"/>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49" name="Freeform 60"/>
                <p:cNvSpPr>
                  <a:spLocks/>
                </p:cNvSpPr>
                <p:nvPr/>
              </p:nvSpPr>
              <p:spPr bwMode="auto">
                <a:xfrm>
                  <a:off x="6745434" y="2201656"/>
                  <a:ext cx="252413" cy="223838"/>
                </a:xfrm>
                <a:custGeom>
                  <a:avLst/>
                  <a:gdLst>
                    <a:gd name="T0" fmla="*/ 125 w 131"/>
                    <a:gd name="T1" fmla="*/ 28 h 116"/>
                    <a:gd name="T2" fmla="*/ 121 w 131"/>
                    <a:gd name="T3" fmla="*/ 27 h 116"/>
                    <a:gd name="T4" fmla="*/ 121 w 131"/>
                    <a:gd name="T5" fmla="*/ 19 h 116"/>
                    <a:gd name="T6" fmla="*/ 121 w 131"/>
                    <a:gd name="T7" fmla="*/ 17 h 116"/>
                    <a:gd name="T8" fmla="*/ 121 w 131"/>
                    <a:gd name="T9" fmla="*/ 16 h 116"/>
                    <a:gd name="T10" fmla="*/ 121 w 131"/>
                    <a:gd name="T11" fmla="*/ 14 h 116"/>
                    <a:gd name="T12" fmla="*/ 121 w 131"/>
                    <a:gd name="T13" fmla="*/ 13 h 116"/>
                    <a:gd name="T14" fmla="*/ 120 w 131"/>
                    <a:gd name="T15" fmla="*/ 12 h 116"/>
                    <a:gd name="T16" fmla="*/ 120 w 131"/>
                    <a:gd name="T17" fmla="*/ 11 h 116"/>
                    <a:gd name="T18" fmla="*/ 120 w 131"/>
                    <a:gd name="T19" fmla="*/ 10 h 116"/>
                    <a:gd name="T20" fmla="*/ 118 w 131"/>
                    <a:gd name="T21" fmla="*/ 8 h 116"/>
                    <a:gd name="T22" fmla="*/ 118 w 131"/>
                    <a:gd name="T23" fmla="*/ 7 h 116"/>
                    <a:gd name="T24" fmla="*/ 117 w 131"/>
                    <a:gd name="T25" fmla="*/ 6 h 116"/>
                    <a:gd name="T26" fmla="*/ 117 w 131"/>
                    <a:gd name="T27" fmla="*/ 5 h 116"/>
                    <a:gd name="T28" fmla="*/ 116 w 131"/>
                    <a:gd name="T29" fmla="*/ 4 h 116"/>
                    <a:gd name="T30" fmla="*/ 116 w 131"/>
                    <a:gd name="T31" fmla="*/ 4 h 116"/>
                    <a:gd name="T32" fmla="*/ 106 w 131"/>
                    <a:gd name="T33" fmla="*/ 5 h 116"/>
                    <a:gd name="T34" fmla="*/ 88 w 131"/>
                    <a:gd name="T35" fmla="*/ 0 h 116"/>
                    <a:gd name="T36" fmla="*/ 54 w 131"/>
                    <a:gd name="T37" fmla="*/ 5 h 116"/>
                    <a:gd name="T38" fmla="*/ 18 w 131"/>
                    <a:gd name="T39" fmla="*/ 0 h 116"/>
                    <a:gd name="T40" fmla="*/ 13 w 131"/>
                    <a:gd name="T41" fmla="*/ 6 h 116"/>
                    <a:gd name="T42" fmla="*/ 13 w 131"/>
                    <a:gd name="T43" fmla="*/ 6 h 116"/>
                    <a:gd name="T44" fmla="*/ 12 w 131"/>
                    <a:gd name="T45" fmla="*/ 8 h 116"/>
                    <a:gd name="T46" fmla="*/ 12 w 131"/>
                    <a:gd name="T47" fmla="*/ 9 h 116"/>
                    <a:gd name="T48" fmla="*/ 11 w 131"/>
                    <a:gd name="T49" fmla="*/ 11 h 116"/>
                    <a:gd name="T50" fmla="*/ 11 w 131"/>
                    <a:gd name="T51" fmla="*/ 11 h 116"/>
                    <a:gd name="T52" fmla="*/ 11 w 131"/>
                    <a:gd name="T53" fmla="*/ 13 h 116"/>
                    <a:gd name="T54" fmla="*/ 11 w 131"/>
                    <a:gd name="T55" fmla="*/ 14 h 116"/>
                    <a:gd name="T56" fmla="*/ 10 w 131"/>
                    <a:gd name="T57" fmla="*/ 16 h 116"/>
                    <a:gd name="T58" fmla="*/ 10 w 131"/>
                    <a:gd name="T59" fmla="*/ 17 h 116"/>
                    <a:gd name="T60" fmla="*/ 10 w 131"/>
                    <a:gd name="T61" fmla="*/ 19 h 116"/>
                    <a:gd name="T62" fmla="*/ 10 w 131"/>
                    <a:gd name="T63" fmla="*/ 27 h 116"/>
                    <a:gd name="T64" fmla="*/ 8 w 131"/>
                    <a:gd name="T65" fmla="*/ 27 h 116"/>
                    <a:gd name="T66" fmla="*/ 0 w 131"/>
                    <a:gd name="T67" fmla="*/ 37 h 116"/>
                    <a:gd name="T68" fmla="*/ 0 w 131"/>
                    <a:gd name="T69" fmla="*/ 57 h 116"/>
                    <a:gd name="T70" fmla="*/ 10 w 131"/>
                    <a:gd name="T71" fmla="*/ 67 h 116"/>
                    <a:gd name="T72" fmla="*/ 41 w 131"/>
                    <a:gd name="T73" fmla="*/ 116 h 116"/>
                    <a:gd name="T74" fmla="*/ 90 w 131"/>
                    <a:gd name="T75" fmla="*/ 116 h 116"/>
                    <a:gd name="T76" fmla="*/ 121 w 131"/>
                    <a:gd name="T77" fmla="*/ 67 h 116"/>
                    <a:gd name="T78" fmla="*/ 131 w 131"/>
                    <a:gd name="T79" fmla="*/ 57 h 116"/>
                    <a:gd name="T80" fmla="*/ 131 w 131"/>
                    <a:gd name="T81" fmla="*/ 37 h 116"/>
                    <a:gd name="T82" fmla="*/ 125 w 131"/>
                    <a:gd name="T83" fmla="*/ 28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1" h="116">
                      <a:moveTo>
                        <a:pt x="125" y="28"/>
                      </a:moveTo>
                      <a:cubicBezTo>
                        <a:pt x="123" y="28"/>
                        <a:pt x="122" y="27"/>
                        <a:pt x="121" y="27"/>
                      </a:cubicBezTo>
                      <a:cubicBezTo>
                        <a:pt x="121" y="19"/>
                        <a:pt x="121" y="19"/>
                        <a:pt x="121" y="19"/>
                      </a:cubicBezTo>
                      <a:cubicBezTo>
                        <a:pt x="121" y="19"/>
                        <a:pt x="121" y="18"/>
                        <a:pt x="121" y="17"/>
                      </a:cubicBezTo>
                      <a:cubicBezTo>
                        <a:pt x="121" y="17"/>
                        <a:pt x="121" y="16"/>
                        <a:pt x="121" y="16"/>
                      </a:cubicBezTo>
                      <a:cubicBezTo>
                        <a:pt x="121" y="16"/>
                        <a:pt x="121" y="15"/>
                        <a:pt x="121" y="14"/>
                      </a:cubicBezTo>
                      <a:cubicBezTo>
                        <a:pt x="121" y="14"/>
                        <a:pt x="121" y="14"/>
                        <a:pt x="121" y="13"/>
                      </a:cubicBezTo>
                      <a:cubicBezTo>
                        <a:pt x="120" y="13"/>
                        <a:pt x="120" y="13"/>
                        <a:pt x="120" y="12"/>
                      </a:cubicBezTo>
                      <a:cubicBezTo>
                        <a:pt x="120" y="12"/>
                        <a:pt x="120" y="11"/>
                        <a:pt x="120" y="11"/>
                      </a:cubicBezTo>
                      <a:cubicBezTo>
                        <a:pt x="120" y="11"/>
                        <a:pt x="120" y="11"/>
                        <a:pt x="120" y="10"/>
                      </a:cubicBezTo>
                      <a:cubicBezTo>
                        <a:pt x="119" y="9"/>
                        <a:pt x="119" y="8"/>
                        <a:pt x="118" y="8"/>
                      </a:cubicBezTo>
                      <a:cubicBezTo>
                        <a:pt x="118" y="7"/>
                        <a:pt x="118" y="7"/>
                        <a:pt x="118" y="7"/>
                      </a:cubicBezTo>
                      <a:cubicBezTo>
                        <a:pt x="118" y="7"/>
                        <a:pt x="118" y="6"/>
                        <a:pt x="117" y="6"/>
                      </a:cubicBezTo>
                      <a:cubicBezTo>
                        <a:pt x="117" y="6"/>
                        <a:pt x="117" y="5"/>
                        <a:pt x="117" y="5"/>
                      </a:cubicBezTo>
                      <a:cubicBezTo>
                        <a:pt x="117" y="5"/>
                        <a:pt x="117" y="4"/>
                        <a:pt x="116" y="4"/>
                      </a:cubicBezTo>
                      <a:cubicBezTo>
                        <a:pt x="116" y="4"/>
                        <a:pt x="116" y="4"/>
                        <a:pt x="116" y="4"/>
                      </a:cubicBezTo>
                      <a:cubicBezTo>
                        <a:pt x="113" y="4"/>
                        <a:pt x="110" y="5"/>
                        <a:pt x="106" y="5"/>
                      </a:cubicBezTo>
                      <a:cubicBezTo>
                        <a:pt x="98" y="5"/>
                        <a:pt x="91" y="3"/>
                        <a:pt x="88" y="0"/>
                      </a:cubicBezTo>
                      <a:cubicBezTo>
                        <a:pt x="79" y="3"/>
                        <a:pt x="67" y="5"/>
                        <a:pt x="54" y="5"/>
                      </a:cubicBezTo>
                      <a:cubicBezTo>
                        <a:pt x="40" y="5"/>
                        <a:pt x="27" y="3"/>
                        <a:pt x="18" y="0"/>
                      </a:cubicBezTo>
                      <a:cubicBezTo>
                        <a:pt x="16" y="2"/>
                        <a:pt x="15" y="4"/>
                        <a:pt x="13" y="6"/>
                      </a:cubicBezTo>
                      <a:cubicBezTo>
                        <a:pt x="13" y="6"/>
                        <a:pt x="13" y="6"/>
                        <a:pt x="13" y="6"/>
                      </a:cubicBezTo>
                      <a:cubicBezTo>
                        <a:pt x="13" y="7"/>
                        <a:pt x="13" y="8"/>
                        <a:pt x="12" y="8"/>
                      </a:cubicBezTo>
                      <a:cubicBezTo>
                        <a:pt x="12" y="8"/>
                        <a:pt x="12" y="9"/>
                        <a:pt x="12" y="9"/>
                      </a:cubicBezTo>
                      <a:cubicBezTo>
                        <a:pt x="12" y="9"/>
                        <a:pt x="12" y="10"/>
                        <a:pt x="11" y="11"/>
                      </a:cubicBezTo>
                      <a:cubicBezTo>
                        <a:pt x="11" y="11"/>
                        <a:pt x="11" y="11"/>
                        <a:pt x="11" y="11"/>
                      </a:cubicBezTo>
                      <a:cubicBezTo>
                        <a:pt x="11" y="12"/>
                        <a:pt x="11" y="13"/>
                        <a:pt x="11" y="13"/>
                      </a:cubicBezTo>
                      <a:cubicBezTo>
                        <a:pt x="11" y="13"/>
                        <a:pt x="11" y="14"/>
                        <a:pt x="11" y="14"/>
                      </a:cubicBezTo>
                      <a:cubicBezTo>
                        <a:pt x="10" y="15"/>
                        <a:pt x="10" y="15"/>
                        <a:pt x="10" y="16"/>
                      </a:cubicBezTo>
                      <a:cubicBezTo>
                        <a:pt x="10" y="16"/>
                        <a:pt x="10" y="16"/>
                        <a:pt x="10" y="17"/>
                      </a:cubicBezTo>
                      <a:cubicBezTo>
                        <a:pt x="10" y="17"/>
                        <a:pt x="10" y="18"/>
                        <a:pt x="10" y="19"/>
                      </a:cubicBezTo>
                      <a:cubicBezTo>
                        <a:pt x="10" y="27"/>
                        <a:pt x="10" y="27"/>
                        <a:pt x="10" y="27"/>
                      </a:cubicBezTo>
                      <a:cubicBezTo>
                        <a:pt x="9" y="27"/>
                        <a:pt x="9" y="27"/>
                        <a:pt x="8" y="27"/>
                      </a:cubicBezTo>
                      <a:cubicBezTo>
                        <a:pt x="4" y="28"/>
                        <a:pt x="0" y="32"/>
                        <a:pt x="0" y="37"/>
                      </a:cubicBezTo>
                      <a:cubicBezTo>
                        <a:pt x="0" y="57"/>
                        <a:pt x="0" y="57"/>
                        <a:pt x="0" y="57"/>
                      </a:cubicBezTo>
                      <a:cubicBezTo>
                        <a:pt x="0" y="62"/>
                        <a:pt x="5" y="67"/>
                        <a:pt x="10" y="67"/>
                      </a:cubicBezTo>
                      <a:cubicBezTo>
                        <a:pt x="10" y="67"/>
                        <a:pt x="26" y="116"/>
                        <a:pt x="41" y="116"/>
                      </a:cubicBezTo>
                      <a:cubicBezTo>
                        <a:pt x="90" y="116"/>
                        <a:pt x="90" y="116"/>
                        <a:pt x="90" y="116"/>
                      </a:cubicBezTo>
                      <a:cubicBezTo>
                        <a:pt x="105" y="116"/>
                        <a:pt x="121" y="67"/>
                        <a:pt x="121" y="67"/>
                      </a:cubicBezTo>
                      <a:cubicBezTo>
                        <a:pt x="126" y="67"/>
                        <a:pt x="131" y="62"/>
                        <a:pt x="131" y="57"/>
                      </a:cubicBezTo>
                      <a:cubicBezTo>
                        <a:pt x="131" y="37"/>
                        <a:pt x="131" y="37"/>
                        <a:pt x="131" y="37"/>
                      </a:cubicBezTo>
                      <a:cubicBezTo>
                        <a:pt x="131" y="33"/>
                        <a:pt x="128" y="29"/>
                        <a:pt x="125" y="28"/>
                      </a:cubicBez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50" name="Freeform 61"/>
                <p:cNvSpPr>
                  <a:spLocks noEditPoints="1"/>
                </p:cNvSpPr>
                <p:nvPr/>
              </p:nvSpPr>
              <p:spPr bwMode="auto">
                <a:xfrm>
                  <a:off x="6766071" y="2246106"/>
                  <a:ext cx="215900" cy="69850"/>
                </a:xfrm>
                <a:custGeom>
                  <a:avLst/>
                  <a:gdLst>
                    <a:gd name="T0" fmla="*/ 111 w 112"/>
                    <a:gd name="T1" fmla="*/ 3 h 36"/>
                    <a:gd name="T2" fmla="*/ 83 w 112"/>
                    <a:gd name="T3" fmla="*/ 2 h 36"/>
                    <a:gd name="T4" fmla="*/ 56 w 112"/>
                    <a:gd name="T5" fmla="*/ 7 h 36"/>
                    <a:gd name="T6" fmla="*/ 30 w 112"/>
                    <a:gd name="T7" fmla="*/ 2 h 36"/>
                    <a:gd name="T8" fmla="*/ 1 w 112"/>
                    <a:gd name="T9" fmla="*/ 3 h 36"/>
                    <a:gd name="T10" fmla="*/ 1 w 112"/>
                    <a:gd name="T11" fmla="*/ 7 h 36"/>
                    <a:gd name="T12" fmla="*/ 5 w 112"/>
                    <a:gd name="T13" fmla="*/ 11 h 36"/>
                    <a:gd name="T14" fmla="*/ 8 w 112"/>
                    <a:gd name="T15" fmla="*/ 20 h 36"/>
                    <a:gd name="T16" fmla="*/ 34 w 112"/>
                    <a:gd name="T17" fmla="*/ 34 h 36"/>
                    <a:gd name="T18" fmla="*/ 52 w 112"/>
                    <a:gd name="T19" fmla="*/ 15 h 36"/>
                    <a:gd name="T20" fmla="*/ 56 w 112"/>
                    <a:gd name="T21" fmla="*/ 13 h 36"/>
                    <a:gd name="T22" fmla="*/ 61 w 112"/>
                    <a:gd name="T23" fmla="*/ 15 h 36"/>
                    <a:gd name="T24" fmla="*/ 79 w 112"/>
                    <a:gd name="T25" fmla="*/ 34 h 36"/>
                    <a:gd name="T26" fmla="*/ 104 w 112"/>
                    <a:gd name="T27" fmla="*/ 20 h 36"/>
                    <a:gd name="T28" fmla="*/ 108 w 112"/>
                    <a:gd name="T29" fmla="*/ 11 h 36"/>
                    <a:gd name="T30" fmla="*/ 111 w 112"/>
                    <a:gd name="T31" fmla="*/ 7 h 36"/>
                    <a:gd name="T32" fmla="*/ 111 w 112"/>
                    <a:gd name="T33" fmla="*/ 3 h 36"/>
                    <a:gd name="T34" fmla="*/ 43 w 112"/>
                    <a:gd name="T35" fmla="*/ 27 h 36"/>
                    <a:gd name="T36" fmla="*/ 23 w 112"/>
                    <a:gd name="T37" fmla="*/ 32 h 36"/>
                    <a:gd name="T38" fmla="*/ 10 w 112"/>
                    <a:gd name="T39" fmla="*/ 12 h 36"/>
                    <a:gd name="T40" fmla="*/ 30 w 112"/>
                    <a:gd name="T41" fmla="*/ 4 h 36"/>
                    <a:gd name="T42" fmla="*/ 44 w 112"/>
                    <a:gd name="T43" fmla="*/ 8 h 36"/>
                    <a:gd name="T44" fmla="*/ 43 w 112"/>
                    <a:gd name="T45" fmla="*/ 27 h 36"/>
                    <a:gd name="T46" fmla="*/ 90 w 112"/>
                    <a:gd name="T47" fmla="*/ 32 h 36"/>
                    <a:gd name="T48" fmla="*/ 70 w 112"/>
                    <a:gd name="T49" fmla="*/ 27 h 36"/>
                    <a:gd name="T50" fmla="*/ 69 w 112"/>
                    <a:gd name="T51" fmla="*/ 8 h 36"/>
                    <a:gd name="T52" fmla="*/ 82 w 112"/>
                    <a:gd name="T53" fmla="*/ 4 h 36"/>
                    <a:gd name="T54" fmla="*/ 102 w 112"/>
                    <a:gd name="T55" fmla="*/ 12 h 36"/>
                    <a:gd name="T56" fmla="*/ 90 w 112"/>
                    <a:gd name="T57"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2" h="36">
                      <a:moveTo>
                        <a:pt x="111" y="3"/>
                      </a:moveTo>
                      <a:cubicBezTo>
                        <a:pt x="111" y="3"/>
                        <a:pt x="95" y="0"/>
                        <a:pt x="83" y="2"/>
                      </a:cubicBezTo>
                      <a:cubicBezTo>
                        <a:pt x="71" y="3"/>
                        <a:pt x="62" y="7"/>
                        <a:pt x="56" y="7"/>
                      </a:cubicBezTo>
                      <a:cubicBezTo>
                        <a:pt x="51" y="7"/>
                        <a:pt x="41" y="3"/>
                        <a:pt x="30" y="2"/>
                      </a:cubicBezTo>
                      <a:cubicBezTo>
                        <a:pt x="18" y="0"/>
                        <a:pt x="1" y="3"/>
                        <a:pt x="1" y="3"/>
                      </a:cubicBezTo>
                      <a:cubicBezTo>
                        <a:pt x="0" y="3"/>
                        <a:pt x="1" y="5"/>
                        <a:pt x="1" y="7"/>
                      </a:cubicBezTo>
                      <a:cubicBezTo>
                        <a:pt x="2" y="9"/>
                        <a:pt x="2" y="9"/>
                        <a:pt x="5" y="11"/>
                      </a:cubicBezTo>
                      <a:cubicBezTo>
                        <a:pt x="7" y="12"/>
                        <a:pt x="8" y="20"/>
                        <a:pt x="8" y="20"/>
                      </a:cubicBezTo>
                      <a:cubicBezTo>
                        <a:pt x="10" y="33"/>
                        <a:pt x="20" y="36"/>
                        <a:pt x="34" y="34"/>
                      </a:cubicBezTo>
                      <a:cubicBezTo>
                        <a:pt x="47" y="32"/>
                        <a:pt x="51" y="17"/>
                        <a:pt x="52" y="15"/>
                      </a:cubicBezTo>
                      <a:cubicBezTo>
                        <a:pt x="54" y="13"/>
                        <a:pt x="56" y="13"/>
                        <a:pt x="56" y="13"/>
                      </a:cubicBezTo>
                      <a:cubicBezTo>
                        <a:pt x="56" y="13"/>
                        <a:pt x="59" y="13"/>
                        <a:pt x="61" y="15"/>
                      </a:cubicBezTo>
                      <a:cubicBezTo>
                        <a:pt x="62" y="17"/>
                        <a:pt x="65" y="32"/>
                        <a:pt x="79" y="34"/>
                      </a:cubicBezTo>
                      <a:cubicBezTo>
                        <a:pt x="92" y="36"/>
                        <a:pt x="102" y="33"/>
                        <a:pt x="104" y="20"/>
                      </a:cubicBezTo>
                      <a:cubicBezTo>
                        <a:pt x="104" y="20"/>
                        <a:pt x="105" y="12"/>
                        <a:pt x="108" y="11"/>
                      </a:cubicBezTo>
                      <a:cubicBezTo>
                        <a:pt x="110" y="9"/>
                        <a:pt x="111" y="9"/>
                        <a:pt x="111" y="7"/>
                      </a:cubicBezTo>
                      <a:cubicBezTo>
                        <a:pt x="111" y="5"/>
                        <a:pt x="112" y="3"/>
                        <a:pt x="111" y="3"/>
                      </a:cubicBezTo>
                      <a:close/>
                      <a:moveTo>
                        <a:pt x="43" y="27"/>
                      </a:moveTo>
                      <a:cubicBezTo>
                        <a:pt x="39" y="31"/>
                        <a:pt x="32" y="33"/>
                        <a:pt x="23" y="32"/>
                      </a:cubicBezTo>
                      <a:cubicBezTo>
                        <a:pt x="14" y="30"/>
                        <a:pt x="10" y="24"/>
                        <a:pt x="10" y="12"/>
                      </a:cubicBezTo>
                      <a:cubicBezTo>
                        <a:pt x="10" y="1"/>
                        <a:pt x="30" y="4"/>
                        <a:pt x="30" y="4"/>
                      </a:cubicBezTo>
                      <a:cubicBezTo>
                        <a:pt x="38" y="6"/>
                        <a:pt x="38" y="6"/>
                        <a:pt x="44" y="8"/>
                      </a:cubicBezTo>
                      <a:cubicBezTo>
                        <a:pt x="50" y="10"/>
                        <a:pt x="46" y="22"/>
                        <a:pt x="43" y="27"/>
                      </a:cubicBezTo>
                      <a:close/>
                      <a:moveTo>
                        <a:pt x="90" y="32"/>
                      </a:moveTo>
                      <a:cubicBezTo>
                        <a:pt x="81" y="33"/>
                        <a:pt x="74" y="31"/>
                        <a:pt x="70" y="27"/>
                      </a:cubicBezTo>
                      <a:cubicBezTo>
                        <a:pt x="66" y="22"/>
                        <a:pt x="62" y="10"/>
                        <a:pt x="69" y="8"/>
                      </a:cubicBezTo>
                      <a:cubicBezTo>
                        <a:pt x="75" y="6"/>
                        <a:pt x="75" y="6"/>
                        <a:pt x="82" y="4"/>
                      </a:cubicBezTo>
                      <a:cubicBezTo>
                        <a:pt x="82" y="4"/>
                        <a:pt x="102" y="1"/>
                        <a:pt x="102" y="12"/>
                      </a:cubicBezTo>
                      <a:cubicBezTo>
                        <a:pt x="102" y="24"/>
                        <a:pt x="99" y="30"/>
                        <a:pt x="90" y="32"/>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51" name="Oval 62"/>
                <p:cNvSpPr>
                  <a:spLocks noChangeArrowheads="1"/>
                </p:cNvSpPr>
                <p:nvPr/>
              </p:nvSpPr>
              <p:spPr bwMode="auto">
                <a:xfrm>
                  <a:off x="6772421" y="2254044"/>
                  <a:ext cx="6350" cy="793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52" name="Oval 63"/>
                <p:cNvSpPr>
                  <a:spLocks noChangeArrowheads="1"/>
                </p:cNvSpPr>
                <p:nvPr/>
              </p:nvSpPr>
              <p:spPr bwMode="auto">
                <a:xfrm>
                  <a:off x="6970859" y="2254044"/>
                  <a:ext cx="6350" cy="7938"/>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sp>
              <p:nvSpPr>
                <p:cNvPr id="53" name="Freeform 79"/>
                <p:cNvSpPr>
                  <a:spLocks/>
                </p:cNvSpPr>
                <p:nvPr/>
              </p:nvSpPr>
              <p:spPr bwMode="auto">
                <a:xfrm>
                  <a:off x="6679553" y="2473320"/>
                  <a:ext cx="407988" cy="655436"/>
                </a:xfrm>
                <a:custGeom>
                  <a:avLst/>
                  <a:gdLst>
                    <a:gd name="T0" fmla="*/ 178 w 257"/>
                    <a:gd name="T1" fmla="*/ 0 h 448"/>
                    <a:gd name="T2" fmla="*/ 128 w 257"/>
                    <a:gd name="T3" fmla="*/ 85 h 448"/>
                    <a:gd name="T4" fmla="*/ 78 w 257"/>
                    <a:gd name="T5" fmla="*/ 0 h 448"/>
                    <a:gd name="T6" fmla="*/ 0 w 257"/>
                    <a:gd name="T7" fmla="*/ 14 h 448"/>
                    <a:gd name="T8" fmla="*/ 4 w 257"/>
                    <a:gd name="T9" fmla="*/ 448 h 448"/>
                    <a:gd name="T10" fmla="*/ 252 w 257"/>
                    <a:gd name="T11" fmla="*/ 448 h 448"/>
                    <a:gd name="T12" fmla="*/ 257 w 257"/>
                    <a:gd name="T13" fmla="*/ 14 h 448"/>
                    <a:gd name="T14" fmla="*/ 178 w 257"/>
                    <a:gd name="T15" fmla="*/ 0 h 4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7" h="448">
                      <a:moveTo>
                        <a:pt x="178" y="0"/>
                      </a:moveTo>
                      <a:lnTo>
                        <a:pt x="128" y="85"/>
                      </a:lnTo>
                      <a:lnTo>
                        <a:pt x="78" y="0"/>
                      </a:lnTo>
                      <a:lnTo>
                        <a:pt x="0" y="14"/>
                      </a:lnTo>
                      <a:lnTo>
                        <a:pt x="4" y="448"/>
                      </a:lnTo>
                      <a:lnTo>
                        <a:pt x="252" y="448"/>
                      </a:lnTo>
                      <a:lnTo>
                        <a:pt x="257" y="14"/>
                      </a:lnTo>
                      <a:lnTo>
                        <a:pt x="178" y="0"/>
                      </a:lnTo>
                      <a:close/>
                    </a:path>
                  </a:pathLst>
                </a:custGeom>
                <a:solidFill>
                  <a:schemeClr val="accent2"/>
                </a:solidFill>
                <a:ln>
                  <a:noFill/>
                </a:ln>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Light"/>
                    <a:ea typeface="+mn-ea"/>
                    <a:cs typeface="+mn-cs"/>
                  </a:endParaRPr>
                </a:p>
              </p:txBody>
            </p:sp>
          </p:grpSp>
          <p:sp>
            <p:nvSpPr>
              <p:cNvPr id="20" name="Freeform 63"/>
              <p:cNvSpPr>
                <a:spLocks/>
              </p:cNvSpPr>
              <p:nvPr/>
            </p:nvSpPr>
            <p:spPr bwMode="auto">
              <a:xfrm>
                <a:off x="6595569" y="2301230"/>
                <a:ext cx="393120" cy="241089"/>
              </a:xfrm>
              <a:custGeom>
                <a:avLst/>
                <a:gdLst>
                  <a:gd name="T0" fmla="*/ 0 w 347"/>
                  <a:gd name="T1" fmla="*/ 0 h 218"/>
                  <a:gd name="T2" fmla="*/ 347 w 347"/>
                  <a:gd name="T3" fmla="*/ 0 h 218"/>
                  <a:gd name="T4" fmla="*/ 347 w 347"/>
                  <a:gd name="T5" fmla="*/ 218 h 218"/>
                  <a:gd name="T6" fmla="*/ 0 w 347"/>
                  <a:gd name="T7" fmla="*/ 218 h 218"/>
                  <a:gd name="T8" fmla="*/ 0 w 347"/>
                  <a:gd name="T9" fmla="*/ 0 h 218"/>
                  <a:gd name="T10" fmla="*/ 0 w 347"/>
                  <a:gd name="T11" fmla="*/ 0 h 218"/>
                </a:gdLst>
                <a:ahLst/>
                <a:cxnLst>
                  <a:cxn ang="0">
                    <a:pos x="T0" y="T1"/>
                  </a:cxn>
                  <a:cxn ang="0">
                    <a:pos x="T2" y="T3"/>
                  </a:cxn>
                  <a:cxn ang="0">
                    <a:pos x="T4" y="T5"/>
                  </a:cxn>
                  <a:cxn ang="0">
                    <a:pos x="T6" y="T7"/>
                  </a:cxn>
                  <a:cxn ang="0">
                    <a:pos x="T8" y="T9"/>
                  </a:cxn>
                  <a:cxn ang="0">
                    <a:pos x="T10" y="T11"/>
                  </a:cxn>
                </a:cxnLst>
                <a:rect l="0" t="0" r="r" b="b"/>
                <a:pathLst>
                  <a:path w="347" h="218">
                    <a:moveTo>
                      <a:pt x="0" y="0"/>
                    </a:moveTo>
                    <a:lnTo>
                      <a:pt x="347" y="0"/>
                    </a:lnTo>
                    <a:lnTo>
                      <a:pt x="347" y="218"/>
                    </a:lnTo>
                    <a:lnTo>
                      <a:pt x="0" y="218"/>
                    </a:lnTo>
                    <a:lnTo>
                      <a:pt x="0" y="0"/>
                    </a:lnTo>
                    <a:lnTo>
                      <a:pt x="0" y="0"/>
                    </a:lnTo>
                    <a:close/>
                  </a:path>
                </a:pathLst>
              </a:custGeom>
              <a:solidFill>
                <a:srgbClr val="00B294"/>
              </a:solidFill>
              <a:ln>
                <a:noFill/>
              </a:ln>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Segoe UI Light"/>
                  <a:ea typeface="+mn-ea"/>
                  <a:cs typeface="+mn-cs"/>
                </a:endParaRPr>
              </a:p>
            </p:txBody>
          </p:sp>
          <p:sp>
            <p:nvSpPr>
              <p:cNvPr id="21" name="Freeform 64"/>
              <p:cNvSpPr>
                <a:spLocks noEditPoints="1"/>
              </p:cNvSpPr>
              <p:nvPr/>
            </p:nvSpPr>
            <p:spPr bwMode="auto">
              <a:xfrm>
                <a:off x="6515668" y="2282319"/>
                <a:ext cx="562909" cy="301914"/>
              </a:xfrm>
              <a:custGeom>
                <a:avLst/>
                <a:gdLst>
                  <a:gd name="T0" fmla="*/ 160 w 189"/>
                  <a:gd name="T1" fmla="*/ 90 h 101"/>
                  <a:gd name="T2" fmla="*/ 165 w 189"/>
                  <a:gd name="T3" fmla="*/ 85 h 101"/>
                  <a:gd name="T4" fmla="*/ 165 w 189"/>
                  <a:gd name="T5" fmla="*/ 4 h 101"/>
                  <a:gd name="T6" fmla="*/ 160 w 189"/>
                  <a:gd name="T7" fmla="*/ 0 h 101"/>
                  <a:gd name="T8" fmla="*/ 29 w 189"/>
                  <a:gd name="T9" fmla="*/ 0 h 101"/>
                  <a:gd name="T10" fmla="*/ 24 w 189"/>
                  <a:gd name="T11" fmla="*/ 4 h 101"/>
                  <a:gd name="T12" fmla="*/ 24 w 189"/>
                  <a:gd name="T13" fmla="*/ 85 h 101"/>
                  <a:gd name="T14" fmla="*/ 29 w 189"/>
                  <a:gd name="T15" fmla="*/ 90 h 101"/>
                  <a:gd name="T16" fmla="*/ 0 w 189"/>
                  <a:gd name="T17" fmla="*/ 90 h 101"/>
                  <a:gd name="T18" fmla="*/ 0 w 189"/>
                  <a:gd name="T19" fmla="*/ 93 h 101"/>
                  <a:gd name="T20" fmla="*/ 0 w 189"/>
                  <a:gd name="T21" fmla="*/ 97 h 101"/>
                  <a:gd name="T22" fmla="*/ 0 w 189"/>
                  <a:gd name="T23" fmla="*/ 97 h 101"/>
                  <a:gd name="T24" fmla="*/ 0 w 189"/>
                  <a:gd name="T25" fmla="*/ 97 h 101"/>
                  <a:gd name="T26" fmla="*/ 0 w 189"/>
                  <a:gd name="T27" fmla="*/ 98 h 101"/>
                  <a:gd name="T28" fmla="*/ 0 w 189"/>
                  <a:gd name="T29" fmla="*/ 98 h 101"/>
                  <a:gd name="T30" fmla="*/ 4 w 189"/>
                  <a:gd name="T31" fmla="*/ 101 h 101"/>
                  <a:gd name="T32" fmla="*/ 185 w 189"/>
                  <a:gd name="T33" fmla="*/ 101 h 101"/>
                  <a:gd name="T34" fmla="*/ 189 w 189"/>
                  <a:gd name="T35" fmla="*/ 98 h 101"/>
                  <a:gd name="T36" fmla="*/ 189 w 189"/>
                  <a:gd name="T37" fmla="*/ 98 h 101"/>
                  <a:gd name="T38" fmla="*/ 189 w 189"/>
                  <a:gd name="T39" fmla="*/ 93 h 101"/>
                  <a:gd name="T40" fmla="*/ 189 w 189"/>
                  <a:gd name="T41" fmla="*/ 90 h 101"/>
                  <a:gd name="T42" fmla="*/ 160 w 189"/>
                  <a:gd name="T43" fmla="*/ 90 h 101"/>
                  <a:gd name="T44" fmla="*/ 30 w 189"/>
                  <a:gd name="T45" fmla="*/ 5 h 101"/>
                  <a:gd name="T46" fmla="*/ 159 w 189"/>
                  <a:gd name="T47" fmla="*/ 5 h 101"/>
                  <a:gd name="T48" fmla="*/ 159 w 189"/>
                  <a:gd name="T49" fmla="*/ 84 h 101"/>
                  <a:gd name="T50" fmla="*/ 30 w 189"/>
                  <a:gd name="T51" fmla="*/ 84 h 101"/>
                  <a:gd name="T52" fmla="*/ 30 w 189"/>
                  <a:gd name="T53" fmla="*/ 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9" h="101">
                    <a:moveTo>
                      <a:pt x="160" y="90"/>
                    </a:moveTo>
                    <a:cubicBezTo>
                      <a:pt x="163" y="90"/>
                      <a:pt x="165" y="88"/>
                      <a:pt x="165" y="85"/>
                    </a:cubicBezTo>
                    <a:cubicBezTo>
                      <a:pt x="165" y="4"/>
                      <a:pt x="165" y="4"/>
                      <a:pt x="165" y="4"/>
                    </a:cubicBezTo>
                    <a:cubicBezTo>
                      <a:pt x="165" y="1"/>
                      <a:pt x="163" y="0"/>
                      <a:pt x="160" y="0"/>
                    </a:cubicBezTo>
                    <a:cubicBezTo>
                      <a:pt x="29" y="0"/>
                      <a:pt x="29" y="0"/>
                      <a:pt x="29" y="0"/>
                    </a:cubicBezTo>
                    <a:cubicBezTo>
                      <a:pt x="26" y="0"/>
                      <a:pt x="24" y="1"/>
                      <a:pt x="24" y="4"/>
                    </a:cubicBezTo>
                    <a:cubicBezTo>
                      <a:pt x="24" y="85"/>
                      <a:pt x="24" y="85"/>
                      <a:pt x="24" y="85"/>
                    </a:cubicBezTo>
                    <a:cubicBezTo>
                      <a:pt x="24" y="88"/>
                      <a:pt x="26" y="90"/>
                      <a:pt x="29" y="90"/>
                    </a:cubicBezTo>
                    <a:cubicBezTo>
                      <a:pt x="0" y="90"/>
                      <a:pt x="0" y="90"/>
                      <a:pt x="0" y="90"/>
                    </a:cubicBezTo>
                    <a:cubicBezTo>
                      <a:pt x="0" y="93"/>
                      <a:pt x="0" y="93"/>
                      <a:pt x="0" y="93"/>
                    </a:cubicBezTo>
                    <a:cubicBezTo>
                      <a:pt x="0" y="97"/>
                      <a:pt x="0" y="97"/>
                      <a:pt x="0" y="97"/>
                    </a:cubicBezTo>
                    <a:cubicBezTo>
                      <a:pt x="0" y="97"/>
                      <a:pt x="0" y="97"/>
                      <a:pt x="0" y="97"/>
                    </a:cubicBezTo>
                    <a:cubicBezTo>
                      <a:pt x="0" y="97"/>
                      <a:pt x="0" y="97"/>
                      <a:pt x="0" y="97"/>
                    </a:cubicBezTo>
                    <a:cubicBezTo>
                      <a:pt x="0" y="98"/>
                      <a:pt x="0" y="98"/>
                      <a:pt x="0" y="98"/>
                    </a:cubicBezTo>
                    <a:cubicBezTo>
                      <a:pt x="0" y="98"/>
                      <a:pt x="0" y="98"/>
                      <a:pt x="0" y="98"/>
                    </a:cubicBezTo>
                    <a:cubicBezTo>
                      <a:pt x="0" y="100"/>
                      <a:pt x="2" y="101"/>
                      <a:pt x="4" y="101"/>
                    </a:cubicBezTo>
                    <a:cubicBezTo>
                      <a:pt x="185" y="101"/>
                      <a:pt x="185" y="101"/>
                      <a:pt x="185" y="101"/>
                    </a:cubicBezTo>
                    <a:cubicBezTo>
                      <a:pt x="187" y="101"/>
                      <a:pt x="188" y="100"/>
                      <a:pt x="189" y="98"/>
                    </a:cubicBezTo>
                    <a:cubicBezTo>
                      <a:pt x="189" y="98"/>
                      <a:pt x="189" y="98"/>
                      <a:pt x="189" y="98"/>
                    </a:cubicBezTo>
                    <a:cubicBezTo>
                      <a:pt x="189" y="93"/>
                      <a:pt x="189" y="93"/>
                      <a:pt x="189" y="93"/>
                    </a:cubicBezTo>
                    <a:cubicBezTo>
                      <a:pt x="189" y="90"/>
                      <a:pt x="189" y="90"/>
                      <a:pt x="189" y="90"/>
                    </a:cubicBezTo>
                    <a:lnTo>
                      <a:pt x="160" y="90"/>
                    </a:lnTo>
                    <a:close/>
                    <a:moveTo>
                      <a:pt x="30" y="5"/>
                    </a:moveTo>
                    <a:cubicBezTo>
                      <a:pt x="159" y="5"/>
                      <a:pt x="159" y="5"/>
                      <a:pt x="159" y="5"/>
                    </a:cubicBezTo>
                    <a:cubicBezTo>
                      <a:pt x="159" y="84"/>
                      <a:pt x="159" y="84"/>
                      <a:pt x="159" y="84"/>
                    </a:cubicBezTo>
                    <a:cubicBezTo>
                      <a:pt x="30" y="84"/>
                      <a:pt x="30" y="84"/>
                      <a:pt x="30" y="84"/>
                    </a:cubicBezTo>
                    <a:cubicBezTo>
                      <a:pt x="30" y="5"/>
                      <a:pt x="30" y="5"/>
                      <a:pt x="30" y="5"/>
                    </a:cubicBezTo>
                    <a:close/>
                  </a:path>
                </a:pathLst>
              </a:custGeom>
              <a:solidFill>
                <a:schemeClr val="accent2">
                  <a:lumMod val="50000"/>
                </a:schemeClr>
              </a:solidFill>
              <a:ln>
                <a:noFill/>
              </a:ln>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Segoe UI Light"/>
                  <a:ea typeface="+mn-ea"/>
                  <a:cs typeface="+mn-cs"/>
                </a:endParaRPr>
              </a:p>
            </p:txBody>
          </p:sp>
          <p:grpSp>
            <p:nvGrpSpPr>
              <p:cNvPr id="22" name="Group 21"/>
              <p:cNvGrpSpPr/>
              <p:nvPr/>
            </p:nvGrpSpPr>
            <p:grpSpPr>
              <a:xfrm>
                <a:off x="6715658" y="2323479"/>
                <a:ext cx="175712" cy="201510"/>
                <a:chOff x="11012073" y="2592415"/>
                <a:chExt cx="430861" cy="494118"/>
              </a:xfrm>
            </p:grpSpPr>
            <p:sp>
              <p:nvSpPr>
                <p:cNvPr id="23" name="Freeform 10"/>
                <p:cNvSpPr>
                  <a:spLocks/>
                </p:cNvSpPr>
                <p:nvPr/>
              </p:nvSpPr>
              <p:spPr bwMode="auto">
                <a:xfrm>
                  <a:off x="11012073" y="2716120"/>
                  <a:ext cx="216485" cy="370413"/>
                </a:xfrm>
                <a:custGeom>
                  <a:avLst/>
                  <a:gdLst>
                    <a:gd name="T0" fmla="*/ 308 w 308"/>
                    <a:gd name="T1" fmla="*/ 175 h 527"/>
                    <a:gd name="T2" fmla="*/ 305 w 308"/>
                    <a:gd name="T3" fmla="*/ 527 h 527"/>
                    <a:gd name="T4" fmla="*/ 0 w 308"/>
                    <a:gd name="T5" fmla="*/ 351 h 527"/>
                    <a:gd name="T6" fmla="*/ 0 w 308"/>
                    <a:gd name="T7" fmla="*/ 0 h 527"/>
                    <a:gd name="T8" fmla="*/ 308 w 308"/>
                    <a:gd name="T9" fmla="*/ 175 h 527"/>
                  </a:gdLst>
                  <a:ahLst/>
                  <a:cxnLst>
                    <a:cxn ang="0">
                      <a:pos x="T0" y="T1"/>
                    </a:cxn>
                    <a:cxn ang="0">
                      <a:pos x="T2" y="T3"/>
                    </a:cxn>
                    <a:cxn ang="0">
                      <a:pos x="T4" y="T5"/>
                    </a:cxn>
                    <a:cxn ang="0">
                      <a:pos x="T6" y="T7"/>
                    </a:cxn>
                    <a:cxn ang="0">
                      <a:pos x="T8" y="T9"/>
                    </a:cxn>
                  </a:cxnLst>
                  <a:rect l="0" t="0" r="r" b="b"/>
                  <a:pathLst>
                    <a:path w="308" h="527">
                      <a:moveTo>
                        <a:pt x="308" y="175"/>
                      </a:moveTo>
                      <a:lnTo>
                        <a:pt x="305" y="527"/>
                      </a:lnTo>
                      <a:lnTo>
                        <a:pt x="0" y="351"/>
                      </a:lnTo>
                      <a:lnTo>
                        <a:pt x="0" y="0"/>
                      </a:lnTo>
                      <a:lnTo>
                        <a:pt x="308" y="175"/>
                      </a:lnTo>
                      <a:close/>
                    </a:path>
                  </a:pathLst>
                </a:custGeom>
                <a:solidFill>
                  <a:srgbClr val="009E4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Segoe UI Light"/>
                    <a:ea typeface="+mn-ea"/>
                    <a:cs typeface="+mn-cs"/>
                  </a:endParaRPr>
                </a:p>
              </p:txBody>
            </p:sp>
            <p:sp>
              <p:nvSpPr>
                <p:cNvPr id="24" name="Freeform 11"/>
                <p:cNvSpPr>
                  <a:spLocks/>
                </p:cNvSpPr>
                <p:nvPr/>
              </p:nvSpPr>
              <p:spPr bwMode="auto">
                <a:xfrm>
                  <a:off x="11226449" y="2716120"/>
                  <a:ext cx="216485" cy="370413"/>
                </a:xfrm>
                <a:custGeom>
                  <a:avLst/>
                  <a:gdLst>
                    <a:gd name="T0" fmla="*/ 3 w 308"/>
                    <a:gd name="T1" fmla="*/ 175 h 527"/>
                    <a:gd name="T2" fmla="*/ 0 w 308"/>
                    <a:gd name="T3" fmla="*/ 527 h 527"/>
                    <a:gd name="T4" fmla="*/ 306 w 308"/>
                    <a:gd name="T5" fmla="*/ 351 h 527"/>
                    <a:gd name="T6" fmla="*/ 308 w 308"/>
                    <a:gd name="T7" fmla="*/ 0 h 527"/>
                    <a:gd name="T8" fmla="*/ 3 w 308"/>
                    <a:gd name="T9" fmla="*/ 175 h 527"/>
                  </a:gdLst>
                  <a:ahLst/>
                  <a:cxnLst>
                    <a:cxn ang="0">
                      <a:pos x="T0" y="T1"/>
                    </a:cxn>
                    <a:cxn ang="0">
                      <a:pos x="T2" y="T3"/>
                    </a:cxn>
                    <a:cxn ang="0">
                      <a:pos x="T4" y="T5"/>
                    </a:cxn>
                    <a:cxn ang="0">
                      <a:pos x="T6" y="T7"/>
                    </a:cxn>
                    <a:cxn ang="0">
                      <a:pos x="T8" y="T9"/>
                    </a:cxn>
                  </a:cxnLst>
                  <a:rect l="0" t="0" r="r" b="b"/>
                  <a:pathLst>
                    <a:path w="308" h="527">
                      <a:moveTo>
                        <a:pt x="3" y="175"/>
                      </a:moveTo>
                      <a:lnTo>
                        <a:pt x="0" y="527"/>
                      </a:lnTo>
                      <a:lnTo>
                        <a:pt x="306" y="351"/>
                      </a:lnTo>
                      <a:lnTo>
                        <a:pt x="308" y="0"/>
                      </a:lnTo>
                      <a:lnTo>
                        <a:pt x="3" y="175"/>
                      </a:lnTo>
                      <a:close/>
                    </a:path>
                  </a:pathLst>
                </a:custGeom>
                <a:solidFill>
                  <a:srgbClr val="00723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Segoe UI Light"/>
                    <a:ea typeface="+mn-ea"/>
                    <a:cs typeface="+mn-cs"/>
                  </a:endParaRPr>
                </a:p>
              </p:txBody>
            </p:sp>
            <p:sp>
              <p:nvSpPr>
                <p:cNvPr id="25" name="Freeform 12"/>
                <p:cNvSpPr>
                  <a:spLocks/>
                </p:cNvSpPr>
                <p:nvPr/>
              </p:nvSpPr>
              <p:spPr bwMode="auto">
                <a:xfrm>
                  <a:off x="11012073" y="2592415"/>
                  <a:ext cx="430861" cy="246708"/>
                </a:xfrm>
                <a:custGeom>
                  <a:avLst/>
                  <a:gdLst>
                    <a:gd name="T0" fmla="*/ 308 w 613"/>
                    <a:gd name="T1" fmla="*/ 351 h 351"/>
                    <a:gd name="T2" fmla="*/ 0 w 613"/>
                    <a:gd name="T3" fmla="*/ 173 h 351"/>
                    <a:gd name="T4" fmla="*/ 305 w 613"/>
                    <a:gd name="T5" fmla="*/ 0 h 351"/>
                    <a:gd name="T6" fmla="*/ 613 w 613"/>
                    <a:gd name="T7" fmla="*/ 173 h 351"/>
                    <a:gd name="T8" fmla="*/ 308 w 613"/>
                    <a:gd name="T9" fmla="*/ 351 h 351"/>
                  </a:gdLst>
                  <a:ahLst/>
                  <a:cxnLst>
                    <a:cxn ang="0">
                      <a:pos x="T0" y="T1"/>
                    </a:cxn>
                    <a:cxn ang="0">
                      <a:pos x="T2" y="T3"/>
                    </a:cxn>
                    <a:cxn ang="0">
                      <a:pos x="T4" y="T5"/>
                    </a:cxn>
                    <a:cxn ang="0">
                      <a:pos x="T6" y="T7"/>
                    </a:cxn>
                    <a:cxn ang="0">
                      <a:pos x="T8" y="T9"/>
                    </a:cxn>
                  </a:cxnLst>
                  <a:rect l="0" t="0" r="r" b="b"/>
                  <a:pathLst>
                    <a:path w="613" h="351">
                      <a:moveTo>
                        <a:pt x="308" y="351"/>
                      </a:moveTo>
                      <a:lnTo>
                        <a:pt x="0" y="173"/>
                      </a:lnTo>
                      <a:lnTo>
                        <a:pt x="305" y="0"/>
                      </a:lnTo>
                      <a:lnTo>
                        <a:pt x="613" y="173"/>
                      </a:lnTo>
                      <a:lnTo>
                        <a:pt x="308" y="351"/>
                      </a:lnTo>
                      <a:close/>
                    </a:path>
                  </a:pathLst>
                </a:custGeom>
                <a:solidFill>
                  <a:srgbClr val="55D45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05050"/>
                    </a:solidFill>
                    <a:effectLst/>
                    <a:uLnTx/>
                    <a:uFillTx/>
                    <a:latin typeface="Segoe UI Light"/>
                    <a:ea typeface="+mn-ea"/>
                    <a:cs typeface="+mn-cs"/>
                  </a:endParaRPr>
                </a:p>
              </p:txBody>
            </p:sp>
          </p:grpSp>
        </p:grpSp>
        <p:grpSp>
          <p:nvGrpSpPr>
            <p:cNvPr id="54" name="Group 37"/>
            <p:cNvGrpSpPr/>
            <p:nvPr/>
          </p:nvGrpSpPr>
          <p:grpSpPr>
            <a:xfrm>
              <a:off x="2844700" y="1284849"/>
              <a:ext cx="500894" cy="1394335"/>
              <a:chOff x="5893176" y="3792885"/>
              <a:chExt cx="585200" cy="1674708"/>
            </a:xfrm>
          </p:grpSpPr>
          <p:sp>
            <p:nvSpPr>
              <p:cNvPr id="55" name="Rectangle 630"/>
              <p:cNvSpPr>
                <a:spLocks noChangeArrowheads="1"/>
              </p:cNvSpPr>
              <p:nvPr/>
            </p:nvSpPr>
            <p:spPr bwMode="auto">
              <a:xfrm>
                <a:off x="6132059" y="4189759"/>
                <a:ext cx="101114" cy="298288"/>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6" name="Freeform 631"/>
              <p:cNvSpPr>
                <a:spLocks/>
              </p:cNvSpPr>
              <p:nvPr/>
            </p:nvSpPr>
            <p:spPr bwMode="auto">
              <a:xfrm>
                <a:off x="6048639" y="5401869"/>
                <a:ext cx="125129" cy="65724"/>
              </a:xfrm>
              <a:custGeom>
                <a:avLst/>
                <a:gdLst>
                  <a:gd name="T0" fmla="*/ 21 w 42"/>
                  <a:gd name="T1" fmla="*/ 0 h 22"/>
                  <a:gd name="T2" fmla="*/ 0 w 42"/>
                  <a:gd name="T3" fmla="*/ 22 h 22"/>
                  <a:gd name="T4" fmla="*/ 42 w 42"/>
                  <a:gd name="T5" fmla="*/ 22 h 22"/>
                  <a:gd name="T6" fmla="*/ 21 w 42"/>
                  <a:gd name="T7" fmla="*/ 0 h 22"/>
                </a:gdLst>
                <a:ahLst/>
                <a:cxnLst>
                  <a:cxn ang="0">
                    <a:pos x="T0" y="T1"/>
                  </a:cxn>
                  <a:cxn ang="0">
                    <a:pos x="T2" y="T3"/>
                  </a:cxn>
                  <a:cxn ang="0">
                    <a:pos x="T4" y="T5"/>
                  </a:cxn>
                  <a:cxn ang="0">
                    <a:pos x="T6" y="T7"/>
                  </a:cxn>
                </a:cxnLst>
                <a:rect l="0" t="0" r="r" b="b"/>
                <a:pathLst>
                  <a:path w="42" h="22">
                    <a:moveTo>
                      <a:pt x="21" y="0"/>
                    </a:moveTo>
                    <a:cubicBezTo>
                      <a:pt x="9" y="0"/>
                      <a:pt x="0" y="10"/>
                      <a:pt x="0" y="22"/>
                    </a:cubicBezTo>
                    <a:cubicBezTo>
                      <a:pt x="42" y="22"/>
                      <a:pt x="42" y="22"/>
                      <a:pt x="42" y="22"/>
                    </a:cubicBezTo>
                    <a:cubicBezTo>
                      <a:pt x="42" y="10"/>
                      <a:pt x="33" y="0"/>
                      <a:pt x="2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7" name="Freeform 632"/>
              <p:cNvSpPr>
                <a:spLocks/>
              </p:cNvSpPr>
              <p:nvPr/>
            </p:nvSpPr>
            <p:spPr bwMode="auto">
              <a:xfrm>
                <a:off x="6188936" y="5401869"/>
                <a:ext cx="125129" cy="65724"/>
              </a:xfrm>
              <a:custGeom>
                <a:avLst/>
                <a:gdLst>
                  <a:gd name="T0" fmla="*/ 21 w 42"/>
                  <a:gd name="T1" fmla="*/ 0 h 22"/>
                  <a:gd name="T2" fmla="*/ 0 w 42"/>
                  <a:gd name="T3" fmla="*/ 22 h 22"/>
                  <a:gd name="T4" fmla="*/ 42 w 42"/>
                  <a:gd name="T5" fmla="*/ 22 h 22"/>
                  <a:gd name="T6" fmla="*/ 21 w 42"/>
                  <a:gd name="T7" fmla="*/ 0 h 22"/>
                </a:gdLst>
                <a:ahLst/>
                <a:cxnLst>
                  <a:cxn ang="0">
                    <a:pos x="T0" y="T1"/>
                  </a:cxn>
                  <a:cxn ang="0">
                    <a:pos x="T2" y="T3"/>
                  </a:cxn>
                  <a:cxn ang="0">
                    <a:pos x="T4" y="T5"/>
                  </a:cxn>
                  <a:cxn ang="0">
                    <a:pos x="T6" y="T7"/>
                  </a:cxn>
                </a:cxnLst>
                <a:rect l="0" t="0" r="r" b="b"/>
                <a:pathLst>
                  <a:path w="42" h="22">
                    <a:moveTo>
                      <a:pt x="21" y="0"/>
                    </a:moveTo>
                    <a:cubicBezTo>
                      <a:pt x="9" y="0"/>
                      <a:pt x="0" y="10"/>
                      <a:pt x="0" y="22"/>
                    </a:cubicBezTo>
                    <a:cubicBezTo>
                      <a:pt x="42" y="22"/>
                      <a:pt x="42" y="22"/>
                      <a:pt x="42" y="22"/>
                    </a:cubicBezTo>
                    <a:cubicBezTo>
                      <a:pt x="42" y="10"/>
                      <a:pt x="33" y="0"/>
                      <a:pt x="21" y="0"/>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8" name="Freeform 633"/>
              <p:cNvSpPr>
                <a:spLocks/>
              </p:cNvSpPr>
              <p:nvPr/>
            </p:nvSpPr>
            <p:spPr bwMode="auto">
              <a:xfrm>
                <a:off x="6092877" y="3929390"/>
                <a:ext cx="197173" cy="236355"/>
              </a:xfrm>
              <a:custGeom>
                <a:avLst/>
                <a:gdLst>
                  <a:gd name="T0" fmla="*/ 59 w 66"/>
                  <a:gd name="T1" fmla="*/ 45 h 79"/>
                  <a:gd name="T2" fmla="*/ 23 w 66"/>
                  <a:gd name="T3" fmla="*/ 74 h 79"/>
                  <a:gd name="T4" fmla="*/ 6 w 66"/>
                  <a:gd name="T5" fmla="*/ 30 h 79"/>
                  <a:gd name="T6" fmla="*/ 46 w 66"/>
                  <a:gd name="T7" fmla="*/ 5 h 79"/>
                  <a:gd name="T8" fmla="*/ 59 w 66"/>
                  <a:gd name="T9" fmla="*/ 45 h 79"/>
                </a:gdLst>
                <a:ahLst/>
                <a:cxnLst>
                  <a:cxn ang="0">
                    <a:pos x="T0" y="T1"/>
                  </a:cxn>
                  <a:cxn ang="0">
                    <a:pos x="T2" y="T3"/>
                  </a:cxn>
                  <a:cxn ang="0">
                    <a:pos x="T4" y="T5"/>
                  </a:cxn>
                  <a:cxn ang="0">
                    <a:pos x="T6" y="T7"/>
                  </a:cxn>
                  <a:cxn ang="0">
                    <a:pos x="T8" y="T9"/>
                  </a:cxn>
                </a:cxnLst>
                <a:rect l="0" t="0" r="r" b="b"/>
                <a:pathLst>
                  <a:path w="66" h="79">
                    <a:moveTo>
                      <a:pt x="59" y="45"/>
                    </a:moveTo>
                    <a:cubicBezTo>
                      <a:pt x="53" y="64"/>
                      <a:pt x="39" y="79"/>
                      <a:pt x="23" y="74"/>
                    </a:cubicBezTo>
                    <a:cubicBezTo>
                      <a:pt x="8" y="69"/>
                      <a:pt x="0" y="49"/>
                      <a:pt x="6" y="30"/>
                    </a:cubicBezTo>
                    <a:cubicBezTo>
                      <a:pt x="13" y="11"/>
                      <a:pt x="30" y="0"/>
                      <a:pt x="46" y="5"/>
                    </a:cubicBezTo>
                    <a:cubicBezTo>
                      <a:pt x="62" y="10"/>
                      <a:pt x="66" y="26"/>
                      <a:pt x="59" y="45"/>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9" name="Freeform 634"/>
              <p:cNvSpPr>
                <a:spLocks/>
              </p:cNvSpPr>
              <p:nvPr/>
            </p:nvSpPr>
            <p:spPr bwMode="auto">
              <a:xfrm>
                <a:off x="6066334" y="3902847"/>
                <a:ext cx="194645" cy="221188"/>
              </a:xfrm>
              <a:custGeom>
                <a:avLst/>
                <a:gdLst>
                  <a:gd name="T0" fmla="*/ 56 w 65"/>
                  <a:gd name="T1" fmla="*/ 24 h 74"/>
                  <a:gd name="T2" fmla="*/ 50 w 65"/>
                  <a:gd name="T3" fmla="*/ 67 h 74"/>
                  <a:gd name="T4" fmla="*/ 10 w 65"/>
                  <a:gd name="T5" fmla="*/ 51 h 74"/>
                  <a:gd name="T6" fmla="*/ 15 w 65"/>
                  <a:gd name="T7" fmla="*/ 8 h 74"/>
                  <a:gd name="T8" fmla="*/ 56 w 65"/>
                  <a:gd name="T9" fmla="*/ 24 h 74"/>
                </a:gdLst>
                <a:ahLst/>
                <a:cxnLst>
                  <a:cxn ang="0">
                    <a:pos x="T0" y="T1"/>
                  </a:cxn>
                  <a:cxn ang="0">
                    <a:pos x="T2" y="T3"/>
                  </a:cxn>
                  <a:cxn ang="0">
                    <a:pos x="T4" y="T5"/>
                  </a:cxn>
                  <a:cxn ang="0">
                    <a:pos x="T6" y="T7"/>
                  </a:cxn>
                  <a:cxn ang="0">
                    <a:pos x="T8" y="T9"/>
                  </a:cxn>
                </a:cxnLst>
                <a:rect l="0" t="0" r="r" b="b"/>
                <a:pathLst>
                  <a:path w="65" h="74">
                    <a:moveTo>
                      <a:pt x="56" y="24"/>
                    </a:moveTo>
                    <a:cubicBezTo>
                      <a:pt x="65" y="40"/>
                      <a:pt x="63" y="59"/>
                      <a:pt x="50" y="67"/>
                    </a:cubicBezTo>
                    <a:cubicBezTo>
                      <a:pt x="37" y="74"/>
                      <a:pt x="19" y="67"/>
                      <a:pt x="10" y="51"/>
                    </a:cubicBezTo>
                    <a:cubicBezTo>
                      <a:pt x="0" y="34"/>
                      <a:pt x="3" y="15"/>
                      <a:pt x="15" y="8"/>
                    </a:cubicBezTo>
                    <a:cubicBezTo>
                      <a:pt x="28" y="0"/>
                      <a:pt x="46" y="7"/>
                      <a:pt x="56" y="24"/>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0" name="Freeform 635"/>
              <p:cNvSpPr>
                <a:spLocks/>
              </p:cNvSpPr>
              <p:nvPr/>
            </p:nvSpPr>
            <p:spPr bwMode="auto">
              <a:xfrm>
                <a:off x="6132059" y="4108868"/>
                <a:ext cx="101114" cy="104906"/>
              </a:xfrm>
              <a:custGeom>
                <a:avLst/>
                <a:gdLst>
                  <a:gd name="T0" fmla="*/ 80 w 80"/>
                  <a:gd name="T1" fmla="*/ 64 h 83"/>
                  <a:gd name="T2" fmla="*/ 40 w 80"/>
                  <a:gd name="T3" fmla="*/ 83 h 83"/>
                  <a:gd name="T4" fmla="*/ 0 w 80"/>
                  <a:gd name="T5" fmla="*/ 64 h 83"/>
                  <a:gd name="T6" fmla="*/ 0 w 80"/>
                  <a:gd name="T7" fmla="*/ 0 h 83"/>
                  <a:gd name="T8" fmla="*/ 80 w 80"/>
                  <a:gd name="T9" fmla="*/ 0 h 83"/>
                  <a:gd name="T10" fmla="*/ 80 w 80"/>
                  <a:gd name="T11" fmla="*/ 64 h 83"/>
                </a:gdLst>
                <a:ahLst/>
                <a:cxnLst>
                  <a:cxn ang="0">
                    <a:pos x="T0" y="T1"/>
                  </a:cxn>
                  <a:cxn ang="0">
                    <a:pos x="T2" y="T3"/>
                  </a:cxn>
                  <a:cxn ang="0">
                    <a:pos x="T4" y="T5"/>
                  </a:cxn>
                  <a:cxn ang="0">
                    <a:pos x="T6" y="T7"/>
                  </a:cxn>
                  <a:cxn ang="0">
                    <a:pos x="T8" y="T9"/>
                  </a:cxn>
                  <a:cxn ang="0">
                    <a:pos x="T10" y="T11"/>
                  </a:cxn>
                </a:cxnLst>
                <a:rect l="0" t="0" r="r" b="b"/>
                <a:pathLst>
                  <a:path w="80" h="83">
                    <a:moveTo>
                      <a:pt x="80" y="64"/>
                    </a:moveTo>
                    <a:lnTo>
                      <a:pt x="40" y="83"/>
                    </a:lnTo>
                    <a:lnTo>
                      <a:pt x="0" y="64"/>
                    </a:lnTo>
                    <a:lnTo>
                      <a:pt x="0" y="0"/>
                    </a:lnTo>
                    <a:lnTo>
                      <a:pt x="80" y="0"/>
                    </a:lnTo>
                    <a:lnTo>
                      <a:pt x="80" y="64"/>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1" name="Freeform 636"/>
              <p:cNvSpPr>
                <a:spLocks/>
              </p:cNvSpPr>
              <p:nvPr/>
            </p:nvSpPr>
            <p:spPr bwMode="auto">
              <a:xfrm>
                <a:off x="6153546" y="4213774"/>
                <a:ext cx="56877" cy="399402"/>
              </a:xfrm>
              <a:custGeom>
                <a:avLst/>
                <a:gdLst>
                  <a:gd name="T0" fmla="*/ 35 w 45"/>
                  <a:gd name="T1" fmla="*/ 23 h 316"/>
                  <a:gd name="T2" fmla="*/ 45 w 45"/>
                  <a:gd name="T3" fmla="*/ 19 h 316"/>
                  <a:gd name="T4" fmla="*/ 23 w 45"/>
                  <a:gd name="T5" fmla="*/ 0 h 316"/>
                  <a:gd name="T6" fmla="*/ 0 w 45"/>
                  <a:gd name="T7" fmla="*/ 19 h 316"/>
                  <a:gd name="T8" fmla="*/ 11 w 45"/>
                  <a:gd name="T9" fmla="*/ 23 h 316"/>
                  <a:gd name="T10" fmla="*/ 9 w 45"/>
                  <a:gd name="T11" fmla="*/ 290 h 316"/>
                  <a:gd name="T12" fmla="*/ 23 w 45"/>
                  <a:gd name="T13" fmla="*/ 316 h 316"/>
                  <a:gd name="T14" fmla="*/ 35 w 45"/>
                  <a:gd name="T15" fmla="*/ 290 h 316"/>
                  <a:gd name="T16" fmla="*/ 35 w 45"/>
                  <a:gd name="T17" fmla="*/ 2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316">
                    <a:moveTo>
                      <a:pt x="35" y="23"/>
                    </a:moveTo>
                    <a:lnTo>
                      <a:pt x="45" y="19"/>
                    </a:lnTo>
                    <a:lnTo>
                      <a:pt x="23" y="0"/>
                    </a:lnTo>
                    <a:lnTo>
                      <a:pt x="0" y="19"/>
                    </a:lnTo>
                    <a:lnTo>
                      <a:pt x="11" y="23"/>
                    </a:lnTo>
                    <a:lnTo>
                      <a:pt x="9" y="290"/>
                    </a:lnTo>
                    <a:lnTo>
                      <a:pt x="23" y="316"/>
                    </a:lnTo>
                    <a:lnTo>
                      <a:pt x="35" y="290"/>
                    </a:lnTo>
                    <a:lnTo>
                      <a:pt x="35" y="23"/>
                    </a:ln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2" name="Freeform 637"/>
              <p:cNvSpPr>
                <a:spLocks/>
              </p:cNvSpPr>
              <p:nvPr/>
            </p:nvSpPr>
            <p:spPr bwMode="auto">
              <a:xfrm>
                <a:off x="5893176" y="4218830"/>
                <a:ext cx="214868" cy="558658"/>
              </a:xfrm>
              <a:custGeom>
                <a:avLst/>
                <a:gdLst>
                  <a:gd name="T0" fmla="*/ 72 w 72"/>
                  <a:gd name="T1" fmla="*/ 8 h 187"/>
                  <a:gd name="T2" fmla="*/ 43 w 72"/>
                  <a:gd name="T3" fmla="*/ 0 h 187"/>
                  <a:gd name="T4" fmla="*/ 0 w 72"/>
                  <a:gd name="T5" fmla="*/ 187 h 187"/>
                  <a:gd name="T6" fmla="*/ 29 w 72"/>
                  <a:gd name="T7" fmla="*/ 187 h 187"/>
                  <a:gd name="T8" fmla="*/ 72 w 72"/>
                  <a:gd name="T9" fmla="*/ 8 h 187"/>
                </a:gdLst>
                <a:ahLst/>
                <a:cxnLst>
                  <a:cxn ang="0">
                    <a:pos x="T0" y="T1"/>
                  </a:cxn>
                  <a:cxn ang="0">
                    <a:pos x="T2" y="T3"/>
                  </a:cxn>
                  <a:cxn ang="0">
                    <a:pos x="T4" y="T5"/>
                  </a:cxn>
                  <a:cxn ang="0">
                    <a:pos x="T6" y="T7"/>
                  </a:cxn>
                  <a:cxn ang="0">
                    <a:pos x="T8" y="T9"/>
                  </a:cxn>
                </a:cxnLst>
                <a:rect l="0" t="0" r="r" b="b"/>
                <a:pathLst>
                  <a:path w="72" h="187">
                    <a:moveTo>
                      <a:pt x="72" y="8"/>
                    </a:moveTo>
                    <a:cubicBezTo>
                      <a:pt x="62" y="5"/>
                      <a:pt x="53" y="3"/>
                      <a:pt x="43" y="0"/>
                    </a:cubicBezTo>
                    <a:cubicBezTo>
                      <a:pt x="15" y="60"/>
                      <a:pt x="6" y="121"/>
                      <a:pt x="0" y="187"/>
                    </a:cubicBezTo>
                    <a:cubicBezTo>
                      <a:pt x="29" y="187"/>
                      <a:pt x="29" y="187"/>
                      <a:pt x="29" y="187"/>
                    </a:cubicBezTo>
                    <a:cubicBezTo>
                      <a:pt x="36" y="123"/>
                      <a:pt x="45" y="66"/>
                      <a:pt x="72" y="8"/>
                    </a:cubicBez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3" name="Freeform 638"/>
              <p:cNvSpPr>
                <a:spLocks/>
              </p:cNvSpPr>
              <p:nvPr/>
            </p:nvSpPr>
            <p:spPr bwMode="auto">
              <a:xfrm>
                <a:off x="6260980" y="4218830"/>
                <a:ext cx="214868" cy="558658"/>
              </a:xfrm>
              <a:custGeom>
                <a:avLst/>
                <a:gdLst>
                  <a:gd name="T0" fmla="*/ 0 w 72"/>
                  <a:gd name="T1" fmla="*/ 8 h 187"/>
                  <a:gd name="T2" fmla="*/ 28 w 72"/>
                  <a:gd name="T3" fmla="*/ 0 h 187"/>
                  <a:gd name="T4" fmla="*/ 72 w 72"/>
                  <a:gd name="T5" fmla="*/ 187 h 187"/>
                  <a:gd name="T6" fmla="*/ 43 w 72"/>
                  <a:gd name="T7" fmla="*/ 187 h 187"/>
                  <a:gd name="T8" fmla="*/ 0 w 72"/>
                  <a:gd name="T9" fmla="*/ 8 h 187"/>
                </a:gdLst>
                <a:ahLst/>
                <a:cxnLst>
                  <a:cxn ang="0">
                    <a:pos x="T0" y="T1"/>
                  </a:cxn>
                  <a:cxn ang="0">
                    <a:pos x="T2" y="T3"/>
                  </a:cxn>
                  <a:cxn ang="0">
                    <a:pos x="T4" y="T5"/>
                  </a:cxn>
                  <a:cxn ang="0">
                    <a:pos x="T6" y="T7"/>
                  </a:cxn>
                  <a:cxn ang="0">
                    <a:pos x="T8" y="T9"/>
                  </a:cxn>
                </a:cxnLst>
                <a:rect l="0" t="0" r="r" b="b"/>
                <a:pathLst>
                  <a:path w="72" h="187">
                    <a:moveTo>
                      <a:pt x="0" y="8"/>
                    </a:moveTo>
                    <a:cubicBezTo>
                      <a:pt x="9" y="5"/>
                      <a:pt x="19" y="3"/>
                      <a:pt x="28" y="0"/>
                    </a:cubicBezTo>
                    <a:cubicBezTo>
                      <a:pt x="56" y="60"/>
                      <a:pt x="66" y="121"/>
                      <a:pt x="72" y="187"/>
                    </a:cubicBezTo>
                    <a:cubicBezTo>
                      <a:pt x="43" y="187"/>
                      <a:pt x="43" y="187"/>
                      <a:pt x="43" y="187"/>
                    </a:cubicBezTo>
                    <a:cubicBezTo>
                      <a:pt x="36" y="123"/>
                      <a:pt x="27" y="66"/>
                      <a:pt x="0" y="8"/>
                    </a:cubicBez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4" name="Freeform 639"/>
              <p:cNvSpPr>
                <a:spLocks/>
              </p:cNvSpPr>
              <p:nvPr/>
            </p:nvSpPr>
            <p:spPr bwMode="auto">
              <a:xfrm>
                <a:off x="6048639" y="4828045"/>
                <a:ext cx="131449" cy="585200"/>
              </a:xfrm>
              <a:custGeom>
                <a:avLst/>
                <a:gdLst>
                  <a:gd name="T0" fmla="*/ 85 w 104"/>
                  <a:gd name="T1" fmla="*/ 463 h 463"/>
                  <a:gd name="T2" fmla="*/ 14 w 104"/>
                  <a:gd name="T3" fmla="*/ 463 h 463"/>
                  <a:gd name="T4" fmla="*/ 0 w 104"/>
                  <a:gd name="T5" fmla="*/ 0 h 463"/>
                  <a:gd name="T6" fmla="*/ 104 w 104"/>
                  <a:gd name="T7" fmla="*/ 0 h 463"/>
                  <a:gd name="T8" fmla="*/ 85 w 104"/>
                  <a:gd name="T9" fmla="*/ 463 h 463"/>
                </a:gdLst>
                <a:ahLst/>
                <a:cxnLst>
                  <a:cxn ang="0">
                    <a:pos x="T0" y="T1"/>
                  </a:cxn>
                  <a:cxn ang="0">
                    <a:pos x="T2" y="T3"/>
                  </a:cxn>
                  <a:cxn ang="0">
                    <a:pos x="T4" y="T5"/>
                  </a:cxn>
                  <a:cxn ang="0">
                    <a:pos x="T6" y="T7"/>
                  </a:cxn>
                  <a:cxn ang="0">
                    <a:pos x="T8" y="T9"/>
                  </a:cxn>
                </a:cxnLst>
                <a:rect l="0" t="0" r="r" b="b"/>
                <a:pathLst>
                  <a:path w="104" h="463">
                    <a:moveTo>
                      <a:pt x="85" y="463"/>
                    </a:moveTo>
                    <a:lnTo>
                      <a:pt x="14" y="463"/>
                    </a:lnTo>
                    <a:lnTo>
                      <a:pt x="0" y="0"/>
                    </a:lnTo>
                    <a:lnTo>
                      <a:pt x="104" y="0"/>
                    </a:lnTo>
                    <a:lnTo>
                      <a:pt x="85" y="463"/>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5" name="Freeform 640"/>
              <p:cNvSpPr>
                <a:spLocks/>
              </p:cNvSpPr>
              <p:nvPr/>
            </p:nvSpPr>
            <p:spPr bwMode="auto">
              <a:xfrm>
                <a:off x="6182616" y="4828045"/>
                <a:ext cx="131449" cy="585200"/>
              </a:xfrm>
              <a:custGeom>
                <a:avLst/>
                <a:gdLst>
                  <a:gd name="T0" fmla="*/ 90 w 104"/>
                  <a:gd name="T1" fmla="*/ 463 h 463"/>
                  <a:gd name="T2" fmla="*/ 19 w 104"/>
                  <a:gd name="T3" fmla="*/ 463 h 463"/>
                  <a:gd name="T4" fmla="*/ 0 w 104"/>
                  <a:gd name="T5" fmla="*/ 0 h 463"/>
                  <a:gd name="T6" fmla="*/ 104 w 104"/>
                  <a:gd name="T7" fmla="*/ 0 h 463"/>
                  <a:gd name="T8" fmla="*/ 90 w 104"/>
                  <a:gd name="T9" fmla="*/ 463 h 463"/>
                </a:gdLst>
                <a:ahLst/>
                <a:cxnLst>
                  <a:cxn ang="0">
                    <a:pos x="T0" y="T1"/>
                  </a:cxn>
                  <a:cxn ang="0">
                    <a:pos x="T2" y="T3"/>
                  </a:cxn>
                  <a:cxn ang="0">
                    <a:pos x="T4" y="T5"/>
                  </a:cxn>
                  <a:cxn ang="0">
                    <a:pos x="T6" y="T7"/>
                  </a:cxn>
                  <a:cxn ang="0">
                    <a:pos x="T8" y="T9"/>
                  </a:cxn>
                </a:cxnLst>
                <a:rect l="0" t="0" r="r" b="b"/>
                <a:pathLst>
                  <a:path w="104" h="463">
                    <a:moveTo>
                      <a:pt x="90" y="463"/>
                    </a:moveTo>
                    <a:lnTo>
                      <a:pt x="19" y="463"/>
                    </a:lnTo>
                    <a:lnTo>
                      <a:pt x="0" y="0"/>
                    </a:lnTo>
                    <a:lnTo>
                      <a:pt x="104" y="0"/>
                    </a:lnTo>
                    <a:lnTo>
                      <a:pt x="90" y="463"/>
                    </a:lnTo>
                    <a:close/>
                  </a:path>
                </a:pathLst>
              </a:custGeom>
              <a:solidFill>
                <a:srgbClr val="0072C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6" name="Freeform 641"/>
              <p:cNvSpPr>
                <a:spLocks/>
              </p:cNvSpPr>
              <p:nvPr/>
            </p:nvSpPr>
            <p:spPr bwMode="auto">
              <a:xfrm>
                <a:off x="5905815" y="4777487"/>
                <a:ext cx="61933" cy="72044"/>
              </a:xfrm>
              <a:custGeom>
                <a:avLst/>
                <a:gdLst>
                  <a:gd name="T0" fmla="*/ 0 w 21"/>
                  <a:gd name="T1" fmla="*/ 0 h 24"/>
                  <a:gd name="T2" fmla="*/ 0 w 21"/>
                  <a:gd name="T3" fmla="*/ 13 h 24"/>
                  <a:gd name="T4" fmla="*/ 10 w 21"/>
                  <a:gd name="T5" fmla="*/ 24 h 24"/>
                  <a:gd name="T6" fmla="*/ 21 w 21"/>
                  <a:gd name="T7" fmla="*/ 13 h 24"/>
                  <a:gd name="T8" fmla="*/ 21 w 21"/>
                  <a:gd name="T9" fmla="*/ 0 h 24"/>
                  <a:gd name="T10" fmla="*/ 0 w 21"/>
                  <a:gd name="T11" fmla="*/ 0 h 24"/>
                </a:gdLst>
                <a:ahLst/>
                <a:cxnLst>
                  <a:cxn ang="0">
                    <a:pos x="T0" y="T1"/>
                  </a:cxn>
                  <a:cxn ang="0">
                    <a:pos x="T2" y="T3"/>
                  </a:cxn>
                  <a:cxn ang="0">
                    <a:pos x="T4" y="T5"/>
                  </a:cxn>
                  <a:cxn ang="0">
                    <a:pos x="T6" y="T7"/>
                  </a:cxn>
                  <a:cxn ang="0">
                    <a:pos x="T8" y="T9"/>
                  </a:cxn>
                  <a:cxn ang="0">
                    <a:pos x="T10" y="T11"/>
                  </a:cxn>
                </a:cxnLst>
                <a:rect l="0" t="0" r="r" b="b"/>
                <a:pathLst>
                  <a:path w="21" h="24">
                    <a:moveTo>
                      <a:pt x="0" y="0"/>
                    </a:moveTo>
                    <a:cubicBezTo>
                      <a:pt x="0" y="13"/>
                      <a:pt x="0" y="13"/>
                      <a:pt x="0" y="13"/>
                    </a:cubicBezTo>
                    <a:cubicBezTo>
                      <a:pt x="0" y="19"/>
                      <a:pt x="4" y="24"/>
                      <a:pt x="10" y="24"/>
                    </a:cubicBezTo>
                    <a:cubicBezTo>
                      <a:pt x="16" y="24"/>
                      <a:pt x="21" y="19"/>
                      <a:pt x="21" y="13"/>
                    </a:cubicBezTo>
                    <a:cubicBezTo>
                      <a:pt x="21" y="0"/>
                      <a:pt x="21" y="0"/>
                      <a:pt x="21" y="0"/>
                    </a:cubicBezTo>
                    <a:lnTo>
                      <a:pt x="0" y="0"/>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7" name="Freeform 642"/>
              <p:cNvSpPr>
                <a:spLocks/>
              </p:cNvSpPr>
              <p:nvPr/>
            </p:nvSpPr>
            <p:spPr bwMode="auto">
              <a:xfrm>
                <a:off x="6397484" y="4777487"/>
                <a:ext cx="65724" cy="72044"/>
              </a:xfrm>
              <a:custGeom>
                <a:avLst/>
                <a:gdLst>
                  <a:gd name="T0" fmla="*/ 0 w 22"/>
                  <a:gd name="T1" fmla="*/ 0 h 24"/>
                  <a:gd name="T2" fmla="*/ 0 w 22"/>
                  <a:gd name="T3" fmla="*/ 13 h 24"/>
                  <a:gd name="T4" fmla="*/ 11 w 22"/>
                  <a:gd name="T5" fmla="*/ 24 h 24"/>
                  <a:gd name="T6" fmla="*/ 22 w 22"/>
                  <a:gd name="T7" fmla="*/ 13 h 24"/>
                  <a:gd name="T8" fmla="*/ 22 w 22"/>
                  <a:gd name="T9" fmla="*/ 0 h 24"/>
                  <a:gd name="T10" fmla="*/ 0 w 22"/>
                  <a:gd name="T11" fmla="*/ 0 h 24"/>
                </a:gdLst>
                <a:ahLst/>
                <a:cxnLst>
                  <a:cxn ang="0">
                    <a:pos x="T0" y="T1"/>
                  </a:cxn>
                  <a:cxn ang="0">
                    <a:pos x="T2" y="T3"/>
                  </a:cxn>
                  <a:cxn ang="0">
                    <a:pos x="T4" y="T5"/>
                  </a:cxn>
                  <a:cxn ang="0">
                    <a:pos x="T6" y="T7"/>
                  </a:cxn>
                  <a:cxn ang="0">
                    <a:pos x="T8" y="T9"/>
                  </a:cxn>
                  <a:cxn ang="0">
                    <a:pos x="T10" y="T11"/>
                  </a:cxn>
                </a:cxnLst>
                <a:rect l="0" t="0" r="r" b="b"/>
                <a:pathLst>
                  <a:path w="22" h="24">
                    <a:moveTo>
                      <a:pt x="0" y="0"/>
                    </a:moveTo>
                    <a:cubicBezTo>
                      <a:pt x="0" y="13"/>
                      <a:pt x="0" y="13"/>
                      <a:pt x="0" y="13"/>
                    </a:cubicBezTo>
                    <a:cubicBezTo>
                      <a:pt x="0" y="19"/>
                      <a:pt x="5" y="24"/>
                      <a:pt x="11" y="24"/>
                    </a:cubicBezTo>
                    <a:cubicBezTo>
                      <a:pt x="17" y="24"/>
                      <a:pt x="22" y="19"/>
                      <a:pt x="22" y="13"/>
                    </a:cubicBezTo>
                    <a:cubicBezTo>
                      <a:pt x="22" y="0"/>
                      <a:pt x="22" y="0"/>
                      <a:pt x="22" y="0"/>
                    </a:cubicBezTo>
                    <a:lnTo>
                      <a:pt x="0" y="0"/>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8" name="Freeform 643"/>
              <p:cNvSpPr>
                <a:spLocks/>
              </p:cNvSpPr>
              <p:nvPr/>
            </p:nvSpPr>
            <p:spPr bwMode="auto">
              <a:xfrm>
                <a:off x="6022097" y="4189759"/>
                <a:ext cx="322302" cy="638285"/>
              </a:xfrm>
              <a:custGeom>
                <a:avLst/>
                <a:gdLst>
                  <a:gd name="T0" fmla="*/ 167 w 255"/>
                  <a:gd name="T1" fmla="*/ 0 h 505"/>
                  <a:gd name="T2" fmla="*/ 127 w 255"/>
                  <a:gd name="T3" fmla="*/ 314 h 505"/>
                  <a:gd name="T4" fmla="*/ 87 w 255"/>
                  <a:gd name="T5" fmla="*/ 0 h 505"/>
                  <a:gd name="T6" fmla="*/ 0 w 255"/>
                  <a:gd name="T7" fmla="*/ 23 h 505"/>
                  <a:gd name="T8" fmla="*/ 4 w 255"/>
                  <a:gd name="T9" fmla="*/ 505 h 505"/>
                  <a:gd name="T10" fmla="*/ 250 w 255"/>
                  <a:gd name="T11" fmla="*/ 505 h 505"/>
                  <a:gd name="T12" fmla="*/ 255 w 255"/>
                  <a:gd name="T13" fmla="*/ 23 h 505"/>
                  <a:gd name="T14" fmla="*/ 167 w 255"/>
                  <a:gd name="T15" fmla="*/ 0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5" h="505">
                    <a:moveTo>
                      <a:pt x="167" y="0"/>
                    </a:moveTo>
                    <a:lnTo>
                      <a:pt x="127" y="314"/>
                    </a:lnTo>
                    <a:lnTo>
                      <a:pt x="87" y="0"/>
                    </a:lnTo>
                    <a:lnTo>
                      <a:pt x="0" y="23"/>
                    </a:lnTo>
                    <a:lnTo>
                      <a:pt x="4" y="505"/>
                    </a:lnTo>
                    <a:lnTo>
                      <a:pt x="250" y="505"/>
                    </a:lnTo>
                    <a:lnTo>
                      <a:pt x="255" y="23"/>
                    </a:lnTo>
                    <a:lnTo>
                      <a:pt x="167" y="0"/>
                    </a:lnTo>
                    <a:close/>
                  </a:path>
                </a:pathLst>
              </a:custGeom>
              <a:solidFill>
                <a:srgbClr val="44235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9" name="Freeform 644"/>
              <p:cNvSpPr>
                <a:spLocks/>
              </p:cNvSpPr>
              <p:nvPr/>
            </p:nvSpPr>
            <p:spPr bwMode="auto">
              <a:xfrm>
                <a:off x="6263508" y="40077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70" name="Freeform 645"/>
              <p:cNvSpPr>
                <a:spLocks/>
              </p:cNvSpPr>
              <p:nvPr/>
            </p:nvSpPr>
            <p:spPr bwMode="auto">
              <a:xfrm>
                <a:off x="6263508" y="40039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71" name="Freeform 646"/>
              <p:cNvSpPr>
                <a:spLocks/>
              </p:cNvSpPr>
              <p:nvPr/>
            </p:nvSpPr>
            <p:spPr bwMode="auto">
              <a:xfrm>
                <a:off x="6260980" y="399511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72" name="Freeform 647"/>
              <p:cNvSpPr>
                <a:spLocks/>
              </p:cNvSpPr>
              <p:nvPr/>
            </p:nvSpPr>
            <p:spPr bwMode="auto">
              <a:xfrm>
                <a:off x="6260980" y="399890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73" name="Freeform 648"/>
              <p:cNvSpPr>
                <a:spLocks/>
              </p:cNvSpPr>
              <p:nvPr/>
            </p:nvSpPr>
            <p:spPr bwMode="auto">
              <a:xfrm>
                <a:off x="6102988" y="399890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74" name="Freeform 649"/>
              <p:cNvSpPr>
                <a:spLocks/>
              </p:cNvSpPr>
              <p:nvPr/>
            </p:nvSpPr>
            <p:spPr bwMode="auto">
              <a:xfrm>
                <a:off x="6266035" y="4010281"/>
                <a:ext cx="0" cy="2528"/>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75" name="Freeform 650"/>
              <p:cNvSpPr>
                <a:spLocks/>
              </p:cNvSpPr>
              <p:nvPr/>
            </p:nvSpPr>
            <p:spPr bwMode="auto">
              <a:xfrm>
                <a:off x="6266035" y="4012809"/>
                <a:ext cx="0" cy="379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1"/>
                      <a:pt x="0" y="1"/>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76" name="Freeform 651"/>
              <p:cNvSpPr>
                <a:spLocks/>
              </p:cNvSpPr>
              <p:nvPr/>
            </p:nvSpPr>
            <p:spPr bwMode="auto">
              <a:xfrm>
                <a:off x="6257188" y="399258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77" name="Freeform 652"/>
              <p:cNvSpPr>
                <a:spLocks/>
              </p:cNvSpPr>
              <p:nvPr/>
            </p:nvSpPr>
            <p:spPr bwMode="auto">
              <a:xfrm>
                <a:off x="6096669" y="40128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78" name="Freeform 653"/>
              <p:cNvSpPr>
                <a:spLocks/>
              </p:cNvSpPr>
              <p:nvPr/>
            </p:nvSpPr>
            <p:spPr bwMode="auto">
              <a:xfrm>
                <a:off x="6099197" y="400396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79" name="Freeform 654"/>
              <p:cNvSpPr>
                <a:spLocks/>
              </p:cNvSpPr>
              <p:nvPr/>
            </p:nvSpPr>
            <p:spPr bwMode="auto">
              <a:xfrm>
                <a:off x="6099197" y="400143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0" name="Freeform 655"/>
              <p:cNvSpPr>
                <a:spLocks/>
              </p:cNvSpPr>
              <p:nvPr/>
            </p:nvSpPr>
            <p:spPr bwMode="auto">
              <a:xfrm>
                <a:off x="6096669" y="400775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1" name="Freeform 656"/>
              <p:cNvSpPr>
                <a:spLocks/>
              </p:cNvSpPr>
              <p:nvPr/>
            </p:nvSpPr>
            <p:spPr bwMode="auto">
              <a:xfrm>
                <a:off x="6081501" y="3986267"/>
                <a:ext cx="199701" cy="179478"/>
              </a:xfrm>
              <a:custGeom>
                <a:avLst/>
                <a:gdLst>
                  <a:gd name="T0" fmla="*/ 64 w 67"/>
                  <a:gd name="T1" fmla="*/ 15 h 60"/>
                  <a:gd name="T2" fmla="*/ 62 w 67"/>
                  <a:gd name="T3" fmla="*/ 14 h 60"/>
                  <a:gd name="T4" fmla="*/ 62 w 67"/>
                  <a:gd name="T5" fmla="*/ 10 h 60"/>
                  <a:gd name="T6" fmla="*/ 62 w 67"/>
                  <a:gd name="T7" fmla="*/ 9 h 60"/>
                  <a:gd name="T8" fmla="*/ 62 w 67"/>
                  <a:gd name="T9" fmla="*/ 9 h 60"/>
                  <a:gd name="T10" fmla="*/ 62 w 67"/>
                  <a:gd name="T11" fmla="*/ 8 h 60"/>
                  <a:gd name="T12" fmla="*/ 61 w 67"/>
                  <a:gd name="T13" fmla="*/ 7 h 60"/>
                  <a:gd name="T14" fmla="*/ 61 w 67"/>
                  <a:gd name="T15" fmla="*/ 7 h 60"/>
                  <a:gd name="T16" fmla="*/ 61 w 67"/>
                  <a:gd name="T17" fmla="*/ 6 h 60"/>
                  <a:gd name="T18" fmla="*/ 61 w 67"/>
                  <a:gd name="T19" fmla="*/ 6 h 60"/>
                  <a:gd name="T20" fmla="*/ 60 w 67"/>
                  <a:gd name="T21" fmla="*/ 4 h 60"/>
                  <a:gd name="T22" fmla="*/ 60 w 67"/>
                  <a:gd name="T23" fmla="*/ 4 h 60"/>
                  <a:gd name="T24" fmla="*/ 60 w 67"/>
                  <a:gd name="T25" fmla="*/ 3 h 60"/>
                  <a:gd name="T26" fmla="*/ 60 w 67"/>
                  <a:gd name="T27" fmla="*/ 3 h 60"/>
                  <a:gd name="T28" fmla="*/ 59 w 67"/>
                  <a:gd name="T29" fmla="*/ 2 h 60"/>
                  <a:gd name="T30" fmla="*/ 59 w 67"/>
                  <a:gd name="T31" fmla="*/ 2 h 60"/>
                  <a:gd name="T32" fmla="*/ 54 w 67"/>
                  <a:gd name="T33" fmla="*/ 3 h 60"/>
                  <a:gd name="T34" fmla="*/ 45 w 67"/>
                  <a:gd name="T35" fmla="*/ 1 h 60"/>
                  <a:gd name="T36" fmla="*/ 27 w 67"/>
                  <a:gd name="T37" fmla="*/ 3 h 60"/>
                  <a:gd name="T38" fmla="*/ 9 w 67"/>
                  <a:gd name="T39" fmla="*/ 0 h 60"/>
                  <a:gd name="T40" fmla="*/ 7 w 67"/>
                  <a:gd name="T41" fmla="*/ 4 h 60"/>
                  <a:gd name="T42" fmla="*/ 7 w 67"/>
                  <a:gd name="T43" fmla="*/ 4 h 60"/>
                  <a:gd name="T44" fmla="*/ 6 w 67"/>
                  <a:gd name="T45" fmla="*/ 5 h 60"/>
                  <a:gd name="T46" fmla="*/ 6 w 67"/>
                  <a:gd name="T47" fmla="*/ 5 h 60"/>
                  <a:gd name="T48" fmla="*/ 6 w 67"/>
                  <a:gd name="T49" fmla="*/ 6 h 60"/>
                  <a:gd name="T50" fmla="*/ 6 w 67"/>
                  <a:gd name="T51" fmla="*/ 6 h 60"/>
                  <a:gd name="T52" fmla="*/ 5 w 67"/>
                  <a:gd name="T53" fmla="*/ 7 h 60"/>
                  <a:gd name="T54" fmla="*/ 5 w 67"/>
                  <a:gd name="T55" fmla="*/ 7 h 60"/>
                  <a:gd name="T56" fmla="*/ 5 w 67"/>
                  <a:gd name="T57" fmla="*/ 9 h 60"/>
                  <a:gd name="T58" fmla="*/ 5 w 67"/>
                  <a:gd name="T59" fmla="*/ 9 h 60"/>
                  <a:gd name="T60" fmla="*/ 5 w 67"/>
                  <a:gd name="T61" fmla="*/ 10 h 60"/>
                  <a:gd name="T62" fmla="*/ 5 w 67"/>
                  <a:gd name="T63" fmla="*/ 14 h 60"/>
                  <a:gd name="T64" fmla="*/ 4 w 67"/>
                  <a:gd name="T65" fmla="*/ 14 h 60"/>
                  <a:gd name="T66" fmla="*/ 0 w 67"/>
                  <a:gd name="T67" fmla="*/ 19 h 60"/>
                  <a:gd name="T68" fmla="*/ 0 w 67"/>
                  <a:gd name="T69" fmla="*/ 30 h 60"/>
                  <a:gd name="T70" fmla="*/ 5 w 67"/>
                  <a:gd name="T71" fmla="*/ 35 h 60"/>
                  <a:gd name="T72" fmla="*/ 21 w 67"/>
                  <a:gd name="T73" fmla="*/ 60 h 60"/>
                  <a:gd name="T74" fmla="*/ 46 w 67"/>
                  <a:gd name="T75" fmla="*/ 60 h 60"/>
                  <a:gd name="T76" fmla="*/ 62 w 67"/>
                  <a:gd name="T77" fmla="*/ 35 h 60"/>
                  <a:gd name="T78" fmla="*/ 67 w 67"/>
                  <a:gd name="T79" fmla="*/ 30 h 60"/>
                  <a:gd name="T80" fmla="*/ 67 w 67"/>
                  <a:gd name="T81" fmla="*/ 19 h 60"/>
                  <a:gd name="T82" fmla="*/ 64 w 67"/>
                  <a:gd name="T83" fmla="*/ 1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 h="60">
                    <a:moveTo>
                      <a:pt x="64" y="15"/>
                    </a:moveTo>
                    <a:cubicBezTo>
                      <a:pt x="63" y="15"/>
                      <a:pt x="62" y="14"/>
                      <a:pt x="62" y="14"/>
                    </a:cubicBezTo>
                    <a:cubicBezTo>
                      <a:pt x="62" y="10"/>
                      <a:pt x="62" y="10"/>
                      <a:pt x="62" y="10"/>
                    </a:cubicBezTo>
                    <a:cubicBezTo>
                      <a:pt x="62" y="10"/>
                      <a:pt x="62" y="9"/>
                      <a:pt x="62" y="9"/>
                    </a:cubicBezTo>
                    <a:cubicBezTo>
                      <a:pt x="62" y="9"/>
                      <a:pt x="62" y="9"/>
                      <a:pt x="62" y="9"/>
                    </a:cubicBezTo>
                    <a:cubicBezTo>
                      <a:pt x="62" y="8"/>
                      <a:pt x="62" y="8"/>
                      <a:pt x="62" y="8"/>
                    </a:cubicBezTo>
                    <a:cubicBezTo>
                      <a:pt x="62" y="8"/>
                      <a:pt x="62" y="7"/>
                      <a:pt x="61" y="7"/>
                    </a:cubicBezTo>
                    <a:cubicBezTo>
                      <a:pt x="61" y="7"/>
                      <a:pt x="61" y="7"/>
                      <a:pt x="61" y="7"/>
                    </a:cubicBezTo>
                    <a:cubicBezTo>
                      <a:pt x="61" y="6"/>
                      <a:pt x="61" y="6"/>
                      <a:pt x="61" y="6"/>
                    </a:cubicBezTo>
                    <a:cubicBezTo>
                      <a:pt x="61" y="6"/>
                      <a:pt x="61" y="6"/>
                      <a:pt x="61" y="6"/>
                    </a:cubicBezTo>
                    <a:cubicBezTo>
                      <a:pt x="61" y="5"/>
                      <a:pt x="61" y="5"/>
                      <a:pt x="60" y="4"/>
                    </a:cubicBezTo>
                    <a:cubicBezTo>
                      <a:pt x="60" y="4"/>
                      <a:pt x="60" y="4"/>
                      <a:pt x="60" y="4"/>
                    </a:cubicBezTo>
                    <a:cubicBezTo>
                      <a:pt x="60" y="4"/>
                      <a:pt x="60" y="4"/>
                      <a:pt x="60" y="3"/>
                    </a:cubicBezTo>
                    <a:cubicBezTo>
                      <a:pt x="60" y="3"/>
                      <a:pt x="60" y="3"/>
                      <a:pt x="60" y="3"/>
                    </a:cubicBezTo>
                    <a:cubicBezTo>
                      <a:pt x="60" y="3"/>
                      <a:pt x="59" y="3"/>
                      <a:pt x="59" y="2"/>
                    </a:cubicBezTo>
                    <a:cubicBezTo>
                      <a:pt x="59" y="2"/>
                      <a:pt x="59" y="2"/>
                      <a:pt x="59" y="2"/>
                    </a:cubicBezTo>
                    <a:cubicBezTo>
                      <a:pt x="58" y="3"/>
                      <a:pt x="56" y="3"/>
                      <a:pt x="54" y="3"/>
                    </a:cubicBezTo>
                    <a:cubicBezTo>
                      <a:pt x="50" y="3"/>
                      <a:pt x="47" y="2"/>
                      <a:pt x="45" y="1"/>
                    </a:cubicBezTo>
                    <a:cubicBezTo>
                      <a:pt x="40" y="2"/>
                      <a:pt x="34" y="3"/>
                      <a:pt x="27" y="3"/>
                    </a:cubicBezTo>
                    <a:cubicBezTo>
                      <a:pt x="20" y="3"/>
                      <a:pt x="14" y="2"/>
                      <a:pt x="9" y="0"/>
                    </a:cubicBezTo>
                    <a:cubicBezTo>
                      <a:pt x="8" y="1"/>
                      <a:pt x="7" y="2"/>
                      <a:pt x="7" y="4"/>
                    </a:cubicBezTo>
                    <a:cubicBezTo>
                      <a:pt x="7" y="4"/>
                      <a:pt x="7" y="4"/>
                      <a:pt x="7" y="4"/>
                    </a:cubicBezTo>
                    <a:cubicBezTo>
                      <a:pt x="6" y="4"/>
                      <a:pt x="6" y="4"/>
                      <a:pt x="6" y="5"/>
                    </a:cubicBezTo>
                    <a:cubicBezTo>
                      <a:pt x="6" y="5"/>
                      <a:pt x="6" y="5"/>
                      <a:pt x="6" y="5"/>
                    </a:cubicBezTo>
                    <a:cubicBezTo>
                      <a:pt x="6" y="5"/>
                      <a:pt x="6" y="6"/>
                      <a:pt x="6" y="6"/>
                    </a:cubicBezTo>
                    <a:cubicBezTo>
                      <a:pt x="6" y="6"/>
                      <a:pt x="6" y="6"/>
                      <a:pt x="6" y="6"/>
                    </a:cubicBezTo>
                    <a:cubicBezTo>
                      <a:pt x="5" y="6"/>
                      <a:pt x="5" y="7"/>
                      <a:pt x="5" y="7"/>
                    </a:cubicBezTo>
                    <a:cubicBezTo>
                      <a:pt x="5" y="7"/>
                      <a:pt x="5" y="7"/>
                      <a:pt x="5" y="7"/>
                    </a:cubicBezTo>
                    <a:cubicBezTo>
                      <a:pt x="5" y="8"/>
                      <a:pt x="5" y="8"/>
                      <a:pt x="5" y="9"/>
                    </a:cubicBezTo>
                    <a:cubicBezTo>
                      <a:pt x="5" y="9"/>
                      <a:pt x="5" y="9"/>
                      <a:pt x="5" y="9"/>
                    </a:cubicBezTo>
                    <a:cubicBezTo>
                      <a:pt x="5" y="9"/>
                      <a:pt x="5" y="10"/>
                      <a:pt x="5" y="10"/>
                    </a:cubicBezTo>
                    <a:cubicBezTo>
                      <a:pt x="5" y="14"/>
                      <a:pt x="5" y="14"/>
                      <a:pt x="5" y="14"/>
                    </a:cubicBezTo>
                    <a:cubicBezTo>
                      <a:pt x="5" y="14"/>
                      <a:pt x="4" y="14"/>
                      <a:pt x="4" y="14"/>
                    </a:cubicBezTo>
                    <a:cubicBezTo>
                      <a:pt x="2" y="15"/>
                      <a:pt x="0" y="17"/>
                      <a:pt x="0" y="19"/>
                    </a:cubicBezTo>
                    <a:cubicBezTo>
                      <a:pt x="0" y="30"/>
                      <a:pt x="0" y="30"/>
                      <a:pt x="0" y="30"/>
                    </a:cubicBezTo>
                    <a:cubicBezTo>
                      <a:pt x="0" y="32"/>
                      <a:pt x="2" y="35"/>
                      <a:pt x="5" y="35"/>
                    </a:cubicBezTo>
                    <a:cubicBezTo>
                      <a:pt x="5" y="35"/>
                      <a:pt x="13" y="60"/>
                      <a:pt x="21" y="60"/>
                    </a:cubicBezTo>
                    <a:cubicBezTo>
                      <a:pt x="46" y="60"/>
                      <a:pt x="46" y="60"/>
                      <a:pt x="46" y="60"/>
                    </a:cubicBezTo>
                    <a:cubicBezTo>
                      <a:pt x="54" y="60"/>
                      <a:pt x="62" y="35"/>
                      <a:pt x="62" y="35"/>
                    </a:cubicBezTo>
                    <a:cubicBezTo>
                      <a:pt x="65" y="35"/>
                      <a:pt x="67" y="32"/>
                      <a:pt x="67" y="30"/>
                    </a:cubicBezTo>
                    <a:cubicBezTo>
                      <a:pt x="67" y="19"/>
                      <a:pt x="67" y="19"/>
                      <a:pt x="67" y="19"/>
                    </a:cubicBezTo>
                    <a:cubicBezTo>
                      <a:pt x="67" y="17"/>
                      <a:pt x="65" y="15"/>
                      <a:pt x="64" y="15"/>
                    </a:cubicBez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2" name="Freeform 657"/>
              <p:cNvSpPr>
                <a:spLocks noEditPoints="1"/>
              </p:cNvSpPr>
              <p:nvPr/>
            </p:nvSpPr>
            <p:spPr bwMode="auto">
              <a:xfrm>
                <a:off x="6099197" y="4022921"/>
                <a:ext cx="170631" cy="55613"/>
              </a:xfrm>
              <a:custGeom>
                <a:avLst/>
                <a:gdLst>
                  <a:gd name="T0" fmla="*/ 56 w 57"/>
                  <a:gd name="T1" fmla="*/ 2 h 19"/>
                  <a:gd name="T2" fmla="*/ 42 w 57"/>
                  <a:gd name="T3" fmla="*/ 1 h 19"/>
                  <a:gd name="T4" fmla="*/ 28 w 57"/>
                  <a:gd name="T5" fmla="*/ 4 h 19"/>
                  <a:gd name="T6" fmla="*/ 15 w 57"/>
                  <a:gd name="T7" fmla="*/ 1 h 19"/>
                  <a:gd name="T8" fmla="*/ 0 w 57"/>
                  <a:gd name="T9" fmla="*/ 2 h 19"/>
                  <a:gd name="T10" fmla="*/ 0 w 57"/>
                  <a:gd name="T11" fmla="*/ 4 h 19"/>
                  <a:gd name="T12" fmla="*/ 2 w 57"/>
                  <a:gd name="T13" fmla="*/ 6 h 19"/>
                  <a:gd name="T14" fmla="*/ 3 w 57"/>
                  <a:gd name="T15" fmla="*/ 10 h 19"/>
                  <a:gd name="T16" fmla="*/ 17 w 57"/>
                  <a:gd name="T17" fmla="*/ 18 h 19"/>
                  <a:gd name="T18" fmla="*/ 26 w 57"/>
                  <a:gd name="T19" fmla="*/ 8 h 19"/>
                  <a:gd name="T20" fmla="*/ 28 w 57"/>
                  <a:gd name="T21" fmla="*/ 7 h 19"/>
                  <a:gd name="T22" fmla="*/ 30 w 57"/>
                  <a:gd name="T23" fmla="*/ 8 h 19"/>
                  <a:gd name="T24" fmla="*/ 40 w 57"/>
                  <a:gd name="T25" fmla="*/ 18 h 19"/>
                  <a:gd name="T26" fmla="*/ 53 w 57"/>
                  <a:gd name="T27" fmla="*/ 10 h 19"/>
                  <a:gd name="T28" fmla="*/ 55 w 57"/>
                  <a:gd name="T29" fmla="*/ 6 h 19"/>
                  <a:gd name="T30" fmla="*/ 56 w 57"/>
                  <a:gd name="T31" fmla="*/ 4 h 19"/>
                  <a:gd name="T32" fmla="*/ 56 w 57"/>
                  <a:gd name="T33" fmla="*/ 2 h 19"/>
                  <a:gd name="T34" fmla="*/ 21 w 57"/>
                  <a:gd name="T35" fmla="*/ 14 h 19"/>
                  <a:gd name="T36" fmla="*/ 11 w 57"/>
                  <a:gd name="T37" fmla="*/ 16 h 19"/>
                  <a:gd name="T38" fmla="*/ 5 w 57"/>
                  <a:gd name="T39" fmla="*/ 7 h 19"/>
                  <a:gd name="T40" fmla="*/ 15 w 57"/>
                  <a:gd name="T41" fmla="*/ 2 h 19"/>
                  <a:gd name="T42" fmla="*/ 22 w 57"/>
                  <a:gd name="T43" fmla="*/ 4 h 19"/>
                  <a:gd name="T44" fmla="*/ 21 w 57"/>
                  <a:gd name="T45" fmla="*/ 14 h 19"/>
                  <a:gd name="T46" fmla="*/ 45 w 57"/>
                  <a:gd name="T47" fmla="*/ 16 h 19"/>
                  <a:gd name="T48" fmla="*/ 35 w 57"/>
                  <a:gd name="T49" fmla="*/ 14 h 19"/>
                  <a:gd name="T50" fmla="*/ 35 w 57"/>
                  <a:gd name="T51" fmla="*/ 4 h 19"/>
                  <a:gd name="T52" fmla="*/ 42 w 57"/>
                  <a:gd name="T53" fmla="*/ 2 h 19"/>
                  <a:gd name="T54" fmla="*/ 52 w 57"/>
                  <a:gd name="T55" fmla="*/ 7 h 19"/>
                  <a:gd name="T56" fmla="*/ 45 w 57"/>
                  <a:gd name="T5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 h="19">
                    <a:moveTo>
                      <a:pt x="56" y="2"/>
                    </a:moveTo>
                    <a:cubicBezTo>
                      <a:pt x="56" y="2"/>
                      <a:pt x="48" y="0"/>
                      <a:pt x="42" y="1"/>
                    </a:cubicBezTo>
                    <a:cubicBezTo>
                      <a:pt x="36" y="2"/>
                      <a:pt x="31" y="4"/>
                      <a:pt x="28" y="4"/>
                    </a:cubicBezTo>
                    <a:cubicBezTo>
                      <a:pt x="26" y="4"/>
                      <a:pt x="21" y="2"/>
                      <a:pt x="15" y="1"/>
                    </a:cubicBezTo>
                    <a:cubicBezTo>
                      <a:pt x="8" y="0"/>
                      <a:pt x="0" y="2"/>
                      <a:pt x="0" y="2"/>
                    </a:cubicBezTo>
                    <a:cubicBezTo>
                      <a:pt x="0" y="2"/>
                      <a:pt x="0" y="3"/>
                      <a:pt x="0" y="4"/>
                    </a:cubicBezTo>
                    <a:cubicBezTo>
                      <a:pt x="0" y="5"/>
                      <a:pt x="0" y="5"/>
                      <a:pt x="2" y="6"/>
                    </a:cubicBezTo>
                    <a:cubicBezTo>
                      <a:pt x="3" y="6"/>
                      <a:pt x="3" y="10"/>
                      <a:pt x="3" y="10"/>
                    </a:cubicBezTo>
                    <a:cubicBezTo>
                      <a:pt x="5" y="17"/>
                      <a:pt x="10" y="19"/>
                      <a:pt x="17" y="18"/>
                    </a:cubicBezTo>
                    <a:cubicBezTo>
                      <a:pt x="24" y="17"/>
                      <a:pt x="25" y="9"/>
                      <a:pt x="26" y="8"/>
                    </a:cubicBezTo>
                    <a:cubicBezTo>
                      <a:pt x="27" y="7"/>
                      <a:pt x="28" y="7"/>
                      <a:pt x="28" y="7"/>
                    </a:cubicBezTo>
                    <a:cubicBezTo>
                      <a:pt x="28" y="7"/>
                      <a:pt x="30" y="7"/>
                      <a:pt x="30" y="8"/>
                    </a:cubicBezTo>
                    <a:cubicBezTo>
                      <a:pt x="31" y="9"/>
                      <a:pt x="33" y="17"/>
                      <a:pt x="40" y="18"/>
                    </a:cubicBezTo>
                    <a:cubicBezTo>
                      <a:pt x="47" y="19"/>
                      <a:pt x="52" y="17"/>
                      <a:pt x="53" y="10"/>
                    </a:cubicBezTo>
                    <a:cubicBezTo>
                      <a:pt x="53" y="10"/>
                      <a:pt x="53" y="6"/>
                      <a:pt x="55" y="6"/>
                    </a:cubicBezTo>
                    <a:cubicBezTo>
                      <a:pt x="56" y="5"/>
                      <a:pt x="56" y="5"/>
                      <a:pt x="56" y="4"/>
                    </a:cubicBezTo>
                    <a:cubicBezTo>
                      <a:pt x="56" y="3"/>
                      <a:pt x="57" y="2"/>
                      <a:pt x="56" y="2"/>
                    </a:cubicBezTo>
                    <a:close/>
                    <a:moveTo>
                      <a:pt x="21" y="14"/>
                    </a:moveTo>
                    <a:cubicBezTo>
                      <a:pt x="19" y="16"/>
                      <a:pt x="16" y="17"/>
                      <a:pt x="11" y="16"/>
                    </a:cubicBezTo>
                    <a:cubicBezTo>
                      <a:pt x="6" y="16"/>
                      <a:pt x="5" y="12"/>
                      <a:pt x="5" y="7"/>
                    </a:cubicBezTo>
                    <a:cubicBezTo>
                      <a:pt x="5" y="1"/>
                      <a:pt x="15" y="2"/>
                      <a:pt x="15" y="2"/>
                    </a:cubicBezTo>
                    <a:cubicBezTo>
                      <a:pt x="19" y="3"/>
                      <a:pt x="19" y="3"/>
                      <a:pt x="22" y="4"/>
                    </a:cubicBezTo>
                    <a:cubicBezTo>
                      <a:pt x="25" y="5"/>
                      <a:pt x="23" y="11"/>
                      <a:pt x="21" y="14"/>
                    </a:cubicBezTo>
                    <a:close/>
                    <a:moveTo>
                      <a:pt x="45" y="16"/>
                    </a:moveTo>
                    <a:cubicBezTo>
                      <a:pt x="41" y="17"/>
                      <a:pt x="37" y="16"/>
                      <a:pt x="35" y="14"/>
                    </a:cubicBezTo>
                    <a:cubicBezTo>
                      <a:pt x="33" y="11"/>
                      <a:pt x="31" y="5"/>
                      <a:pt x="35" y="4"/>
                    </a:cubicBezTo>
                    <a:cubicBezTo>
                      <a:pt x="38" y="3"/>
                      <a:pt x="38" y="3"/>
                      <a:pt x="42" y="2"/>
                    </a:cubicBezTo>
                    <a:cubicBezTo>
                      <a:pt x="42" y="2"/>
                      <a:pt x="52" y="1"/>
                      <a:pt x="52" y="7"/>
                    </a:cubicBezTo>
                    <a:cubicBezTo>
                      <a:pt x="52" y="12"/>
                      <a:pt x="50" y="16"/>
                      <a:pt x="45" y="16"/>
                    </a:cubicBez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3" name="Oval 658"/>
              <p:cNvSpPr>
                <a:spLocks noChangeArrowheads="1"/>
              </p:cNvSpPr>
              <p:nvPr/>
            </p:nvSpPr>
            <p:spPr bwMode="auto">
              <a:xfrm>
                <a:off x="6102988" y="4027976"/>
                <a:ext cx="5056" cy="632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4" name="Oval 659"/>
              <p:cNvSpPr>
                <a:spLocks noChangeArrowheads="1"/>
              </p:cNvSpPr>
              <p:nvPr/>
            </p:nvSpPr>
            <p:spPr bwMode="auto">
              <a:xfrm>
                <a:off x="6260980" y="4027976"/>
                <a:ext cx="2528" cy="6320"/>
              </a:xfrm>
              <a:prstGeom prst="ellipse">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5" name="Freeform 682"/>
              <p:cNvSpPr>
                <a:spLocks/>
              </p:cNvSpPr>
              <p:nvPr/>
            </p:nvSpPr>
            <p:spPr bwMode="auto">
              <a:xfrm>
                <a:off x="6478376" y="379794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6" name="Freeform 685"/>
              <p:cNvSpPr>
                <a:spLocks/>
              </p:cNvSpPr>
              <p:nvPr/>
            </p:nvSpPr>
            <p:spPr bwMode="auto">
              <a:xfrm>
                <a:off x="6478376" y="3792885"/>
                <a:ext cx="0" cy="2528"/>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grpSp>
        <p:grpSp>
          <p:nvGrpSpPr>
            <p:cNvPr id="158" name="Group 157"/>
            <p:cNvGrpSpPr/>
            <p:nvPr/>
          </p:nvGrpSpPr>
          <p:grpSpPr>
            <a:xfrm>
              <a:off x="3524129" y="1505115"/>
              <a:ext cx="428189" cy="1279320"/>
              <a:chOff x="2571855" y="3181322"/>
              <a:chExt cx="438811" cy="1311056"/>
            </a:xfrm>
          </p:grpSpPr>
          <p:sp>
            <p:nvSpPr>
              <p:cNvPr id="159" name="Freeform 10"/>
              <p:cNvSpPr>
                <a:spLocks/>
              </p:cNvSpPr>
              <p:nvPr/>
            </p:nvSpPr>
            <p:spPr bwMode="auto">
              <a:xfrm>
                <a:off x="2690161" y="3181322"/>
                <a:ext cx="251672" cy="444709"/>
              </a:xfrm>
              <a:custGeom>
                <a:avLst/>
                <a:gdLst>
                  <a:gd name="T0" fmla="*/ 152 w 161"/>
                  <a:gd name="T1" fmla="*/ 148 h 187"/>
                  <a:gd name="T2" fmla="*/ 136 w 161"/>
                  <a:gd name="T3" fmla="*/ 148 h 187"/>
                  <a:gd name="T4" fmla="*/ 142 w 161"/>
                  <a:gd name="T5" fmla="*/ 124 h 187"/>
                  <a:gd name="T6" fmla="*/ 146 w 161"/>
                  <a:gd name="T7" fmla="*/ 116 h 187"/>
                  <a:gd name="T8" fmla="*/ 146 w 161"/>
                  <a:gd name="T9" fmla="*/ 115 h 187"/>
                  <a:gd name="T10" fmla="*/ 146 w 161"/>
                  <a:gd name="T11" fmla="*/ 115 h 187"/>
                  <a:gd name="T12" fmla="*/ 151 w 161"/>
                  <a:gd name="T13" fmla="*/ 88 h 187"/>
                  <a:gd name="T14" fmla="*/ 115 w 161"/>
                  <a:gd name="T15" fmla="*/ 28 h 187"/>
                  <a:gd name="T16" fmla="*/ 67 w 161"/>
                  <a:gd name="T17" fmla="*/ 0 h 187"/>
                  <a:gd name="T18" fmla="*/ 6 w 161"/>
                  <a:gd name="T19" fmla="*/ 76 h 187"/>
                  <a:gd name="T20" fmla="*/ 15 w 161"/>
                  <a:gd name="T21" fmla="*/ 115 h 187"/>
                  <a:gd name="T22" fmla="*/ 15 w 161"/>
                  <a:gd name="T23" fmla="*/ 115 h 187"/>
                  <a:gd name="T24" fmla="*/ 25 w 161"/>
                  <a:gd name="T25" fmla="*/ 148 h 187"/>
                  <a:gd name="T26" fmla="*/ 9 w 161"/>
                  <a:gd name="T27" fmla="*/ 148 h 187"/>
                  <a:gd name="T28" fmla="*/ 1 w 161"/>
                  <a:gd name="T29" fmla="*/ 159 h 187"/>
                  <a:gd name="T30" fmla="*/ 26 w 161"/>
                  <a:gd name="T31" fmla="*/ 184 h 187"/>
                  <a:gd name="T32" fmla="*/ 70 w 161"/>
                  <a:gd name="T33" fmla="*/ 187 h 187"/>
                  <a:gd name="T34" fmla="*/ 73 w 161"/>
                  <a:gd name="T35" fmla="*/ 187 h 187"/>
                  <a:gd name="T36" fmla="*/ 73 w 161"/>
                  <a:gd name="T37" fmla="*/ 187 h 187"/>
                  <a:gd name="T38" fmla="*/ 79 w 161"/>
                  <a:gd name="T39" fmla="*/ 187 h 187"/>
                  <a:gd name="T40" fmla="*/ 81 w 161"/>
                  <a:gd name="T41" fmla="*/ 187 h 187"/>
                  <a:gd name="T42" fmla="*/ 82 w 161"/>
                  <a:gd name="T43" fmla="*/ 187 h 187"/>
                  <a:gd name="T44" fmla="*/ 88 w 161"/>
                  <a:gd name="T45" fmla="*/ 187 h 187"/>
                  <a:gd name="T46" fmla="*/ 88 w 161"/>
                  <a:gd name="T47" fmla="*/ 187 h 187"/>
                  <a:gd name="T48" fmla="*/ 91 w 161"/>
                  <a:gd name="T49" fmla="*/ 187 h 187"/>
                  <a:gd name="T50" fmla="*/ 135 w 161"/>
                  <a:gd name="T51" fmla="*/ 184 h 187"/>
                  <a:gd name="T52" fmla="*/ 160 w 161"/>
                  <a:gd name="T53" fmla="*/ 159 h 187"/>
                  <a:gd name="T54" fmla="*/ 152 w 161"/>
                  <a:gd name="T55" fmla="*/ 148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1" h="187">
                    <a:moveTo>
                      <a:pt x="152" y="148"/>
                    </a:moveTo>
                    <a:cubicBezTo>
                      <a:pt x="148" y="158"/>
                      <a:pt x="139" y="155"/>
                      <a:pt x="136" y="148"/>
                    </a:cubicBezTo>
                    <a:cubicBezTo>
                      <a:pt x="135" y="143"/>
                      <a:pt x="139" y="132"/>
                      <a:pt x="142" y="124"/>
                    </a:cubicBezTo>
                    <a:cubicBezTo>
                      <a:pt x="144" y="122"/>
                      <a:pt x="145" y="119"/>
                      <a:pt x="146" y="116"/>
                    </a:cubicBezTo>
                    <a:cubicBezTo>
                      <a:pt x="146" y="116"/>
                      <a:pt x="146" y="115"/>
                      <a:pt x="146" y="115"/>
                    </a:cubicBezTo>
                    <a:cubicBezTo>
                      <a:pt x="146" y="115"/>
                      <a:pt x="146" y="115"/>
                      <a:pt x="146" y="115"/>
                    </a:cubicBezTo>
                    <a:cubicBezTo>
                      <a:pt x="150" y="107"/>
                      <a:pt x="151" y="98"/>
                      <a:pt x="151" y="88"/>
                    </a:cubicBezTo>
                    <a:cubicBezTo>
                      <a:pt x="151" y="60"/>
                      <a:pt x="136" y="36"/>
                      <a:pt x="115" y="28"/>
                    </a:cubicBezTo>
                    <a:cubicBezTo>
                      <a:pt x="104" y="11"/>
                      <a:pt x="87" y="0"/>
                      <a:pt x="67" y="0"/>
                    </a:cubicBezTo>
                    <a:cubicBezTo>
                      <a:pt x="33" y="0"/>
                      <a:pt x="6" y="34"/>
                      <a:pt x="6" y="76"/>
                    </a:cubicBezTo>
                    <a:cubicBezTo>
                      <a:pt x="6" y="91"/>
                      <a:pt x="9" y="104"/>
                      <a:pt x="15" y="115"/>
                    </a:cubicBezTo>
                    <a:cubicBezTo>
                      <a:pt x="15" y="115"/>
                      <a:pt x="15" y="115"/>
                      <a:pt x="15" y="115"/>
                    </a:cubicBezTo>
                    <a:cubicBezTo>
                      <a:pt x="15" y="115"/>
                      <a:pt x="27" y="141"/>
                      <a:pt x="25" y="148"/>
                    </a:cubicBezTo>
                    <a:cubicBezTo>
                      <a:pt x="22" y="155"/>
                      <a:pt x="13" y="158"/>
                      <a:pt x="9" y="148"/>
                    </a:cubicBezTo>
                    <a:cubicBezTo>
                      <a:pt x="6" y="137"/>
                      <a:pt x="0" y="150"/>
                      <a:pt x="1" y="159"/>
                    </a:cubicBezTo>
                    <a:cubicBezTo>
                      <a:pt x="1" y="168"/>
                      <a:pt x="4" y="181"/>
                      <a:pt x="26" y="184"/>
                    </a:cubicBezTo>
                    <a:cubicBezTo>
                      <a:pt x="45" y="187"/>
                      <a:pt x="55" y="187"/>
                      <a:pt x="70" y="187"/>
                    </a:cubicBezTo>
                    <a:cubicBezTo>
                      <a:pt x="71" y="187"/>
                      <a:pt x="73" y="187"/>
                      <a:pt x="73" y="187"/>
                    </a:cubicBezTo>
                    <a:cubicBezTo>
                      <a:pt x="73" y="187"/>
                      <a:pt x="73" y="187"/>
                      <a:pt x="73" y="187"/>
                    </a:cubicBezTo>
                    <a:cubicBezTo>
                      <a:pt x="75" y="187"/>
                      <a:pt x="77" y="187"/>
                      <a:pt x="79" y="187"/>
                    </a:cubicBezTo>
                    <a:cubicBezTo>
                      <a:pt x="79" y="187"/>
                      <a:pt x="80" y="187"/>
                      <a:pt x="81" y="187"/>
                    </a:cubicBezTo>
                    <a:cubicBezTo>
                      <a:pt x="81" y="187"/>
                      <a:pt x="82" y="187"/>
                      <a:pt x="82" y="187"/>
                    </a:cubicBezTo>
                    <a:cubicBezTo>
                      <a:pt x="84" y="187"/>
                      <a:pt x="86" y="187"/>
                      <a:pt x="88" y="187"/>
                    </a:cubicBezTo>
                    <a:cubicBezTo>
                      <a:pt x="88" y="187"/>
                      <a:pt x="88" y="187"/>
                      <a:pt x="88" y="187"/>
                    </a:cubicBezTo>
                    <a:cubicBezTo>
                      <a:pt x="88" y="187"/>
                      <a:pt x="90" y="187"/>
                      <a:pt x="91" y="187"/>
                    </a:cubicBezTo>
                    <a:cubicBezTo>
                      <a:pt x="106" y="187"/>
                      <a:pt x="116" y="187"/>
                      <a:pt x="135" y="184"/>
                    </a:cubicBezTo>
                    <a:cubicBezTo>
                      <a:pt x="157" y="181"/>
                      <a:pt x="160" y="168"/>
                      <a:pt x="160" y="159"/>
                    </a:cubicBezTo>
                    <a:cubicBezTo>
                      <a:pt x="161" y="150"/>
                      <a:pt x="155" y="137"/>
                      <a:pt x="152" y="148"/>
                    </a:cubicBezTo>
                    <a:close/>
                  </a:path>
                </a:pathLst>
              </a:custGeom>
              <a:solidFill>
                <a:schemeClr val="tx1">
                  <a:lumMod val="75000"/>
                </a:schemeClr>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0" name="Freeform 12"/>
              <p:cNvSpPr>
                <a:spLocks/>
              </p:cNvSpPr>
              <p:nvPr/>
            </p:nvSpPr>
            <p:spPr bwMode="auto">
              <a:xfrm>
                <a:off x="2879453" y="3445900"/>
                <a:ext cx="131213" cy="337712"/>
              </a:xfrm>
              <a:custGeom>
                <a:avLst/>
                <a:gdLst>
                  <a:gd name="T0" fmla="*/ 0 w 100"/>
                  <a:gd name="T1" fmla="*/ 10 h 258"/>
                  <a:gd name="T2" fmla="*/ 40 w 100"/>
                  <a:gd name="T3" fmla="*/ 0 h 258"/>
                  <a:gd name="T4" fmla="*/ 100 w 100"/>
                  <a:gd name="T5" fmla="*/ 258 h 258"/>
                  <a:gd name="T6" fmla="*/ 59 w 100"/>
                  <a:gd name="T7" fmla="*/ 258 h 258"/>
                  <a:gd name="T8" fmla="*/ 0 w 100"/>
                  <a:gd name="T9" fmla="*/ 10 h 258"/>
                </a:gdLst>
                <a:ahLst/>
                <a:cxnLst>
                  <a:cxn ang="0">
                    <a:pos x="T0" y="T1"/>
                  </a:cxn>
                  <a:cxn ang="0">
                    <a:pos x="T2" y="T3"/>
                  </a:cxn>
                  <a:cxn ang="0">
                    <a:pos x="T4" y="T5"/>
                  </a:cxn>
                  <a:cxn ang="0">
                    <a:pos x="T6" y="T7"/>
                  </a:cxn>
                  <a:cxn ang="0">
                    <a:pos x="T8" y="T9"/>
                  </a:cxn>
                </a:cxnLst>
                <a:rect l="0" t="0" r="r" b="b"/>
                <a:pathLst>
                  <a:path w="100" h="258">
                    <a:moveTo>
                      <a:pt x="0" y="10"/>
                    </a:moveTo>
                    <a:cubicBezTo>
                      <a:pt x="14" y="7"/>
                      <a:pt x="27" y="3"/>
                      <a:pt x="40" y="0"/>
                    </a:cubicBezTo>
                    <a:cubicBezTo>
                      <a:pt x="79" y="84"/>
                      <a:pt x="91" y="166"/>
                      <a:pt x="100" y="258"/>
                    </a:cubicBezTo>
                    <a:cubicBezTo>
                      <a:pt x="59" y="258"/>
                      <a:pt x="59" y="258"/>
                      <a:pt x="59" y="258"/>
                    </a:cubicBezTo>
                    <a:cubicBezTo>
                      <a:pt x="49" y="170"/>
                      <a:pt x="38" y="91"/>
                      <a:pt x="0" y="10"/>
                    </a:cubicBezTo>
                    <a:close/>
                  </a:path>
                </a:pathLst>
              </a:cu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1" name="Freeform 13"/>
              <p:cNvSpPr>
                <a:spLocks/>
              </p:cNvSpPr>
              <p:nvPr/>
            </p:nvSpPr>
            <p:spPr bwMode="auto">
              <a:xfrm>
                <a:off x="2712747" y="4086908"/>
                <a:ext cx="78513" cy="405470"/>
              </a:xfrm>
              <a:custGeom>
                <a:avLst/>
                <a:gdLst>
                  <a:gd name="T0" fmla="*/ 63 w 73"/>
                  <a:gd name="T1" fmla="*/ 377 h 377"/>
                  <a:gd name="T2" fmla="*/ 10 w 73"/>
                  <a:gd name="T3" fmla="*/ 377 h 377"/>
                  <a:gd name="T4" fmla="*/ 0 w 73"/>
                  <a:gd name="T5" fmla="*/ 0 h 377"/>
                  <a:gd name="T6" fmla="*/ 73 w 73"/>
                  <a:gd name="T7" fmla="*/ 0 h 377"/>
                  <a:gd name="T8" fmla="*/ 63 w 73"/>
                  <a:gd name="T9" fmla="*/ 377 h 377"/>
                </a:gdLst>
                <a:ahLst/>
                <a:cxnLst>
                  <a:cxn ang="0">
                    <a:pos x="T0" y="T1"/>
                  </a:cxn>
                  <a:cxn ang="0">
                    <a:pos x="T2" y="T3"/>
                  </a:cxn>
                  <a:cxn ang="0">
                    <a:pos x="T4" y="T5"/>
                  </a:cxn>
                  <a:cxn ang="0">
                    <a:pos x="T6" y="T7"/>
                  </a:cxn>
                  <a:cxn ang="0">
                    <a:pos x="T8" y="T9"/>
                  </a:cxn>
                </a:cxnLst>
                <a:rect l="0" t="0" r="r" b="b"/>
                <a:pathLst>
                  <a:path w="73" h="377">
                    <a:moveTo>
                      <a:pt x="63" y="377"/>
                    </a:moveTo>
                    <a:lnTo>
                      <a:pt x="10" y="377"/>
                    </a:lnTo>
                    <a:lnTo>
                      <a:pt x="0" y="0"/>
                    </a:lnTo>
                    <a:lnTo>
                      <a:pt x="73" y="0"/>
                    </a:lnTo>
                    <a:lnTo>
                      <a:pt x="63" y="377"/>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2" name="Freeform 14"/>
              <p:cNvSpPr>
                <a:spLocks/>
              </p:cNvSpPr>
              <p:nvPr/>
            </p:nvSpPr>
            <p:spPr bwMode="auto">
              <a:xfrm>
                <a:off x="2714898" y="4455810"/>
                <a:ext cx="72060" cy="36568"/>
              </a:xfrm>
              <a:custGeom>
                <a:avLst/>
                <a:gdLst>
                  <a:gd name="T0" fmla="*/ 28 w 55"/>
                  <a:gd name="T1" fmla="*/ 0 h 28"/>
                  <a:gd name="T2" fmla="*/ 0 w 55"/>
                  <a:gd name="T3" fmla="*/ 28 h 28"/>
                  <a:gd name="T4" fmla="*/ 55 w 55"/>
                  <a:gd name="T5" fmla="*/ 28 h 28"/>
                  <a:gd name="T6" fmla="*/ 28 w 55"/>
                  <a:gd name="T7" fmla="*/ 0 h 28"/>
                </a:gdLst>
                <a:ahLst/>
                <a:cxnLst>
                  <a:cxn ang="0">
                    <a:pos x="T0" y="T1"/>
                  </a:cxn>
                  <a:cxn ang="0">
                    <a:pos x="T2" y="T3"/>
                  </a:cxn>
                  <a:cxn ang="0">
                    <a:pos x="T4" y="T5"/>
                  </a:cxn>
                  <a:cxn ang="0">
                    <a:pos x="T6" y="T7"/>
                  </a:cxn>
                </a:cxnLst>
                <a:rect l="0" t="0" r="r" b="b"/>
                <a:pathLst>
                  <a:path w="55" h="28">
                    <a:moveTo>
                      <a:pt x="28" y="0"/>
                    </a:moveTo>
                    <a:cubicBezTo>
                      <a:pt x="13" y="0"/>
                      <a:pt x="0" y="13"/>
                      <a:pt x="0" y="28"/>
                    </a:cubicBezTo>
                    <a:cubicBezTo>
                      <a:pt x="55" y="28"/>
                      <a:pt x="55" y="28"/>
                      <a:pt x="55" y="28"/>
                    </a:cubicBezTo>
                    <a:cubicBezTo>
                      <a:pt x="55" y="13"/>
                      <a:pt x="43" y="0"/>
                      <a:pt x="28" y="0"/>
                    </a:cubicBez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3" name="Freeform 15"/>
              <p:cNvSpPr>
                <a:spLocks/>
              </p:cNvSpPr>
              <p:nvPr/>
            </p:nvSpPr>
            <p:spPr bwMode="auto">
              <a:xfrm>
                <a:off x="2803091" y="4086908"/>
                <a:ext cx="76362" cy="405470"/>
              </a:xfrm>
              <a:custGeom>
                <a:avLst/>
                <a:gdLst>
                  <a:gd name="T0" fmla="*/ 10 w 71"/>
                  <a:gd name="T1" fmla="*/ 377 h 377"/>
                  <a:gd name="T2" fmla="*/ 63 w 71"/>
                  <a:gd name="T3" fmla="*/ 377 h 377"/>
                  <a:gd name="T4" fmla="*/ 71 w 71"/>
                  <a:gd name="T5" fmla="*/ 0 h 377"/>
                  <a:gd name="T6" fmla="*/ 0 w 71"/>
                  <a:gd name="T7" fmla="*/ 0 h 377"/>
                  <a:gd name="T8" fmla="*/ 10 w 71"/>
                  <a:gd name="T9" fmla="*/ 377 h 377"/>
                </a:gdLst>
                <a:ahLst/>
                <a:cxnLst>
                  <a:cxn ang="0">
                    <a:pos x="T0" y="T1"/>
                  </a:cxn>
                  <a:cxn ang="0">
                    <a:pos x="T2" y="T3"/>
                  </a:cxn>
                  <a:cxn ang="0">
                    <a:pos x="T4" y="T5"/>
                  </a:cxn>
                  <a:cxn ang="0">
                    <a:pos x="T6" y="T7"/>
                  </a:cxn>
                  <a:cxn ang="0">
                    <a:pos x="T8" y="T9"/>
                  </a:cxn>
                </a:cxnLst>
                <a:rect l="0" t="0" r="r" b="b"/>
                <a:pathLst>
                  <a:path w="71" h="377">
                    <a:moveTo>
                      <a:pt x="10" y="377"/>
                    </a:moveTo>
                    <a:lnTo>
                      <a:pt x="63" y="377"/>
                    </a:lnTo>
                    <a:lnTo>
                      <a:pt x="71" y="0"/>
                    </a:lnTo>
                    <a:lnTo>
                      <a:pt x="0" y="0"/>
                    </a:lnTo>
                    <a:lnTo>
                      <a:pt x="10" y="377"/>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4" name="Freeform 16"/>
              <p:cNvSpPr>
                <a:spLocks/>
              </p:cNvSpPr>
              <p:nvPr/>
            </p:nvSpPr>
            <p:spPr bwMode="auto">
              <a:xfrm>
                <a:off x="2805242" y="4455810"/>
                <a:ext cx="72060" cy="36568"/>
              </a:xfrm>
              <a:custGeom>
                <a:avLst/>
                <a:gdLst>
                  <a:gd name="T0" fmla="*/ 28 w 55"/>
                  <a:gd name="T1" fmla="*/ 0 h 28"/>
                  <a:gd name="T2" fmla="*/ 55 w 55"/>
                  <a:gd name="T3" fmla="*/ 28 h 28"/>
                  <a:gd name="T4" fmla="*/ 0 w 55"/>
                  <a:gd name="T5" fmla="*/ 28 h 28"/>
                  <a:gd name="T6" fmla="*/ 28 w 55"/>
                  <a:gd name="T7" fmla="*/ 0 h 28"/>
                </a:gdLst>
                <a:ahLst/>
                <a:cxnLst>
                  <a:cxn ang="0">
                    <a:pos x="T0" y="T1"/>
                  </a:cxn>
                  <a:cxn ang="0">
                    <a:pos x="T2" y="T3"/>
                  </a:cxn>
                  <a:cxn ang="0">
                    <a:pos x="T4" y="T5"/>
                  </a:cxn>
                  <a:cxn ang="0">
                    <a:pos x="T6" y="T7"/>
                  </a:cxn>
                </a:cxnLst>
                <a:rect l="0" t="0" r="r" b="b"/>
                <a:pathLst>
                  <a:path w="55" h="28">
                    <a:moveTo>
                      <a:pt x="28" y="0"/>
                    </a:moveTo>
                    <a:cubicBezTo>
                      <a:pt x="43" y="0"/>
                      <a:pt x="55" y="13"/>
                      <a:pt x="55" y="28"/>
                    </a:cubicBezTo>
                    <a:cubicBezTo>
                      <a:pt x="0" y="28"/>
                      <a:pt x="0" y="28"/>
                      <a:pt x="0" y="28"/>
                    </a:cubicBezTo>
                    <a:cubicBezTo>
                      <a:pt x="0" y="13"/>
                      <a:pt x="12" y="0"/>
                      <a:pt x="28" y="0"/>
                    </a:cubicBezTo>
                    <a:close/>
                  </a:path>
                </a:pathLst>
              </a:custGeom>
              <a:solidFill>
                <a:srgbClr val="68217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5" name="Freeform 17"/>
              <p:cNvSpPr>
                <a:spLocks/>
              </p:cNvSpPr>
              <p:nvPr/>
            </p:nvSpPr>
            <p:spPr bwMode="auto">
              <a:xfrm>
                <a:off x="2963343" y="3783612"/>
                <a:ext cx="39794" cy="44097"/>
              </a:xfrm>
              <a:custGeom>
                <a:avLst/>
                <a:gdLst>
                  <a:gd name="T0" fmla="*/ 0 w 30"/>
                  <a:gd name="T1" fmla="*/ 0 h 34"/>
                  <a:gd name="T2" fmla="*/ 0 w 30"/>
                  <a:gd name="T3" fmla="*/ 18 h 34"/>
                  <a:gd name="T4" fmla="*/ 15 w 30"/>
                  <a:gd name="T5" fmla="*/ 34 h 34"/>
                  <a:gd name="T6" fmla="*/ 30 w 30"/>
                  <a:gd name="T7" fmla="*/ 18 h 34"/>
                  <a:gd name="T8" fmla="*/ 30 w 30"/>
                  <a:gd name="T9" fmla="*/ 0 h 34"/>
                  <a:gd name="T10" fmla="*/ 0 w 30"/>
                  <a:gd name="T11" fmla="*/ 0 h 34"/>
                </a:gdLst>
                <a:ahLst/>
                <a:cxnLst>
                  <a:cxn ang="0">
                    <a:pos x="T0" y="T1"/>
                  </a:cxn>
                  <a:cxn ang="0">
                    <a:pos x="T2" y="T3"/>
                  </a:cxn>
                  <a:cxn ang="0">
                    <a:pos x="T4" y="T5"/>
                  </a:cxn>
                  <a:cxn ang="0">
                    <a:pos x="T6" y="T7"/>
                  </a:cxn>
                  <a:cxn ang="0">
                    <a:pos x="T8" y="T9"/>
                  </a:cxn>
                  <a:cxn ang="0">
                    <a:pos x="T10" y="T11"/>
                  </a:cxn>
                </a:cxnLst>
                <a:rect l="0" t="0" r="r" b="b"/>
                <a:pathLst>
                  <a:path w="30" h="34">
                    <a:moveTo>
                      <a:pt x="0" y="0"/>
                    </a:moveTo>
                    <a:cubicBezTo>
                      <a:pt x="0" y="18"/>
                      <a:pt x="0" y="18"/>
                      <a:pt x="0" y="18"/>
                    </a:cubicBezTo>
                    <a:cubicBezTo>
                      <a:pt x="0" y="27"/>
                      <a:pt x="7" y="34"/>
                      <a:pt x="15" y="34"/>
                    </a:cubicBezTo>
                    <a:cubicBezTo>
                      <a:pt x="23" y="34"/>
                      <a:pt x="30" y="27"/>
                      <a:pt x="30" y="18"/>
                    </a:cubicBezTo>
                    <a:cubicBezTo>
                      <a:pt x="30" y="0"/>
                      <a:pt x="30" y="0"/>
                      <a:pt x="30" y="0"/>
                    </a:cubicBezTo>
                    <a:lnTo>
                      <a:pt x="0" y="0"/>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6" name="Freeform 18"/>
              <p:cNvSpPr>
                <a:spLocks/>
              </p:cNvSpPr>
              <p:nvPr/>
            </p:nvSpPr>
            <p:spPr bwMode="auto">
              <a:xfrm>
                <a:off x="2571855" y="3445900"/>
                <a:ext cx="133364" cy="337712"/>
              </a:xfrm>
              <a:custGeom>
                <a:avLst/>
                <a:gdLst>
                  <a:gd name="T0" fmla="*/ 102 w 102"/>
                  <a:gd name="T1" fmla="*/ 10 h 258"/>
                  <a:gd name="T2" fmla="*/ 61 w 102"/>
                  <a:gd name="T3" fmla="*/ 0 h 258"/>
                  <a:gd name="T4" fmla="*/ 0 w 102"/>
                  <a:gd name="T5" fmla="*/ 258 h 258"/>
                  <a:gd name="T6" fmla="*/ 42 w 102"/>
                  <a:gd name="T7" fmla="*/ 258 h 258"/>
                  <a:gd name="T8" fmla="*/ 102 w 102"/>
                  <a:gd name="T9" fmla="*/ 10 h 258"/>
                </a:gdLst>
                <a:ahLst/>
                <a:cxnLst>
                  <a:cxn ang="0">
                    <a:pos x="T0" y="T1"/>
                  </a:cxn>
                  <a:cxn ang="0">
                    <a:pos x="T2" y="T3"/>
                  </a:cxn>
                  <a:cxn ang="0">
                    <a:pos x="T4" y="T5"/>
                  </a:cxn>
                  <a:cxn ang="0">
                    <a:pos x="T6" y="T7"/>
                  </a:cxn>
                  <a:cxn ang="0">
                    <a:pos x="T8" y="T9"/>
                  </a:cxn>
                </a:cxnLst>
                <a:rect l="0" t="0" r="r" b="b"/>
                <a:pathLst>
                  <a:path w="102" h="258">
                    <a:moveTo>
                      <a:pt x="102" y="10"/>
                    </a:moveTo>
                    <a:cubicBezTo>
                      <a:pt x="89" y="7"/>
                      <a:pt x="75" y="3"/>
                      <a:pt x="61" y="0"/>
                    </a:cubicBezTo>
                    <a:cubicBezTo>
                      <a:pt x="21" y="84"/>
                      <a:pt x="9" y="166"/>
                      <a:pt x="0" y="258"/>
                    </a:cubicBezTo>
                    <a:cubicBezTo>
                      <a:pt x="42" y="258"/>
                      <a:pt x="42" y="258"/>
                      <a:pt x="42" y="258"/>
                    </a:cubicBezTo>
                    <a:cubicBezTo>
                      <a:pt x="52" y="170"/>
                      <a:pt x="64" y="91"/>
                      <a:pt x="102" y="10"/>
                    </a:cubicBezTo>
                    <a:close/>
                  </a:path>
                </a:pathLst>
              </a:cu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7" name="Freeform 19"/>
              <p:cNvSpPr>
                <a:spLocks/>
              </p:cNvSpPr>
              <p:nvPr/>
            </p:nvSpPr>
            <p:spPr bwMode="auto">
              <a:xfrm>
                <a:off x="2579383" y="3783612"/>
                <a:ext cx="40870" cy="44097"/>
              </a:xfrm>
              <a:custGeom>
                <a:avLst/>
                <a:gdLst>
                  <a:gd name="T0" fmla="*/ 31 w 31"/>
                  <a:gd name="T1" fmla="*/ 0 h 34"/>
                  <a:gd name="T2" fmla="*/ 31 w 31"/>
                  <a:gd name="T3" fmla="*/ 18 h 34"/>
                  <a:gd name="T4" fmla="*/ 16 w 31"/>
                  <a:gd name="T5" fmla="*/ 34 h 34"/>
                  <a:gd name="T6" fmla="*/ 0 w 31"/>
                  <a:gd name="T7" fmla="*/ 18 h 34"/>
                  <a:gd name="T8" fmla="*/ 0 w 31"/>
                  <a:gd name="T9" fmla="*/ 0 h 34"/>
                  <a:gd name="T10" fmla="*/ 31 w 31"/>
                  <a:gd name="T11" fmla="*/ 0 h 34"/>
                </a:gdLst>
                <a:ahLst/>
                <a:cxnLst>
                  <a:cxn ang="0">
                    <a:pos x="T0" y="T1"/>
                  </a:cxn>
                  <a:cxn ang="0">
                    <a:pos x="T2" y="T3"/>
                  </a:cxn>
                  <a:cxn ang="0">
                    <a:pos x="T4" y="T5"/>
                  </a:cxn>
                  <a:cxn ang="0">
                    <a:pos x="T6" y="T7"/>
                  </a:cxn>
                  <a:cxn ang="0">
                    <a:pos x="T8" y="T9"/>
                  </a:cxn>
                  <a:cxn ang="0">
                    <a:pos x="T10" y="T11"/>
                  </a:cxn>
                </a:cxnLst>
                <a:rect l="0" t="0" r="r" b="b"/>
                <a:pathLst>
                  <a:path w="31" h="34">
                    <a:moveTo>
                      <a:pt x="31" y="0"/>
                    </a:moveTo>
                    <a:cubicBezTo>
                      <a:pt x="31" y="18"/>
                      <a:pt x="31" y="18"/>
                      <a:pt x="31" y="18"/>
                    </a:cubicBezTo>
                    <a:cubicBezTo>
                      <a:pt x="31" y="27"/>
                      <a:pt x="24" y="34"/>
                      <a:pt x="16" y="34"/>
                    </a:cubicBezTo>
                    <a:cubicBezTo>
                      <a:pt x="7" y="34"/>
                      <a:pt x="0" y="27"/>
                      <a:pt x="0" y="18"/>
                    </a:cubicBezTo>
                    <a:cubicBezTo>
                      <a:pt x="0" y="0"/>
                      <a:pt x="0" y="0"/>
                      <a:pt x="0" y="0"/>
                    </a:cubicBezTo>
                    <a:lnTo>
                      <a:pt x="31" y="0"/>
                    </a:ln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8" name="Freeform 20"/>
              <p:cNvSpPr>
                <a:spLocks/>
              </p:cNvSpPr>
              <p:nvPr/>
            </p:nvSpPr>
            <p:spPr bwMode="auto">
              <a:xfrm>
                <a:off x="2652519" y="3436220"/>
                <a:ext cx="279634" cy="424829"/>
              </a:xfrm>
              <a:custGeom>
                <a:avLst/>
                <a:gdLst>
                  <a:gd name="T0" fmla="*/ 167 w 260"/>
                  <a:gd name="T1" fmla="*/ 0 h 403"/>
                  <a:gd name="T2" fmla="*/ 130 w 260"/>
                  <a:gd name="T3" fmla="*/ 293 h 403"/>
                  <a:gd name="T4" fmla="*/ 94 w 260"/>
                  <a:gd name="T5" fmla="*/ 0 h 403"/>
                  <a:gd name="T6" fmla="*/ 0 w 260"/>
                  <a:gd name="T7" fmla="*/ 9 h 403"/>
                  <a:gd name="T8" fmla="*/ 20 w 260"/>
                  <a:gd name="T9" fmla="*/ 403 h 403"/>
                  <a:gd name="T10" fmla="*/ 241 w 260"/>
                  <a:gd name="T11" fmla="*/ 403 h 403"/>
                  <a:gd name="T12" fmla="*/ 260 w 260"/>
                  <a:gd name="T13" fmla="*/ 9 h 403"/>
                  <a:gd name="T14" fmla="*/ 167 w 260"/>
                  <a:gd name="T15" fmla="*/ 0 h 4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 h="403">
                    <a:moveTo>
                      <a:pt x="167" y="0"/>
                    </a:moveTo>
                    <a:lnTo>
                      <a:pt x="130" y="293"/>
                    </a:lnTo>
                    <a:lnTo>
                      <a:pt x="94" y="0"/>
                    </a:lnTo>
                    <a:lnTo>
                      <a:pt x="0" y="9"/>
                    </a:lnTo>
                    <a:lnTo>
                      <a:pt x="20" y="403"/>
                    </a:lnTo>
                    <a:lnTo>
                      <a:pt x="241" y="403"/>
                    </a:lnTo>
                    <a:lnTo>
                      <a:pt x="260" y="9"/>
                    </a:lnTo>
                    <a:lnTo>
                      <a:pt x="167" y="0"/>
                    </a:lnTo>
                    <a:close/>
                  </a:path>
                </a:pathLst>
              </a:cu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69" name="Freeform 21"/>
              <p:cNvSpPr>
                <a:spLocks/>
              </p:cNvSpPr>
              <p:nvPr/>
            </p:nvSpPr>
            <p:spPr bwMode="auto">
              <a:xfrm>
                <a:off x="2857943" y="3280271"/>
                <a:ext cx="0" cy="1076"/>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0" name="Freeform 22"/>
              <p:cNvSpPr>
                <a:spLocks/>
              </p:cNvSpPr>
              <p:nvPr/>
            </p:nvSpPr>
            <p:spPr bwMode="auto">
              <a:xfrm>
                <a:off x="2856867" y="327919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1" name="Freeform 23"/>
              <p:cNvSpPr>
                <a:spLocks/>
              </p:cNvSpPr>
              <p:nvPr/>
            </p:nvSpPr>
            <p:spPr bwMode="auto">
              <a:xfrm>
                <a:off x="2853641" y="327274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2" name="Freeform 24"/>
              <p:cNvSpPr>
                <a:spLocks/>
              </p:cNvSpPr>
              <p:nvPr/>
            </p:nvSpPr>
            <p:spPr bwMode="auto">
              <a:xfrm>
                <a:off x="2854716" y="327489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3" name="Freeform 25"/>
              <p:cNvSpPr>
                <a:spLocks/>
              </p:cNvSpPr>
              <p:nvPr/>
            </p:nvSpPr>
            <p:spPr bwMode="auto">
              <a:xfrm>
                <a:off x="2728881" y="327381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4" name="Freeform 26"/>
              <p:cNvSpPr>
                <a:spLocks/>
              </p:cNvSpPr>
              <p:nvPr/>
            </p:nvSpPr>
            <p:spPr bwMode="auto">
              <a:xfrm>
                <a:off x="2857943" y="3283497"/>
                <a:ext cx="0" cy="2151"/>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1"/>
                      <a:pt x="0" y="0"/>
                    </a:cubicBezTo>
                    <a:cubicBezTo>
                      <a:pt x="0" y="1"/>
                      <a:pt x="0" y="1"/>
                      <a:pt x="0" y="2"/>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5" name="Freeform 27"/>
              <p:cNvSpPr>
                <a:spLocks/>
              </p:cNvSpPr>
              <p:nvPr/>
            </p:nvSpPr>
            <p:spPr bwMode="auto">
              <a:xfrm>
                <a:off x="2857943" y="3286724"/>
                <a:ext cx="0" cy="3227"/>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6" name="Freeform 28"/>
              <p:cNvSpPr>
                <a:spLocks/>
              </p:cNvSpPr>
              <p:nvPr/>
            </p:nvSpPr>
            <p:spPr bwMode="auto">
              <a:xfrm>
                <a:off x="2852565" y="326951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7" name="Freeform 29"/>
              <p:cNvSpPr>
                <a:spLocks/>
              </p:cNvSpPr>
              <p:nvPr/>
            </p:nvSpPr>
            <p:spPr bwMode="auto">
              <a:xfrm>
                <a:off x="2724578" y="32856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8" name="Freeform 30"/>
              <p:cNvSpPr>
                <a:spLocks/>
              </p:cNvSpPr>
              <p:nvPr/>
            </p:nvSpPr>
            <p:spPr bwMode="auto">
              <a:xfrm>
                <a:off x="2725654" y="327919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9" name="Freeform 31"/>
              <p:cNvSpPr>
                <a:spLocks/>
              </p:cNvSpPr>
              <p:nvPr/>
            </p:nvSpPr>
            <p:spPr bwMode="auto">
              <a:xfrm>
                <a:off x="2726730" y="327596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0" name="Freeform 32"/>
              <p:cNvSpPr>
                <a:spLocks/>
              </p:cNvSpPr>
              <p:nvPr/>
            </p:nvSpPr>
            <p:spPr bwMode="auto">
              <a:xfrm>
                <a:off x="2724578" y="3281346"/>
                <a:ext cx="0" cy="2151"/>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D60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1" name="Freeform 33"/>
              <p:cNvSpPr>
                <a:spLocks/>
              </p:cNvSpPr>
              <p:nvPr/>
            </p:nvSpPr>
            <p:spPr bwMode="auto">
              <a:xfrm>
                <a:off x="2712748" y="3266288"/>
                <a:ext cx="157025" cy="189291"/>
              </a:xfrm>
              <a:custGeom>
                <a:avLst/>
                <a:gdLst>
                  <a:gd name="T0" fmla="*/ 115 w 120"/>
                  <a:gd name="T1" fmla="*/ 26 h 145"/>
                  <a:gd name="T2" fmla="*/ 111 w 120"/>
                  <a:gd name="T3" fmla="*/ 25 h 145"/>
                  <a:gd name="T4" fmla="*/ 111 w 120"/>
                  <a:gd name="T5" fmla="*/ 18 h 145"/>
                  <a:gd name="T6" fmla="*/ 111 w 120"/>
                  <a:gd name="T7" fmla="*/ 16 h 145"/>
                  <a:gd name="T8" fmla="*/ 111 w 120"/>
                  <a:gd name="T9" fmla="*/ 15 h 145"/>
                  <a:gd name="T10" fmla="*/ 111 w 120"/>
                  <a:gd name="T11" fmla="*/ 13 h 145"/>
                  <a:gd name="T12" fmla="*/ 111 w 120"/>
                  <a:gd name="T13" fmla="*/ 12 h 145"/>
                  <a:gd name="T14" fmla="*/ 111 w 120"/>
                  <a:gd name="T15" fmla="*/ 11 h 145"/>
                  <a:gd name="T16" fmla="*/ 110 w 120"/>
                  <a:gd name="T17" fmla="*/ 10 h 145"/>
                  <a:gd name="T18" fmla="*/ 110 w 120"/>
                  <a:gd name="T19" fmla="*/ 10 h 145"/>
                  <a:gd name="T20" fmla="*/ 109 w 120"/>
                  <a:gd name="T21" fmla="*/ 7 h 145"/>
                  <a:gd name="T22" fmla="*/ 109 w 120"/>
                  <a:gd name="T23" fmla="*/ 7 h 145"/>
                  <a:gd name="T24" fmla="*/ 108 w 120"/>
                  <a:gd name="T25" fmla="*/ 5 h 145"/>
                  <a:gd name="T26" fmla="*/ 108 w 120"/>
                  <a:gd name="T27" fmla="*/ 5 h 145"/>
                  <a:gd name="T28" fmla="*/ 107 w 120"/>
                  <a:gd name="T29" fmla="*/ 3 h 145"/>
                  <a:gd name="T30" fmla="*/ 107 w 120"/>
                  <a:gd name="T31" fmla="*/ 3 h 145"/>
                  <a:gd name="T32" fmla="*/ 97 w 120"/>
                  <a:gd name="T33" fmla="*/ 5 h 145"/>
                  <a:gd name="T34" fmla="*/ 81 w 120"/>
                  <a:gd name="T35" fmla="*/ 0 h 145"/>
                  <a:gd name="T36" fmla="*/ 49 w 120"/>
                  <a:gd name="T37" fmla="*/ 5 h 145"/>
                  <a:gd name="T38" fmla="*/ 17 w 120"/>
                  <a:gd name="T39" fmla="*/ 0 h 145"/>
                  <a:gd name="T40" fmla="*/ 12 w 120"/>
                  <a:gd name="T41" fmla="*/ 6 h 145"/>
                  <a:gd name="T42" fmla="*/ 12 w 120"/>
                  <a:gd name="T43" fmla="*/ 6 h 145"/>
                  <a:gd name="T44" fmla="*/ 11 w 120"/>
                  <a:gd name="T45" fmla="*/ 8 h 145"/>
                  <a:gd name="T46" fmla="*/ 11 w 120"/>
                  <a:gd name="T47" fmla="*/ 8 h 145"/>
                  <a:gd name="T48" fmla="*/ 10 w 120"/>
                  <a:gd name="T49" fmla="*/ 10 h 145"/>
                  <a:gd name="T50" fmla="*/ 10 w 120"/>
                  <a:gd name="T51" fmla="*/ 10 h 145"/>
                  <a:gd name="T52" fmla="*/ 9 w 120"/>
                  <a:gd name="T53" fmla="*/ 12 h 145"/>
                  <a:gd name="T54" fmla="*/ 9 w 120"/>
                  <a:gd name="T55" fmla="*/ 13 h 145"/>
                  <a:gd name="T56" fmla="*/ 9 w 120"/>
                  <a:gd name="T57" fmla="*/ 15 h 145"/>
                  <a:gd name="T58" fmla="*/ 9 w 120"/>
                  <a:gd name="T59" fmla="*/ 15 h 145"/>
                  <a:gd name="T60" fmla="*/ 9 w 120"/>
                  <a:gd name="T61" fmla="*/ 18 h 145"/>
                  <a:gd name="T62" fmla="*/ 9 w 120"/>
                  <a:gd name="T63" fmla="*/ 25 h 145"/>
                  <a:gd name="T64" fmla="*/ 7 w 120"/>
                  <a:gd name="T65" fmla="*/ 25 h 145"/>
                  <a:gd name="T66" fmla="*/ 0 w 120"/>
                  <a:gd name="T67" fmla="*/ 34 h 145"/>
                  <a:gd name="T68" fmla="*/ 0 w 120"/>
                  <a:gd name="T69" fmla="*/ 53 h 145"/>
                  <a:gd name="T70" fmla="*/ 9 w 120"/>
                  <a:gd name="T71" fmla="*/ 62 h 145"/>
                  <a:gd name="T72" fmla="*/ 17 w 120"/>
                  <a:gd name="T73" fmla="*/ 82 h 145"/>
                  <a:gd name="T74" fmla="*/ 35 w 120"/>
                  <a:gd name="T75" fmla="*/ 106 h 145"/>
                  <a:gd name="T76" fmla="*/ 39 w 120"/>
                  <a:gd name="T77" fmla="*/ 130 h 145"/>
                  <a:gd name="T78" fmla="*/ 61 w 120"/>
                  <a:gd name="T79" fmla="*/ 145 h 145"/>
                  <a:gd name="T80" fmla="*/ 83 w 120"/>
                  <a:gd name="T81" fmla="*/ 130 h 145"/>
                  <a:gd name="T82" fmla="*/ 87 w 120"/>
                  <a:gd name="T83" fmla="*/ 106 h 145"/>
                  <a:gd name="T84" fmla="*/ 103 w 120"/>
                  <a:gd name="T85" fmla="*/ 82 h 145"/>
                  <a:gd name="T86" fmla="*/ 111 w 120"/>
                  <a:gd name="T87" fmla="*/ 62 h 145"/>
                  <a:gd name="T88" fmla="*/ 120 w 120"/>
                  <a:gd name="T89" fmla="*/ 53 h 145"/>
                  <a:gd name="T90" fmla="*/ 120 w 120"/>
                  <a:gd name="T91" fmla="*/ 34 h 145"/>
                  <a:gd name="T92" fmla="*/ 115 w 120"/>
                  <a:gd name="T93" fmla="*/ 2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0" h="145">
                    <a:moveTo>
                      <a:pt x="115" y="26"/>
                    </a:moveTo>
                    <a:cubicBezTo>
                      <a:pt x="114" y="25"/>
                      <a:pt x="113" y="25"/>
                      <a:pt x="111" y="25"/>
                    </a:cubicBezTo>
                    <a:cubicBezTo>
                      <a:pt x="111" y="18"/>
                      <a:pt x="111" y="18"/>
                      <a:pt x="111" y="18"/>
                    </a:cubicBezTo>
                    <a:cubicBezTo>
                      <a:pt x="111" y="17"/>
                      <a:pt x="111" y="16"/>
                      <a:pt x="111" y="16"/>
                    </a:cubicBezTo>
                    <a:cubicBezTo>
                      <a:pt x="111" y="15"/>
                      <a:pt x="111" y="15"/>
                      <a:pt x="111" y="15"/>
                    </a:cubicBezTo>
                    <a:cubicBezTo>
                      <a:pt x="111" y="14"/>
                      <a:pt x="111" y="14"/>
                      <a:pt x="111" y="13"/>
                    </a:cubicBezTo>
                    <a:cubicBezTo>
                      <a:pt x="111" y="13"/>
                      <a:pt x="111" y="13"/>
                      <a:pt x="111" y="12"/>
                    </a:cubicBezTo>
                    <a:cubicBezTo>
                      <a:pt x="111" y="12"/>
                      <a:pt x="111" y="12"/>
                      <a:pt x="111" y="11"/>
                    </a:cubicBezTo>
                    <a:cubicBezTo>
                      <a:pt x="110" y="11"/>
                      <a:pt x="110" y="11"/>
                      <a:pt x="110" y="10"/>
                    </a:cubicBezTo>
                    <a:cubicBezTo>
                      <a:pt x="110" y="10"/>
                      <a:pt x="110" y="10"/>
                      <a:pt x="110" y="10"/>
                    </a:cubicBezTo>
                    <a:cubicBezTo>
                      <a:pt x="110" y="9"/>
                      <a:pt x="109" y="8"/>
                      <a:pt x="109" y="7"/>
                    </a:cubicBezTo>
                    <a:cubicBezTo>
                      <a:pt x="109" y="7"/>
                      <a:pt x="109" y="7"/>
                      <a:pt x="109" y="7"/>
                    </a:cubicBezTo>
                    <a:cubicBezTo>
                      <a:pt x="108" y="6"/>
                      <a:pt x="108" y="6"/>
                      <a:pt x="108" y="5"/>
                    </a:cubicBezTo>
                    <a:cubicBezTo>
                      <a:pt x="108" y="5"/>
                      <a:pt x="108" y="5"/>
                      <a:pt x="108" y="5"/>
                    </a:cubicBezTo>
                    <a:cubicBezTo>
                      <a:pt x="107" y="4"/>
                      <a:pt x="107" y="4"/>
                      <a:pt x="107" y="3"/>
                    </a:cubicBezTo>
                    <a:cubicBezTo>
                      <a:pt x="107" y="3"/>
                      <a:pt x="107" y="3"/>
                      <a:pt x="107" y="3"/>
                    </a:cubicBezTo>
                    <a:cubicBezTo>
                      <a:pt x="104" y="4"/>
                      <a:pt x="101" y="5"/>
                      <a:pt x="97" y="5"/>
                    </a:cubicBezTo>
                    <a:cubicBezTo>
                      <a:pt x="90" y="5"/>
                      <a:pt x="84" y="3"/>
                      <a:pt x="81" y="0"/>
                    </a:cubicBezTo>
                    <a:cubicBezTo>
                      <a:pt x="73" y="3"/>
                      <a:pt x="62" y="5"/>
                      <a:pt x="49" y="5"/>
                    </a:cubicBezTo>
                    <a:cubicBezTo>
                      <a:pt x="36" y="5"/>
                      <a:pt x="24" y="3"/>
                      <a:pt x="17" y="0"/>
                    </a:cubicBezTo>
                    <a:cubicBezTo>
                      <a:pt x="15" y="2"/>
                      <a:pt x="13" y="3"/>
                      <a:pt x="12" y="6"/>
                    </a:cubicBezTo>
                    <a:cubicBezTo>
                      <a:pt x="12" y="6"/>
                      <a:pt x="12" y="6"/>
                      <a:pt x="12" y="6"/>
                    </a:cubicBezTo>
                    <a:cubicBezTo>
                      <a:pt x="12" y="6"/>
                      <a:pt x="11" y="7"/>
                      <a:pt x="11" y="8"/>
                    </a:cubicBezTo>
                    <a:cubicBezTo>
                      <a:pt x="11" y="8"/>
                      <a:pt x="11" y="8"/>
                      <a:pt x="11" y="8"/>
                    </a:cubicBezTo>
                    <a:cubicBezTo>
                      <a:pt x="11" y="9"/>
                      <a:pt x="10" y="9"/>
                      <a:pt x="10" y="10"/>
                    </a:cubicBezTo>
                    <a:cubicBezTo>
                      <a:pt x="10" y="10"/>
                      <a:pt x="10" y="10"/>
                      <a:pt x="10" y="10"/>
                    </a:cubicBezTo>
                    <a:cubicBezTo>
                      <a:pt x="10" y="11"/>
                      <a:pt x="10" y="12"/>
                      <a:pt x="9" y="12"/>
                    </a:cubicBezTo>
                    <a:cubicBezTo>
                      <a:pt x="9" y="12"/>
                      <a:pt x="9" y="13"/>
                      <a:pt x="9" y="13"/>
                    </a:cubicBezTo>
                    <a:cubicBezTo>
                      <a:pt x="9" y="13"/>
                      <a:pt x="9" y="14"/>
                      <a:pt x="9" y="15"/>
                    </a:cubicBezTo>
                    <a:cubicBezTo>
                      <a:pt x="9" y="15"/>
                      <a:pt x="9" y="15"/>
                      <a:pt x="9" y="15"/>
                    </a:cubicBezTo>
                    <a:cubicBezTo>
                      <a:pt x="9" y="16"/>
                      <a:pt x="9" y="17"/>
                      <a:pt x="9" y="18"/>
                    </a:cubicBezTo>
                    <a:cubicBezTo>
                      <a:pt x="9" y="25"/>
                      <a:pt x="9" y="25"/>
                      <a:pt x="9" y="25"/>
                    </a:cubicBezTo>
                    <a:cubicBezTo>
                      <a:pt x="8" y="25"/>
                      <a:pt x="8" y="25"/>
                      <a:pt x="7" y="25"/>
                    </a:cubicBezTo>
                    <a:cubicBezTo>
                      <a:pt x="3" y="26"/>
                      <a:pt x="0" y="30"/>
                      <a:pt x="0" y="34"/>
                    </a:cubicBezTo>
                    <a:cubicBezTo>
                      <a:pt x="0" y="53"/>
                      <a:pt x="0" y="53"/>
                      <a:pt x="0" y="53"/>
                    </a:cubicBezTo>
                    <a:cubicBezTo>
                      <a:pt x="0" y="58"/>
                      <a:pt x="4" y="62"/>
                      <a:pt x="9" y="62"/>
                    </a:cubicBezTo>
                    <a:cubicBezTo>
                      <a:pt x="17" y="82"/>
                      <a:pt x="17" y="82"/>
                      <a:pt x="17" y="82"/>
                    </a:cubicBezTo>
                    <a:cubicBezTo>
                      <a:pt x="21" y="95"/>
                      <a:pt x="26" y="104"/>
                      <a:pt x="35" y="106"/>
                    </a:cubicBezTo>
                    <a:cubicBezTo>
                      <a:pt x="39" y="130"/>
                      <a:pt x="39" y="130"/>
                      <a:pt x="39" y="130"/>
                    </a:cubicBezTo>
                    <a:cubicBezTo>
                      <a:pt x="61" y="145"/>
                      <a:pt x="61" y="145"/>
                      <a:pt x="61" y="145"/>
                    </a:cubicBezTo>
                    <a:cubicBezTo>
                      <a:pt x="83" y="130"/>
                      <a:pt x="83" y="130"/>
                      <a:pt x="83" y="130"/>
                    </a:cubicBezTo>
                    <a:cubicBezTo>
                      <a:pt x="87" y="106"/>
                      <a:pt x="87" y="106"/>
                      <a:pt x="87" y="106"/>
                    </a:cubicBezTo>
                    <a:cubicBezTo>
                      <a:pt x="94" y="103"/>
                      <a:pt x="98" y="95"/>
                      <a:pt x="103" y="82"/>
                    </a:cubicBezTo>
                    <a:cubicBezTo>
                      <a:pt x="111" y="62"/>
                      <a:pt x="111" y="62"/>
                      <a:pt x="111" y="62"/>
                    </a:cubicBezTo>
                    <a:cubicBezTo>
                      <a:pt x="116" y="62"/>
                      <a:pt x="120" y="58"/>
                      <a:pt x="120" y="53"/>
                    </a:cubicBezTo>
                    <a:cubicBezTo>
                      <a:pt x="120" y="34"/>
                      <a:pt x="120" y="34"/>
                      <a:pt x="120" y="34"/>
                    </a:cubicBezTo>
                    <a:cubicBezTo>
                      <a:pt x="120" y="30"/>
                      <a:pt x="118" y="27"/>
                      <a:pt x="115" y="26"/>
                    </a:cubicBezTo>
                    <a:close/>
                  </a:path>
                </a:pathLst>
              </a:custGeom>
              <a:solidFill>
                <a:srgbClr val="FFB9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2" name="Freeform 34"/>
              <p:cNvSpPr>
                <a:spLocks/>
              </p:cNvSpPr>
              <p:nvPr/>
            </p:nvSpPr>
            <p:spPr bwMode="auto">
              <a:xfrm>
                <a:off x="2683771" y="3608302"/>
                <a:ext cx="216052" cy="538736"/>
              </a:xfrm>
              <a:custGeom>
                <a:avLst/>
                <a:gdLst>
                  <a:gd name="T0" fmla="*/ 211 w 221"/>
                  <a:gd name="T1" fmla="*/ 242 h 242"/>
                  <a:gd name="T2" fmla="*/ 9 w 221"/>
                  <a:gd name="T3" fmla="*/ 242 h 242"/>
                  <a:gd name="T4" fmla="*/ 0 w 221"/>
                  <a:gd name="T5" fmla="*/ 0 h 242"/>
                  <a:gd name="T6" fmla="*/ 221 w 221"/>
                  <a:gd name="T7" fmla="*/ 0 h 242"/>
                  <a:gd name="T8" fmla="*/ 211 w 221"/>
                  <a:gd name="T9" fmla="*/ 242 h 242"/>
                </a:gdLst>
                <a:ahLst/>
                <a:cxnLst>
                  <a:cxn ang="0">
                    <a:pos x="T0" y="T1"/>
                  </a:cxn>
                  <a:cxn ang="0">
                    <a:pos x="T2" y="T3"/>
                  </a:cxn>
                  <a:cxn ang="0">
                    <a:pos x="T4" y="T5"/>
                  </a:cxn>
                  <a:cxn ang="0">
                    <a:pos x="T6" y="T7"/>
                  </a:cxn>
                  <a:cxn ang="0">
                    <a:pos x="T8" y="T9"/>
                  </a:cxn>
                </a:cxnLst>
                <a:rect l="0" t="0" r="r" b="b"/>
                <a:pathLst>
                  <a:path w="221" h="242">
                    <a:moveTo>
                      <a:pt x="211" y="242"/>
                    </a:moveTo>
                    <a:lnTo>
                      <a:pt x="9" y="242"/>
                    </a:lnTo>
                    <a:lnTo>
                      <a:pt x="0" y="0"/>
                    </a:lnTo>
                    <a:lnTo>
                      <a:pt x="221" y="0"/>
                    </a:lnTo>
                    <a:lnTo>
                      <a:pt x="211" y="242"/>
                    </a:lnTo>
                    <a:close/>
                  </a:path>
                </a:pathLst>
              </a:custGeom>
              <a:solidFill>
                <a:srgbClr val="FF000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3" name="Oval 65"/>
              <p:cNvSpPr>
                <a:spLocks noChangeArrowheads="1"/>
              </p:cNvSpPr>
              <p:nvPr/>
            </p:nvSpPr>
            <p:spPr bwMode="auto">
              <a:xfrm>
                <a:off x="2723503" y="3298554"/>
                <a:ext cx="3227" cy="4302"/>
              </a:xfrm>
              <a:prstGeom prst="ellipse">
                <a:avLst/>
              </a:pr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84" name="Oval 66"/>
              <p:cNvSpPr>
                <a:spLocks noChangeArrowheads="1"/>
              </p:cNvSpPr>
              <p:nvPr/>
            </p:nvSpPr>
            <p:spPr bwMode="auto">
              <a:xfrm>
                <a:off x="2856867" y="3298554"/>
                <a:ext cx="4302" cy="4302"/>
              </a:xfrm>
              <a:prstGeom prst="ellipse">
                <a:avLst/>
              </a:prstGeom>
              <a:solidFill>
                <a:srgbClr val="505050"/>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grpSp>
      </p:grpSp>
      <p:sp>
        <p:nvSpPr>
          <p:cNvPr id="221" name="Rectangle 220"/>
          <p:cNvSpPr/>
          <p:nvPr/>
        </p:nvSpPr>
        <p:spPr>
          <a:xfrm>
            <a:off x="1485684" y="2856986"/>
            <a:ext cx="4663017" cy="3973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39851" rIns="186468" bIns="139851" rtlCol="0" anchor="ctr" anchorCtr="0">
            <a:noAutofit/>
          </a:bodyPr>
          <a:lstStyle/>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FFFFFF"/>
                </a:solidFill>
                <a:effectLst/>
                <a:uLnTx/>
                <a:uFillTx/>
                <a:latin typeface="Segoe UI Light"/>
                <a:ea typeface="+mn-ea"/>
                <a:cs typeface="+mn-cs"/>
              </a:rPr>
              <a:t>Azure SQL Database</a:t>
            </a:r>
          </a:p>
        </p:txBody>
      </p:sp>
      <p:sp>
        <p:nvSpPr>
          <p:cNvPr id="222" name="Rectangle 221"/>
          <p:cNvSpPr/>
          <p:nvPr/>
        </p:nvSpPr>
        <p:spPr>
          <a:xfrm>
            <a:off x="6470877" y="2856986"/>
            <a:ext cx="4663017" cy="392084"/>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lIns="186521" tIns="139851" rIns="186468" bIns="139851" rtlCol="0" anchor="ctr" anchorCtr="0">
            <a:noAutofit/>
          </a:bodyPr>
          <a:lstStyle/>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632" b="0" i="0" u="none" strike="noStrike" kern="1200" cap="none" spc="0" normalizeH="0" baseline="0" noProof="0" dirty="0">
                <a:ln>
                  <a:noFill/>
                </a:ln>
                <a:solidFill>
                  <a:srgbClr val="FFFFFF"/>
                </a:solidFill>
                <a:effectLst/>
                <a:uLnTx/>
                <a:uFillTx/>
                <a:latin typeface="Segoe UI Light"/>
                <a:ea typeface="+mn-ea"/>
                <a:cs typeface="+mn-cs"/>
              </a:rPr>
              <a:t>Customer (subscription owner)</a:t>
            </a:r>
          </a:p>
        </p:txBody>
      </p:sp>
      <p:sp>
        <p:nvSpPr>
          <p:cNvPr id="223" name="Content Placeholder 2"/>
          <p:cNvSpPr txBox="1">
            <a:spLocks/>
          </p:cNvSpPr>
          <p:nvPr/>
        </p:nvSpPr>
        <p:spPr>
          <a:xfrm>
            <a:off x="1485684" y="3358757"/>
            <a:ext cx="4663017" cy="2948587"/>
          </a:xfrm>
          <a:prstGeom prst="rect">
            <a:avLst/>
          </a:prstGeom>
          <a:solidFill>
            <a:schemeClr val="bg1">
              <a:lumMod val="95000"/>
            </a:schemeClr>
          </a:solidFill>
          <a:ln>
            <a:noFill/>
          </a:ln>
        </p:spPr>
        <p:txBody>
          <a:bodyPr vert="horz" wrap="square" lIns="0" tIns="146302" rIns="182878" bIns="146302" rtlCol="0" anchor="t" anchorCtr="0">
            <a:noAutofit/>
          </a:bodyPr>
          <a:lstStyle>
            <a:lvl1pPr marL="342800" marR="0" indent="-342800" algn="l" defTabSz="932470"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solidFill>
                  <a:schemeClr val="tx2"/>
                </a:solidFill>
                <a:latin typeface="+mj-lt"/>
                <a:ea typeface="+mn-ea"/>
                <a:cs typeface="+mn-cs"/>
              </a:defRPr>
            </a:lvl1pPr>
            <a:lvl2pPr marL="584030" marR="0" indent="-241229" algn="l" defTabSz="932470"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799866" marR="0" indent="-228534" algn="l" defTabSz="932470"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400" marR="0" indent="-228534" algn="l" defTabSz="932470"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6932" marR="0" indent="-228534" algn="l" defTabSz="932470"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4292" indent="-233118" algn="l" defTabSz="93247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7" indent="-233118" algn="l" defTabSz="93247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62" indent="-233118" algn="l" defTabSz="93247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8" indent="-233118" algn="l" defTabSz="93247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2882" marR="0" lvl="0" indent="0" algn="l" defTabSz="951026" rtl="0" eaLnBrk="1" fontAlgn="auto" latinLnBrk="0" hangingPunct="1">
              <a:lnSpc>
                <a:spcPts val="1530"/>
              </a:lnSpc>
              <a:spcBef>
                <a:spcPts val="918"/>
              </a:spcBef>
              <a:spcAft>
                <a:spcPts val="0"/>
              </a:spcAft>
              <a:buClrTx/>
              <a:buSzPct val="90000"/>
              <a:buFont typeface="Arial" pitchFamily="34" charset="0"/>
              <a:buNone/>
              <a:tabLst/>
              <a:defRPr/>
            </a:pPr>
            <a:r>
              <a:rPr kumimoji="0" lang="en-US" sz="1326" b="0" i="0" u="none" strike="noStrike" kern="1200" cap="none" spc="0" normalizeH="0" baseline="0" noProof="0" dirty="0">
                <a:ln>
                  <a:noFill/>
                </a:ln>
                <a:solidFill>
                  <a:srgbClr val="000000"/>
                </a:solidFill>
                <a:effectLst/>
                <a:uLnTx/>
                <a:uFillTx/>
                <a:latin typeface="Segoe UI"/>
                <a:ea typeface="+mn-ea"/>
                <a:cs typeface="+mn-cs"/>
              </a:rPr>
              <a:t>Geo-distributed service </a:t>
            </a:r>
          </a:p>
          <a:p>
            <a:pPr marL="182882" marR="0" lvl="0" indent="0" algn="l" defTabSz="951026" rtl="0" eaLnBrk="1" fontAlgn="auto" latinLnBrk="0" hangingPunct="1">
              <a:lnSpc>
                <a:spcPts val="1530"/>
              </a:lnSpc>
              <a:spcBef>
                <a:spcPts val="918"/>
              </a:spcBef>
              <a:spcAft>
                <a:spcPts val="0"/>
              </a:spcAft>
              <a:buClrTx/>
              <a:buSzPct val="90000"/>
              <a:buFont typeface="Arial" pitchFamily="34" charset="0"/>
              <a:buNone/>
              <a:tabLst/>
              <a:defRPr/>
            </a:pPr>
            <a:r>
              <a:rPr kumimoji="0" lang="en-US" sz="1326" b="0" i="0" u="none" strike="noStrike" kern="1200" cap="none" spc="0" normalizeH="0" baseline="0" noProof="0" dirty="0">
                <a:ln>
                  <a:noFill/>
                </a:ln>
                <a:solidFill>
                  <a:srgbClr val="000000"/>
                </a:solidFill>
                <a:effectLst/>
                <a:uLnTx/>
                <a:uFillTx/>
                <a:latin typeface="Segoe UI"/>
                <a:ea typeface="+mn-ea"/>
                <a:cs typeface="+mn-cs"/>
              </a:rPr>
              <a:t>Customer metadata protection and recovery </a:t>
            </a:r>
          </a:p>
          <a:p>
            <a:pPr marL="182882" marR="0" lvl="0" indent="0" algn="l" defTabSz="951026" rtl="0" eaLnBrk="1" fontAlgn="auto" latinLnBrk="0" hangingPunct="1">
              <a:lnSpc>
                <a:spcPts val="1530"/>
              </a:lnSpc>
              <a:spcBef>
                <a:spcPts val="918"/>
              </a:spcBef>
              <a:spcAft>
                <a:spcPts val="0"/>
              </a:spcAft>
              <a:buClrTx/>
              <a:buSzPct val="90000"/>
              <a:buFont typeface="Arial" pitchFamily="34" charset="0"/>
              <a:buNone/>
              <a:tabLst/>
              <a:defRPr/>
            </a:pPr>
            <a:r>
              <a:rPr kumimoji="0" lang="en-US" sz="1326" b="0" i="0" u="none" strike="noStrike" kern="1200" cap="none" spc="0" normalizeH="0" baseline="0" noProof="0" dirty="0">
                <a:ln>
                  <a:noFill/>
                </a:ln>
                <a:solidFill>
                  <a:srgbClr val="000000"/>
                </a:solidFill>
                <a:effectLst/>
                <a:uLnTx/>
                <a:uFillTx/>
                <a:latin typeface="Segoe UI"/>
                <a:ea typeface="+mn-ea"/>
                <a:cs typeface="+mn-cs"/>
              </a:rPr>
              <a:t>Transparent high availability and data protection from local platform failures</a:t>
            </a:r>
          </a:p>
          <a:p>
            <a:pPr marL="182882" marR="0" lvl="0" indent="0" algn="l" defTabSz="951026" rtl="0" eaLnBrk="1" fontAlgn="auto" latinLnBrk="0" hangingPunct="1">
              <a:lnSpc>
                <a:spcPts val="1530"/>
              </a:lnSpc>
              <a:spcBef>
                <a:spcPts val="918"/>
              </a:spcBef>
              <a:spcAft>
                <a:spcPts val="0"/>
              </a:spcAft>
              <a:buClrTx/>
              <a:buSzPct val="90000"/>
              <a:buFont typeface="Arial" pitchFamily="34" charset="0"/>
              <a:buNone/>
              <a:tabLst/>
              <a:defRPr/>
            </a:pPr>
            <a:r>
              <a:rPr kumimoji="0" lang="en-US" sz="1326" b="0" i="0" u="none" strike="noStrike" kern="1200" cap="none" spc="0" normalizeH="0" baseline="0" noProof="0" dirty="0">
                <a:ln>
                  <a:noFill/>
                </a:ln>
                <a:solidFill>
                  <a:srgbClr val="000000"/>
                </a:solidFill>
                <a:effectLst/>
                <a:uLnTx/>
                <a:uFillTx/>
                <a:latin typeface="Segoe UI"/>
                <a:ea typeface="+mn-ea"/>
                <a:cs typeface="+mn-cs"/>
              </a:rPr>
              <a:t>Automatic geo-distributed backups </a:t>
            </a:r>
          </a:p>
          <a:p>
            <a:pPr marL="182882" marR="0" lvl="0" indent="0" algn="l" defTabSz="951026" rtl="0" eaLnBrk="1" fontAlgn="auto" latinLnBrk="0" hangingPunct="1">
              <a:lnSpc>
                <a:spcPts val="1530"/>
              </a:lnSpc>
              <a:spcBef>
                <a:spcPts val="918"/>
              </a:spcBef>
              <a:spcAft>
                <a:spcPts val="0"/>
              </a:spcAft>
              <a:buClrTx/>
              <a:buSzPct val="90000"/>
              <a:buFont typeface="Arial" pitchFamily="34" charset="0"/>
              <a:buNone/>
              <a:tabLst/>
              <a:defRPr/>
            </a:pPr>
            <a:r>
              <a:rPr kumimoji="0" lang="en-US" sz="1326" b="0" i="0" u="none" strike="noStrike" kern="1200" cap="none" spc="0" normalizeH="0" baseline="0" noProof="0" dirty="0">
                <a:ln>
                  <a:noFill/>
                </a:ln>
                <a:solidFill>
                  <a:srgbClr val="000000"/>
                </a:solidFill>
                <a:effectLst/>
                <a:uLnTx/>
                <a:uFillTx/>
                <a:latin typeface="Segoe UI"/>
                <a:ea typeface="+mn-ea"/>
                <a:cs typeface="+mn-cs"/>
              </a:rPr>
              <a:t>Automatic data synchronization of geo-replicated databases </a:t>
            </a:r>
          </a:p>
          <a:p>
            <a:pPr marL="182882" marR="0" lvl="0" indent="0" algn="l" defTabSz="951026" rtl="0" eaLnBrk="1" fontAlgn="auto" latinLnBrk="0" hangingPunct="1">
              <a:lnSpc>
                <a:spcPts val="1530"/>
              </a:lnSpc>
              <a:spcBef>
                <a:spcPts val="918"/>
              </a:spcBef>
              <a:spcAft>
                <a:spcPts val="0"/>
              </a:spcAft>
              <a:buClrTx/>
              <a:buSzPct val="90000"/>
              <a:buFont typeface="Arial" pitchFamily="34" charset="0"/>
              <a:buNone/>
              <a:tabLst/>
              <a:defRPr/>
            </a:pPr>
            <a:r>
              <a:rPr kumimoji="0" lang="en-US" sz="1326" b="0" i="0" u="none" strike="noStrike" kern="1200" cap="none" spc="0" normalizeH="0" baseline="0" noProof="0" dirty="0">
                <a:ln>
                  <a:noFill/>
                </a:ln>
                <a:solidFill>
                  <a:srgbClr val="000000"/>
                </a:solidFill>
                <a:effectLst/>
                <a:uLnTx/>
                <a:uFillTx/>
                <a:latin typeface="Segoe UI"/>
                <a:ea typeface="+mn-ea"/>
                <a:cs typeface="+mn-cs"/>
              </a:rPr>
              <a:t>Platform compliance testing and certification</a:t>
            </a:r>
          </a:p>
          <a:p>
            <a:pPr marL="182882" marR="0" lvl="0" indent="0" algn="l" defTabSz="951026" rtl="0" eaLnBrk="1" fontAlgn="auto" latinLnBrk="0" hangingPunct="1">
              <a:lnSpc>
                <a:spcPts val="1530"/>
              </a:lnSpc>
              <a:spcBef>
                <a:spcPts val="918"/>
              </a:spcBef>
              <a:spcAft>
                <a:spcPts val="0"/>
              </a:spcAft>
              <a:buClrTx/>
              <a:buSzPct val="90000"/>
              <a:buFont typeface="Arial" pitchFamily="34" charset="0"/>
              <a:buNone/>
              <a:tabLst/>
              <a:defRPr/>
            </a:pPr>
            <a:r>
              <a:rPr kumimoji="0" lang="en-US" sz="1326" b="0" i="0" u="none" strike="noStrike" kern="1200" cap="none" spc="0" normalizeH="0" baseline="0" noProof="0" dirty="0">
                <a:ln>
                  <a:noFill/>
                </a:ln>
                <a:solidFill>
                  <a:srgbClr val="000000"/>
                </a:solidFill>
                <a:effectLst/>
                <a:uLnTx/>
                <a:uFillTx/>
                <a:latin typeface="Segoe UI"/>
                <a:ea typeface="+mn-ea"/>
                <a:cs typeface="+mn-cs"/>
              </a:rPr>
              <a:t>Alerting impacted customers about their servers’ degradation during regional failures</a:t>
            </a:r>
          </a:p>
        </p:txBody>
      </p:sp>
      <p:sp>
        <p:nvSpPr>
          <p:cNvPr id="224" name="Content Placeholder 2"/>
          <p:cNvSpPr txBox="1">
            <a:spLocks/>
          </p:cNvSpPr>
          <p:nvPr/>
        </p:nvSpPr>
        <p:spPr>
          <a:xfrm>
            <a:off x="6470877" y="3358757"/>
            <a:ext cx="4663017" cy="2253463"/>
          </a:xfrm>
          <a:prstGeom prst="rect">
            <a:avLst/>
          </a:prstGeom>
          <a:solidFill>
            <a:schemeClr val="bg1">
              <a:lumMod val="95000"/>
            </a:schemeClr>
          </a:solidFill>
          <a:ln>
            <a:noFill/>
          </a:ln>
        </p:spPr>
        <p:txBody>
          <a:bodyPr vert="horz" wrap="square" lIns="0" tIns="146302" rIns="373041" bIns="146302" rtlCol="0" anchor="t" anchorCtr="0">
            <a:noAutofit/>
          </a:bodyPr>
          <a:lstStyle>
            <a:lvl1pPr marL="342800" marR="0" indent="-342800" algn="l" defTabSz="932470" rtl="0" eaLnBrk="1" fontAlgn="auto" latinLnBrk="0" hangingPunct="1">
              <a:lnSpc>
                <a:spcPct val="90000"/>
              </a:lnSpc>
              <a:spcBef>
                <a:spcPct val="20000"/>
              </a:spcBef>
              <a:spcAft>
                <a:spcPts val="0"/>
              </a:spcAft>
              <a:buClrTx/>
              <a:buSzPct val="90000"/>
              <a:buFont typeface="Arial" pitchFamily="34" charset="0"/>
              <a:buChar char="•"/>
              <a:tabLst/>
              <a:defRPr sz="3999" kern="1200" spc="0" baseline="0">
                <a:solidFill>
                  <a:schemeClr val="tx2"/>
                </a:solidFill>
                <a:latin typeface="+mj-lt"/>
                <a:ea typeface="+mn-ea"/>
                <a:cs typeface="+mn-cs"/>
              </a:defRPr>
            </a:lvl1pPr>
            <a:lvl2pPr marL="584030" marR="0" indent="-241229" algn="l" defTabSz="932470"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chemeClr val="tx2"/>
                </a:solidFill>
                <a:latin typeface="+mn-lt"/>
                <a:ea typeface="+mn-ea"/>
                <a:cs typeface="+mn-cs"/>
              </a:defRPr>
            </a:lvl2pPr>
            <a:lvl3pPr marL="799866" marR="0" indent="-228534" algn="l" defTabSz="932470"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chemeClr val="tx2"/>
                </a:solidFill>
                <a:latin typeface="+mn-lt"/>
                <a:ea typeface="+mn-ea"/>
                <a:cs typeface="+mn-cs"/>
              </a:defRPr>
            </a:lvl3pPr>
            <a:lvl4pPr marL="1028400" marR="0" indent="-228534" algn="l" defTabSz="932470"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4pPr>
            <a:lvl5pPr marL="1256932" marR="0" indent="-228534" algn="l" defTabSz="932470"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chemeClr val="tx2"/>
                </a:solidFill>
                <a:latin typeface="+mn-lt"/>
                <a:ea typeface="+mn-ea"/>
                <a:cs typeface="+mn-cs"/>
              </a:defRPr>
            </a:lvl5pPr>
            <a:lvl6pPr marL="2564292" indent="-233118" algn="l" defTabSz="93247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527" indent="-233118" algn="l" defTabSz="93247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6762" indent="-233118" algn="l" defTabSz="93247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2998" indent="-233118" algn="l" defTabSz="93247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82882" marR="0" lvl="0" indent="0" algn="l" defTabSz="951026" rtl="0" eaLnBrk="1" fontAlgn="auto" latinLnBrk="0" hangingPunct="1">
              <a:lnSpc>
                <a:spcPts val="1530"/>
              </a:lnSpc>
              <a:spcBef>
                <a:spcPts val="918"/>
              </a:spcBef>
              <a:spcAft>
                <a:spcPts val="0"/>
              </a:spcAft>
              <a:buClrTx/>
              <a:buSzPct val="90000"/>
              <a:buFont typeface="Arial" pitchFamily="34" charset="0"/>
              <a:buNone/>
              <a:tabLst/>
              <a:defRPr/>
            </a:pPr>
            <a:r>
              <a:rPr kumimoji="0" lang="en-US" sz="1326" b="0" i="0" u="none" strike="noStrike" kern="1200" cap="none" spc="0" normalizeH="0" baseline="0" noProof="0" dirty="0">
                <a:ln>
                  <a:noFill/>
                </a:ln>
                <a:solidFill>
                  <a:srgbClr val="000000"/>
                </a:solidFill>
                <a:effectLst/>
                <a:uLnTx/>
                <a:uFillTx/>
                <a:latin typeface="Segoe UI"/>
                <a:ea typeface="+mn-ea"/>
                <a:cs typeface="+mn-cs"/>
              </a:rPr>
              <a:t>Detecting user errors and initiating point-in-time restore</a:t>
            </a:r>
          </a:p>
          <a:p>
            <a:pPr marL="182882" marR="0" lvl="0" indent="0" algn="l" defTabSz="951026" rtl="0" eaLnBrk="1" fontAlgn="auto" latinLnBrk="0" hangingPunct="1">
              <a:lnSpc>
                <a:spcPts val="1530"/>
              </a:lnSpc>
              <a:spcBef>
                <a:spcPts val="918"/>
              </a:spcBef>
              <a:spcAft>
                <a:spcPts val="0"/>
              </a:spcAft>
              <a:buClrTx/>
              <a:buSzPct val="90000"/>
              <a:buFont typeface="Arial" pitchFamily="34" charset="0"/>
              <a:buNone/>
              <a:tabLst/>
              <a:defRPr/>
            </a:pPr>
            <a:r>
              <a:rPr kumimoji="0" lang="en-US" sz="1326" b="0" i="0" u="none" strike="noStrike" kern="1200" cap="none" spc="0" normalizeH="0" baseline="0" noProof="0" dirty="0">
                <a:ln>
                  <a:noFill/>
                </a:ln>
                <a:solidFill>
                  <a:srgbClr val="000000"/>
                </a:solidFill>
                <a:effectLst/>
                <a:uLnTx/>
                <a:uFillTx/>
                <a:latin typeface="Segoe UI"/>
                <a:ea typeface="+mn-ea"/>
                <a:cs typeface="+mn-cs"/>
              </a:rPr>
              <a:t>Planning, database prioritization, and region selection for disaster recovery</a:t>
            </a:r>
          </a:p>
          <a:p>
            <a:pPr marL="182882" marR="0" lvl="0" indent="0" algn="l" defTabSz="951026" rtl="0" eaLnBrk="1" fontAlgn="auto" latinLnBrk="0" hangingPunct="1">
              <a:lnSpc>
                <a:spcPts val="1530"/>
              </a:lnSpc>
              <a:spcBef>
                <a:spcPts val="918"/>
              </a:spcBef>
              <a:spcAft>
                <a:spcPts val="0"/>
              </a:spcAft>
              <a:buClrTx/>
              <a:buSzPct val="90000"/>
              <a:buFont typeface="Arial" pitchFamily="34" charset="0"/>
              <a:buNone/>
              <a:tabLst/>
              <a:defRPr/>
            </a:pPr>
            <a:r>
              <a:rPr kumimoji="0" lang="en-US" sz="1326" b="0" i="0" u="none" strike="noStrike" kern="1200" cap="none" spc="0" normalizeH="0" baseline="0" noProof="0" dirty="0">
                <a:ln>
                  <a:noFill/>
                </a:ln>
                <a:solidFill>
                  <a:srgbClr val="000000"/>
                </a:solidFill>
                <a:effectLst/>
                <a:uLnTx/>
                <a:uFillTx/>
                <a:latin typeface="Segoe UI"/>
                <a:ea typeface="+mn-ea"/>
                <a:cs typeface="+mn-cs"/>
              </a:rPr>
              <a:t>Initiating geo-restore to the selected region</a:t>
            </a:r>
          </a:p>
          <a:p>
            <a:pPr marL="182882" marR="0" lvl="0" indent="0" algn="l" defTabSz="951026" rtl="0" eaLnBrk="1" fontAlgn="auto" latinLnBrk="0" hangingPunct="1">
              <a:lnSpc>
                <a:spcPts val="1530"/>
              </a:lnSpc>
              <a:spcBef>
                <a:spcPts val="918"/>
              </a:spcBef>
              <a:spcAft>
                <a:spcPts val="0"/>
              </a:spcAft>
              <a:buClrTx/>
              <a:buSzPct val="90000"/>
              <a:buFont typeface="Arial" pitchFamily="34" charset="0"/>
              <a:buNone/>
              <a:tabLst/>
              <a:defRPr/>
            </a:pPr>
            <a:r>
              <a:rPr kumimoji="0" lang="en-US" sz="1326" b="0" i="0" u="none" strike="noStrike" kern="1200" cap="none" spc="0" normalizeH="0" baseline="0" noProof="0" dirty="0">
                <a:ln>
                  <a:noFill/>
                </a:ln>
                <a:solidFill>
                  <a:srgbClr val="000000"/>
                </a:solidFill>
                <a:effectLst/>
                <a:uLnTx/>
                <a:uFillTx/>
                <a:latin typeface="Segoe UI"/>
                <a:ea typeface="+mn-ea"/>
                <a:cs typeface="+mn-cs"/>
              </a:rPr>
              <a:t>Initiating failover of the geo-replicated databases</a:t>
            </a:r>
          </a:p>
          <a:p>
            <a:pPr marL="182882" marR="0" lvl="0" indent="0" algn="l" defTabSz="951026" rtl="0" eaLnBrk="1" fontAlgn="auto" latinLnBrk="0" hangingPunct="1">
              <a:lnSpc>
                <a:spcPts val="1530"/>
              </a:lnSpc>
              <a:spcBef>
                <a:spcPts val="918"/>
              </a:spcBef>
              <a:spcAft>
                <a:spcPts val="0"/>
              </a:spcAft>
              <a:buClrTx/>
              <a:buSzPct val="90000"/>
              <a:buFont typeface="Arial" pitchFamily="34" charset="0"/>
              <a:buNone/>
              <a:tabLst/>
              <a:defRPr/>
            </a:pPr>
            <a:r>
              <a:rPr kumimoji="0" lang="en-US" sz="1326" b="0" i="0" u="none" strike="noStrike" kern="1200" cap="none" spc="0" normalizeH="0" baseline="0" noProof="0" dirty="0">
                <a:ln>
                  <a:noFill/>
                </a:ln>
                <a:solidFill>
                  <a:srgbClr val="000000"/>
                </a:solidFill>
                <a:effectLst/>
                <a:uLnTx/>
                <a:uFillTx/>
                <a:latin typeface="Segoe UI"/>
                <a:ea typeface="+mn-ea"/>
                <a:cs typeface="+mn-cs"/>
              </a:rPr>
              <a:t>Application disaster recovery drills </a:t>
            </a:r>
          </a:p>
          <a:p>
            <a:pPr marL="349622" marR="0" lvl="0" indent="-349622" algn="l" defTabSz="951026" rtl="0" eaLnBrk="1" fontAlgn="auto" latinLnBrk="0" hangingPunct="1">
              <a:lnSpc>
                <a:spcPts val="1530"/>
              </a:lnSpc>
              <a:spcBef>
                <a:spcPts val="918"/>
              </a:spcBef>
              <a:spcAft>
                <a:spcPts val="0"/>
              </a:spcAft>
              <a:buClrTx/>
              <a:buSzPct val="90000"/>
              <a:buFont typeface="Arial" pitchFamily="34" charset="0"/>
              <a:buChar char="•"/>
              <a:tabLst/>
              <a:defRPr/>
            </a:pPr>
            <a:endParaRPr kumimoji="0" lang="en-US" sz="1326" b="0" i="0" u="none" strike="noStrike" kern="1200" cap="none" spc="0" normalizeH="0" baseline="0" noProof="0" dirty="0">
              <a:ln>
                <a:noFill/>
              </a:ln>
              <a:solidFill>
                <a:srgbClr val="FFFFFF"/>
              </a:solidFill>
              <a:effectLst/>
              <a:uLnTx/>
              <a:uFillTx/>
              <a:latin typeface="Segoe UI"/>
              <a:ea typeface="+mn-ea"/>
              <a:cs typeface="+mn-cs"/>
            </a:endParaRPr>
          </a:p>
          <a:p>
            <a:pPr marL="182882" marR="0" lvl="0" indent="0" algn="l" defTabSz="951026" rtl="0" eaLnBrk="1" fontAlgn="auto" latinLnBrk="0" hangingPunct="1">
              <a:lnSpc>
                <a:spcPts val="1530"/>
              </a:lnSpc>
              <a:spcBef>
                <a:spcPts val="918"/>
              </a:spcBef>
              <a:spcAft>
                <a:spcPts val="0"/>
              </a:spcAft>
              <a:buClrTx/>
              <a:buSzPct val="90000"/>
              <a:buFont typeface="Arial" pitchFamily="34" charset="0"/>
              <a:buNone/>
              <a:tabLst/>
              <a:defRPr/>
            </a:pPr>
            <a:endParaRPr kumimoji="0" lang="en-US" sz="1326" b="0" i="0" u="none" strike="noStrike" kern="1200" cap="none" spc="0" normalizeH="0" baseline="0" noProof="0" dirty="0">
              <a:ln>
                <a:noFill/>
              </a:ln>
              <a:solidFill>
                <a:srgbClr val="000000"/>
              </a:solidFill>
              <a:effectLst/>
              <a:uLnTx/>
              <a:uFillTx/>
              <a:latin typeface="Segoe UI"/>
              <a:ea typeface="+mn-ea"/>
              <a:cs typeface="+mn-cs"/>
            </a:endParaRPr>
          </a:p>
        </p:txBody>
      </p:sp>
      <p:sp>
        <p:nvSpPr>
          <p:cNvPr id="225" name="Freeform 31"/>
          <p:cNvSpPr>
            <a:spLocks noEditPoints="1"/>
          </p:cNvSpPr>
          <p:nvPr/>
        </p:nvSpPr>
        <p:spPr bwMode="auto">
          <a:xfrm rot="8623650">
            <a:off x="5600360" y="1495494"/>
            <a:ext cx="1285192" cy="1070346"/>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chemeClr val="accent1"/>
          </a:solidFill>
          <a:ln>
            <a:noFill/>
          </a:ln>
        </p:spPr>
        <p:txBody>
          <a:bodyPr vert="horz" wrap="square" lIns="91439" tIns="45719" rIns="91439" bIns="45719" numCol="1" anchor="t" anchorCtr="0" compatLnSpc="1">
            <a:prstTxWarp prst="textNoShape">
              <a:avLst/>
            </a:prstTxWarp>
          </a:bodyPr>
          <a:lstStyle/>
          <a:p>
            <a:pPr marL="0" marR="0" lvl="0" indent="0" algn="l" defTabSz="93275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latin typeface="Segoe UI"/>
              <a:ea typeface="+mn-ea"/>
              <a:cs typeface="+mn-cs"/>
            </a:endParaRPr>
          </a:p>
        </p:txBody>
      </p:sp>
      <p:sp>
        <p:nvSpPr>
          <p:cNvPr id="2" name="Title 1"/>
          <p:cNvSpPr>
            <a:spLocks noGrp="1"/>
          </p:cNvSpPr>
          <p:nvPr>
            <p:ph type="title"/>
          </p:nvPr>
        </p:nvSpPr>
        <p:spPr/>
        <p:txBody>
          <a:bodyPr lIns="91440" rIns="91440"/>
          <a:lstStyle/>
          <a:p>
            <a:r>
              <a:rPr lang="en-US" sz="4800" dirty="0"/>
              <a:t>Roles and responsibilities</a:t>
            </a:r>
          </a:p>
        </p:txBody>
      </p:sp>
    </p:spTree>
    <p:extLst>
      <p:ext uri="{BB962C8B-B14F-4D97-AF65-F5344CB8AC3E}">
        <p14:creationId xmlns:p14="http://schemas.microsoft.com/office/powerpoint/2010/main" val="24316808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with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fade">
                                      <p:cBhvr>
                                        <p:cTn id="7" dur="500"/>
                                        <p:tgtEl>
                                          <p:spTgt spid="225"/>
                                        </p:tgtEl>
                                      </p:cBhvr>
                                    </p:animEffect>
                                  </p:childTnLst>
                                </p:cTn>
                              </p:par>
                              <p:par>
                                <p:cTn id="8" presetID="8" presetClass="emph" presetSubtype="0" fill="hold" grpId="1" nodeType="withEffect">
                                  <p:stCondLst>
                                    <p:cond delay="0"/>
                                  </p:stCondLst>
                                  <p:childTnLst>
                                    <p:animRot by="10800000">
                                      <p:cBhvr>
                                        <p:cTn id="9" dur="750" fill="hold"/>
                                        <p:tgtEl>
                                          <p:spTgt spid="225"/>
                                        </p:tgtEl>
                                        <p:attrNameLst>
                                          <p:attrName>r</p:attrName>
                                        </p:attrNameLst>
                                      </p:cBhvr>
                                    </p:animRot>
                                  </p:childTnLst>
                                </p:cTn>
                              </p:par>
                              <p:par>
                                <p:cTn id="10" presetID="10" presetClass="entr" presetSubtype="0" fill="hold" grpId="0" nodeType="withEffect">
                                  <p:stCondLst>
                                    <p:cond delay="0"/>
                                  </p:stCondLst>
                                  <p:childTnLst>
                                    <p:set>
                                      <p:cBhvr>
                                        <p:cTn id="11" dur="1" fill="hold">
                                          <p:stCondLst>
                                            <p:cond delay="0"/>
                                          </p:stCondLst>
                                        </p:cTn>
                                        <p:tgtEl>
                                          <p:spTgt spid="225"/>
                                        </p:tgtEl>
                                        <p:attrNameLst>
                                          <p:attrName>style.visibility</p:attrName>
                                        </p:attrNameLst>
                                      </p:cBhvr>
                                      <p:to>
                                        <p:strVal val="visible"/>
                                      </p:to>
                                    </p:set>
                                    <p:animEffect transition="in" filter="fade">
                                      <p:cBhvr>
                                        <p:cTn id="12"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animBg="1"/>
      <p:bldP spid="225" grpId="1" animBg="1"/>
      <p:bldP spid="225"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 name="Table 60"/>
          <p:cNvGraphicFramePr>
            <a:graphicFrameLocks noGrp="1"/>
          </p:cNvGraphicFramePr>
          <p:nvPr>
            <p:extLst/>
          </p:nvPr>
        </p:nvGraphicFramePr>
        <p:xfrm>
          <a:off x="497660" y="1748443"/>
          <a:ext cx="9897766" cy="4403954"/>
        </p:xfrm>
        <a:graphic>
          <a:graphicData uri="http://schemas.openxmlformats.org/drawingml/2006/table">
            <a:tbl>
              <a:tblPr firstRow="1" bandRow="1">
                <a:tableStyleId>{2D5ABB26-0587-4C30-8999-92F81FD0307C}</a:tableStyleId>
              </a:tblPr>
              <a:tblGrid>
                <a:gridCol w="2969166">
                  <a:extLst>
                    <a:ext uri="{9D8B030D-6E8A-4147-A177-3AD203B41FA5}">
                      <a16:colId xmlns:a16="http://schemas.microsoft.com/office/drawing/2014/main" val="20000"/>
                    </a:ext>
                  </a:extLst>
                </a:gridCol>
                <a:gridCol w="2324548">
                  <a:extLst>
                    <a:ext uri="{9D8B030D-6E8A-4147-A177-3AD203B41FA5}">
                      <a16:colId xmlns:a16="http://schemas.microsoft.com/office/drawing/2014/main" val="20001"/>
                    </a:ext>
                  </a:extLst>
                </a:gridCol>
                <a:gridCol w="2408065">
                  <a:extLst>
                    <a:ext uri="{9D8B030D-6E8A-4147-A177-3AD203B41FA5}">
                      <a16:colId xmlns:a16="http://schemas.microsoft.com/office/drawing/2014/main" val="20002"/>
                    </a:ext>
                  </a:extLst>
                </a:gridCol>
                <a:gridCol w="2195987">
                  <a:extLst>
                    <a:ext uri="{9D8B030D-6E8A-4147-A177-3AD203B41FA5}">
                      <a16:colId xmlns:a16="http://schemas.microsoft.com/office/drawing/2014/main" val="20003"/>
                    </a:ext>
                  </a:extLst>
                </a:gridCol>
              </a:tblGrid>
              <a:tr h="503514">
                <a:tc>
                  <a:txBody>
                    <a:bodyPr/>
                    <a:lstStyle/>
                    <a:p>
                      <a:pPr defTabSz="914554"/>
                      <a:r>
                        <a:rPr lang="en-US" sz="1300" dirty="0">
                          <a:solidFill>
                            <a:schemeClr val="bg1"/>
                          </a:solidFill>
                        </a:rPr>
                        <a:t>Local failures</a:t>
                      </a:r>
                    </a:p>
                  </a:txBody>
                  <a:tcPr marL="139891" marR="186521" marT="46630" marB="45700">
                    <a:lnL w="9525" cap="flat" cmpd="sng" algn="ctr">
                      <a:noFill/>
                      <a:prstDash val="sysDot"/>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14367" rtl="0" eaLnBrk="1" fontAlgn="auto" latinLnBrk="0" hangingPunct="1">
                        <a:lnSpc>
                          <a:spcPct val="100000"/>
                        </a:lnSpc>
                        <a:spcBef>
                          <a:spcPts val="0"/>
                        </a:spcBef>
                        <a:spcAft>
                          <a:spcPts val="0"/>
                        </a:spcAft>
                        <a:buClrTx/>
                        <a:buSzTx/>
                        <a:buFontTx/>
                        <a:buNone/>
                        <a:tabLst/>
                        <a:defRPr/>
                      </a:pPr>
                      <a:r>
                        <a:rPr lang="en-US" sz="2000" dirty="0">
                          <a:solidFill>
                            <a:srgbClr val="0072C6"/>
                          </a:solidFill>
                          <a:latin typeface="Wingdings" panose="05000000000000000000" pitchFamily="2" charset="2"/>
                          <a:sym typeface="Wingdings" panose="05000000000000000000" pitchFamily="2" charset="2"/>
                        </a:rPr>
                        <a:t></a:t>
                      </a:r>
                      <a:endParaRPr lang="en-US" sz="2000" dirty="0">
                        <a:solidFill>
                          <a:srgbClr val="0072C6"/>
                        </a:solidFill>
                        <a:latin typeface="Wingdings" panose="05000000000000000000" pitchFamily="2" charset="2"/>
                      </a:endParaRPr>
                    </a:p>
                  </a:txBody>
                  <a:tcPr marL="93260" marR="63981" marT="93260" marB="45700" anchor="ctr" anchorCtr="1">
                    <a:lnL w="12700" cap="flat" cmpd="sng" algn="ctr">
                      <a:noFill/>
                      <a:prstDash val="solid"/>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rgbClr val="0072C6"/>
                          </a:solidFill>
                          <a:latin typeface="Wingdings" panose="05000000000000000000" pitchFamily="2" charset="2"/>
                          <a:sym typeface="Wingdings" panose="05000000000000000000" pitchFamily="2" charset="2"/>
                        </a:rPr>
                        <a:t></a:t>
                      </a:r>
                      <a:endParaRPr lang="en-US" sz="2000" dirty="0">
                        <a:solidFill>
                          <a:srgbClr val="0072C6"/>
                        </a:solidFill>
                      </a:endParaRPr>
                    </a:p>
                  </a:txBody>
                  <a:tcPr marL="93260" marR="63981" marT="93260" marB="45700" anchor="ctr" anchorCtr="1">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rgbClr val="0072C6"/>
                          </a:solidFill>
                          <a:latin typeface="Wingdings" panose="05000000000000000000" pitchFamily="2" charset="2"/>
                          <a:sym typeface="Wingdings" panose="05000000000000000000" pitchFamily="2" charset="2"/>
                        </a:rPr>
                        <a:t></a:t>
                      </a:r>
                      <a:endParaRPr lang="en-US" sz="2000" dirty="0">
                        <a:solidFill>
                          <a:srgbClr val="0072C6"/>
                        </a:solidFill>
                      </a:endParaRPr>
                    </a:p>
                  </a:txBody>
                  <a:tcPr marL="93260" marR="63981" marT="93260" marB="45700" anchor="ctr" anchorCtr="1">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575204">
                <a:tc>
                  <a:txBody>
                    <a:bodyPr/>
                    <a:lstStyle/>
                    <a:p>
                      <a:pPr defTabSz="914554"/>
                      <a:r>
                        <a:rPr lang="en-US" sz="1300" dirty="0">
                          <a:solidFill>
                            <a:schemeClr val="bg1"/>
                          </a:solidFill>
                        </a:rPr>
                        <a:t>Azure Database service maintenance</a:t>
                      </a:r>
                    </a:p>
                  </a:txBody>
                  <a:tcPr marL="139891" marR="186521" marT="46630" marB="45700">
                    <a:lnL w="9525" cap="flat" cmpd="sng" algn="ctr">
                      <a:noFill/>
                      <a:prstDash val="sysDot"/>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2000" dirty="0">
                          <a:solidFill>
                            <a:srgbClr val="0072C6"/>
                          </a:solidFill>
                          <a:latin typeface="Wingdings" panose="05000000000000000000" pitchFamily="2" charset="2"/>
                          <a:sym typeface="Wingdings" panose="05000000000000000000" pitchFamily="2" charset="2"/>
                        </a:rPr>
                        <a:t></a:t>
                      </a:r>
                      <a:endParaRPr lang="en-US" sz="2000" dirty="0">
                        <a:solidFill>
                          <a:srgbClr val="0072C6"/>
                        </a:solidFill>
                      </a:endParaRPr>
                    </a:p>
                  </a:txBody>
                  <a:tcPr marL="139891" marR="63981" marT="93260" marB="45700" anchor="ctr" anchorCtr="1">
                    <a:lnL w="12700" cap="flat" cmpd="sng" algn="ctr">
                      <a:noFill/>
                      <a:prstDash val="solid"/>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rgbClr val="0072C6"/>
                          </a:solidFill>
                          <a:latin typeface="Wingdings" panose="05000000000000000000" pitchFamily="2" charset="2"/>
                          <a:sym typeface="Wingdings" panose="05000000000000000000" pitchFamily="2" charset="2"/>
                        </a:rPr>
                        <a:t></a:t>
                      </a:r>
                      <a:endParaRPr lang="en-US" sz="2000" dirty="0">
                        <a:solidFill>
                          <a:srgbClr val="0072C6"/>
                        </a:solidFill>
                      </a:endParaRPr>
                    </a:p>
                  </a:txBody>
                  <a:tcPr marL="139891" marR="63981" marT="93260" marB="45700" anchor="ctr" anchorCtr="1">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rgbClr val="0072C6"/>
                          </a:solidFill>
                          <a:latin typeface="Wingdings" panose="05000000000000000000" pitchFamily="2" charset="2"/>
                          <a:sym typeface="Wingdings" panose="05000000000000000000" pitchFamily="2" charset="2"/>
                        </a:rPr>
                        <a:t></a:t>
                      </a:r>
                      <a:endParaRPr lang="en-US" sz="2000" dirty="0">
                        <a:solidFill>
                          <a:srgbClr val="0072C6"/>
                        </a:solidFill>
                      </a:endParaRPr>
                    </a:p>
                  </a:txBody>
                  <a:tcPr marL="139891" marR="63981" marT="93260" marB="45700" anchor="ctr" anchorCtr="1">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575205">
                <a:tc>
                  <a:txBody>
                    <a:bodyPr/>
                    <a:lstStyle/>
                    <a:p>
                      <a:pPr defTabSz="914554"/>
                      <a:r>
                        <a:rPr lang="en-US" sz="1300" dirty="0">
                          <a:solidFill>
                            <a:schemeClr val="bg1"/>
                          </a:solidFill>
                        </a:rPr>
                        <a:t>Accidental data modifications</a:t>
                      </a:r>
                    </a:p>
                  </a:txBody>
                  <a:tcPr marL="139891" marR="186521" marT="46630" marB="45700">
                    <a:lnL w="9525" cap="flat" cmpd="sng" algn="ctr">
                      <a:noFill/>
                      <a:prstDash val="sysDot"/>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2000" dirty="0">
                          <a:solidFill>
                            <a:srgbClr val="0072C6"/>
                          </a:solidFill>
                          <a:latin typeface="Wingdings" panose="05000000000000000000" pitchFamily="2" charset="2"/>
                          <a:sym typeface="Wingdings" panose="05000000000000000000" pitchFamily="2" charset="2"/>
                        </a:rPr>
                        <a:t></a:t>
                      </a:r>
                      <a:endParaRPr lang="en-US" sz="2000" dirty="0">
                        <a:solidFill>
                          <a:srgbClr val="0072C6"/>
                        </a:solidFill>
                      </a:endParaRPr>
                    </a:p>
                  </a:txBody>
                  <a:tcPr marL="139891" marR="63981" marT="93260" marB="45700" anchor="ctr" anchorCtr="1">
                    <a:lnL w="12700" cap="flat" cmpd="sng" algn="ctr">
                      <a:noFill/>
                      <a:prstDash val="solid"/>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rgbClr val="0072C6"/>
                          </a:solidFill>
                          <a:latin typeface="Wingdings" panose="05000000000000000000" pitchFamily="2" charset="2"/>
                          <a:sym typeface="Wingdings" panose="05000000000000000000" pitchFamily="2" charset="2"/>
                        </a:rPr>
                        <a:t></a:t>
                      </a:r>
                      <a:endParaRPr lang="en-US" sz="2000" dirty="0">
                        <a:solidFill>
                          <a:srgbClr val="0072C6"/>
                        </a:solidFill>
                      </a:endParaRPr>
                    </a:p>
                  </a:txBody>
                  <a:tcPr marL="139891" marR="63981" marT="93260" marB="45700" anchor="ctr" anchorCtr="1">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rgbClr val="0072C6"/>
                          </a:solidFill>
                          <a:latin typeface="Wingdings" panose="05000000000000000000" pitchFamily="2" charset="2"/>
                          <a:sym typeface="Wingdings" panose="05000000000000000000" pitchFamily="2" charset="2"/>
                        </a:rPr>
                        <a:t></a:t>
                      </a:r>
                      <a:endParaRPr lang="en-US" sz="2000" dirty="0">
                        <a:solidFill>
                          <a:srgbClr val="0072C6"/>
                        </a:solidFill>
                      </a:endParaRPr>
                    </a:p>
                  </a:txBody>
                  <a:tcPr marL="139891" marR="63981" marT="93260" marB="45700" anchor="ctr" anchorCtr="1">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559659">
                <a:tc>
                  <a:txBody>
                    <a:bodyPr/>
                    <a:lstStyle/>
                    <a:p>
                      <a:pPr defTabSz="914554"/>
                      <a:r>
                        <a:rPr lang="en-US" sz="1300" dirty="0">
                          <a:solidFill>
                            <a:schemeClr val="bg1"/>
                          </a:solidFill>
                        </a:rPr>
                        <a:t>Regional disaster</a:t>
                      </a:r>
                    </a:p>
                  </a:txBody>
                  <a:tcPr marL="139891" marR="186521" marT="46630" marB="45700">
                    <a:lnL w="9525" cap="flat" cmpd="sng" algn="ctr">
                      <a:noFill/>
                      <a:prstDash val="sysDot"/>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2000" dirty="0">
                          <a:solidFill>
                            <a:srgbClr val="0072C6"/>
                          </a:solidFill>
                          <a:latin typeface="Wingdings" panose="05000000000000000000" pitchFamily="2" charset="2"/>
                          <a:sym typeface="Wingdings" panose="05000000000000000000" pitchFamily="2" charset="2"/>
                        </a:rPr>
                        <a:t></a:t>
                      </a:r>
                      <a:endParaRPr lang="en-US" sz="2000" dirty="0">
                        <a:solidFill>
                          <a:srgbClr val="0072C6"/>
                        </a:solidFill>
                      </a:endParaRPr>
                    </a:p>
                  </a:txBody>
                  <a:tcPr marL="139891" marR="93234" marT="93260" marB="46616" anchor="ctr" anchorCtr="1">
                    <a:lnL w="12700" cap="flat" cmpd="sng" algn="ctr">
                      <a:noFill/>
                      <a:prstDash val="solid"/>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rgbClr val="0072C6"/>
                          </a:solidFill>
                          <a:latin typeface="Wingdings" panose="05000000000000000000" pitchFamily="2" charset="2"/>
                          <a:sym typeface="Wingdings" panose="05000000000000000000" pitchFamily="2" charset="2"/>
                        </a:rPr>
                        <a:t></a:t>
                      </a:r>
                      <a:endParaRPr lang="en-US" sz="2000" dirty="0">
                        <a:solidFill>
                          <a:srgbClr val="0072C6"/>
                        </a:solidFill>
                      </a:endParaRPr>
                    </a:p>
                  </a:txBody>
                  <a:tcPr marL="139891" marR="93234" marT="93260" marB="46616" anchor="ctr" anchorCtr="1">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rgbClr val="0072C6"/>
                          </a:solidFill>
                          <a:latin typeface="Wingdings" panose="05000000000000000000" pitchFamily="2" charset="2"/>
                          <a:sym typeface="Wingdings" panose="05000000000000000000" pitchFamily="2" charset="2"/>
                        </a:rPr>
                        <a:t></a:t>
                      </a:r>
                      <a:endParaRPr lang="en-US" sz="2000" dirty="0">
                        <a:solidFill>
                          <a:srgbClr val="0072C6"/>
                        </a:solidFill>
                      </a:endParaRPr>
                    </a:p>
                  </a:txBody>
                  <a:tcPr marL="139891" marR="93234" marT="93260" marB="46616" anchor="ctr" anchorCtr="1">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561796">
                <a:tc>
                  <a:txBody>
                    <a:bodyPr/>
                    <a:lstStyle/>
                    <a:p>
                      <a:pPr defTabSz="609596">
                        <a:defRPr/>
                      </a:pPr>
                      <a:r>
                        <a:rPr lang="en-US" sz="1300" dirty="0">
                          <a:solidFill>
                            <a:schemeClr val="bg1"/>
                          </a:solidFill>
                        </a:rPr>
                        <a:t>Disaster recovery drill</a:t>
                      </a:r>
                    </a:p>
                  </a:txBody>
                  <a:tcPr marL="139891" marR="186521" marT="46630" marB="45700">
                    <a:lnL w="9525" cap="flat" cmpd="sng" algn="ctr">
                      <a:noFill/>
                      <a:prstDash val="sysDot"/>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2000" dirty="0">
                          <a:solidFill>
                            <a:srgbClr val="0072C6"/>
                          </a:solidFill>
                          <a:latin typeface="Wingdings" panose="05000000000000000000" pitchFamily="2" charset="2"/>
                          <a:sym typeface="Wingdings" panose="05000000000000000000" pitchFamily="2" charset="2"/>
                        </a:rPr>
                        <a:t></a:t>
                      </a:r>
                      <a:endParaRPr lang="en-US" sz="2000" dirty="0">
                        <a:solidFill>
                          <a:srgbClr val="0072C6"/>
                        </a:solidFill>
                      </a:endParaRPr>
                    </a:p>
                  </a:txBody>
                  <a:tcPr marL="139891" marR="93234" marT="93260" marB="46616" anchor="ctr" anchorCtr="1">
                    <a:lnL w="12700" cap="flat" cmpd="sng" algn="ctr">
                      <a:noFill/>
                      <a:prstDash val="solid"/>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rgbClr val="0072C6"/>
                          </a:solidFill>
                          <a:latin typeface="Wingdings" panose="05000000000000000000" pitchFamily="2" charset="2"/>
                          <a:sym typeface="Wingdings" panose="05000000000000000000" pitchFamily="2" charset="2"/>
                        </a:rPr>
                        <a:t></a:t>
                      </a:r>
                      <a:endParaRPr lang="en-US" sz="2000" dirty="0">
                        <a:solidFill>
                          <a:srgbClr val="0072C6"/>
                        </a:solidFill>
                      </a:endParaRPr>
                    </a:p>
                  </a:txBody>
                  <a:tcPr marL="139891" marR="93234" marT="93260" marB="46616" anchor="ctr" anchorCtr="1">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rgbClr val="0072C6"/>
                          </a:solidFill>
                          <a:latin typeface="Wingdings" panose="05000000000000000000" pitchFamily="2" charset="2"/>
                          <a:sym typeface="Wingdings" panose="05000000000000000000" pitchFamily="2" charset="2"/>
                        </a:rPr>
                        <a:t></a:t>
                      </a:r>
                      <a:endParaRPr lang="en-US" sz="2000" dirty="0">
                        <a:solidFill>
                          <a:srgbClr val="0072C6"/>
                        </a:solidFill>
                      </a:endParaRPr>
                    </a:p>
                  </a:txBody>
                  <a:tcPr marL="139891" marR="93234" marT="93260" marB="46616" anchor="ctr" anchorCtr="1">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528939">
                <a:tc>
                  <a:txBody>
                    <a:bodyPr/>
                    <a:lstStyle/>
                    <a:p>
                      <a:pPr defTabSz="914554"/>
                      <a:r>
                        <a:rPr lang="en-US" sz="1300" dirty="0">
                          <a:solidFill>
                            <a:schemeClr val="bg1"/>
                          </a:solidFill>
                        </a:rPr>
                        <a:t>Online application upgrade</a:t>
                      </a:r>
                    </a:p>
                  </a:txBody>
                  <a:tcPr marL="139891" marR="186521" marT="46630" marB="45700">
                    <a:lnL w="9525" cap="flat" cmpd="sng" algn="ctr">
                      <a:noFill/>
                      <a:prstDash val="sysDot"/>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2000" dirty="0">
                        <a:solidFill>
                          <a:srgbClr val="0072C6"/>
                        </a:solidFill>
                      </a:endParaRPr>
                    </a:p>
                  </a:txBody>
                  <a:tcPr marL="139891" marR="93260" marT="93260" marB="45700" anchor="ctr" anchorCtr="1">
                    <a:lnL w="12700" cap="flat" cmpd="sng" algn="ctr">
                      <a:noFill/>
                      <a:prstDash val="solid"/>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solidFill>
                          <a:srgbClr val="0072C6"/>
                        </a:solidFill>
                      </a:endParaRPr>
                    </a:p>
                  </a:txBody>
                  <a:tcPr marL="139891" marR="93260" marT="93260" marB="45700" anchor="ctr" anchorCtr="1">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rgbClr val="0072C6"/>
                          </a:solidFill>
                          <a:latin typeface="Wingdings" panose="05000000000000000000" pitchFamily="2" charset="2"/>
                          <a:sym typeface="Wingdings" panose="05000000000000000000" pitchFamily="2" charset="2"/>
                        </a:rPr>
                        <a:t></a:t>
                      </a:r>
                      <a:endParaRPr lang="en-US" sz="2000" dirty="0">
                        <a:solidFill>
                          <a:srgbClr val="0072C6"/>
                        </a:solidFill>
                      </a:endParaRPr>
                    </a:p>
                  </a:txBody>
                  <a:tcPr marL="139891" marR="93260" marT="93260" marB="45700" anchor="ctr" anchorCtr="1">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559659">
                <a:tc>
                  <a:txBody>
                    <a:bodyPr/>
                    <a:lstStyle/>
                    <a:p>
                      <a:pPr defTabSz="914554"/>
                      <a:r>
                        <a:rPr lang="en-US" sz="1300" dirty="0">
                          <a:solidFill>
                            <a:schemeClr val="bg1"/>
                          </a:solidFill>
                        </a:rPr>
                        <a:t>Online application relocation</a:t>
                      </a:r>
                    </a:p>
                  </a:txBody>
                  <a:tcPr marL="139891" marR="186521" marT="46630" marB="45700">
                    <a:lnL w="9525" cap="flat" cmpd="sng" algn="ctr">
                      <a:noFill/>
                      <a:prstDash val="sysDot"/>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US" sz="2000" dirty="0">
                        <a:solidFill>
                          <a:srgbClr val="0072C6"/>
                        </a:solidFill>
                      </a:endParaRPr>
                    </a:p>
                  </a:txBody>
                  <a:tcPr marL="139891" marR="93260" marT="93260" marB="45700" anchor="ctr" anchorCtr="1">
                    <a:lnL w="12700" cap="flat" cmpd="sng" algn="ctr">
                      <a:noFill/>
                      <a:prstDash val="solid"/>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2000" dirty="0">
                        <a:solidFill>
                          <a:srgbClr val="0072C6"/>
                        </a:solidFill>
                      </a:endParaRPr>
                    </a:p>
                  </a:txBody>
                  <a:tcPr marL="139891" marR="93260" marT="93260" marB="45700" anchor="ctr" anchorCtr="1">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a:solidFill>
                            <a:srgbClr val="0072C6"/>
                          </a:solidFill>
                          <a:latin typeface="Wingdings" panose="05000000000000000000" pitchFamily="2" charset="2"/>
                          <a:sym typeface="Wingdings" panose="05000000000000000000" pitchFamily="2" charset="2"/>
                        </a:rPr>
                        <a:t></a:t>
                      </a:r>
                      <a:endParaRPr lang="en-US" sz="2000" dirty="0">
                        <a:solidFill>
                          <a:srgbClr val="0072C6"/>
                        </a:solidFill>
                      </a:endParaRPr>
                    </a:p>
                  </a:txBody>
                  <a:tcPr marL="139891" marR="93260" marT="93260" marB="45700" anchor="ctr" anchorCtr="1">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539978">
                <a:tc>
                  <a:txBody>
                    <a:bodyPr/>
                    <a:lstStyle/>
                    <a:p>
                      <a:pPr marL="0" marR="0" indent="0" algn="l" defTabSz="914554" rtl="0" eaLnBrk="1" fontAlgn="auto" latinLnBrk="0" hangingPunct="1">
                        <a:lnSpc>
                          <a:spcPct val="100000"/>
                        </a:lnSpc>
                        <a:spcBef>
                          <a:spcPts val="0"/>
                        </a:spcBef>
                        <a:spcAft>
                          <a:spcPts val="0"/>
                        </a:spcAft>
                        <a:buClrTx/>
                        <a:buSzTx/>
                        <a:buFontTx/>
                        <a:buNone/>
                        <a:tabLst/>
                        <a:defRPr/>
                      </a:pPr>
                      <a:r>
                        <a:rPr lang="en-US" sz="1300" dirty="0">
                          <a:solidFill>
                            <a:schemeClr val="bg1"/>
                          </a:solidFill>
                        </a:rPr>
                        <a:t>Load balancing</a:t>
                      </a:r>
                    </a:p>
                  </a:txBody>
                  <a:tcPr marL="139891" marR="186521" marT="46630" marB="45700">
                    <a:lnL w="9525" cap="flat" cmpd="sng" algn="ctr">
                      <a:noFill/>
                      <a:prstDash val="sysDot"/>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1243437" rtl="0" eaLnBrk="1" fontAlgn="t" latinLnBrk="0" hangingPunct="1">
                        <a:lnSpc>
                          <a:spcPts val="1200"/>
                        </a:lnSpc>
                        <a:spcBef>
                          <a:spcPts val="0"/>
                        </a:spcBef>
                        <a:spcAft>
                          <a:spcPts val="600"/>
                        </a:spcAft>
                        <a:buClrTx/>
                        <a:buSzTx/>
                        <a:buFontTx/>
                        <a:buNone/>
                        <a:tabLst/>
                        <a:defRPr/>
                      </a:pPr>
                      <a:endParaRPr lang="en-US" sz="2000" kern="1200" dirty="0">
                        <a:ln>
                          <a:solidFill>
                            <a:schemeClr val="bg1">
                              <a:alpha val="0"/>
                            </a:schemeClr>
                          </a:solidFill>
                        </a:ln>
                        <a:solidFill>
                          <a:srgbClr val="0072C6"/>
                        </a:solidFill>
                        <a:latin typeface="+mn-lt"/>
                        <a:ea typeface="+mn-ea"/>
                        <a:cs typeface="+mn-cs"/>
                      </a:endParaRPr>
                    </a:p>
                  </a:txBody>
                  <a:tcPr marL="139891" marR="93260" marT="93260" marB="45700" anchor="ctr" anchorCtr="1">
                    <a:lnL w="12700" cap="flat" cmpd="sng" algn="ctr">
                      <a:noFill/>
                      <a:prstDash val="solid"/>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1243437" rtl="0" eaLnBrk="1" fontAlgn="t" latinLnBrk="0" hangingPunct="1">
                        <a:lnSpc>
                          <a:spcPts val="1200"/>
                        </a:lnSpc>
                        <a:spcBef>
                          <a:spcPts val="0"/>
                        </a:spcBef>
                        <a:spcAft>
                          <a:spcPts val="600"/>
                        </a:spcAft>
                        <a:buClrTx/>
                        <a:buSzTx/>
                        <a:buFontTx/>
                        <a:buNone/>
                        <a:tabLst/>
                        <a:defRPr/>
                      </a:pPr>
                      <a:endParaRPr lang="en-US" sz="2000" kern="1200" dirty="0">
                        <a:ln>
                          <a:solidFill>
                            <a:schemeClr val="bg1">
                              <a:alpha val="0"/>
                            </a:schemeClr>
                          </a:solidFill>
                        </a:ln>
                        <a:solidFill>
                          <a:srgbClr val="0072C6"/>
                        </a:solidFill>
                        <a:latin typeface="+mn-lt"/>
                        <a:ea typeface="+mn-ea"/>
                        <a:cs typeface="+mn-cs"/>
                      </a:endParaRPr>
                    </a:p>
                  </a:txBody>
                  <a:tcPr marL="139891" marR="93260" marT="93260" marB="45700" anchor="ctr" anchorCtr="1">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defTabSz="914554">
                        <a:spcBef>
                          <a:spcPts val="196"/>
                        </a:spcBef>
                      </a:pPr>
                      <a:r>
                        <a:rPr lang="en-US" sz="2000" dirty="0">
                          <a:solidFill>
                            <a:srgbClr val="0072C6"/>
                          </a:solidFill>
                          <a:latin typeface="Wingdings" panose="05000000000000000000" pitchFamily="2" charset="2"/>
                          <a:sym typeface="Wingdings" panose="05000000000000000000" pitchFamily="2" charset="2"/>
                        </a:rPr>
                        <a:t></a:t>
                      </a:r>
                      <a:endParaRPr lang="en-US" sz="2000" dirty="0">
                        <a:ln>
                          <a:solidFill>
                            <a:srgbClr val="FFFFFF">
                              <a:alpha val="0"/>
                            </a:srgbClr>
                          </a:solidFill>
                        </a:ln>
                        <a:solidFill>
                          <a:srgbClr val="0072C6"/>
                        </a:solidFill>
                        <a:latin typeface="+mn-lt"/>
                        <a:ea typeface="Segoe UI" pitchFamily="34" charset="0"/>
                        <a:cs typeface="Segoe UI" pitchFamily="34" charset="0"/>
                      </a:endParaRPr>
                    </a:p>
                  </a:txBody>
                  <a:tcPr marL="139891" marR="93260" marT="93260" marB="45700" anchor="ctr" anchorCtr="1">
                    <a:lnL w="9525" cap="flat" cmpd="sng" algn="ctr">
                      <a:solidFill>
                        <a:schemeClr val="bg1">
                          <a:lumMod val="75000"/>
                        </a:schemeClr>
                      </a:solidFill>
                      <a:prstDash val="sysDot"/>
                      <a:round/>
                      <a:headEnd type="none" w="med" len="med"/>
                      <a:tailEnd type="none" w="med" len="med"/>
                    </a:lnL>
                    <a:lnR w="9525" cap="flat" cmpd="sng" algn="ctr">
                      <a:solidFill>
                        <a:schemeClr val="bg1">
                          <a:lumMod val="75000"/>
                        </a:schemeClr>
                      </a:solidFill>
                      <a:prstDash val="sysDot"/>
                      <a:round/>
                      <a:headEnd type="none" w="med" len="med"/>
                      <a:tailEnd type="none" w="med" len="med"/>
                    </a:lnR>
                    <a:lnT w="9525" cap="flat" cmpd="sng" algn="ctr">
                      <a:solidFill>
                        <a:schemeClr val="bg1">
                          <a:lumMod val="75000"/>
                        </a:schemeClr>
                      </a:solidFill>
                      <a:prstDash val="sysDot"/>
                      <a:round/>
                      <a:headEnd type="none" w="med" len="med"/>
                      <a:tailEnd type="none" w="med" len="med"/>
                    </a:lnT>
                    <a:lnB w="9525"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3" name="Object 2" hidden="1"/>
          <p:cNvGraphicFramePr>
            <a:graphicFrameLocks noChangeAspect="1"/>
          </p:cNvGraphicFramePr>
          <p:nvPr>
            <p:custDataLst>
              <p:tags r:id="rId2"/>
            </p:custDataLst>
            <p:extLst/>
          </p:nvPr>
        </p:nvGraphicFramePr>
        <p:xfrm>
          <a:off x="4234" y="3077"/>
          <a:ext cx="1587" cy="1587"/>
        </p:xfrm>
        <a:graphic>
          <a:graphicData uri="http://schemas.openxmlformats.org/presentationml/2006/ole">
            <mc:AlternateContent xmlns:mc="http://schemas.openxmlformats.org/markup-compatibility/2006">
              <mc:Choice xmlns:v="urn:schemas-microsoft-com:vml" Requires="v">
                <p:oleObj spid="_x0000_s47129"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4" y="3077"/>
                        <a:ext cx="1587" cy="15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0" name="Title 1"/>
          <p:cNvSpPr>
            <a:spLocks noGrp="1"/>
          </p:cNvSpPr>
          <p:nvPr>
            <p:ph type="title"/>
          </p:nvPr>
        </p:nvSpPr>
        <p:spPr>
          <a:xfrm>
            <a:off x="365760" y="365760"/>
            <a:ext cx="11885512" cy="1097302"/>
          </a:xfrm>
        </p:spPr>
        <p:txBody>
          <a:bodyPr lIns="91440" rIns="91440"/>
          <a:lstStyle/>
          <a:p>
            <a:r>
              <a:rPr lang="en-US" sz="4800" dirty="0"/>
              <a:t>BCDR scenarios in service tiers</a:t>
            </a:r>
          </a:p>
        </p:txBody>
      </p:sp>
      <p:grpSp>
        <p:nvGrpSpPr>
          <p:cNvPr id="5" name="Group 4"/>
          <p:cNvGrpSpPr/>
          <p:nvPr/>
        </p:nvGrpSpPr>
        <p:grpSpPr>
          <a:xfrm>
            <a:off x="3475037" y="1388642"/>
            <a:ext cx="6934200" cy="357367"/>
            <a:chOff x="2376683" y="1146708"/>
            <a:chExt cx="8934399" cy="427003"/>
          </a:xfrm>
        </p:grpSpPr>
        <p:sp>
          <p:nvSpPr>
            <p:cNvPr id="22" name="Rectangle 21"/>
            <p:cNvSpPr/>
            <p:nvPr/>
          </p:nvSpPr>
          <p:spPr bwMode="auto">
            <a:xfrm>
              <a:off x="8453224" y="1147984"/>
              <a:ext cx="2857858" cy="4257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9891" tIns="45700" rIns="91401" bIns="45700" numCol="1" spcCol="0" rtlCol="0" fromWordArt="0" anchor="t" anchorCtr="0" forceAA="0" compatLnSpc="1">
              <a:prstTxWarp prst="textNoShape">
                <a:avLst/>
              </a:prstTxWarp>
              <a:noAutofit/>
            </a:bodyPr>
            <a:lstStyle/>
            <a:p>
              <a:pPr marL="0" marR="0" lvl="0" indent="0" algn="l" defTabSz="1623431" rtl="0" eaLnBrk="1" fontAlgn="base"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rPr>
                <a:t>Premium</a:t>
              </a:r>
              <a:endParaRPr kumimoji="0" lang="en-US" sz="1632" b="0" i="1" u="none" strike="noStrike" kern="0" cap="none" spc="0" normalizeH="0" baseline="0" noProof="0" dirty="0">
                <a:ln>
                  <a:solidFill>
                    <a:srgbClr val="FFFFFF">
                      <a:alpha val="0"/>
                    </a:srgbClr>
                  </a:solidFill>
                </a:ln>
                <a:solidFill>
                  <a:srgbClr val="FFFFFF"/>
                </a:solidFill>
                <a:effectLst/>
                <a:uLnTx/>
                <a:uFillTx/>
                <a:latin typeface="Segoe UI"/>
                <a:ea typeface="+mn-ea"/>
                <a:cs typeface="+mn-cs"/>
              </a:endParaRPr>
            </a:p>
          </p:txBody>
        </p:sp>
        <p:sp>
          <p:nvSpPr>
            <p:cNvPr id="30" name="Rectangle 29"/>
            <p:cNvSpPr/>
            <p:nvPr/>
          </p:nvSpPr>
          <p:spPr bwMode="auto">
            <a:xfrm>
              <a:off x="2376683" y="1146708"/>
              <a:ext cx="2865145" cy="4257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9891" tIns="45700" rIns="91401" bIns="45700" numCol="1" spcCol="0" rtlCol="0" fromWordArt="0" anchor="t" anchorCtr="0" forceAA="0" compatLnSpc="1">
              <a:prstTxWarp prst="textNoShape">
                <a:avLst/>
              </a:prstTxWarp>
              <a:noAutofit/>
            </a:bodyPr>
            <a:lstStyle/>
            <a:p>
              <a:pPr marL="0" marR="0" lvl="0" indent="0" algn="l" defTabSz="1623431" rtl="0" eaLnBrk="1" fontAlgn="base"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rPr>
                <a:t>Basic</a:t>
              </a:r>
            </a:p>
          </p:txBody>
        </p:sp>
        <p:sp>
          <p:nvSpPr>
            <p:cNvPr id="33" name="Rectangle 32"/>
            <p:cNvSpPr/>
            <p:nvPr/>
          </p:nvSpPr>
          <p:spPr bwMode="auto">
            <a:xfrm>
              <a:off x="5347937" y="1146708"/>
              <a:ext cx="3017739" cy="4257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9891" tIns="45700" rIns="91401" bIns="45700" numCol="1" spcCol="0" rtlCol="0" fromWordArt="0" anchor="t" anchorCtr="0" forceAA="0" compatLnSpc="1">
              <a:prstTxWarp prst="textNoShape">
                <a:avLst/>
              </a:prstTxWarp>
              <a:noAutofit/>
            </a:bodyPr>
            <a:lstStyle/>
            <a:p>
              <a:pPr marL="0" marR="0" lvl="0" indent="0" algn="l" defTabSz="1623431" rtl="0" eaLnBrk="1" fontAlgn="base" latinLnBrk="0" hangingPunct="1">
                <a:lnSpc>
                  <a:spcPct val="100000"/>
                </a:lnSpc>
                <a:spcBef>
                  <a:spcPts val="0"/>
                </a:spcBef>
                <a:spcAft>
                  <a:spcPts val="0"/>
                </a:spcAft>
                <a:buClrTx/>
                <a:buSzTx/>
                <a:buFontTx/>
                <a:buNone/>
                <a:tabLst/>
                <a:defRPr/>
              </a:pPr>
              <a:r>
                <a:rPr kumimoji="0" lang="en-US" sz="1632" b="0" i="0" u="none" strike="noStrike" kern="0" cap="none" spc="0" normalizeH="0" baseline="0" noProof="0" dirty="0">
                  <a:ln>
                    <a:solidFill>
                      <a:srgbClr val="FFFFFF">
                        <a:alpha val="0"/>
                      </a:srgbClr>
                    </a:solidFill>
                  </a:ln>
                  <a:solidFill>
                    <a:srgbClr val="FFFFFF"/>
                  </a:solidFill>
                  <a:effectLst/>
                  <a:uLnTx/>
                  <a:uFillTx/>
                  <a:latin typeface="Segoe UI"/>
                  <a:ea typeface="+mn-ea"/>
                  <a:cs typeface="+mn-cs"/>
                </a:rPr>
                <a:t>Standard</a:t>
              </a:r>
            </a:p>
          </p:txBody>
        </p:sp>
      </p:grpSp>
      <p:sp>
        <p:nvSpPr>
          <p:cNvPr id="11" name="Rectangle 10"/>
          <p:cNvSpPr/>
          <p:nvPr/>
        </p:nvSpPr>
        <p:spPr>
          <a:xfrm>
            <a:off x="431376" y="1405863"/>
            <a:ext cx="2381270" cy="2801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32754" rtl="0" eaLnBrk="1" fontAlgn="auto" latinLnBrk="0" hangingPunct="1">
              <a:lnSpc>
                <a:spcPct val="100000"/>
              </a:lnSpc>
              <a:spcBef>
                <a:spcPts val="0"/>
              </a:spcBef>
              <a:spcAft>
                <a:spcPts val="0"/>
              </a:spcAft>
              <a:buClrTx/>
              <a:buSzTx/>
              <a:buFontTx/>
              <a:buNone/>
              <a:tabLst/>
              <a:defRPr/>
            </a:pPr>
            <a:r>
              <a:rPr kumimoji="0" lang="en-US" sz="1224" b="0" i="0" u="none" strike="noStrike" kern="1200" cap="none" spc="0" normalizeH="0" baseline="0" noProof="0" dirty="0">
                <a:ln>
                  <a:noFill/>
                </a:ln>
                <a:solidFill>
                  <a:srgbClr val="0072C6"/>
                </a:solidFill>
                <a:effectLst/>
                <a:uLnTx/>
                <a:uFillTx/>
                <a:latin typeface="Segoe UI"/>
                <a:ea typeface="+mn-ea"/>
                <a:cs typeface="+mn-cs"/>
              </a:rPr>
              <a:t>SCENARIOS</a:t>
            </a:r>
          </a:p>
        </p:txBody>
      </p:sp>
    </p:spTree>
    <p:extLst>
      <p:ext uri="{BB962C8B-B14F-4D97-AF65-F5344CB8AC3E}">
        <p14:creationId xmlns:p14="http://schemas.microsoft.com/office/powerpoint/2010/main" val="294877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759" y="365760"/>
            <a:ext cx="5700077" cy="2433673"/>
          </a:xfrm>
        </p:spPr>
        <p:txBody>
          <a:bodyPr lIns="91440" rIns="91440"/>
          <a:lstStyle/>
          <a:p>
            <a:pPr>
              <a:lnSpc>
                <a:spcPct val="100000"/>
              </a:lnSpc>
            </a:pPr>
            <a:r>
              <a:rPr lang="en-GB" sz="4800" dirty="0"/>
              <a:t>SQL Database HA/DR</a:t>
            </a:r>
            <a:br>
              <a:rPr lang="en-GB" sz="4800" dirty="0"/>
            </a:br>
            <a:endParaRPr lang="en-US" sz="4800" dirty="0"/>
          </a:p>
        </p:txBody>
      </p:sp>
    </p:spTree>
    <p:extLst>
      <p:ext uri="{BB962C8B-B14F-4D97-AF65-F5344CB8AC3E}">
        <p14:creationId xmlns:p14="http://schemas.microsoft.com/office/powerpoint/2010/main" val="372074293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STB Product Families 2015">
  <a:themeElements>
    <a:clrScheme name="SQL Server 2014 Decks">
      <a:dk1>
        <a:srgbClr val="494949"/>
      </a:dk1>
      <a:lt1>
        <a:srgbClr val="FFFFFF"/>
      </a:lt1>
      <a:dk2>
        <a:srgbClr val="BA141A"/>
      </a:dk2>
      <a:lt2>
        <a:srgbClr val="D2D2D2"/>
      </a:lt2>
      <a:accent1>
        <a:srgbClr val="0072C6"/>
      </a:accent1>
      <a:accent2>
        <a:srgbClr val="DC3C00"/>
      </a:accent2>
      <a:accent3>
        <a:srgbClr val="008B72"/>
      </a:accent3>
      <a:accent4>
        <a:srgbClr val="68217A"/>
      </a:accent4>
      <a:accent5>
        <a:srgbClr val="002050"/>
      </a:accent5>
      <a:accent6>
        <a:srgbClr val="00188F"/>
      </a:accent6>
      <a:hlink>
        <a:srgbClr val="505050"/>
      </a:hlink>
      <a:folHlink>
        <a:srgbClr val="505050"/>
      </a:folHlink>
    </a:clrScheme>
    <a:fontScheme name="STB-2013-SegoeUI">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12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Walking Deck" id="{54E23AB9-3DBE-4A47-A984-5CA2F86BBB31}" vid="{BD38CEB1-68A3-47F2-A62B-A143A6AC584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d69996e1-3d61-4686-9b63-f1b855c596ab" Revision="1" Stencil="7276b9ef-3953-4dce-a89b-ed85f20b8b93" StencilVersion="1.0"/>
</Control>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fb22c541-ded0-47fa-8877-83a4c2d16227" Revision="1" Stencil="7276b9ef-3953-4dce-a89b-ed85f20b8b93" StencilVersion="1.0"/>
</Control>
</file>

<file path=customXml/item12.xml><?xml version="1.0" encoding="utf-8"?>
<Control xmlns="http://schemas.microsoft.com/VisualStudio/2011/storyboarding/control">
  <Id Name="369f9055-6b6c-48b9-9320-5df2d46c430a" Revision="1" Stencil="7276b9ef-3953-4dce-a89b-ed85f20b8b93" StencilVersion="1.0"/>
</Control>
</file>

<file path=customXml/item13.xml><?xml version="1.0" encoding="utf-8"?>
<Control xmlns="http://schemas.microsoft.com/VisualStudio/2011/storyboarding/control">
  <Id Name="d69996e1-3d61-4686-9b63-f1b855c596ab" Revision="1" Stencil="7276b9ef-3953-4dce-a89b-ed85f20b8b93" StencilVersion="1.0"/>
</Control>
</file>

<file path=customXml/item14.xml><?xml version="1.0" encoding="utf-8"?>
<Control xmlns="http://schemas.microsoft.com/VisualStudio/2011/storyboarding/control">
  <Id Name="a2191c86-fc50-4add-948c-129f6b5a88d8" Revision="1" Stencil="7276b9ef-3953-4dce-a89b-ed85f20b8b93" StencilVersion="1.0"/>
</Control>
</file>

<file path=customXml/item15.xml><?xml version="1.0" encoding="utf-8"?>
<Control xmlns="http://schemas.microsoft.com/VisualStudio/2011/storyboarding/control">
  <Id Name="369f9055-6b6c-48b9-9320-5df2d46c430a" Revision="1" Stencil="7276b9ef-3953-4dce-a89b-ed85f20b8b93" StencilVersion="1.0"/>
</Control>
</file>

<file path=customXml/item16.xml><?xml version="1.0" encoding="utf-8"?>
<Control xmlns="http://schemas.microsoft.com/VisualStudio/2011/storyboarding/control">
  <Id Name="369f9055-6b6c-48b9-9320-5df2d46c430a"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fb22c541-ded0-47fa-8877-83a4c2d16227"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Control xmlns="http://schemas.microsoft.com/VisualStudio/2011/storyboarding/control">
  <Id Name="d69996e1-3d61-4686-9b63-f1b855c596ab" Revision="1" Stencil="7276b9ef-3953-4dce-a89b-ed85f20b8b93" StencilVersion="1.0"/>
</Control>
</file>

<file path=customXml/item21.xml><?xml version="1.0" encoding="utf-8"?>
<Control xmlns="http://schemas.microsoft.com/VisualStudio/2011/storyboarding/control">
  <Id Name="a2191c86-fc50-4add-948c-129f6b5a88d8" Revision="1" Stencil="7276b9ef-3953-4dce-a89b-ed85f20b8b93" StencilVersion="1.0"/>
</Control>
</file>

<file path=customXml/item22.xml><?xml version="1.0" encoding="utf-8"?>
<?mso-contentType ?>
<FormTemplates xmlns="http://schemas.microsoft.com/sharepoint/v3/contenttype/forms">
  <Display>DocumentLibraryForm</Display>
  <Edit>DocumentLibraryForm</Edit>
  <New>DocumentLibraryForm</New>
</FormTemplates>
</file>

<file path=customXml/item23.xml><?xml version="1.0" encoding="utf-8"?>
<Control xmlns="http://schemas.microsoft.com/VisualStudio/2011/storyboarding/control">
  <Id Name="a53d73d2-368b-429e-b817-1324eec1382c" Revision="1" Stencil="7276b9ef-3953-4dce-a89b-ed85f20b8b93" StencilVersion="1.0"/>
</Control>
</file>

<file path=customXml/item24.xml><?xml version="1.0" encoding="utf-8"?>
<Control xmlns="http://schemas.microsoft.com/VisualStudio/2011/storyboarding/control">
  <Id Name="fb22c541-ded0-47fa-8877-83a4c2d16227"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a53d73d2-368b-429e-b817-1324eec1382c"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Control xmlns="http://schemas.microsoft.com/VisualStudio/2011/storyboarding/control">
  <Id Name="d69996e1-3d61-4686-9b63-f1b855c596ab" Revision="1" Stencil="7276b9ef-3953-4dce-a89b-ed85f20b8b93" StencilVersion="1.0"/>
</Control>
</file>

<file path=customXml/item3.xml><?xml version="1.0" encoding="utf-8"?>
<Control xmlns="http://schemas.microsoft.com/VisualStudio/2011/storyboarding/control">
  <Id Name="a2191c86-fc50-4add-948c-129f6b5a88d8"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2.xml><?xml version="1.0" encoding="utf-8"?>
<Control xmlns="http://schemas.microsoft.com/VisualStudio/2011/storyboarding/control">
  <Id Name="369f9055-6b6c-48b9-9320-5df2d46c430a"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5.xml><?xml version="1.0" encoding="utf-8"?>
<Control xmlns="http://schemas.microsoft.com/VisualStudio/2011/storyboarding/control">
  <Id Name="d69996e1-3d61-4686-9b63-f1b855c596ab" Revision="1" Stencil="7276b9ef-3953-4dce-a89b-ed85f20b8b93" StencilVersion="1.0"/>
</Control>
</file>

<file path=customXml/item6.xml><?xml version="1.0" encoding="utf-8"?>
<Control xmlns="http://schemas.microsoft.com/VisualStudio/2011/storyboarding/control">
  <Id Name="369f9055-6b6c-48b9-9320-5df2d46c430a" Revision="1" Stencil="7276b9ef-3953-4dce-a89b-ed85f20b8b93" StencilVersion="1.0"/>
</Control>
</file>

<file path=customXml/item7.xml><?xml version="1.0" encoding="utf-8"?>
<Control xmlns="http://schemas.microsoft.com/VisualStudio/2011/storyboarding/control">
  <Id Name="a2191c86-fc50-4add-948c-129f6b5a88d8" Revision="1" Stencil="7276b9ef-3953-4dce-a89b-ed85f20b8b93" StencilVersion="1.0"/>
</Control>
</file>

<file path=customXml/item8.xml><?xml version="1.0" encoding="utf-8"?>
<Control xmlns="http://schemas.microsoft.com/VisualStudio/2011/storyboarding/control">
  <Id Name="fb22c541-ded0-47fa-8877-83a4c2d16227" Revision="1" Stencil="7276b9ef-3953-4dce-a89b-ed85f20b8b93" StencilVersion="1.0"/>
</Control>
</file>

<file path=customXml/item9.xml><?xml version="1.0" encoding="utf-8"?>
<Control xmlns="http://schemas.microsoft.com/VisualStudio/2011/storyboarding/control">
  <Id Name="a53d73d2-368b-429e-b817-1324eec1382c" Revision="1" Stencil="7276b9ef-3953-4dce-a89b-ed85f20b8b93" StencilVersion="1.0"/>
</Control>
</file>

<file path=customXml/itemProps1.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10.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11.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2.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3.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14.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15.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6.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7.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18.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19.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0.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21.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3.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24.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5.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26.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27.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9.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3.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30.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1.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2.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33.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4.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purl.org/dc/terms/"/>
    <ds:schemaRef ds:uri="http://schemas.microsoft.com/office/2006/documentManagement/types"/>
    <ds:schemaRef ds:uri="83cd2334-221a-48c3-9034-bfd1542dfe28"/>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5.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6.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8.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9.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3363</TotalTime>
  <Words>2143</Words>
  <Application>Microsoft Office PowerPoint</Application>
  <PresentationFormat>Custom</PresentationFormat>
  <Paragraphs>381</Paragraphs>
  <Slides>28</Slides>
  <Notes>22</Notes>
  <HiddenSlides>4</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44" baseType="lpstr">
      <vt:lpstr>MS PGothic</vt:lpstr>
      <vt:lpstr>Arial</vt:lpstr>
      <vt:lpstr>Calibri</vt:lpstr>
      <vt:lpstr>Consolas</vt:lpstr>
      <vt:lpstr>Segoe</vt:lpstr>
      <vt:lpstr>Segoe Pro</vt:lpstr>
      <vt:lpstr>Segoe Pro Light</vt:lpstr>
      <vt:lpstr>Segoe Pro Semibold</vt:lpstr>
      <vt:lpstr>Segoe Semibold</vt:lpstr>
      <vt:lpstr>Segoe UI</vt:lpstr>
      <vt:lpstr>Segoe UI Light</vt:lpstr>
      <vt:lpstr>Segoe UI Semibold</vt:lpstr>
      <vt:lpstr>Wingdings</vt:lpstr>
      <vt:lpstr>WHITE TEMPLATE</vt:lpstr>
      <vt:lpstr>STB Product Families 2015</vt:lpstr>
      <vt:lpstr>think-cell Slide</vt:lpstr>
      <vt:lpstr>Design and Implement  Cloud Data Platform Solutions</vt:lpstr>
      <vt:lpstr>PowerPoint Presentation</vt:lpstr>
      <vt:lpstr>Agenda</vt:lpstr>
      <vt:lpstr>In this module</vt:lpstr>
      <vt:lpstr>Business Continuity with SQL Database</vt:lpstr>
      <vt:lpstr>Business continuity problem</vt:lpstr>
      <vt:lpstr>Roles and responsibilities</vt:lpstr>
      <vt:lpstr>BCDR scenarios in service tiers</vt:lpstr>
      <vt:lpstr>SQL Database HA/DR </vt:lpstr>
      <vt:lpstr>High-availability platform</vt:lpstr>
      <vt:lpstr>SQL Database Backup Solutions </vt:lpstr>
      <vt:lpstr>Point-in-time restore</vt:lpstr>
      <vt:lpstr>Restore deleted database</vt:lpstr>
      <vt:lpstr>Geo-restore</vt:lpstr>
      <vt:lpstr>PowerPoint Presentation</vt:lpstr>
      <vt:lpstr>Export a database Flexible and portable option but incurs operational overhead</vt:lpstr>
      <vt:lpstr>Live database Fastest retrieval time for archival data with slightly higher cost</vt:lpstr>
      <vt:lpstr>Demo</vt:lpstr>
      <vt:lpstr>SQL Database Replication Scenarios</vt:lpstr>
      <vt:lpstr>Standard geo-replication</vt:lpstr>
      <vt:lpstr>Active geo-replication</vt:lpstr>
      <vt:lpstr>Demo</vt:lpstr>
      <vt:lpstr>Active-passive compute with coupled failover</vt:lpstr>
      <vt:lpstr>Active-active compute with decoupled failover</vt:lpstr>
      <vt:lpstr>Active-passive compute with decoupled failover</vt:lpstr>
      <vt:lpstr>Online service upgrade</vt:lpstr>
      <vt:lpstr>Hands-on Lab</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Dandy Weyn</dc:creator>
  <cp:keywords>Design and Implement Cloud Data Platform Solutions</cp:keywords>
  <dc:description>Template: Maryfj_x000d_
Formatting: _x000d_
Audience Type:</dc:description>
  <cp:lastModifiedBy>Rupayan Banerjee</cp:lastModifiedBy>
  <cp:revision>268</cp:revision>
  <dcterms:created xsi:type="dcterms:W3CDTF">2015-06-04T21:40:17Z</dcterms:created>
  <dcterms:modified xsi:type="dcterms:W3CDTF">2016-04-12T13:42:32Z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