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
    <p:sldMasterId id="2147484213" r:id="rId10"/>
  </p:sldMasterIdLst>
  <p:notesMasterIdLst>
    <p:notesMasterId r:id="rId24"/>
  </p:notesMasterIdLst>
  <p:handoutMasterIdLst>
    <p:handoutMasterId r:id="rId25"/>
  </p:handoutMasterIdLst>
  <p:sldIdLst>
    <p:sldId id="547" r:id="rId11"/>
    <p:sldId id="291" r:id="rId12"/>
    <p:sldId id="507" r:id="rId13"/>
    <p:sldId id="356" r:id="rId14"/>
    <p:sldId id="516" r:id="rId15"/>
    <p:sldId id="545" r:id="rId16"/>
    <p:sldId id="546" r:id="rId17"/>
    <p:sldId id="513" r:id="rId18"/>
    <p:sldId id="515" r:id="rId19"/>
    <p:sldId id="543" r:id="rId20"/>
    <p:sldId id="509" r:id="rId21"/>
    <p:sldId id="548" r:id="rId22"/>
    <p:sldId id="257"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F2F2F2"/>
    <a:srgbClr val="072726"/>
    <a:srgbClr val="7F7F7F"/>
    <a:srgbClr val="333333"/>
    <a:srgbClr val="002050"/>
    <a:srgbClr val="737373"/>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7" autoAdjust="0"/>
    <p:restoredTop sz="96433" autoAdjust="0"/>
  </p:normalViewPr>
  <p:slideViewPr>
    <p:cSldViewPr>
      <p:cViewPr varScale="1">
        <p:scale>
          <a:sx n="93" d="100"/>
          <a:sy n="93" d="100"/>
        </p:scale>
        <p:origin x="72" y="51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2/24/2016 1:25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2/24/2016 1:25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6A8731A-EBC6-4AEB-8A04-30922D0B894B}"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164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4045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35212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28338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168" y="3886200"/>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01168" y="2359152"/>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375536" cy="517941"/>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32756" y="1480112"/>
            <a:ext cx="11607130" cy="121166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55008" y="6482891"/>
            <a:ext cx="2798207" cy="372394"/>
          </a:xfrm>
          <a:prstGeom prst="rect">
            <a:avLst/>
          </a:prstGeom>
        </p:spPr>
        <p:txBody>
          <a:bodyPr/>
          <a:lstStyle/>
          <a:p>
            <a:pPr defTabSz="699699"/>
            <a:fld id="{55CDD7E1-A646-4088-BE0C-DB49A80F5376}" type="datetimeFigureOut">
              <a:rPr lang="en-US" sz="1428" smtClean="0">
                <a:solidFill>
                  <a:srgbClr val="FFFFFF"/>
                </a:solidFill>
              </a:rPr>
              <a:pPr defTabSz="699699"/>
              <a:t>2/24/2016</a:t>
            </a:fld>
            <a:endParaRPr lang="en-US" sz="1428" dirty="0">
              <a:solidFill>
                <a:srgbClr val="FFFFFF"/>
              </a:solidFill>
            </a:endParaRPr>
          </a:p>
        </p:txBody>
      </p:sp>
      <p:sp>
        <p:nvSpPr>
          <p:cNvPr id="5" name="Footer Placeholder 4"/>
          <p:cNvSpPr>
            <a:spLocks noGrp="1"/>
          </p:cNvSpPr>
          <p:nvPr>
            <p:ph type="ftr" sz="quarter" idx="11"/>
          </p:nvPr>
        </p:nvSpPr>
        <p:spPr>
          <a:xfrm>
            <a:off x="4119584" y="6482891"/>
            <a:ext cx="4197310" cy="372394"/>
          </a:xfrm>
          <a:prstGeom prst="rect">
            <a:avLst/>
          </a:prstGeom>
        </p:spPr>
        <p:txBody>
          <a:bodyPr/>
          <a:lstStyle/>
          <a:p>
            <a:pPr defTabSz="699699"/>
            <a:endParaRPr lang="en-US" sz="1428" dirty="0">
              <a:solidFill>
                <a:srgbClr val="FFFFFF"/>
              </a:solidFill>
            </a:endParaRPr>
          </a:p>
        </p:txBody>
      </p:sp>
      <p:sp>
        <p:nvSpPr>
          <p:cNvPr id="6" name="Slide Number Placeholder 5"/>
          <p:cNvSpPr>
            <a:spLocks noGrp="1"/>
          </p:cNvSpPr>
          <p:nvPr>
            <p:ph type="sldNum" sz="quarter" idx="12"/>
          </p:nvPr>
        </p:nvSpPr>
        <p:spPr>
          <a:xfrm>
            <a:off x="8783260" y="6482891"/>
            <a:ext cx="2798207" cy="372394"/>
          </a:xfrm>
          <a:prstGeom prst="rect">
            <a:avLst/>
          </a:prstGeom>
        </p:spPr>
        <p:txBody>
          <a:bodyPr/>
          <a:lstStyle/>
          <a:p>
            <a:pPr defTabSz="699699"/>
            <a:fld id="{F920C200-3845-4249-9FA3-EA0449FF460B}" type="slidenum">
              <a:rPr lang="en-US" sz="1428" smtClean="0">
                <a:solidFill>
                  <a:srgbClr val="FFFFFF"/>
                </a:solidFill>
              </a:rPr>
              <a:pPr defTabSz="699699"/>
              <a:t>‹#›</a:t>
            </a:fld>
            <a:endParaRPr lang="en-US" sz="1428" dirty="0">
              <a:solidFill>
                <a:srgbClr val="FFFFFF"/>
              </a:solidFill>
            </a:endParaRPr>
          </a:p>
        </p:txBody>
      </p:sp>
    </p:spTree>
    <p:extLst>
      <p:ext uri="{BB962C8B-B14F-4D97-AF65-F5344CB8AC3E}">
        <p14:creationId xmlns:p14="http://schemas.microsoft.com/office/powerpoint/2010/main" val="25651494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31425564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5" name="Isosceles Triangle 4"/>
          <p:cNvSpPr/>
          <p:nvPr userDrawn="1"/>
        </p:nvSpPr>
        <p:spPr bwMode="auto">
          <a:xfrm rot="10800000">
            <a:off x="-11376995" y="-251205"/>
            <a:ext cx="20270504" cy="9561744"/>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p:cNvGrpSpPr/>
          <p:nvPr userDrawn="1"/>
        </p:nvGrpSpPr>
        <p:grpSpPr>
          <a:xfrm>
            <a:off x="2516675" y="3366945"/>
            <a:ext cx="9530796" cy="3237609"/>
            <a:chOff x="4567099" y="3930781"/>
            <a:chExt cx="7771523" cy="2640360"/>
          </a:xfrm>
        </p:grpSpPr>
        <p:sp>
          <p:nvSpPr>
            <p:cNvPr id="7"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9"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0"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1"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2"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3" name="Freeform 12"/>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4"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5"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6" name="Freeform 15"/>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7"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8"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9"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0"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1"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2"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3"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24"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8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25"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6"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7"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8"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9"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0"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1"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2"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3"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34"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5"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6"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7"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8"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9"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0"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1"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42"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3"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4"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5"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6"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7"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8"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9"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0"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1"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2"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3"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54"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55"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6"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7"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8"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9"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0"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1"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2"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3"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4"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5"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6"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7"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8"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9"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0" name="Freeform 69"/>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1" name="Freeform 70"/>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grpSp>
        <p:nvGrpSpPr>
          <p:cNvPr id="82" name="Group 81"/>
          <p:cNvGrpSpPr/>
          <p:nvPr userDrawn="1"/>
        </p:nvGrpSpPr>
        <p:grpSpPr>
          <a:xfrm>
            <a:off x="10167103" y="5499819"/>
            <a:ext cx="1925055" cy="466197"/>
            <a:chOff x="10167102" y="5705209"/>
            <a:chExt cx="1925055" cy="466263"/>
          </a:xfrm>
          <a:solidFill>
            <a:srgbClr val="0065B2"/>
          </a:solidFill>
        </p:grpSpPr>
        <p:sp>
          <p:nvSpPr>
            <p:cNvPr id="83"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4"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5"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6"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7"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8"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9"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grpSp>
      <p:sp>
        <p:nvSpPr>
          <p:cNvPr id="90" name="Title 1"/>
          <p:cNvSpPr txBox="1">
            <a:spLocks/>
          </p:cNvSpPr>
          <p:nvPr userDrawn="1"/>
        </p:nvSpPr>
        <p:spPr>
          <a:xfrm>
            <a:off x="309896" y="340565"/>
            <a:ext cx="5244464" cy="34745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51304" rtl="0" eaLnBrk="1" fontAlgn="auto" latinLnBrk="0" hangingPunct="1">
              <a:lnSpc>
                <a:spcPct val="90000"/>
              </a:lnSpc>
              <a:spcBef>
                <a:spcPct val="0"/>
              </a:spcBef>
              <a:spcAft>
                <a:spcPts val="0"/>
              </a:spcAft>
              <a:buClrTx/>
              <a:buSzTx/>
              <a:buFontTx/>
              <a:buNone/>
              <a:tabLst/>
              <a:defRPr/>
            </a:pPr>
            <a:endParaRPr kumimoji="0" lang="en-US" sz="5399" b="0" i="0" u="none" strike="noStrike" kern="1200" cap="none" spc="-104" normalizeH="0" baseline="0" noProof="0" dirty="0">
              <a:ln w="3175">
                <a:noFill/>
              </a:ln>
              <a:solidFill>
                <a:srgbClr val="0072C6"/>
              </a:solidFill>
              <a:effectLst/>
              <a:uLnTx/>
              <a:uFillTx/>
              <a:latin typeface="Segoe UI Light"/>
              <a:ea typeface="+mn-ea"/>
              <a:cs typeface="Segoe UI" pitchFamily="34" charset="0"/>
            </a:endParaRPr>
          </a:p>
        </p:txBody>
      </p:sp>
      <p:sp>
        <p:nvSpPr>
          <p:cNvPr id="91" name="Freeform 90"/>
          <p:cNvSpPr/>
          <p:nvPr userDrawn="1"/>
        </p:nvSpPr>
        <p:spPr bwMode="auto">
          <a:xfrm>
            <a:off x="517790" y="2775167"/>
            <a:ext cx="2862475" cy="179576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2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2" name="Freeform 91"/>
          <p:cNvSpPr>
            <a:spLocks noChangeAspect="1"/>
          </p:cNvSpPr>
          <p:nvPr userDrawn="1"/>
        </p:nvSpPr>
        <p:spPr bwMode="auto">
          <a:xfrm>
            <a:off x="940381" y="3107853"/>
            <a:ext cx="2013729" cy="127502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3" name="Freeform 92"/>
          <p:cNvSpPr>
            <a:spLocks noChangeAspect="1"/>
          </p:cNvSpPr>
          <p:nvPr userDrawn="1"/>
        </p:nvSpPr>
        <p:spPr bwMode="auto">
          <a:xfrm>
            <a:off x="1312097" y="3379499"/>
            <a:ext cx="1273865" cy="80657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4" name="Freeform 93"/>
          <p:cNvSpPr>
            <a:spLocks noChangeAspect="1"/>
          </p:cNvSpPr>
          <p:nvPr userDrawn="1"/>
        </p:nvSpPr>
        <p:spPr bwMode="auto">
          <a:xfrm>
            <a:off x="1584147" y="3587566"/>
            <a:ext cx="729764" cy="4620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365760" y="365760"/>
            <a:ext cx="5364246" cy="2433673"/>
          </a:xfrm>
        </p:spPr>
        <p:txBody>
          <a:bodyPr/>
          <a:lstStyle>
            <a:lvl1pPr>
              <a:defRPr>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740638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2"/>
          <p:cNvSpPr>
            <a:spLocks noGrp="1"/>
          </p:cNvSpPr>
          <p:nvPr>
            <p:ph type="title"/>
          </p:nvPr>
        </p:nvSpPr>
        <p:spPr>
          <a:xfrm>
            <a:off x="365760" y="365760"/>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583115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2"/>
                    </a:gs>
                    <a:gs pos="39000">
                      <a:schemeClr val="tx2"/>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703357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9" r:id="rId1"/>
    <p:sldLayoutId id="2147484197" r:id="rId2"/>
    <p:sldLayoutId id="2147484086" r:id="rId3"/>
    <p:sldLayoutId id="2147484092" r:id="rId4"/>
    <p:sldLayoutId id="2147484130" r:id="rId5"/>
    <p:sldLayoutId id="2147484195" r:id="rId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889564" cy="917575"/>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tx2"/>
                </a:solidFill>
                <a:latin typeface="+mn-lt"/>
                <a:ea typeface="+mn-ea"/>
                <a:cs typeface="+mn-cs"/>
              </a:defRPr>
            </a:lvl1pPr>
          </a:lstStyle>
          <a:p>
            <a:r>
              <a:rPr lang="en-US" smtClean="0">
                <a:solidFill>
                  <a:srgbClr val="505050"/>
                </a:solidFill>
              </a:rPr>
              <a:t>Microsoft Confidential</a:t>
            </a:r>
            <a:endParaRPr lang="en-US" dirty="0">
              <a:solidFill>
                <a:srgbClr val="505050"/>
              </a:solidFill>
            </a:endParaRPr>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pPr defTabSz="932563"/>
            <a:fld id="{27258FFF-F925-446B-8502-81C933981705}" type="slidenum">
              <a:rPr lang="en-US" smtClean="0">
                <a:solidFill>
                  <a:srgbClr val="505050"/>
                </a:solidFill>
              </a:rPr>
              <a:pPr defTabSz="932563"/>
              <a:t>‹#›</a:t>
            </a:fld>
            <a:endParaRPr lang="en-US" dirty="0">
              <a:solidFill>
                <a:srgbClr val="505050"/>
              </a:solidFill>
            </a:endParaRPr>
          </a:p>
        </p:txBody>
      </p:sp>
    </p:spTree>
    <p:extLst>
      <p:ext uri="{BB962C8B-B14F-4D97-AF65-F5344CB8AC3E}">
        <p14:creationId xmlns:p14="http://schemas.microsoft.com/office/powerpoint/2010/main" val="766041577"/>
      </p:ext>
    </p:extLst>
  </p:cSld>
  <p:clrMap bg1="lt1" tx1="dk1" bg2="lt2" tx2="dk2" accent1="accent1" accent2="accent2" accent3="accent3" accent4="accent4" accent5="accent5" accent6="accent6" hlink="hlink" folHlink="folHlink"/>
  <p:sldLayoutIdLst>
    <p:sldLayoutId id="2147484220" r:id="rId1"/>
    <p:sldLayoutId id="2147484222" r:id="rId2"/>
    <p:sldLayoutId id="2147484247" r:id="rId3"/>
    <p:sldLayoutId id="2147484250" r:id="rId4"/>
    <p:sldLayoutId id="2147484342" r:id="rId5"/>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800" b="0" kern="1200" cap="none" spc="-102" baseline="0" dirty="0" smtClean="0">
          <a:ln w="3175">
            <a:noFill/>
          </a:ln>
          <a:solidFill>
            <a:srgbClr val="0072C6"/>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4" name="Title 3"/>
          <p:cNvSpPr>
            <a:spLocks noGrp="1"/>
          </p:cNvSpPr>
          <p:nvPr>
            <p:ph type="title"/>
          </p:nvPr>
        </p:nvSpPr>
        <p:spPr/>
        <p:txBody>
          <a:bodyPr/>
          <a:lstStyle/>
          <a:p>
            <a:r>
              <a:rPr lang="en-US" sz="4799" dirty="0"/>
              <a:t>Design and Implement </a:t>
            </a:r>
            <a:br>
              <a:rPr lang="en-US" sz="4799" dirty="0"/>
            </a:br>
            <a:r>
              <a:rPr lang="en-US" sz="4799" dirty="0"/>
              <a:t>Cloud Data Platform Solutions</a:t>
            </a:r>
            <a:endParaRPr lang="en-US" sz="3599" dirty="0"/>
          </a:p>
        </p:txBody>
      </p:sp>
    </p:spTree>
    <p:extLst>
      <p:ext uri="{BB962C8B-B14F-4D97-AF65-F5344CB8AC3E}">
        <p14:creationId xmlns:p14="http://schemas.microsoft.com/office/powerpoint/2010/main" val="337812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96" dirty="0" smtClean="0"/>
              <a:t>Azure Monitoring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84" y="1477667"/>
            <a:ext cx="7918828" cy="5291359"/>
          </a:xfrm>
          <a:prstGeom prst="rect">
            <a:avLst/>
          </a:prstGeom>
        </p:spPr>
      </p:pic>
      <p:sp>
        <p:nvSpPr>
          <p:cNvPr id="10" name="Content Placeholder 2"/>
          <p:cNvSpPr txBox="1">
            <a:spLocks/>
          </p:cNvSpPr>
          <p:nvPr/>
        </p:nvSpPr>
        <p:spPr>
          <a:xfrm>
            <a:off x="457200" y="1828800"/>
            <a:ext cx="2941637" cy="1415746"/>
          </a:xfrm>
          <a:prstGeom prst="rect">
            <a:avLst/>
          </a:prstGeom>
          <a:noFill/>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Enable diagnostics</a:t>
            </a:r>
            <a:endParaRPr lang="en-US" sz="2000" dirty="0">
              <a:solidFill>
                <a:schemeClr val="tx1"/>
              </a:solidFill>
              <a:latin typeface="Segoe UI"/>
            </a:endParaRPr>
          </a:p>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View boot diagnostics</a:t>
            </a:r>
          </a:p>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Enable alert rules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6037" y="2582862"/>
            <a:ext cx="7932755" cy="404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675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Azure VM Monitoring</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1499247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48" y="3192505"/>
            <a:ext cx="11702660" cy="822843"/>
          </a:xfrm>
        </p:spPr>
        <p:txBody>
          <a:bodyPr/>
          <a:lstStyle/>
          <a:p>
            <a:r>
              <a:rPr lang="en-US" dirty="0" smtClean="0"/>
              <a:t>Hands-on Lab</a:t>
            </a:r>
            <a:endParaRPr lang="en-US" dirty="0"/>
          </a:p>
        </p:txBody>
      </p:sp>
      <p:sp>
        <p:nvSpPr>
          <p:cNvPr id="3" name="Text Placeholder 2"/>
          <p:cNvSpPr>
            <a:spLocks noGrp="1"/>
          </p:cNvSpPr>
          <p:nvPr>
            <p:ph type="body" sz="quarter" idx="10"/>
          </p:nvPr>
        </p:nvSpPr>
        <p:spPr>
          <a:xfrm>
            <a:off x="504048" y="4014238"/>
            <a:ext cx="11702660" cy="822843"/>
          </a:xfrm>
        </p:spPr>
        <p:txBody>
          <a:bodyPr/>
          <a:lstStyle/>
          <a:p>
            <a:r>
              <a:rPr lang="en-US" sz="2400" dirty="0" smtClean="0"/>
              <a:t>Monitoring and manage implementations</a:t>
            </a:r>
            <a:endParaRPr lang="en-US" sz="2400" dirty="0"/>
          </a:p>
        </p:txBody>
      </p:sp>
      <p:sp>
        <p:nvSpPr>
          <p:cNvPr id="8" name="Rectangle 6"/>
          <p:cNvSpPr>
            <a:spLocks noChangeArrowheads="1"/>
          </p:cNvSpPr>
          <p:nvPr/>
        </p:nvSpPr>
        <p:spPr bwMode="auto">
          <a:xfrm>
            <a:off x="2180212" y="-1269323"/>
            <a:ext cx="4339609" cy="561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grpSp>
        <p:nvGrpSpPr>
          <p:cNvPr id="129" name="Group 128"/>
          <p:cNvGrpSpPr/>
          <p:nvPr/>
        </p:nvGrpSpPr>
        <p:grpSpPr>
          <a:xfrm>
            <a:off x="7894400" y="1135398"/>
            <a:ext cx="3741207" cy="4764998"/>
            <a:chOff x="7143749" y="1444070"/>
            <a:chExt cx="3741738" cy="4765674"/>
          </a:xfrm>
        </p:grpSpPr>
        <p:sp>
          <p:nvSpPr>
            <p:cNvPr id="89" name="Freeform 87"/>
            <p:cNvSpPr>
              <a:spLocks/>
            </p:cNvSpPr>
            <p:nvPr/>
          </p:nvSpPr>
          <p:spPr bwMode="auto">
            <a:xfrm>
              <a:off x="7143749" y="1444070"/>
              <a:ext cx="3741738" cy="3746500"/>
            </a:xfrm>
            <a:custGeom>
              <a:avLst/>
              <a:gdLst>
                <a:gd name="T0" fmla="*/ 2495 w 2495"/>
                <a:gd name="T1" fmla="*/ 1247 h 2495"/>
                <a:gd name="T2" fmla="*/ 2495 w 2495"/>
                <a:gd name="T3" fmla="*/ 1247 h 2495"/>
                <a:gd name="T4" fmla="*/ 1247 w 2495"/>
                <a:gd name="T5" fmla="*/ 2495 h 2495"/>
                <a:gd name="T6" fmla="*/ 0 w 2495"/>
                <a:gd name="T7" fmla="*/ 1247 h 2495"/>
                <a:gd name="T8" fmla="*/ 1247 w 2495"/>
                <a:gd name="T9" fmla="*/ 0 h 2495"/>
                <a:gd name="T10" fmla="*/ 2495 w 2495"/>
                <a:gd name="T11" fmla="*/ 1247 h 2495"/>
              </a:gdLst>
              <a:ahLst/>
              <a:cxnLst>
                <a:cxn ang="0">
                  <a:pos x="T0" y="T1"/>
                </a:cxn>
                <a:cxn ang="0">
                  <a:pos x="T2" y="T3"/>
                </a:cxn>
                <a:cxn ang="0">
                  <a:pos x="T4" y="T5"/>
                </a:cxn>
                <a:cxn ang="0">
                  <a:pos x="T6" y="T7"/>
                </a:cxn>
                <a:cxn ang="0">
                  <a:pos x="T8" y="T9"/>
                </a:cxn>
                <a:cxn ang="0">
                  <a:pos x="T10" y="T11"/>
                </a:cxn>
              </a:cxnLst>
              <a:rect l="0" t="0" r="r" b="b"/>
              <a:pathLst>
                <a:path w="2495" h="2495">
                  <a:moveTo>
                    <a:pt x="2495" y="1247"/>
                  </a:moveTo>
                  <a:lnTo>
                    <a:pt x="2495" y="1247"/>
                  </a:lnTo>
                  <a:cubicBezTo>
                    <a:pt x="2495" y="1937"/>
                    <a:pt x="1937" y="2495"/>
                    <a:pt x="1247" y="2495"/>
                  </a:cubicBezTo>
                  <a:cubicBezTo>
                    <a:pt x="558" y="2495"/>
                    <a:pt x="0" y="1937"/>
                    <a:pt x="0" y="1247"/>
                  </a:cubicBezTo>
                  <a:cubicBezTo>
                    <a:pt x="0" y="558"/>
                    <a:pt x="558" y="0"/>
                    <a:pt x="1247" y="0"/>
                  </a:cubicBezTo>
                  <a:cubicBezTo>
                    <a:pt x="1937" y="0"/>
                    <a:pt x="2495" y="558"/>
                    <a:pt x="2495" y="1247"/>
                  </a:cubicBezTo>
                  <a:close/>
                </a:path>
              </a:pathLst>
            </a:custGeom>
            <a:solidFill>
              <a:srgbClr val="00B0F0"/>
            </a:solidFill>
            <a:ln w="0">
              <a:solidFill>
                <a:schemeClr val="bg1"/>
              </a:solid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9" name="Freeform 7"/>
            <p:cNvSpPr>
              <a:spLocks/>
            </p:cNvSpPr>
            <p:nvPr/>
          </p:nvSpPr>
          <p:spPr bwMode="auto">
            <a:xfrm>
              <a:off x="7751762" y="6028769"/>
              <a:ext cx="2525713" cy="180975"/>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E57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0" name="Freeform 8"/>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1" name="Freeform 9"/>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2" name="Freeform 10"/>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3" name="Freeform 11"/>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5" name="Freeform 12"/>
            <p:cNvSpPr>
              <a:spLocks/>
            </p:cNvSpPr>
            <p:nvPr/>
          </p:nvSpPr>
          <p:spPr bwMode="auto">
            <a:xfrm>
              <a:off x="8504237" y="1820862"/>
              <a:ext cx="1420813" cy="854075"/>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5"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6" name="Freeform 13"/>
            <p:cNvSpPr>
              <a:spLocks/>
            </p:cNvSpPr>
            <p:nvPr/>
          </p:nvSpPr>
          <p:spPr bwMode="auto">
            <a:xfrm>
              <a:off x="8721725" y="4131707"/>
              <a:ext cx="985838" cy="80327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7" name="Freeform 14"/>
            <p:cNvSpPr>
              <a:spLocks/>
            </p:cNvSpPr>
            <p:nvPr/>
          </p:nvSpPr>
          <p:spPr bwMode="auto">
            <a:xfrm>
              <a:off x="8651875" y="4131707"/>
              <a:ext cx="1003300" cy="80327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8" name="Rectangle 15"/>
            <p:cNvSpPr>
              <a:spLocks noChangeArrowheads="1"/>
            </p:cNvSpPr>
            <p:nvPr/>
          </p:nvSpPr>
          <p:spPr bwMode="auto">
            <a:xfrm>
              <a:off x="8702675" y="4180919"/>
              <a:ext cx="903288" cy="603250"/>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19" name="Rectangle 16"/>
            <p:cNvSpPr>
              <a:spLocks noChangeArrowheads="1"/>
            </p:cNvSpPr>
            <p:nvPr/>
          </p:nvSpPr>
          <p:spPr bwMode="auto">
            <a:xfrm>
              <a:off x="8702675" y="4180919"/>
              <a:ext cx="9032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0" name="Freeform 17"/>
            <p:cNvSpPr>
              <a:spLocks noEditPoints="1"/>
            </p:cNvSpPr>
            <p:nvPr/>
          </p:nvSpPr>
          <p:spPr bwMode="auto">
            <a:xfrm>
              <a:off x="8651875" y="4233307"/>
              <a:ext cx="1003300" cy="701675"/>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1" name="Freeform 18"/>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2" name="Freeform 19"/>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3" name="Freeform 20"/>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4" name="Freeform 21"/>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5" name="Freeform 22"/>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6" name="Freeform 23"/>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7" name="Rectangle 24"/>
            <p:cNvSpPr>
              <a:spLocks noChangeArrowheads="1"/>
            </p:cNvSpPr>
            <p:nvPr/>
          </p:nvSpPr>
          <p:spPr bwMode="auto">
            <a:xfrm>
              <a:off x="8137525" y="4347607"/>
              <a:ext cx="701675" cy="1023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8" name="Rectangle 25"/>
            <p:cNvSpPr>
              <a:spLocks noChangeArrowheads="1"/>
            </p:cNvSpPr>
            <p:nvPr/>
          </p:nvSpPr>
          <p:spPr bwMode="auto">
            <a:xfrm>
              <a:off x="8137525" y="4347607"/>
              <a:ext cx="7016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29" name="Freeform 26"/>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close/>
                  <a:moveTo>
                    <a:pt x="0" y="0"/>
                  </a:moveTo>
                  <a:lnTo>
                    <a:pt x="0" y="88"/>
                  </a:lnTo>
                  <a:lnTo>
                    <a:pt x="112" y="88"/>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0" name="Freeform 27"/>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moveTo>
                    <a:pt x="0" y="0"/>
                  </a:moveTo>
                  <a:lnTo>
                    <a:pt x="0" y="88"/>
                  </a:lnTo>
                  <a:lnTo>
                    <a:pt x="112"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1" name="Freeform 28"/>
            <p:cNvSpPr>
              <a:spLocks/>
            </p:cNvSpPr>
            <p:nvPr/>
          </p:nvSpPr>
          <p:spPr bwMode="auto">
            <a:xfrm>
              <a:off x="8437562" y="4149169"/>
              <a:ext cx="163513" cy="198438"/>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2" name="Oval 29"/>
            <p:cNvSpPr>
              <a:spLocks noChangeArrowheads="1"/>
            </p:cNvSpPr>
            <p:nvPr/>
          </p:nvSpPr>
          <p:spPr bwMode="auto">
            <a:xfrm>
              <a:off x="8432800" y="3976132"/>
              <a:ext cx="23813"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3" name="Freeform 30"/>
            <p:cNvSpPr>
              <a:spLocks/>
            </p:cNvSpPr>
            <p:nvPr/>
          </p:nvSpPr>
          <p:spPr bwMode="auto">
            <a:xfrm>
              <a:off x="8402637" y="3839607"/>
              <a:ext cx="165100" cy="111125"/>
            </a:xfrm>
            <a:custGeom>
              <a:avLst/>
              <a:gdLst>
                <a:gd name="T0" fmla="*/ 0 w 104"/>
                <a:gd name="T1" fmla="*/ 42 h 70"/>
                <a:gd name="T2" fmla="*/ 86 w 104"/>
                <a:gd name="T3" fmla="*/ 0 h 70"/>
                <a:gd name="T4" fmla="*/ 104 w 104"/>
                <a:gd name="T5" fmla="*/ 70 h 70"/>
                <a:gd name="T6" fmla="*/ 0 w 104"/>
                <a:gd name="T7" fmla="*/ 42 h 70"/>
              </a:gdLst>
              <a:ahLst/>
              <a:cxnLst>
                <a:cxn ang="0">
                  <a:pos x="T0" y="T1"/>
                </a:cxn>
                <a:cxn ang="0">
                  <a:pos x="T2" y="T3"/>
                </a:cxn>
                <a:cxn ang="0">
                  <a:pos x="T4" y="T5"/>
                </a:cxn>
                <a:cxn ang="0">
                  <a:pos x="T6" y="T7"/>
                </a:cxn>
              </a:cxnLst>
              <a:rect l="0" t="0" r="r" b="b"/>
              <a:pathLst>
                <a:path w="104" h="70">
                  <a:moveTo>
                    <a:pt x="0" y="42"/>
                  </a:moveTo>
                  <a:lnTo>
                    <a:pt x="86" y="0"/>
                  </a:lnTo>
                  <a:lnTo>
                    <a:pt x="104" y="70"/>
                  </a:lnTo>
                  <a:lnTo>
                    <a:pt x="0" y="4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4" name="Freeform 31"/>
            <p:cNvSpPr>
              <a:spLocks/>
            </p:cNvSpPr>
            <p:nvPr/>
          </p:nvSpPr>
          <p:spPr bwMode="auto">
            <a:xfrm>
              <a:off x="8286750" y="3906282"/>
              <a:ext cx="412750" cy="2984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5" name="Oval 32"/>
            <p:cNvSpPr>
              <a:spLocks noChangeArrowheads="1"/>
            </p:cNvSpPr>
            <p:nvPr/>
          </p:nvSpPr>
          <p:spPr bwMode="auto">
            <a:xfrm>
              <a:off x="8432800" y="3976132"/>
              <a:ext cx="23813" cy="222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7" name="Freeform 34"/>
            <p:cNvSpPr>
              <a:spLocks/>
            </p:cNvSpPr>
            <p:nvPr/>
          </p:nvSpPr>
          <p:spPr bwMode="auto">
            <a:xfrm>
              <a:off x="8691562" y="2587069"/>
              <a:ext cx="620713" cy="1901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8" name="Freeform 35"/>
            <p:cNvSpPr>
              <a:spLocks/>
            </p:cNvSpPr>
            <p:nvPr/>
          </p:nvSpPr>
          <p:spPr bwMode="auto">
            <a:xfrm>
              <a:off x="9144000" y="2471182"/>
              <a:ext cx="120650" cy="125413"/>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39" name="Freeform 36"/>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0" name="Freeform 37"/>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1" name="Rectangle 38"/>
            <p:cNvSpPr>
              <a:spLocks noChangeArrowheads="1"/>
            </p:cNvSpPr>
            <p:nvPr/>
          </p:nvSpPr>
          <p:spPr bwMode="auto">
            <a:xfrm>
              <a:off x="8928100" y="5279469"/>
              <a:ext cx="173038" cy="7254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2" name="Rectangle 39"/>
            <p:cNvSpPr>
              <a:spLocks noChangeArrowheads="1"/>
            </p:cNvSpPr>
            <p:nvPr/>
          </p:nvSpPr>
          <p:spPr bwMode="auto">
            <a:xfrm>
              <a:off x="8928100" y="5279469"/>
              <a:ext cx="17303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3" name="Rectangle 40"/>
            <p:cNvSpPr>
              <a:spLocks noChangeArrowheads="1"/>
            </p:cNvSpPr>
            <p:nvPr/>
          </p:nvSpPr>
          <p:spPr bwMode="auto">
            <a:xfrm>
              <a:off x="8539162" y="5249307"/>
              <a:ext cx="169863" cy="7556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4" name="Rectangle 41"/>
            <p:cNvSpPr>
              <a:spLocks noChangeArrowheads="1"/>
            </p:cNvSpPr>
            <p:nvPr/>
          </p:nvSpPr>
          <p:spPr bwMode="auto">
            <a:xfrm>
              <a:off x="8539162" y="5249307"/>
              <a:ext cx="169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5" name="Rectangle 42"/>
            <p:cNvSpPr>
              <a:spLocks noChangeArrowheads="1"/>
            </p:cNvSpPr>
            <p:nvPr/>
          </p:nvSpPr>
          <p:spPr bwMode="auto">
            <a:xfrm>
              <a:off x="8359775" y="5250894"/>
              <a:ext cx="741363" cy="1698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6" name="Rectangle 43"/>
            <p:cNvSpPr>
              <a:spLocks noChangeArrowheads="1"/>
            </p:cNvSpPr>
            <p:nvPr/>
          </p:nvSpPr>
          <p:spPr bwMode="auto">
            <a:xfrm>
              <a:off x="8359775" y="5250894"/>
              <a:ext cx="74136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7" name="Freeform 44"/>
            <p:cNvSpPr>
              <a:spLocks/>
            </p:cNvSpPr>
            <p:nvPr/>
          </p:nvSpPr>
          <p:spPr bwMode="auto">
            <a:xfrm>
              <a:off x="8280400" y="2780744"/>
              <a:ext cx="428625" cy="25717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8" name="Freeform 45"/>
            <p:cNvSpPr>
              <a:spLocks/>
            </p:cNvSpPr>
            <p:nvPr/>
          </p:nvSpPr>
          <p:spPr bwMode="auto">
            <a:xfrm>
              <a:off x="9974262" y="1977469"/>
              <a:ext cx="373063" cy="2159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49" name="Freeform 46"/>
            <p:cNvSpPr>
              <a:spLocks/>
            </p:cNvSpPr>
            <p:nvPr/>
          </p:nvSpPr>
          <p:spPr bwMode="auto">
            <a:xfrm>
              <a:off x="8890000" y="4839732"/>
              <a:ext cx="147638" cy="144463"/>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0" name="Rectangle 47"/>
            <p:cNvSpPr>
              <a:spLocks noChangeArrowheads="1"/>
            </p:cNvSpPr>
            <p:nvPr/>
          </p:nvSpPr>
          <p:spPr bwMode="auto">
            <a:xfrm>
              <a:off x="8074025" y="4573032"/>
              <a:ext cx="693738" cy="9540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1" name="Rectangle 48"/>
            <p:cNvSpPr>
              <a:spLocks noChangeArrowheads="1"/>
            </p:cNvSpPr>
            <p:nvPr/>
          </p:nvSpPr>
          <p:spPr bwMode="auto">
            <a:xfrm>
              <a:off x="8074025" y="4573032"/>
              <a:ext cx="6937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2" name="Rectangle 49"/>
            <p:cNvSpPr>
              <a:spLocks noChangeArrowheads="1"/>
            </p:cNvSpPr>
            <p:nvPr/>
          </p:nvSpPr>
          <p:spPr bwMode="auto">
            <a:xfrm>
              <a:off x="8074025" y="5431869"/>
              <a:ext cx="122238"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3" name="Rectangle 50"/>
            <p:cNvSpPr>
              <a:spLocks noChangeArrowheads="1"/>
            </p:cNvSpPr>
            <p:nvPr/>
          </p:nvSpPr>
          <p:spPr bwMode="auto">
            <a:xfrm>
              <a:off x="8074025" y="5431869"/>
              <a:ext cx="1222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4" name="Freeform 51"/>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5" name="Freeform 52"/>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6" name="Rectangle 53"/>
            <p:cNvSpPr>
              <a:spLocks noChangeArrowheads="1"/>
            </p:cNvSpPr>
            <p:nvPr/>
          </p:nvSpPr>
          <p:spPr bwMode="auto">
            <a:xfrm>
              <a:off x="864711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7" name="Rectangle 54"/>
            <p:cNvSpPr>
              <a:spLocks noChangeArrowheads="1"/>
            </p:cNvSpPr>
            <p:nvPr/>
          </p:nvSpPr>
          <p:spPr bwMode="auto">
            <a:xfrm>
              <a:off x="864711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8" name="Rectangle 55"/>
            <p:cNvSpPr>
              <a:spLocks noChangeArrowheads="1"/>
            </p:cNvSpPr>
            <p:nvPr/>
          </p:nvSpPr>
          <p:spPr bwMode="auto">
            <a:xfrm>
              <a:off x="83486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59" name="Rectangle 56"/>
            <p:cNvSpPr>
              <a:spLocks noChangeArrowheads="1"/>
            </p:cNvSpPr>
            <p:nvPr/>
          </p:nvSpPr>
          <p:spPr bwMode="auto">
            <a:xfrm>
              <a:off x="83486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0" name="Rectangle 57"/>
            <p:cNvSpPr>
              <a:spLocks noChangeArrowheads="1"/>
            </p:cNvSpPr>
            <p:nvPr/>
          </p:nvSpPr>
          <p:spPr bwMode="auto">
            <a:xfrm>
              <a:off x="89201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1" name="Rectangle 58"/>
            <p:cNvSpPr>
              <a:spLocks noChangeArrowheads="1"/>
            </p:cNvSpPr>
            <p:nvPr/>
          </p:nvSpPr>
          <p:spPr bwMode="auto">
            <a:xfrm>
              <a:off x="89201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2" name="Rectangle 59"/>
            <p:cNvSpPr>
              <a:spLocks noChangeArrowheads="1"/>
            </p:cNvSpPr>
            <p:nvPr/>
          </p:nvSpPr>
          <p:spPr bwMode="auto">
            <a:xfrm>
              <a:off x="8567737" y="5417582"/>
              <a:ext cx="473075" cy="1095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3" name="Rectangle 60"/>
            <p:cNvSpPr>
              <a:spLocks noChangeArrowheads="1"/>
            </p:cNvSpPr>
            <p:nvPr/>
          </p:nvSpPr>
          <p:spPr bwMode="auto">
            <a:xfrm>
              <a:off x="8567737" y="5417582"/>
              <a:ext cx="473075"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4" name="Freeform 61"/>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5" name="Freeform 62"/>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6" name="Freeform 63"/>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7" name="Freeform 64"/>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8" name="Freeform 65"/>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69" name="Freeform 66"/>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0" name="Rectangle 67"/>
            <p:cNvSpPr>
              <a:spLocks noChangeArrowheads="1"/>
            </p:cNvSpPr>
            <p:nvPr/>
          </p:nvSpPr>
          <p:spPr bwMode="auto">
            <a:xfrm>
              <a:off x="8920162" y="5527119"/>
              <a:ext cx="60325" cy="646113"/>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1" name="Rectangle 68"/>
            <p:cNvSpPr>
              <a:spLocks noChangeArrowheads="1"/>
            </p:cNvSpPr>
            <p:nvPr/>
          </p:nvSpPr>
          <p:spPr bwMode="auto">
            <a:xfrm>
              <a:off x="8920162" y="5527119"/>
              <a:ext cx="60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2" name="Rectangle 69"/>
            <p:cNvSpPr>
              <a:spLocks noChangeArrowheads="1"/>
            </p:cNvSpPr>
            <p:nvPr/>
          </p:nvSpPr>
          <p:spPr bwMode="auto">
            <a:xfrm>
              <a:off x="8839200" y="4977844"/>
              <a:ext cx="688975"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3" name="Rectangle 70"/>
            <p:cNvSpPr>
              <a:spLocks noChangeArrowheads="1"/>
            </p:cNvSpPr>
            <p:nvPr/>
          </p:nvSpPr>
          <p:spPr bwMode="auto">
            <a:xfrm>
              <a:off x="8839200" y="4977844"/>
              <a:ext cx="68897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4" name="Rectangle 71"/>
            <p:cNvSpPr>
              <a:spLocks noChangeArrowheads="1"/>
            </p:cNvSpPr>
            <p:nvPr/>
          </p:nvSpPr>
          <p:spPr bwMode="auto">
            <a:xfrm>
              <a:off x="9236075" y="4977844"/>
              <a:ext cx="292100" cy="80963"/>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5" name="Rectangle 72"/>
            <p:cNvSpPr>
              <a:spLocks noChangeArrowheads="1"/>
            </p:cNvSpPr>
            <p:nvPr/>
          </p:nvSpPr>
          <p:spPr bwMode="auto">
            <a:xfrm>
              <a:off x="9236075" y="4977844"/>
              <a:ext cx="2921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6" name="Freeform 73"/>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7" name="Freeform 74"/>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8" name="Freeform 75"/>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79" name="Freeform 76"/>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0" name="Freeform 77"/>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1" name="Freeform 78"/>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2" name="Rectangle 79"/>
            <p:cNvSpPr>
              <a:spLocks noChangeArrowheads="1"/>
            </p:cNvSpPr>
            <p:nvPr/>
          </p:nvSpPr>
          <p:spPr bwMode="auto">
            <a:xfrm>
              <a:off x="8567737" y="5417582"/>
              <a:ext cx="139700" cy="109538"/>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3" name="Rectangle 80"/>
            <p:cNvSpPr>
              <a:spLocks noChangeArrowheads="1"/>
            </p:cNvSpPr>
            <p:nvPr/>
          </p:nvSpPr>
          <p:spPr bwMode="auto">
            <a:xfrm>
              <a:off x="8567737" y="5417582"/>
              <a:ext cx="139700"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4" name="Freeform 81"/>
            <p:cNvSpPr>
              <a:spLocks/>
            </p:cNvSpPr>
            <p:nvPr/>
          </p:nvSpPr>
          <p:spPr bwMode="auto">
            <a:xfrm>
              <a:off x="8147050" y="3904694"/>
              <a:ext cx="411163" cy="376238"/>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1"/>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5" name="Freeform 82"/>
            <p:cNvSpPr>
              <a:spLocks/>
            </p:cNvSpPr>
            <p:nvPr/>
          </p:nvSpPr>
          <p:spPr bwMode="auto">
            <a:xfrm>
              <a:off x="8366125" y="4082494"/>
              <a:ext cx="133350" cy="666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sp>
          <p:nvSpPr>
            <p:cNvPr id="86" name="Freeform 83"/>
            <p:cNvSpPr>
              <a:spLocks/>
            </p:cNvSpPr>
            <p:nvPr/>
          </p:nvSpPr>
          <p:spPr bwMode="auto">
            <a:xfrm>
              <a:off x="8399462" y="4082494"/>
              <a:ext cx="66675" cy="33338"/>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505050"/>
                </a:solidFill>
                <a:latin typeface="Segoe UI"/>
              </a:endParaRPr>
            </a:p>
          </p:txBody>
        </p:sp>
      </p:grpSp>
    </p:spTree>
    <p:extLst>
      <p:ext uri="{BB962C8B-B14F-4D97-AF65-F5344CB8AC3E}">
        <p14:creationId xmlns:p14="http://schemas.microsoft.com/office/powerpoint/2010/main" val="12001489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2039600" cy="794064"/>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4400" dirty="0" smtClean="0">
                <a:solidFill>
                  <a:schemeClr val="tx1"/>
                </a:solidFill>
              </a:rPr>
              <a:t>07 </a:t>
            </a:r>
            <a:r>
              <a:rPr lang="en-US" sz="4400" dirty="0">
                <a:solidFill>
                  <a:schemeClr val="tx1"/>
                </a:solidFill>
              </a:rPr>
              <a:t>| Monitor and Manage Implementations on Azure</a:t>
            </a:r>
          </a:p>
        </p:txBody>
      </p:sp>
    </p:spTree>
    <p:extLst>
      <p:ext uri="{BB962C8B-B14F-4D97-AF65-F5344CB8AC3E}">
        <p14:creationId xmlns:p14="http://schemas.microsoft.com/office/powerpoint/2010/main" val="38272200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248717"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Microsoft Data Platform</a:t>
            </a:r>
            <a:endParaRPr lang="en-US" dirty="0">
              <a:solidFill>
                <a:schemeClr val="tx1"/>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Implement SQL Server on Azure VM</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Implement SQL Database</a:t>
            </a:r>
            <a:endParaRPr lang="en-US" dirty="0">
              <a:solidFill>
                <a:schemeClr val="tx1"/>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SQL Database High Availability and Disaster Recovery</a:t>
            </a:r>
            <a:endParaRPr lang="en-US" dirty="0">
              <a:solidFill>
                <a:schemeClr val="tx1"/>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Hybrid HA/DR Scenarios with SQL Server</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6980237"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Design and Implement Security</a:t>
            </a:r>
            <a:endParaRPr lang="en-US" dirty="0">
              <a:solidFill>
                <a:schemeClr val="tx1"/>
              </a:solidFill>
              <a:latin typeface="Segoe UI Light"/>
              <a:ea typeface="Segoe UI" pitchFamily="34" charset="0"/>
              <a:cs typeface="Segoe UI" pitchFamily="34" charset="0"/>
            </a:endParaRPr>
          </a:p>
        </p:txBody>
      </p:sp>
      <p:sp>
        <p:nvSpPr>
          <p:cNvPr id="18" name="Rectangle 17"/>
          <p:cNvSpPr/>
          <p:nvPr/>
        </p:nvSpPr>
        <p:spPr bwMode="auto">
          <a:xfrm>
            <a:off x="6248717" y="2994342"/>
            <a:ext cx="731520" cy="73152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rgbClr val="0727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bg1"/>
                </a:solidFill>
                <a:latin typeface="Segoe UI Light"/>
                <a:ea typeface="Segoe UI" pitchFamily="34" charset="0"/>
                <a:cs typeface="Segoe UI" pitchFamily="34" charset="0"/>
              </a:rPr>
              <a:t>Monitor and Manage Implementations on Azure</a:t>
            </a:r>
            <a:endParaRPr lang="en-US" dirty="0">
              <a:solidFill>
                <a:schemeClr val="bg1"/>
              </a:solidFill>
              <a:latin typeface="Segoe UI Light"/>
              <a:ea typeface="Segoe UI" pitchFamily="34" charset="0"/>
              <a:cs typeface="Segoe UI" pitchFamily="34" charset="0"/>
            </a:endParaRPr>
          </a:p>
        </p:txBody>
      </p:sp>
      <p:sp>
        <p:nvSpPr>
          <p:cNvPr id="20" name="Rectangle 19"/>
          <p:cNvSpPr/>
          <p:nvPr/>
        </p:nvSpPr>
        <p:spPr bwMode="auto">
          <a:xfrm>
            <a:off x="6248717"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database solutions for SQL Server and SQL Database</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9597777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Azure Automation Capabilities</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Operational Insights</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SQL Monitoring and Management</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5206519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 y="365760"/>
            <a:ext cx="6050048" cy="2433673"/>
          </a:xfrm>
        </p:spPr>
        <p:txBody>
          <a:bodyPr rIns="91440"/>
          <a:lstStyle/>
          <a:p>
            <a:r>
              <a:rPr lang="en-US" dirty="0" smtClean="0"/>
              <a:t>Azure Automation and Monitoring</a:t>
            </a:r>
            <a:endParaRPr lang="en-US" dirty="0"/>
          </a:p>
        </p:txBody>
      </p:sp>
    </p:spTree>
    <p:extLst>
      <p:ext uri="{BB962C8B-B14F-4D97-AF65-F5344CB8AC3E}">
        <p14:creationId xmlns:p14="http://schemas.microsoft.com/office/powerpoint/2010/main" val="15290385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Automation Capabilities </a:t>
            </a:r>
            <a:endParaRPr lang="en-US" dirty="0"/>
          </a:p>
        </p:txBody>
      </p:sp>
      <p:grpSp>
        <p:nvGrpSpPr>
          <p:cNvPr id="4" name="Group 3"/>
          <p:cNvGrpSpPr/>
          <p:nvPr/>
        </p:nvGrpSpPr>
        <p:grpSpPr>
          <a:xfrm>
            <a:off x="9355747" y="2771473"/>
            <a:ext cx="1388547" cy="4079223"/>
            <a:chOff x="9355747" y="2771473"/>
            <a:chExt cx="1388547" cy="4079223"/>
          </a:xfrm>
        </p:grpSpPr>
        <p:sp>
          <p:nvSpPr>
            <p:cNvPr id="100" name="Rectangle 99"/>
            <p:cNvSpPr/>
            <p:nvPr/>
          </p:nvSpPr>
          <p:spPr>
            <a:xfrm>
              <a:off x="9368179" y="2771473"/>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01" name="TextBox 100"/>
            <p:cNvSpPr txBox="1"/>
            <p:nvPr/>
          </p:nvSpPr>
          <p:spPr>
            <a:xfrm>
              <a:off x="9775015" y="3069492"/>
              <a:ext cx="438838" cy="215444"/>
            </a:xfrm>
            <a:prstGeom prst="rect">
              <a:avLst/>
            </a:prstGeom>
            <a:noFill/>
          </p:spPr>
          <p:txBody>
            <a:bodyPr wrap="none" lIns="0" tIns="0" rIns="0" bIns="0" rtlCol="0">
              <a:spAutoFit/>
            </a:bodyPr>
            <a:lstStyle/>
            <a:p>
              <a:pPr defTabSz="930030"/>
              <a:r>
                <a:rPr lang="en-US" sz="1400" b="1" dirty="0" smtClean="0">
                  <a:solidFill>
                    <a:prstClr val="white"/>
                  </a:solidFill>
                  <a:latin typeface="Segoe UI Light" pitchFamily="34" charset="0"/>
                </a:rPr>
                <a:t>Azure</a:t>
              </a:r>
              <a:endParaRPr lang="en-US" sz="1400" b="1" dirty="0">
                <a:solidFill>
                  <a:prstClr val="white"/>
                </a:solidFill>
                <a:latin typeface="Segoe UI Light" pitchFamily="34" charset="0"/>
              </a:endParaRPr>
            </a:p>
          </p:txBody>
        </p:sp>
        <p:sp>
          <p:nvSpPr>
            <p:cNvPr id="102" name="Rectangle 101"/>
            <p:cNvSpPr/>
            <p:nvPr/>
          </p:nvSpPr>
          <p:spPr>
            <a:xfrm>
              <a:off x="9368179" y="3866267"/>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03" name="TextBox 102"/>
            <p:cNvSpPr txBox="1"/>
            <p:nvPr/>
          </p:nvSpPr>
          <p:spPr>
            <a:xfrm>
              <a:off x="9641599" y="4045896"/>
              <a:ext cx="880049" cy="430887"/>
            </a:xfrm>
            <a:prstGeom prst="rect">
              <a:avLst/>
            </a:prstGeom>
            <a:noFill/>
          </p:spPr>
          <p:txBody>
            <a:bodyPr wrap="none" lIns="0" tIns="0" rIns="0" bIns="0" rtlCol="0">
              <a:spAutoFit/>
            </a:bodyPr>
            <a:lstStyle/>
            <a:p>
              <a:pPr algn="ctr" defTabSz="930030"/>
              <a:r>
                <a:rPr lang="en-US" sz="1400" b="1" dirty="0" smtClean="0">
                  <a:solidFill>
                    <a:prstClr val="white"/>
                  </a:solidFill>
                  <a:latin typeface="Segoe UI Light" pitchFamily="34" charset="0"/>
                </a:rPr>
                <a:t>Monitoring </a:t>
              </a:r>
            </a:p>
            <a:p>
              <a:pPr algn="ctr" defTabSz="930030"/>
              <a:r>
                <a:rPr lang="en-US" sz="1400" b="1" dirty="0" smtClean="0">
                  <a:solidFill>
                    <a:prstClr val="white"/>
                  </a:solidFill>
                  <a:latin typeface="Segoe UI Light" pitchFamily="34" charset="0"/>
                </a:rPr>
                <a:t>Systems</a:t>
              </a:r>
              <a:endParaRPr lang="en-US" sz="1400" b="1" dirty="0">
                <a:solidFill>
                  <a:prstClr val="white"/>
                </a:solidFill>
                <a:latin typeface="Segoe UI Light" pitchFamily="34" charset="0"/>
              </a:endParaRPr>
            </a:p>
          </p:txBody>
        </p:sp>
        <p:sp>
          <p:nvSpPr>
            <p:cNvPr id="104" name="Rectangle 103"/>
            <p:cNvSpPr/>
            <p:nvPr/>
          </p:nvSpPr>
          <p:spPr>
            <a:xfrm>
              <a:off x="9355747" y="4966859"/>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05" name="TextBox 104"/>
            <p:cNvSpPr txBox="1"/>
            <p:nvPr/>
          </p:nvSpPr>
          <p:spPr>
            <a:xfrm>
              <a:off x="9581946" y="4981974"/>
              <a:ext cx="939702" cy="646331"/>
            </a:xfrm>
            <a:prstGeom prst="rect">
              <a:avLst/>
            </a:prstGeom>
            <a:noFill/>
          </p:spPr>
          <p:txBody>
            <a:bodyPr wrap="square" lIns="0" tIns="0" rIns="0" bIns="0" rtlCol="0">
              <a:spAutoFit/>
            </a:bodyPr>
            <a:lstStyle/>
            <a:p>
              <a:pPr algn="ctr" defTabSz="930030"/>
              <a:r>
                <a:rPr lang="en-US" sz="1400" b="1" dirty="0" smtClean="0">
                  <a:solidFill>
                    <a:prstClr val="white"/>
                  </a:solidFill>
                  <a:latin typeface="Segoe UI Light" pitchFamily="34" charset="0"/>
                </a:rPr>
                <a:t>Change </a:t>
              </a:r>
            </a:p>
            <a:p>
              <a:pPr algn="ctr" defTabSz="930030"/>
              <a:r>
                <a:rPr lang="en-US" sz="1400" b="1" dirty="0" smtClean="0">
                  <a:solidFill>
                    <a:prstClr val="white"/>
                  </a:solidFill>
                  <a:latin typeface="Segoe UI Light" pitchFamily="34" charset="0"/>
                </a:rPr>
                <a:t>Control</a:t>
              </a:r>
            </a:p>
            <a:p>
              <a:pPr algn="ctr" defTabSz="930030"/>
              <a:r>
                <a:rPr lang="en-US" sz="1400" b="1" dirty="0" smtClean="0">
                  <a:solidFill>
                    <a:prstClr val="white"/>
                  </a:solidFill>
                  <a:latin typeface="Segoe UI Light" pitchFamily="34" charset="0"/>
                </a:rPr>
                <a:t> Systems</a:t>
              </a:r>
              <a:endParaRPr lang="en-US" sz="1400" b="1" dirty="0">
                <a:solidFill>
                  <a:prstClr val="white"/>
                </a:solidFill>
                <a:latin typeface="Segoe UI Light" pitchFamily="34" charset="0"/>
              </a:endParaRPr>
            </a:p>
          </p:txBody>
        </p:sp>
        <p:sp>
          <p:nvSpPr>
            <p:cNvPr id="106" name="Rectangle 105"/>
            <p:cNvSpPr/>
            <p:nvPr/>
          </p:nvSpPr>
          <p:spPr>
            <a:xfrm>
              <a:off x="9368182" y="6067451"/>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3278" tIns="46639" rIns="93278" bIns="46639" rtlCol="0" anchor="ctr"/>
            <a:lstStyle/>
            <a:p>
              <a:pPr algn="ctr" defTabSz="930030"/>
              <a:endParaRPr lang="en-US" dirty="0">
                <a:solidFill>
                  <a:prstClr val="white"/>
                </a:solidFill>
              </a:endParaRPr>
            </a:p>
          </p:txBody>
        </p:sp>
        <p:sp>
          <p:nvSpPr>
            <p:cNvPr id="107" name="TextBox 106"/>
            <p:cNvSpPr txBox="1"/>
            <p:nvPr/>
          </p:nvSpPr>
          <p:spPr>
            <a:xfrm>
              <a:off x="9632117" y="6310896"/>
              <a:ext cx="875241" cy="215444"/>
            </a:xfrm>
            <a:prstGeom prst="rect">
              <a:avLst/>
            </a:prstGeom>
            <a:noFill/>
          </p:spPr>
          <p:txBody>
            <a:bodyPr wrap="none" lIns="0" tIns="0" rIns="0" bIns="0" rtlCol="0">
              <a:spAutoFit/>
            </a:bodyPr>
            <a:lstStyle/>
            <a:p>
              <a:pPr algn="ctr" defTabSz="930030"/>
              <a:r>
                <a:rPr lang="en-US" sz="1400" b="1" dirty="0" smtClean="0">
                  <a:solidFill>
                    <a:prstClr val="white"/>
                  </a:solidFill>
                  <a:latin typeface="Segoe UI Light" pitchFamily="34" charset="0"/>
                </a:rPr>
                <a:t>Anything </a:t>
              </a:r>
              <a:r>
                <a:rPr lang="en-US" sz="1400" b="1" dirty="0" smtClean="0">
                  <a:solidFill>
                    <a:prstClr val="white"/>
                  </a:solidFill>
                  <a:latin typeface="Segoe UI Light" pitchFamily="34" charset="0"/>
                  <a:sym typeface="Wingdings" panose="05000000000000000000" pitchFamily="2" charset="2"/>
                </a:rPr>
                <a:t></a:t>
              </a:r>
              <a:endParaRPr lang="en-US" sz="1400" b="1" dirty="0">
                <a:solidFill>
                  <a:prstClr val="white"/>
                </a:solidFill>
                <a:latin typeface="Segoe UI Light" pitchFamily="34" charset="0"/>
              </a:endParaRPr>
            </a:p>
          </p:txBody>
        </p:sp>
      </p:grpSp>
      <p:sp>
        <p:nvSpPr>
          <p:cNvPr id="108" name="Rectangle 107"/>
          <p:cNvSpPr/>
          <p:nvPr/>
        </p:nvSpPr>
        <p:spPr>
          <a:xfrm>
            <a:off x="984102" y="1321258"/>
            <a:ext cx="10720475" cy="1789251"/>
          </a:xfrm>
          <a:prstGeom prst="rect">
            <a:avLst/>
          </a:prstGeom>
        </p:spPr>
        <p:txBody>
          <a:bodyPr wrap="square" lIns="93278" tIns="46639" rIns="93278" bIns="46639" numCol="3" spcCol="466390">
            <a:spAutoFit/>
          </a:bodyPr>
          <a:lstStyle/>
          <a:p>
            <a:r>
              <a:rPr lang="en-US" sz="1400" b="1" u="sng" dirty="0" smtClean="0">
                <a:solidFill>
                  <a:schemeClr val="tx2"/>
                </a:solidFill>
                <a:ea typeface="Segoe UI" pitchFamily="34" charset="0"/>
                <a:cs typeface="Segoe UI" pitchFamily="34" charset="0"/>
              </a:rPr>
              <a:t>Runbook Authoring in Azure:</a:t>
            </a:r>
            <a:endParaRPr lang="en-US" sz="1400" b="1" u="sng" dirty="0">
              <a:solidFill>
                <a:schemeClr val="tx2"/>
              </a:solidFill>
              <a:ea typeface="Segoe UI" pitchFamily="34" charset="0"/>
              <a:cs typeface="Segoe UI" pitchFamily="34" charset="0"/>
            </a:endParaRPr>
          </a:p>
          <a:p>
            <a:r>
              <a:rPr lang="en-US" sz="1200" dirty="0" smtClean="0">
                <a:ea typeface="Segoe UI" pitchFamily="34" charset="0"/>
                <a:cs typeface="Segoe UI" pitchFamily="34" charset="0"/>
              </a:rPr>
              <a:t>Create runbooks </a:t>
            </a:r>
            <a:r>
              <a:rPr lang="en-US" sz="1200" dirty="0">
                <a:ea typeface="Segoe UI" pitchFamily="34" charset="0"/>
                <a:cs typeface="Segoe UI" pitchFamily="34" charset="0"/>
              </a:rPr>
              <a:t>to automate all aspects of cloud </a:t>
            </a:r>
            <a:r>
              <a:rPr lang="en-US" sz="1200" dirty="0" smtClean="0">
                <a:ea typeface="Segoe UI" pitchFamily="34" charset="0"/>
                <a:cs typeface="Segoe UI" pitchFamily="34" charset="0"/>
              </a:rPr>
              <a:t>operations, from deployment,  monitoring, and optimizations</a:t>
            </a:r>
            <a:endParaRPr lang="en-US" sz="1200" dirty="0">
              <a:ea typeface="Segoe UI" pitchFamily="34" charset="0"/>
              <a:cs typeface="Segoe UI" pitchFamily="34" charset="0"/>
            </a:endParaRPr>
          </a:p>
          <a:p>
            <a:endParaRPr lang="en-US" sz="1200" dirty="0">
              <a:solidFill>
                <a:schemeClr val="tx2"/>
              </a:solidFill>
              <a:ea typeface="Segoe UI" pitchFamily="34" charset="0"/>
              <a:cs typeface="Segoe UI" pitchFamily="34" charset="0"/>
            </a:endParaRPr>
          </a:p>
          <a:p>
            <a:endParaRPr lang="en-US" sz="1200" dirty="0">
              <a:solidFill>
                <a:schemeClr val="tx2"/>
              </a:solidFill>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endParaRPr lang="en-US" sz="1200" b="1" u="sng" dirty="0">
              <a:solidFill>
                <a:schemeClr val="tx2"/>
              </a:solidFill>
              <a:ea typeface="Segoe UI" pitchFamily="34" charset="0"/>
              <a:cs typeface="Segoe UI" pitchFamily="34" charset="0"/>
            </a:endParaRPr>
          </a:p>
          <a:p>
            <a:r>
              <a:rPr lang="en-US" sz="1400" b="1" u="sng" dirty="0">
                <a:solidFill>
                  <a:schemeClr val="tx2"/>
                </a:solidFill>
                <a:ea typeface="Segoe UI" pitchFamily="34" charset="0"/>
                <a:cs typeface="Segoe UI" pitchFamily="34" charset="0"/>
              </a:rPr>
              <a:t>Highly Available </a:t>
            </a:r>
            <a:r>
              <a:rPr lang="en-US" sz="1400" b="1" u="sng" dirty="0" smtClean="0">
                <a:solidFill>
                  <a:schemeClr val="tx2"/>
                </a:solidFill>
                <a:ea typeface="Segoe UI" pitchFamily="34" charset="0"/>
                <a:cs typeface="Segoe UI" pitchFamily="34" charset="0"/>
              </a:rPr>
              <a:t>Engine:</a:t>
            </a:r>
            <a:endParaRPr lang="en-US" sz="1400" b="1" u="sng" dirty="0">
              <a:solidFill>
                <a:schemeClr val="tx2"/>
              </a:solidFill>
              <a:ea typeface="Segoe UI" pitchFamily="34" charset="0"/>
              <a:cs typeface="Segoe UI" pitchFamily="34" charset="0"/>
            </a:endParaRPr>
          </a:p>
          <a:p>
            <a:r>
              <a:rPr lang="en-US" sz="1200" dirty="0">
                <a:ea typeface="Segoe UI" pitchFamily="34" charset="0"/>
                <a:cs typeface="Segoe UI" pitchFamily="34" charset="0"/>
              </a:rPr>
              <a:t>Support requirements for scale and H/A.</a:t>
            </a:r>
          </a:p>
          <a:p>
            <a:r>
              <a:rPr lang="en-US" sz="1200" dirty="0">
                <a:ea typeface="Segoe UI" pitchFamily="34" charset="0"/>
                <a:cs typeface="Segoe UI" pitchFamily="34" charset="0"/>
              </a:rPr>
              <a:t>Built on PowerShell </a:t>
            </a:r>
            <a:r>
              <a:rPr lang="en-US" sz="1200" dirty="0" smtClean="0">
                <a:ea typeface="Segoe UI" pitchFamily="34" charset="0"/>
                <a:cs typeface="Segoe UI" pitchFamily="34" charset="0"/>
              </a:rPr>
              <a:t>Workflow. Isolation for runbook jobs</a:t>
            </a:r>
            <a:endParaRPr lang="en-US" sz="1200" dirty="0">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pPr algn="just"/>
            <a:endParaRPr lang="en-US" sz="1200" dirty="0">
              <a:solidFill>
                <a:schemeClr val="tx2"/>
              </a:solidFill>
              <a:ea typeface="Segoe UI" pitchFamily="34" charset="0"/>
              <a:cs typeface="Segoe UI" pitchFamily="34" charset="0"/>
            </a:endParaRPr>
          </a:p>
          <a:p>
            <a:pPr algn="just"/>
            <a:endParaRPr lang="en-US" sz="1200" b="1" u="sng" dirty="0">
              <a:solidFill>
                <a:schemeClr val="tx2"/>
              </a:solidFill>
              <a:ea typeface="Segoe UI" pitchFamily="34" charset="0"/>
              <a:cs typeface="Segoe UI" pitchFamily="34" charset="0"/>
            </a:endParaRPr>
          </a:p>
          <a:p>
            <a:pPr algn="just"/>
            <a:r>
              <a:rPr lang="en-US" sz="1400" b="1" u="sng" dirty="0" smtClean="0">
                <a:solidFill>
                  <a:schemeClr val="tx2"/>
                </a:solidFill>
                <a:ea typeface="Segoe UI" pitchFamily="34" charset="0"/>
                <a:cs typeface="Segoe UI" pitchFamily="34" charset="0"/>
              </a:rPr>
              <a:t>Integration </a:t>
            </a:r>
            <a:r>
              <a:rPr lang="en-US" sz="1400" b="1" u="sng" dirty="0">
                <a:solidFill>
                  <a:schemeClr val="tx2"/>
                </a:solidFill>
                <a:ea typeface="Segoe UI" pitchFamily="34" charset="0"/>
                <a:cs typeface="Segoe UI" pitchFamily="34" charset="0"/>
              </a:rPr>
              <a:t>into other systems:</a:t>
            </a:r>
          </a:p>
          <a:p>
            <a:r>
              <a:rPr lang="en-US" sz="1200" dirty="0">
                <a:ea typeface="Segoe UI" pitchFamily="34" charset="0"/>
                <a:cs typeface="Segoe UI" pitchFamily="34" charset="0"/>
              </a:rPr>
              <a:t>Import PS modules and create additional modules and runbooks for </a:t>
            </a:r>
            <a:r>
              <a:rPr lang="en-US" sz="1200" dirty="0" smtClean="0">
                <a:ea typeface="Segoe UI" pitchFamily="34" charset="0"/>
                <a:cs typeface="Segoe UI" pitchFamily="34" charset="0"/>
              </a:rPr>
              <a:t>Azure services or </a:t>
            </a:r>
            <a:r>
              <a:rPr lang="en-US" sz="1200" dirty="0">
                <a:ea typeface="Segoe UI" pitchFamily="34" charset="0"/>
                <a:cs typeface="Segoe UI" pitchFamily="34" charset="0"/>
              </a:rPr>
              <a:t>to connect into 3</a:t>
            </a:r>
            <a:r>
              <a:rPr lang="en-US" sz="1200" baseline="30000" dirty="0">
                <a:ea typeface="Segoe UI" pitchFamily="34" charset="0"/>
                <a:cs typeface="Segoe UI" pitchFamily="34" charset="0"/>
              </a:rPr>
              <a:t>rd</a:t>
            </a:r>
            <a:r>
              <a:rPr lang="en-US" sz="1200" dirty="0">
                <a:ea typeface="Segoe UI" pitchFamily="34" charset="0"/>
                <a:cs typeface="Segoe UI" pitchFamily="34" charset="0"/>
              </a:rPr>
              <a:t> party </a:t>
            </a:r>
            <a:r>
              <a:rPr lang="en-US" sz="1200" dirty="0" smtClean="0">
                <a:ea typeface="Segoe UI" pitchFamily="34" charset="0"/>
                <a:cs typeface="Segoe UI" pitchFamily="34" charset="0"/>
              </a:rPr>
              <a:t>systems</a:t>
            </a:r>
            <a:endParaRPr lang="en-US" sz="1200" dirty="0">
              <a:ea typeface="Segoe UI" pitchFamily="34" charset="0"/>
              <a:cs typeface="Segoe UI" pitchFamily="34" charset="0"/>
            </a:endParaRPr>
          </a:p>
        </p:txBody>
      </p:sp>
      <p:grpSp>
        <p:nvGrpSpPr>
          <p:cNvPr id="5" name="Group 4"/>
          <p:cNvGrpSpPr/>
          <p:nvPr/>
        </p:nvGrpSpPr>
        <p:grpSpPr>
          <a:xfrm>
            <a:off x="3409476" y="2241272"/>
            <a:ext cx="4672508" cy="4547794"/>
            <a:chOff x="3409476" y="2241272"/>
            <a:chExt cx="4672508" cy="4547794"/>
          </a:xfrm>
        </p:grpSpPr>
        <p:sp>
          <p:nvSpPr>
            <p:cNvPr id="99" name="Oval 98"/>
            <p:cNvSpPr/>
            <p:nvPr/>
          </p:nvSpPr>
          <p:spPr bwMode="auto">
            <a:xfrm>
              <a:off x="3409476" y="2241272"/>
              <a:ext cx="4672508" cy="4547794"/>
            </a:xfrm>
            <a:prstGeom prst="ellipse">
              <a:avLst/>
            </a:prstGeom>
            <a:solidFill>
              <a:schemeClr val="tx1"/>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3249" tIns="46625" rIns="93249" bIns="46625" numCol="1" rtlCol="0" anchor="ctr" anchorCtr="0" compatLnSpc="1">
              <a:prstTxWarp prst="textNoShape">
                <a:avLst/>
              </a:prstTxWarp>
            </a:bodyPr>
            <a:lstStyle/>
            <a:p>
              <a:pPr algn="ctr" defTabSz="932193"/>
              <a:endParaRPr lang="en-US" sz="900" dirty="0">
                <a:solidFill>
                  <a:srgbClr val="FFFFFF">
                    <a:alpha val="98824"/>
                  </a:srgbClr>
                </a:solidFill>
                <a:latin typeface="Segoe UI" pitchFamily="34" charset="0"/>
                <a:ea typeface="Segoe UI" pitchFamily="34" charset="0"/>
                <a:cs typeface="Segoe UI" pitchFamily="34" charset="0"/>
              </a:endParaRPr>
            </a:p>
          </p:txBody>
        </p:sp>
        <p:sp>
          <p:nvSpPr>
            <p:cNvPr id="109" name="TextBox 108"/>
            <p:cNvSpPr txBox="1"/>
            <p:nvPr/>
          </p:nvSpPr>
          <p:spPr>
            <a:xfrm>
              <a:off x="4549946" y="3416384"/>
              <a:ext cx="3073274" cy="627677"/>
            </a:xfrm>
            <a:prstGeom prst="rect">
              <a:avLst/>
            </a:prstGeom>
            <a:noFill/>
          </p:spPr>
          <p:txBody>
            <a:bodyPr wrap="square" lIns="0" tIns="0" rIns="0" bIns="0" rtlCol="0">
              <a:spAutoFit/>
            </a:bodyPr>
            <a:lstStyle/>
            <a:p>
              <a:pPr defTabSz="930030"/>
              <a:r>
                <a:rPr lang="en-US" sz="4100" dirty="0">
                  <a:solidFill>
                    <a:srgbClr val="3AA0CC"/>
                  </a:solidFill>
                  <a:latin typeface="Segoe UI Light" pitchFamily="34" charset="0"/>
                </a:rPr>
                <a:t>Automation</a:t>
              </a:r>
            </a:p>
          </p:txBody>
        </p:sp>
        <p:pic>
          <p:nvPicPr>
            <p:cNvPr id="110"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35330" y="2592809"/>
              <a:ext cx="1253037" cy="87923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95604" y="5136551"/>
              <a:ext cx="2131522" cy="1495662"/>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3480030" y="4165984"/>
              <a:ext cx="4572771" cy="1041730"/>
              <a:chOff x="2620859" y="3264587"/>
              <a:chExt cx="4693068" cy="1069287"/>
            </a:xfrm>
            <a:solidFill>
              <a:srgbClr val="3AA0CC"/>
            </a:solidFill>
          </p:grpSpPr>
          <p:sp>
            <p:nvSpPr>
              <p:cNvPr id="113" name="Oval 112"/>
              <p:cNvSpPr/>
              <p:nvPr/>
            </p:nvSpPr>
            <p:spPr bwMode="auto">
              <a:xfrm>
                <a:off x="262085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800" dirty="0" smtClean="0">
                    <a:solidFill>
                      <a:srgbClr val="FFFFFF">
                        <a:alpha val="98824"/>
                      </a:srgbClr>
                    </a:solidFill>
                    <a:latin typeface="Segoe UI" pitchFamily="34" charset="0"/>
                    <a:ea typeface="Segoe UI" pitchFamily="34" charset="0"/>
                    <a:cs typeface="Segoe UI" pitchFamily="34" charset="0"/>
                  </a:rPr>
                  <a:t>Backup SQL Azure on a schedule</a:t>
                </a:r>
                <a:endParaRPr lang="en-US" sz="800" dirty="0">
                  <a:solidFill>
                    <a:srgbClr val="FFFFFF">
                      <a:alpha val="98824"/>
                    </a:srgbClr>
                  </a:solidFill>
                  <a:latin typeface="Segoe UI" pitchFamily="34" charset="0"/>
                  <a:ea typeface="Segoe UI" pitchFamily="34" charset="0"/>
                  <a:cs typeface="Segoe UI" pitchFamily="34" charset="0"/>
                </a:endParaRPr>
              </a:p>
            </p:txBody>
          </p:sp>
          <p:sp>
            <p:nvSpPr>
              <p:cNvPr id="114" name="Oval 113"/>
              <p:cNvSpPr/>
              <p:nvPr/>
            </p:nvSpPr>
            <p:spPr bwMode="auto">
              <a:xfrm>
                <a:off x="621547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800" dirty="0" smtClean="0">
                    <a:solidFill>
                      <a:srgbClr val="FFFFFF">
                        <a:alpha val="98824"/>
                      </a:srgbClr>
                    </a:solidFill>
                    <a:latin typeface="Segoe UI" pitchFamily="34" charset="0"/>
                    <a:ea typeface="Segoe UI" pitchFamily="34" charset="0"/>
                    <a:cs typeface="Segoe UI" pitchFamily="34" charset="0"/>
                  </a:rPr>
                  <a:t>Staged deployment of a service</a:t>
                </a:r>
                <a:endParaRPr lang="en-US" sz="800" dirty="0">
                  <a:solidFill>
                    <a:srgbClr val="FFFFFF">
                      <a:alpha val="98824"/>
                    </a:srgbClr>
                  </a:solidFill>
                  <a:latin typeface="Segoe UI" pitchFamily="34" charset="0"/>
                  <a:ea typeface="Segoe UI" pitchFamily="34" charset="0"/>
                  <a:cs typeface="Segoe UI" pitchFamily="34" charset="0"/>
                </a:endParaRPr>
              </a:p>
            </p:txBody>
          </p:sp>
          <p:sp>
            <p:nvSpPr>
              <p:cNvPr id="115" name="Oval 114"/>
              <p:cNvSpPr/>
              <p:nvPr/>
            </p:nvSpPr>
            <p:spPr bwMode="auto">
              <a:xfrm>
                <a:off x="501061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800" dirty="0" smtClean="0">
                    <a:solidFill>
                      <a:srgbClr val="FFFFFF">
                        <a:alpha val="98824"/>
                      </a:srgbClr>
                    </a:solidFill>
                    <a:latin typeface="Segoe UI" pitchFamily="34" charset="0"/>
                    <a:ea typeface="Segoe UI" pitchFamily="34" charset="0"/>
                    <a:cs typeface="Segoe UI" pitchFamily="34" charset="0"/>
                  </a:rPr>
                  <a:t>Remediate alert on a service</a:t>
                </a:r>
                <a:endParaRPr lang="en-US" sz="800" dirty="0">
                  <a:solidFill>
                    <a:srgbClr val="FFFFFF">
                      <a:alpha val="98824"/>
                    </a:srgbClr>
                  </a:solidFill>
                  <a:latin typeface="Segoe UI" pitchFamily="34" charset="0"/>
                  <a:ea typeface="Segoe UI" pitchFamily="34" charset="0"/>
                  <a:cs typeface="Segoe UI" pitchFamily="34" charset="0"/>
                </a:endParaRPr>
              </a:p>
            </p:txBody>
          </p:sp>
          <p:sp>
            <p:nvSpPr>
              <p:cNvPr id="116" name="Oval 115"/>
              <p:cNvSpPr/>
              <p:nvPr/>
            </p:nvSpPr>
            <p:spPr bwMode="auto">
              <a:xfrm>
                <a:off x="3815736"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32193"/>
                <a:r>
                  <a:rPr lang="en-US" sz="800" dirty="0" smtClean="0">
                    <a:solidFill>
                      <a:srgbClr val="FFFFFF">
                        <a:alpha val="98824"/>
                      </a:srgbClr>
                    </a:solidFill>
                    <a:latin typeface="Segoe UI" pitchFamily="34" charset="0"/>
                    <a:ea typeface="Segoe UI" pitchFamily="34" charset="0"/>
                    <a:cs typeface="Segoe UI" pitchFamily="34" charset="0"/>
                  </a:rPr>
                  <a:t>Patch Azure VMs without downtime </a:t>
                </a:r>
                <a:endParaRPr lang="en-US" sz="800" dirty="0">
                  <a:solidFill>
                    <a:srgbClr val="FFFFFF">
                      <a:alpha val="98824"/>
                    </a:srgbClr>
                  </a:solidFill>
                  <a:latin typeface="Segoe UI" pitchFamily="34" charset="0"/>
                  <a:ea typeface="Segoe UI" pitchFamily="34" charset="0"/>
                  <a:cs typeface="Segoe UI" pitchFamily="34" charset="0"/>
                </a:endParaRPr>
              </a:p>
            </p:txBody>
          </p:sp>
        </p:grpSp>
      </p:grpSp>
      <p:pic>
        <p:nvPicPr>
          <p:cNvPr id="119" name="Picture 118"/>
          <p:cNvPicPr>
            <a:picLocks noChangeAspect="1"/>
          </p:cNvPicPr>
          <p:nvPr/>
        </p:nvPicPr>
        <p:blipFill>
          <a:blip r:embed="rId4"/>
          <a:stretch>
            <a:fillRect/>
          </a:stretch>
        </p:blipFill>
        <p:spPr>
          <a:xfrm>
            <a:off x="1416305" y="4590450"/>
            <a:ext cx="0" cy="0"/>
          </a:xfrm>
          <a:prstGeom prst="rect">
            <a:avLst/>
          </a:prstGeom>
        </p:spPr>
      </p:pic>
      <p:sp>
        <p:nvSpPr>
          <p:cNvPr id="141" name="Bent Arrow 140"/>
          <p:cNvSpPr/>
          <p:nvPr/>
        </p:nvSpPr>
        <p:spPr bwMode="auto">
          <a:xfrm>
            <a:off x="2890121" y="4491077"/>
            <a:ext cx="589910" cy="1787165"/>
          </a:xfrm>
          <a:prstGeom prst="bentArrow">
            <a:avLst>
              <a:gd name="adj1" fmla="val 39757"/>
              <a:gd name="adj2" fmla="val 25000"/>
              <a:gd name="adj3" fmla="val 25000"/>
              <a:gd name="adj4" fmla="val 4375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 name="Group 2"/>
          <p:cNvGrpSpPr/>
          <p:nvPr/>
        </p:nvGrpSpPr>
        <p:grpSpPr>
          <a:xfrm>
            <a:off x="8081986" y="2892094"/>
            <a:ext cx="1286196" cy="3805569"/>
            <a:chOff x="8081986" y="2892094"/>
            <a:chExt cx="1286196" cy="3805569"/>
          </a:xfrm>
        </p:grpSpPr>
        <p:sp>
          <p:nvSpPr>
            <p:cNvPr id="142" name="Bent Arrow 141"/>
            <p:cNvSpPr/>
            <p:nvPr/>
          </p:nvSpPr>
          <p:spPr bwMode="auto">
            <a:xfrm>
              <a:off x="8081989" y="2892094"/>
              <a:ext cx="1273758" cy="1559689"/>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3" name="Bent Arrow 142"/>
            <p:cNvSpPr/>
            <p:nvPr/>
          </p:nvSpPr>
          <p:spPr bwMode="auto">
            <a:xfrm>
              <a:off x="8081988" y="4015626"/>
              <a:ext cx="1286194" cy="872320"/>
            </a:xfrm>
            <a:prstGeom prst="bentArrow">
              <a:avLst>
                <a:gd name="adj1" fmla="val 37829"/>
                <a:gd name="adj2" fmla="val 25000"/>
                <a:gd name="adj3" fmla="val 25000"/>
                <a:gd name="adj4" fmla="val 4375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4" name="Bent Arrow 143"/>
            <p:cNvSpPr/>
            <p:nvPr/>
          </p:nvSpPr>
          <p:spPr bwMode="auto">
            <a:xfrm flipV="1">
              <a:off x="8081986" y="4827454"/>
              <a:ext cx="1273761" cy="760517"/>
            </a:xfrm>
            <a:prstGeom prst="bentArrow">
              <a:avLst>
                <a:gd name="adj1" fmla="val 42985"/>
                <a:gd name="adj2" fmla="val 25000"/>
                <a:gd name="adj3" fmla="val 25000"/>
                <a:gd name="adj4" fmla="val 4375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5" name="Bent Arrow 144"/>
            <p:cNvSpPr/>
            <p:nvPr/>
          </p:nvSpPr>
          <p:spPr bwMode="auto">
            <a:xfrm flipV="1">
              <a:off x="8087870" y="5234603"/>
              <a:ext cx="1243004" cy="1463060"/>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8" tIns="46639" rIns="46639" bIns="93278"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527" y="2262429"/>
            <a:ext cx="1447874" cy="4413477"/>
          </a:xfrm>
          <a:prstGeom prst="rect">
            <a:avLst/>
          </a:prstGeom>
        </p:spPr>
      </p:pic>
      <p:sp>
        <p:nvSpPr>
          <p:cNvPr id="7" name="Rectangle 6"/>
          <p:cNvSpPr/>
          <p:nvPr/>
        </p:nvSpPr>
        <p:spPr bwMode="auto">
          <a:xfrm>
            <a:off x="984102" y="6067451"/>
            <a:ext cx="1538489" cy="351167"/>
          </a:xfrm>
          <a:prstGeom prst="rect">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34348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Azure Automation and Runbook</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30694686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822" y="1973262"/>
            <a:ext cx="5943599" cy="2468368"/>
          </a:xfrm>
        </p:spPr>
        <p:txBody>
          <a:bodyPr/>
          <a:lstStyle/>
          <a:p>
            <a:pPr marL="0" indent="0">
              <a:buNone/>
            </a:pPr>
            <a:r>
              <a:rPr lang="en-US" sz="2800" dirty="0">
                <a:solidFill>
                  <a:schemeClr val="tx1"/>
                </a:solidFill>
                <a:latin typeface="Segoe UI"/>
              </a:rPr>
              <a:t>Auto-HA/</a:t>
            </a:r>
            <a:r>
              <a:rPr lang="en-US" sz="2800" dirty="0" err="1">
                <a:solidFill>
                  <a:schemeClr val="tx1"/>
                </a:solidFill>
                <a:latin typeface="Segoe UI"/>
              </a:rPr>
              <a:t>AlwaysOn</a:t>
            </a:r>
            <a:endParaRPr lang="en-US" sz="2800" dirty="0">
              <a:solidFill>
                <a:schemeClr val="tx1"/>
              </a:solidFill>
              <a:latin typeface="Segoe UI"/>
            </a:endParaRPr>
          </a:p>
          <a:p>
            <a:pPr marL="0" indent="0">
              <a:buNone/>
            </a:pPr>
            <a:r>
              <a:rPr lang="en-US" sz="2800" dirty="0">
                <a:solidFill>
                  <a:schemeClr val="tx1"/>
                </a:solidFill>
                <a:latin typeface="Segoe UI"/>
              </a:rPr>
              <a:t>Monitoring and </a:t>
            </a:r>
            <a:r>
              <a:rPr lang="en-US" sz="2800" dirty="0" err="1">
                <a:solidFill>
                  <a:schemeClr val="tx1"/>
                </a:solidFill>
                <a:latin typeface="Segoe UI"/>
              </a:rPr>
              <a:t>Diag</a:t>
            </a:r>
            <a:endParaRPr lang="en-US" sz="2800" dirty="0">
              <a:solidFill>
                <a:schemeClr val="tx1"/>
              </a:solidFill>
              <a:latin typeface="Segoe UI"/>
            </a:endParaRPr>
          </a:p>
          <a:p>
            <a:pPr marL="0" indent="0">
              <a:buNone/>
            </a:pPr>
            <a:r>
              <a:rPr lang="en-US" sz="2800" dirty="0">
                <a:solidFill>
                  <a:schemeClr val="tx1"/>
                </a:solidFill>
                <a:latin typeface="Segoe UI"/>
              </a:rPr>
              <a:t>Auto-Patch</a:t>
            </a:r>
          </a:p>
          <a:p>
            <a:pPr marL="0" indent="0">
              <a:buNone/>
            </a:pPr>
            <a:r>
              <a:rPr lang="en-US" sz="2800" dirty="0">
                <a:solidFill>
                  <a:schemeClr val="tx1"/>
                </a:solidFill>
                <a:latin typeface="Segoe UI"/>
              </a:rPr>
              <a:t>Auto-Backup</a:t>
            </a:r>
          </a:p>
          <a:p>
            <a:pPr marL="0" indent="0">
              <a:buNone/>
            </a:pPr>
            <a:r>
              <a:rPr lang="en-US" sz="2800" dirty="0">
                <a:solidFill>
                  <a:schemeClr val="tx1"/>
                </a:solidFill>
                <a:latin typeface="Segoe UI"/>
              </a:rPr>
              <a:t>Auto-Encrypt</a:t>
            </a:r>
          </a:p>
        </p:txBody>
      </p:sp>
      <p:sp>
        <p:nvSpPr>
          <p:cNvPr id="3" name="Title 2"/>
          <p:cNvSpPr>
            <a:spLocks noGrp="1"/>
          </p:cNvSpPr>
          <p:nvPr>
            <p:ph type="title"/>
          </p:nvPr>
        </p:nvSpPr>
        <p:spPr/>
        <p:txBody>
          <a:bodyPr/>
          <a:lstStyle/>
          <a:p>
            <a:r>
              <a:rPr lang="en-US" dirty="0" smtClean="0"/>
              <a:t>SQL Monitoring and Management</a:t>
            </a:r>
            <a:endParaRPr lang="en-US" dirty="0"/>
          </a:p>
        </p:txBody>
      </p:sp>
      <p:pic>
        <p:nvPicPr>
          <p:cNvPr id="4" name="Picture 3"/>
          <p:cNvPicPr>
            <a:picLocks noChangeAspect="1"/>
          </p:cNvPicPr>
          <p:nvPr/>
        </p:nvPicPr>
        <p:blipFill>
          <a:blip r:embed="rId2"/>
          <a:stretch>
            <a:fillRect/>
          </a:stretch>
        </p:blipFill>
        <p:spPr>
          <a:xfrm>
            <a:off x="5913437" y="1287462"/>
            <a:ext cx="6065662" cy="5055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87513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96" dirty="0" smtClean="0"/>
              <a:t>Operational Insights</a:t>
            </a:r>
            <a:endParaRPr lang="en-US" dirty="0"/>
          </a:p>
        </p:txBody>
      </p:sp>
      <p:sp>
        <p:nvSpPr>
          <p:cNvPr id="17" name="Content Placeholder 2"/>
          <p:cNvSpPr txBox="1">
            <a:spLocks/>
          </p:cNvSpPr>
          <p:nvPr/>
        </p:nvSpPr>
        <p:spPr>
          <a:xfrm>
            <a:off x="457200" y="1828800"/>
            <a:ext cx="4114786" cy="1415746"/>
          </a:xfrm>
          <a:prstGeom prst="rect">
            <a:avLst/>
          </a:prstGeom>
          <a:noFill/>
        </p:spPr>
        <p:txBody>
          <a:bodyPr vert="horz" wrap="square" lIns="91440" tIns="91427" rIns="91440"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Manage, search, and build insights</a:t>
            </a:r>
          </a:p>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Log management and analysis</a:t>
            </a:r>
          </a:p>
          <a:p>
            <a:pPr marL="0" indent="0">
              <a:lnSpc>
                <a:spcPct val="100000"/>
              </a:lnSpc>
              <a:spcBef>
                <a:spcPts val="1199"/>
              </a:spcBef>
              <a:buClr>
                <a:srgbClr val="505050"/>
              </a:buClr>
              <a:buFont typeface="Wingdings" panose="05000000000000000000" pitchFamily="2" charset="2"/>
              <a:buNone/>
            </a:pPr>
            <a:r>
              <a:rPr lang="en-US" sz="2000" dirty="0" smtClean="0">
                <a:solidFill>
                  <a:schemeClr val="tx1"/>
                </a:solidFill>
                <a:latin typeface="Segoe UI"/>
              </a:rPr>
              <a:t>Monitor, troubleshoot, store</a:t>
            </a:r>
            <a:endParaRPr lang="en-US" sz="2000" dirty="0">
              <a:solidFill>
                <a:schemeClr val="tx1"/>
              </a:solidFill>
              <a:latin typeface="Segoe UI"/>
            </a:endParaRPr>
          </a:p>
        </p:txBody>
      </p:sp>
      <p:pic>
        <p:nvPicPr>
          <p:cNvPr id="6" name="Picture 2" descr="image004"/>
          <p:cNvPicPr>
            <a:picLocks noChangeAspect="1" noChangeArrowheads="1"/>
          </p:cNvPicPr>
          <p:nvPr/>
        </p:nvPicPr>
        <p:blipFill rotWithShape="1">
          <a:blip r:embed="rId3">
            <a:extLst>
              <a:ext uri="{28A0092B-C50C-407E-A947-70E740481C1C}">
                <a14:useLocalDpi xmlns:a14="http://schemas.microsoft.com/office/drawing/2010/main" val="0"/>
              </a:ext>
            </a:extLst>
          </a:blip>
          <a:srcRect r="33274"/>
          <a:stretch/>
        </p:blipFill>
        <p:spPr bwMode="auto">
          <a:xfrm>
            <a:off x="5917724" y="786228"/>
            <a:ext cx="6248400" cy="484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4694237" y="4263820"/>
            <a:ext cx="2078312" cy="180564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6622887" y="4650677"/>
            <a:ext cx="2103024" cy="18591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60721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12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83cd2334-221a-48c3-9034-bfd1542dfe28"/>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5184</TotalTime>
  <Words>710</Words>
  <Application>Microsoft Office PowerPoint</Application>
  <PresentationFormat>Custom</PresentationFormat>
  <Paragraphs>85</Paragraphs>
  <Slides>13</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MS PGothic</vt:lpstr>
      <vt:lpstr>Segoe UI</vt:lpstr>
      <vt:lpstr>Segoe UI Light</vt:lpstr>
      <vt:lpstr>Wingdings</vt:lpstr>
      <vt:lpstr>WHITE TEMPLATE</vt:lpstr>
      <vt:lpstr>STB Product Families 2015</vt:lpstr>
      <vt:lpstr>Design and Implement  Cloud Data Platform Solutions</vt:lpstr>
      <vt:lpstr>PowerPoint Presentation</vt:lpstr>
      <vt:lpstr>Agenda</vt:lpstr>
      <vt:lpstr>In this module</vt:lpstr>
      <vt:lpstr>Azure Automation and Monitoring</vt:lpstr>
      <vt:lpstr>Azure Automation Capabilities </vt:lpstr>
      <vt:lpstr>Demo</vt:lpstr>
      <vt:lpstr>SQL Monitoring and Management</vt:lpstr>
      <vt:lpstr>Operational Insights</vt:lpstr>
      <vt:lpstr>Azure Monitoring</vt:lpstr>
      <vt:lpstr>Demo</vt:lpstr>
      <vt:lpstr>Hands-on 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Dandy Weyn</cp:lastModifiedBy>
  <cp:revision>290</cp:revision>
  <dcterms:created xsi:type="dcterms:W3CDTF">2015-06-04T21:40:17Z</dcterms:created>
  <dcterms:modified xsi:type="dcterms:W3CDTF">2016-02-24T12:06:35Z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