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64"/>
    <p:sldMasterId id="2147484321" r:id="rId65"/>
  </p:sldMasterIdLst>
  <p:notesMasterIdLst>
    <p:notesMasterId r:id="rId128"/>
  </p:notesMasterIdLst>
  <p:handoutMasterIdLst>
    <p:handoutMasterId r:id="rId129"/>
  </p:handoutMasterIdLst>
  <p:sldIdLst>
    <p:sldId id="304" r:id="rId66"/>
    <p:sldId id="291" r:id="rId67"/>
    <p:sldId id="356" r:id="rId68"/>
    <p:sldId id="431" r:id="rId69"/>
    <p:sldId id="461" r:id="rId70"/>
    <p:sldId id="405" r:id="rId71"/>
    <p:sldId id="406" r:id="rId72"/>
    <p:sldId id="407" r:id="rId73"/>
    <p:sldId id="408" r:id="rId74"/>
    <p:sldId id="409" r:id="rId75"/>
    <p:sldId id="410" r:id="rId76"/>
    <p:sldId id="411" r:id="rId77"/>
    <p:sldId id="412" r:id="rId78"/>
    <p:sldId id="413" r:id="rId79"/>
    <p:sldId id="463" r:id="rId80"/>
    <p:sldId id="477" r:id="rId81"/>
    <p:sldId id="478" r:id="rId82"/>
    <p:sldId id="464" r:id="rId83"/>
    <p:sldId id="418" r:id="rId84"/>
    <p:sldId id="472" r:id="rId85"/>
    <p:sldId id="420" r:id="rId86"/>
    <p:sldId id="421" r:id="rId87"/>
    <p:sldId id="422" r:id="rId88"/>
    <p:sldId id="423" r:id="rId89"/>
    <p:sldId id="424" r:id="rId90"/>
    <p:sldId id="425" r:id="rId91"/>
    <p:sldId id="426" r:id="rId92"/>
    <p:sldId id="427" r:id="rId93"/>
    <p:sldId id="428" r:id="rId94"/>
    <p:sldId id="429" r:id="rId95"/>
    <p:sldId id="430" r:id="rId96"/>
    <p:sldId id="482" r:id="rId97"/>
    <p:sldId id="466" r:id="rId98"/>
    <p:sldId id="433" r:id="rId99"/>
    <p:sldId id="434" r:id="rId100"/>
    <p:sldId id="435" r:id="rId101"/>
    <p:sldId id="436" r:id="rId102"/>
    <p:sldId id="437" r:id="rId103"/>
    <p:sldId id="438" r:id="rId104"/>
    <p:sldId id="439" r:id="rId105"/>
    <p:sldId id="440" r:id="rId106"/>
    <p:sldId id="479" r:id="rId107"/>
    <p:sldId id="474" r:id="rId108"/>
    <p:sldId id="475" r:id="rId109"/>
    <p:sldId id="470" r:id="rId110"/>
    <p:sldId id="480" r:id="rId111"/>
    <p:sldId id="481" r:id="rId112"/>
    <p:sldId id="447" r:id="rId113"/>
    <p:sldId id="448" r:id="rId114"/>
    <p:sldId id="449" r:id="rId115"/>
    <p:sldId id="450" r:id="rId116"/>
    <p:sldId id="451" r:id="rId117"/>
    <p:sldId id="476" r:id="rId118"/>
    <p:sldId id="453" r:id="rId119"/>
    <p:sldId id="454" r:id="rId120"/>
    <p:sldId id="455" r:id="rId121"/>
    <p:sldId id="456" r:id="rId122"/>
    <p:sldId id="457" r:id="rId123"/>
    <p:sldId id="458" r:id="rId124"/>
    <p:sldId id="459" r:id="rId125"/>
    <p:sldId id="460" r:id="rId126"/>
    <p:sldId id="393" r:id="rId1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C6"/>
    <a:srgbClr val="F2F2F2"/>
    <a:srgbClr val="072726"/>
    <a:srgbClr val="002060"/>
    <a:srgbClr val="0259A0"/>
    <a:srgbClr val="0078D7"/>
    <a:srgbClr val="013C6B"/>
    <a:srgbClr val="737373"/>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6357" autoAdjust="0"/>
  </p:normalViewPr>
  <p:slideViewPr>
    <p:cSldViewPr>
      <p:cViewPr varScale="1">
        <p:scale>
          <a:sx n="85" d="100"/>
          <a:sy n="85" d="100"/>
        </p:scale>
        <p:origin x="51" y="4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52.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slide" Target="slides/slide19.xml"/><Relationship Id="rId16" Type="http://schemas.openxmlformats.org/officeDocument/2006/relationships/customXml" Target="../customXml/item16.xml"/><Relationship Id="rId107" Type="http://schemas.openxmlformats.org/officeDocument/2006/relationships/slide" Target="slides/slide42.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slide" Target="slides/slide9.xml"/><Relationship Id="rId79" Type="http://schemas.openxmlformats.org/officeDocument/2006/relationships/slide" Target="slides/slide14.xml"/><Relationship Id="rId102" Type="http://schemas.openxmlformats.org/officeDocument/2006/relationships/slide" Target="slides/slide37.xml"/><Relationship Id="rId123" Type="http://schemas.openxmlformats.org/officeDocument/2006/relationships/slide" Target="slides/slide58.xml"/><Relationship Id="rId128" Type="http://schemas.openxmlformats.org/officeDocument/2006/relationships/notesMaster" Target="notesMasters/notesMaster1.xml"/><Relationship Id="rId5" Type="http://schemas.openxmlformats.org/officeDocument/2006/relationships/customXml" Target="../customXml/item5.xml"/><Relationship Id="rId90" Type="http://schemas.openxmlformats.org/officeDocument/2006/relationships/slide" Target="slides/slide25.xml"/><Relationship Id="rId95" Type="http://schemas.openxmlformats.org/officeDocument/2006/relationships/slide" Target="slides/slide30.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Master" Target="slideMasters/slideMaster1.xml"/><Relationship Id="rId69" Type="http://schemas.openxmlformats.org/officeDocument/2006/relationships/slide" Target="slides/slide4.xml"/><Relationship Id="rId113" Type="http://schemas.openxmlformats.org/officeDocument/2006/relationships/slide" Target="slides/slide48.xml"/><Relationship Id="rId118" Type="http://schemas.openxmlformats.org/officeDocument/2006/relationships/slide" Target="slides/slide53.xml"/><Relationship Id="rId134" Type="http://schemas.openxmlformats.org/officeDocument/2006/relationships/tableStyles" Target="tableStyles.xml"/><Relationship Id="rId80" Type="http://schemas.openxmlformats.org/officeDocument/2006/relationships/slide" Target="slides/slide15.xml"/><Relationship Id="rId85" Type="http://schemas.openxmlformats.org/officeDocument/2006/relationships/slide" Target="slides/slide2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38.xml"/><Relationship Id="rId108" Type="http://schemas.openxmlformats.org/officeDocument/2006/relationships/slide" Target="slides/slide43.xml"/><Relationship Id="rId124" Type="http://schemas.openxmlformats.org/officeDocument/2006/relationships/slide" Target="slides/slide59.xml"/><Relationship Id="rId129" Type="http://schemas.openxmlformats.org/officeDocument/2006/relationships/handoutMaster" Target="handoutMasters/handoutMaster1.xml"/><Relationship Id="rId54" Type="http://schemas.openxmlformats.org/officeDocument/2006/relationships/customXml" Target="../customXml/item54.xml"/><Relationship Id="rId70" Type="http://schemas.openxmlformats.org/officeDocument/2006/relationships/slide" Target="slides/slide5.xml"/><Relationship Id="rId75" Type="http://schemas.openxmlformats.org/officeDocument/2006/relationships/slide" Target="slides/slide10.xml"/><Relationship Id="rId91" Type="http://schemas.openxmlformats.org/officeDocument/2006/relationships/slide" Target="slides/slide26.xml"/><Relationship Id="rId96"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49.xml"/><Relationship Id="rId119" Type="http://schemas.openxmlformats.org/officeDocument/2006/relationships/slide" Target="slides/slide54.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slideMaster" Target="slideMasters/slideMaster2.xml"/><Relationship Id="rId81" Type="http://schemas.openxmlformats.org/officeDocument/2006/relationships/slide" Target="slides/slide16.xml"/><Relationship Id="rId86" Type="http://schemas.openxmlformats.org/officeDocument/2006/relationships/slide" Target="slides/slide21.xml"/><Relationship Id="rId130" Type="http://schemas.openxmlformats.org/officeDocument/2006/relationships/commentAuthors" Target="commentAuthor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44.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11.xml"/><Relationship Id="rId97" Type="http://schemas.openxmlformats.org/officeDocument/2006/relationships/slide" Target="slides/slide32.xml"/><Relationship Id="rId104" Type="http://schemas.openxmlformats.org/officeDocument/2006/relationships/slide" Target="slides/slide39.xml"/><Relationship Id="rId120" Type="http://schemas.openxmlformats.org/officeDocument/2006/relationships/slide" Target="slides/slide55.xml"/><Relationship Id="rId125" Type="http://schemas.openxmlformats.org/officeDocument/2006/relationships/slide" Target="slides/slide60.xml"/><Relationship Id="rId7" Type="http://schemas.openxmlformats.org/officeDocument/2006/relationships/customXml" Target="../customXml/item7.xml"/><Relationship Id="rId71" Type="http://schemas.openxmlformats.org/officeDocument/2006/relationships/slide" Target="slides/slide6.xml"/><Relationship Id="rId92" Type="http://schemas.openxmlformats.org/officeDocument/2006/relationships/slide" Target="slides/slide27.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xml"/><Relationship Id="rId87" Type="http://schemas.openxmlformats.org/officeDocument/2006/relationships/slide" Target="slides/slide22.xml"/><Relationship Id="rId110" Type="http://schemas.openxmlformats.org/officeDocument/2006/relationships/slide" Target="slides/slide45.xml"/><Relationship Id="rId115" Type="http://schemas.openxmlformats.org/officeDocument/2006/relationships/slide" Target="slides/slide50.xml"/><Relationship Id="rId131" Type="http://schemas.openxmlformats.org/officeDocument/2006/relationships/presProps" Target="presProps.xml"/><Relationship Id="rId61" Type="http://schemas.openxmlformats.org/officeDocument/2006/relationships/customXml" Target="../customXml/item61.xml"/><Relationship Id="rId82" Type="http://schemas.openxmlformats.org/officeDocument/2006/relationships/slide" Target="slides/slide17.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slide" Target="slides/slide12.xml"/><Relationship Id="rId100" Type="http://schemas.openxmlformats.org/officeDocument/2006/relationships/slide" Target="slides/slide35.xml"/><Relationship Id="rId105" Type="http://schemas.openxmlformats.org/officeDocument/2006/relationships/slide" Target="slides/slide40.xml"/><Relationship Id="rId126" Type="http://schemas.openxmlformats.org/officeDocument/2006/relationships/slide" Target="slides/slide6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7.xml"/><Relationship Id="rId93" Type="http://schemas.openxmlformats.org/officeDocument/2006/relationships/slide" Target="slides/slide28.xml"/><Relationship Id="rId98" Type="http://schemas.openxmlformats.org/officeDocument/2006/relationships/slide" Target="slides/slide33.xml"/><Relationship Id="rId121" Type="http://schemas.openxmlformats.org/officeDocument/2006/relationships/slide" Target="slides/slide56.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2.xml"/><Relationship Id="rId116" Type="http://schemas.openxmlformats.org/officeDocument/2006/relationships/slide" Target="slides/slide51.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slide" Target="slides/slide18.xml"/><Relationship Id="rId88" Type="http://schemas.openxmlformats.org/officeDocument/2006/relationships/slide" Target="slides/slide23.xml"/><Relationship Id="rId111" Type="http://schemas.openxmlformats.org/officeDocument/2006/relationships/slide" Target="slides/slide46.xml"/><Relationship Id="rId132" Type="http://schemas.openxmlformats.org/officeDocument/2006/relationships/viewProps" Target="view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41.xml"/><Relationship Id="rId127" Type="http://schemas.openxmlformats.org/officeDocument/2006/relationships/slide" Target="slides/slide62.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slide" Target="slides/slide8.xml"/><Relationship Id="rId78" Type="http://schemas.openxmlformats.org/officeDocument/2006/relationships/slide" Target="slides/slide13.xml"/><Relationship Id="rId94" Type="http://schemas.openxmlformats.org/officeDocument/2006/relationships/slide" Target="slides/slide29.xml"/><Relationship Id="rId99" Type="http://schemas.openxmlformats.org/officeDocument/2006/relationships/slide" Target="slides/slide34.xml"/><Relationship Id="rId101" Type="http://schemas.openxmlformats.org/officeDocument/2006/relationships/slide" Target="slides/slide36.xml"/><Relationship Id="rId122" Type="http://schemas.openxmlformats.org/officeDocument/2006/relationships/slide" Target="slides/slide57.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slide" Target="slides/slide3.xml"/><Relationship Id="rId89" Type="http://schemas.openxmlformats.org/officeDocument/2006/relationships/slide" Target="slides/slide24.xml"/><Relationship Id="rId112" Type="http://schemas.openxmlformats.org/officeDocument/2006/relationships/slide" Target="slides/slide47.xml"/><Relationship Id="rId13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3/2/2016 4:24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3/2/2016 4:24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smtClean="0">
                <a:solidFill>
                  <a:prstClr val="black"/>
                </a:solidFill>
              </a:rPr>
              <a:t>3/2/2016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739876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52</a:t>
            </a:fld>
            <a:endParaRPr lang="en-US" dirty="0"/>
          </a:p>
        </p:txBody>
      </p:sp>
    </p:spTree>
    <p:extLst>
      <p:ext uri="{BB962C8B-B14F-4D97-AF65-F5344CB8AC3E}">
        <p14:creationId xmlns:p14="http://schemas.microsoft.com/office/powerpoint/2010/main" val="2712494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68465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04476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34585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91484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51075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154822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92477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49</a:t>
            </a:fld>
            <a:endParaRPr lang="en-US" dirty="0"/>
          </a:p>
        </p:txBody>
      </p:sp>
    </p:spTree>
    <p:extLst>
      <p:ext uri="{BB962C8B-B14F-4D97-AF65-F5344CB8AC3E}">
        <p14:creationId xmlns:p14="http://schemas.microsoft.com/office/powerpoint/2010/main" val="3341148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63.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spTree>
    <p:extLst>
      <p:ext uri="{BB962C8B-B14F-4D97-AF65-F5344CB8AC3E}">
        <p14:creationId xmlns:p14="http://schemas.microsoft.com/office/powerpoint/2010/main" val="31024258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25174" cy="914365"/>
          </a:xfrm>
        </p:spPr>
        <p:txBody>
          <a:bodyPr/>
          <a:lstStyle>
            <a:lvl1pPr>
              <a:defRPr sz="4800">
                <a:solidFill>
                  <a:srgbClr val="0072C6"/>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697072"/>
            <a:ext cx="10972800" cy="1470403"/>
          </a:xfrm>
        </p:spPr>
        <p:txBody>
          <a:bodyPr/>
          <a:lstStyle>
            <a:lvl1pPr>
              <a:defRPr sz="1950">
                <a:gradFill>
                  <a:gsLst>
                    <a:gs pos="1250">
                      <a:schemeClr val="tx1"/>
                    </a:gs>
                    <a:gs pos="100000">
                      <a:schemeClr val="tx1"/>
                    </a:gs>
                  </a:gsLst>
                  <a:lin ang="5400000" scaled="0"/>
                </a:gradFill>
                <a:latin typeface="+mn-lt"/>
              </a:defRPr>
            </a:lvl1pPr>
            <a:lvl2pPr>
              <a:defRPr sz="1800"/>
            </a:lvl2pPr>
            <a:lvl3pPr>
              <a:defRPr sz="1500"/>
            </a:lvl3pPr>
            <a:lvl4pPr>
              <a:defRPr sz="1350"/>
            </a:lvl4pPr>
            <a:lvl5pPr>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76795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14942213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4" r:id="rId1"/>
    <p:sldLayoutId id="2147484197" r:id="rId2"/>
    <p:sldLayoutId id="2147484201" r:id="rId3"/>
    <p:sldLayoutId id="2147484130" r:id="rId4"/>
    <p:sldLayoutId id="2147484195" r:id="rId5"/>
    <p:sldLayoutId id="2147484320" r:id="rId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267581"/>
      </p:ext>
    </p:extLst>
  </p:cSld>
  <p:clrMap bg1="lt1" tx1="dk1" bg2="lt2" tx2="dk2" accent1="accent1" accent2="accent2" accent3="accent3" accent4="accent4" accent5="accent5" accent6="accent6" hlink="hlink" folHlink="folHlink"/>
  <p:sldLayoutIdLst>
    <p:sldLayoutId id="2147484328" r:id="rId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5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5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1168" y="3886200"/>
            <a:ext cx="8436348" cy="914400"/>
          </a:xfrm>
        </p:spPr>
        <p:txBody>
          <a:bodyPr/>
          <a:lstStyle/>
          <a:p>
            <a:endParaRPr lang="en-US" dirty="0"/>
          </a:p>
        </p:txBody>
      </p:sp>
      <p:sp>
        <p:nvSpPr>
          <p:cNvPr id="4" name="Title 3"/>
          <p:cNvSpPr>
            <a:spLocks noGrp="1"/>
          </p:cNvSpPr>
          <p:nvPr>
            <p:ph type="title"/>
          </p:nvPr>
        </p:nvSpPr>
        <p:spPr>
          <a:xfrm>
            <a:off x="201168" y="2340864"/>
            <a:ext cx="8436348" cy="1097280"/>
          </a:xfrm>
        </p:spPr>
        <p:txBody>
          <a:bodyPr/>
          <a:lstStyle/>
          <a:p>
            <a:r>
              <a:rPr lang="en-US" sz="4800" dirty="0" smtClean="0"/>
              <a:t>Design and Implement </a:t>
            </a:r>
            <a:br>
              <a:rPr lang="en-US" sz="4800" dirty="0" smtClean="0"/>
            </a:br>
            <a:r>
              <a:rPr lang="en-US" sz="4800" dirty="0" smtClean="0"/>
              <a:t>Cloud Data Platform Solutions</a:t>
            </a:r>
            <a:endParaRPr lang="en-US" sz="3600" dirty="0"/>
          </a:p>
        </p:txBody>
      </p:sp>
    </p:spTree>
    <p:extLst>
      <p:ext uri="{BB962C8B-B14F-4D97-AF65-F5344CB8AC3E}">
        <p14:creationId xmlns:p14="http://schemas.microsoft.com/office/powerpoint/2010/main" val="3581734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needs</a:t>
            </a:r>
            <a:endParaRPr lang="en-US" dirty="0"/>
          </a:p>
        </p:txBody>
      </p:sp>
      <p:sp>
        <p:nvSpPr>
          <p:cNvPr id="3" name="Content Placeholder 2"/>
          <p:cNvSpPr>
            <a:spLocks noGrp="1"/>
          </p:cNvSpPr>
          <p:nvPr>
            <p:ph sz="quarter" idx="10"/>
          </p:nvPr>
        </p:nvSpPr>
        <p:spPr>
          <a:xfrm>
            <a:off x="457200" y="1371600"/>
            <a:ext cx="10972800" cy="1470403"/>
          </a:xfrm>
        </p:spPr>
        <p:txBody>
          <a:bodyPr/>
          <a:lstStyle/>
          <a:p>
            <a:pPr lvl="0"/>
            <a:r>
              <a:rPr lang="en-US" sz="2000" dirty="0" smtClean="0">
                <a:latin typeface="+mj-lt"/>
              </a:rPr>
              <a:t>Full, multi-site disaster recovery solution with minimal complexity, orchestrated failover, and near-zero data loss.</a:t>
            </a:r>
          </a:p>
          <a:p>
            <a:pPr lvl="0"/>
            <a:r>
              <a:rPr lang="en-US" sz="2000" dirty="0" smtClean="0">
                <a:latin typeface="+mj-lt"/>
              </a:rPr>
              <a:t>Highly available, fault-tolerant SQL Server service with cross-site disaster recovery.</a:t>
            </a:r>
          </a:p>
          <a:p>
            <a:pPr lvl="0"/>
            <a:r>
              <a:rPr lang="en-US" sz="2000" dirty="0" smtClean="0">
                <a:latin typeface="+mj-lt"/>
              </a:rPr>
              <a:t>The ability to seamlessly scale DR site infrastructure as the environment grows.</a:t>
            </a:r>
          </a:p>
          <a:p>
            <a:pPr lvl="0"/>
            <a:r>
              <a:rPr lang="en-US" sz="2000" dirty="0" smtClean="0">
                <a:latin typeface="+mj-lt"/>
              </a:rPr>
              <a:t>Data archiving to keep database sizes more manageable and reduce the amount of time needed for database maintenance.</a:t>
            </a:r>
          </a:p>
          <a:p>
            <a:pPr lvl="0"/>
            <a:r>
              <a:rPr lang="en-US" sz="2000" dirty="0" smtClean="0">
                <a:latin typeface="+mj-lt"/>
              </a:rPr>
              <a:t>Secure offsite backups in less than two hours.</a:t>
            </a:r>
            <a:endParaRPr lang="en-US" sz="2000" dirty="0">
              <a:latin typeface="+mj-lt"/>
            </a:endParaRPr>
          </a:p>
        </p:txBody>
      </p:sp>
      <p:pic>
        <p:nvPicPr>
          <p:cNvPr id="8" name="Picture 7"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22693017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r>
              <a:rPr lang="en-US" sz="2000" dirty="0" smtClean="0">
                <a:latin typeface="+mj-lt"/>
              </a:rPr>
              <a:t>Solution must support orchestrated failover so that failover does not require all hands on deck.</a:t>
            </a:r>
          </a:p>
          <a:p>
            <a:r>
              <a:rPr lang="en-US" sz="2000" dirty="0" smtClean="0">
                <a:latin typeface="+mj-lt"/>
              </a:rPr>
              <a:t>Solution must support the existing VMware infrastructure.</a:t>
            </a:r>
          </a:p>
          <a:p>
            <a:r>
              <a:rPr lang="en-US" sz="2000" dirty="0" smtClean="0">
                <a:latin typeface="+mj-lt"/>
              </a:rPr>
              <a:t>DR infrastructure must be easily scalable to support changes in the workload.</a:t>
            </a:r>
          </a:p>
          <a:p>
            <a:r>
              <a:rPr lang="en-US" sz="2000" dirty="0" smtClean="0">
                <a:latin typeface="+mj-lt"/>
              </a:rPr>
              <a:t>Both primary and DR sites must be highly available.</a:t>
            </a:r>
          </a:p>
          <a:p>
            <a:r>
              <a:rPr lang="en-US" sz="2000" dirty="0" smtClean="0">
                <a:latin typeface="+mj-lt"/>
              </a:rPr>
              <a:t>Archive solution must leave 12 months of data online to support normal production OLTP access.</a:t>
            </a:r>
          </a:p>
          <a:p>
            <a:r>
              <a:rPr lang="en-US" sz="2000" dirty="0" smtClean="0">
                <a:latin typeface="+mj-lt"/>
              </a:rPr>
              <a:t>Archive solution must not impact the current reports, which periodically pull historical data from the production system.</a:t>
            </a:r>
          </a:p>
          <a:p>
            <a:r>
              <a:rPr lang="en-US" sz="2000" dirty="0" smtClean="0">
                <a:latin typeface="+mj-lt"/>
              </a:rPr>
              <a:t>Backups need to be secured offsite in less than two hours. </a:t>
            </a:r>
          </a:p>
          <a:p>
            <a:pPr lvl="0"/>
            <a:endParaRPr lang="en-US" sz="2000" dirty="0">
              <a:latin typeface="+mj-lt"/>
            </a:endParaRPr>
          </a:p>
        </p:txBody>
      </p:sp>
      <p:grpSp>
        <p:nvGrpSpPr>
          <p:cNvPr id="48" name="Group 47"/>
          <p:cNvGrpSpPr/>
          <p:nvPr/>
        </p:nvGrpSpPr>
        <p:grpSpPr>
          <a:xfrm>
            <a:off x="7666037" y="4487862"/>
            <a:ext cx="4271282" cy="2790855"/>
            <a:chOff x="272743" y="3709358"/>
            <a:chExt cx="3514291" cy="2296237"/>
          </a:xfrm>
        </p:grpSpPr>
        <p:pic>
          <p:nvPicPr>
            <p:cNvPr id="49" name="Picture 48"/>
            <p:cNvPicPr>
              <a:picLocks noChangeAspect="1"/>
            </p:cNvPicPr>
            <p:nvPr/>
          </p:nvPicPr>
          <p:blipFill>
            <a:blip r:embed="rId3"/>
            <a:stretch>
              <a:fillRect/>
            </a:stretch>
          </p:blipFill>
          <p:spPr>
            <a:xfrm>
              <a:off x="500332" y="4241046"/>
              <a:ext cx="796012" cy="1592022"/>
            </a:xfrm>
            <a:prstGeom prst="rect">
              <a:avLst/>
            </a:prstGeom>
          </p:spPr>
        </p:pic>
        <p:pic>
          <p:nvPicPr>
            <p:cNvPr id="50" name="Picture 49"/>
            <p:cNvPicPr>
              <a:picLocks noChangeAspect="1"/>
            </p:cNvPicPr>
            <p:nvPr/>
          </p:nvPicPr>
          <p:blipFill>
            <a:blip r:embed="rId4"/>
            <a:stretch>
              <a:fillRect/>
            </a:stretch>
          </p:blipFill>
          <p:spPr>
            <a:xfrm>
              <a:off x="1377610" y="3709358"/>
              <a:ext cx="1590343" cy="2073485"/>
            </a:xfrm>
            <a:prstGeom prst="rect">
              <a:avLst/>
            </a:prstGeom>
          </p:spPr>
        </p:pic>
        <p:pic>
          <p:nvPicPr>
            <p:cNvPr id="51" name="Picture 50"/>
            <p:cNvPicPr>
              <a:picLocks noChangeAspect="1"/>
            </p:cNvPicPr>
            <p:nvPr/>
          </p:nvPicPr>
          <p:blipFill>
            <a:blip r:embed="rId5"/>
            <a:stretch>
              <a:fillRect/>
            </a:stretch>
          </p:blipFill>
          <p:spPr>
            <a:xfrm>
              <a:off x="2529771" y="4163687"/>
              <a:ext cx="1217771" cy="1608083"/>
            </a:xfrm>
            <a:prstGeom prst="rect">
              <a:avLst/>
            </a:prstGeom>
          </p:spPr>
        </p:pic>
        <p:pic>
          <p:nvPicPr>
            <p:cNvPr id="52" name="Picture 51"/>
            <p:cNvPicPr>
              <a:picLocks noChangeAspect="1"/>
            </p:cNvPicPr>
            <p:nvPr/>
          </p:nvPicPr>
          <p:blipFill>
            <a:blip r:embed="rId6"/>
            <a:stretch>
              <a:fillRect/>
            </a:stretch>
          </p:blipFill>
          <p:spPr>
            <a:xfrm>
              <a:off x="879923" y="4215996"/>
              <a:ext cx="1241454" cy="1618605"/>
            </a:xfrm>
            <a:prstGeom prst="rect">
              <a:avLst/>
            </a:prstGeom>
          </p:spPr>
        </p:pic>
        <p:pic>
          <p:nvPicPr>
            <p:cNvPr id="53" name="Picture 52"/>
            <p:cNvPicPr>
              <a:picLocks noChangeAspect="1"/>
            </p:cNvPicPr>
            <p:nvPr/>
          </p:nvPicPr>
          <p:blipFill>
            <a:blip r:embed="rId7"/>
            <a:stretch>
              <a:fillRect/>
            </a:stretch>
          </p:blipFill>
          <p:spPr>
            <a:xfrm>
              <a:off x="2458101" y="4761716"/>
              <a:ext cx="511235" cy="1022469"/>
            </a:xfrm>
            <a:prstGeom prst="rect">
              <a:avLst/>
            </a:prstGeom>
          </p:spPr>
        </p:pic>
        <p:pic>
          <p:nvPicPr>
            <p:cNvPr id="54" name="Picture 53"/>
            <p:cNvPicPr>
              <a:picLocks noChangeAspect="1"/>
            </p:cNvPicPr>
            <p:nvPr/>
          </p:nvPicPr>
          <p:blipFill>
            <a:blip r:embed="rId7"/>
            <a:stretch>
              <a:fillRect/>
            </a:stretch>
          </p:blipFill>
          <p:spPr>
            <a:xfrm>
              <a:off x="272743" y="4836479"/>
              <a:ext cx="511235" cy="1022469"/>
            </a:xfrm>
            <a:prstGeom prst="rect">
              <a:avLst/>
            </a:prstGeom>
          </p:spPr>
        </p:pic>
        <p:pic>
          <p:nvPicPr>
            <p:cNvPr id="55" name="Picture 54"/>
            <p:cNvPicPr>
              <a:picLocks noChangeAspect="1"/>
            </p:cNvPicPr>
            <p:nvPr/>
          </p:nvPicPr>
          <p:blipFill>
            <a:blip r:embed="rId3"/>
            <a:stretch>
              <a:fillRect/>
            </a:stretch>
          </p:blipFill>
          <p:spPr>
            <a:xfrm>
              <a:off x="1745446" y="5126759"/>
              <a:ext cx="344528" cy="689055"/>
            </a:xfrm>
            <a:prstGeom prst="rect">
              <a:avLst/>
            </a:prstGeom>
          </p:spPr>
        </p:pic>
        <p:pic>
          <p:nvPicPr>
            <p:cNvPr id="56" name="Picture 55"/>
            <p:cNvPicPr>
              <a:picLocks noChangeAspect="1"/>
            </p:cNvPicPr>
            <p:nvPr/>
          </p:nvPicPr>
          <p:blipFill>
            <a:blip r:embed="rId8"/>
            <a:stretch>
              <a:fillRect/>
            </a:stretch>
          </p:blipFill>
          <p:spPr>
            <a:xfrm>
              <a:off x="958169" y="4983126"/>
              <a:ext cx="511235" cy="1022469"/>
            </a:xfrm>
            <a:prstGeom prst="rect">
              <a:avLst/>
            </a:prstGeom>
          </p:spPr>
        </p:pic>
        <p:pic>
          <p:nvPicPr>
            <p:cNvPr id="57" name="Picture 56"/>
            <p:cNvPicPr>
              <a:picLocks noChangeAspect="1"/>
            </p:cNvPicPr>
            <p:nvPr/>
          </p:nvPicPr>
          <p:blipFill>
            <a:blip r:embed="rId8"/>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27729652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scenarios – Azure Site Recovery</a:t>
            </a:r>
            <a:endParaRPr lang="en-US" dirty="0"/>
          </a:p>
        </p:txBody>
      </p:sp>
      <p:sp>
        <p:nvSpPr>
          <p:cNvPr id="4" name="TextBox 3"/>
          <p:cNvSpPr txBox="1"/>
          <p:nvPr/>
        </p:nvSpPr>
        <p:spPr>
          <a:xfrm>
            <a:off x="457200" y="1371600"/>
            <a:ext cx="5837237" cy="2548117"/>
          </a:xfrm>
          <a:prstGeom prst="rect">
            <a:avLst/>
          </a:prstGeom>
          <a:noFill/>
        </p:spPr>
        <p:txBody>
          <a:bodyPr wrap="square" lIns="186521" tIns="149217" rIns="186521" bIns="149217" rtlCol="0">
            <a:spAutoFit/>
          </a:bodyPr>
          <a:lstStyle/>
          <a:p>
            <a:pPr marL="349724" indent="-349724">
              <a:lnSpc>
                <a:spcPct val="90000"/>
              </a:lnSpc>
              <a:spcAft>
                <a:spcPts val="612"/>
              </a:spcAft>
              <a:buFont typeface="Arial" panose="020B0604020202020204" pitchFamily="34" charset="0"/>
              <a:buChar char="•"/>
            </a:pPr>
            <a:r>
              <a:rPr lang="en-US" sz="2000" dirty="0">
                <a:latin typeface="+mj-lt"/>
              </a:rPr>
              <a:t>Support for on-premises to on-premises, and on-premises to Azure failover</a:t>
            </a:r>
          </a:p>
          <a:p>
            <a:pPr marL="349724" indent="-349724">
              <a:lnSpc>
                <a:spcPct val="90000"/>
              </a:lnSpc>
              <a:spcAft>
                <a:spcPts val="612"/>
              </a:spcAft>
              <a:buFont typeface="Arial" panose="020B0604020202020204" pitchFamily="34" charset="0"/>
              <a:buChar char="•"/>
            </a:pPr>
            <a:r>
              <a:rPr lang="en-US" sz="2000" dirty="0">
                <a:latin typeface="+mj-lt"/>
              </a:rPr>
              <a:t>Automated protection and replication of on-premises, Hyper-V, and VMware machines</a:t>
            </a:r>
          </a:p>
          <a:p>
            <a:pPr marL="349724" indent="-349724">
              <a:lnSpc>
                <a:spcPct val="90000"/>
              </a:lnSpc>
              <a:spcAft>
                <a:spcPts val="612"/>
              </a:spcAft>
              <a:buFont typeface="Arial" panose="020B0604020202020204" pitchFamily="34" charset="0"/>
              <a:buChar char="•"/>
            </a:pPr>
            <a:r>
              <a:rPr lang="en-US" sz="2000" dirty="0">
                <a:latin typeface="+mj-lt"/>
              </a:rPr>
              <a:t>Orchestrated failover</a:t>
            </a:r>
          </a:p>
          <a:p>
            <a:pPr marL="349724" indent="-349724">
              <a:lnSpc>
                <a:spcPct val="90000"/>
              </a:lnSpc>
              <a:spcAft>
                <a:spcPts val="612"/>
              </a:spcAft>
              <a:buFont typeface="Arial" panose="020B0604020202020204" pitchFamily="34" charset="0"/>
              <a:buChar char="•"/>
            </a:pPr>
            <a:r>
              <a:rPr lang="en-US" sz="2000" dirty="0">
                <a:latin typeface="+mj-lt"/>
              </a:rPr>
              <a:t>Customizable recovery plans</a:t>
            </a:r>
          </a:p>
          <a:p>
            <a:pPr marL="349724" indent="-349724">
              <a:lnSpc>
                <a:spcPct val="90000"/>
              </a:lnSpc>
              <a:spcAft>
                <a:spcPts val="612"/>
              </a:spcAft>
              <a:buFont typeface="Arial" panose="020B0604020202020204" pitchFamily="34" charset="0"/>
              <a:buChar char="•"/>
            </a:pPr>
            <a:r>
              <a:rPr lang="en-US" sz="2000" dirty="0">
                <a:latin typeface="+mj-lt"/>
              </a:rPr>
              <a:t>Recovery plan testing</a:t>
            </a:r>
          </a:p>
        </p:txBody>
      </p:sp>
      <p:pic>
        <p:nvPicPr>
          <p:cNvPr id="5" name="Picture 4"/>
          <p:cNvPicPr>
            <a:picLocks noChangeAspect="1"/>
          </p:cNvPicPr>
          <p:nvPr/>
        </p:nvPicPr>
        <p:blipFill>
          <a:blip r:embed="rId2"/>
          <a:stretch>
            <a:fillRect/>
          </a:stretch>
        </p:blipFill>
        <p:spPr>
          <a:xfrm>
            <a:off x="6746712" y="1124192"/>
            <a:ext cx="4896261" cy="5792760"/>
          </a:xfrm>
          <a:prstGeom prst="rect">
            <a:avLst/>
          </a:prstGeom>
        </p:spPr>
      </p:pic>
    </p:spTree>
    <p:extLst>
      <p:ext uri="{BB962C8B-B14F-4D97-AF65-F5344CB8AC3E}">
        <p14:creationId xmlns:p14="http://schemas.microsoft.com/office/powerpoint/2010/main" val="376210403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Stretch Database</a:t>
            </a:r>
            <a:endParaRPr lang="en-US" dirty="0"/>
          </a:p>
        </p:txBody>
      </p:sp>
      <p:pic>
        <p:nvPicPr>
          <p:cNvPr id="3" name="Picture 2"/>
          <p:cNvPicPr>
            <a:picLocks noChangeAspect="1"/>
          </p:cNvPicPr>
          <p:nvPr/>
        </p:nvPicPr>
        <p:blipFill>
          <a:blip r:embed="rId2"/>
          <a:stretch>
            <a:fillRect/>
          </a:stretch>
        </p:blipFill>
        <p:spPr>
          <a:xfrm>
            <a:off x="798782" y="1426310"/>
            <a:ext cx="5826167" cy="4980533"/>
          </a:xfrm>
          <a:prstGeom prst="rect">
            <a:avLst/>
          </a:prstGeom>
        </p:spPr>
      </p:pic>
      <p:sp>
        <p:nvSpPr>
          <p:cNvPr id="7" name="TextBox 6"/>
          <p:cNvSpPr txBox="1"/>
          <p:nvPr/>
        </p:nvSpPr>
        <p:spPr>
          <a:xfrm>
            <a:off x="6858000" y="1371600"/>
            <a:ext cx="4999037" cy="2702006"/>
          </a:xfrm>
          <a:prstGeom prst="rect">
            <a:avLst/>
          </a:prstGeom>
          <a:noFill/>
        </p:spPr>
        <p:txBody>
          <a:bodyPr wrap="square" lIns="186521" tIns="149217" rIns="186521" bIns="149217" rtlCol="0">
            <a:spAutoFit/>
          </a:bodyPr>
          <a:lstStyle/>
          <a:p>
            <a:pPr marL="349724" indent="-349724">
              <a:lnSpc>
                <a:spcPct val="90000"/>
              </a:lnSpc>
              <a:spcAft>
                <a:spcPts val="1224"/>
              </a:spcAft>
              <a:buFont typeface="Arial" panose="020B0604020202020204" pitchFamily="34" charset="0"/>
              <a:buChar char="•"/>
            </a:pPr>
            <a:r>
              <a:rPr lang="en-US" sz="2000" dirty="0">
                <a:latin typeface="+mj-lt"/>
              </a:rPr>
              <a:t>Ensures cost-effective availability of cold data</a:t>
            </a:r>
          </a:p>
          <a:p>
            <a:pPr marL="349724" indent="-349724">
              <a:lnSpc>
                <a:spcPct val="90000"/>
              </a:lnSpc>
              <a:spcAft>
                <a:spcPts val="1224"/>
              </a:spcAft>
              <a:buFont typeface="Arial" panose="020B0604020202020204" pitchFamily="34" charset="0"/>
              <a:buChar char="•"/>
            </a:pPr>
            <a:r>
              <a:rPr lang="en-US" sz="2000" dirty="0">
                <a:latin typeface="+mj-lt"/>
              </a:rPr>
              <a:t>Requires no changes to queries or applications</a:t>
            </a:r>
          </a:p>
          <a:p>
            <a:pPr marL="349724" indent="-349724">
              <a:lnSpc>
                <a:spcPct val="90000"/>
              </a:lnSpc>
              <a:spcAft>
                <a:spcPts val="1224"/>
              </a:spcAft>
              <a:buFont typeface="Arial" panose="020B0604020202020204" pitchFamily="34" charset="0"/>
              <a:buChar char="•"/>
            </a:pPr>
            <a:r>
              <a:rPr lang="en-US" sz="2000" dirty="0">
                <a:latin typeface="+mj-lt"/>
              </a:rPr>
              <a:t>Streamlines on-premises data maintenance</a:t>
            </a:r>
          </a:p>
          <a:p>
            <a:pPr marL="349724" indent="-349724">
              <a:lnSpc>
                <a:spcPct val="90000"/>
              </a:lnSpc>
              <a:spcAft>
                <a:spcPts val="1224"/>
              </a:spcAft>
              <a:buFont typeface="Arial" panose="020B0604020202020204" pitchFamily="34" charset="0"/>
              <a:buChar char="•"/>
            </a:pPr>
            <a:r>
              <a:rPr lang="en-US" sz="2000" dirty="0">
                <a:latin typeface="+mj-lt"/>
              </a:rPr>
              <a:t>Keeps data secure during migration</a:t>
            </a:r>
          </a:p>
        </p:txBody>
      </p:sp>
    </p:spTree>
    <p:extLst>
      <p:ext uri="{BB962C8B-B14F-4D97-AF65-F5344CB8AC3E}">
        <p14:creationId xmlns:p14="http://schemas.microsoft.com/office/powerpoint/2010/main" val="10674721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Backup to URL</a:t>
            </a:r>
            <a:endParaRPr lang="en-US" dirty="0"/>
          </a:p>
        </p:txBody>
      </p:sp>
      <p:sp>
        <p:nvSpPr>
          <p:cNvPr id="4" name="TextBox 3"/>
          <p:cNvSpPr txBox="1"/>
          <p:nvPr/>
        </p:nvSpPr>
        <p:spPr>
          <a:xfrm>
            <a:off x="457200" y="1371600"/>
            <a:ext cx="9248316" cy="2508379"/>
          </a:xfrm>
          <a:prstGeom prst="rect">
            <a:avLst/>
          </a:prstGeom>
          <a:noFill/>
        </p:spPr>
        <p:txBody>
          <a:bodyPr wrap="square" lIns="91440" tIns="91440" rIns="91440" bIns="91440" rtlCol="0">
            <a:spAutoFit/>
          </a:bodyPr>
          <a:lstStyle/>
          <a:p>
            <a:pPr marL="349724" indent="-349724">
              <a:lnSpc>
                <a:spcPct val="90000"/>
              </a:lnSpc>
              <a:spcAft>
                <a:spcPts val="612"/>
              </a:spcAft>
              <a:buFont typeface="Arial" panose="020B0604020202020204" pitchFamily="34" charset="0"/>
              <a:buChar char="•"/>
            </a:pPr>
            <a:r>
              <a:rPr lang="en-US" sz="2000" dirty="0">
                <a:latin typeface="+mj-lt"/>
              </a:rPr>
              <a:t>Backups direct to private Azure Storage means that backups are offsite immediately.</a:t>
            </a:r>
          </a:p>
          <a:p>
            <a:pPr marL="349724" indent="-349724">
              <a:lnSpc>
                <a:spcPct val="90000"/>
              </a:lnSpc>
              <a:spcAft>
                <a:spcPts val="612"/>
              </a:spcAft>
              <a:buFont typeface="Arial" panose="020B0604020202020204" pitchFamily="34" charset="0"/>
              <a:buChar char="•"/>
            </a:pPr>
            <a:r>
              <a:rPr lang="en-US" sz="2000" dirty="0">
                <a:latin typeface="+mj-lt"/>
              </a:rPr>
              <a:t>Geo-redundant storage provides even further protection from regional disasters.</a:t>
            </a:r>
          </a:p>
          <a:p>
            <a:pPr marL="349724" indent="-349724">
              <a:lnSpc>
                <a:spcPct val="90000"/>
              </a:lnSpc>
              <a:spcAft>
                <a:spcPts val="612"/>
              </a:spcAft>
              <a:buFont typeface="Arial" panose="020B0604020202020204" pitchFamily="34" charset="0"/>
              <a:buChar char="•"/>
            </a:pPr>
            <a:r>
              <a:rPr lang="en-US" sz="2000" dirty="0">
                <a:latin typeface="+mj-lt"/>
              </a:rPr>
              <a:t>Near limitless storage for backups.</a:t>
            </a:r>
          </a:p>
          <a:p>
            <a:pPr marL="349724" indent="-349724">
              <a:lnSpc>
                <a:spcPct val="90000"/>
              </a:lnSpc>
              <a:spcAft>
                <a:spcPts val="612"/>
              </a:spcAft>
              <a:buFont typeface="Arial" panose="020B0604020202020204" pitchFamily="34" charset="0"/>
              <a:buChar char="•"/>
            </a:pPr>
            <a:r>
              <a:rPr lang="en-US" sz="2000" dirty="0">
                <a:latin typeface="+mj-lt"/>
              </a:rPr>
              <a:t>No maintenance costs for backup or storage hardware.</a:t>
            </a:r>
          </a:p>
          <a:p>
            <a:pPr marL="349724" indent="-349724">
              <a:lnSpc>
                <a:spcPct val="90000"/>
              </a:lnSpc>
              <a:spcAft>
                <a:spcPts val="612"/>
              </a:spcAft>
              <a:buFont typeface="Arial" panose="020B0604020202020204" pitchFamily="34" charset="0"/>
              <a:buChar char="•"/>
            </a:pPr>
            <a:r>
              <a:rPr lang="en-US" sz="2000" dirty="0">
                <a:latin typeface="+mj-lt"/>
              </a:rPr>
              <a:t>Backup files are available immediately and indefinitely. </a:t>
            </a:r>
          </a:p>
          <a:p>
            <a:pPr marL="349724" indent="-349724">
              <a:lnSpc>
                <a:spcPct val="90000"/>
              </a:lnSpc>
              <a:spcAft>
                <a:spcPts val="612"/>
              </a:spcAf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6494526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t>
            </a:r>
            <a:r>
              <a:rPr lang="en-US" dirty="0"/>
              <a:t>: Call to </a:t>
            </a:r>
            <a:r>
              <a:rPr lang="en-US" dirty="0" smtClean="0"/>
              <a:t>action – design the </a:t>
            </a:r>
            <a:r>
              <a:rPr lang="en-US" dirty="0"/>
              <a:t>solution</a:t>
            </a:r>
            <a:endParaRPr lang="en-US" b="1" dirty="0"/>
          </a:p>
        </p:txBody>
      </p:sp>
      <p:sp>
        <p:nvSpPr>
          <p:cNvPr id="11" name="TextBox 10"/>
          <p:cNvSpPr txBox="1"/>
          <p:nvPr/>
        </p:nvSpPr>
        <p:spPr>
          <a:xfrm>
            <a:off x="457199" y="1371600"/>
            <a:ext cx="11476038" cy="1800493"/>
          </a:xfrm>
          <a:prstGeom prst="rect">
            <a:avLst/>
          </a:prstGeom>
          <a:noFill/>
        </p:spPr>
        <p:txBody>
          <a:bodyPr wrap="square" lIns="91440" tIns="91440" rIns="91440" bIns="91440" rtlCol="0">
            <a:spAutoFit/>
          </a:bodyPr>
          <a:lstStyle/>
          <a:p>
            <a:pPr>
              <a:lnSpc>
                <a:spcPct val="90000"/>
              </a:lnSpc>
              <a:spcAft>
                <a:spcPts val="600"/>
              </a:spcAft>
            </a:pPr>
            <a:r>
              <a:rPr lang="en-US" sz="2000" b="1" dirty="0" smtClean="0">
                <a:gradFill>
                  <a:gsLst>
                    <a:gs pos="2917">
                      <a:schemeClr val="tx1"/>
                    </a:gs>
                    <a:gs pos="30000">
                      <a:schemeClr val="tx1"/>
                    </a:gs>
                  </a:gsLst>
                  <a:lin ang="5400000" scaled="0"/>
                </a:gradFill>
                <a:latin typeface="+mj-lt"/>
              </a:rPr>
              <a:t>Outcome</a:t>
            </a:r>
          </a:p>
          <a:p>
            <a:pPr>
              <a:lnSpc>
                <a:spcPct val="90000"/>
              </a:lnSpc>
              <a:spcAft>
                <a:spcPts val="600"/>
              </a:spcAft>
            </a:pPr>
            <a:r>
              <a:rPr lang="en-US" sz="2000" dirty="0">
                <a:gradFill>
                  <a:gsLst>
                    <a:gs pos="2917">
                      <a:schemeClr val="tx1"/>
                    </a:gs>
                    <a:gs pos="30000">
                      <a:schemeClr val="tx1"/>
                    </a:gs>
                  </a:gsLst>
                  <a:lin ang="5400000" scaled="0"/>
                </a:gradFill>
                <a:latin typeface="+mj-lt"/>
              </a:rPr>
              <a:t>Design a solution and prepare to present the solution to the target customer audience in a 15-minute chalk-talk format.</a:t>
            </a:r>
          </a:p>
          <a:p>
            <a:pPr>
              <a:lnSpc>
                <a:spcPct val="90000"/>
              </a:lnSpc>
              <a:spcAft>
                <a:spcPts val="600"/>
              </a:spcAft>
            </a:pPr>
            <a:r>
              <a:rPr lang="en-US" sz="2000" b="1" dirty="0" smtClean="0">
                <a:gradFill>
                  <a:gsLst>
                    <a:gs pos="2917">
                      <a:schemeClr val="tx1"/>
                    </a:gs>
                    <a:gs pos="30000">
                      <a:schemeClr val="tx1"/>
                    </a:gs>
                  </a:gsLst>
                  <a:lin ang="5400000" scaled="0"/>
                </a:gradFill>
                <a:latin typeface="+mj-lt"/>
              </a:rPr>
              <a:t>Timeframe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60 minutes</a:t>
            </a:r>
          </a:p>
        </p:txBody>
      </p:sp>
      <p:graphicFrame>
        <p:nvGraphicFramePr>
          <p:cNvPr id="6" name="Table 5"/>
          <p:cNvGraphicFramePr>
            <a:graphicFrameLocks noGrp="1"/>
          </p:cNvGraphicFramePr>
          <p:nvPr>
            <p:extLst>
              <p:ext uri="{D42A27DB-BD31-4B8C-83A1-F6EECF244321}">
                <p14:modId xmlns:p14="http://schemas.microsoft.com/office/powerpoint/2010/main" val="1239448263"/>
              </p:ext>
            </p:extLst>
          </p:nvPr>
        </p:nvGraphicFramePr>
        <p:xfrm>
          <a:off x="457200" y="3200400"/>
          <a:ext cx="11476037" cy="2521844"/>
        </p:xfrm>
        <a:graphic>
          <a:graphicData uri="http://schemas.openxmlformats.org/drawingml/2006/table">
            <a:tbl>
              <a:tblPr firstRow="1" bandRow="1">
                <a:tableStyleId>{D7AC3CCA-C797-4891-BE02-D94E43425B78}</a:tableStyleId>
              </a:tblPr>
              <a:tblGrid>
                <a:gridCol w="2510264">
                  <a:extLst>
                    <a:ext uri="{9D8B030D-6E8A-4147-A177-3AD203B41FA5}">
                      <a16:colId xmlns:a16="http://schemas.microsoft.com/office/drawing/2014/main" val="20000"/>
                    </a:ext>
                  </a:extLst>
                </a:gridCol>
                <a:gridCol w="8965773">
                  <a:extLst>
                    <a:ext uri="{9D8B030D-6E8A-4147-A177-3AD203B41FA5}">
                      <a16:colId xmlns:a16="http://schemas.microsoft.com/office/drawing/2014/main" val="20001"/>
                    </a:ext>
                  </a:extLst>
                </a:gridCol>
              </a:tblGrid>
              <a:tr h="677862">
                <a:tc>
                  <a:txBody>
                    <a:bodyPr/>
                    <a:lstStyle/>
                    <a:p>
                      <a:r>
                        <a:rPr lang="en-US" sz="1600" dirty="0" smtClean="0">
                          <a:solidFill>
                            <a:srgbClr val="0072C6"/>
                          </a:solidFill>
                          <a:latin typeface="+mj-lt"/>
                        </a:rPr>
                        <a:t>Business Needs</a:t>
                      </a:r>
                    </a:p>
                    <a:p>
                      <a:r>
                        <a:rPr lang="en-US" sz="1600" dirty="0" smtClean="0">
                          <a:solidFill>
                            <a:srgbClr val="0072C6"/>
                          </a:solidFill>
                          <a:latin typeface="+mj-lt"/>
                        </a:rPr>
                        <a:t>(10 minutes)</a:t>
                      </a:r>
                      <a:endParaRPr lang="en-US" sz="1600" b="0" i="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solidFill>
                            <a:schemeClr val="tx1"/>
                          </a:solidFill>
                          <a:latin typeface="+mj-lt"/>
                        </a:rPr>
                        <a:t>Respond to questions outlined in your guide and list the answers on a flip chart.</a:t>
                      </a:r>
                    </a:p>
                    <a:p>
                      <a:endParaRPr lang="en-US" sz="1600" b="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685742">
                <a:tc>
                  <a:txBody>
                    <a:bodyPr/>
                    <a:lstStyle/>
                    <a:p>
                      <a:r>
                        <a:rPr lang="en-US" sz="1600" dirty="0" smtClean="0">
                          <a:solidFill>
                            <a:srgbClr val="0072C6"/>
                          </a:solidFill>
                          <a:latin typeface="+mj-lt"/>
                        </a:rPr>
                        <a:t>Design</a:t>
                      </a:r>
                    </a:p>
                    <a:p>
                      <a:pPr marL="0" algn="l" defTabSz="932742" rtl="0" eaLnBrk="1" latinLnBrk="0" hangingPunct="1"/>
                      <a:r>
                        <a:rPr lang="en-US" sz="1600" kern="1200" dirty="0" smtClean="0">
                          <a:solidFill>
                            <a:srgbClr val="0072C6"/>
                          </a:solidFill>
                          <a:latin typeface="+mj-lt"/>
                        </a:rPr>
                        <a:t>(35</a:t>
                      </a:r>
                      <a:r>
                        <a:rPr lang="en-US" sz="1600" kern="1200" baseline="0" dirty="0" smtClean="0">
                          <a:solidFill>
                            <a:srgbClr val="0072C6"/>
                          </a:solidFill>
                          <a:latin typeface="+mj-lt"/>
                        </a:rPr>
                        <a:t> </a:t>
                      </a:r>
                      <a:r>
                        <a:rPr lang="en-US" sz="1600" kern="1200" dirty="0" smtClean="0">
                          <a:solidFill>
                            <a:srgbClr val="0072C6"/>
                          </a:solidFill>
                          <a:latin typeface="+mj-lt"/>
                        </a:rPr>
                        <a:t>minutes)</a:t>
                      </a:r>
                      <a:endParaRPr lang="en-US" sz="1600" b="0" i="0" kern="1200" dirty="0">
                        <a:solidFill>
                          <a:schemeClr val="tx1"/>
                        </a:solidFill>
                        <a:latin typeface="+mj-lt"/>
                        <a:ea typeface="+mn-ea"/>
                        <a:cs typeface="+mn-cs"/>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rPr>
                        <a:t>Design a solution for as many of the stated requirements as time allows. Show the solution on a flip chart.</a:t>
                      </a:r>
                      <a:endParaRPr lang="en-US" sz="160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097187">
                <a:tc>
                  <a:txBody>
                    <a:bodyPr/>
                    <a:lstStyle/>
                    <a:p>
                      <a:r>
                        <a:rPr lang="en-US" sz="1600" dirty="0" smtClean="0">
                          <a:solidFill>
                            <a:srgbClr val="0072C6"/>
                          </a:solidFill>
                          <a:latin typeface="+mj-lt"/>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kern="1200" dirty="0" smtClean="0">
                          <a:solidFill>
                            <a:srgbClr val="0072C6"/>
                          </a:solidFill>
                          <a:latin typeface="+mj-lt"/>
                        </a:rPr>
                        <a:t>(15 minutes)</a:t>
                      </a:r>
                    </a:p>
                    <a:p>
                      <a:endParaRPr lang="en-US" sz="1600" b="1" i="1"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lvl="0" indent="-285750">
                        <a:buFont typeface="Arial" panose="020B0604020202020204" pitchFamily="34" charset="0"/>
                        <a:buChar char="•"/>
                      </a:pPr>
                      <a:r>
                        <a:rPr lang="en-US" sz="1600" dirty="0" smtClean="0">
                          <a:solidFill>
                            <a:schemeClr val="tx1"/>
                          </a:solidFill>
                          <a:latin typeface="+mj-lt"/>
                        </a:rPr>
                        <a:t>Identify any customer needs that are not addressed with the proposed solution.</a:t>
                      </a:r>
                    </a:p>
                    <a:p>
                      <a:pPr marL="285750" lvl="0" indent="-285750">
                        <a:buFont typeface="Arial" panose="020B0604020202020204" pitchFamily="34" charset="0"/>
                        <a:buChar char="•"/>
                      </a:pPr>
                      <a:r>
                        <a:rPr lang="en-US" sz="1600" dirty="0" smtClean="0">
                          <a:solidFill>
                            <a:schemeClr val="tx1"/>
                          </a:solidFill>
                          <a:latin typeface="+mj-lt"/>
                        </a:rPr>
                        <a:t>Identify the benefits of your solution.</a:t>
                      </a:r>
                    </a:p>
                    <a:p>
                      <a:pPr marL="285750" lvl="0" indent="-285750">
                        <a:buFont typeface="Arial" panose="020B0604020202020204" pitchFamily="34" charset="0"/>
                        <a:buChar char="•"/>
                      </a:pPr>
                      <a:r>
                        <a:rPr lang="en-US" sz="1600" dirty="0" smtClean="0">
                          <a:solidFill>
                            <a:schemeClr val="tx1"/>
                          </a:solidFill>
                          <a:latin typeface="+mj-lt"/>
                        </a:rPr>
                        <a:t>Determine how you will respond to the customer’s objections.</a:t>
                      </a:r>
                    </a:p>
                    <a:p>
                      <a:pPr marL="285750" lvl="0" indent="-285750">
                        <a:buFont typeface="Arial" panose="020B0604020202020204" pitchFamily="34" charset="0"/>
                        <a:buChar char="•"/>
                      </a:pPr>
                      <a:r>
                        <a:rPr lang="en-US" sz="1600" dirty="0" smtClean="0">
                          <a:solidFill>
                            <a:schemeClr val="tx1"/>
                          </a:solidFill>
                          <a:latin typeface="+mj-lt"/>
                        </a:rPr>
                        <a:t>Prepare for a 15-minute presentation to the customer.</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12577261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Call to action – present </a:t>
            </a:r>
            <a:r>
              <a:rPr lang="en-US" dirty="0"/>
              <a:t>the </a:t>
            </a:r>
            <a:r>
              <a:rPr lang="en-US" dirty="0" smtClean="0"/>
              <a:t>solution</a:t>
            </a:r>
            <a:endParaRPr lang="en-US" b="1" dirty="0"/>
          </a:p>
        </p:txBody>
      </p:sp>
      <p:sp>
        <p:nvSpPr>
          <p:cNvPr id="11" name="TextBox 10"/>
          <p:cNvSpPr txBox="1"/>
          <p:nvPr/>
        </p:nvSpPr>
        <p:spPr>
          <a:xfrm>
            <a:off x="457200" y="1371600"/>
            <a:ext cx="10591800" cy="1415772"/>
          </a:xfrm>
          <a:prstGeom prst="rect">
            <a:avLst/>
          </a:prstGeom>
          <a:noFill/>
        </p:spPr>
        <p:txBody>
          <a:bodyPr wrap="square" lIns="91440" tIns="91440" rIns="91440" bIns="91440" rtlCol="0">
            <a:spAutoFit/>
          </a:bodyPr>
          <a:lstStyle/>
          <a:p>
            <a:r>
              <a:rPr lang="en-US" sz="2000" b="1" dirty="0">
                <a:solidFill>
                  <a:srgbClr val="505050"/>
                </a:solidFill>
                <a:latin typeface="Segoe UI Light"/>
              </a:rPr>
              <a:t>Outcome</a:t>
            </a:r>
            <a:r>
              <a:rPr lang="en-US" sz="2000" dirty="0">
                <a:solidFill>
                  <a:srgbClr val="505050"/>
                </a:solidFill>
                <a:latin typeface="Segoe UI Light"/>
              </a:rPr>
              <a:t> </a:t>
            </a:r>
            <a:br>
              <a:rPr lang="en-US" sz="2000" dirty="0">
                <a:solidFill>
                  <a:srgbClr val="505050"/>
                </a:solidFill>
                <a:latin typeface="Segoe UI Light"/>
              </a:rPr>
            </a:br>
            <a:r>
              <a:rPr lang="en-US" sz="2000" dirty="0">
                <a:solidFill>
                  <a:srgbClr val="505050"/>
                </a:solidFill>
                <a:latin typeface="Segoe UI Light"/>
              </a:rPr>
              <a:t>Present a solution to the target customer audience in a 15-minute chalk-talk format. </a:t>
            </a:r>
          </a:p>
          <a:p>
            <a:r>
              <a:rPr lang="en-US" sz="2000" b="1" dirty="0">
                <a:solidFill>
                  <a:srgbClr val="505050"/>
                </a:solidFill>
                <a:latin typeface="Segoe UI Light"/>
              </a:rPr>
              <a:t>Timeframe</a:t>
            </a:r>
            <a:endParaRPr lang="en-US" sz="2000" dirty="0">
              <a:solidFill>
                <a:srgbClr val="505050"/>
              </a:solidFill>
              <a:latin typeface="Segoe UI Light"/>
            </a:endParaRPr>
          </a:p>
          <a:p>
            <a:r>
              <a:rPr lang="en-US" sz="2000" dirty="0">
                <a:solidFill>
                  <a:srgbClr val="505050"/>
                </a:solidFill>
                <a:latin typeface="Segoe UI Light"/>
              </a:rPr>
              <a:t>30 </a:t>
            </a:r>
            <a:r>
              <a:rPr lang="en-US" sz="2000" dirty="0" smtClean="0">
                <a:solidFill>
                  <a:srgbClr val="505050"/>
                </a:solidFill>
                <a:latin typeface="Segoe UI Light"/>
              </a:rPr>
              <a:t>minutes</a:t>
            </a:r>
            <a:endParaRPr lang="en-US" sz="2000" dirty="0">
              <a:solidFill>
                <a:srgbClr val="505050"/>
              </a:solidFill>
              <a:latin typeface="Segoe UI Light"/>
            </a:endParaRPr>
          </a:p>
        </p:txBody>
      </p:sp>
      <p:sp>
        <p:nvSpPr>
          <p:cNvPr id="3" name="TextBox 2"/>
          <p:cNvSpPr txBox="1"/>
          <p:nvPr/>
        </p:nvSpPr>
        <p:spPr>
          <a:xfrm>
            <a:off x="457200" y="2971800"/>
            <a:ext cx="7975645" cy="3034677"/>
          </a:xfrm>
          <a:prstGeom prst="rect">
            <a:avLst/>
          </a:prstGeom>
          <a:noFill/>
        </p:spPr>
        <p:txBody>
          <a:bodyPr wrap="none" lIns="91440" tIns="91440" rIns="91440" bIns="91440" rtlCol="0">
            <a:spAutoFit/>
          </a:bodyPr>
          <a:lstStyle/>
          <a:p>
            <a:r>
              <a:rPr lang="en-US" sz="2000" b="1" dirty="0">
                <a:solidFill>
                  <a:srgbClr val="505050"/>
                </a:solidFill>
                <a:latin typeface="Segoe UI Light"/>
              </a:rPr>
              <a:t>Directions</a:t>
            </a:r>
            <a:endParaRPr lang="en-US" sz="2000" dirty="0">
              <a:solidFill>
                <a:srgbClr val="505050"/>
              </a:solidFill>
              <a:latin typeface="Segoe UI Light"/>
            </a:endParaRPr>
          </a:p>
          <a:p>
            <a:pPr marL="349724" indent="-349724">
              <a:buFont typeface="+mj-lt"/>
              <a:buAutoNum type="arabicPeriod"/>
            </a:pPr>
            <a:r>
              <a:rPr lang="en-US" sz="2000" dirty="0">
                <a:solidFill>
                  <a:srgbClr val="505050"/>
                </a:solidFill>
                <a:latin typeface="Segoe UI Light"/>
              </a:rPr>
              <a:t>Each table team pairs with another table.</a:t>
            </a:r>
          </a:p>
          <a:p>
            <a:pPr marL="349724" indent="-349724">
              <a:buFont typeface="+mj-lt"/>
              <a:buAutoNum type="arabicPeriod"/>
            </a:pPr>
            <a:r>
              <a:rPr lang="en-US" sz="2000" dirty="0">
                <a:solidFill>
                  <a:srgbClr val="505050"/>
                </a:solidFill>
                <a:latin typeface="Segoe UI Light"/>
              </a:rPr>
              <a:t>One table is the Microsoft team and the other table is the customer.</a:t>
            </a:r>
          </a:p>
          <a:p>
            <a:pPr marL="349724" indent="-349724">
              <a:buFont typeface="+mj-lt"/>
              <a:buAutoNum type="arabicPeriod"/>
            </a:pPr>
            <a:r>
              <a:rPr lang="en-US" sz="2000" dirty="0">
                <a:solidFill>
                  <a:srgbClr val="505050"/>
                </a:solidFill>
                <a:latin typeface="Segoe UI Light"/>
              </a:rPr>
              <a:t>The Microsoft team presents its proposed solution to the customer.</a:t>
            </a:r>
          </a:p>
          <a:p>
            <a:pPr marL="349724" indent="-349724">
              <a:buFont typeface="+mj-lt"/>
              <a:buAutoNum type="arabicPeriod"/>
            </a:pPr>
            <a:r>
              <a:rPr lang="en-US" sz="2000" dirty="0">
                <a:solidFill>
                  <a:srgbClr val="505050"/>
                </a:solidFill>
                <a:latin typeface="Segoe UI Light"/>
              </a:rPr>
              <a:t>The customer asks one of the objections from the list of objections.</a:t>
            </a:r>
          </a:p>
          <a:p>
            <a:pPr marL="349724" indent="-349724">
              <a:buFont typeface="+mj-lt"/>
              <a:buAutoNum type="arabicPeriod"/>
            </a:pPr>
            <a:r>
              <a:rPr lang="en-US" sz="2000" dirty="0">
                <a:solidFill>
                  <a:srgbClr val="505050"/>
                </a:solidFill>
                <a:latin typeface="Segoe UI Light"/>
              </a:rPr>
              <a:t>The Microsoft team responds to the objection.</a:t>
            </a:r>
          </a:p>
          <a:p>
            <a:pPr marL="349724" indent="-349724">
              <a:buFont typeface="+mj-lt"/>
              <a:buAutoNum type="arabicPeriod"/>
            </a:pPr>
            <a:r>
              <a:rPr lang="en-US" sz="2000" dirty="0">
                <a:solidFill>
                  <a:srgbClr val="505050"/>
                </a:solidFill>
                <a:latin typeface="Segoe UI Light"/>
              </a:rPr>
              <a:t>The customer team gives feedback to the Microsoft team. </a:t>
            </a:r>
          </a:p>
          <a:p>
            <a:pPr marL="349724" indent="-349724">
              <a:buFont typeface="+mj-lt"/>
              <a:buAutoNum type="arabicPeriod"/>
            </a:pPr>
            <a:r>
              <a:rPr lang="en-US" sz="2000" dirty="0">
                <a:solidFill>
                  <a:srgbClr val="505050"/>
                </a:solidFill>
                <a:latin typeface="Segoe UI Light"/>
              </a:rPr>
              <a:t>Tables switch roles and repeat Steps 2 through 6.</a:t>
            </a:r>
          </a:p>
          <a:p>
            <a:pPr>
              <a:lnSpc>
                <a:spcPct val="90000"/>
              </a:lnSpc>
              <a:spcAft>
                <a:spcPts val="600"/>
              </a:spcAft>
            </a:pPr>
            <a:endParaRPr lang="en-US" sz="2000" dirty="0" smtClean="0">
              <a:gradFill>
                <a:gsLst>
                  <a:gs pos="2917">
                    <a:srgbClr val="505050"/>
                  </a:gs>
                  <a:gs pos="30000">
                    <a:srgbClr val="505050"/>
                  </a:gs>
                </a:gsLst>
                <a:lin ang="5400000" scaled="0"/>
              </a:gradFill>
              <a:latin typeface="Segoe UI Light"/>
            </a:endParaRPr>
          </a:p>
        </p:txBody>
      </p:sp>
    </p:spTree>
    <p:extLst>
      <p:ext uri="{BB962C8B-B14F-4D97-AF65-F5344CB8AC3E}">
        <p14:creationId xmlns:p14="http://schemas.microsoft.com/office/powerpoint/2010/main" val="27170084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65760" y="365760"/>
            <a:ext cx="9143937" cy="1828786"/>
          </a:xfrm>
        </p:spPr>
        <p:txBody>
          <a:bodyPr/>
          <a:lstStyle/>
          <a:p>
            <a:r>
              <a:rPr lang="en-US" dirty="0" smtClean="0">
                <a:solidFill>
                  <a:srgbClr val="0072C6"/>
                </a:solidFill>
              </a:rPr>
              <a:t>Wrap-up</a:t>
            </a:r>
            <a:endParaRPr lang="en-US" dirty="0">
              <a:solidFill>
                <a:srgbClr val="0072C6"/>
              </a:solidFill>
            </a:endParaRPr>
          </a:p>
        </p:txBody>
      </p:sp>
      <p:sp>
        <p:nvSpPr>
          <p:cNvPr id="8" name="Text Placeholder 6"/>
          <p:cNvSpPr txBox="1">
            <a:spLocks/>
          </p:cNvSpPr>
          <p:nvPr/>
        </p:nvSpPr>
        <p:spPr>
          <a:xfrm>
            <a:off x="457200" y="1371600"/>
            <a:ext cx="6857370" cy="1828007"/>
          </a:xfrm>
          <a:prstGeom prst="rect">
            <a:avLst/>
          </a:prstGeom>
          <a:noFill/>
        </p:spPr>
        <p:txBody>
          <a:bodyPr vert="horz" wrap="square" lIns="91440" tIns="91440" rIns="91440" bIns="91440"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b="1" dirty="0">
                <a:solidFill>
                  <a:srgbClr val="505050"/>
                </a:solidFill>
              </a:rPr>
              <a:t>Outcomes</a:t>
            </a:r>
            <a:endParaRPr lang="en-US" sz="2000" dirty="0">
              <a:solidFill>
                <a:srgbClr val="505050"/>
              </a:solidFill>
            </a:endParaRPr>
          </a:p>
          <a:p>
            <a:pPr marL="285754" indent="-285754">
              <a:spcBef>
                <a:spcPct val="20000"/>
              </a:spcBef>
              <a:buFont typeface="Arial" pitchFamily="34" charset="0"/>
              <a:buChar char="•"/>
            </a:pPr>
            <a:r>
              <a:rPr lang="en-US" sz="2000" dirty="0">
                <a:solidFill>
                  <a:srgbClr val="505050"/>
                </a:solidFill>
              </a:rPr>
              <a:t>Identify the preferred solution for the case study.</a:t>
            </a:r>
          </a:p>
          <a:p>
            <a:pPr marL="285754" indent="-285754">
              <a:spcBef>
                <a:spcPct val="20000"/>
              </a:spcBef>
              <a:buFont typeface="Arial" pitchFamily="34" charset="0"/>
              <a:buChar char="•"/>
            </a:pPr>
            <a:r>
              <a:rPr lang="en-US" sz="2000" dirty="0">
                <a:solidFill>
                  <a:srgbClr val="505050"/>
                </a:solidFill>
              </a:rPr>
              <a:t>Identify solutions designed by other teams. </a:t>
            </a:r>
          </a:p>
          <a:p>
            <a:pPr>
              <a:spcBef>
                <a:spcPct val="20000"/>
              </a:spcBef>
            </a:pPr>
            <a:r>
              <a:rPr lang="en-US" sz="2000" b="1" dirty="0" smtClean="0">
                <a:solidFill>
                  <a:srgbClr val="505050"/>
                </a:solidFill>
              </a:rPr>
              <a:t>Timeframe</a:t>
            </a:r>
            <a:endParaRPr lang="en-US" sz="2000" dirty="0">
              <a:solidFill>
                <a:srgbClr val="505050"/>
              </a:solidFill>
            </a:endParaRPr>
          </a:p>
          <a:p>
            <a:pPr>
              <a:spcBef>
                <a:spcPct val="20000"/>
              </a:spcBef>
            </a:pPr>
            <a:r>
              <a:rPr lang="en-US" sz="2000" dirty="0">
                <a:solidFill>
                  <a:srgbClr val="505050"/>
                </a:solidFill>
              </a:rPr>
              <a:t>15 minutes</a:t>
            </a:r>
          </a:p>
        </p:txBody>
      </p:sp>
    </p:spTree>
    <p:extLst>
      <p:ext uri="{BB962C8B-B14F-4D97-AF65-F5344CB8AC3E}">
        <p14:creationId xmlns:p14="http://schemas.microsoft.com/office/powerpoint/2010/main" val="1469989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168" y="2359152"/>
            <a:ext cx="11201400" cy="849463"/>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4800" dirty="0" smtClean="0">
                <a:solidFill>
                  <a:schemeClr val="tx1"/>
                </a:solidFill>
              </a:rPr>
              <a:t>Real-world Case Study Workshop</a:t>
            </a:r>
          </a:p>
        </p:txBody>
      </p:sp>
      <p:sp>
        <p:nvSpPr>
          <p:cNvPr id="4" name="Title 1"/>
          <p:cNvSpPr txBox="1">
            <a:spLocks/>
          </p:cNvSpPr>
          <p:nvPr/>
        </p:nvSpPr>
        <p:spPr>
          <a:xfrm>
            <a:off x="201168" y="3657600"/>
            <a:ext cx="11201400" cy="2677656"/>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dirty="0" smtClean="0">
                <a:solidFill>
                  <a:schemeClr val="tx1"/>
                </a:solidFill>
              </a:rPr>
              <a:t>SQL Hybrid Cloud</a:t>
            </a:r>
          </a:p>
          <a:p>
            <a:r>
              <a:rPr lang="en-US" dirty="0" smtClean="0">
                <a:solidFill>
                  <a:schemeClr val="tx1"/>
                </a:solidFill>
              </a:rPr>
              <a:t>Preferred Solution</a:t>
            </a:r>
          </a:p>
          <a:p>
            <a:endParaRPr lang="en-US" dirty="0">
              <a:solidFill>
                <a:schemeClr val="tx1"/>
              </a:solidFill>
            </a:endParaRPr>
          </a:p>
        </p:txBody>
      </p:sp>
      <p:pic>
        <p:nvPicPr>
          <p:cNvPr id="5" name="Picture 4"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60387"/>
            <a:ext cx="4783145" cy="3648161"/>
          </a:xfrm>
          <a:prstGeom prst="rect">
            <a:avLst/>
          </a:prstGeom>
        </p:spPr>
      </p:pic>
    </p:spTree>
    <p:extLst>
      <p:ext uri="{BB962C8B-B14F-4D97-AF65-F5344CB8AC3E}">
        <p14:creationId xmlns:p14="http://schemas.microsoft.com/office/powerpoint/2010/main" val="938589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target audience</a:t>
            </a:r>
            <a:endParaRPr lang="en-US" dirty="0"/>
          </a:p>
        </p:txBody>
      </p:sp>
      <p:sp>
        <p:nvSpPr>
          <p:cNvPr id="3" name="TextBox 2"/>
          <p:cNvSpPr txBox="1"/>
          <p:nvPr/>
        </p:nvSpPr>
        <p:spPr>
          <a:xfrm>
            <a:off x="457200" y="1371600"/>
            <a:ext cx="8682537" cy="1169551"/>
          </a:xfrm>
          <a:prstGeom prst="rect">
            <a:avLst/>
          </a:prstGeom>
          <a:noFill/>
        </p:spPr>
        <p:txBody>
          <a:bodyPr wrap="square" lIns="91440" tIns="91440" rIns="91440" bIns="91440" rtlCol="0">
            <a:spAutoFit/>
          </a:bodyPr>
          <a:lstStyle/>
          <a:p>
            <a:pPr marL="342900" indent="-342900">
              <a:lnSpc>
                <a:spcPct val="90000"/>
              </a:lnSpc>
              <a:spcAft>
                <a:spcPts val="612"/>
              </a:spcAft>
              <a:buFont typeface="Arial" panose="020B0604020202020204" pitchFamily="34" charset="0"/>
              <a:buChar char="•"/>
            </a:pPr>
            <a:r>
              <a:rPr lang="en-US" sz="2000" dirty="0">
                <a:latin typeface="+mj-lt"/>
              </a:rPr>
              <a:t>Michelle Jenkins, Chief Information Officer</a:t>
            </a:r>
          </a:p>
          <a:p>
            <a:pPr marL="342900" indent="-342900">
              <a:lnSpc>
                <a:spcPct val="90000"/>
              </a:lnSpc>
              <a:spcAft>
                <a:spcPts val="612"/>
              </a:spcAft>
              <a:buFont typeface="Arial" panose="020B0604020202020204" pitchFamily="34" charset="0"/>
              <a:buChar char="•"/>
            </a:pPr>
            <a:r>
              <a:rPr lang="en-US" sz="2000" dirty="0" smtClean="0">
                <a:latin typeface="+mj-lt"/>
              </a:rPr>
              <a:t>James </a:t>
            </a:r>
            <a:r>
              <a:rPr lang="en-US" sz="2000" dirty="0">
                <a:latin typeface="+mj-lt"/>
              </a:rPr>
              <a:t>Sherburn, Director, IT Operations</a:t>
            </a:r>
          </a:p>
          <a:p>
            <a:pPr marL="342900" indent="-342900">
              <a:lnSpc>
                <a:spcPct val="90000"/>
              </a:lnSpc>
              <a:spcAft>
                <a:spcPts val="612"/>
              </a:spcAft>
              <a:buFont typeface="Arial" panose="020B0604020202020204" pitchFamily="34" charset="0"/>
              <a:buChar char="•"/>
            </a:pPr>
            <a:r>
              <a:rPr lang="en-US" sz="2000" dirty="0" smtClean="0">
                <a:latin typeface="+mj-lt"/>
              </a:rPr>
              <a:t>Robert </a:t>
            </a:r>
            <a:r>
              <a:rPr lang="en-US" sz="2000" dirty="0">
                <a:latin typeface="+mj-lt"/>
              </a:rPr>
              <a:t>Moore, Manager, Database Administration</a:t>
            </a:r>
          </a:p>
        </p:txBody>
      </p:sp>
    </p:spTree>
    <p:extLst>
      <p:ext uri="{BB962C8B-B14F-4D97-AF65-F5344CB8AC3E}">
        <p14:creationId xmlns:p14="http://schemas.microsoft.com/office/powerpoint/2010/main" val="12622891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1201400" cy="1846659"/>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dirty="0" smtClean="0">
                <a:solidFill>
                  <a:schemeClr val="tx1"/>
                </a:solidFill>
              </a:rPr>
              <a:t>08 | Design and Implement Cloud Data Platform Solutions</a:t>
            </a:r>
            <a:endParaRPr lang="en-US" dirty="0">
              <a:solidFill>
                <a:schemeClr val="tx1"/>
              </a:solidFill>
            </a:endParaRPr>
          </a:p>
        </p:txBody>
      </p:sp>
    </p:spTree>
    <p:extLst>
      <p:ext uri="{BB962C8B-B14F-4D97-AF65-F5344CB8AC3E}">
        <p14:creationId xmlns:p14="http://schemas.microsoft.com/office/powerpoint/2010/main" val="38272200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a:t>
            </a:r>
            <a:r>
              <a:rPr lang="en-US" dirty="0"/>
              <a:t>solution overview</a:t>
            </a:r>
          </a:p>
        </p:txBody>
      </p:sp>
      <p:sp>
        <p:nvSpPr>
          <p:cNvPr id="6" name="Content Placeholder 2"/>
          <p:cNvSpPr txBox="1">
            <a:spLocks/>
          </p:cNvSpPr>
          <p:nvPr/>
        </p:nvSpPr>
        <p:spPr>
          <a:xfrm>
            <a:off x="457200" y="1371600"/>
            <a:ext cx="10972800" cy="1470403"/>
          </a:xfrm>
          <a:prstGeom prst="rect">
            <a:avLst/>
          </a:prstGeom>
        </p:spPr>
        <p:txBody>
          <a:bodyPr vert="horz" wrap="square" lIns="91440" tIns="91440" rIns="91440" bIns="91440" rtlCol="0">
            <a:no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chemeClr val="tx1"/>
                </a:solidFill>
                <a:latin typeface="+mj-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The solution for Fabrikam’s scenario involved several technologies, including:</a:t>
            </a:r>
          </a:p>
          <a:p>
            <a:pPr marL="342900" indent="-342900">
              <a:buFont typeface="Arial" panose="020B0604020202020204" pitchFamily="34" charset="0"/>
              <a:buChar char="•"/>
            </a:pPr>
            <a:r>
              <a:rPr lang="en-US" sz="2000" dirty="0" smtClean="0"/>
              <a:t>Implementing Azure Site Recovery to replicate VMware virtual machines to Azure and orchestrate failover in the event of a disaster</a:t>
            </a:r>
          </a:p>
          <a:p>
            <a:pPr marL="342900" indent="-342900">
              <a:buFont typeface="Arial" panose="020B0604020202020204" pitchFamily="34" charset="0"/>
              <a:buChar char="•"/>
            </a:pPr>
            <a:r>
              <a:rPr lang="en-US" sz="2000" dirty="0" smtClean="0"/>
              <a:t>Using SQL Server AlwaysOn Availability Groups to provide synchronous high availability on-premises</a:t>
            </a:r>
          </a:p>
          <a:p>
            <a:pPr marL="342900" indent="-342900">
              <a:buFont typeface="Arial" panose="020B0604020202020204" pitchFamily="34" charset="0"/>
              <a:buChar char="•"/>
            </a:pPr>
            <a:r>
              <a:rPr lang="en-US" sz="2000" dirty="0" smtClean="0"/>
              <a:t>Using SQL Server AlwaysOn Availability Groups to provide asynchronous disaster recovery in Azure</a:t>
            </a:r>
          </a:p>
          <a:p>
            <a:pPr marL="342900" indent="-342900">
              <a:buFont typeface="Arial" panose="020B0604020202020204" pitchFamily="34" charset="0"/>
              <a:buChar char="•"/>
            </a:pPr>
            <a:r>
              <a:rPr lang="en-US" sz="2000" dirty="0" smtClean="0"/>
              <a:t>Using SQL Server Stretch Database to archive historical data to Azure SQL Database</a:t>
            </a:r>
          </a:p>
          <a:p>
            <a:pPr marL="342900" indent="-342900">
              <a:buFont typeface="Arial" panose="020B0604020202020204" pitchFamily="34" charset="0"/>
              <a:buChar char="•"/>
            </a:pPr>
            <a:r>
              <a:rPr lang="en-US" sz="2000" dirty="0" smtClean="0"/>
              <a:t>Implementing SQL Server Backup to URL to send backups to Azure Storage</a:t>
            </a:r>
          </a:p>
          <a:p>
            <a:endParaRPr lang="en-US" sz="2000" dirty="0" smtClean="0"/>
          </a:p>
          <a:p>
            <a:r>
              <a:rPr lang="en-US" sz="2000" dirty="0" smtClean="0"/>
              <a:t>Let’s review in more detail.</a:t>
            </a:r>
            <a:endParaRPr lang="en-US" sz="2000" dirty="0"/>
          </a:p>
        </p:txBody>
      </p:sp>
    </p:spTree>
    <p:extLst>
      <p:ext uri="{BB962C8B-B14F-4D97-AF65-F5344CB8AC3E}">
        <p14:creationId xmlns:p14="http://schemas.microsoft.com/office/powerpoint/2010/main" val="1884556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high availability and disaster recovery</a:t>
            </a:r>
            <a:br>
              <a:rPr lang="en-US" dirty="0" smtClean="0"/>
            </a:br>
            <a:endParaRPr lang="en-US" dirty="0"/>
          </a:p>
        </p:txBody>
      </p:sp>
      <p:sp>
        <p:nvSpPr>
          <p:cNvPr id="3" name="Content Placeholder 2"/>
          <p:cNvSpPr>
            <a:spLocks noGrp="1"/>
          </p:cNvSpPr>
          <p:nvPr>
            <p:ph sz="quarter" idx="10"/>
          </p:nvPr>
        </p:nvSpPr>
        <p:spPr>
          <a:xfrm>
            <a:off x="457200" y="1371600"/>
            <a:ext cx="4495799" cy="1470403"/>
          </a:xfrm>
        </p:spPr>
        <p:txBody>
          <a:bodyPr/>
          <a:lstStyle/>
          <a:p>
            <a:r>
              <a:rPr lang="en-US" sz="2000" dirty="0" smtClean="0">
                <a:latin typeface="+mj-lt"/>
              </a:rPr>
              <a:t>Traffic Manager will be configured on two external endpoints (the existing on-premises site and a site that you will pre-configure in DNS for when ASR fails over). When Traffic Manager detects an outage on the primary on-premises site, it will failover DNS resolution to the pre-configured site in Azure. </a:t>
            </a:r>
          </a:p>
          <a:p>
            <a:pPr lvl="0"/>
            <a:r>
              <a:rPr lang="en-US" sz="2000" dirty="0" smtClean="0">
                <a:latin typeface="+mj-lt"/>
              </a:rPr>
              <a:t>Azure Site Recovery will be used to protect the web farm and orchestrate failover of the web farm and the SQL Server in the event of a disaster.  </a:t>
            </a:r>
          </a:p>
          <a:p>
            <a:pPr lvl="0"/>
            <a:r>
              <a:rPr lang="en-US" sz="2000" dirty="0" smtClean="0">
                <a:latin typeface="+mj-lt"/>
              </a:rPr>
              <a:t>The disaster recovery virtual machines in Azure will remain offline until failover. Replicated data will be sent directly to the VHD files sitting in Azure Storage. </a:t>
            </a:r>
            <a:endParaRPr lang="en-US" sz="2000" dirty="0">
              <a:latin typeface="+mj-lt"/>
            </a:endParaRPr>
          </a:p>
        </p:txBody>
      </p:sp>
      <p:pic>
        <p:nvPicPr>
          <p:cNvPr id="6" name="Picture 5"/>
          <p:cNvPicPr/>
          <p:nvPr/>
        </p:nvPicPr>
        <p:blipFill>
          <a:blip r:embed="rId2"/>
          <a:stretch>
            <a:fillRect/>
          </a:stretch>
        </p:blipFill>
        <p:spPr>
          <a:xfrm>
            <a:off x="5386678" y="1671561"/>
            <a:ext cx="6806386" cy="4473258"/>
          </a:xfrm>
          <a:prstGeom prst="rect">
            <a:avLst/>
          </a:prstGeom>
          <a:ln>
            <a:solidFill>
              <a:schemeClr val="tx1"/>
            </a:solidFill>
          </a:ln>
        </p:spPr>
      </p:pic>
    </p:spTree>
    <p:extLst>
      <p:ext uri="{BB962C8B-B14F-4D97-AF65-F5344CB8AC3E}">
        <p14:creationId xmlns:p14="http://schemas.microsoft.com/office/powerpoint/2010/main" val="38496197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Plan for high availability and disaster recovery </a:t>
            </a:r>
            <a:r>
              <a:rPr lang="en-US" sz="3600" dirty="0" smtClean="0"/>
              <a:t>(cont.)</a:t>
            </a:r>
            <a:r>
              <a:rPr lang="en-US" dirty="0" smtClean="0"/>
              <a:t/>
            </a:r>
            <a:br>
              <a:rPr lang="en-US" dirty="0" smtClean="0"/>
            </a:br>
            <a:endParaRPr lang="en-US" dirty="0"/>
          </a:p>
        </p:txBody>
      </p:sp>
      <p:sp>
        <p:nvSpPr>
          <p:cNvPr id="3" name="Content Placeholder 2"/>
          <p:cNvSpPr>
            <a:spLocks noGrp="1"/>
          </p:cNvSpPr>
          <p:nvPr>
            <p:ph sz="quarter" idx="10"/>
          </p:nvPr>
        </p:nvSpPr>
        <p:spPr>
          <a:xfrm>
            <a:off x="457200" y="1828800"/>
            <a:ext cx="4495799" cy="1470403"/>
          </a:xfrm>
        </p:spPr>
        <p:txBody>
          <a:bodyPr/>
          <a:lstStyle/>
          <a:p>
            <a:pPr lvl="0"/>
            <a:r>
              <a:rPr lang="en-US" sz="2000" dirty="0" smtClean="0">
                <a:latin typeface="+mj-lt"/>
              </a:rPr>
              <a:t>The SQL Server databases will be protected by SQL Server AlwaysOn Availability Groups.</a:t>
            </a:r>
          </a:p>
          <a:p>
            <a:pPr lvl="0"/>
            <a:r>
              <a:rPr lang="en-US" sz="2000" dirty="0" smtClean="0">
                <a:latin typeface="+mj-lt"/>
              </a:rPr>
              <a:t>For on-premises high availability, we will use Synchronous Availability Groups with automatic failover.</a:t>
            </a:r>
          </a:p>
          <a:p>
            <a:pPr lvl="0"/>
            <a:r>
              <a:rPr lang="en-US" sz="2000" dirty="0" smtClean="0">
                <a:latin typeface="+mj-lt"/>
              </a:rPr>
              <a:t>The disaster recovery SQL Server virtual machines in Azure will use asynchronous replicas of the availability group.</a:t>
            </a:r>
          </a:p>
          <a:p>
            <a:pPr lvl="0"/>
            <a:r>
              <a:rPr lang="en-US" sz="2000" dirty="0" smtClean="0">
                <a:latin typeface="+mj-lt"/>
              </a:rPr>
              <a:t>In addition to the process server on-premises, an Active Directory domain controller would also need to be deployed in Azure to support AlwaysOn.</a:t>
            </a:r>
            <a:endParaRPr lang="en-US" sz="2000" dirty="0">
              <a:latin typeface="+mj-lt"/>
            </a:endParaRPr>
          </a:p>
        </p:txBody>
      </p:sp>
      <p:pic>
        <p:nvPicPr>
          <p:cNvPr id="6" name="Picture 5"/>
          <p:cNvPicPr/>
          <p:nvPr/>
        </p:nvPicPr>
        <p:blipFill>
          <a:blip r:embed="rId3"/>
          <a:stretch>
            <a:fillRect/>
          </a:stretch>
        </p:blipFill>
        <p:spPr>
          <a:xfrm>
            <a:off x="5120640" y="1828800"/>
            <a:ext cx="6806386" cy="4473258"/>
          </a:xfrm>
          <a:prstGeom prst="rect">
            <a:avLst/>
          </a:prstGeom>
          <a:ln>
            <a:solidFill>
              <a:schemeClr val="tx1"/>
            </a:solidFill>
          </a:ln>
        </p:spPr>
      </p:pic>
    </p:spTree>
    <p:extLst>
      <p:ext uri="{BB962C8B-B14F-4D97-AF65-F5344CB8AC3E}">
        <p14:creationId xmlns:p14="http://schemas.microsoft.com/office/powerpoint/2010/main" val="33204250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archiving</a:t>
            </a:r>
            <a:endParaRPr lang="en-US" dirty="0"/>
          </a:p>
        </p:txBody>
      </p:sp>
      <p:sp>
        <p:nvSpPr>
          <p:cNvPr id="3" name="Rectangle 2"/>
          <p:cNvSpPr/>
          <p:nvPr/>
        </p:nvSpPr>
        <p:spPr>
          <a:xfrm>
            <a:off x="0" y="1135062"/>
            <a:ext cx="6142037" cy="5694211"/>
          </a:xfrm>
          <a:prstGeom prst="rect">
            <a:avLst/>
          </a:prstGeom>
        </p:spPr>
        <p:txBody>
          <a:bodyPr wrap="square" tIns="91440" bIns="91440">
            <a:spAutoFit/>
          </a:bodyPr>
          <a:lstStyle/>
          <a:p>
            <a:pPr marL="757735" lvl="1"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Segoe UI" panose="020B0502040204020203" pitchFamily="34" charset="0"/>
              </a:rPr>
              <a:t>Use SQL Server Stretch Database to migrate historical data transparently and securely to Azure SQL Database. </a:t>
            </a:r>
          </a:p>
          <a:p>
            <a:pPr marL="757735" lvl="1"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Segoe UI" panose="020B0502040204020203" pitchFamily="34" charset="0"/>
              </a:rPr>
              <a:t>Ask the following questions before implementing a data archiving solution:</a:t>
            </a:r>
          </a:p>
          <a:p>
            <a:pPr marL="1224033" lvl="2"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Times New Roman" panose="02020603050405020304" pitchFamily="18" charset="0"/>
              </a:rPr>
              <a:t>What is the retention period of the data?</a:t>
            </a:r>
          </a:p>
          <a:p>
            <a:pPr marL="1224033" lvl="2"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Times New Roman" panose="02020603050405020304" pitchFamily="18" charset="0"/>
              </a:rPr>
              <a:t>Will the archived data need to be modified or is it immutable?</a:t>
            </a:r>
          </a:p>
          <a:p>
            <a:pPr marL="1224033" lvl="2"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Times New Roman" panose="02020603050405020304" pitchFamily="18" charset="0"/>
              </a:rPr>
              <a:t>How many large tables are there in the database?</a:t>
            </a:r>
          </a:p>
          <a:p>
            <a:pPr marL="1224033" lvl="2"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Times New Roman" panose="02020603050405020304" pitchFamily="18" charset="0"/>
              </a:rPr>
              <a:t>How many tables in total?</a:t>
            </a:r>
          </a:p>
          <a:p>
            <a:pPr marL="757735" lvl="1" indent="-291436">
              <a:lnSpc>
                <a:spcPct val="106000"/>
              </a:lnSpc>
              <a:spcAft>
                <a:spcPts val="1224"/>
              </a:spcAft>
              <a:buFont typeface="Arial" panose="020B0604020202020204" pitchFamily="34" charset="0"/>
              <a:buChar char="•"/>
            </a:pPr>
            <a:r>
              <a:rPr lang="en-US" sz="1600" dirty="0">
                <a:latin typeface="+mj-lt"/>
                <a:ea typeface="Calibri" panose="020F0502020204030204" pitchFamily="34" charset="0"/>
                <a:cs typeface="Segoe UI" panose="020B0502040204020203" pitchFamily="34" charset="0"/>
              </a:rPr>
              <a:t>Use the Stretch Database Advisor to identify tables for Stretch Database and flag any blocking issues.</a:t>
            </a:r>
          </a:p>
          <a:p>
            <a:pPr lvl="1">
              <a:lnSpc>
                <a:spcPct val="106000"/>
              </a:lnSpc>
              <a:spcAft>
                <a:spcPts val="1224"/>
              </a:spcAft>
            </a:pPr>
            <a:r>
              <a:rPr lang="en-US" sz="1600" dirty="0">
                <a:latin typeface="+mj-lt"/>
                <a:ea typeface="Calibri" panose="020F0502020204030204" pitchFamily="34" charset="0"/>
                <a:cs typeface="Segoe UI" panose="020B0502040204020203" pitchFamily="34" charset="0"/>
              </a:rPr>
              <a:t>Stretch Database will not require any changes to the existing reporting system; however, queries that touch historical data may run more slowly.</a:t>
            </a:r>
          </a:p>
          <a:p>
            <a:pPr lvl="1">
              <a:lnSpc>
                <a:spcPct val="106000"/>
              </a:lnSpc>
              <a:spcAft>
                <a:spcPts val="1224"/>
              </a:spcAft>
            </a:pPr>
            <a:r>
              <a:rPr lang="en-US" sz="1600" dirty="0">
                <a:latin typeface="+mj-lt"/>
                <a:ea typeface="Calibri" panose="020F0502020204030204" pitchFamily="34" charset="0"/>
                <a:cs typeface="Segoe UI" panose="020B0502040204020203" pitchFamily="34" charset="0"/>
              </a:rPr>
              <a:t>Maintenance performance should be improved. Maintenance will act on only the local data.</a:t>
            </a:r>
          </a:p>
        </p:txBody>
      </p:sp>
      <p:pic>
        <p:nvPicPr>
          <p:cNvPr id="4" name="Picture 3"/>
          <p:cNvPicPr>
            <a:picLocks noChangeAspect="1"/>
          </p:cNvPicPr>
          <p:nvPr/>
        </p:nvPicPr>
        <p:blipFill>
          <a:blip r:embed="rId3"/>
          <a:stretch>
            <a:fillRect/>
          </a:stretch>
        </p:blipFill>
        <p:spPr>
          <a:xfrm>
            <a:off x="6446837" y="1188720"/>
            <a:ext cx="5826167" cy="4980533"/>
          </a:xfrm>
          <a:prstGeom prst="rect">
            <a:avLst/>
          </a:prstGeom>
        </p:spPr>
      </p:pic>
    </p:spTree>
    <p:extLst>
      <p:ext uri="{BB962C8B-B14F-4D97-AF65-F5344CB8AC3E}">
        <p14:creationId xmlns:p14="http://schemas.microsoft.com/office/powerpoint/2010/main" val="302343858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Offsite backup</a:t>
            </a:r>
            <a:endParaRPr lang="en-US" dirty="0"/>
          </a:p>
        </p:txBody>
      </p:sp>
      <p:sp>
        <p:nvSpPr>
          <p:cNvPr id="3" name="TextBox 2"/>
          <p:cNvSpPr txBox="1"/>
          <p:nvPr/>
        </p:nvSpPr>
        <p:spPr>
          <a:xfrm>
            <a:off x="457200" y="1371600"/>
            <a:ext cx="11011971" cy="3151744"/>
          </a:xfrm>
          <a:prstGeom prst="rect">
            <a:avLst/>
          </a:prstGeom>
          <a:noFill/>
        </p:spPr>
        <p:txBody>
          <a:bodyPr wrap="square" lIns="186521" tIns="149217" rIns="186521" bIns="149217" rtlCol="0">
            <a:spAutoFit/>
          </a:bodyPr>
          <a:lstStyle/>
          <a:p>
            <a:pPr marL="349724" indent="-349724">
              <a:lnSpc>
                <a:spcPct val="90000"/>
              </a:lnSpc>
              <a:spcAft>
                <a:spcPts val="612"/>
              </a:spcAft>
              <a:buFont typeface="Arial" panose="020B0604020202020204" pitchFamily="34" charset="0"/>
              <a:buChar char="•"/>
            </a:pPr>
            <a:r>
              <a:rPr lang="en-US" sz="2000" dirty="0">
                <a:latin typeface="+mj-lt"/>
              </a:rPr>
              <a:t>SQL Server Backup to URL provides the most straightforward replacement of the existing backup solution. </a:t>
            </a:r>
          </a:p>
          <a:p>
            <a:pPr marL="349724" indent="-349724">
              <a:lnSpc>
                <a:spcPct val="90000"/>
              </a:lnSpc>
              <a:spcAft>
                <a:spcPts val="612"/>
              </a:spcAft>
              <a:buFont typeface="Arial" panose="020B0604020202020204" pitchFamily="34" charset="0"/>
              <a:buChar char="•"/>
            </a:pPr>
            <a:r>
              <a:rPr lang="en-US" sz="2000" dirty="0">
                <a:latin typeface="+mj-lt"/>
              </a:rPr>
              <a:t>SQL Server Backup to URL uses an Azure Storage in your subscription to perform an offsite backup.</a:t>
            </a:r>
          </a:p>
          <a:p>
            <a:pPr marL="349724" indent="-349724">
              <a:lnSpc>
                <a:spcPct val="90000"/>
              </a:lnSpc>
              <a:spcAft>
                <a:spcPts val="612"/>
              </a:spcAft>
              <a:buFont typeface="Arial" panose="020B0604020202020204" pitchFamily="34" charset="0"/>
              <a:buChar char="•"/>
            </a:pPr>
            <a:r>
              <a:rPr lang="en-US" sz="2000" dirty="0">
                <a:latin typeface="+mj-lt"/>
              </a:rPr>
              <a:t>Azure Storage access control prevents unauthorized access by requiring a key to access the storage account. </a:t>
            </a:r>
          </a:p>
          <a:p>
            <a:pPr marL="349724" indent="-349724">
              <a:lnSpc>
                <a:spcPct val="90000"/>
              </a:lnSpc>
              <a:spcAft>
                <a:spcPts val="612"/>
              </a:spcAft>
              <a:buFont typeface="Arial" panose="020B0604020202020204" pitchFamily="34" charset="0"/>
              <a:buChar char="•"/>
            </a:pPr>
            <a:r>
              <a:rPr lang="en-US" sz="2000" dirty="0">
                <a:latin typeface="+mj-lt"/>
              </a:rPr>
              <a:t>Using the WITH ENCRYPTION option in the backup command further secures the backup from unauthorized backup.</a:t>
            </a:r>
          </a:p>
          <a:p>
            <a:pPr marL="349724" indent="-349724">
              <a:lnSpc>
                <a:spcPct val="90000"/>
              </a:lnSpc>
              <a:spcAft>
                <a:spcPts val="612"/>
              </a:spcAft>
              <a:buFont typeface="Arial" panose="020B0604020202020204" pitchFamily="34" charset="0"/>
              <a:buChar char="•"/>
            </a:pPr>
            <a:r>
              <a:rPr lang="en-US" sz="2000" dirty="0">
                <a:latin typeface="+mj-lt"/>
              </a:rPr>
              <a:t>Geo-redundancy in Azure Storage asynchronously copies the backup files to a second region.</a:t>
            </a:r>
          </a:p>
        </p:txBody>
      </p:sp>
    </p:spTree>
    <p:extLst>
      <p:ext uri="{BB962C8B-B14F-4D97-AF65-F5344CB8AC3E}">
        <p14:creationId xmlns:p14="http://schemas.microsoft.com/office/powerpoint/2010/main" val="14450526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 </a:t>
            </a:r>
          </a:p>
          <a:p>
            <a:pPr marL="0" indent="0">
              <a:buNone/>
            </a:pPr>
            <a:r>
              <a:rPr lang="en-US" sz="2000" dirty="0" smtClean="0">
                <a:latin typeface="+mj-lt"/>
              </a:rPr>
              <a:t>Solution must support orchestrated failover so that failover does not require all hands on deck.</a:t>
            </a:r>
          </a:p>
          <a:p>
            <a:pPr marL="0" indent="0">
              <a:buNone/>
            </a:pPr>
            <a:r>
              <a:rPr lang="en-US" sz="2000" b="1" dirty="0" smtClean="0">
                <a:latin typeface="+mj-lt"/>
              </a:rPr>
              <a:t>Potential answer</a:t>
            </a:r>
          </a:p>
          <a:p>
            <a:pPr marL="0" indent="0">
              <a:buNone/>
            </a:pPr>
            <a:r>
              <a:rPr lang="en-US" sz="2000" dirty="0" smtClean="0">
                <a:latin typeface="+mj-lt"/>
              </a:rPr>
              <a:t>Azure Site Recovery orchestrates replication of your on-premises and virtual machines to a secondary on-premises data center or to Azure. Site recovery handles the VM replication and integrates with SQL Server Availability Groups. Failover can be kicked off with a simple click. </a:t>
            </a: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12581182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 </a:t>
            </a:r>
            <a:r>
              <a:rPr lang="en-US" sz="3600" dirty="0"/>
              <a:t>(cont.)</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Solution must support the existing VMware infrastructure. </a:t>
            </a:r>
          </a:p>
          <a:p>
            <a:pPr marL="0" indent="0">
              <a:buNone/>
            </a:pPr>
            <a:r>
              <a:rPr lang="en-US" sz="2000" b="1" dirty="0" smtClean="0">
                <a:latin typeface="+mj-lt"/>
              </a:rPr>
              <a:t>Potential answer</a:t>
            </a:r>
          </a:p>
          <a:p>
            <a:pPr marL="0" indent="0">
              <a:buNone/>
            </a:pPr>
            <a:r>
              <a:rPr lang="en-US" sz="2000" dirty="0" smtClean="0">
                <a:latin typeface="+mj-lt"/>
              </a:rPr>
              <a:t>Azure Site Recovery supports the replication of on-premises servers, Hyper-V virtual machines, and VMware virtual machines.</a:t>
            </a: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6635656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 </a:t>
            </a:r>
            <a:r>
              <a:rPr lang="en-US" sz="3600" dirty="0"/>
              <a:t>(cont.)</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Disaster recovery infrastructure must be easily scalable to support changes in the workload. </a:t>
            </a:r>
          </a:p>
          <a:p>
            <a:pPr marL="0" indent="0">
              <a:buNone/>
            </a:pPr>
            <a:r>
              <a:rPr lang="en-US" sz="2000" b="1" dirty="0" smtClean="0">
                <a:latin typeface="+mj-lt"/>
              </a:rPr>
              <a:t>Potential answer</a:t>
            </a:r>
          </a:p>
          <a:p>
            <a:pPr marL="0" indent="0">
              <a:buNone/>
            </a:pPr>
            <a:r>
              <a:rPr lang="en-US" sz="2000" dirty="0" smtClean="0">
                <a:latin typeface="+mj-lt"/>
              </a:rPr>
              <a:t>As workloads change, Azure virtual machines may be scaled up or down as necessary to provide the appropriate amount of resources. This can be done by modifying the virtual machine size. </a:t>
            </a: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364995308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 </a:t>
            </a:r>
            <a:r>
              <a:rPr lang="en-US" sz="3600" dirty="0" smtClean="0"/>
              <a:t>(cont.)</a:t>
            </a:r>
            <a:endParaRPr lang="en-US" sz="3600"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The disaster recovery sites must be highly available after a failover. </a:t>
            </a:r>
          </a:p>
          <a:p>
            <a:pPr marL="0" indent="0">
              <a:buNone/>
            </a:pPr>
            <a:r>
              <a:rPr lang="en-US" sz="2000" b="1" dirty="0" smtClean="0">
                <a:latin typeface="+mj-lt"/>
              </a:rPr>
              <a:t>Potential answer</a:t>
            </a:r>
          </a:p>
          <a:p>
            <a:pPr marL="0" indent="0">
              <a:buNone/>
            </a:pPr>
            <a:r>
              <a:rPr lang="en-US" sz="2000" dirty="0" smtClean="0">
                <a:latin typeface="+mj-lt"/>
              </a:rPr>
              <a:t>By placing Azure virtual machines into an Availability Set, you can keep your virtual machines available during downtime, such as during maintenance or unplanned outages. It is a best practice to use availability sets and load-balancing endpoints to help ensure that your application is always available and running efficiently.</a:t>
            </a:r>
          </a:p>
          <a:p>
            <a:pPr marL="0" indent="0">
              <a:buNone/>
            </a:pPr>
            <a:r>
              <a:rPr lang="en-US" sz="2000" dirty="0" smtClean="0">
                <a:latin typeface="+mj-lt"/>
              </a:rPr>
              <a:t>SQL Server virtual machines will rely on a combination of Availability Sets and SQL Server Availability Groups to maintain uptime and synchronization. The SQL Servers will belong to a separate Availability Set from the web servers and will also use an internal load balancer.</a:t>
            </a:r>
          </a:p>
          <a:p>
            <a:endParaRPr lang="en-US" sz="2000" dirty="0" smtClean="0">
              <a:latin typeface="+mj-lt"/>
            </a:endParaRP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29404992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 </a:t>
            </a:r>
            <a:r>
              <a:rPr lang="en-US" sz="3600" dirty="0"/>
              <a:t>(cont.)</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Archive solution must not impact the current reports, which periodically pull historical data from the production system. </a:t>
            </a:r>
          </a:p>
          <a:p>
            <a:pPr marL="0" indent="0">
              <a:buNone/>
            </a:pPr>
            <a:r>
              <a:rPr lang="en-US" sz="2000" b="1" dirty="0" smtClean="0">
                <a:latin typeface="+mj-lt"/>
              </a:rPr>
              <a:t>Potential Answer</a:t>
            </a:r>
          </a:p>
          <a:p>
            <a:pPr marL="0" indent="0">
              <a:buNone/>
            </a:pPr>
            <a:r>
              <a:rPr lang="en-US" sz="2000" dirty="0" smtClean="0">
                <a:latin typeface="+mj-lt"/>
              </a:rPr>
              <a:t>SQL Server Stretch Database does not require any changes to existing queries or applications, the location of the data is completely transparent to the application. The entire table is always online and can be queried. You will set the policy that determines where the data is stored either on the local server or in Azure.</a:t>
            </a:r>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12785163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248717"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Microsoft Data Platform</a:t>
            </a:r>
            <a:endParaRPr lang="en-US" dirty="0">
              <a:solidFill>
                <a:schemeClr val="tx1"/>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Implement SQL Server on Azure VM</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Implement SQL Database</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SQL Database High Availability and Disaster Recovery</a:t>
            </a:r>
            <a:endParaRPr lang="en-US" dirty="0">
              <a:solidFill>
                <a:schemeClr val="tx1"/>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Hybrid HA/DR Scenarios with SQL Server</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Security</a:t>
            </a:r>
            <a:endParaRPr lang="en-US" dirty="0">
              <a:solidFill>
                <a:srgbClr val="505050"/>
              </a:solidFill>
              <a:latin typeface="Segoe UI Light"/>
              <a:ea typeface="Segoe UI" pitchFamily="34" charset="0"/>
              <a:cs typeface="Segoe UI" pitchFamily="34" charset="0"/>
            </a:endParaRPr>
          </a:p>
        </p:txBody>
      </p:sp>
      <p:sp>
        <p:nvSpPr>
          <p:cNvPr id="18" name="Rectangle 17"/>
          <p:cNvSpPr/>
          <p:nvPr/>
        </p:nvSpPr>
        <p:spPr bwMode="auto">
          <a:xfrm>
            <a:off x="6248717"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Monitor and Manage Implementations on Azure</a:t>
            </a:r>
            <a:endParaRPr lang="en-US" dirty="0">
              <a:solidFill>
                <a:srgbClr val="505050"/>
              </a:solidFill>
              <a:latin typeface="Segoe UI Light"/>
              <a:ea typeface="Segoe UI" pitchFamily="34" charset="0"/>
              <a:cs typeface="Segoe UI" pitchFamily="34" charset="0"/>
            </a:endParaRPr>
          </a:p>
        </p:txBody>
      </p:sp>
      <p:sp>
        <p:nvSpPr>
          <p:cNvPr id="20" name="Rectangle 19"/>
          <p:cNvSpPr/>
          <p:nvPr/>
        </p:nvSpPr>
        <p:spPr bwMode="auto">
          <a:xfrm>
            <a:off x="6248717" y="3771582"/>
            <a:ext cx="731520" cy="73152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rgbClr val="0727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bg1"/>
                </a:solidFill>
                <a:latin typeface="Segoe UI Light"/>
                <a:ea typeface="Segoe UI" pitchFamily="34" charset="0"/>
                <a:cs typeface="Segoe UI" pitchFamily="34" charset="0"/>
              </a:rPr>
              <a:t>Design and Implement Database Solutions for SQL Server and SQL Database</a:t>
            </a:r>
            <a:endParaRPr lang="en-US" dirty="0">
              <a:solidFill>
                <a:schemeClr val="bg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39157008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 </a:t>
            </a:r>
            <a:r>
              <a:rPr lang="en-US" sz="3600" dirty="0"/>
              <a:t>(cont.)</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Backups need to be secured offsite in less than two hours after completion. </a:t>
            </a:r>
          </a:p>
          <a:p>
            <a:pPr marL="0" indent="0">
              <a:buNone/>
            </a:pPr>
            <a:r>
              <a:rPr lang="en-US" sz="2000" b="1" dirty="0" smtClean="0">
                <a:latin typeface="+mj-lt"/>
              </a:rPr>
              <a:t>Potential Answer</a:t>
            </a:r>
          </a:p>
          <a:p>
            <a:pPr marL="0" indent="0">
              <a:buNone/>
            </a:pPr>
            <a:r>
              <a:rPr lang="en-US" sz="2000" dirty="0" smtClean="0">
                <a:latin typeface="+mj-lt"/>
              </a:rPr>
              <a:t>SQL Server Backup to URL backs up databases directly to Azure Storage. As soon as the backup is complete, it is offsite and protected. Furthermore, if using geo-redundant storage, your database backups will be asynchronously replicated to a secondary region hundreds of miles away.</a:t>
            </a:r>
          </a:p>
          <a:p>
            <a:pPr marL="0" indent="0">
              <a:buNone/>
            </a:pPr>
            <a:endParaRPr lang="en-US" sz="2000" dirty="0" smtClean="0">
              <a:latin typeface="+mj-lt"/>
            </a:endParaRPr>
          </a:p>
          <a:p>
            <a:pPr marL="0" indent="0">
              <a:buNone/>
            </a:pPr>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423497527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quote</a:t>
            </a:r>
            <a:endParaRPr lang="en-US" dirty="0"/>
          </a:p>
        </p:txBody>
      </p:sp>
      <p:sp>
        <p:nvSpPr>
          <p:cNvPr id="10" name="Rectangle 9"/>
          <p:cNvSpPr/>
          <p:nvPr/>
        </p:nvSpPr>
        <p:spPr bwMode="auto">
          <a:xfrm>
            <a:off x="9891004" y="5110424"/>
            <a:ext cx="917030" cy="9454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154"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371600" y="2286000"/>
            <a:ext cx="8199437" cy="2769989"/>
          </a:xfrm>
          <a:prstGeom prst="rect">
            <a:avLst/>
          </a:prstGeom>
          <a:noFill/>
        </p:spPr>
        <p:txBody>
          <a:bodyPr wrap="square" lIns="91440" tIns="91440" rIns="91440" bIns="91440" rtlCol="0">
            <a:spAutoFit/>
          </a:bodyPr>
          <a:lstStyle/>
          <a:p>
            <a:r>
              <a:rPr lang="en-US" sz="2800" dirty="0">
                <a:latin typeface="+mj-lt"/>
              </a:rPr>
              <a:t>“By using Azure, we have the confidence that we can keep our business running in the event of a disaster, with minimal overhead and near-zero data loss”</a:t>
            </a:r>
          </a:p>
          <a:p>
            <a:endParaRPr lang="en-US" sz="2800" dirty="0">
              <a:latin typeface="+mj-lt"/>
            </a:endParaRPr>
          </a:p>
          <a:p>
            <a:r>
              <a:rPr lang="en-US" sz="2800" dirty="0">
                <a:latin typeface="+mj-lt"/>
              </a:rPr>
              <a:t>—Michelle Jenkins, Chief Information Officer, Fabrikam Publishing </a:t>
            </a:r>
          </a:p>
        </p:txBody>
      </p:sp>
      <p:pic>
        <p:nvPicPr>
          <p:cNvPr id="9" name="Picture 8"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326203665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168" y="2359152"/>
            <a:ext cx="11201400" cy="849463"/>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4800" dirty="0" smtClean="0">
                <a:solidFill>
                  <a:schemeClr val="tx1"/>
                </a:solidFill>
              </a:rPr>
              <a:t>Real-world Case Study Workshop</a:t>
            </a:r>
          </a:p>
        </p:txBody>
      </p:sp>
      <p:sp>
        <p:nvSpPr>
          <p:cNvPr id="4" name="Title 1"/>
          <p:cNvSpPr txBox="1">
            <a:spLocks/>
          </p:cNvSpPr>
          <p:nvPr/>
        </p:nvSpPr>
        <p:spPr>
          <a:xfrm>
            <a:off x="201168" y="3657600"/>
            <a:ext cx="11201400" cy="1846659"/>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dirty="0" smtClean="0">
                <a:solidFill>
                  <a:schemeClr val="tx1"/>
                </a:solidFill>
              </a:rPr>
              <a:t>Lift and Shift</a:t>
            </a:r>
            <a:endParaRPr lang="en-US" dirty="0" smtClean="0">
              <a:solidFill>
                <a:schemeClr val="tx1"/>
              </a:solidFill>
            </a:endParaRPr>
          </a:p>
          <a:p>
            <a:endParaRPr lang="en-US" dirty="0">
              <a:solidFill>
                <a:schemeClr val="tx1"/>
              </a:solidFill>
            </a:endParaRPr>
          </a:p>
        </p:txBody>
      </p:sp>
      <p:pic>
        <p:nvPicPr>
          <p:cNvPr id="5" name="Picture 4"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60387"/>
            <a:ext cx="4783145" cy="3648161"/>
          </a:xfrm>
          <a:prstGeom prst="rect">
            <a:avLst/>
          </a:prstGeom>
        </p:spPr>
      </p:pic>
    </p:spTree>
    <p:extLst>
      <p:ext uri="{BB962C8B-B14F-4D97-AF65-F5344CB8AC3E}">
        <p14:creationId xmlns:p14="http://schemas.microsoft.com/office/powerpoint/2010/main" val="366697846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Review </a:t>
            </a:r>
            <a:r>
              <a:rPr lang="en-US" dirty="0"/>
              <a:t>the customer case study</a:t>
            </a:r>
            <a:endParaRPr lang="en-US" b="1" dirty="0"/>
          </a:p>
        </p:txBody>
      </p:sp>
      <p:sp>
        <p:nvSpPr>
          <p:cNvPr id="11" name="TextBox 10"/>
          <p:cNvSpPr txBox="1"/>
          <p:nvPr/>
        </p:nvSpPr>
        <p:spPr>
          <a:xfrm>
            <a:off x="457200" y="1371600"/>
            <a:ext cx="6781800" cy="1634294"/>
          </a:xfrm>
          <a:prstGeom prst="rect">
            <a:avLst/>
          </a:prstGeom>
          <a:noFill/>
        </p:spPr>
        <p:txBody>
          <a:bodyPr wrap="square" lIns="182880" tIns="146304" rIns="182880" bIns="146304" rtlCol="0">
            <a:spAutoFit/>
          </a:bodyPr>
          <a:lstStyle/>
          <a:p>
            <a:pPr>
              <a:lnSpc>
                <a:spcPct val="90000"/>
              </a:lnSpc>
              <a:spcAft>
                <a:spcPts val="600"/>
              </a:spcAft>
            </a:pPr>
            <a:r>
              <a:rPr lang="en-US" sz="2000" b="1" dirty="0" smtClean="0">
                <a:gradFill>
                  <a:gsLst>
                    <a:gs pos="2917">
                      <a:schemeClr val="tx1"/>
                    </a:gs>
                    <a:gs pos="30000">
                      <a:schemeClr val="tx1"/>
                    </a:gs>
                  </a:gsLst>
                  <a:lin ang="5400000" scaled="0"/>
                </a:gradFill>
                <a:latin typeface="+mj-lt"/>
              </a:rPr>
              <a:t>Outcome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Analyze your customer’s needs</a:t>
            </a:r>
          </a:p>
          <a:p>
            <a:pPr>
              <a:lnSpc>
                <a:spcPct val="90000"/>
              </a:lnSpc>
              <a:spcAft>
                <a:spcPts val="600"/>
              </a:spcAft>
            </a:pPr>
            <a:r>
              <a:rPr lang="en-US" sz="2000" b="1" dirty="0" smtClean="0">
                <a:gradFill>
                  <a:gsLst>
                    <a:gs pos="2917">
                      <a:schemeClr val="tx1"/>
                    </a:gs>
                    <a:gs pos="30000">
                      <a:schemeClr val="tx1"/>
                    </a:gs>
                  </a:gsLst>
                  <a:lin ang="5400000" scaled="0"/>
                </a:gradFill>
                <a:latin typeface="+mj-lt"/>
              </a:rPr>
              <a:t>Timeframe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15 minutes</a:t>
            </a:r>
          </a:p>
        </p:txBody>
      </p:sp>
      <p:pic>
        <p:nvPicPr>
          <p:cNvPr id="6" name="Picture 5"/>
          <p:cNvPicPr>
            <a:picLocks noChangeAspect="1"/>
          </p:cNvPicPr>
          <p:nvPr/>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22598875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situation: Lucerne Publishing</a:t>
            </a:r>
            <a:endParaRPr lang="en-US" dirty="0"/>
          </a:p>
        </p:txBody>
      </p:sp>
      <p:sp>
        <p:nvSpPr>
          <p:cNvPr id="3" name="Content Placeholder 2"/>
          <p:cNvSpPr>
            <a:spLocks noGrp="1"/>
          </p:cNvSpPr>
          <p:nvPr>
            <p:ph sz="quarter" idx="10"/>
          </p:nvPr>
        </p:nvSpPr>
        <p:spPr>
          <a:xfrm>
            <a:off x="457200" y="1371600"/>
            <a:ext cx="10972800" cy="1470403"/>
          </a:xfrm>
        </p:spPr>
        <p:txBody>
          <a:bodyPr/>
          <a:lstStyle/>
          <a:p>
            <a:r>
              <a:rPr lang="en-US" sz="2000" dirty="0" smtClean="0">
                <a:latin typeface="+mj-lt"/>
              </a:rPr>
              <a:t>Lucerne Publishing is one of the largest English-language publishers in the world. With nearly 200 years of history, Lucerne has published some of the world’s foremost authors, including winners of the Nobel Prize, Pulitzer Prize, National Book Award, Newbery Medal, and Caldecott Medal. Lucerne is consistently at the forefront of innovation, using digital technology to create unique reading and viewing experiences and expand the reach of its authors and documentary producers. </a:t>
            </a:r>
          </a:p>
          <a:p>
            <a:r>
              <a:rPr lang="en-US" sz="2000" dirty="0" smtClean="0">
                <a:latin typeface="+mj-lt"/>
              </a:rPr>
              <a:t>Lucerne is headquartered in New York City and has publishing groups in the United States, United Kingdom, Canada, Australia, New Zealand, and India. </a:t>
            </a:r>
          </a:p>
          <a:p>
            <a:endParaRPr lang="en-US" sz="2000" dirty="0" smtClean="0">
              <a:latin typeface="+mj-lt"/>
            </a:endParaRPr>
          </a:p>
          <a:p>
            <a:endParaRPr lang="en-US" sz="2000" dirty="0">
              <a:latin typeface="+mj-lt"/>
            </a:endParaRPr>
          </a:p>
        </p:txBody>
      </p:sp>
      <p:pic>
        <p:nvPicPr>
          <p:cNvPr id="7" name="Picture 6"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27520011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situation: Lucerne Publishing </a:t>
            </a:r>
            <a:r>
              <a:rPr lang="en-US" sz="3600" dirty="0" smtClean="0"/>
              <a:t>(cont.)</a:t>
            </a:r>
            <a:endParaRPr lang="en-US" dirty="0"/>
          </a:p>
        </p:txBody>
      </p:sp>
      <p:sp>
        <p:nvSpPr>
          <p:cNvPr id="3" name="Content Placeholder 2"/>
          <p:cNvSpPr>
            <a:spLocks noGrp="1"/>
          </p:cNvSpPr>
          <p:nvPr>
            <p:ph sz="quarter" idx="10"/>
          </p:nvPr>
        </p:nvSpPr>
        <p:spPr>
          <a:xfrm>
            <a:off x="457200" y="1371600"/>
            <a:ext cx="10972800" cy="1470403"/>
          </a:xfrm>
        </p:spPr>
        <p:txBody>
          <a:bodyPr/>
          <a:lstStyle/>
          <a:p>
            <a:r>
              <a:rPr lang="en-US" sz="2000" dirty="0" smtClean="0">
                <a:latin typeface="+mj-lt"/>
              </a:rPr>
              <a:t>Lucerne is starting a three-year project to move the majority of its data center footprint to the cloud. “We are convinced that cloud implementations will give us cost savings and, more importantly, deliver operational flexibility,” says Greg Vernon, Head of Infrastructure and Enterprise Operations.</a:t>
            </a:r>
          </a:p>
          <a:p>
            <a:r>
              <a:rPr lang="en-US" sz="2000" dirty="0" smtClean="0">
                <a:latin typeface="+mj-lt"/>
              </a:rPr>
              <a:t>Lucerne has already enabled a successful implementation of Office 365 where it used Microsoft Azure Active Directory (AD) Connect to synchronize its on-premises identities to the cloud. </a:t>
            </a:r>
          </a:p>
          <a:p>
            <a:r>
              <a:rPr lang="en-US" sz="2000" dirty="0" smtClean="0">
                <a:latin typeface="+mj-lt"/>
              </a:rPr>
              <a:t>Lucerne wants to pilot a relatively high-impact workload directly in Microsoft Azure. The workload is a third-party procurement system that is hosted on-premises today and Lucerne would like to migrate to Azure with a minimal amount of changes. </a:t>
            </a:r>
            <a:endParaRPr lang="en-US" sz="2000" dirty="0">
              <a:latin typeface="+mj-lt"/>
            </a:endParaRPr>
          </a:p>
        </p:txBody>
      </p:sp>
      <p:pic>
        <p:nvPicPr>
          <p:cNvPr id="7" name="Picture 6"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18179262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system</a:t>
            </a:r>
            <a:endParaRPr lang="en-US" dirty="0"/>
          </a:p>
        </p:txBody>
      </p:sp>
      <p:sp>
        <p:nvSpPr>
          <p:cNvPr id="3" name="Content Placeholder 2"/>
          <p:cNvSpPr>
            <a:spLocks noGrp="1"/>
          </p:cNvSpPr>
          <p:nvPr>
            <p:ph sz="quarter" idx="10"/>
          </p:nvPr>
        </p:nvSpPr>
        <p:spPr>
          <a:xfrm>
            <a:off x="457200" y="1371600"/>
            <a:ext cx="5943599" cy="1470403"/>
          </a:xfrm>
        </p:spPr>
        <p:txBody>
          <a:bodyPr/>
          <a:lstStyle/>
          <a:p>
            <a:pPr marL="0" indent="0">
              <a:buNone/>
            </a:pPr>
            <a:r>
              <a:rPr lang="en-US" sz="2000" b="1" dirty="0" smtClean="0">
                <a:latin typeface="+mj-lt"/>
              </a:rPr>
              <a:t>Current situation</a:t>
            </a:r>
          </a:p>
          <a:p>
            <a:r>
              <a:rPr lang="en-US" sz="2000" dirty="0" smtClean="0">
                <a:latin typeface="+mj-lt"/>
              </a:rPr>
              <a:t>Third-party app deployed on four </a:t>
            </a:r>
            <a:r>
              <a:rPr lang="fr-FR" sz="2000" dirty="0" smtClean="0">
                <a:latin typeface="+mj-lt"/>
              </a:rPr>
              <a:t>Microsoft Internet Information Services (IIS) </a:t>
            </a:r>
            <a:r>
              <a:rPr lang="en-US" sz="2000" dirty="0" smtClean="0">
                <a:latin typeface="+mj-lt"/>
              </a:rPr>
              <a:t>physical servers</a:t>
            </a:r>
          </a:p>
          <a:p>
            <a:r>
              <a:rPr lang="en-US" sz="2000" dirty="0" smtClean="0">
                <a:latin typeface="+mj-lt"/>
              </a:rPr>
              <a:t>ASP.NET with .NET 3.5 </a:t>
            </a:r>
          </a:p>
          <a:p>
            <a:r>
              <a:rPr lang="en-US" sz="2000" dirty="0" smtClean="0">
                <a:latin typeface="+mj-lt"/>
              </a:rPr>
              <a:t>App deployed via a wizard to install assemblies into the global assembly cache (GAC)</a:t>
            </a:r>
          </a:p>
          <a:p>
            <a:r>
              <a:rPr lang="en-US" sz="2000" dirty="0" smtClean="0">
                <a:latin typeface="+mj-lt"/>
              </a:rPr>
              <a:t>F5 with Cookie Affinity for session state support</a:t>
            </a:r>
          </a:p>
          <a:p>
            <a:r>
              <a:rPr lang="en-US" sz="2000" dirty="0" smtClean="0">
                <a:latin typeface="+mj-lt"/>
              </a:rPr>
              <a:t>Back-end SQL 2005/Failover Cluster (app is compatible with SQL Server 2014)</a:t>
            </a:r>
          </a:p>
          <a:p>
            <a:r>
              <a:rPr lang="en-US" sz="2000" dirty="0" smtClean="0">
                <a:latin typeface="+mj-lt"/>
              </a:rPr>
              <a:t>App uses distributed queries, heavy use of TempDB, and SSRS and has a maximum database size of just 200 GB</a:t>
            </a:r>
          </a:p>
          <a:p>
            <a:r>
              <a:rPr lang="en-US" sz="2000" dirty="0" smtClean="0">
                <a:latin typeface="+mj-lt"/>
              </a:rPr>
              <a:t>SQL hardware: quad-core 2.5GHz Intel Xeon processors and 16 GB of memory on each server</a:t>
            </a:r>
            <a:endParaRPr lang="en-US" sz="2000" dirty="0">
              <a:latin typeface="+mj-lt"/>
            </a:endParaRPr>
          </a:p>
        </p:txBody>
      </p:sp>
      <p:pic>
        <p:nvPicPr>
          <p:cNvPr id="5" name="Picture 4"/>
          <p:cNvPicPr>
            <a:picLocks noChangeAspect="1"/>
          </p:cNvPicPr>
          <p:nvPr/>
        </p:nvPicPr>
        <p:blipFill>
          <a:blip r:embed="rId3"/>
          <a:stretch>
            <a:fillRect/>
          </a:stretch>
        </p:blipFill>
        <p:spPr>
          <a:xfrm>
            <a:off x="6473643" y="2173112"/>
            <a:ext cx="5107234" cy="3808413"/>
          </a:xfrm>
          <a:prstGeom prst="rect">
            <a:avLst/>
          </a:prstGeom>
        </p:spPr>
      </p:pic>
    </p:spTree>
    <p:extLst>
      <p:ext uri="{BB962C8B-B14F-4D97-AF65-F5344CB8AC3E}">
        <p14:creationId xmlns:p14="http://schemas.microsoft.com/office/powerpoint/2010/main" val="225254826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needs</a:t>
            </a:r>
            <a:endParaRPr lang="en-US" dirty="0"/>
          </a:p>
        </p:txBody>
      </p:sp>
      <p:sp>
        <p:nvSpPr>
          <p:cNvPr id="3" name="Content Placeholder 2"/>
          <p:cNvSpPr>
            <a:spLocks noGrp="1"/>
          </p:cNvSpPr>
          <p:nvPr>
            <p:ph sz="quarter" idx="10"/>
          </p:nvPr>
        </p:nvSpPr>
        <p:spPr>
          <a:xfrm>
            <a:off x="457200" y="1371600"/>
            <a:ext cx="10972800" cy="1470403"/>
          </a:xfrm>
        </p:spPr>
        <p:txBody>
          <a:bodyPr/>
          <a:lstStyle/>
          <a:p>
            <a:pPr lvl="0"/>
            <a:r>
              <a:rPr lang="en-US" sz="2000" dirty="0" smtClean="0">
                <a:latin typeface="+mj-lt"/>
              </a:rPr>
              <a:t>Identify the infrastructure requirements and plan for establishing a connection with Azure ExpressRoute that will support the customer’s migrated infrastructure and connectivity to Office 365</a:t>
            </a:r>
          </a:p>
          <a:p>
            <a:pPr lvl="0"/>
            <a:r>
              <a:rPr lang="en-US" sz="2000" dirty="0" smtClean="0">
                <a:latin typeface="+mj-lt"/>
              </a:rPr>
              <a:t>Isolated privileges for managing infrastructure in the cloud </a:t>
            </a:r>
          </a:p>
          <a:p>
            <a:pPr lvl="0"/>
            <a:r>
              <a:rPr lang="en-US" sz="2000" dirty="0" smtClean="0">
                <a:latin typeface="+mj-lt"/>
              </a:rPr>
              <a:t>Migration of the web tier to Azure with minimal changes to the application itself</a:t>
            </a:r>
          </a:p>
          <a:p>
            <a:pPr lvl="0"/>
            <a:r>
              <a:rPr lang="en-US" sz="2000" dirty="0" smtClean="0">
                <a:latin typeface="+mj-lt"/>
              </a:rPr>
              <a:t>Migration plan for the database tier</a:t>
            </a:r>
          </a:p>
          <a:p>
            <a:pPr lvl="0"/>
            <a:r>
              <a:rPr lang="en-US" sz="2000" dirty="0" smtClean="0">
                <a:latin typeface="+mj-lt"/>
              </a:rPr>
              <a:t>Understanding how offsite backup will work after migration</a:t>
            </a:r>
            <a:endParaRPr lang="en-US" sz="2000" dirty="0">
              <a:latin typeface="+mj-lt"/>
            </a:endParaRPr>
          </a:p>
        </p:txBody>
      </p:sp>
      <p:pic>
        <p:nvPicPr>
          <p:cNvPr id="8" name="Picture 7"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184805765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lvl="0"/>
            <a:r>
              <a:rPr lang="en-US" sz="2000" dirty="0" smtClean="0">
                <a:latin typeface="+mj-lt"/>
              </a:rPr>
              <a:t>“We are confused by the terminology ‘classic’ and ‘resource manager.’ Does the resource manager deployment model support the services for our project?”</a:t>
            </a:r>
          </a:p>
          <a:p>
            <a:pPr lvl="0"/>
            <a:r>
              <a:rPr lang="en-US" sz="2000" dirty="0" smtClean="0">
                <a:latin typeface="+mj-lt"/>
              </a:rPr>
              <a:t>“The procurement application should only be accessible from people at Lucerne’s offices. Putting it in the cloud seems like a security problem.” </a:t>
            </a:r>
          </a:p>
          <a:p>
            <a:pPr lvl="0"/>
            <a:r>
              <a:rPr lang="en-US" sz="2000" dirty="0" smtClean="0">
                <a:latin typeface="+mj-lt"/>
              </a:rPr>
              <a:t>“We already have licenses for SQL Server. We do not want to pay for them again.”</a:t>
            </a:r>
          </a:p>
          <a:p>
            <a:pPr lvl="0"/>
            <a:r>
              <a:rPr lang="en-US" sz="2000" dirty="0" smtClean="0">
                <a:latin typeface="+mj-lt"/>
              </a:rPr>
              <a:t>“Our operations team is new to the cloud and currently uses existing technologies like SCOM. We are concerned about the time it takes to learn new technologies to monitor and maintain an existing workload.”</a:t>
            </a:r>
          </a:p>
          <a:p>
            <a:r>
              <a:rPr lang="en-US" sz="2000" dirty="0" smtClean="0">
                <a:latin typeface="+mj-lt"/>
              </a:rPr>
              <a:t>“We have heard that to grant someone access to an Azure subscription means they can manage all resources. This would be a blocker to us.”</a:t>
            </a:r>
          </a:p>
          <a:p>
            <a:pPr lvl="0"/>
            <a:endParaRPr lang="en-US" sz="2000" dirty="0">
              <a:latin typeface="+mj-lt"/>
            </a:endParaRPr>
          </a:p>
        </p:txBody>
      </p:sp>
      <p:grpSp>
        <p:nvGrpSpPr>
          <p:cNvPr id="5" name="Group 4"/>
          <p:cNvGrpSpPr/>
          <p:nvPr/>
        </p:nvGrpSpPr>
        <p:grpSpPr>
          <a:xfrm>
            <a:off x="7666037" y="4487862"/>
            <a:ext cx="4271282" cy="2790855"/>
            <a:chOff x="272743" y="3709358"/>
            <a:chExt cx="3514291" cy="2296237"/>
          </a:xfrm>
        </p:grpSpPr>
        <p:pic>
          <p:nvPicPr>
            <p:cNvPr id="6" name="Picture 5"/>
            <p:cNvPicPr>
              <a:picLocks noChangeAspect="1"/>
            </p:cNvPicPr>
            <p:nvPr/>
          </p:nvPicPr>
          <p:blipFill>
            <a:blip r:embed="rId3"/>
            <a:stretch>
              <a:fillRect/>
            </a:stretch>
          </p:blipFill>
          <p:spPr>
            <a:xfrm>
              <a:off x="500332" y="4241046"/>
              <a:ext cx="796012" cy="1592022"/>
            </a:xfrm>
            <a:prstGeom prst="rect">
              <a:avLst/>
            </a:prstGeom>
          </p:spPr>
        </p:pic>
        <p:pic>
          <p:nvPicPr>
            <p:cNvPr id="8" name="Picture 7"/>
            <p:cNvPicPr>
              <a:picLocks noChangeAspect="1"/>
            </p:cNvPicPr>
            <p:nvPr/>
          </p:nvPicPr>
          <p:blipFill>
            <a:blip r:embed="rId4"/>
            <a:stretch>
              <a:fillRect/>
            </a:stretch>
          </p:blipFill>
          <p:spPr>
            <a:xfrm>
              <a:off x="1377610" y="3709358"/>
              <a:ext cx="1590343" cy="2073485"/>
            </a:xfrm>
            <a:prstGeom prst="rect">
              <a:avLst/>
            </a:prstGeom>
          </p:spPr>
        </p:pic>
        <p:pic>
          <p:nvPicPr>
            <p:cNvPr id="9" name="Picture 8"/>
            <p:cNvPicPr>
              <a:picLocks noChangeAspect="1"/>
            </p:cNvPicPr>
            <p:nvPr/>
          </p:nvPicPr>
          <p:blipFill>
            <a:blip r:embed="rId5"/>
            <a:stretch>
              <a:fillRect/>
            </a:stretch>
          </p:blipFill>
          <p:spPr>
            <a:xfrm>
              <a:off x="2529771" y="4163687"/>
              <a:ext cx="1217771" cy="1608083"/>
            </a:xfrm>
            <a:prstGeom prst="rect">
              <a:avLst/>
            </a:prstGeom>
          </p:spPr>
        </p:pic>
        <p:pic>
          <p:nvPicPr>
            <p:cNvPr id="10" name="Picture 9"/>
            <p:cNvPicPr>
              <a:picLocks noChangeAspect="1"/>
            </p:cNvPicPr>
            <p:nvPr/>
          </p:nvPicPr>
          <p:blipFill>
            <a:blip r:embed="rId6"/>
            <a:stretch>
              <a:fillRect/>
            </a:stretch>
          </p:blipFill>
          <p:spPr>
            <a:xfrm>
              <a:off x="879923" y="4215996"/>
              <a:ext cx="1241454" cy="1618605"/>
            </a:xfrm>
            <a:prstGeom prst="rect">
              <a:avLst/>
            </a:prstGeom>
          </p:spPr>
        </p:pic>
        <p:pic>
          <p:nvPicPr>
            <p:cNvPr id="11" name="Picture 10"/>
            <p:cNvPicPr>
              <a:picLocks noChangeAspect="1"/>
            </p:cNvPicPr>
            <p:nvPr/>
          </p:nvPicPr>
          <p:blipFill>
            <a:blip r:embed="rId7"/>
            <a:stretch>
              <a:fillRect/>
            </a:stretch>
          </p:blipFill>
          <p:spPr>
            <a:xfrm>
              <a:off x="2458101" y="4761716"/>
              <a:ext cx="511235" cy="1022469"/>
            </a:xfrm>
            <a:prstGeom prst="rect">
              <a:avLst/>
            </a:prstGeom>
          </p:spPr>
        </p:pic>
        <p:pic>
          <p:nvPicPr>
            <p:cNvPr id="12" name="Picture 11"/>
            <p:cNvPicPr>
              <a:picLocks noChangeAspect="1"/>
            </p:cNvPicPr>
            <p:nvPr/>
          </p:nvPicPr>
          <p:blipFill>
            <a:blip r:embed="rId7"/>
            <a:stretch>
              <a:fillRect/>
            </a:stretch>
          </p:blipFill>
          <p:spPr>
            <a:xfrm>
              <a:off x="272743" y="4836479"/>
              <a:ext cx="511235" cy="1022469"/>
            </a:xfrm>
            <a:prstGeom prst="rect">
              <a:avLst/>
            </a:prstGeom>
          </p:spPr>
        </p:pic>
        <p:pic>
          <p:nvPicPr>
            <p:cNvPr id="13" name="Picture 12"/>
            <p:cNvPicPr>
              <a:picLocks noChangeAspect="1"/>
            </p:cNvPicPr>
            <p:nvPr/>
          </p:nvPicPr>
          <p:blipFill>
            <a:blip r:embed="rId3"/>
            <a:stretch>
              <a:fillRect/>
            </a:stretch>
          </p:blipFill>
          <p:spPr>
            <a:xfrm>
              <a:off x="1745446" y="5126759"/>
              <a:ext cx="344528" cy="689055"/>
            </a:xfrm>
            <a:prstGeom prst="rect">
              <a:avLst/>
            </a:prstGeom>
          </p:spPr>
        </p:pic>
        <p:pic>
          <p:nvPicPr>
            <p:cNvPr id="14" name="Picture 13"/>
            <p:cNvPicPr>
              <a:picLocks noChangeAspect="1"/>
            </p:cNvPicPr>
            <p:nvPr/>
          </p:nvPicPr>
          <p:blipFill>
            <a:blip r:embed="rId8"/>
            <a:stretch>
              <a:fillRect/>
            </a:stretch>
          </p:blipFill>
          <p:spPr>
            <a:xfrm>
              <a:off x="958169" y="4983126"/>
              <a:ext cx="511235" cy="1022469"/>
            </a:xfrm>
            <a:prstGeom prst="rect">
              <a:avLst/>
            </a:prstGeom>
          </p:spPr>
        </p:pic>
        <p:pic>
          <p:nvPicPr>
            <p:cNvPr id="15" name="Picture 14"/>
            <p:cNvPicPr>
              <a:picLocks noChangeAspect="1"/>
            </p:cNvPicPr>
            <p:nvPr/>
          </p:nvPicPr>
          <p:blipFill>
            <a:blip r:embed="rId8"/>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408471777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200" cy="914365"/>
          </a:xfrm>
        </p:spPr>
        <p:txBody>
          <a:bodyPr/>
          <a:lstStyle/>
          <a:p>
            <a:r>
              <a:rPr lang="en-US" dirty="0" smtClean="0"/>
              <a:t>Common scenarios – infrastructure as a service</a:t>
            </a:r>
            <a:endParaRPr lang="en-US" dirty="0"/>
          </a:p>
        </p:txBody>
      </p:sp>
      <p:pic>
        <p:nvPicPr>
          <p:cNvPr id="5" name="Picture 4"/>
          <p:cNvPicPr/>
          <p:nvPr/>
        </p:nvPicPr>
        <p:blipFill>
          <a:blip r:embed="rId2"/>
          <a:stretch>
            <a:fillRect/>
          </a:stretch>
        </p:blipFill>
        <p:spPr>
          <a:xfrm>
            <a:off x="5493057" y="1211272"/>
            <a:ext cx="6629334" cy="256749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493057" y="3958395"/>
            <a:ext cx="6629334" cy="2822611"/>
          </a:xfrm>
          <a:prstGeom prst="rect">
            <a:avLst/>
          </a:prstGeom>
          <a:noFill/>
          <a:ln>
            <a:noFill/>
          </a:ln>
        </p:spPr>
      </p:pic>
      <p:grpSp>
        <p:nvGrpSpPr>
          <p:cNvPr id="12" name="Group 11"/>
          <p:cNvGrpSpPr/>
          <p:nvPr/>
        </p:nvGrpSpPr>
        <p:grpSpPr>
          <a:xfrm>
            <a:off x="350837" y="4335462"/>
            <a:ext cx="4010194" cy="1593028"/>
            <a:chOff x="485835" y="3685506"/>
            <a:chExt cx="4010194" cy="1593028"/>
          </a:xfrm>
        </p:grpSpPr>
        <p:sp>
          <p:nvSpPr>
            <p:cNvPr id="10" name="Rectangle 9"/>
            <p:cNvSpPr/>
            <p:nvPr/>
          </p:nvSpPr>
          <p:spPr bwMode="auto">
            <a:xfrm>
              <a:off x="485835" y="3685506"/>
              <a:ext cx="4010194" cy="15930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114" y="4101866"/>
              <a:ext cx="795824" cy="79582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7999" y="4101866"/>
              <a:ext cx="795824" cy="79582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1167" y="4101866"/>
              <a:ext cx="795824" cy="795824"/>
            </a:xfrm>
            <a:prstGeom prst="rect">
              <a:avLst/>
            </a:prstGeom>
          </p:spPr>
        </p:pic>
      </p:grpSp>
      <p:sp>
        <p:nvSpPr>
          <p:cNvPr id="11" name="Rounded Rectangle 10"/>
          <p:cNvSpPr/>
          <p:nvPr/>
        </p:nvSpPr>
        <p:spPr bwMode="auto">
          <a:xfrm>
            <a:off x="427037" y="1973262"/>
            <a:ext cx="3935586" cy="1986445"/>
          </a:xfrm>
          <a:prstGeom prst="round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r>
              <a:rPr lang="en-US" sz="1200" dirty="0">
                <a:solidFill>
                  <a:schemeClr val="tx1"/>
                </a:solidFill>
                <a:latin typeface="+mj-lt"/>
                <a:ea typeface="Segoe UI" pitchFamily="34" charset="0"/>
                <a:cs typeface="Segoe UI" pitchFamily="34" charset="0"/>
              </a:rPr>
              <a:t>Virtual Machines overview</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Supports Windows or Linux workloads</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Sizes from: 1 core 778 MB to 32 and 448 GB</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Full control </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Direct connectivity to virtual networks </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Familiar tools </a:t>
            </a:r>
          </a:p>
          <a:p>
            <a:pPr marL="291436" indent="-291436" defTabSz="951028" fontAlgn="base">
              <a:lnSpc>
                <a:spcPct val="90000"/>
              </a:lnSpc>
              <a:spcBef>
                <a:spcPct val="0"/>
              </a:spcBef>
              <a:spcAft>
                <a:spcPct val="0"/>
              </a:spcAft>
              <a:buFont typeface="Arial" panose="020B0604020202020204" pitchFamily="34" charset="0"/>
              <a:buChar char="•"/>
            </a:pPr>
            <a:r>
              <a:rPr lang="en-US" sz="1200" dirty="0">
                <a:solidFill>
                  <a:schemeClr val="tx1"/>
                </a:solidFill>
                <a:latin typeface="+mj-lt"/>
                <a:ea typeface="Segoe UI" pitchFamily="34" charset="0"/>
                <a:cs typeface="Segoe UI" pitchFamily="34" charset="0"/>
              </a:rPr>
              <a:t>Support for automated management and deployment using templates or scripts</a:t>
            </a:r>
          </a:p>
          <a:p>
            <a:pPr defTabSz="951028" fontAlgn="base">
              <a:lnSpc>
                <a:spcPct val="90000"/>
              </a:lnSpc>
              <a:spcBef>
                <a:spcPct val="0"/>
              </a:spcBef>
              <a:spcAft>
                <a:spcPct val="0"/>
              </a:spcAft>
            </a:pPr>
            <a:endParaRPr lang="en-US" sz="1200"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097505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Case Study – SQL Server Hybrid Scenario</a:t>
            </a:r>
            <a:endParaRPr lang="en-US" dirty="0">
              <a:solidFill>
                <a:schemeClr val="tx1"/>
              </a:solidFill>
              <a:latin typeface="Segoe UI Light"/>
              <a:ea typeface="Segoe UI" pitchFamily="34" charset="0"/>
              <a:cs typeface="Segoe UI" pitchFamily="34" charset="0"/>
            </a:endParaRPr>
          </a:p>
        </p:txBody>
      </p:sp>
      <p:sp>
        <p:nvSpPr>
          <p:cNvPr id="27" name="Rectangle 26"/>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Case Study – Lift and Shift</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42327602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 (RBAC)</a:t>
            </a:r>
            <a:endParaRPr lang="en-US" dirty="0"/>
          </a:p>
        </p:txBody>
      </p:sp>
      <p:pic>
        <p:nvPicPr>
          <p:cNvPr id="4" name="Picture 3"/>
          <p:cNvPicPr>
            <a:picLocks noChangeAspect="1"/>
          </p:cNvPicPr>
          <p:nvPr/>
        </p:nvPicPr>
        <p:blipFill>
          <a:blip r:embed="rId2"/>
          <a:stretch>
            <a:fillRect/>
          </a:stretch>
        </p:blipFill>
        <p:spPr>
          <a:xfrm>
            <a:off x="781361" y="2021330"/>
            <a:ext cx="7913317" cy="4339024"/>
          </a:xfrm>
          <a:prstGeom prst="rect">
            <a:avLst/>
          </a:prstGeom>
        </p:spPr>
      </p:pic>
    </p:spTree>
    <p:extLst>
      <p:ext uri="{BB962C8B-B14F-4D97-AF65-F5344CB8AC3E}">
        <p14:creationId xmlns:p14="http://schemas.microsoft.com/office/powerpoint/2010/main" val="384361501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ExpressRoute</a:t>
            </a:r>
            <a:endParaRPr lang="en-US" dirty="0"/>
          </a:p>
        </p:txBody>
      </p:sp>
      <p:pic>
        <p:nvPicPr>
          <p:cNvPr id="7" name="Picture 6"/>
          <p:cNvPicPr/>
          <p:nvPr/>
        </p:nvPicPr>
        <p:blipFill>
          <a:blip r:embed="rId2"/>
          <a:stretch>
            <a:fillRect/>
          </a:stretch>
        </p:blipFill>
        <p:spPr>
          <a:xfrm>
            <a:off x="528775" y="1426310"/>
            <a:ext cx="8084413" cy="5120946"/>
          </a:xfrm>
          <a:prstGeom prst="rect">
            <a:avLst/>
          </a:prstGeom>
          <a:ln>
            <a:solidFill>
              <a:schemeClr val="tx1"/>
            </a:solidFill>
          </a:ln>
        </p:spPr>
      </p:pic>
    </p:spTree>
    <p:extLst>
      <p:ext uri="{BB962C8B-B14F-4D97-AF65-F5344CB8AC3E}">
        <p14:creationId xmlns:p14="http://schemas.microsoft.com/office/powerpoint/2010/main" val="382367057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t>
            </a:r>
            <a:r>
              <a:rPr lang="en-US" dirty="0"/>
              <a:t>: Call to </a:t>
            </a:r>
            <a:r>
              <a:rPr lang="en-US" dirty="0" smtClean="0"/>
              <a:t>action – design the </a:t>
            </a:r>
            <a:r>
              <a:rPr lang="en-US" dirty="0"/>
              <a:t>solution</a:t>
            </a:r>
            <a:endParaRPr lang="en-US" b="1" dirty="0"/>
          </a:p>
        </p:txBody>
      </p:sp>
      <p:sp>
        <p:nvSpPr>
          <p:cNvPr id="11" name="TextBox 10"/>
          <p:cNvSpPr txBox="1"/>
          <p:nvPr/>
        </p:nvSpPr>
        <p:spPr>
          <a:xfrm>
            <a:off x="457199" y="1371600"/>
            <a:ext cx="11476038" cy="1800493"/>
          </a:xfrm>
          <a:prstGeom prst="rect">
            <a:avLst/>
          </a:prstGeom>
          <a:noFill/>
        </p:spPr>
        <p:txBody>
          <a:bodyPr wrap="square" lIns="91440" tIns="91440" rIns="91440" bIns="91440" rtlCol="0">
            <a:spAutoFit/>
          </a:bodyPr>
          <a:lstStyle/>
          <a:p>
            <a:pPr>
              <a:lnSpc>
                <a:spcPct val="90000"/>
              </a:lnSpc>
              <a:spcAft>
                <a:spcPts val="600"/>
              </a:spcAft>
            </a:pPr>
            <a:r>
              <a:rPr lang="en-US" sz="2000" b="1" dirty="0" smtClean="0">
                <a:gradFill>
                  <a:gsLst>
                    <a:gs pos="2917">
                      <a:schemeClr val="tx1"/>
                    </a:gs>
                    <a:gs pos="30000">
                      <a:schemeClr val="tx1"/>
                    </a:gs>
                  </a:gsLst>
                  <a:lin ang="5400000" scaled="0"/>
                </a:gradFill>
                <a:latin typeface="+mj-lt"/>
              </a:rPr>
              <a:t>Outcome</a:t>
            </a:r>
          </a:p>
          <a:p>
            <a:pPr>
              <a:lnSpc>
                <a:spcPct val="90000"/>
              </a:lnSpc>
              <a:spcAft>
                <a:spcPts val="600"/>
              </a:spcAft>
            </a:pPr>
            <a:r>
              <a:rPr lang="en-US" sz="2000" dirty="0">
                <a:gradFill>
                  <a:gsLst>
                    <a:gs pos="2917">
                      <a:schemeClr val="tx1"/>
                    </a:gs>
                    <a:gs pos="30000">
                      <a:schemeClr val="tx1"/>
                    </a:gs>
                  </a:gsLst>
                  <a:lin ang="5400000" scaled="0"/>
                </a:gradFill>
                <a:latin typeface="+mj-lt"/>
              </a:rPr>
              <a:t>Design a solution and prepare to present the solution to the target customer audience in a 15-minute chalk-talk format.</a:t>
            </a:r>
          </a:p>
          <a:p>
            <a:pPr>
              <a:lnSpc>
                <a:spcPct val="90000"/>
              </a:lnSpc>
              <a:spcAft>
                <a:spcPts val="600"/>
              </a:spcAft>
            </a:pPr>
            <a:r>
              <a:rPr lang="en-US" sz="2000" b="1" dirty="0" smtClean="0">
                <a:gradFill>
                  <a:gsLst>
                    <a:gs pos="2917">
                      <a:schemeClr val="tx1"/>
                    </a:gs>
                    <a:gs pos="30000">
                      <a:schemeClr val="tx1"/>
                    </a:gs>
                  </a:gsLst>
                  <a:lin ang="5400000" scaled="0"/>
                </a:gradFill>
                <a:latin typeface="+mj-lt"/>
              </a:rPr>
              <a:t>Timeframe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60 minutes</a:t>
            </a:r>
          </a:p>
        </p:txBody>
      </p:sp>
      <p:graphicFrame>
        <p:nvGraphicFramePr>
          <p:cNvPr id="6" name="Table 5"/>
          <p:cNvGraphicFramePr>
            <a:graphicFrameLocks noGrp="1"/>
          </p:cNvGraphicFramePr>
          <p:nvPr>
            <p:extLst>
              <p:ext uri="{D42A27DB-BD31-4B8C-83A1-F6EECF244321}">
                <p14:modId xmlns:p14="http://schemas.microsoft.com/office/powerpoint/2010/main" val="503800289"/>
              </p:ext>
            </p:extLst>
          </p:nvPr>
        </p:nvGraphicFramePr>
        <p:xfrm>
          <a:off x="457200" y="3200400"/>
          <a:ext cx="11476037" cy="2521844"/>
        </p:xfrm>
        <a:graphic>
          <a:graphicData uri="http://schemas.openxmlformats.org/drawingml/2006/table">
            <a:tbl>
              <a:tblPr firstRow="1" bandRow="1">
                <a:tableStyleId>{D7AC3CCA-C797-4891-BE02-D94E43425B78}</a:tableStyleId>
              </a:tblPr>
              <a:tblGrid>
                <a:gridCol w="2510264">
                  <a:extLst>
                    <a:ext uri="{9D8B030D-6E8A-4147-A177-3AD203B41FA5}">
                      <a16:colId xmlns:a16="http://schemas.microsoft.com/office/drawing/2014/main" val="20000"/>
                    </a:ext>
                  </a:extLst>
                </a:gridCol>
                <a:gridCol w="8965773">
                  <a:extLst>
                    <a:ext uri="{9D8B030D-6E8A-4147-A177-3AD203B41FA5}">
                      <a16:colId xmlns:a16="http://schemas.microsoft.com/office/drawing/2014/main" val="20001"/>
                    </a:ext>
                  </a:extLst>
                </a:gridCol>
              </a:tblGrid>
              <a:tr h="677862">
                <a:tc>
                  <a:txBody>
                    <a:bodyPr/>
                    <a:lstStyle/>
                    <a:p>
                      <a:r>
                        <a:rPr lang="en-US" sz="1600" dirty="0" smtClean="0">
                          <a:solidFill>
                            <a:srgbClr val="0072C6"/>
                          </a:solidFill>
                          <a:latin typeface="+mj-lt"/>
                        </a:rPr>
                        <a:t>Business Needs</a:t>
                      </a:r>
                    </a:p>
                    <a:p>
                      <a:r>
                        <a:rPr lang="en-US" sz="1600" dirty="0" smtClean="0">
                          <a:solidFill>
                            <a:srgbClr val="0072C6"/>
                          </a:solidFill>
                          <a:latin typeface="+mj-lt"/>
                        </a:rPr>
                        <a:t>(10 minutes)</a:t>
                      </a:r>
                      <a:endParaRPr lang="en-US" sz="1600" b="0" i="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solidFill>
                            <a:schemeClr val="tx1"/>
                          </a:solidFill>
                          <a:latin typeface="+mj-lt"/>
                        </a:rPr>
                        <a:t>Respond to questions outlined in your guide and list the answers on a flip chart.</a:t>
                      </a:r>
                    </a:p>
                    <a:p>
                      <a:endParaRPr lang="en-US" sz="1600" b="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685742">
                <a:tc>
                  <a:txBody>
                    <a:bodyPr/>
                    <a:lstStyle/>
                    <a:p>
                      <a:r>
                        <a:rPr lang="en-US" sz="1600" dirty="0" smtClean="0">
                          <a:solidFill>
                            <a:srgbClr val="0072C6"/>
                          </a:solidFill>
                          <a:latin typeface="+mj-lt"/>
                        </a:rPr>
                        <a:t>Design</a:t>
                      </a:r>
                    </a:p>
                    <a:p>
                      <a:pPr marL="0" algn="l" defTabSz="932742" rtl="0" eaLnBrk="1" latinLnBrk="0" hangingPunct="1"/>
                      <a:r>
                        <a:rPr lang="en-US" sz="1600" kern="1200" dirty="0" smtClean="0">
                          <a:solidFill>
                            <a:srgbClr val="0072C6"/>
                          </a:solidFill>
                          <a:latin typeface="+mj-lt"/>
                        </a:rPr>
                        <a:t>(35</a:t>
                      </a:r>
                      <a:r>
                        <a:rPr lang="en-US" sz="1600" kern="1200" baseline="0" dirty="0" smtClean="0">
                          <a:solidFill>
                            <a:srgbClr val="0072C6"/>
                          </a:solidFill>
                          <a:latin typeface="+mj-lt"/>
                        </a:rPr>
                        <a:t> </a:t>
                      </a:r>
                      <a:r>
                        <a:rPr lang="en-US" sz="1600" kern="1200" dirty="0" smtClean="0">
                          <a:solidFill>
                            <a:srgbClr val="0072C6"/>
                          </a:solidFill>
                          <a:latin typeface="+mj-lt"/>
                        </a:rPr>
                        <a:t>minutes)</a:t>
                      </a:r>
                      <a:endParaRPr lang="en-US" sz="1600" b="0" i="0" kern="1200" dirty="0">
                        <a:solidFill>
                          <a:schemeClr val="tx1"/>
                        </a:solidFill>
                        <a:latin typeface="+mj-lt"/>
                        <a:ea typeface="+mn-ea"/>
                        <a:cs typeface="+mn-cs"/>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rPr>
                        <a:t>Design a solution for as many of the stated requirements as time allows. Show the solution on a flip chart.</a:t>
                      </a:r>
                      <a:endParaRPr lang="en-US" sz="1600"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097187">
                <a:tc>
                  <a:txBody>
                    <a:bodyPr/>
                    <a:lstStyle/>
                    <a:p>
                      <a:r>
                        <a:rPr lang="en-US" sz="1600" dirty="0" smtClean="0">
                          <a:solidFill>
                            <a:srgbClr val="0072C6"/>
                          </a:solidFill>
                          <a:latin typeface="+mj-lt"/>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kern="1200" dirty="0" smtClean="0">
                          <a:solidFill>
                            <a:srgbClr val="0072C6"/>
                          </a:solidFill>
                          <a:latin typeface="+mj-lt"/>
                        </a:rPr>
                        <a:t>(15 minutes)</a:t>
                      </a:r>
                    </a:p>
                    <a:p>
                      <a:endParaRPr lang="en-US" sz="1600" b="1" i="1" dirty="0">
                        <a:solidFill>
                          <a:schemeClr val="tx1"/>
                        </a:solidFill>
                        <a:latin typeface="+mj-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lvl="0" indent="-285750">
                        <a:buFont typeface="Arial" panose="020B0604020202020204" pitchFamily="34" charset="0"/>
                        <a:buChar char="•"/>
                      </a:pPr>
                      <a:r>
                        <a:rPr lang="en-US" sz="1600" dirty="0" smtClean="0">
                          <a:solidFill>
                            <a:schemeClr val="tx1"/>
                          </a:solidFill>
                          <a:latin typeface="+mj-lt"/>
                        </a:rPr>
                        <a:t>Identify any customer needs that are not addressed with the proposed solution.</a:t>
                      </a:r>
                    </a:p>
                    <a:p>
                      <a:pPr marL="285750" lvl="0" indent="-285750">
                        <a:buFont typeface="Arial" panose="020B0604020202020204" pitchFamily="34" charset="0"/>
                        <a:buChar char="•"/>
                      </a:pPr>
                      <a:r>
                        <a:rPr lang="en-US" sz="1600" dirty="0" smtClean="0">
                          <a:solidFill>
                            <a:schemeClr val="tx1"/>
                          </a:solidFill>
                          <a:latin typeface="+mj-lt"/>
                        </a:rPr>
                        <a:t>Identify the benefits of your solution.</a:t>
                      </a:r>
                    </a:p>
                    <a:p>
                      <a:pPr marL="285750" lvl="0" indent="-285750">
                        <a:buFont typeface="Arial" panose="020B0604020202020204" pitchFamily="34" charset="0"/>
                        <a:buChar char="•"/>
                      </a:pPr>
                      <a:r>
                        <a:rPr lang="en-US" sz="1600" dirty="0" smtClean="0">
                          <a:solidFill>
                            <a:schemeClr val="tx1"/>
                          </a:solidFill>
                          <a:latin typeface="+mj-lt"/>
                        </a:rPr>
                        <a:t>Determine how you will respond to the customer’s objections.</a:t>
                      </a:r>
                    </a:p>
                    <a:p>
                      <a:pPr marL="285750" lvl="0" indent="-285750">
                        <a:buFont typeface="Arial" panose="020B0604020202020204" pitchFamily="34" charset="0"/>
                        <a:buChar char="•"/>
                      </a:pPr>
                      <a:r>
                        <a:rPr lang="en-US" sz="1600" dirty="0" smtClean="0">
                          <a:solidFill>
                            <a:schemeClr val="tx1"/>
                          </a:solidFill>
                          <a:latin typeface="+mj-lt"/>
                        </a:rPr>
                        <a:t>Prepare for a 15-minute presentation to the customer.</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224111474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Call to action – present </a:t>
            </a:r>
            <a:r>
              <a:rPr lang="en-US" dirty="0"/>
              <a:t>the </a:t>
            </a:r>
            <a:r>
              <a:rPr lang="en-US" dirty="0" smtClean="0"/>
              <a:t>solution</a:t>
            </a:r>
            <a:endParaRPr lang="en-US" b="1" dirty="0"/>
          </a:p>
        </p:txBody>
      </p:sp>
      <p:sp>
        <p:nvSpPr>
          <p:cNvPr id="11" name="TextBox 10"/>
          <p:cNvSpPr txBox="1"/>
          <p:nvPr/>
        </p:nvSpPr>
        <p:spPr>
          <a:xfrm>
            <a:off x="457200" y="1371600"/>
            <a:ext cx="10591800" cy="1415772"/>
          </a:xfrm>
          <a:prstGeom prst="rect">
            <a:avLst/>
          </a:prstGeom>
          <a:noFill/>
        </p:spPr>
        <p:txBody>
          <a:bodyPr wrap="square" lIns="91440" tIns="91440" rIns="91440" bIns="91440" rtlCol="0">
            <a:spAutoFit/>
          </a:bodyPr>
          <a:lstStyle/>
          <a:p>
            <a:r>
              <a:rPr lang="en-US" sz="2000" b="1" dirty="0">
                <a:solidFill>
                  <a:srgbClr val="505050"/>
                </a:solidFill>
                <a:latin typeface="Segoe UI Light"/>
              </a:rPr>
              <a:t>Outcome</a:t>
            </a:r>
            <a:r>
              <a:rPr lang="en-US" sz="2000" dirty="0">
                <a:solidFill>
                  <a:srgbClr val="505050"/>
                </a:solidFill>
                <a:latin typeface="Segoe UI Light"/>
              </a:rPr>
              <a:t> </a:t>
            </a:r>
            <a:br>
              <a:rPr lang="en-US" sz="2000" dirty="0">
                <a:solidFill>
                  <a:srgbClr val="505050"/>
                </a:solidFill>
                <a:latin typeface="Segoe UI Light"/>
              </a:rPr>
            </a:br>
            <a:r>
              <a:rPr lang="en-US" sz="2000" dirty="0">
                <a:solidFill>
                  <a:srgbClr val="505050"/>
                </a:solidFill>
                <a:latin typeface="Segoe UI Light"/>
              </a:rPr>
              <a:t>Present a solution to the target customer audience in a 15-minute chalk-talk format. </a:t>
            </a:r>
          </a:p>
          <a:p>
            <a:r>
              <a:rPr lang="en-US" sz="2000" b="1" dirty="0">
                <a:solidFill>
                  <a:srgbClr val="505050"/>
                </a:solidFill>
                <a:latin typeface="Segoe UI Light"/>
              </a:rPr>
              <a:t>Timeframe</a:t>
            </a:r>
            <a:endParaRPr lang="en-US" sz="2000" dirty="0">
              <a:solidFill>
                <a:srgbClr val="505050"/>
              </a:solidFill>
              <a:latin typeface="Segoe UI Light"/>
            </a:endParaRPr>
          </a:p>
          <a:p>
            <a:r>
              <a:rPr lang="en-US" sz="2000" dirty="0">
                <a:solidFill>
                  <a:srgbClr val="505050"/>
                </a:solidFill>
                <a:latin typeface="Segoe UI Light"/>
              </a:rPr>
              <a:t>30 </a:t>
            </a:r>
            <a:r>
              <a:rPr lang="en-US" sz="2000" dirty="0" smtClean="0">
                <a:solidFill>
                  <a:srgbClr val="505050"/>
                </a:solidFill>
                <a:latin typeface="Segoe UI Light"/>
              </a:rPr>
              <a:t>minutes</a:t>
            </a:r>
            <a:endParaRPr lang="en-US" sz="2000" dirty="0">
              <a:solidFill>
                <a:srgbClr val="505050"/>
              </a:solidFill>
              <a:latin typeface="Segoe UI Light"/>
            </a:endParaRPr>
          </a:p>
        </p:txBody>
      </p:sp>
      <p:sp>
        <p:nvSpPr>
          <p:cNvPr id="3" name="TextBox 2"/>
          <p:cNvSpPr txBox="1"/>
          <p:nvPr/>
        </p:nvSpPr>
        <p:spPr>
          <a:xfrm>
            <a:off x="457200" y="2971800"/>
            <a:ext cx="7975645" cy="3034677"/>
          </a:xfrm>
          <a:prstGeom prst="rect">
            <a:avLst/>
          </a:prstGeom>
          <a:noFill/>
        </p:spPr>
        <p:txBody>
          <a:bodyPr wrap="none" lIns="91440" tIns="91440" rIns="91440" bIns="91440" rtlCol="0">
            <a:spAutoFit/>
          </a:bodyPr>
          <a:lstStyle/>
          <a:p>
            <a:r>
              <a:rPr lang="en-US" sz="2000" b="1" dirty="0">
                <a:solidFill>
                  <a:srgbClr val="505050"/>
                </a:solidFill>
                <a:latin typeface="Segoe UI Light"/>
              </a:rPr>
              <a:t>Directions</a:t>
            </a:r>
            <a:endParaRPr lang="en-US" sz="2000" dirty="0">
              <a:solidFill>
                <a:srgbClr val="505050"/>
              </a:solidFill>
              <a:latin typeface="Segoe UI Light"/>
            </a:endParaRPr>
          </a:p>
          <a:p>
            <a:pPr marL="349724" indent="-349724">
              <a:buFont typeface="+mj-lt"/>
              <a:buAutoNum type="arabicPeriod"/>
            </a:pPr>
            <a:r>
              <a:rPr lang="en-US" sz="2000" dirty="0">
                <a:solidFill>
                  <a:srgbClr val="505050"/>
                </a:solidFill>
                <a:latin typeface="Segoe UI Light"/>
              </a:rPr>
              <a:t>Each table team pairs with another table.</a:t>
            </a:r>
          </a:p>
          <a:p>
            <a:pPr marL="349724" indent="-349724">
              <a:buFont typeface="+mj-lt"/>
              <a:buAutoNum type="arabicPeriod"/>
            </a:pPr>
            <a:r>
              <a:rPr lang="en-US" sz="2000" dirty="0">
                <a:solidFill>
                  <a:srgbClr val="505050"/>
                </a:solidFill>
                <a:latin typeface="Segoe UI Light"/>
              </a:rPr>
              <a:t>One table is the Microsoft team and the other table is the customer.</a:t>
            </a:r>
          </a:p>
          <a:p>
            <a:pPr marL="349724" indent="-349724">
              <a:buFont typeface="+mj-lt"/>
              <a:buAutoNum type="arabicPeriod"/>
            </a:pPr>
            <a:r>
              <a:rPr lang="en-US" sz="2000" dirty="0">
                <a:solidFill>
                  <a:srgbClr val="505050"/>
                </a:solidFill>
                <a:latin typeface="Segoe UI Light"/>
              </a:rPr>
              <a:t>The Microsoft team presents its proposed solution to the customer.</a:t>
            </a:r>
          </a:p>
          <a:p>
            <a:pPr marL="349724" indent="-349724">
              <a:buFont typeface="+mj-lt"/>
              <a:buAutoNum type="arabicPeriod"/>
            </a:pPr>
            <a:r>
              <a:rPr lang="en-US" sz="2000" dirty="0">
                <a:solidFill>
                  <a:srgbClr val="505050"/>
                </a:solidFill>
                <a:latin typeface="Segoe UI Light"/>
              </a:rPr>
              <a:t>The customer asks one of the objections from the list of objections.</a:t>
            </a:r>
          </a:p>
          <a:p>
            <a:pPr marL="349724" indent="-349724">
              <a:buFont typeface="+mj-lt"/>
              <a:buAutoNum type="arabicPeriod"/>
            </a:pPr>
            <a:r>
              <a:rPr lang="en-US" sz="2000" dirty="0">
                <a:solidFill>
                  <a:srgbClr val="505050"/>
                </a:solidFill>
                <a:latin typeface="Segoe UI Light"/>
              </a:rPr>
              <a:t>The Microsoft team responds to the objection.</a:t>
            </a:r>
          </a:p>
          <a:p>
            <a:pPr marL="349724" indent="-349724">
              <a:buFont typeface="+mj-lt"/>
              <a:buAutoNum type="arabicPeriod"/>
            </a:pPr>
            <a:r>
              <a:rPr lang="en-US" sz="2000" dirty="0">
                <a:solidFill>
                  <a:srgbClr val="505050"/>
                </a:solidFill>
                <a:latin typeface="Segoe UI Light"/>
              </a:rPr>
              <a:t>The customer team gives feedback to the Microsoft team. </a:t>
            </a:r>
          </a:p>
          <a:p>
            <a:pPr marL="349724" indent="-349724">
              <a:buFont typeface="+mj-lt"/>
              <a:buAutoNum type="arabicPeriod"/>
            </a:pPr>
            <a:r>
              <a:rPr lang="en-US" sz="2000" dirty="0">
                <a:solidFill>
                  <a:srgbClr val="505050"/>
                </a:solidFill>
                <a:latin typeface="Segoe UI Light"/>
              </a:rPr>
              <a:t>Tables switch roles and repeat Steps 2 through 6.</a:t>
            </a:r>
          </a:p>
          <a:p>
            <a:pPr>
              <a:lnSpc>
                <a:spcPct val="90000"/>
              </a:lnSpc>
              <a:spcAft>
                <a:spcPts val="600"/>
              </a:spcAft>
            </a:pPr>
            <a:endParaRPr lang="en-US" sz="2000" dirty="0" smtClean="0">
              <a:gradFill>
                <a:gsLst>
                  <a:gs pos="2917">
                    <a:srgbClr val="505050"/>
                  </a:gs>
                  <a:gs pos="30000">
                    <a:srgbClr val="505050"/>
                  </a:gs>
                </a:gsLst>
                <a:lin ang="5400000" scaled="0"/>
              </a:gradFill>
              <a:latin typeface="Segoe UI Light"/>
            </a:endParaRPr>
          </a:p>
        </p:txBody>
      </p:sp>
    </p:spTree>
    <p:extLst>
      <p:ext uri="{BB962C8B-B14F-4D97-AF65-F5344CB8AC3E}">
        <p14:creationId xmlns:p14="http://schemas.microsoft.com/office/powerpoint/2010/main" val="129046947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65760" y="365760"/>
            <a:ext cx="9143937" cy="1828786"/>
          </a:xfrm>
        </p:spPr>
        <p:txBody>
          <a:bodyPr/>
          <a:lstStyle/>
          <a:p>
            <a:r>
              <a:rPr lang="en-US" dirty="0" smtClean="0">
                <a:solidFill>
                  <a:srgbClr val="0072C6"/>
                </a:solidFill>
              </a:rPr>
              <a:t>Wrap-up</a:t>
            </a:r>
            <a:endParaRPr lang="en-US" dirty="0">
              <a:solidFill>
                <a:srgbClr val="0072C6"/>
              </a:solidFill>
            </a:endParaRPr>
          </a:p>
        </p:txBody>
      </p:sp>
      <p:sp>
        <p:nvSpPr>
          <p:cNvPr id="8" name="Text Placeholder 6"/>
          <p:cNvSpPr txBox="1">
            <a:spLocks/>
          </p:cNvSpPr>
          <p:nvPr/>
        </p:nvSpPr>
        <p:spPr>
          <a:xfrm>
            <a:off x="457200" y="1371600"/>
            <a:ext cx="6857370" cy="1828007"/>
          </a:xfrm>
          <a:prstGeom prst="rect">
            <a:avLst/>
          </a:prstGeom>
          <a:noFill/>
        </p:spPr>
        <p:txBody>
          <a:bodyPr vert="horz" wrap="square" lIns="91440" tIns="91440" rIns="91440" bIns="91440"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b="1" dirty="0">
                <a:solidFill>
                  <a:srgbClr val="505050"/>
                </a:solidFill>
              </a:rPr>
              <a:t>Outcomes</a:t>
            </a:r>
            <a:endParaRPr lang="en-US" sz="2000" dirty="0">
              <a:solidFill>
                <a:srgbClr val="505050"/>
              </a:solidFill>
            </a:endParaRPr>
          </a:p>
          <a:p>
            <a:pPr marL="285754" indent="-285754">
              <a:spcBef>
                <a:spcPct val="20000"/>
              </a:spcBef>
              <a:buFont typeface="Arial" pitchFamily="34" charset="0"/>
              <a:buChar char="•"/>
            </a:pPr>
            <a:r>
              <a:rPr lang="en-US" sz="2000" dirty="0">
                <a:solidFill>
                  <a:srgbClr val="505050"/>
                </a:solidFill>
              </a:rPr>
              <a:t>Identify the preferred solution for the case study.</a:t>
            </a:r>
          </a:p>
          <a:p>
            <a:pPr marL="285754" indent="-285754">
              <a:spcBef>
                <a:spcPct val="20000"/>
              </a:spcBef>
              <a:buFont typeface="Arial" pitchFamily="34" charset="0"/>
              <a:buChar char="•"/>
            </a:pPr>
            <a:r>
              <a:rPr lang="en-US" sz="2000" dirty="0">
                <a:solidFill>
                  <a:srgbClr val="505050"/>
                </a:solidFill>
              </a:rPr>
              <a:t>Identify solutions designed by other teams. </a:t>
            </a:r>
          </a:p>
          <a:p>
            <a:pPr>
              <a:spcBef>
                <a:spcPct val="20000"/>
              </a:spcBef>
            </a:pPr>
            <a:r>
              <a:rPr lang="en-US" sz="2000" b="1" dirty="0" smtClean="0">
                <a:solidFill>
                  <a:srgbClr val="505050"/>
                </a:solidFill>
              </a:rPr>
              <a:t>Timeframe</a:t>
            </a:r>
            <a:endParaRPr lang="en-US" sz="2000" dirty="0">
              <a:solidFill>
                <a:srgbClr val="505050"/>
              </a:solidFill>
            </a:endParaRPr>
          </a:p>
          <a:p>
            <a:pPr>
              <a:spcBef>
                <a:spcPct val="20000"/>
              </a:spcBef>
            </a:pPr>
            <a:r>
              <a:rPr lang="en-US" sz="2000" dirty="0">
                <a:solidFill>
                  <a:srgbClr val="505050"/>
                </a:solidFill>
              </a:rPr>
              <a:t>15 minutes</a:t>
            </a:r>
          </a:p>
        </p:txBody>
      </p:sp>
    </p:spTree>
    <p:extLst>
      <p:ext uri="{BB962C8B-B14F-4D97-AF65-F5344CB8AC3E}">
        <p14:creationId xmlns:p14="http://schemas.microsoft.com/office/powerpoint/2010/main" val="219732592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168" y="2359152"/>
            <a:ext cx="11201400" cy="849463"/>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sz="4800" dirty="0" smtClean="0">
                <a:solidFill>
                  <a:srgbClr val="FFFFFF"/>
                </a:solidFill>
              </a:rPr>
              <a:t>Real-world Case Study Workshop</a:t>
            </a:r>
          </a:p>
        </p:txBody>
      </p:sp>
      <p:sp>
        <p:nvSpPr>
          <p:cNvPr id="4" name="Title 1"/>
          <p:cNvSpPr txBox="1">
            <a:spLocks/>
          </p:cNvSpPr>
          <p:nvPr/>
        </p:nvSpPr>
        <p:spPr>
          <a:xfrm>
            <a:off x="201168" y="3657600"/>
            <a:ext cx="11201400" cy="2677656"/>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dirty="0">
                <a:solidFill>
                  <a:srgbClr val="FFFFFF"/>
                </a:solidFill>
              </a:rPr>
              <a:t>Lift and Shift</a:t>
            </a:r>
          </a:p>
          <a:p>
            <a:r>
              <a:rPr lang="en-US" sz="5400" dirty="0">
                <a:solidFill>
                  <a:srgbClr val="FFFFFF"/>
                </a:solidFill>
              </a:rPr>
              <a:t>Preferred solution</a:t>
            </a:r>
          </a:p>
          <a:p>
            <a:endParaRPr dirty="0">
              <a:solidFill>
                <a:srgbClr val="FFFFFF"/>
              </a:solidFill>
            </a:endParaRPr>
          </a:p>
        </p:txBody>
      </p:sp>
      <p:pic>
        <p:nvPicPr>
          <p:cNvPr id="5" name="Picture 4"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60387"/>
            <a:ext cx="4783145" cy="3648161"/>
          </a:xfrm>
          <a:prstGeom prst="rect">
            <a:avLst/>
          </a:prstGeom>
        </p:spPr>
      </p:pic>
    </p:spTree>
    <p:extLst>
      <p:ext uri="{BB962C8B-B14F-4D97-AF65-F5344CB8AC3E}">
        <p14:creationId xmlns:p14="http://schemas.microsoft.com/office/powerpoint/2010/main" val="158039422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target audience</a:t>
            </a:r>
            <a:endParaRPr lang="en-US" dirty="0"/>
          </a:p>
        </p:txBody>
      </p:sp>
      <p:sp>
        <p:nvSpPr>
          <p:cNvPr id="3" name="TextBox 2"/>
          <p:cNvSpPr txBox="1"/>
          <p:nvPr/>
        </p:nvSpPr>
        <p:spPr>
          <a:xfrm>
            <a:off x="457200" y="1371600"/>
            <a:ext cx="8682537" cy="1169551"/>
          </a:xfrm>
          <a:prstGeom prst="rect">
            <a:avLst/>
          </a:prstGeom>
          <a:noFill/>
        </p:spPr>
        <p:txBody>
          <a:bodyPr wrap="square" lIns="91440" tIns="91440" rIns="91440" bIns="91440" rtlCol="0">
            <a:spAutoFit/>
          </a:bodyPr>
          <a:lstStyle/>
          <a:p>
            <a:pPr marL="342900" indent="-342900">
              <a:lnSpc>
                <a:spcPct val="90000"/>
              </a:lnSpc>
              <a:spcAft>
                <a:spcPts val="612"/>
              </a:spcAft>
              <a:buFont typeface="Arial" panose="020B0604020202020204" pitchFamily="34" charset="0"/>
              <a:buChar char="•"/>
            </a:pPr>
            <a:r>
              <a:rPr lang="en-US" sz="2000" dirty="0">
                <a:solidFill>
                  <a:srgbClr val="505050"/>
                </a:solidFill>
                <a:latin typeface="Segoe UI Light"/>
              </a:rPr>
              <a:t>Greg Vernon, Head of Infrastructure and Operations</a:t>
            </a:r>
          </a:p>
          <a:p>
            <a:pPr marL="342900" indent="-342900">
              <a:lnSpc>
                <a:spcPct val="90000"/>
              </a:lnSpc>
              <a:spcAft>
                <a:spcPts val="612"/>
              </a:spcAft>
              <a:buFont typeface="Arial" panose="020B0604020202020204" pitchFamily="34" charset="0"/>
              <a:buChar char="•"/>
            </a:pPr>
            <a:r>
              <a:rPr lang="en-US" sz="2000" dirty="0">
                <a:solidFill>
                  <a:srgbClr val="505050"/>
                </a:solidFill>
                <a:latin typeface="Segoe UI Light"/>
              </a:rPr>
              <a:t>Jesse Adams, Infrastructure Lead </a:t>
            </a:r>
          </a:p>
          <a:p>
            <a:pPr marL="342900" indent="-342900">
              <a:lnSpc>
                <a:spcPct val="90000"/>
              </a:lnSpc>
              <a:spcAft>
                <a:spcPts val="612"/>
              </a:spcAft>
              <a:buFont typeface="Arial" panose="020B0604020202020204" pitchFamily="34" charset="0"/>
              <a:buChar char="•"/>
            </a:pPr>
            <a:r>
              <a:rPr lang="en-US" sz="2000" dirty="0">
                <a:solidFill>
                  <a:srgbClr val="505050"/>
                </a:solidFill>
                <a:latin typeface="Segoe UI Light"/>
              </a:rPr>
              <a:t>Identity and Security Leads </a:t>
            </a:r>
          </a:p>
        </p:txBody>
      </p:sp>
    </p:spTree>
    <p:extLst>
      <p:ext uri="{BB962C8B-B14F-4D97-AF65-F5344CB8AC3E}">
        <p14:creationId xmlns:p14="http://schemas.microsoft.com/office/powerpoint/2010/main" val="110432390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a:t>
            </a:r>
            <a:r>
              <a:rPr lang="en-US" dirty="0"/>
              <a:t>solution overview</a:t>
            </a:r>
          </a:p>
        </p:txBody>
      </p:sp>
      <p:sp>
        <p:nvSpPr>
          <p:cNvPr id="6" name="Content Placeholder 2"/>
          <p:cNvSpPr txBox="1">
            <a:spLocks/>
          </p:cNvSpPr>
          <p:nvPr/>
        </p:nvSpPr>
        <p:spPr>
          <a:xfrm>
            <a:off x="457200" y="1371600"/>
            <a:ext cx="10972800" cy="1470403"/>
          </a:xfrm>
          <a:prstGeom prst="rect">
            <a:avLst/>
          </a:prstGeom>
        </p:spPr>
        <p:txBody>
          <a:bodyPr vert="horz" wrap="square" lIns="91440" tIns="91440" rIns="91440" bIns="91440" rtlCol="0">
            <a:no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chemeClr val="tx1"/>
                </a:solidFill>
                <a:latin typeface="+mj-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spc="0" dirty="0">
                <a:gradFill>
                  <a:gsLst>
                    <a:gs pos="1250">
                      <a:srgbClr val="505050"/>
                    </a:gs>
                    <a:gs pos="100000">
                      <a:srgbClr val="505050"/>
                    </a:gs>
                  </a:gsLst>
                  <a:lin ang="5400000" scaled="0"/>
                </a:gradFill>
              </a:rPr>
              <a:t>The solution for Lucerne’s scenario involved several technologies, including:</a:t>
            </a:r>
          </a:p>
          <a:p>
            <a:pPr marL="228600" lvl="0" indent="-228600">
              <a:buFont typeface="Arial" pitchFamily="34" charset="0"/>
              <a:buChar char="•"/>
            </a:pPr>
            <a:r>
              <a:rPr lang="en-US" sz="2000" spc="0" dirty="0">
                <a:gradFill>
                  <a:gsLst>
                    <a:gs pos="1250">
                      <a:srgbClr val="505050"/>
                    </a:gs>
                    <a:gs pos="100000">
                      <a:srgbClr val="505050"/>
                    </a:gs>
                  </a:gsLst>
                  <a:lin ang="5400000" scaled="0"/>
                </a:gradFill>
              </a:rPr>
              <a:t>Using RBAC to control access to the networking and procurement resources separately </a:t>
            </a:r>
          </a:p>
          <a:p>
            <a:pPr marL="228600" lvl="0" indent="-228600">
              <a:buFont typeface="Arial" pitchFamily="34" charset="0"/>
              <a:buChar char="•"/>
            </a:pPr>
            <a:r>
              <a:rPr lang="en-US" sz="2000" spc="0" dirty="0">
                <a:gradFill>
                  <a:gsLst>
                    <a:gs pos="1250">
                      <a:srgbClr val="505050"/>
                    </a:gs>
                    <a:gs pos="100000">
                      <a:srgbClr val="505050"/>
                    </a:gs>
                  </a:gsLst>
                  <a:lin ang="5400000" scaled="0"/>
                </a:gradFill>
              </a:rPr>
              <a:t>Using tools such as Disk2VHD and the Azure PowerShell cmdlets to migrate the web app disks to Azure. In the future, when resource manager + VMware is supported, this could use Azure Site Recovery</a:t>
            </a:r>
          </a:p>
          <a:p>
            <a:pPr marL="228600" lvl="0" indent="-228600">
              <a:buFont typeface="Arial" pitchFamily="34" charset="0"/>
              <a:buChar char="•"/>
            </a:pPr>
            <a:r>
              <a:rPr lang="en-US" sz="2000" spc="0" dirty="0">
                <a:gradFill>
                  <a:gsLst>
                    <a:gs pos="1250">
                      <a:srgbClr val="505050"/>
                    </a:gs>
                    <a:gs pos="100000">
                      <a:srgbClr val="505050"/>
                    </a:gs>
                  </a:gsLst>
                  <a:lin ang="5400000" scaled="0"/>
                </a:gradFill>
              </a:rPr>
              <a:t>Upgrading the database to SQL Server 2014 with AlwaysOn Availability Groups</a:t>
            </a:r>
          </a:p>
          <a:p>
            <a:pPr marL="228600" lvl="0" indent="-228600">
              <a:buFont typeface="Arial" pitchFamily="34" charset="0"/>
              <a:buChar char="•"/>
            </a:pPr>
            <a:r>
              <a:rPr lang="en-US" sz="2000" spc="0" dirty="0">
                <a:gradFill>
                  <a:gsLst>
                    <a:gs pos="1250">
                      <a:srgbClr val="505050"/>
                    </a:gs>
                    <a:gs pos="100000">
                      <a:srgbClr val="505050"/>
                    </a:gs>
                  </a:gsLst>
                  <a:lin ang="5400000" scaled="0"/>
                </a:gradFill>
              </a:rPr>
              <a:t>Deploying the web and database tier on Azure Virtual Machines.</a:t>
            </a:r>
          </a:p>
          <a:p>
            <a:pPr lvl="0">
              <a:spcBef>
                <a:spcPts val="1200"/>
              </a:spcBef>
            </a:pPr>
            <a:r>
              <a:rPr lang="en-US" sz="2000" spc="0" dirty="0">
                <a:gradFill>
                  <a:gsLst>
                    <a:gs pos="1250">
                      <a:srgbClr val="505050"/>
                    </a:gs>
                    <a:gs pos="100000">
                      <a:srgbClr val="505050"/>
                    </a:gs>
                  </a:gsLst>
                  <a:lin ang="5400000" scaled="0"/>
                </a:gradFill>
              </a:rPr>
              <a:t>From a networking perspective. they used Azure ExpressRoute configured with public, private, and Microsoft peering for connectivity to Azure AD, Office 365, and Azure Virtual Networks. </a:t>
            </a:r>
          </a:p>
          <a:p>
            <a:pPr lvl="0"/>
            <a:r>
              <a:rPr lang="en-US" sz="2000" spc="0" dirty="0">
                <a:gradFill>
                  <a:gsLst>
                    <a:gs pos="1250">
                      <a:srgbClr val="505050"/>
                    </a:gs>
                    <a:gs pos="100000">
                      <a:srgbClr val="505050"/>
                    </a:gs>
                  </a:gsLst>
                  <a:lin ang="5400000" scaled="0"/>
                </a:gradFill>
              </a:rPr>
              <a:t>The Azure Application Gateway was chosen for load-balancing to address cookie session management requirements, and network security groups to lock down access to only the on-premises users</a:t>
            </a:r>
            <a:r>
              <a:rPr lang="en-US" sz="2000" spc="0" dirty="0" smtClean="0">
                <a:gradFill>
                  <a:gsLst>
                    <a:gs pos="1250">
                      <a:srgbClr val="505050"/>
                    </a:gs>
                    <a:gs pos="100000">
                      <a:srgbClr val="505050"/>
                    </a:gs>
                  </a:gsLst>
                  <a:lin ang="5400000" scaled="0"/>
                </a:gradFill>
              </a:rPr>
              <a:t>.</a:t>
            </a:r>
            <a:endParaRPr lang="en-US" sz="2000" spc="0" dirty="0">
              <a:gradFill>
                <a:gsLst>
                  <a:gs pos="1250">
                    <a:srgbClr val="505050"/>
                  </a:gs>
                  <a:gs pos="100000">
                    <a:srgbClr val="505050"/>
                  </a:gs>
                </a:gsLst>
                <a:lin ang="5400000" scaled="0"/>
              </a:gradFill>
            </a:endParaRPr>
          </a:p>
        </p:txBody>
      </p:sp>
      <p:sp>
        <p:nvSpPr>
          <p:cNvPr id="3" name="TextBox 2"/>
          <p:cNvSpPr txBox="1"/>
          <p:nvPr/>
        </p:nvSpPr>
        <p:spPr>
          <a:xfrm>
            <a:off x="457200" y="5486400"/>
            <a:ext cx="3071162" cy="815608"/>
          </a:xfrm>
          <a:prstGeom prst="rect">
            <a:avLst/>
          </a:prstGeom>
          <a:noFill/>
        </p:spPr>
        <p:txBody>
          <a:bodyPr wrap="none" lIns="91440" tIns="91440" rIns="91440" bIns="91440"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Let’s review in more detail. </a:t>
            </a:r>
          </a:p>
          <a:p>
            <a:pPr>
              <a:lnSpc>
                <a:spcPct val="90000"/>
              </a:lnSpc>
              <a:spcAft>
                <a:spcPts val="600"/>
              </a:spcAft>
            </a:pPr>
            <a:endParaRPr lang="en-US"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869659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limiting access to resources</a:t>
            </a:r>
            <a:br>
              <a:rPr lang="en-US" dirty="0" smtClean="0"/>
            </a:br>
            <a:endParaRPr lang="en-US" dirty="0"/>
          </a:p>
        </p:txBody>
      </p:sp>
      <p:sp>
        <p:nvSpPr>
          <p:cNvPr id="3" name="Content Placeholder 2"/>
          <p:cNvSpPr>
            <a:spLocks noGrp="1"/>
          </p:cNvSpPr>
          <p:nvPr>
            <p:ph sz="quarter" idx="10"/>
          </p:nvPr>
        </p:nvSpPr>
        <p:spPr>
          <a:xfrm>
            <a:off x="457200" y="1371600"/>
            <a:ext cx="5608637" cy="1470403"/>
          </a:xfrm>
        </p:spPr>
        <p:txBody>
          <a:bodyPr/>
          <a:lstStyle/>
          <a:p>
            <a:pPr lvl="0"/>
            <a:r>
              <a:rPr lang="en-US" sz="2000" dirty="0" smtClean="0">
                <a:latin typeface="+mj-lt"/>
              </a:rPr>
              <a:t>Lucerne will need to change the Azure subscription default directory to point to the existing Office 365 AD tenant. This will require Global Admin rights on the Office 365 tenant. </a:t>
            </a:r>
          </a:p>
          <a:p>
            <a:pPr lvl="0"/>
            <a:r>
              <a:rPr lang="en-US" sz="2000" dirty="0" smtClean="0">
                <a:latin typeface="+mj-lt"/>
              </a:rPr>
              <a:t>When deploying resources, they should plan to deploy the virtual network into its own resource group. This will allow them to segment out resources and assign management rights to just the team that requires them. </a:t>
            </a:r>
          </a:p>
          <a:p>
            <a:pPr lvl="0"/>
            <a:r>
              <a:rPr lang="en-US" sz="2000" dirty="0" smtClean="0">
                <a:latin typeface="+mj-lt"/>
              </a:rPr>
              <a:t>The procurement resources should go in a separate resource group as they all share the same life cycle and should be managed by the same team. </a:t>
            </a:r>
          </a:p>
          <a:p>
            <a:endParaRPr lang="en-US" sz="2000" dirty="0">
              <a:latin typeface="+mj-lt"/>
            </a:endParaRPr>
          </a:p>
        </p:txBody>
      </p:sp>
      <p:pic>
        <p:nvPicPr>
          <p:cNvPr id="4" name="Picture 3"/>
          <p:cNvPicPr/>
          <p:nvPr/>
        </p:nvPicPr>
        <p:blipFill>
          <a:blip r:embed="rId2"/>
          <a:stretch>
            <a:fillRect/>
          </a:stretch>
        </p:blipFill>
        <p:spPr>
          <a:xfrm>
            <a:off x="6839065" y="2685353"/>
            <a:ext cx="5462854" cy="1952056"/>
          </a:xfrm>
          <a:prstGeom prst="rect">
            <a:avLst/>
          </a:prstGeom>
          <a:ln>
            <a:solidFill>
              <a:schemeClr val="tx1"/>
            </a:solidFill>
          </a:ln>
        </p:spPr>
      </p:pic>
    </p:spTree>
    <p:extLst>
      <p:ext uri="{BB962C8B-B14F-4D97-AF65-F5344CB8AC3E}">
        <p14:creationId xmlns:p14="http://schemas.microsoft.com/office/powerpoint/2010/main" val="339928797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sp>
        <p:nvSpPr>
          <p:cNvPr id="3" name="Rectangle 2"/>
          <p:cNvSpPr/>
          <p:nvPr/>
        </p:nvSpPr>
        <p:spPr>
          <a:xfrm>
            <a:off x="457200" y="1371600"/>
            <a:ext cx="11171237" cy="4753096"/>
          </a:xfrm>
          <a:prstGeom prst="rect">
            <a:avLst/>
          </a:prstGeom>
        </p:spPr>
        <p:txBody>
          <a:bodyPr wrap="square" tIns="91440" bIns="91440">
            <a:spAutoFit/>
          </a:bodyPr>
          <a:lstStyle/>
          <a:p>
            <a:pPr marL="291436" indent="-291436">
              <a:lnSpc>
                <a:spcPct val="106000"/>
              </a:lnSpc>
              <a:buFont typeface="Arial" panose="020B0604020202020204" pitchFamily="34" charset="0"/>
              <a:buChar char="•"/>
            </a:pPr>
            <a:r>
              <a:rPr lang="en-US" sz="2000" dirty="0">
                <a:latin typeface="+mj-lt"/>
                <a:ea typeface="Calibri" panose="020F0502020204030204" pitchFamily="34" charset="0"/>
                <a:cs typeface="Segoe UI" panose="020B0502040204020203" pitchFamily="34" charset="0"/>
              </a:rPr>
              <a:t>Establish ExpressRoute connection using public, private, and Microsoft peering.</a:t>
            </a:r>
          </a:p>
          <a:p>
            <a:pPr marL="291436" indent="-291436">
              <a:lnSpc>
                <a:spcPct val="106000"/>
              </a:lnSpc>
              <a:buFont typeface="Arial" panose="020B0604020202020204" pitchFamily="34" charset="0"/>
              <a:buChar char="•"/>
            </a:pPr>
            <a:r>
              <a:rPr lang="en-US" sz="2000" dirty="0">
                <a:latin typeface="+mj-lt"/>
                <a:ea typeface="Calibri" panose="020F0502020204030204" pitchFamily="34" charset="0"/>
                <a:cs typeface="Segoe UI" panose="020B0502040204020203" pitchFamily="34" charset="0"/>
              </a:rPr>
              <a:t>Enable the Premium option for </a:t>
            </a:r>
            <a:r>
              <a:rPr lang="en-US" sz="2000" dirty="0" smtClean="0">
                <a:latin typeface="+mj-lt"/>
                <a:ea typeface="Calibri" panose="020F0502020204030204" pitchFamily="34" charset="0"/>
                <a:cs typeface="Segoe UI" panose="020B0502040204020203" pitchFamily="34" charset="0"/>
              </a:rPr>
              <a:t>ExpressRoute – this enables </a:t>
            </a:r>
            <a:r>
              <a:rPr lang="en-US" sz="2000" dirty="0">
                <a:latin typeface="+mj-lt"/>
                <a:ea typeface="Calibri" panose="020F0502020204030204" pitchFamily="34" charset="0"/>
                <a:cs typeface="Segoe UI" panose="020B0502040204020203" pitchFamily="34" charset="0"/>
              </a:rPr>
              <a:t>connectivity to all regions throughout the Microsoft backbone.</a:t>
            </a:r>
          </a:p>
          <a:p>
            <a:pPr marL="291436" indent="-291436">
              <a:lnSpc>
                <a:spcPct val="106000"/>
              </a:lnSpc>
              <a:buFont typeface="Arial" panose="020B0604020202020204" pitchFamily="34" charset="0"/>
              <a:buChar char="•"/>
            </a:pPr>
            <a:r>
              <a:rPr lang="en-US" sz="2000" dirty="0">
                <a:latin typeface="+mj-lt"/>
                <a:ea typeface="Calibri" panose="020F0502020204030204" pitchFamily="34" charset="0"/>
                <a:cs typeface="Times New Roman" panose="02020603050405020304" pitchFamily="18" charset="0"/>
              </a:rPr>
              <a:t>A simple Virtual Network design given the address space of 10.2.1.0/24 could have the following subnets </a:t>
            </a:r>
          </a:p>
          <a:p>
            <a:pPr lvl="2"/>
            <a:r>
              <a:rPr lang="en-US" sz="2000" dirty="0">
                <a:latin typeface="+mj-lt"/>
              </a:rPr>
              <a:t>10.0.1.0/28 Procurement </a:t>
            </a:r>
          </a:p>
          <a:p>
            <a:pPr lvl="2"/>
            <a:r>
              <a:rPr lang="en-US" sz="2000" dirty="0">
                <a:latin typeface="+mj-lt"/>
              </a:rPr>
              <a:t>10.0.1.16/28 Database </a:t>
            </a:r>
          </a:p>
          <a:p>
            <a:pPr lvl="2"/>
            <a:r>
              <a:rPr lang="en-US" sz="2000" dirty="0">
                <a:latin typeface="+mj-lt"/>
              </a:rPr>
              <a:t>10.0.1.32/28 Gateway (ExpressRoute gateways require a /28 subnet)</a:t>
            </a:r>
            <a:endParaRPr lang="en-US" sz="2000" dirty="0">
              <a:latin typeface="+mj-lt"/>
              <a:ea typeface="Calibri" panose="020F0502020204030204" pitchFamily="34" charset="0"/>
              <a:cs typeface="Times New Roman" panose="02020603050405020304" pitchFamily="18" charset="0"/>
            </a:endParaRPr>
          </a:p>
          <a:p>
            <a:pPr marL="291436" indent="-291436">
              <a:lnSpc>
                <a:spcPct val="106000"/>
              </a:lnSpc>
              <a:spcAft>
                <a:spcPts val="816"/>
              </a:spcAft>
              <a:buFont typeface="Arial" panose="020B0604020202020204" pitchFamily="34" charset="0"/>
              <a:buChar char="•"/>
            </a:pPr>
            <a:r>
              <a:rPr lang="en-US" sz="2000" dirty="0">
                <a:latin typeface="+mj-lt"/>
              </a:rPr>
              <a:t>A network security group should be created to allow in-bound and out-bound traffic from the on-premises 172.16.0.0/16 network and between the Procurement and Database subnets in Azure to minimize the attack surface. </a:t>
            </a:r>
          </a:p>
          <a:p>
            <a:pPr marL="291436" indent="-291436">
              <a:lnSpc>
                <a:spcPct val="106000"/>
              </a:lnSpc>
              <a:spcAft>
                <a:spcPts val="816"/>
              </a:spcAft>
              <a:buFont typeface="Arial" panose="020B0604020202020204" pitchFamily="34" charset="0"/>
              <a:buChar char="•"/>
            </a:pPr>
            <a:r>
              <a:rPr lang="en-US" sz="2000" dirty="0">
                <a:latin typeface="+mj-lt"/>
                <a:cs typeface="Times New Roman" panose="02020603050405020304" pitchFamily="18" charset="0"/>
              </a:rPr>
              <a:t>Configure the Virtual Network to reference the existing AD DNS Infrastructure to enable users to successfully authenticate. Deploying domain controllers in the same virtual network would be advised once the deployment moves out of the pilot phase.</a:t>
            </a:r>
            <a:endParaRPr lang="en-US" sz="2000" dirty="0">
              <a:latin typeface="+mj-lt"/>
            </a:endParaRPr>
          </a:p>
        </p:txBody>
      </p:sp>
    </p:spTree>
    <p:extLst>
      <p:ext uri="{BB962C8B-B14F-4D97-AF65-F5344CB8AC3E}">
        <p14:creationId xmlns:p14="http://schemas.microsoft.com/office/powerpoint/2010/main" val="30666998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168" y="2359152"/>
            <a:ext cx="11201400" cy="849463"/>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4800" dirty="0" smtClean="0">
                <a:solidFill>
                  <a:schemeClr val="tx1"/>
                </a:solidFill>
              </a:rPr>
              <a:t>Real-world Case Study Workshop</a:t>
            </a:r>
          </a:p>
        </p:txBody>
      </p:sp>
      <p:sp>
        <p:nvSpPr>
          <p:cNvPr id="4" name="Title 1"/>
          <p:cNvSpPr txBox="1">
            <a:spLocks/>
          </p:cNvSpPr>
          <p:nvPr/>
        </p:nvSpPr>
        <p:spPr>
          <a:xfrm>
            <a:off x="201168" y="3657600"/>
            <a:ext cx="11201400" cy="1846659"/>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dirty="0" smtClean="0">
                <a:solidFill>
                  <a:schemeClr val="tx1"/>
                </a:solidFill>
              </a:rPr>
              <a:t>SQL Server Hybrid Cloud</a:t>
            </a:r>
          </a:p>
          <a:p>
            <a:endParaRPr lang="en-US" dirty="0">
              <a:solidFill>
                <a:schemeClr val="tx1"/>
              </a:solidFill>
            </a:endParaRPr>
          </a:p>
        </p:txBody>
      </p:sp>
      <p:pic>
        <p:nvPicPr>
          <p:cNvPr id="5" name="Picture 4"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60387"/>
            <a:ext cx="4783145" cy="3648161"/>
          </a:xfrm>
          <a:prstGeom prst="rect">
            <a:avLst/>
          </a:prstGeom>
        </p:spPr>
      </p:pic>
    </p:spTree>
    <p:extLst>
      <p:ext uri="{BB962C8B-B14F-4D97-AF65-F5344CB8AC3E}">
        <p14:creationId xmlns:p14="http://schemas.microsoft.com/office/powerpoint/2010/main" val="406535711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760"/>
            <a:ext cx="12070715" cy="914365"/>
          </a:xfrm>
        </p:spPr>
        <p:txBody>
          <a:bodyPr/>
          <a:lstStyle/>
          <a:p>
            <a:r>
              <a:rPr lang="en-US" dirty="0" smtClean="0"/>
              <a:t>ExpressRoute integration – routing requirements</a:t>
            </a:r>
            <a:endParaRPr lang="en-US" dirty="0"/>
          </a:p>
        </p:txBody>
      </p:sp>
      <p:sp>
        <p:nvSpPr>
          <p:cNvPr id="3" name="Content Placeholder 2"/>
          <p:cNvSpPr>
            <a:spLocks noGrp="1"/>
          </p:cNvSpPr>
          <p:nvPr>
            <p:ph sz="quarter" idx="10"/>
          </p:nvPr>
        </p:nvSpPr>
        <p:spPr>
          <a:xfrm>
            <a:off x="457200" y="1371600"/>
            <a:ext cx="10972800" cy="1470403"/>
          </a:xfrm>
        </p:spPr>
        <p:txBody>
          <a:bodyPr>
            <a:noAutofit/>
          </a:bodyPr>
          <a:lstStyle/>
          <a:p>
            <a:r>
              <a:rPr lang="en-US" sz="1400" dirty="0" smtClean="0">
                <a:latin typeface="+mj-lt"/>
              </a:rPr>
              <a:t>Private peering</a:t>
            </a:r>
          </a:p>
          <a:p>
            <a:pPr lvl="1"/>
            <a:r>
              <a:rPr lang="en-US" sz="1400" dirty="0" smtClean="0">
                <a:latin typeface="+mj-lt"/>
              </a:rPr>
              <a:t>You must reserve one /29 subnet or two /30 subnets for routing interfaces.</a:t>
            </a:r>
          </a:p>
          <a:p>
            <a:pPr lvl="2"/>
            <a:r>
              <a:rPr lang="en-US" sz="1400" dirty="0" smtClean="0">
                <a:latin typeface="+mj-lt"/>
              </a:rPr>
              <a:t>The subnets used for routing can be either private IP addresses or public IP addresses.</a:t>
            </a:r>
          </a:p>
          <a:p>
            <a:pPr lvl="2"/>
            <a:r>
              <a:rPr lang="en-US" sz="1400" dirty="0" smtClean="0">
                <a:latin typeface="+mj-lt"/>
              </a:rPr>
              <a:t>The subnets must not conflict with the range reserved by the customer for use in the Microsoft cloud.</a:t>
            </a:r>
          </a:p>
          <a:p>
            <a:pPr lvl="1"/>
            <a:r>
              <a:rPr lang="en-US" sz="1400" dirty="0" smtClean="0">
                <a:latin typeface="+mj-lt"/>
              </a:rPr>
              <a:t>If one /29 subnet is used, it will be split into two /30 subnets. </a:t>
            </a:r>
          </a:p>
          <a:p>
            <a:pPr lvl="2"/>
            <a:r>
              <a:rPr lang="en-US" sz="1400" dirty="0" smtClean="0">
                <a:latin typeface="+mj-lt"/>
              </a:rPr>
              <a:t>The first /30 subnet will be used for the primary link and the second /30 subnet will be used for the secondary link.</a:t>
            </a:r>
          </a:p>
          <a:p>
            <a:pPr lvl="2"/>
            <a:r>
              <a:rPr lang="en-US" sz="1400" dirty="0" smtClean="0">
                <a:latin typeface="+mj-lt"/>
              </a:rPr>
              <a:t>For each of the /30 subnets, you must use the first IP address of the /30 subnet on your router. Microsoft will use the second IP address of the /30 subnet to set up a BGP session.</a:t>
            </a:r>
          </a:p>
          <a:p>
            <a:pPr lvl="2"/>
            <a:r>
              <a:rPr lang="en-US" sz="1400" dirty="0" smtClean="0">
                <a:latin typeface="+mj-lt"/>
              </a:rPr>
              <a:t>You must set up both BGP sessions for your availability SLA to be valid.</a:t>
            </a:r>
          </a:p>
          <a:p>
            <a:r>
              <a:rPr lang="en-US" sz="1400" dirty="0" smtClean="0">
                <a:latin typeface="+mj-lt"/>
              </a:rPr>
              <a:t>Public and Microsoft peering</a:t>
            </a:r>
          </a:p>
          <a:p>
            <a:pPr lvl="1"/>
            <a:r>
              <a:rPr lang="en-US" sz="1400" dirty="0" smtClean="0">
                <a:latin typeface="+mj-lt"/>
              </a:rPr>
              <a:t>You must use public IP addresses that you own for setting up the BGP sessions. Microsoft must be able to verify the ownership of the IP addresses through Routing Internet Registries and Internet Routing Registries. </a:t>
            </a:r>
          </a:p>
          <a:p>
            <a:pPr lvl="1"/>
            <a:r>
              <a:rPr lang="en-US" sz="1400" dirty="0" smtClean="0">
                <a:latin typeface="+mj-lt"/>
              </a:rPr>
              <a:t>You must use a unique /29 subnet or two /30 subnets to set up the BGP peering for each peering per ExpressRoute circuit (if you have more than one). </a:t>
            </a:r>
          </a:p>
          <a:p>
            <a:pPr lvl="1"/>
            <a:r>
              <a:rPr lang="en-US" sz="1400" dirty="0" smtClean="0">
                <a:latin typeface="+mj-lt"/>
              </a:rPr>
              <a:t>If one /29 subnet is used, it will be split into two /30 subnets. </a:t>
            </a:r>
          </a:p>
          <a:p>
            <a:pPr lvl="2"/>
            <a:r>
              <a:rPr lang="en-US" sz="1400" dirty="0" smtClean="0">
                <a:latin typeface="+mj-lt"/>
              </a:rPr>
              <a:t>The first /30 subnet will be used for the primary link and the second /30 subnet will be used for the secondary link.</a:t>
            </a:r>
          </a:p>
          <a:p>
            <a:pPr lvl="2"/>
            <a:r>
              <a:rPr lang="en-US" sz="1400" dirty="0" smtClean="0">
                <a:latin typeface="+mj-lt"/>
              </a:rPr>
              <a:t>For each of the /30 subnets, you must use the first IP address of the /30 subnet on your router. Microsoft will use the second IP address of the /30 subnet to setup a BGP session.</a:t>
            </a:r>
          </a:p>
          <a:p>
            <a:pPr lvl="1"/>
            <a:r>
              <a:rPr lang="en-US" sz="1400" dirty="0" smtClean="0">
                <a:latin typeface="+mj-lt"/>
              </a:rPr>
              <a:t>You must set up both BGP sessions for your available SLA to be valid.</a:t>
            </a:r>
          </a:p>
          <a:p>
            <a:pPr lvl="1"/>
            <a:r>
              <a:rPr lang="en-US" sz="1400" dirty="0" smtClean="0">
                <a:latin typeface="+mj-lt"/>
              </a:rPr>
              <a:t>Make sure that your IP address and AS number are registered to you in one of the following registries: ARIN, APNIC, AFRINIC, LACNIC, RIPE NCC, RADB, ALTDB.</a:t>
            </a:r>
            <a:endParaRPr lang="en-US" sz="1400" dirty="0">
              <a:latin typeface="+mj-lt"/>
            </a:endParaRPr>
          </a:p>
        </p:txBody>
      </p:sp>
    </p:spTree>
    <p:extLst>
      <p:ext uri="{BB962C8B-B14F-4D97-AF65-F5344CB8AC3E}">
        <p14:creationId xmlns:p14="http://schemas.microsoft.com/office/powerpoint/2010/main" val="195966630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ExpressRoute integration – NAT requirements</a:t>
            </a:r>
            <a:endParaRPr lang="en-US" dirty="0"/>
          </a:p>
        </p:txBody>
      </p:sp>
      <p:sp>
        <p:nvSpPr>
          <p:cNvPr id="3" name="Content Placeholder 2"/>
          <p:cNvSpPr>
            <a:spLocks noGrp="1"/>
          </p:cNvSpPr>
          <p:nvPr>
            <p:ph sz="quarter" idx="10"/>
          </p:nvPr>
        </p:nvSpPr>
        <p:spPr>
          <a:xfrm>
            <a:off x="457200" y="1645920"/>
            <a:ext cx="5456237" cy="2088563"/>
          </a:xfrm>
        </p:spPr>
        <p:txBody>
          <a:bodyPr vert="horz" wrap="square" lIns="91440" tIns="0" rIns="91440" bIns="93260" rtlCol="0">
            <a:spAutoFit/>
          </a:bodyPr>
          <a:lstStyle/>
          <a:p>
            <a:pPr defTabSz="685710">
              <a:spcBef>
                <a:spcPts val="0"/>
              </a:spcBef>
            </a:pPr>
            <a:r>
              <a:rPr lang="en-US" sz="1600" b="1" dirty="0">
                <a:solidFill>
                  <a:schemeClr val="tx1"/>
                </a:solidFill>
                <a:latin typeface="+mj-lt"/>
              </a:rPr>
              <a:t>The Azure public peering path </a:t>
            </a:r>
            <a:r>
              <a:rPr lang="en-US" sz="1600" dirty="0">
                <a:solidFill>
                  <a:schemeClr val="tx1"/>
                </a:solidFill>
                <a:latin typeface="+mj-lt"/>
              </a:rPr>
              <a:t>enables you to connect to all services hosted in Azure over their public IP addresses. These include all services listed in the ExpessRoute FAQ and any services hosted by ISVs on Microsoft Azure. Connectivity to Microsoft Azure services on public peering is always initiated from your network into the Microsoft network. Traffic destined to Microsoft Azure on public peering must be SNATed to valid public IPv4 addresses before they enter the Microsoft network. </a:t>
            </a:r>
          </a:p>
        </p:txBody>
      </p:sp>
      <p:pic>
        <p:nvPicPr>
          <p:cNvPr id="4" name="Picture 3" descr="https://acom.azurecomcdn.net/80C57D/cdn/mediahandler/docarticles/dpsmedia-prod/azure.microsoft.com/en-us/documentation/articles/expressroute-nat/20151223054713/expressroute-nat-azure-public.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1828800"/>
            <a:ext cx="5548990" cy="137818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C:\Users\Michael\Desktop\expressroute-nat-microsof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572000"/>
            <a:ext cx="5611811" cy="1402791"/>
          </a:xfrm>
          <a:prstGeom prst="rect">
            <a:avLst/>
          </a:prstGeom>
          <a:ln w="88900" cap="sq" cmpd="thickThin">
            <a:solidFill>
              <a:srgbClr val="000000"/>
            </a:solidFill>
            <a:prstDash val="solid"/>
            <a:miter lim="800000"/>
          </a:ln>
          <a:effectLst>
            <a:innerShdw blurRad="76200">
              <a:srgbClr val="000000"/>
            </a:innerShdw>
          </a:effectLst>
        </p:spPr>
      </p:pic>
      <p:sp>
        <p:nvSpPr>
          <p:cNvPr id="6" name="Content Placeholder 2"/>
          <p:cNvSpPr txBox="1">
            <a:spLocks/>
          </p:cNvSpPr>
          <p:nvPr/>
        </p:nvSpPr>
        <p:spPr>
          <a:xfrm>
            <a:off x="457200" y="4480560"/>
            <a:ext cx="5380037" cy="2088563"/>
          </a:xfrm>
          <a:prstGeom prst="rect">
            <a:avLst/>
          </a:prstGeom>
        </p:spPr>
        <p:txBody>
          <a:bodyPr vert="horz" wrap="square" lIns="91440" tIns="0" rIns="91440" bIns="93260" rtlCol="0">
            <a:spAutoFit/>
          </a:bodyPr>
          <a:lstStyle>
            <a:defPPr>
              <a:defRPr lang="en-US"/>
            </a:defPPr>
            <a:lvl1pPr marL="228600" marR="0" indent="-228600" defTabSz="685710" fontAlgn="auto">
              <a:lnSpc>
                <a:spcPct val="90000"/>
              </a:lnSpc>
              <a:spcBef>
                <a:spcPts val="0"/>
              </a:spcBef>
              <a:spcAft>
                <a:spcPts val="0"/>
              </a:spcAft>
              <a:buClrTx/>
              <a:buSzPct val="90000"/>
              <a:buFont typeface="Arial" pitchFamily="34" charset="0"/>
              <a:buChar char="•"/>
              <a:tabLst/>
              <a:defRPr sz="1600" b="1" spc="0" baseline="0">
                <a:latin typeface="+mj-lt"/>
              </a:defRPr>
            </a:lvl1pPr>
            <a:lvl2pPr marL="429479" marR="0" indent="-177393" defTabSz="685710"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2pPr>
            <a:lvl3pPr marL="588197" marR="0" indent="-168057" defTabSz="685710" fontAlgn="auto">
              <a:lnSpc>
                <a:spcPct val="90000"/>
              </a:lnSpc>
              <a:spcBef>
                <a:spcPct val="20000"/>
              </a:spcBef>
              <a:spcAft>
                <a:spcPts val="0"/>
              </a:spcAft>
              <a:buClrTx/>
              <a:buSzPct val="90000"/>
              <a:buFont typeface="Arial" pitchFamily="34" charset="0"/>
              <a:buChar char="•"/>
              <a:tabLst/>
              <a:defRPr sz="1471" spc="0" baseline="0">
                <a:gradFill>
                  <a:gsLst>
                    <a:gs pos="1250">
                      <a:schemeClr val="tx1"/>
                    </a:gs>
                    <a:gs pos="100000">
                      <a:schemeClr val="tx1"/>
                    </a:gs>
                  </a:gsLst>
                  <a:lin ang="5400000" scaled="0"/>
                </a:gradFill>
              </a:defRPr>
            </a:lvl3pPr>
            <a:lvl4pPr marL="756254" marR="0" indent="-168057" defTabSz="685710" fontAlgn="auto">
              <a:lnSpc>
                <a:spcPct val="90000"/>
              </a:lnSpc>
              <a:spcBef>
                <a:spcPct val="20000"/>
              </a:spcBef>
              <a:spcAft>
                <a:spcPts val="0"/>
              </a:spcAft>
              <a:buClrTx/>
              <a:buSzPct val="90000"/>
              <a:buFont typeface="Arial" pitchFamily="34" charset="0"/>
              <a:buChar char="•"/>
              <a:tabLst/>
              <a:defRPr sz="1324" spc="0" baseline="0">
                <a:gradFill>
                  <a:gsLst>
                    <a:gs pos="1250">
                      <a:schemeClr val="tx1"/>
                    </a:gs>
                    <a:gs pos="100000">
                      <a:schemeClr val="tx1"/>
                    </a:gs>
                  </a:gsLst>
                  <a:lin ang="5400000" scaled="0"/>
                </a:gradFill>
              </a:defRPr>
            </a:lvl4pPr>
            <a:lvl5pPr marL="924310" marR="0" indent="-168057" defTabSz="685710" fontAlgn="auto">
              <a:lnSpc>
                <a:spcPct val="90000"/>
              </a:lnSpc>
              <a:spcBef>
                <a:spcPct val="20000"/>
              </a:spcBef>
              <a:spcAft>
                <a:spcPts val="0"/>
              </a:spcAft>
              <a:buClrTx/>
              <a:buSzPct val="90000"/>
              <a:buFont typeface="Arial" pitchFamily="34" charset="0"/>
              <a:buChar char="•"/>
              <a:tabLst/>
              <a:defRPr sz="1324" spc="0" baseline="0">
                <a:gradFill>
                  <a:gsLst>
                    <a:gs pos="1250">
                      <a:schemeClr val="tx1"/>
                    </a:gs>
                    <a:gs pos="100000">
                      <a:schemeClr val="tx1"/>
                    </a:gs>
                  </a:gsLst>
                  <a:lin ang="5400000" scaled="0"/>
                </a:gradFill>
              </a:defRPr>
            </a:lvl5pPr>
            <a:lvl6pPr marL="1885701" indent="-171427" defTabSz="685710">
              <a:spcBef>
                <a:spcPct val="20000"/>
              </a:spcBef>
              <a:buFont typeface="Arial" pitchFamily="34" charset="0"/>
              <a:buChar char="•"/>
              <a:defRPr sz="1471"/>
            </a:lvl6pPr>
            <a:lvl7pPr marL="2228557" indent="-171427" defTabSz="685710">
              <a:spcBef>
                <a:spcPct val="20000"/>
              </a:spcBef>
              <a:buFont typeface="Arial" pitchFamily="34" charset="0"/>
              <a:buChar char="•"/>
              <a:defRPr sz="1471"/>
            </a:lvl7pPr>
            <a:lvl8pPr marL="2571410" indent="-171427" defTabSz="685710">
              <a:spcBef>
                <a:spcPct val="20000"/>
              </a:spcBef>
              <a:buFont typeface="Arial" pitchFamily="34" charset="0"/>
              <a:buChar char="•"/>
              <a:defRPr sz="1471"/>
            </a:lvl8pPr>
            <a:lvl9pPr marL="2914266" indent="-171427" defTabSz="685710">
              <a:spcBef>
                <a:spcPct val="20000"/>
              </a:spcBef>
              <a:buFont typeface="Arial" pitchFamily="34" charset="0"/>
              <a:buChar char="•"/>
              <a:defRPr sz="1471"/>
            </a:lvl9pPr>
          </a:lstStyle>
          <a:p>
            <a:r>
              <a:rPr lang="en-US" dirty="0"/>
              <a:t>The Microsoft peering path </a:t>
            </a:r>
            <a:r>
              <a:rPr lang="en-US" b="0" dirty="0"/>
              <a:t>lets you connect to Microsoft cloud services that are not supported through the Azure public peering path. The list of services includes Office 365 services, such as Exchange Online, SharePoint Online, Skype for Business, and CRM Online. Microsoft supports bi-directional connectivity via Microsoft peering. Traffic destined to Microsoft cloud services must be SNATed to valid public IPv4 addresses before they enter the Microsoft network. </a:t>
            </a:r>
          </a:p>
        </p:txBody>
      </p:sp>
    </p:spTree>
    <p:extLst>
      <p:ext uri="{BB962C8B-B14F-4D97-AF65-F5344CB8AC3E}">
        <p14:creationId xmlns:p14="http://schemas.microsoft.com/office/powerpoint/2010/main" val="82638091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migration</a:t>
            </a:r>
            <a:endParaRPr lang="en-US" dirty="0"/>
          </a:p>
        </p:txBody>
      </p:sp>
      <p:sp>
        <p:nvSpPr>
          <p:cNvPr id="3" name="TextBox 2"/>
          <p:cNvSpPr txBox="1"/>
          <p:nvPr/>
        </p:nvSpPr>
        <p:spPr>
          <a:xfrm>
            <a:off x="457200" y="1371600"/>
            <a:ext cx="5913437" cy="4517887"/>
          </a:xfrm>
          <a:prstGeom prst="rect">
            <a:avLst/>
          </a:prstGeom>
          <a:noFill/>
        </p:spPr>
        <p:txBody>
          <a:bodyPr wrap="square" lIns="186521" tIns="149217" rIns="186521" bIns="149217" rtlCol="0">
            <a:spAutoFit/>
          </a:bodyPr>
          <a:lstStyle/>
          <a:p>
            <a:pPr marL="349724" indent="-349724">
              <a:lnSpc>
                <a:spcPct val="90000"/>
              </a:lnSpc>
              <a:spcAft>
                <a:spcPts val="612"/>
              </a:spcAft>
              <a:buFont typeface="Arial" panose="020B0604020202020204" pitchFamily="34" charset="0"/>
              <a:buChar char="•"/>
            </a:pPr>
            <a:r>
              <a:rPr lang="en-US" sz="2000" dirty="0">
                <a:latin typeface="+mj-lt"/>
              </a:rPr>
              <a:t>Migrate to Virtual Machines for web</a:t>
            </a:r>
          </a:p>
          <a:p>
            <a:pPr marL="816022" lvl="1" indent="-349724">
              <a:lnSpc>
                <a:spcPct val="90000"/>
              </a:lnSpc>
              <a:spcAft>
                <a:spcPts val="612"/>
              </a:spcAft>
              <a:buFont typeface="Courier New" panose="02070309020205020404" pitchFamily="49" charset="0"/>
              <a:buChar char="o"/>
            </a:pPr>
            <a:r>
              <a:rPr lang="en-US" sz="2000" dirty="0">
                <a:latin typeface="+mj-lt"/>
              </a:rPr>
              <a:t>Configure with availability sets on each tier.</a:t>
            </a:r>
          </a:p>
          <a:p>
            <a:pPr marL="816022" lvl="1" indent="-349724">
              <a:lnSpc>
                <a:spcPct val="90000"/>
              </a:lnSpc>
              <a:spcAft>
                <a:spcPts val="612"/>
              </a:spcAft>
              <a:buFont typeface="Courier New" panose="02070309020205020404" pitchFamily="49" charset="0"/>
              <a:buChar char="o"/>
            </a:pPr>
            <a:r>
              <a:rPr lang="en-US" sz="2000" dirty="0">
                <a:latin typeface="+mj-lt"/>
              </a:rPr>
              <a:t>App has dependency on install wizard that installs to the global assembly cache (GAC)</a:t>
            </a:r>
          </a:p>
          <a:p>
            <a:pPr marL="349724" indent="-349724">
              <a:lnSpc>
                <a:spcPct val="90000"/>
              </a:lnSpc>
              <a:spcAft>
                <a:spcPts val="612"/>
              </a:spcAft>
              <a:buFont typeface="Arial" panose="020B0604020202020204" pitchFamily="34" charset="0"/>
              <a:buChar char="•"/>
            </a:pPr>
            <a:r>
              <a:rPr lang="en-US" sz="2000" dirty="0" smtClean="0">
                <a:latin typeface="+mj-lt"/>
              </a:rPr>
              <a:t>Migrate </a:t>
            </a:r>
            <a:r>
              <a:rPr lang="en-US" sz="2000" dirty="0">
                <a:latin typeface="+mj-lt"/>
              </a:rPr>
              <a:t>to VMs for SQL Server 2014 with Always On</a:t>
            </a:r>
          </a:p>
          <a:p>
            <a:pPr marL="816022" lvl="1" indent="-349724">
              <a:lnSpc>
                <a:spcPct val="90000"/>
              </a:lnSpc>
              <a:spcAft>
                <a:spcPts val="612"/>
              </a:spcAft>
              <a:buFont typeface="Courier New" panose="02070309020205020404" pitchFamily="49" charset="0"/>
              <a:buChar char="o"/>
            </a:pPr>
            <a:r>
              <a:rPr lang="en-US" sz="2000" dirty="0">
                <a:latin typeface="+mj-lt"/>
              </a:rPr>
              <a:t>DS3 instance size closest match</a:t>
            </a:r>
          </a:p>
          <a:p>
            <a:pPr marL="816022" lvl="1" indent="-349724">
              <a:lnSpc>
                <a:spcPct val="90000"/>
              </a:lnSpc>
              <a:spcAft>
                <a:spcPts val="612"/>
              </a:spcAft>
              <a:buFont typeface="Courier New" panose="02070309020205020404" pitchFamily="49" charset="0"/>
              <a:buChar char="o"/>
            </a:pPr>
            <a:r>
              <a:rPr lang="en-US" sz="2000" dirty="0">
                <a:latin typeface="+mj-lt"/>
              </a:rPr>
              <a:t>Backup SQL straight to storage</a:t>
            </a:r>
          </a:p>
          <a:p>
            <a:pPr marL="349724" indent="-349724">
              <a:lnSpc>
                <a:spcPct val="90000"/>
              </a:lnSpc>
              <a:spcAft>
                <a:spcPts val="612"/>
              </a:spcAft>
              <a:buFont typeface="Arial" panose="020B0604020202020204" pitchFamily="34" charset="0"/>
              <a:buChar char="•"/>
            </a:pPr>
            <a:r>
              <a:rPr lang="en-US" sz="2000" dirty="0" smtClean="0">
                <a:latin typeface="+mj-lt"/>
              </a:rPr>
              <a:t>Load </a:t>
            </a:r>
            <a:r>
              <a:rPr lang="en-US" sz="2000" dirty="0">
                <a:latin typeface="+mj-lt"/>
              </a:rPr>
              <a:t>Balancer Configuration</a:t>
            </a:r>
          </a:p>
          <a:p>
            <a:pPr marL="816022" lvl="1" indent="-349724">
              <a:lnSpc>
                <a:spcPct val="90000"/>
              </a:lnSpc>
              <a:spcAft>
                <a:spcPts val="612"/>
              </a:spcAft>
              <a:buFont typeface="Courier New" panose="02070309020205020404" pitchFamily="49" charset="0"/>
              <a:buChar char="o"/>
            </a:pPr>
            <a:r>
              <a:rPr lang="en-US" sz="2000" dirty="0">
                <a:latin typeface="+mj-lt"/>
              </a:rPr>
              <a:t>Azure App Gateway with ILB and cookie-based affinity</a:t>
            </a:r>
          </a:p>
          <a:p>
            <a:pPr marL="816022" lvl="1" indent="-349724">
              <a:lnSpc>
                <a:spcPct val="90000"/>
              </a:lnSpc>
              <a:spcAft>
                <a:spcPts val="612"/>
              </a:spcAft>
              <a:buFont typeface="Courier New" panose="02070309020205020404" pitchFamily="49" charset="0"/>
              <a:buChar char="o"/>
            </a:pPr>
            <a:r>
              <a:rPr lang="en-US" sz="2000" dirty="0">
                <a:latin typeface="+mj-lt"/>
              </a:rPr>
              <a:t>ILB for SQL with Direct Server Return for Always On</a:t>
            </a:r>
          </a:p>
        </p:txBody>
      </p:sp>
      <p:pic>
        <p:nvPicPr>
          <p:cNvPr id="4" name="Picture 3"/>
          <p:cNvPicPr>
            <a:picLocks noChangeAspect="1"/>
          </p:cNvPicPr>
          <p:nvPr/>
        </p:nvPicPr>
        <p:blipFill>
          <a:blip r:embed="rId3"/>
          <a:stretch>
            <a:fillRect/>
          </a:stretch>
        </p:blipFill>
        <p:spPr>
          <a:xfrm>
            <a:off x="6828703" y="2146459"/>
            <a:ext cx="5064814" cy="3186559"/>
          </a:xfrm>
          <a:prstGeom prst="rect">
            <a:avLst/>
          </a:prstGeom>
        </p:spPr>
      </p:pic>
    </p:spTree>
    <p:extLst>
      <p:ext uri="{BB962C8B-B14F-4D97-AF65-F5344CB8AC3E}">
        <p14:creationId xmlns:p14="http://schemas.microsoft.com/office/powerpoint/2010/main" val="269113335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steps</a:t>
            </a:r>
            <a:endParaRPr lang="en-US" dirty="0"/>
          </a:p>
        </p:txBody>
      </p:sp>
      <p:sp>
        <p:nvSpPr>
          <p:cNvPr id="3" name="TextBox 2"/>
          <p:cNvSpPr txBox="1"/>
          <p:nvPr/>
        </p:nvSpPr>
        <p:spPr>
          <a:xfrm>
            <a:off x="457200" y="1371600"/>
            <a:ext cx="10940174" cy="5416868"/>
          </a:xfrm>
          <a:prstGeom prst="rect">
            <a:avLst/>
          </a:prstGeom>
          <a:noFill/>
        </p:spPr>
        <p:txBody>
          <a:bodyPr wrap="none" lIns="91440" tIns="91440" rIns="91440" bIns="91440"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Run Disk2VHD on source web servers to generate VHDs from physical servers.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Create a storage account, virtual network, and establish site-to-site connectivity.</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Update the virtual network to reference the domain controllers on-premises in DNS.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Use the Add-AzureRmVHD cmdlet to upload disks to a storage account.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Use PowerShell or a template to create the VMs for the web tier from disks into an availability set.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Create the Azure Application Gateway associated with the Procurement subnet.</a:t>
            </a:r>
          </a:p>
          <a:p>
            <a:pPr marL="809271" lvl="1" indent="-342900">
              <a:lnSpc>
                <a:spcPct val="90000"/>
              </a:lnSpc>
              <a:spcAft>
                <a:spcPts val="600"/>
              </a:spcAft>
              <a:buFont typeface="Courier New" panose="02070309020205020404" pitchFamily="49" charset="0"/>
              <a:buChar char="o"/>
            </a:pPr>
            <a:r>
              <a:rPr lang="en-US" sz="2000" dirty="0">
                <a:gradFill>
                  <a:gsLst>
                    <a:gs pos="2917">
                      <a:schemeClr val="tx1"/>
                    </a:gs>
                    <a:gs pos="30000">
                      <a:schemeClr val="tx1"/>
                    </a:gs>
                  </a:gsLst>
                  <a:lin ang="5400000" scaled="0"/>
                </a:gradFill>
                <a:latin typeface="+mj-lt"/>
              </a:rPr>
              <a:t>Configure the front-end IP configuration with a static IP from the procurement subnet.</a:t>
            </a:r>
          </a:p>
          <a:p>
            <a:pPr marL="809271" lvl="1" indent="-342900">
              <a:lnSpc>
                <a:spcPct val="90000"/>
              </a:lnSpc>
              <a:spcAft>
                <a:spcPts val="600"/>
              </a:spcAft>
              <a:buFont typeface="Courier New" panose="02070309020205020404" pitchFamily="49" charset="0"/>
              <a:buChar char="o"/>
            </a:pPr>
            <a:r>
              <a:rPr lang="en-US" sz="2000" dirty="0">
                <a:gradFill>
                  <a:gsLst>
                    <a:gs pos="2917">
                      <a:schemeClr val="tx1"/>
                    </a:gs>
                    <a:gs pos="30000">
                      <a:schemeClr val="tx1"/>
                    </a:gs>
                  </a:gsLst>
                  <a:lin ang="5400000" scaled="0"/>
                </a:gradFill>
                <a:latin typeface="+mj-lt"/>
              </a:rPr>
              <a:t>Configure the back-end server pool of IPs to reference the procurement web servers.</a:t>
            </a:r>
          </a:p>
          <a:p>
            <a:pPr marL="809271" lvl="1" indent="-342900">
              <a:lnSpc>
                <a:spcPct val="90000"/>
              </a:lnSpc>
              <a:spcAft>
                <a:spcPts val="600"/>
              </a:spcAft>
              <a:buFont typeface="Courier New" panose="02070309020205020404" pitchFamily="49" charset="0"/>
              <a:buChar char="o"/>
            </a:pPr>
            <a:r>
              <a:rPr lang="en-US" sz="2000" dirty="0">
                <a:gradFill>
                  <a:gsLst>
                    <a:gs pos="2917">
                      <a:schemeClr val="tx1"/>
                    </a:gs>
                    <a:gs pos="30000">
                      <a:schemeClr val="tx1"/>
                    </a:gs>
                  </a:gsLst>
                  <a:lin ang="5400000" scaled="0"/>
                </a:gradFill>
                <a:latin typeface="+mj-lt"/>
              </a:rPr>
              <a:t>Set cookie-based affinity on the back-end HTTP server settings list.</a:t>
            </a:r>
          </a:p>
          <a:p>
            <a:pPr marL="809271" lvl="1" indent="-342900">
              <a:lnSpc>
                <a:spcPct val="90000"/>
              </a:lnSpc>
              <a:spcAft>
                <a:spcPts val="600"/>
              </a:spcAft>
              <a:buFont typeface="Courier New" panose="02070309020205020404" pitchFamily="49" charset="0"/>
              <a:buChar char="o"/>
            </a:pPr>
            <a:r>
              <a:rPr lang="en-US" sz="2000" dirty="0">
                <a:gradFill>
                  <a:gsLst>
                    <a:gs pos="2917">
                      <a:schemeClr val="tx1"/>
                    </a:gs>
                    <a:gs pos="30000">
                      <a:schemeClr val="tx1"/>
                    </a:gs>
                  </a:gsLst>
                  <a:lin ang="5400000" scaled="0"/>
                </a:gradFill>
                <a:latin typeface="+mj-lt"/>
              </a:rPr>
              <a:t>Update DNS to map the hostname intranet to the static IP of the load balancer.</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Create VMs for the database servers into their own availability set.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Install SQL Server on to the VMs using their existing SQL licenses.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Back up the SQL databases from on-premises and restore to the Azure VMs.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latin typeface="+mj-lt"/>
              </a:rPr>
              <a:t>Update connection strings on the web apps.</a:t>
            </a:r>
          </a:p>
          <a:p>
            <a:pPr>
              <a:lnSpc>
                <a:spcPct val="90000"/>
              </a:lnSpc>
              <a:spcAft>
                <a:spcPts val="600"/>
              </a:spcAft>
            </a:pPr>
            <a:endParaRPr lang="en-US"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623896253"/>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steps (ASR Method)</a:t>
            </a:r>
            <a:endParaRPr lang="en-US" dirty="0"/>
          </a:p>
        </p:txBody>
      </p:sp>
      <p:sp>
        <p:nvSpPr>
          <p:cNvPr id="4" name="TextBox 3"/>
          <p:cNvSpPr txBox="1"/>
          <p:nvPr/>
        </p:nvSpPr>
        <p:spPr>
          <a:xfrm>
            <a:off x="457200" y="1371600"/>
            <a:ext cx="7437437" cy="1415772"/>
          </a:xfrm>
          <a:prstGeom prst="rect">
            <a:avLst/>
          </a:prstGeom>
          <a:noFill/>
        </p:spPr>
        <p:txBody>
          <a:bodyPr wrap="square" lIns="91440" tIns="91440" rIns="91440" bIns="91440" rtlCol="0">
            <a:spAutoFit/>
          </a:bodyPr>
          <a:lstStyle/>
          <a:p>
            <a:pPr marL="0" lvl="1"/>
            <a:r>
              <a:rPr lang="en-US" sz="2000" dirty="0">
                <a:latin typeface="+mj-lt"/>
              </a:rPr>
              <a:t>Use Azure Site Recovery to facilitate the migration. ASR does not currently support VMware to Azure resource manager failover or migrations </a:t>
            </a:r>
            <a:r>
              <a:rPr lang="en-US" sz="2000" b="1" dirty="0">
                <a:latin typeface="+mj-lt"/>
              </a:rPr>
              <a:t>(yet). </a:t>
            </a:r>
            <a:r>
              <a:rPr lang="en-US" sz="2000" dirty="0">
                <a:latin typeface="+mj-lt"/>
              </a:rPr>
              <a:t>When this support is available, it will be an alternative option. </a:t>
            </a:r>
          </a:p>
        </p:txBody>
      </p:sp>
    </p:spTree>
    <p:extLst>
      <p:ext uri="{BB962C8B-B14F-4D97-AF65-F5344CB8AC3E}">
        <p14:creationId xmlns:p14="http://schemas.microsoft.com/office/powerpoint/2010/main" val="235276689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steps (ASR Method) </a:t>
            </a:r>
            <a:r>
              <a:rPr lang="en-US" sz="3600" dirty="0" smtClean="0"/>
              <a:t>(cont.)</a:t>
            </a:r>
            <a:endParaRPr lang="en-US" dirty="0"/>
          </a:p>
        </p:txBody>
      </p:sp>
      <p:sp>
        <p:nvSpPr>
          <p:cNvPr id="4" name="TextBox 3"/>
          <p:cNvSpPr txBox="1"/>
          <p:nvPr/>
        </p:nvSpPr>
        <p:spPr>
          <a:xfrm>
            <a:off x="457200" y="1371600"/>
            <a:ext cx="10694261" cy="3686891"/>
          </a:xfrm>
          <a:prstGeom prst="rect">
            <a:avLst/>
          </a:prstGeom>
          <a:noFill/>
        </p:spPr>
        <p:txBody>
          <a:bodyPr wrap="square" lIns="91440" tIns="91440" rIns="91440" bIns="91440" rtlCol="0">
            <a:spAutoFit/>
          </a:bodyPr>
          <a:lstStyle/>
          <a:p>
            <a:pPr marL="291436" indent="-291436">
              <a:buFont typeface="Arial" panose="020B0604020202020204" pitchFamily="34" charset="0"/>
              <a:buChar char="•"/>
            </a:pPr>
            <a:r>
              <a:rPr lang="en-US" sz="2000" dirty="0">
                <a:latin typeface="+mj-lt"/>
              </a:rPr>
              <a:t>Create the Azure Application Gateway associated with the Procurement subnet.</a:t>
            </a:r>
          </a:p>
          <a:p>
            <a:pPr marL="757735" lvl="1" indent="-291436">
              <a:buFont typeface="Arial" panose="020B0604020202020204" pitchFamily="34" charset="0"/>
              <a:buChar char="•"/>
            </a:pPr>
            <a:r>
              <a:rPr lang="en-US" sz="2000" dirty="0">
                <a:latin typeface="+mj-lt"/>
              </a:rPr>
              <a:t>Configure the front-end IP configuration with a static IP from the procurement subnet.</a:t>
            </a:r>
          </a:p>
          <a:p>
            <a:pPr marL="757735" lvl="1" indent="-291436">
              <a:buFont typeface="Arial" panose="020B0604020202020204" pitchFamily="34" charset="0"/>
              <a:buChar char="•"/>
            </a:pPr>
            <a:r>
              <a:rPr lang="en-US" sz="2000" dirty="0">
                <a:latin typeface="+mj-lt"/>
              </a:rPr>
              <a:t>Configure the back-end server pool of IPs to reference the procurement web servers.</a:t>
            </a:r>
          </a:p>
          <a:p>
            <a:pPr marL="757735" lvl="1" indent="-291436">
              <a:buFont typeface="Arial" panose="020B0604020202020204" pitchFamily="34" charset="0"/>
              <a:buChar char="•"/>
            </a:pPr>
            <a:r>
              <a:rPr lang="en-US" sz="2000" dirty="0">
                <a:latin typeface="+mj-lt"/>
              </a:rPr>
              <a:t>Set cookie-based affinity on the back-end HTTP server settings list.</a:t>
            </a:r>
          </a:p>
          <a:p>
            <a:pPr marL="757735" lvl="1" indent="-291436">
              <a:buFont typeface="Arial" panose="020B0604020202020204" pitchFamily="34" charset="0"/>
              <a:buChar char="•"/>
            </a:pPr>
            <a:r>
              <a:rPr lang="en-US" sz="2000" dirty="0">
                <a:latin typeface="+mj-lt"/>
              </a:rPr>
              <a:t>Update DNS to map the hostname intranet to the static IP of the load balancer.</a:t>
            </a:r>
          </a:p>
          <a:p>
            <a:pPr marL="757735" lvl="1" indent="-291436">
              <a:buFont typeface="Arial" panose="020B0604020202020204" pitchFamily="34" charset="0"/>
              <a:buChar char="•"/>
            </a:pPr>
            <a:r>
              <a:rPr lang="en-US" sz="2000" dirty="0">
                <a:latin typeface="+mj-lt"/>
              </a:rPr>
              <a:t>Create Availability Sets for each tier of the application and assign the VMs appropriately. </a:t>
            </a:r>
          </a:p>
          <a:p>
            <a:pPr marL="291436" indent="-291436">
              <a:buFont typeface="Arial" panose="020B0604020202020204" pitchFamily="34" charset="0"/>
              <a:buChar char="•"/>
            </a:pPr>
            <a:r>
              <a:rPr lang="en-US" sz="2000" dirty="0">
                <a:latin typeface="+mj-lt"/>
              </a:rPr>
              <a:t>Run a Test Failover to ensure that the VMs function properly.</a:t>
            </a:r>
          </a:p>
          <a:p>
            <a:pPr marL="291436" indent="-291436">
              <a:buFont typeface="Arial" panose="020B0604020202020204" pitchFamily="34" charset="0"/>
              <a:buChar char="•"/>
            </a:pPr>
            <a:r>
              <a:rPr lang="en-US" sz="2000" dirty="0">
                <a:latin typeface="+mj-lt"/>
              </a:rPr>
              <a:t>Run a Planned Failover when ready to do the migration.</a:t>
            </a:r>
          </a:p>
          <a:p>
            <a:pPr marL="291436" indent="-291436">
              <a:buFont typeface="Arial" panose="020B0604020202020204" pitchFamily="34" charset="0"/>
              <a:buChar char="•"/>
            </a:pPr>
            <a:r>
              <a:rPr lang="en-US" sz="2000" dirty="0">
                <a:latin typeface="+mj-lt"/>
              </a:rPr>
              <a:t>Reconfigure the SQL Server AlwaysOn Group to point to the new File Share Witness VM.</a:t>
            </a:r>
          </a:p>
          <a:p>
            <a:pPr marL="291436" indent="-291436">
              <a:buFont typeface="Arial" panose="020B0604020202020204" pitchFamily="34" charset="0"/>
              <a:buChar char="•"/>
            </a:pPr>
            <a:r>
              <a:rPr lang="en-US" sz="2000" dirty="0">
                <a:latin typeface="+mj-lt"/>
              </a:rPr>
              <a:t>After the service has been verified to be up and functional, remove the machines from the protection group.</a:t>
            </a:r>
          </a:p>
        </p:txBody>
      </p:sp>
    </p:spTree>
    <p:extLst>
      <p:ext uri="{BB962C8B-B14F-4D97-AF65-F5344CB8AC3E}">
        <p14:creationId xmlns:p14="http://schemas.microsoft.com/office/powerpoint/2010/main" val="325066967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 </a:t>
            </a:r>
          </a:p>
          <a:p>
            <a:pPr marL="0" indent="0">
              <a:buNone/>
            </a:pPr>
            <a:r>
              <a:rPr lang="en-US" sz="2000" dirty="0" smtClean="0">
                <a:latin typeface="+mj-lt"/>
              </a:rPr>
              <a:t>We are confused by the terminology ‘Classic’ and ‘Resource Manager.’ Does the resource manager deployment model support the services for our project? </a:t>
            </a:r>
          </a:p>
          <a:p>
            <a:pPr marL="0" indent="0">
              <a:buNone/>
            </a:pPr>
            <a:r>
              <a:rPr lang="en-US" sz="2000" b="1" dirty="0" smtClean="0">
                <a:latin typeface="+mj-lt"/>
              </a:rPr>
              <a:t>Potential answer</a:t>
            </a:r>
          </a:p>
          <a:p>
            <a:pPr marL="0" indent="0">
              <a:buNone/>
            </a:pPr>
            <a:r>
              <a:rPr lang="en-US" sz="2000" dirty="0" smtClean="0">
                <a:latin typeface="+mj-lt"/>
              </a:rPr>
              <a:t>Lucerne has the option to use either deployment model. Microsoft recommends that all new implementations use the Resource Manager moving forward. For a large-scale VM migration plan, Azure Site Recovery would be an ideal solution. The complexity would come in with respect to using Azure Site Recovery Manager as the migration method given that ASR has just recently started to support ARM and currently only supports Hyper-V.  (Find more information here: https://azure.microsoft.com/en-us/documentation/articles/site-recovery-deploy-with-powershell-resource-manager/.) </a:t>
            </a:r>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722341586"/>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 </a:t>
            </a:r>
          </a:p>
          <a:p>
            <a:pPr marL="0" indent="0">
              <a:buNone/>
            </a:pPr>
            <a:r>
              <a:rPr lang="en-US" sz="2000" dirty="0" smtClean="0">
                <a:latin typeface="+mj-lt"/>
              </a:rPr>
              <a:t>The procurement application should only be accessible from people at Lucerne’s offices. Putting it in the cloud seems like a security problem</a:t>
            </a:r>
          </a:p>
          <a:p>
            <a:pPr marL="0" indent="0">
              <a:buNone/>
            </a:pPr>
            <a:r>
              <a:rPr lang="en-US" sz="2000" b="1" dirty="0" smtClean="0">
                <a:latin typeface="+mj-lt"/>
              </a:rPr>
              <a:t>Potential answer</a:t>
            </a:r>
          </a:p>
          <a:p>
            <a:pPr marL="0" indent="0">
              <a:buNone/>
            </a:pPr>
            <a:r>
              <a:rPr lang="en-US" sz="2000" dirty="0" smtClean="0">
                <a:latin typeface="+mj-lt"/>
              </a:rPr>
              <a:t>Using Azure networking capabilities like site-to-site VPN connectivity allows Lucerne to deploy the workload in the cloud and users to access it over a secure encrypted tunnel with IPsec. In the future, if Lucerne deployed ExpressRoute, this connection would be dedicated and private just to its organization and not traverse the Internet at all. </a:t>
            </a:r>
          </a:p>
          <a:p>
            <a:pPr marL="0" indent="0">
              <a:buNone/>
            </a:pPr>
            <a:r>
              <a:rPr lang="en-US" sz="2000" dirty="0" smtClean="0">
                <a:latin typeface="+mj-lt"/>
              </a:rPr>
              <a:t>Network security groups can also be used to further limit what machines can communicate with the deployment. For instance, a network security group could be used only to allow the on-premises network and restrict other address spaces in the virtual network itself. </a:t>
            </a: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280832184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We already have licenses for SQL Server. We do not want to pay for them again. </a:t>
            </a:r>
          </a:p>
          <a:p>
            <a:pPr marL="0" indent="0">
              <a:buNone/>
            </a:pPr>
            <a:r>
              <a:rPr lang="en-US" sz="2000" b="1" dirty="0" smtClean="0">
                <a:latin typeface="+mj-lt"/>
              </a:rPr>
              <a:t>Potential answer</a:t>
            </a:r>
          </a:p>
          <a:p>
            <a:pPr marL="0" indent="0">
              <a:buNone/>
            </a:pPr>
            <a:r>
              <a:rPr lang="en-US" sz="2000" dirty="0" smtClean="0">
                <a:latin typeface="+mj-lt"/>
              </a:rPr>
              <a:t>Creating a virtual machine using the SQL Server premium image will charge Lucerne for the license. However, starting with a standard Windows Server image and installing SQL Server using Lucerne’s own key will mitigate this issue. Lucerne can also create its own custom SQL Server image for future deployments.</a:t>
            </a:r>
          </a:p>
          <a:p>
            <a:pPr marL="0" indent="0">
              <a:buNone/>
            </a:pPr>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1225384151"/>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Our operations team is new to the cloud and currently uses existing technologies like SCOM. We are concerned about the time it takes to learn new technologies to monitor and maintain an existing workload. </a:t>
            </a:r>
          </a:p>
          <a:p>
            <a:pPr marL="0" indent="0">
              <a:buNone/>
            </a:pPr>
            <a:r>
              <a:rPr lang="en-US" sz="2000" b="1" dirty="0" smtClean="0">
                <a:latin typeface="+mj-lt"/>
              </a:rPr>
              <a:t>Potential answer</a:t>
            </a:r>
          </a:p>
          <a:p>
            <a:pPr marL="0" indent="0">
              <a:buNone/>
            </a:pPr>
            <a:r>
              <a:rPr lang="en-US" sz="2000" dirty="0" smtClean="0">
                <a:latin typeface="+mj-lt"/>
              </a:rPr>
              <a:t>Virtual machines in Azure are not that different from virtual machines in Hyper-V. With hybrid connectivity, their existing management solution SCOM could be used to manage the cloud-based deployment in the same way as they are today. </a:t>
            </a:r>
          </a:p>
          <a:p>
            <a:pPr marL="0" indent="0">
              <a:buNone/>
            </a:pPr>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26131827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Review </a:t>
            </a:r>
            <a:r>
              <a:rPr lang="en-US" dirty="0"/>
              <a:t>the customer case study</a:t>
            </a:r>
            <a:endParaRPr lang="en-US" b="1" dirty="0"/>
          </a:p>
        </p:txBody>
      </p:sp>
      <p:sp>
        <p:nvSpPr>
          <p:cNvPr id="11" name="TextBox 10"/>
          <p:cNvSpPr txBox="1"/>
          <p:nvPr/>
        </p:nvSpPr>
        <p:spPr>
          <a:xfrm>
            <a:off x="503237" y="1439862"/>
            <a:ext cx="6781800" cy="1523494"/>
          </a:xfrm>
          <a:prstGeom prst="rect">
            <a:avLst/>
          </a:prstGeom>
          <a:noFill/>
        </p:spPr>
        <p:txBody>
          <a:bodyPr wrap="square" lIns="91440" tIns="91440" rIns="91440" bIns="91440" rtlCol="0">
            <a:spAutoFit/>
          </a:bodyPr>
          <a:lstStyle/>
          <a:p>
            <a:pPr>
              <a:lnSpc>
                <a:spcPct val="90000"/>
              </a:lnSpc>
              <a:spcAft>
                <a:spcPts val="600"/>
              </a:spcAft>
            </a:pPr>
            <a:r>
              <a:rPr lang="en-US" sz="2000" b="1" dirty="0" smtClean="0">
                <a:gradFill>
                  <a:gsLst>
                    <a:gs pos="2917">
                      <a:schemeClr val="tx1"/>
                    </a:gs>
                    <a:gs pos="30000">
                      <a:schemeClr val="tx1"/>
                    </a:gs>
                  </a:gsLst>
                  <a:lin ang="5400000" scaled="0"/>
                </a:gradFill>
                <a:latin typeface="+mj-lt"/>
              </a:rPr>
              <a:t>Outcome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Analyze your customer’s needs</a:t>
            </a:r>
          </a:p>
          <a:p>
            <a:pPr>
              <a:lnSpc>
                <a:spcPct val="90000"/>
              </a:lnSpc>
              <a:spcAft>
                <a:spcPts val="600"/>
              </a:spcAft>
            </a:pPr>
            <a:r>
              <a:rPr lang="en-US" sz="2000" b="1" dirty="0" smtClean="0">
                <a:gradFill>
                  <a:gsLst>
                    <a:gs pos="2917">
                      <a:schemeClr val="tx1"/>
                    </a:gs>
                    <a:gs pos="30000">
                      <a:schemeClr val="tx1"/>
                    </a:gs>
                  </a:gsLst>
                  <a:lin ang="5400000" scaled="0"/>
                </a:gradFill>
                <a:latin typeface="+mj-lt"/>
              </a:rPr>
              <a:t>Timeframe</a:t>
            </a:r>
          </a:p>
          <a:p>
            <a:pPr>
              <a:lnSpc>
                <a:spcPct val="90000"/>
              </a:lnSpc>
              <a:spcAft>
                <a:spcPts val="600"/>
              </a:spcAft>
            </a:pPr>
            <a:r>
              <a:rPr lang="en-US" sz="2000" dirty="0" smtClean="0">
                <a:gradFill>
                  <a:gsLst>
                    <a:gs pos="2917">
                      <a:schemeClr val="tx1"/>
                    </a:gs>
                    <a:gs pos="30000">
                      <a:schemeClr val="tx1"/>
                    </a:gs>
                  </a:gsLst>
                  <a:lin ang="5400000" scaled="0"/>
                </a:gradFill>
                <a:latin typeface="+mj-lt"/>
              </a:rPr>
              <a:t>15 minutes</a:t>
            </a:r>
          </a:p>
        </p:txBody>
      </p:sp>
      <p:pic>
        <p:nvPicPr>
          <p:cNvPr id="6" name="Picture 5"/>
          <p:cNvPicPr>
            <a:picLocks noChangeAspect="1"/>
          </p:cNvPicPr>
          <p:nvPr/>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252095113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objections</a:t>
            </a:r>
            <a:endParaRPr lang="en-US" dirty="0"/>
          </a:p>
        </p:txBody>
      </p:sp>
      <p:sp>
        <p:nvSpPr>
          <p:cNvPr id="3" name="Content Placeholder 2"/>
          <p:cNvSpPr>
            <a:spLocks noGrp="1"/>
          </p:cNvSpPr>
          <p:nvPr>
            <p:ph sz="quarter" idx="10"/>
          </p:nvPr>
        </p:nvSpPr>
        <p:spPr>
          <a:xfrm>
            <a:off x="457200" y="1371600"/>
            <a:ext cx="10972800" cy="1470403"/>
          </a:xfrm>
        </p:spPr>
        <p:txBody>
          <a:bodyPr/>
          <a:lstStyle/>
          <a:p>
            <a:pPr marL="0" indent="0">
              <a:buNone/>
            </a:pPr>
            <a:r>
              <a:rPr lang="en-US" sz="2000" b="1" dirty="0" smtClean="0">
                <a:latin typeface="+mj-lt"/>
              </a:rPr>
              <a:t>Objection</a:t>
            </a:r>
          </a:p>
          <a:p>
            <a:pPr marL="0" indent="0">
              <a:buNone/>
            </a:pPr>
            <a:r>
              <a:rPr lang="en-US" sz="2000" dirty="0" smtClean="0">
                <a:latin typeface="+mj-lt"/>
              </a:rPr>
              <a:t>We have heard that to grant someone access to an Azure subscription they can manage all resources. This would be a blocker to us. </a:t>
            </a:r>
          </a:p>
          <a:p>
            <a:pPr marL="0" indent="0">
              <a:buNone/>
            </a:pPr>
            <a:r>
              <a:rPr lang="en-US" sz="2000" b="1" dirty="0" smtClean="0">
                <a:latin typeface="+mj-lt"/>
              </a:rPr>
              <a:t>Potential answer</a:t>
            </a:r>
          </a:p>
          <a:p>
            <a:pPr marL="0" indent="0">
              <a:buNone/>
            </a:pPr>
            <a:r>
              <a:rPr lang="en-US" sz="2000" dirty="0" smtClean="0">
                <a:latin typeface="+mj-lt"/>
              </a:rPr>
              <a:t>Although this is true when using the Azure Classic Portal, if you use the new Azure Portal you can assign fine-grained access permissions using RBAC. Rights are assigned to resource groups and resources allowing them to see only what they can manage when logging into the portal. (Note: this is only available to be used on Azure resources if they are not “classic.”)</a:t>
            </a:r>
          </a:p>
          <a:p>
            <a:endParaRPr lang="en-US" sz="2000" dirty="0">
              <a:latin typeface="+mj-lt"/>
            </a:endParaRPr>
          </a:p>
        </p:txBody>
      </p:sp>
      <p:grpSp>
        <p:nvGrpSpPr>
          <p:cNvPr id="4" name="Group 3"/>
          <p:cNvGrpSpPr/>
          <p:nvPr/>
        </p:nvGrpSpPr>
        <p:grpSpPr>
          <a:xfrm>
            <a:off x="7666037" y="4487862"/>
            <a:ext cx="4271282" cy="2790855"/>
            <a:chOff x="272743" y="3709358"/>
            <a:chExt cx="3514291" cy="2296237"/>
          </a:xfrm>
        </p:grpSpPr>
        <p:pic>
          <p:nvPicPr>
            <p:cNvPr id="5" name="Picture 4"/>
            <p:cNvPicPr>
              <a:picLocks noChangeAspect="1"/>
            </p:cNvPicPr>
            <p:nvPr/>
          </p:nvPicPr>
          <p:blipFill>
            <a:blip r:embed="rId2"/>
            <a:stretch>
              <a:fillRect/>
            </a:stretch>
          </p:blipFill>
          <p:spPr>
            <a:xfrm>
              <a:off x="500332" y="4241046"/>
              <a:ext cx="796012" cy="1592022"/>
            </a:xfrm>
            <a:prstGeom prst="rect">
              <a:avLst/>
            </a:prstGeom>
          </p:spPr>
        </p:pic>
        <p:pic>
          <p:nvPicPr>
            <p:cNvPr id="6" name="Picture 5"/>
            <p:cNvPicPr>
              <a:picLocks noChangeAspect="1"/>
            </p:cNvPicPr>
            <p:nvPr/>
          </p:nvPicPr>
          <p:blipFill>
            <a:blip r:embed="rId3"/>
            <a:stretch>
              <a:fillRect/>
            </a:stretch>
          </p:blipFill>
          <p:spPr>
            <a:xfrm>
              <a:off x="1377610" y="3709358"/>
              <a:ext cx="1590343" cy="2073485"/>
            </a:xfrm>
            <a:prstGeom prst="rect">
              <a:avLst/>
            </a:prstGeom>
          </p:spPr>
        </p:pic>
        <p:pic>
          <p:nvPicPr>
            <p:cNvPr id="7" name="Picture 6"/>
            <p:cNvPicPr>
              <a:picLocks noChangeAspect="1"/>
            </p:cNvPicPr>
            <p:nvPr/>
          </p:nvPicPr>
          <p:blipFill>
            <a:blip r:embed="rId4"/>
            <a:stretch>
              <a:fillRect/>
            </a:stretch>
          </p:blipFill>
          <p:spPr>
            <a:xfrm>
              <a:off x="2529771" y="4163687"/>
              <a:ext cx="1217771" cy="1608083"/>
            </a:xfrm>
            <a:prstGeom prst="rect">
              <a:avLst/>
            </a:prstGeom>
          </p:spPr>
        </p:pic>
        <p:pic>
          <p:nvPicPr>
            <p:cNvPr id="8" name="Picture 7"/>
            <p:cNvPicPr>
              <a:picLocks noChangeAspect="1"/>
            </p:cNvPicPr>
            <p:nvPr/>
          </p:nvPicPr>
          <p:blipFill>
            <a:blip r:embed="rId5"/>
            <a:stretch>
              <a:fillRect/>
            </a:stretch>
          </p:blipFill>
          <p:spPr>
            <a:xfrm>
              <a:off x="879923" y="4215996"/>
              <a:ext cx="1241454" cy="1618605"/>
            </a:xfrm>
            <a:prstGeom prst="rect">
              <a:avLst/>
            </a:prstGeom>
          </p:spPr>
        </p:pic>
        <p:pic>
          <p:nvPicPr>
            <p:cNvPr id="9" name="Picture 8"/>
            <p:cNvPicPr>
              <a:picLocks noChangeAspect="1"/>
            </p:cNvPicPr>
            <p:nvPr/>
          </p:nvPicPr>
          <p:blipFill>
            <a:blip r:embed="rId6"/>
            <a:stretch>
              <a:fillRect/>
            </a:stretch>
          </p:blipFill>
          <p:spPr>
            <a:xfrm>
              <a:off x="2458101" y="4761716"/>
              <a:ext cx="511235" cy="1022469"/>
            </a:xfrm>
            <a:prstGeom prst="rect">
              <a:avLst/>
            </a:prstGeom>
          </p:spPr>
        </p:pic>
        <p:pic>
          <p:nvPicPr>
            <p:cNvPr id="10" name="Picture 9"/>
            <p:cNvPicPr>
              <a:picLocks noChangeAspect="1"/>
            </p:cNvPicPr>
            <p:nvPr/>
          </p:nvPicPr>
          <p:blipFill>
            <a:blip r:embed="rId6"/>
            <a:stretch>
              <a:fillRect/>
            </a:stretch>
          </p:blipFill>
          <p:spPr>
            <a:xfrm>
              <a:off x="272743" y="4836479"/>
              <a:ext cx="511235" cy="1022469"/>
            </a:xfrm>
            <a:prstGeom prst="rect">
              <a:avLst/>
            </a:prstGeom>
          </p:spPr>
        </p:pic>
        <p:pic>
          <p:nvPicPr>
            <p:cNvPr id="11" name="Picture 10"/>
            <p:cNvPicPr>
              <a:picLocks noChangeAspect="1"/>
            </p:cNvPicPr>
            <p:nvPr/>
          </p:nvPicPr>
          <p:blipFill>
            <a:blip r:embed="rId2"/>
            <a:stretch>
              <a:fillRect/>
            </a:stretch>
          </p:blipFill>
          <p:spPr>
            <a:xfrm>
              <a:off x="1745446" y="5126759"/>
              <a:ext cx="344528" cy="689055"/>
            </a:xfrm>
            <a:prstGeom prst="rect">
              <a:avLst/>
            </a:prstGeom>
          </p:spPr>
        </p:pic>
        <p:pic>
          <p:nvPicPr>
            <p:cNvPr id="12" name="Picture 11"/>
            <p:cNvPicPr>
              <a:picLocks noChangeAspect="1"/>
            </p:cNvPicPr>
            <p:nvPr/>
          </p:nvPicPr>
          <p:blipFill>
            <a:blip r:embed="rId7"/>
            <a:stretch>
              <a:fillRect/>
            </a:stretch>
          </p:blipFill>
          <p:spPr>
            <a:xfrm>
              <a:off x="958169" y="4983126"/>
              <a:ext cx="511235" cy="1022469"/>
            </a:xfrm>
            <a:prstGeom prst="rect">
              <a:avLst/>
            </a:prstGeom>
          </p:spPr>
        </p:pic>
        <p:pic>
          <p:nvPicPr>
            <p:cNvPr id="13" name="Picture 12"/>
            <p:cNvPicPr>
              <a:picLocks noChangeAspect="1"/>
            </p:cNvPicPr>
            <p:nvPr/>
          </p:nvPicPr>
          <p:blipFill>
            <a:blip r:embed="rId7"/>
            <a:stretch>
              <a:fillRect/>
            </a:stretch>
          </p:blipFill>
          <p:spPr>
            <a:xfrm>
              <a:off x="3275799" y="4747337"/>
              <a:ext cx="511235" cy="1022469"/>
            </a:xfrm>
            <a:prstGeom prst="rect">
              <a:avLst/>
            </a:prstGeom>
          </p:spPr>
        </p:pic>
      </p:grpSp>
    </p:spTree>
    <p:extLst>
      <p:ext uri="{BB962C8B-B14F-4D97-AF65-F5344CB8AC3E}">
        <p14:creationId xmlns:p14="http://schemas.microsoft.com/office/powerpoint/2010/main" val="59915777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quote</a:t>
            </a:r>
            <a:endParaRPr lang="en-US" dirty="0"/>
          </a:p>
        </p:txBody>
      </p:sp>
      <p:sp>
        <p:nvSpPr>
          <p:cNvPr id="10" name="Rectangle 9"/>
          <p:cNvSpPr/>
          <p:nvPr/>
        </p:nvSpPr>
        <p:spPr bwMode="auto">
          <a:xfrm>
            <a:off x="9891004" y="5110424"/>
            <a:ext cx="917030" cy="9454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154"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961322" y="2385711"/>
            <a:ext cx="7111394" cy="795500"/>
          </a:xfrm>
          <a:prstGeom prst="rect">
            <a:avLst/>
          </a:prstGeom>
          <a:noFill/>
        </p:spPr>
        <p:txBody>
          <a:bodyPr wrap="square" lIns="137148" tIns="109719" rIns="137148" bIns="109719" rtlCol="0">
            <a:spAutoFit/>
          </a:bodyPr>
          <a:lstStyle/>
          <a:p>
            <a:pPr defTabSz="932754">
              <a:lnSpc>
                <a:spcPct val="90000"/>
              </a:lnSpc>
              <a:spcAft>
                <a:spcPts val="450"/>
              </a:spcAft>
            </a:pPr>
            <a:endParaRPr lang="en-US" dirty="0">
              <a:solidFill>
                <a:srgbClr val="FFFFFF"/>
              </a:solidFill>
            </a:endParaRPr>
          </a:p>
          <a:p>
            <a:pPr defTabSz="932754">
              <a:lnSpc>
                <a:spcPct val="90000"/>
              </a:lnSpc>
              <a:spcAft>
                <a:spcPts val="450"/>
              </a:spcAft>
            </a:pPr>
            <a:endParaRPr lang="en-US" dirty="0">
              <a:gradFill>
                <a:gsLst>
                  <a:gs pos="2917">
                    <a:srgbClr val="505050"/>
                  </a:gs>
                  <a:gs pos="30000">
                    <a:srgbClr val="505050"/>
                  </a:gs>
                </a:gsLst>
                <a:lin ang="5400000" scaled="0"/>
              </a:gradFill>
            </a:endParaRPr>
          </a:p>
        </p:txBody>
      </p:sp>
      <p:sp>
        <p:nvSpPr>
          <p:cNvPr id="3" name="TextBox 2"/>
          <p:cNvSpPr txBox="1"/>
          <p:nvPr/>
        </p:nvSpPr>
        <p:spPr>
          <a:xfrm>
            <a:off x="1371600" y="2286000"/>
            <a:ext cx="9054371" cy="2769989"/>
          </a:xfrm>
          <a:prstGeom prst="rect">
            <a:avLst/>
          </a:prstGeom>
          <a:noFill/>
        </p:spPr>
        <p:txBody>
          <a:bodyPr wrap="square" lIns="91440" tIns="91440" rIns="91440" bIns="91440" rtlCol="0">
            <a:spAutoFit/>
          </a:bodyPr>
          <a:lstStyle/>
          <a:p>
            <a:r>
              <a:rPr lang="en-US" sz="2800" dirty="0">
                <a:latin typeface="+mj-lt"/>
              </a:rPr>
              <a:t>“By using Azure, we can focus on our primary business, which is publishing, rather than on building and managing data centers, which can often be complicated, time-consuming, and expensive.”</a:t>
            </a:r>
          </a:p>
          <a:p>
            <a:r>
              <a:rPr lang="en-US" sz="2800" dirty="0">
                <a:latin typeface="+mj-lt"/>
              </a:rPr>
              <a:t>—Greg Vernon, Head of Infrastructure and Enterprise Operations, Lucerne Publishing</a:t>
            </a:r>
          </a:p>
        </p:txBody>
      </p:sp>
      <p:pic>
        <p:nvPicPr>
          <p:cNvPr id="9" name="Picture 8"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Tree>
    <p:extLst>
      <p:ext uri="{BB962C8B-B14F-4D97-AF65-F5344CB8AC3E}">
        <p14:creationId xmlns:p14="http://schemas.microsoft.com/office/powerpoint/2010/main" val="3313646486"/>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9900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situation: Fabrikam Publishing</a:t>
            </a:r>
            <a:endParaRPr lang="en-US" dirty="0"/>
          </a:p>
        </p:txBody>
      </p:sp>
      <p:pic>
        <p:nvPicPr>
          <p:cNvPr id="7" name="Picture 6"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
        <p:nvSpPr>
          <p:cNvPr id="3" name="Content Placeholder 2"/>
          <p:cNvSpPr>
            <a:spLocks noGrp="1"/>
          </p:cNvSpPr>
          <p:nvPr>
            <p:ph sz="quarter" idx="10"/>
          </p:nvPr>
        </p:nvSpPr>
        <p:spPr>
          <a:xfrm>
            <a:off x="457200" y="1371600"/>
            <a:ext cx="9647237" cy="1470403"/>
          </a:xfrm>
        </p:spPr>
        <p:txBody>
          <a:bodyPr/>
          <a:lstStyle/>
          <a:p>
            <a:r>
              <a:rPr lang="en-US" sz="2000" dirty="0" smtClean="0">
                <a:latin typeface="+mj-lt"/>
              </a:rPr>
              <a:t>Fabrikam Publishing is a media and publishing company in Seattle, Washington, with approximately 5,000 employees. It has a successful direct-to-consumer e-commerce site built with .NET and using SQL Server to store customer profile and order information.  </a:t>
            </a:r>
          </a:p>
          <a:p>
            <a:r>
              <a:rPr lang="en-US" sz="2000" dirty="0" smtClean="0">
                <a:latin typeface="+mj-lt"/>
              </a:rPr>
              <a:t>Fabrikam has a single data center for both internal and customer-facing applications. Most servers are virtualized on VMware. Application servers primarily run Microsoft server software, including Active Directory (AD) Domain Services and a number of AD-integrated services, including Exchange 2013, as well as multi-tier, internal, AD-integrated Microsoft Internet Information Services (IIS)–based web applications </a:t>
            </a:r>
            <a:r>
              <a:rPr lang="en-US" sz="2000" dirty="0" smtClean="0">
                <a:latin typeface="+mj-lt"/>
              </a:rPr>
              <a:t>with will support </a:t>
            </a:r>
            <a:r>
              <a:rPr lang="en-US" sz="2000" dirty="0" smtClean="0">
                <a:latin typeface="+mj-lt"/>
              </a:rPr>
              <a:t>SQL Server 2016 as the database platform.</a:t>
            </a:r>
          </a:p>
          <a:p>
            <a:endParaRPr lang="en-US" sz="2000" dirty="0" smtClean="0">
              <a:latin typeface="+mj-lt"/>
            </a:endParaRPr>
          </a:p>
          <a:p>
            <a:endParaRPr lang="en-US" sz="2000" dirty="0">
              <a:latin typeface="+mj-lt"/>
            </a:endParaRPr>
          </a:p>
        </p:txBody>
      </p:sp>
    </p:spTree>
    <p:extLst>
      <p:ext uri="{BB962C8B-B14F-4D97-AF65-F5344CB8AC3E}">
        <p14:creationId xmlns:p14="http://schemas.microsoft.com/office/powerpoint/2010/main" val="16624467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situation: Fabrikam Publishing </a:t>
            </a:r>
            <a:r>
              <a:rPr lang="en-US" sz="3600" dirty="0" smtClean="0"/>
              <a:t>(cont.)</a:t>
            </a:r>
            <a:endParaRPr lang="en-US" sz="3600" dirty="0"/>
          </a:p>
        </p:txBody>
      </p:sp>
      <p:pic>
        <p:nvPicPr>
          <p:cNvPr id="7" name="Picture 6"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47" y="3346364"/>
            <a:ext cx="4783145" cy="3648161"/>
          </a:xfrm>
          <a:prstGeom prst="rect">
            <a:avLst/>
          </a:prstGeom>
        </p:spPr>
      </p:pic>
      <p:sp>
        <p:nvSpPr>
          <p:cNvPr id="3" name="Content Placeholder 2"/>
          <p:cNvSpPr>
            <a:spLocks noGrp="1"/>
          </p:cNvSpPr>
          <p:nvPr>
            <p:ph sz="quarter" idx="10"/>
          </p:nvPr>
        </p:nvSpPr>
        <p:spPr>
          <a:xfrm>
            <a:off x="457200" y="1371600"/>
            <a:ext cx="10972800" cy="1470403"/>
          </a:xfrm>
        </p:spPr>
        <p:txBody>
          <a:bodyPr/>
          <a:lstStyle/>
          <a:p>
            <a:r>
              <a:rPr lang="en-US" sz="2000" dirty="0" smtClean="0">
                <a:latin typeface="+mj-lt"/>
              </a:rPr>
              <a:t>Fabrikam’s e-commerce site recently experienced a multi-day outage due to a lightning strike, which disabled both the primary and secondary cooling systems at the data center causing a 16-hour outage while the cooling systems were repaired.</a:t>
            </a:r>
          </a:p>
          <a:p>
            <a:r>
              <a:rPr lang="en-US" sz="2000" dirty="0" smtClean="0">
                <a:latin typeface="+mj-lt"/>
              </a:rPr>
              <a:t>“A disaster recovery site has been on our project proposals for the last four years, but it has always been shelved due to budget constraints,” says Michelle Jenkins, Chief Information Officer (CIO). </a:t>
            </a:r>
          </a:p>
          <a:p>
            <a:r>
              <a:rPr lang="en-US" sz="2000" dirty="0" smtClean="0">
                <a:latin typeface="+mj-lt"/>
              </a:rPr>
              <a:t>Fabrikam now has board approval for additional funds to build out a new disaster recovery (DR) site. To keep capital expenditures in check, Fabrikam would like to use the public cloud to host its DR site.</a:t>
            </a:r>
            <a:endParaRPr lang="en-US" sz="2000" dirty="0">
              <a:latin typeface="+mj-lt"/>
            </a:endParaRPr>
          </a:p>
        </p:txBody>
      </p:sp>
    </p:spTree>
    <p:extLst>
      <p:ext uri="{BB962C8B-B14F-4D97-AF65-F5344CB8AC3E}">
        <p14:creationId xmlns:p14="http://schemas.microsoft.com/office/powerpoint/2010/main" val="37335439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strategy</a:t>
            </a:r>
            <a:endParaRPr lang="en-US" dirty="0"/>
          </a:p>
        </p:txBody>
      </p:sp>
      <p:sp>
        <p:nvSpPr>
          <p:cNvPr id="3" name="Content Placeholder 2"/>
          <p:cNvSpPr>
            <a:spLocks noGrp="1"/>
          </p:cNvSpPr>
          <p:nvPr>
            <p:ph sz="quarter" idx="10"/>
          </p:nvPr>
        </p:nvSpPr>
        <p:spPr>
          <a:xfrm>
            <a:off x="457200" y="1371600"/>
            <a:ext cx="6172199" cy="3705190"/>
          </a:xfrm>
        </p:spPr>
        <p:txBody>
          <a:bodyPr/>
          <a:lstStyle/>
          <a:p>
            <a:pPr marL="0" indent="0">
              <a:buNone/>
            </a:pPr>
            <a:r>
              <a:rPr lang="en-US" sz="2000" b="1" dirty="0" smtClean="0">
                <a:latin typeface="+mj-lt"/>
              </a:rPr>
              <a:t>Current situation</a:t>
            </a:r>
          </a:p>
          <a:p>
            <a:r>
              <a:rPr lang="en-US" sz="2000" dirty="0" smtClean="0">
                <a:latin typeface="+mj-lt"/>
              </a:rPr>
              <a:t>Classic backup/restore.</a:t>
            </a:r>
          </a:p>
          <a:p>
            <a:r>
              <a:rPr lang="en-US" sz="2000" dirty="0" smtClean="0">
                <a:latin typeface="+mj-lt"/>
              </a:rPr>
              <a:t>No offsite warm standby machines are available.</a:t>
            </a:r>
          </a:p>
          <a:p>
            <a:r>
              <a:rPr lang="en-US" sz="2000" dirty="0" smtClean="0">
                <a:latin typeface="+mj-lt"/>
              </a:rPr>
              <a:t>Backups are dumped to a file share, which is then backed up to tape and shipped offsite.</a:t>
            </a:r>
          </a:p>
          <a:p>
            <a:r>
              <a:rPr lang="en-US" sz="2000" dirty="0" smtClean="0">
                <a:latin typeface="+mj-lt"/>
              </a:rPr>
              <a:t>No automation, all steps are currently manual.</a:t>
            </a:r>
          </a:p>
          <a:p>
            <a:r>
              <a:rPr lang="en-US" sz="2000" dirty="0" smtClean="0">
                <a:latin typeface="+mj-lt"/>
              </a:rPr>
              <a:t>Disaster site relies on temporary hardware rented from a hosting facility.</a:t>
            </a:r>
          </a:p>
          <a:p>
            <a:r>
              <a:rPr lang="en-US" sz="2000" dirty="0" smtClean="0">
                <a:latin typeface="+mj-lt"/>
              </a:rPr>
              <a:t>Failover has never been tested due to cost and complexity.</a:t>
            </a:r>
          </a:p>
          <a:p>
            <a:r>
              <a:rPr lang="en-US" sz="2000" dirty="0" smtClean="0">
                <a:latin typeface="+mj-lt"/>
              </a:rPr>
              <a:t>Maintenance jobs are running too long due to large tables with no archive strategy. </a:t>
            </a:r>
          </a:p>
          <a:p>
            <a:endParaRPr lang="en-US" sz="2000" dirty="0">
              <a:latin typeface="+mj-lt"/>
            </a:endParaRPr>
          </a:p>
        </p:txBody>
      </p:sp>
      <p:pic>
        <p:nvPicPr>
          <p:cNvPr id="4" name="Picture 3"/>
          <p:cNvPicPr>
            <a:picLocks noChangeAspect="1"/>
          </p:cNvPicPr>
          <p:nvPr/>
        </p:nvPicPr>
        <p:blipFill>
          <a:blip r:embed="rId3"/>
          <a:stretch>
            <a:fillRect/>
          </a:stretch>
        </p:blipFill>
        <p:spPr>
          <a:xfrm>
            <a:off x="6841325" y="2092880"/>
            <a:ext cx="4675856" cy="3537982"/>
          </a:xfrm>
          <a:prstGeom prst="rect">
            <a:avLst/>
          </a:prstGeom>
        </p:spPr>
      </p:pic>
    </p:spTree>
    <p:extLst>
      <p:ext uri="{BB962C8B-B14F-4D97-AF65-F5344CB8AC3E}">
        <p14:creationId xmlns:p14="http://schemas.microsoft.com/office/powerpoint/2010/main" val="15739624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8.xml><?xml version="1.0" encoding="utf-8"?>
<Control xmlns="http://schemas.microsoft.com/VisualStudio/2011/storyboarding/control">
  <Id Name="a53d73d2-368b-429e-b817-1324eec1382c" Revision="1" Stencil="7276b9ef-3953-4dce-a89b-ed85f20b8b93" StencilVersion="1.0"/>
</Control>
</file>

<file path=customXml/item4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d69996e1-3d61-4686-9b63-f1b855c596ab" Revision="1" Stencil="7276b9ef-3953-4dce-a89b-ed85f20b8b93" StencilVersion="1.0"/>
</Control>
</file>

<file path=customXml/item52.xml><?xml version="1.0" encoding="utf-8"?>
<Control xmlns="http://schemas.microsoft.com/VisualStudio/2011/storyboarding/control">
  <Id Name="fb22c541-ded0-47fa-8877-83a4c2d16227" Revision="1" Stencil="7276b9ef-3953-4dce-a89b-ed85f20b8b93" StencilVersion="1.0"/>
</Control>
</file>

<file path=customXml/item53.xml><?xml version="1.0" encoding="utf-8"?>
<Control xmlns="http://schemas.microsoft.com/VisualStudio/2011/storyboarding/control">
  <Id Name="d69996e1-3d61-4686-9b63-f1b855c596ab" Revision="1" Stencil="7276b9ef-3953-4dce-a89b-ed85f20b8b93" StencilVersion="1.0"/>
</Control>
</file>

<file path=customXml/item54.xml><?xml version="1.0" encoding="utf-8"?>
<Control xmlns="http://schemas.microsoft.com/VisualStudio/2011/storyboarding/control">
  <Id Name="d69996e1-3d61-4686-9b63-f1b855c596ab" Revision="1" Stencil="7276b9ef-3953-4dce-a89b-ed85f20b8b93" StencilVersion="1.0"/>
</Control>
</file>

<file path=customXml/item55.xml><?xml version="1.0" encoding="utf-8"?>
<?mso-contentType ?>
<FormTemplates xmlns="http://schemas.microsoft.com/sharepoint/v3/contenttype/forms">
  <Display>DocumentLibraryForm</Display>
  <Edit>DocumentLibraryForm</Edit>
  <New>DocumentLibraryForm</New>
</FormTemplates>
</file>

<file path=customXml/item56.xml><?xml version="1.0" encoding="utf-8"?>
<Control xmlns="http://schemas.microsoft.com/VisualStudio/2011/storyboarding/control">
  <Id Name="a2191c86-fc50-4add-948c-129f6b5a88d8" Revision="1" Stencil="7276b9ef-3953-4dce-a89b-ed85f20b8b93" StencilVersion="1.0"/>
</Control>
</file>

<file path=customXml/item57.xml><?xml version="1.0" encoding="utf-8"?>
<Control xmlns="http://schemas.microsoft.com/VisualStudio/2011/storyboarding/control">
  <Id Name="d69996e1-3d61-4686-9b63-f1b855c596ab" Revision="1" Stencil="7276b9ef-3953-4dce-a89b-ed85f20b8b93" StencilVersion="1.0"/>
</Control>
</file>

<file path=customXml/item58.xml><?xml version="1.0" encoding="utf-8"?>
<Control xmlns="http://schemas.microsoft.com/VisualStudio/2011/storyboarding/control">
  <Id Name="a2191c86-fc50-4add-948c-129f6b5a88d8" Revision="1" Stencil="7276b9ef-3953-4dce-a89b-ed85f20b8b93" StencilVersion="1.0"/>
</Control>
</file>

<file path=customXml/item5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369f9055-6b6c-48b9-9320-5df2d46c430a" Revision="1" Stencil="7276b9ef-3953-4dce-a89b-ed85f20b8b93" StencilVersion="1.0"/>
</Control>
</file>

<file path=customXml/item60.xml><?xml version="1.0" encoding="utf-8"?>
<Control xmlns="http://schemas.microsoft.com/VisualStudio/2011/storyboarding/control">
  <Id Name="a53d73d2-368b-429e-b817-1324eec1382c" Revision="1" Stencil="7276b9ef-3953-4dce-a89b-ed85f20b8b93" StencilVersion="1.0"/>
</Control>
</file>

<file path=customXml/item61.xml><?xml version="1.0" encoding="utf-8"?>
<Control xmlns="http://schemas.microsoft.com/VisualStudio/2011/storyboarding/control">
  <Id Name="d69996e1-3d61-4686-9b63-f1b855c596ab" Revision="1" Stencil="7276b9ef-3953-4dce-a89b-ed85f20b8b93" StencilVersion="1.0"/>
</Control>
</file>

<file path=customXml/item62.xml><?xml version="1.0" encoding="utf-8"?>
<Control xmlns="http://schemas.microsoft.com/VisualStudio/2011/storyboarding/control">
  <Id Name="369f9055-6b6c-48b9-9320-5df2d46c430a" Revision="1" Stencil="7276b9ef-3953-4dce-a89b-ed85f20b8b93" StencilVersion="1.0"/>
</Control>
</file>

<file path=customXml/item63.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EAC2512A-D7B6-43D4-9837-B0E8E090F8B9}">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5224C0E5-C2FF-407D-ADFD-34A4C9EE8796}">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5.xml><?xml version="1.0" encoding="utf-8"?>
<ds:datastoreItem xmlns:ds="http://schemas.openxmlformats.org/officeDocument/2006/customXml" ds:itemID="{2C45E3FF-614B-4B9B-953D-62710FC1FC8E}">
  <ds:schemaRefs>
    <ds:schemaRef ds:uri="http://schemas.microsoft.com/VisualStudio/2011/storyboarding/control"/>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8.xml><?xml version="1.0" encoding="utf-8"?>
<ds:datastoreItem xmlns:ds="http://schemas.openxmlformats.org/officeDocument/2006/customXml" ds:itemID="{6D28AB01-CAA3-49F6-B27E-79E8924F2B5D}">
  <ds:schemaRefs>
    <ds:schemaRef ds:uri="http://schemas.microsoft.com/VisualStudio/2011/storyboarding/control"/>
  </ds:schemaRefs>
</ds:datastoreItem>
</file>

<file path=customXml/itemProps1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xml><?xml version="1.0" encoding="utf-8"?>
<ds:datastoreItem xmlns:ds="http://schemas.openxmlformats.org/officeDocument/2006/customXml" ds:itemID="{430C1B60-7C63-4F12-A03A-C7790BFA6339}">
  <ds:schemaRefs>
    <ds:schemaRef ds:uri="http://schemas.microsoft.com/VisualStudio/2011/storyboarding/control"/>
  </ds:schemaRefs>
</ds:datastoreItem>
</file>

<file path=customXml/itemProps20.xml><?xml version="1.0" encoding="utf-8"?>
<ds:datastoreItem xmlns:ds="http://schemas.openxmlformats.org/officeDocument/2006/customXml" ds:itemID="{A6EA9926-2407-4FC3-B745-7E531C04BE62}">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57285B0C-373B-4ED5-8E96-7C6A8575FE69}">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7F8BF281-FF7D-4D0C-BF16-3E1A8C937C64}">
  <ds:schemaRefs>
    <ds:schemaRef ds:uri="http://schemas.microsoft.com/VisualStudio/2011/storyboarding/control"/>
  </ds:schemaRefs>
</ds:datastoreItem>
</file>

<file path=customXml/itemProps2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319EF235-7181-4E6A-B7F5-D981E10CEEAE}">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2FFDB820-B80C-43D8-BEF9-9990AD01FBA1}">
  <ds:schemaRefs>
    <ds:schemaRef ds:uri="http://schemas.microsoft.com/sharepoint/v3/contenttype/forms"/>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0.xml><?xml version="1.0" encoding="utf-8"?>
<ds:datastoreItem xmlns:ds="http://schemas.openxmlformats.org/officeDocument/2006/customXml" ds:itemID="{E72D86CF-C533-40BD-8EEB-AF5B3CFBAAE4}">
  <ds:schemaRefs>
    <ds:schemaRef ds:uri="http://schemas.microsoft.com/VisualStudio/2011/storyboarding/control"/>
  </ds:schemaRefs>
</ds:datastoreItem>
</file>

<file path=customXml/itemProps31.xml><?xml version="1.0" encoding="utf-8"?>
<ds:datastoreItem xmlns:ds="http://schemas.openxmlformats.org/officeDocument/2006/customXml" ds:itemID="{9412928D-5F2F-4C3A-825E-24C820C6CF90}">
  <ds:schemaRefs>
    <ds:schemaRef ds:uri="http://schemas.microsoft.com/VisualStudio/2011/storyboarding/control"/>
  </ds:schemaRefs>
</ds:datastoreItem>
</file>

<file path=customXml/itemProps32.xml><?xml version="1.0" encoding="utf-8"?>
<ds:datastoreItem xmlns:ds="http://schemas.openxmlformats.org/officeDocument/2006/customXml" ds:itemID="{DC8BA42D-B13E-4644-8D68-71C35D730B6E}">
  <ds:schemaRefs>
    <ds:schemaRef ds:uri="http://schemas.microsoft.com/VisualStudio/2011/storyboarding/control"/>
  </ds:schemaRefs>
</ds:datastoreItem>
</file>

<file path=customXml/itemProps3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4.xml><?xml version="1.0" encoding="utf-8"?>
<ds:datastoreItem xmlns:ds="http://schemas.openxmlformats.org/officeDocument/2006/customXml" ds:itemID="{CF5ABB4E-41C2-4CF4-84C2-F3FBF72A628D}">
  <ds:schemaRefs>
    <ds:schemaRef ds:uri="http://schemas.microsoft.com/VisualStudio/2011/storyboarding/control"/>
  </ds:schemaRefs>
</ds:datastoreItem>
</file>

<file path=customXml/itemProps3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9.xml><?xml version="1.0" encoding="utf-8"?>
<ds:datastoreItem xmlns:ds="http://schemas.openxmlformats.org/officeDocument/2006/customXml" ds:itemID="{59CD75EC-2FAB-4FCD-B276-AE85338AD459}">
  <ds:schemaRefs>
    <ds:schemaRef ds:uri="http://schemas.microsoft.com/VisualStudio/2011/storyboarding/control"/>
  </ds:schemaRefs>
</ds:datastoreItem>
</file>

<file path=customXml/itemProps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1.xml><?xml version="1.0" encoding="utf-8"?>
<ds:datastoreItem xmlns:ds="http://schemas.openxmlformats.org/officeDocument/2006/customXml" ds:itemID="{40B1C480-A139-4E46-9F97-D9260324966E}">
  <ds:schemaRefs>
    <ds:schemaRef ds:uri="http://schemas.microsoft.com/VisualStudio/2011/storyboarding/control"/>
  </ds:schemaRefs>
</ds:datastoreItem>
</file>

<file path=customXml/itemProps42.xml><?xml version="1.0" encoding="utf-8"?>
<ds:datastoreItem xmlns:ds="http://schemas.openxmlformats.org/officeDocument/2006/customXml" ds:itemID="{7CFA905C-D97D-4CAA-8489-AD7BE980BCD0}">
  <ds:schemaRefs>
    <ds:schemaRef ds:uri="http://schemas.microsoft.com/VisualStudio/2011/storyboarding/control"/>
  </ds:schemaRefs>
</ds:datastoreItem>
</file>

<file path=customXml/itemProps43.xml><?xml version="1.0" encoding="utf-8"?>
<ds:datastoreItem xmlns:ds="http://schemas.openxmlformats.org/officeDocument/2006/customXml" ds:itemID="{F009F3D3-1F10-405E-BE96-71A15DB4DCF2}">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CE83233A-68CB-46DB-A54A-EC411F7DE074}">
  <ds:schemaRefs>
    <ds:schemaRef ds:uri="http://schemas.microsoft.com/VisualStudio/2011/storyboarding/control"/>
  </ds:schemaRefs>
</ds:datastoreItem>
</file>

<file path=customXml/itemProps4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8.xml><?xml version="1.0" encoding="utf-8"?>
<ds:datastoreItem xmlns:ds="http://schemas.openxmlformats.org/officeDocument/2006/customXml" ds:itemID="{4E887A84-0789-4245-AAF1-7F777DD9C789}">
  <ds:schemaRefs>
    <ds:schemaRef ds:uri="http://schemas.microsoft.com/VisualStudio/2011/storyboarding/control"/>
  </ds:schemaRefs>
</ds:datastoreItem>
</file>

<file path=customXml/itemProps49.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elements/1.1/"/>
    <ds:schemaRef ds:uri="http://schemas.microsoft.com/office/infopath/2007/PartnerControls"/>
    <ds:schemaRef ds:uri="83cd2334-221a-48c3-9034-bfd1542dfe28"/>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0.xml><?xml version="1.0" encoding="utf-8"?>
<ds:datastoreItem xmlns:ds="http://schemas.openxmlformats.org/officeDocument/2006/customXml" ds:itemID="{EF2D00F6-D2D0-4E3B-B742-686F6EE4D13D}">
  <ds:schemaRefs>
    <ds:schemaRef ds:uri="http://schemas.microsoft.com/VisualStudio/2011/storyboarding/control"/>
  </ds:schemaRefs>
</ds:datastoreItem>
</file>

<file path=customXml/itemProps51.xml><?xml version="1.0" encoding="utf-8"?>
<ds:datastoreItem xmlns:ds="http://schemas.openxmlformats.org/officeDocument/2006/customXml" ds:itemID="{C16D2D17-0FF9-4342-B26B-6F637561194E}">
  <ds:schemaRefs>
    <ds:schemaRef ds:uri="http://schemas.microsoft.com/VisualStudio/2011/storyboarding/control"/>
  </ds:schemaRefs>
</ds:datastoreItem>
</file>

<file path=customXml/itemProps52.xml><?xml version="1.0" encoding="utf-8"?>
<ds:datastoreItem xmlns:ds="http://schemas.openxmlformats.org/officeDocument/2006/customXml" ds:itemID="{D7896480-6F38-4978-9819-4312A795355E}">
  <ds:schemaRefs>
    <ds:schemaRef ds:uri="http://schemas.microsoft.com/VisualStudio/2011/storyboarding/control"/>
  </ds:schemaRefs>
</ds:datastoreItem>
</file>

<file path=customXml/itemProps5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4.xml><?xml version="1.0" encoding="utf-8"?>
<ds:datastoreItem xmlns:ds="http://schemas.openxmlformats.org/officeDocument/2006/customXml" ds:itemID="{1B3E5F1A-31C0-4034-B277-F2D591F45D11}">
  <ds:schemaRefs>
    <ds:schemaRef ds:uri="http://schemas.microsoft.com/VisualStudio/2011/storyboarding/control"/>
  </ds:schemaRefs>
</ds:datastoreItem>
</file>

<file path=customXml/itemProps5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6.xml><?xml version="1.0" encoding="utf-8"?>
<ds:datastoreItem xmlns:ds="http://schemas.openxmlformats.org/officeDocument/2006/customXml" ds:itemID="{41D22E19-CE2E-433E-8B6D-71784CE05723}">
  <ds:schemaRefs>
    <ds:schemaRef ds:uri="http://schemas.microsoft.com/VisualStudio/2011/storyboarding/control"/>
  </ds:schemaRefs>
</ds:datastoreItem>
</file>

<file path=customXml/itemProps5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9.xml><?xml version="1.0" encoding="utf-8"?>
<ds:datastoreItem xmlns:ds="http://schemas.openxmlformats.org/officeDocument/2006/customXml" ds:itemID="{7C815831-4EBC-4D0C-B43F-12C2C0054D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60.xml><?xml version="1.0" encoding="utf-8"?>
<ds:datastoreItem xmlns:ds="http://schemas.openxmlformats.org/officeDocument/2006/customXml" ds:itemID="{D99EB616-63E2-49A6-974C-576D20C468A4}">
  <ds:schemaRefs>
    <ds:schemaRef ds:uri="http://schemas.microsoft.com/VisualStudio/2011/storyboarding/control"/>
  </ds:schemaRefs>
</ds:datastoreItem>
</file>

<file path=customXml/itemProps6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2.xml><?xml version="1.0" encoding="utf-8"?>
<ds:datastoreItem xmlns:ds="http://schemas.openxmlformats.org/officeDocument/2006/customXml" ds:itemID="{A3222FFA-C615-4269-A6ED-444A838857BF}">
  <ds:schemaRefs>
    <ds:schemaRef ds:uri="http://schemas.microsoft.com/VisualStudio/2011/storyboarding/control"/>
  </ds:schemaRefs>
</ds:datastoreItem>
</file>

<file path=customXml/itemProps6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7.xml><?xml version="1.0" encoding="utf-8"?>
<ds:datastoreItem xmlns:ds="http://schemas.openxmlformats.org/officeDocument/2006/customXml" ds:itemID="{C16C3157-3DF7-486F-BBF9-1FDBB4450A7C}">
  <ds:schemaRefs>
    <ds:schemaRef ds:uri="http://schemas.microsoft.com/VisualStudio/2011/storyboarding/control"/>
  </ds:schemaRefs>
</ds:datastoreItem>
</file>

<file path=customXml/itemProps8.xml><?xml version="1.0" encoding="utf-8"?>
<ds:datastoreItem xmlns:ds="http://schemas.openxmlformats.org/officeDocument/2006/customXml" ds:itemID="{B5DD1860-A6D6-4028-A0A0-B60AAE566525}">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6433</TotalTime>
  <Words>4817</Words>
  <Application>Microsoft Office PowerPoint</Application>
  <PresentationFormat>Custom</PresentationFormat>
  <Paragraphs>396</Paragraphs>
  <Slides>62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62</vt:i4>
      </vt:variant>
    </vt:vector>
  </HeadingPairs>
  <TitlesOfParts>
    <vt:vector size="70" baseType="lpstr">
      <vt:lpstr>Arial</vt:lpstr>
      <vt:lpstr>Calibri</vt:lpstr>
      <vt:lpstr>Courier New</vt:lpstr>
      <vt:lpstr>Segoe UI</vt:lpstr>
      <vt:lpstr>Segoe UI Light</vt:lpstr>
      <vt:lpstr>Times New Roman</vt:lpstr>
      <vt:lpstr>WHITE TEMPLATE</vt:lpstr>
      <vt:lpstr>1_WHITE TEMPLATE</vt:lpstr>
      <vt:lpstr>Design and Implement  Cloud Data Platform Solutions</vt:lpstr>
      <vt:lpstr>PowerPoint Presentation</vt:lpstr>
      <vt:lpstr>Agenda</vt:lpstr>
      <vt:lpstr>In this module</vt:lpstr>
      <vt:lpstr>PowerPoint Presentation</vt:lpstr>
      <vt:lpstr>Step 1: Review the customer case study</vt:lpstr>
      <vt:lpstr>Customer situation: Fabrikam Publishing</vt:lpstr>
      <vt:lpstr>Customer situation: Fabrikam Publishing (cont.)</vt:lpstr>
      <vt:lpstr>Disaster recovery strategy</vt:lpstr>
      <vt:lpstr>Customer needs</vt:lpstr>
      <vt:lpstr>Customer objections</vt:lpstr>
      <vt:lpstr>Common scenarios – Azure Site Recovery</vt:lpstr>
      <vt:lpstr>SQL Server Stretch Database</vt:lpstr>
      <vt:lpstr>SQL Server Backup to URL</vt:lpstr>
      <vt:lpstr>Step 2: Call to action – design the solution</vt:lpstr>
      <vt:lpstr>Step 3: Call to action – present the solution</vt:lpstr>
      <vt:lpstr>Wrap-up</vt:lpstr>
      <vt:lpstr>PowerPoint Presentation</vt:lpstr>
      <vt:lpstr>Preferred target audience</vt:lpstr>
      <vt:lpstr>Preferred solution overview</vt:lpstr>
      <vt:lpstr>Plan for high availability and disaster recovery </vt:lpstr>
      <vt:lpstr>Plan for high availability and disaster recovery (cont.) </vt:lpstr>
      <vt:lpstr>Data archiving</vt:lpstr>
      <vt:lpstr>Offsite backup</vt:lpstr>
      <vt:lpstr>Customer objections</vt:lpstr>
      <vt:lpstr>Customer objections (cont.)</vt:lpstr>
      <vt:lpstr>Customer objections (cont.)</vt:lpstr>
      <vt:lpstr>Customer objections (cont.)</vt:lpstr>
      <vt:lpstr>Customer objections (cont.)</vt:lpstr>
      <vt:lpstr>Customer objections (cont.)</vt:lpstr>
      <vt:lpstr>Customer quote</vt:lpstr>
      <vt:lpstr>PowerPoint Presentation</vt:lpstr>
      <vt:lpstr>Step 1: Review the customer case study</vt:lpstr>
      <vt:lpstr>Customer situation: Lucerne Publishing</vt:lpstr>
      <vt:lpstr>Customer situation: Lucerne Publishing (cont.)</vt:lpstr>
      <vt:lpstr>Procurement system</vt:lpstr>
      <vt:lpstr>Customer needs</vt:lpstr>
      <vt:lpstr>Customer objections</vt:lpstr>
      <vt:lpstr>Common scenarios – infrastructure as a service</vt:lpstr>
      <vt:lpstr>Role-based access control (RBAC)</vt:lpstr>
      <vt:lpstr>ExpressRoute</vt:lpstr>
      <vt:lpstr>Step 2: Call to action – design the solution</vt:lpstr>
      <vt:lpstr>Step 3: Call to action – present the solution</vt:lpstr>
      <vt:lpstr>Wrap-up</vt:lpstr>
      <vt:lpstr>PowerPoint Presentation</vt:lpstr>
      <vt:lpstr>Preferred target audience</vt:lpstr>
      <vt:lpstr>Preferred solution overview</vt:lpstr>
      <vt:lpstr>Design for limiting access to resources </vt:lpstr>
      <vt:lpstr>Network architecture</vt:lpstr>
      <vt:lpstr>ExpressRoute integration – routing requirements</vt:lpstr>
      <vt:lpstr>ExpressRoute integration – NAT requirements</vt:lpstr>
      <vt:lpstr>Procurement migration</vt:lpstr>
      <vt:lpstr>Migration steps</vt:lpstr>
      <vt:lpstr>Migration steps (ASR Method)</vt:lpstr>
      <vt:lpstr>Migration steps (ASR Method) (cont.)</vt:lpstr>
      <vt:lpstr>Customer objections</vt:lpstr>
      <vt:lpstr>Customer objections</vt:lpstr>
      <vt:lpstr>Customer objections</vt:lpstr>
      <vt:lpstr>Customer objections</vt:lpstr>
      <vt:lpstr>Customer objections</vt:lpstr>
      <vt:lpstr>Customer quote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Dandy Weyn</cp:lastModifiedBy>
  <cp:revision>420</cp:revision>
  <dcterms:created xsi:type="dcterms:W3CDTF">2015-06-04T21:40:17Z</dcterms:created>
  <dcterms:modified xsi:type="dcterms:W3CDTF">2016-03-02T14:55:09Z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