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4" r:id="rId17"/>
    <p:sldId id="271" r:id="rId18"/>
    <p:sldId id="273" r:id="rId19"/>
    <p:sldId id="272"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866B5E-51AA-4163-8B65-09A238BC591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232549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866B5E-51AA-4163-8B65-09A238BC591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225699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866B5E-51AA-4163-8B65-09A238BC591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379132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866B5E-51AA-4163-8B65-09A238BC591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271023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866B5E-51AA-4163-8B65-09A238BC5911}"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481789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866B5E-51AA-4163-8B65-09A238BC5911}"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4068530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866B5E-51AA-4163-8B65-09A238BC5911}" type="datetimeFigureOut">
              <a:rPr lang="en-IN" smtClean="0"/>
              <a:t>17-05-2020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21898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866B5E-51AA-4163-8B65-09A238BC5911}" type="datetimeFigureOut">
              <a:rPr lang="en-IN" smtClean="0"/>
              <a:t>17-05-2020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387320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66B5E-51AA-4163-8B65-09A238BC5911}" type="datetimeFigureOut">
              <a:rPr lang="en-IN" smtClean="0"/>
              <a:t>17-05-2020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350450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66B5E-51AA-4163-8B65-09A238BC5911}"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4952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66B5E-51AA-4163-8B65-09A238BC5911}"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D01EEA-00C8-4A93-A9A2-4DB2C268FEDF}" type="slidenum">
              <a:rPr lang="en-IN" smtClean="0"/>
              <a:t>‹#›</a:t>
            </a:fld>
            <a:endParaRPr lang="en-IN"/>
          </a:p>
        </p:txBody>
      </p:sp>
    </p:spTree>
    <p:extLst>
      <p:ext uri="{BB962C8B-B14F-4D97-AF65-F5344CB8AC3E}">
        <p14:creationId xmlns:p14="http://schemas.microsoft.com/office/powerpoint/2010/main" val="255355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66B5E-51AA-4163-8B65-09A238BC5911}" type="datetimeFigureOut">
              <a:rPr lang="en-IN" smtClean="0"/>
              <a:t>17-05-2020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01EEA-00C8-4A93-A9A2-4DB2C268FEDF}" type="slidenum">
              <a:rPr lang="en-IN" smtClean="0"/>
              <a:t>‹#›</a:t>
            </a:fld>
            <a:endParaRPr lang="en-IN"/>
          </a:p>
        </p:txBody>
      </p:sp>
    </p:spTree>
    <p:extLst>
      <p:ext uri="{BB962C8B-B14F-4D97-AF65-F5344CB8AC3E}">
        <p14:creationId xmlns:p14="http://schemas.microsoft.com/office/powerpoint/2010/main" val="29210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3128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b="1" dirty="0" smtClean="0"/>
              <a:t> kube-controller-manager</a:t>
            </a:r>
            <a:endParaRPr lang="en-IN" dirty="0" smtClean="0"/>
          </a:p>
          <a:p>
            <a:pPr marL="0" indent="0">
              <a:buNone/>
            </a:pPr>
            <a:r>
              <a:rPr lang="en-IN" sz="2400" dirty="0" smtClean="0"/>
              <a:t>Controllers take care of actually running the cluster, and the Kubernetes controller-manager contains several controller functions in one. One controller consults the scheduler and makes sure the correct number of pods is running. If a pod goes down, another controller notices and responds. A controller connects services to pods, so requests go to the right endpoints. And there are controllers for creating accounts and API access tokens.</a:t>
            </a:r>
          </a:p>
          <a:p>
            <a:pPr>
              <a:buFont typeface="Wingdings" panose="05000000000000000000" pitchFamily="2" charset="2"/>
              <a:buChar char="q"/>
            </a:pPr>
            <a:r>
              <a:rPr lang="en-IN" b="1" dirty="0" smtClean="0"/>
              <a:t> etcd</a:t>
            </a:r>
            <a:endParaRPr lang="en-IN" dirty="0" smtClean="0"/>
          </a:p>
          <a:p>
            <a:pPr marL="0" indent="0">
              <a:buNone/>
            </a:pPr>
            <a:r>
              <a:rPr lang="en-IN" sz="2400" dirty="0" smtClean="0"/>
              <a:t>Configuration data and information about the state of the cluster lives in etcd, a key-value store database. </a:t>
            </a:r>
            <a:r>
              <a:rPr lang="en-IN" sz="2400" b="1" dirty="0" smtClean="0"/>
              <a:t>Fault-tolerant and distributed</a:t>
            </a:r>
            <a:r>
              <a:rPr lang="en-IN" sz="2400" dirty="0" smtClean="0"/>
              <a:t>, etcd is designed to be the ultimate source of truth about your cluster.</a:t>
            </a:r>
          </a:p>
        </p:txBody>
      </p:sp>
      <p:sp>
        <p:nvSpPr>
          <p:cNvPr id="4" name="Title 1"/>
          <p:cNvSpPr>
            <a:spLocks noGrp="1"/>
          </p:cNvSpPr>
          <p:nvPr>
            <p:ph type="title"/>
          </p:nvPr>
        </p:nvSpPr>
        <p:spPr>
          <a:xfrm>
            <a:off x="838200" y="310534"/>
            <a:ext cx="10515600" cy="1325563"/>
          </a:xfrm>
        </p:spPr>
        <p:txBody>
          <a:bodyPr>
            <a:normAutofit/>
          </a:bodyPr>
          <a:lstStyle/>
          <a:p>
            <a:r>
              <a:rPr lang="en-IN" sz="4000" b="1" dirty="0" smtClean="0"/>
              <a:t>What happens in the Kubernetes control plane? (Cont..)</a:t>
            </a:r>
            <a:endParaRPr lang="en-IN" sz="4000" dirty="0"/>
          </a:p>
        </p:txBody>
      </p:sp>
    </p:spTree>
    <p:extLst>
      <p:ext uri="{BB962C8B-B14F-4D97-AF65-F5344CB8AC3E}">
        <p14:creationId xmlns:p14="http://schemas.microsoft.com/office/powerpoint/2010/main" val="8952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0312"/>
            <a:ext cx="10515600" cy="4866777"/>
          </a:xfrm>
        </p:spPr>
        <p:txBody>
          <a:bodyPr>
            <a:normAutofit/>
          </a:bodyPr>
          <a:lstStyle/>
          <a:p>
            <a:pPr>
              <a:buFont typeface="Wingdings" panose="05000000000000000000" pitchFamily="2" charset="2"/>
              <a:buChar char="q"/>
            </a:pPr>
            <a:r>
              <a:rPr lang="en-IN" b="1" dirty="0" smtClean="0"/>
              <a:t> Worker </a:t>
            </a:r>
            <a:r>
              <a:rPr lang="en-IN" b="1" dirty="0"/>
              <a:t>nodes</a:t>
            </a:r>
            <a:endParaRPr lang="en-IN" dirty="0"/>
          </a:p>
          <a:p>
            <a:pPr marL="0" indent="0">
              <a:buNone/>
            </a:pPr>
            <a:r>
              <a:rPr lang="en-IN" sz="2400" dirty="0"/>
              <a:t>A Kubernetes cluster needs at least one worker node, but will normally have many. Pods are scheduled and orchestrated to run on worker nodes. Need to scale up the capacity of your cluster? Add more worker nodes</a:t>
            </a:r>
            <a:r>
              <a:rPr lang="en-IN" sz="2400" dirty="0" smtClean="0"/>
              <a:t>.</a:t>
            </a:r>
          </a:p>
          <a:p>
            <a:pPr marL="0" indent="0">
              <a:buNone/>
            </a:pPr>
            <a:endParaRPr lang="en-IN" sz="2400" dirty="0"/>
          </a:p>
          <a:p>
            <a:pPr>
              <a:buFont typeface="Wingdings" panose="05000000000000000000" pitchFamily="2" charset="2"/>
              <a:buChar char="q"/>
            </a:pPr>
            <a:r>
              <a:rPr lang="en-IN" b="1" dirty="0" smtClean="0"/>
              <a:t> Pods</a:t>
            </a:r>
            <a:endParaRPr lang="en-IN" dirty="0"/>
          </a:p>
          <a:p>
            <a:pPr marL="0" indent="0">
              <a:buNone/>
            </a:pPr>
            <a:r>
              <a:rPr lang="en-IN" sz="2400" dirty="0"/>
              <a:t>A pod is the smallest and simplest unit in the Kubernetes object model. It represents a single instance of an </a:t>
            </a:r>
            <a:r>
              <a:rPr lang="en-IN" sz="2400" dirty="0" smtClean="0"/>
              <a:t>application. </a:t>
            </a:r>
            <a:r>
              <a:rPr lang="en-IN" sz="2400" dirty="0"/>
              <a:t>Each pod is made up of a container or a series of tightly coupled containers, along with options that govern how the containers are run. Pods can be connected to persistent storage in order to run stateful applications.</a:t>
            </a:r>
          </a:p>
          <a:p>
            <a:pPr marL="0" indent="0">
              <a:buNone/>
            </a:pPr>
            <a:endParaRPr lang="en-IN" sz="2400" dirty="0"/>
          </a:p>
        </p:txBody>
      </p:sp>
      <p:sp>
        <p:nvSpPr>
          <p:cNvPr id="4" name="Title 1"/>
          <p:cNvSpPr>
            <a:spLocks noGrp="1"/>
          </p:cNvSpPr>
          <p:nvPr>
            <p:ph type="title"/>
          </p:nvPr>
        </p:nvSpPr>
        <p:spPr>
          <a:xfrm>
            <a:off x="838200" y="365126"/>
            <a:ext cx="10515600" cy="945060"/>
          </a:xfrm>
        </p:spPr>
        <p:txBody>
          <a:bodyPr>
            <a:normAutofit/>
          </a:bodyPr>
          <a:lstStyle/>
          <a:p>
            <a:r>
              <a:rPr lang="en-IN" sz="4000" b="1" dirty="0" smtClean="0"/>
              <a:t>What happens in the Kubernetes Worker Node</a:t>
            </a:r>
            <a:endParaRPr lang="en-IN" sz="4000" dirty="0"/>
          </a:p>
        </p:txBody>
      </p:sp>
    </p:spTree>
    <p:extLst>
      <p:ext uri="{BB962C8B-B14F-4D97-AF65-F5344CB8AC3E}">
        <p14:creationId xmlns:p14="http://schemas.microsoft.com/office/powerpoint/2010/main" val="406019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8325" y="1774210"/>
            <a:ext cx="10515600" cy="4421873"/>
          </a:xfrm>
        </p:spPr>
        <p:txBody>
          <a:bodyPr>
            <a:normAutofit/>
          </a:bodyPr>
          <a:lstStyle/>
          <a:p>
            <a:pPr>
              <a:buFont typeface="Wingdings" panose="05000000000000000000" pitchFamily="2" charset="2"/>
              <a:buChar char="q"/>
            </a:pPr>
            <a:r>
              <a:rPr lang="en-IN" b="1" dirty="0" smtClean="0"/>
              <a:t> Container </a:t>
            </a:r>
            <a:r>
              <a:rPr lang="en-IN" b="1" dirty="0"/>
              <a:t>runtime engine</a:t>
            </a:r>
            <a:endParaRPr lang="en-IN" dirty="0"/>
          </a:p>
          <a:p>
            <a:pPr marL="0" indent="0">
              <a:buNone/>
            </a:pPr>
            <a:r>
              <a:rPr lang="en-IN" sz="2400" dirty="0"/>
              <a:t>To run the containers, each worker has a container runtime engine. </a:t>
            </a:r>
            <a:r>
              <a:rPr lang="en-IN" sz="2400" dirty="0" smtClean="0"/>
              <a:t>Docker</a:t>
            </a:r>
            <a:r>
              <a:rPr lang="en-IN" sz="2400" dirty="0"/>
              <a:t> is one example, but Kubernetes supports other Open Container Initiative-compliant runtimes as well, such as rkt and CRI-O</a:t>
            </a:r>
            <a:r>
              <a:rPr lang="en-IN" sz="2400" dirty="0" smtClean="0"/>
              <a:t>.</a:t>
            </a:r>
          </a:p>
          <a:p>
            <a:pPr marL="0" indent="0">
              <a:buNone/>
            </a:pPr>
            <a:endParaRPr lang="en-IN" sz="2400" dirty="0"/>
          </a:p>
          <a:p>
            <a:pPr>
              <a:buFont typeface="Wingdings" panose="05000000000000000000" pitchFamily="2" charset="2"/>
              <a:buChar char="q"/>
            </a:pPr>
            <a:r>
              <a:rPr lang="en-IN" b="1" dirty="0" smtClean="0"/>
              <a:t> kubelet</a:t>
            </a:r>
            <a:endParaRPr lang="en-IN" dirty="0"/>
          </a:p>
          <a:p>
            <a:pPr marL="0" indent="0">
              <a:buNone/>
            </a:pPr>
            <a:r>
              <a:rPr lang="en-IN" sz="2400" dirty="0"/>
              <a:t>Each worker node contains a kubelet, a tiny application that communicates with the master node. The </a:t>
            </a:r>
            <a:r>
              <a:rPr lang="en-IN" sz="2400" dirty="0" smtClean="0"/>
              <a:t>kubelet </a:t>
            </a:r>
            <a:r>
              <a:rPr lang="en-IN" sz="2400" dirty="0"/>
              <a:t>makes sure containers are running in a pod. When the master node needs something to happen in a worker node, the kubelet executes the action. </a:t>
            </a:r>
          </a:p>
          <a:p>
            <a:pPr marL="0" indent="0">
              <a:buNone/>
            </a:pPr>
            <a:endParaRPr lang="en-IN" dirty="0"/>
          </a:p>
        </p:txBody>
      </p:sp>
      <p:sp>
        <p:nvSpPr>
          <p:cNvPr id="4" name="Title 1"/>
          <p:cNvSpPr>
            <a:spLocks noGrp="1"/>
          </p:cNvSpPr>
          <p:nvPr>
            <p:ph type="title"/>
          </p:nvPr>
        </p:nvSpPr>
        <p:spPr>
          <a:xfrm>
            <a:off x="838200" y="365125"/>
            <a:ext cx="10515600" cy="1081537"/>
          </a:xfrm>
        </p:spPr>
        <p:txBody>
          <a:bodyPr>
            <a:noAutofit/>
          </a:bodyPr>
          <a:lstStyle/>
          <a:p>
            <a:r>
              <a:rPr lang="en-IN" sz="4000" b="1" dirty="0" smtClean="0"/>
              <a:t>What happens in the Kubernetes Worker Node (Cont..)</a:t>
            </a:r>
            <a:endParaRPr lang="en-IN" sz="4000" dirty="0"/>
          </a:p>
        </p:txBody>
      </p:sp>
    </p:spTree>
    <p:extLst>
      <p:ext uri="{BB962C8B-B14F-4D97-AF65-F5344CB8AC3E}">
        <p14:creationId xmlns:p14="http://schemas.microsoft.com/office/powerpoint/2010/main" val="70078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4677" y="2456600"/>
            <a:ext cx="10515600" cy="2538482"/>
          </a:xfrm>
        </p:spPr>
        <p:txBody>
          <a:bodyPr>
            <a:normAutofit/>
          </a:bodyPr>
          <a:lstStyle/>
          <a:p>
            <a:pPr>
              <a:buFont typeface="Wingdings" panose="05000000000000000000" pitchFamily="2" charset="2"/>
              <a:buChar char="q"/>
            </a:pPr>
            <a:r>
              <a:rPr lang="en-IN" b="1" dirty="0" smtClean="0"/>
              <a:t> kube-proxy</a:t>
            </a:r>
            <a:endParaRPr lang="en-IN" dirty="0"/>
          </a:p>
          <a:p>
            <a:pPr marL="0" indent="0">
              <a:buNone/>
            </a:pPr>
            <a:r>
              <a:rPr lang="en-IN" sz="2400" dirty="0"/>
              <a:t>Each worker node also contains kube-proxy, a network proxy for facilitating Kubernetes networking services. The kube-proxy handles network communications inside or outside of your cluster—relying either on your operating system’s packet filtering layer, or forwarding the traffic itself.</a:t>
            </a:r>
          </a:p>
          <a:p>
            <a:pPr marL="0" indent="0">
              <a:buNone/>
            </a:pPr>
            <a:endParaRPr lang="en-IN" dirty="0"/>
          </a:p>
        </p:txBody>
      </p:sp>
      <p:sp>
        <p:nvSpPr>
          <p:cNvPr id="4" name="Title 1"/>
          <p:cNvSpPr>
            <a:spLocks noGrp="1"/>
          </p:cNvSpPr>
          <p:nvPr>
            <p:ph type="title"/>
          </p:nvPr>
        </p:nvSpPr>
        <p:spPr>
          <a:xfrm>
            <a:off x="838200" y="365126"/>
            <a:ext cx="10515600" cy="1108832"/>
          </a:xfrm>
        </p:spPr>
        <p:txBody>
          <a:bodyPr>
            <a:noAutofit/>
          </a:bodyPr>
          <a:lstStyle/>
          <a:p>
            <a:r>
              <a:rPr lang="en-IN" sz="4000" b="1" dirty="0" smtClean="0"/>
              <a:t>What happens in the Kubernetes Worker Node (Cont..)</a:t>
            </a:r>
            <a:endParaRPr lang="en-IN" sz="4000" dirty="0"/>
          </a:p>
        </p:txBody>
      </p:sp>
    </p:spTree>
    <p:extLst>
      <p:ext uri="{BB962C8B-B14F-4D97-AF65-F5344CB8AC3E}">
        <p14:creationId xmlns:p14="http://schemas.microsoft.com/office/powerpoint/2010/main" val="256090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382" y="1310186"/>
            <a:ext cx="10515600" cy="4872249"/>
          </a:xfrm>
        </p:spPr>
        <p:txBody>
          <a:bodyPr>
            <a:normAutofit fontScale="92500" lnSpcReduction="20000"/>
          </a:bodyPr>
          <a:lstStyle/>
          <a:p>
            <a:pPr>
              <a:buFont typeface="Wingdings" panose="05000000000000000000" pitchFamily="2" charset="2"/>
              <a:buChar char="q"/>
            </a:pPr>
            <a:r>
              <a:rPr lang="en-IN" b="1" dirty="0" smtClean="0"/>
              <a:t> </a:t>
            </a:r>
            <a:r>
              <a:rPr lang="en-IN" sz="3000" b="1" dirty="0" smtClean="0"/>
              <a:t>Persistent </a:t>
            </a:r>
            <a:r>
              <a:rPr lang="en-IN" sz="3000" b="1" dirty="0"/>
              <a:t>storage</a:t>
            </a:r>
            <a:endParaRPr lang="en-IN" sz="3000" dirty="0"/>
          </a:p>
          <a:p>
            <a:pPr marL="0" indent="0">
              <a:buNone/>
            </a:pPr>
            <a:r>
              <a:rPr lang="en-IN" sz="2600" dirty="0"/>
              <a:t>Beyond just managing the containers that run an application, Kubernetes can also manage the application data attached to a cluster. Kubernetes allows users to request storage resources without having to know the details of the underlying storage infrastructure. Persistent volumes are specific to a cluster, rather than a pod, and thus can outlive the life of a pod.</a:t>
            </a:r>
          </a:p>
          <a:p>
            <a:pPr>
              <a:buFont typeface="Wingdings" panose="05000000000000000000" pitchFamily="2" charset="2"/>
              <a:buChar char="q"/>
            </a:pPr>
            <a:r>
              <a:rPr lang="en-IN" b="1" dirty="0" smtClean="0"/>
              <a:t> </a:t>
            </a:r>
            <a:r>
              <a:rPr lang="en-IN" sz="3000" b="1" dirty="0" smtClean="0"/>
              <a:t>Container </a:t>
            </a:r>
            <a:r>
              <a:rPr lang="en-IN" sz="3000" b="1" dirty="0"/>
              <a:t>registry</a:t>
            </a:r>
            <a:endParaRPr lang="en-IN" sz="3000" dirty="0"/>
          </a:p>
          <a:p>
            <a:pPr marL="0" indent="0">
              <a:buNone/>
            </a:pPr>
            <a:r>
              <a:rPr lang="en-IN" sz="2600" dirty="0"/>
              <a:t>The container images that Kubernetes relies on are stored in a container registry. This can be a registry you configure, or a third party registry.</a:t>
            </a:r>
          </a:p>
          <a:p>
            <a:pPr>
              <a:buFont typeface="Wingdings" panose="05000000000000000000" pitchFamily="2" charset="2"/>
              <a:buChar char="q"/>
            </a:pPr>
            <a:r>
              <a:rPr lang="en-IN" b="1" dirty="0" smtClean="0"/>
              <a:t> </a:t>
            </a:r>
            <a:r>
              <a:rPr lang="en-IN" sz="3000" b="1" dirty="0" smtClean="0"/>
              <a:t>Underlying </a:t>
            </a:r>
            <a:r>
              <a:rPr lang="en-IN" sz="3000" b="1" dirty="0"/>
              <a:t>infrastructure</a:t>
            </a:r>
            <a:endParaRPr lang="en-IN" sz="3000" dirty="0"/>
          </a:p>
          <a:p>
            <a:pPr marL="0" indent="0">
              <a:buNone/>
            </a:pPr>
            <a:r>
              <a:rPr lang="en-IN" sz="2600" dirty="0"/>
              <a:t>Where you run Kubernetes is up to you. This can be bare metal servers, virtual machines, public cloud providers, private clouds, and hybrid </a:t>
            </a:r>
            <a:r>
              <a:rPr lang="en-IN" sz="2600" dirty="0" smtClean="0"/>
              <a:t>cloud</a:t>
            </a:r>
            <a:r>
              <a:rPr lang="en-IN" sz="2600" dirty="0"/>
              <a:t> environments. One of Kubernetes’s key advantages is it works on many different kinds of infrastructure.</a:t>
            </a:r>
          </a:p>
          <a:p>
            <a:pPr marL="0" indent="0">
              <a:buNone/>
            </a:pPr>
            <a:endParaRPr lang="en-IN" dirty="0"/>
          </a:p>
        </p:txBody>
      </p:sp>
      <p:sp>
        <p:nvSpPr>
          <p:cNvPr id="4" name="Title 1"/>
          <p:cNvSpPr>
            <a:spLocks noGrp="1"/>
          </p:cNvSpPr>
          <p:nvPr>
            <p:ph type="title"/>
          </p:nvPr>
        </p:nvSpPr>
        <p:spPr>
          <a:xfrm>
            <a:off x="838200" y="365126"/>
            <a:ext cx="10515600" cy="945060"/>
          </a:xfrm>
        </p:spPr>
        <p:txBody>
          <a:bodyPr>
            <a:normAutofit/>
          </a:bodyPr>
          <a:lstStyle/>
          <a:p>
            <a:r>
              <a:rPr lang="en-IN" sz="4000" b="1" dirty="0"/>
              <a:t>What else does a Kubernetes cluster need?</a:t>
            </a:r>
          </a:p>
        </p:txBody>
      </p:sp>
    </p:spTree>
    <p:extLst>
      <p:ext uri="{BB962C8B-B14F-4D97-AF65-F5344CB8AC3E}">
        <p14:creationId xmlns:p14="http://schemas.microsoft.com/office/powerpoint/2010/main" val="4220189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187"/>
            <a:ext cx="10515600" cy="4872249"/>
          </a:xfrm>
        </p:spPr>
        <p:txBody>
          <a:bodyPr>
            <a:normAutofit lnSpcReduction="10000"/>
          </a:bodyPr>
          <a:lstStyle/>
          <a:p>
            <a:pPr>
              <a:buFont typeface="Wingdings" panose="05000000000000000000" pitchFamily="2" charset="2"/>
              <a:buChar char="q"/>
            </a:pPr>
            <a:r>
              <a:rPr lang="en-IN" sz="2400" dirty="0" smtClean="0"/>
              <a:t> A</a:t>
            </a:r>
            <a:r>
              <a:rPr lang="en-IN" sz="2400" dirty="0"/>
              <a:t> </a:t>
            </a:r>
            <a:r>
              <a:rPr lang="en-IN" sz="2400" i="1" dirty="0"/>
              <a:t>Pod</a:t>
            </a:r>
            <a:r>
              <a:rPr lang="en-IN" sz="2400" dirty="0"/>
              <a:t> is the basic execution unit of a Kubernetes application–the smallest and simplest unit in the Kubernetes object model that you create or deploy. A Pod represents processes running on </a:t>
            </a:r>
            <a:r>
              <a:rPr lang="en-IN" sz="2400" dirty="0" smtClean="0"/>
              <a:t>the</a:t>
            </a:r>
            <a:r>
              <a:rPr lang="en-IN" sz="2400" dirty="0"/>
              <a:t> </a:t>
            </a:r>
            <a:r>
              <a:rPr lang="en-IN" sz="2400" dirty="0" smtClean="0"/>
              <a:t>cluster</a:t>
            </a:r>
          </a:p>
          <a:p>
            <a:pPr marL="0" indent="0">
              <a:buNone/>
            </a:pPr>
            <a:endParaRPr lang="en-IN" sz="2400" dirty="0"/>
          </a:p>
          <a:p>
            <a:pPr>
              <a:buFont typeface="Wingdings" panose="05000000000000000000" pitchFamily="2" charset="2"/>
              <a:buChar char="q"/>
            </a:pPr>
            <a:r>
              <a:rPr lang="en-IN" sz="2400" dirty="0" smtClean="0"/>
              <a:t> A </a:t>
            </a:r>
            <a:r>
              <a:rPr lang="en-IN" sz="2400" dirty="0"/>
              <a:t>Pod encapsulates an application’s container (or, in some cases, multiple containers), storage resources, a unique network identity (IP address), as well as options that govern how the container(s) should run. A Pod represents a unit of deployment: </a:t>
            </a:r>
            <a:r>
              <a:rPr lang="en-IN" sz="2400" i="1" dirty="0"/>
              <a:t>a single instance of an application in Kubernetes</a:t>
            </a:r>
            <a:r>
              <a:rPr lang="en-IN" sz="2400" dirty="0"/>
              <a:t>, which might consist of either a single container or a small number of containers that are tightly coupled and that share resources</a:t>
            </a:r>
            <a:r>
              <a:rPr lang="en-IN" sz="2400" dirty="0" smtClean="0"/>
              <a:t>.</a:t>
            </a:r>
          </a:p>
          <a:p>
            <a:pPr marL="0" indent="0">
              <a:buNone/>
            </a:pPr>
            <a:endParaRPr lang="en-IN" sz="2400" dirty="0"/>
          </a:p>
          <a:p>
            <a:pPr>
              <a:buFont typeface="Wingdings" panose="05000000000000000000" pitchFamily="2" charset="2"/>
              <a:buChar char="q"/>
            </a:pPr>
            <a:r>
              <a:rPr lang="en-IN" sz="2400" dirty="0" smtClean="0"/>
              <a:t> Docker</a:t>
            </a:r>
            <a:r>
              <a:rPr lang="en-IN" sz="2400" dirty="0"/>
              <a:t> is the most common container runtime used in a Kubernetes Pod, but Pods support other container runtimes as well.</a:t>
            </a:r>
          </a:p>
          <a:p>
            <a:pPr marL="0" indent="0">
              <a:buNone/>
            </a:pPr>
            <a:endParaRPr lang="en-IN" dirty="0"/>
          </a:p>
        </p:txBody>
      </p:sp>
      <p:sp>
        <p:nvSpPr>
          <p:cNvPr id="4" name="Title 1"/>
          <p:cNvSpPr>
            <a:spLocks noGrp="1"/>
          </p:cNvSpPr>
          <p:nvPr>
            <p:ph type="title"/>
          </p:nvPr>
        </p:nvSpPr>
        <p:spPr>
          <a:xfrm>
            <a:off x="838200" y="365126"/>
            <a:ext cx="10515600" cy="945060"/>
          </a:xfrm>
        </p:spPr>
        <p:txBody>
          <a:bodyPr>
            <a:normAutofit/>
          </a:bodyPr>
          <a:lstStyle/>
          <a:p>
            <a:r>
              <a:rPr lang="en-IN" sz="4000" b="1" dirty="0" smtClean="0"/>
              <a:t>Kubernetes Pods</a:t>
            </a:r>
            <a:endParaRPr lang="en-IN" sz="4000" b="1" dirty="0"/>
          </a:p>
        </p:txBody>
      </p:sp>
    </p:spTree>
    <p:extLst>
      <p:ext uri="{BB962C8B-B14F-4D97-AF65-F5344CB8AC3E}">
        <p14:creationId xmlns:p14="http://schemas.microsoft.com/office/powerpoint/2010/main" val="630481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620832" y="1446662"/>
            <a:ext cx="6950335" cy="3633823"/>
          </a:xfrm>
          <a:prstGeom prst="rect">
            <a:avLst/>
          </a:prstGeom>
        </p:spPr>
      </p:pic>
      <p:sp>
        <p:nvSpPr>
          <p:cNvPr id="4" name="Title 1"/>
          <p:cNvSpPr>
            <a:spLocks noGrp="1"/>
          </p:cNvSpPr>
          <p:nvPr>
            <p:ph type="title"/>
          </p:nvPr>
        </p:nvSpPr>
        <p:spPr>
          <a:xfrm>
            <a:off x="838200" y="365126"/>
            <a:ext cx="10515600" cy="945060"/>
          </a:xfrm>
        </p:spPr>
        <p:txBody>
          <a:bodyPr>
            <a:normAutofit/>
          </a:bodyPr>
          <a:lstStyle/>
          <a:p>
            <a:r>
              <a:rPr lang="en-IN" sz="4000" b="1" dirty="0" smtClean="0"/>
              <a:t>A Sample Kubernetes Pods</a:t>
            </a:r>
            <a:endParaRPr lang="en-IN" sz="4000" b="1" dirty="0"/>
          </a:p>
        </p:txBody>
      </p:sp>
    </p:spTree>
    <p:extLst>
      <p:ext uri="{BB962C8B-B14F-4D97-AF65-F5344CB8AC3E}">
        <p14:creationId xmlns:p14="http://schemas.microsoft.com/office/powerpoint/2010/main" val="4124098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187"/>
            <a:ext cx="10515600" cy="4872249"/>
          </a:xfrm>
        </p:spPr>
        <p:txBody>
          <a:bodyPr>
            <a:normAutofit/>
          </a:bodyPr>
          <a:lstStyle/>
          <a:p>
            <a:pPr>
              <a:buFont typeface="Wingdings" panose="05000000000000000000" pitchFamily="2" charset="2"/>
              <a:buChar char="q"/>
            </a:pPr>
            <a:r>
              <a:rPr lang="en-IN" sz="2400" dirty="0" smtClean="0"/>
              <a:t> </a:t>
            </a:r>
            <a:r>
              <a:rPr lang="en-IN" sz="2400" dirty="0"/>
              <a:t>A ReplicaSet’s purpose is to maintain a stable set of replica Pods running at any given time. As such, it is often used to guarantee the availability of a specified number of identical Pods</a:t>
            </a:r>
            <a:r>
              <a:rPr lang="en-IN" sz="2400" dirty="0" smtClean="0"/>
              <a:t>.</a:t>
            </a:r>
            <a:endParaRPr lang="en-IN" dirty="0" smtClean="0"/>
          </a:p>
          <a:p>
            <a:pPr>
              <a:buFont typeface="Wingdings" panose="05000000000000000000" pitchFamily="2" charset="2"/>
              <a:buChar char="q"/>
            </a:pPr>
            <a:r>
              <a:rPr lang="en-IN" sz="2400" dirty="0"/>
              <a:t>A ReplicaSet is defined with fields, including a selector that specifies how to identify Pods it can acquire, a number of replicas indicating how many Pods it should be maintaining, and a pod template specifying the data of new Pods it should create to meet the number of replicas </a:t>
            </a:r>
            <a:r>
              <a:rPr lang="en-IN" sz="2400" dirty="0" smtClean="0"/>
              <a:t>criteria</a:t>
            </a:r>
          </a:p>
          <a:p>
            <a:pPr>
              <a:buFont typeface="Wingdings" panose="05000000000000000000" pitchFamily="2" charset="2"/>
              <a:buChar char="q"/>
            </a:pPr>
            <a:r>
              <a:rPr lang="en-IN" sz="2400" dirty="0"/>
              <a:t>A ReplicaSet is linked to its Pods via the Pods’ metadata.ownerReferences field, which specifies what resource the current object is owned by. All Pods acquired by a ReplicaSet have their owning ReplicaSet’s identifying information within their </a:t>
            </a:r>
            <a:r>
              <a:rPr lang="en-IN" sz="2400" dirty="0" smtClean="0"/>
              <a:t>ownerReferences </a:t>
            </a:r>
            <a:r>
              <a:rPr lang="en-IN" sz="2400" dirty="0"/>
              <a:t>field. It’s through this link that the ReplicaSet knows of the state of the Pods it is maintaining and plans accordingly.</a:t>
            </a:r>
            <a:endParaRPr lang="en-IN" sz="2400" dirty="0" smtClean="0"/>
          </a:p>
          <a:p>
            <a:pPr>
              <a:buFont typeface="Wingdings" panose="05000000000000000000" pitchFamily="2" charset="2"/>
              <a:buChar char="q"/>
            </a:pPr>
            <a:endParaRPr lang="en-IN" dirty="0"/>
          </a:p>
        </p:txBody>
      </p:sp>
      <p:sp>
        <p:nvSpPr>
          <p:cNvPr id="4" name="Title 1"/>
          <p:cNvSpPr>
            <a:spLocks noGrp="1"/>
          </p:cNvSpPr>
          <p:nvPr>
            <p:ph type="title"/>
          </p:nvPr>
        </p:nvSpPr>
        <p:spPr>
          <a:xfrm>
            <a:off x="838200" y="365126"/>
            <a:ext cx="10515600" cy="945060"/>
          </a:xfrm>
        </p:spPr>
        <p:txBody>
          <a:bodyPr>
            <a:normAutofit/>
          </a:bodyPr>
          <a:lstStyle/>
          <a:p>
            <a:r>
              <a:rPr lang="en-IN" sz="4000" b="1" dirty="0" smtClean="0"/>
              <a:t>Kubernetes ReplicaSet</a:t>
            </a:r>
            <a:endParaRPr lang="en-IN" sz="4000" b="1" dirty="0"/>
          </a:p>
        </p:txBody>
      </p:sp>
    </p:spTree>
    <p:extLst>
      <p:ext uri="{BB962C8B-B14F-4D97-AF65-F5344CB8AC3E}">
        <p14:creationId xmlns:p14="http://schemas.microsoft.com/office/powerpoint/2010/main" val="263246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684059" y="1705970"/>
            <a:ext cx="6823881" cy="4094327"/>
          </a:xfrm>
          <a:prstGeom prst="rect">
            <a:avLst/>
          </a:prstGeom>
        </p:spPr>
      </p:pic>
      <p:sp>
        <p:nvSpPr>
          <p:cNvPr id="4" name="Title 1"/>
          <p:cNvSpPr>
            <a:spLocks noGrp="1"/>
          </p:cNvSpPr>
          <p:nvPr>
            <p:ph type="title"/>
          </p:nvPr>
        </p:nvSpPr>
        <p:spPr>
          <a:xfrm>
            <a:off x="838200" y="365126"/>
            <a:ext cx="10515600" cy="945060"/>
          </a:xfrm>
        </p:spPr>
        <p:txBody>
          <a:bodyPr>
            <a:normAutofit/>
          </a:bodyPr>
          <a:lstStyle/>
          <a:p>
            <a:r>
              <a:rPr lang="en-IN" sz="4000" b="1" dirty="0" smtClean="0"/>
              <a:t>A Sample Kubernetes ReplicaSet</a:t>
            </a:r>
            <a:endParaRPr lang="en-IN" sz="4000" b="1" dirty="0"/>
          </a:p>
        </p:txBody>
      </p:sp>
    </p:spTree>
    <p:extLst>
      <p:ext uri="{BB962C8B-B14F-4D97-AF65-F5344CB8AC3E}">
        <p14:creationId xmlns:p14="http://schemas.microsoft.com/office/powerpoint/2010/main" val="135194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2"/>
            <a:ext cx="10515600" cy="3575712"/>
          </a:xfrm>
        </p:spPr>
        <p:txBody>
          <a:bodyPr>
            <a:normAutofit/>
          </a:bodyPr>
          <a:lstStyle/>
          <a:p>
            <a:pPr>
              <a:buFont typeface="Wingdings" panose="05000000000000000000" pitchFamily="2" charset="2"/>
              <a:buChar char="q"/>
            </a:pPr>
            <a:r>
              <a:rPr lang="en-IN" sz="2400" dirty="0" smtClean="0"/>
              <a:t> A</a:t>
            </a:r>
            <a:r>
              <a:rPr lang="en-IN" sz="2400" dirty="0"/>
              <a:t> </a:t>
            </a:r>
            <a:r>
              <a:rPr lang="en-IN" sz="2400" i="1" dirty="0"/>
              <a:t>Deployment</a:t>
            </a:r>
            <a:r>
              <a:rPr lang="en-IN" sz="2400" dirty="0"/>
              <a:t> provides declarative updates for Pods and </a:t>
            </a:r>
            <a:r>
              <a:rPr lang="en-IN" sz="2400" dirty="0" smtClean="0"/>
              <a:t>ReplicaSets.</a:t>
            </a:r>
          </a:p>
          <a:p>
            <a:pPr marL="0" indent="0">
              <a:buNone/>
            </a:pPr>
            <a:endParaRPr lang="en-IN" sz="2400" dirty="0"/>
          </a:p>
          <a:p>
            <a:pPr>
              <a:buFont typeface="Wingdings" panose="05000000000000000000" pitchFamily="2" charset="2"/>
              <a:buChar char="q"/>
            </a:pPr>
            <a:r>
              <a:rPr lang="en-IN" sz="2400" dirty="0" smtClean="0"/>
              <a:t>We describe </a:t>
            </a:r>
            <a:r>
              <a:rPr lang="en-IN" sz="2400" dirty="0"/>
              <a:t>a </a:t>
            </a:r>
            <a:r>
              <a:rPr lang="en-IN" sz="2400" i="1" dirty="0"/>
              <a:t>desired state</a:t>
            </a:r>
            <a:r>
              <a:rPr lang="en-IN" sz="2400" dirty="0"/>
              <a:t> in a Deployment, and the Deployment Controller changes the actual state to the desired state at a controlled rate. You can define Deployments to create new ReplicaSets, or to remove existing Deployments and adopt all their resources with new Deployments.</a:t>
            </a:r>
          </a:p>
          <a:p>
            <a:pPr marL="0" indent="0">
              <a:buNone/>
            </a:pPr>
            <a:endParaRPr lang="en-IN" dirty="0"/>
          </a:p>
        </p:txBody>
      </p:sp>
      <p:sp>
        <p:nvSpPr>
          <p:cNvPr id="4" name="Title 1"/>
          <p:cNvSpPr>
            <a:spLocks noGrp="1"/>
          </p:cNvSpPr>
          <p:nvPr>
            <p:ph type="title"/>
          </p:nvPr>
        </p:nvSpPr>
        <p:spPr>
          <a:xfrm>
            <a:off x="838200" y="365126"/>
            <a:ext cx="10515600" cy="945060"/>
          </a:xfrm>
        </p:spPr>
        <p:txBody>
          <a:bodyPr>
            <a:normAutofit/>
          </a:bodyPr>
          <a:lstStyle/>
          <a:p>
            <a:r>
              <a:rPr lang="en-IN" sz="4000" b="1" dirty="0" smtClean="0"/>
              <a:t>Kubernetes Deployments</a:t>
            </a:r>
            <a:endParaRPr lang="en-IN" sz="4000" b="1" dirty="0"/>
          </a:p>
        </p:txBody>
      </p:sp>
    </p:spTree>
    <p:extLst>
      <p:ext uri="{BB962C8B-B14F-4D97-AF65-F5344CB8AC3E}">
        <p14:creationId xmlns:p14="http://schemas.microsoft.com/office/powerpoint/2010/main" val="315733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2042"/>
          </a:xfrm>
        </p:spPr>
        <p:txBody>
          <a:bodyPr>
            <a:normAutofit/>
          </a:bodyPr>
          <a:lstStyle/>
          <a:p>
            <a:r>
              <a:rPr lang="en-IN" sz="4000" b="1" dirty="0" smtClean="0"/>
              <a:t>What Is Rancher?</a:t>
            </a:r>
            <a:endParaRPr lang="en-IN" sz="4000" dirty="0"/>
          </a:p>
        </p:txBody>
      </p:sp>
      <p:sp>
        <p:nvSpPr>
          <p:cNvPr id="3" name="Content Placeholder 2"/>
          <p:cNvSpPr>
            <a:spLocks noGrp="1"/>
          </p:cNvSpPr>
          <p:nvPr>
            <p:ph sz="half" idx="1"/>
          </p:nvPr>
        </p:nvSpPr>
        <p:spPr>
          <a:xfrm>
            <a:off x="838199" y="1177168"/>
            <a:ext cx="10515601" cy="2294458"/>
          </a:xfrm>
        </p:spPr>
        <p:txBody>
          <a:bodyPr>
            <a:normAutofit/>
          </a:bodyPr>
          <a:lstStyle/>
          <a:p>
            <a:pPr>
              <a:buFont typeface="Wingdings" panose="05000000000000000000" pitchFamily="2" charset="2"/>
              <a:buChar char="q"/>
            </a:pPr>
            <a:r>
              <a:rPr lang="en-IN" sz="2400" dirty="0" smtClean="0"/>
              <a:t> Container </a:t>
            </a:r>
            <a:r>
              <a:rPr lang="en-IN" sz="2400" dirty="0"/>
              <a:t>Management Tool</a:t>
            </a:r>
          </a:p>
          <a:p>
            <a:pPr>
              <a:buFont typeface="Wingdings" panose="05000000000000000000" pitchFamily="2" charset="2"/>
              <a:buChar char="q"/>
            </a:pPr>
            <a:r>
              <a:rPr lang="en-IN" sz="2400" dirty="0" smtClean="0"/>
              <a:t> Support </a:t>
            </a:r>
            <a:r>
              <a:rPr lang="en-IN" sz="2400" dirty="0"/>
              <a:t>to deploy Container Orchestration Tool itself like Kubernetes</a:t>
            </a:r>
          </a:p>
          <a:p>
            <a:pPr>
              <a:buFont typeface="Wingdings" panose="05000000000000000000" pitchFamily="2" charset="2"/>
              <a:buChar char="q"/>
            </a:pPr>
            <a:r>
              <a:rPr lang="en-IN" sz="2400" dirty="0" smtClean="0"/>
              <a:t> Make </a:t>
            </a:r>
            <a:r>
              <a:rPr lang="en-IN" sz="2400" dirty="0"/>
              <a:t>“Container Orchestration itself” abstract and Provide rich UI</a:t>
            </a:r>
          </a:p>
          <a:p>
            <a:pPr>
              <a:buFont typeface="Wingdings" panose="05000000000000000000" pitchFamily="2" charset="2"/>
              <a:buChar char="q"/>
            </a:pPr>
            <a:r>
              <a:rPr lang="en-IN" sz="2400" dirty="0" smtClean="0"/>
              <a:t> </a:t>
            </a:r>
            <a:r>
              <a:rPr lang="en-IN" sz="2400" dirty="0"/>
              <a:t>UI allow you to deploy your container </a:t>
            </a:r>
            <a:r>
              <a:rPr lang="en-IN" sz="2400" dirty="0" smtClean="0"/>
              <a:t> workload </a:t>
            </a:r>
            <a:r>
              <a:rPr lang="en-IN" sz="2400" dirty="0"/>
              <a:t>easier than native console</a:t>
            </a:r>
          </a:p>
          <a:p>
            <a:pPr>
              <a:buFont typeface="Wingdings" panose="05000000000000000000" pitchFamily="2" charset="2"/>
              <a:buChar char="q"/>
            </a:pPr>
            <a:r>
              <a:rPr lang="en-IN" sz="2400" dirty="0" smtClean="0"/>
              <a:t> UI </a:t>
            </a:r>
            <a:r>
              <a:rPr lang="en-IN" sz="2400" dirty="0"/>
              <a:t>allow you to use well-tested </a:t>
            </a:r>
            <a:r>
              <a:rPr lang="en-IN" sz="2400" dirty="0" smtClean="0"/>
              <a:t>catalogue</a:t>
            </a:r>
            <a:endParaRPr lang="en-IN" sz="2400" dirty="0"/>
          </a:p>
        </p:txBody>
      </p:sp>
      <p:pic>
        <p:nvPicPr>
          <p:cNvPr id="8" name="Content Placeholder 7"/>
          <p:cNvPicPr>
            <a:picLocks noGrp="1" noChangeAspect="1"/>
          </p:cNvPicPr>
          <p:nvPr>
            <p:ph sz="half" idx="2"/>
          </p:nvPr>
        </p:nvPicPr>
        <p:blipFill rotWithShape="1">
          <a:blip r:embed="rId2"/>
          <a:srcRect t="-1162" b="20155"/>
          <a:stretch/>
        </p:blipFill>
        <p:spPr>
          <a:xfrm>
            <a:off x="838199" y="3758229"/>
            <a:ext cx="9735403" cy="2852382"/>
          </a:xfrm>
          <a:prstGeom prst="rect">
            <a:avLst/>
          </a:prstGeom>
        </p:spPr>
      </p:pic>
    </p:spTree>
    <p:extLst>
      <p:ext uri="{BB962C8B-B14F-4D97-AF65-F5344CB8AC3E}">
        <p14:creationId xmlns:p14="http://schemas.microsoft.com/office/powerpoint/2010/main" val="725677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274627" y="1583141"/>
            <a:ext cx="7642746" cy="3856381"/>
          </a:xfrm>
          <a:prstGeom prst="rect">
            <a:avLst/>
          </a:prstGeom>
        </p:spPr>
      </p:pic>
      <p:sp>
        <p:nvSpPr>
          <p:cNvPr id="4" name="Title 1"/>
          <p:cNvSpPr>
            <a:spLocks noGrp="1"/>
          </p:cNvSpPr>
          <p:nvPr>
            <p:ph type="title"/>
          </p:nvPr>
        </p:nvSpPr>
        <p:spPr>
          <a:xfrm>
            <a:off x="838200" y="365126"/>
            <a:ext cx="10515600" cy="945060"/>
          </a:xfrm>
        </p:spPr>
        <p:txBody>
          <a:bodyPr>
            <a:normAutofit/>
          </a:bodyPr>
          <a:lstStyle/>
          <a:p>
            <a:r>
              <a:rPr lang="en-IN" sz="4000" b="1" dirty="0" smtClean="0"/>
              <a:t>A Sample Kubernetes Deployments</a:t>
            </a:r>
            <a:endParaRPr lang="en-IN" sz="4000" b="1" dirty="0"/>
          </a:p>
        </p:txBody>
      </p:sp>
    </p:spTree>
    <p:extLst>
      <p:ext uri="{BB962C8B-B14F-4D97-AF65-F5344CB8AC3E}">
        <p14:creationId xmlns:p14="http://schemas.microsoft.com/office/powerpoint/2010/main" val="423350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2"/>
            <a:ext cx="10515600" cy="3575712"/>
          </a:xfrm>
        </p:spPr>
        <p:txBody>
          <a:bodyPr>
            <a:normAutofit fontScale="92500" lnSpcReduction="20000"/>
          </a:bodyPr>
          <a:lstStyle/>
          <a:p>
            <a:pPr>
              <a:buFont typeface="Wingdings" panose="05000000000000000000" pitchFamily="2" charset="2"/>
              <a:buChar char="q"/>
            </a:pPr>
            <a:r>
              <a:rPr lang="en-IN" sz="2600" dirty="0" smtClean="0"/>
              <a:t> Security </a:t>
            </a:r>
            <a:r>
              <a:rPr lang="en-IN" sz="2600" dirty="0"/>
              <a:t>is central to modern application and infrastructure design. Kubernetes is a rapidly evolving platform and as such security can become an after-thought in the on-going race to catch up with new releases.</a:t>
            </a:r>
            <a:r>
              <a:rPr lang="en-IN" dirty="0"/>
              <a:t> </a:t>
            </a:r>
            <a:endParaRPr lang="en-IN" dirty="0" smtClean="0"/>
          </a:p>
          <a:p>
            <a:pPr marL="0" indent="0">
              <a:buNone/>
            </a:pPr>
            <a:endParaRPr lang="en-IN" dirty="0"/>
          </a:p>
          <a:p>
            <a:pPr>
              <a:buFont typeface="Wingdings" panose="05000000000000000000" pitchFamily="2" charset="2"/>
              <a:buChar char="q"/>
            </a:pPr>
            <a:r>
              <a:rPr lang="en-IN" dirty="0" smtClean="0"/>
              <a:t> Kubernetes</a:t>
            </a:r>
            <a:r>
              <a:rPr lang="en-IN" dirty="0"/>
              <a:t>, containerisation and the micro-services trend introduce new security challenges. The fact that Kubernetes pods can be easily spun up across all infrastructure classes leads by default to a lot more internal traffic between pods. This also means that the attack surface for Kubernetes is usually larger. Additionally, the highly dynamic and ephemeral environment of Kubernetes does not lend itself well to legacy security tools.</a:t>
            </a:r>
          </a:p>
          <a:p>
            <a:pPr marL="0" indent="0">
              <a:buNone/>
            </a:pPr>
            <a:endParaRPr lang="en-IN" dirty="0"/>
          </a:p>
        </p:txBody>
      </p:sp>
      <p:sp>
        <p:nvSpPr>
          <p:cNvPr id="4" name="Title 1"/>
          <p:cNvSpPr>
            <a:spLocks noGrp="1"/>
          </p:cNvSpPr>
          <p:nvPr>
            <p:ph type="title"/>
          </p:nvPr>
        </p:nvSpPr>
        <p:spPr>
          <a:xfrm>
            <a:off x="838200" y="365126"/>
            <a:ext cx="10515600" cy="945060"/>
          </a:xfrm>
        </p:spPr>
        <p:txBody>
          <a:bodyPr>
            <a:normAutofit/>
          </a:bodyPr>
          <a:lstStyle/>
          <a:p>
            <a:r>
              <a:rPr lang="en-IN" sz="4000" b="1" dirty="0" smtClean="0"/>
              <a:t>Kubernetes Security</a:t>
            </a:r>
            <a:endParaRPr lang="en-IN" sz="4000" b="1" dirty="0"/>
          </a:p>
        </p:txBody>
      </p:sp>
    </p:spTree>
    <p:extLst>
      <p:ext uri="{BB962C8B-B14F-4D97-AF65-F5344CB8AC3E}">
        <p14:creationId xmlns:p14="http://schemas.microsoft.com/office/powerpoint/2010/main" val="357541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185"/>
            <a:ext cx="10515600" cy="4899545"/>
          </a:xfrm>
        </p:spPr>
        <p:txBody>
          <a:bodyPr>
            <a:normAutofit/>
          </a:bodyPr>
          <a:lstStyle/>
          <a:p>
            <a:pPr>
              <a:buFont typeface="Wingdings" panose="05000000000000000000" pitchFamily="2" charset="2"/>
              <a:buChar char="q"/>
            </a:pPr>
            <a:r>
              <a:rPr lang="en-IN" sz="2400" b="1" dirty="0" smtClean="0"/>
              <a:t>Network </a:t>
            </a:r>
            <a:r>
              <a:rPr lang="en-IN" sz="2400" dirty="0"/>
              <a:t> Attackers typically enter through a network connection and expand the attack via the network. The network offers the first opportunity to an attack, subsequent opportunities to detect lateral movement, and the last opportunity to catch data stealing activity</a:t>
            </a:r>
            <a:r>
              <a:rPr lang="en-IN" sz="2400" dirty="0" smtClean="0"/>
              <a:t>.</a:t>
            </a:r>
          </a:p>
          <a:p>
            <a:pPr marL="0" indent="0">
              <a:buNone/>
            </a:pPr>
            <a:endParaRPr lang="en-IN" sz="2400" dirty="0"/>
          </a:p>
          <a:p>
            <a:pPr>
              <a:buFont typeface="Wingdings" panose="05000000000000000000" pitchFamily="2" charset="2"/>
              <a:buChar char="q"/>
            </a:pPr>
            <a:r>
              <a:rPr lang="en-IN" sz="2400" b="1" dirty="0" smtClean="0"/>
              <a:t>Container</a:t>
            </a:r>
            <a:r>
              <a:rPr lang="en-IN" sz="2400" dirty="0"/>
              <a:t> Compromised containers can attempt to connect with other running pods on the same or other hosts to probe or launch an attack. Although Layer 3 network controls whitelisting pod IP addresses can offer some protection, attacks over trusted IP addresses can only be detected with Layer 7 network filtering.</a:t>
            </a:r>
            <a:endParaRPr lang="en-IN" sz="2400" dirty="0" smtClean="0"/>
          </a:p>
          <a:p>
            <a:pPr marL="0" indent="0">
              <a:buNone/>
            </a:pPr>
            <a:endParaRPr lang="en-IN" sz="2400" dirty="0"/>
          </a:p>
          <a:p>
            <a:pPr>
              <a:buFont typeface="Wingdings" panose="05000000000000000000" pitchFamily="2" charset="2"/>
              <a:buChar char="q"/>
            </a:pPr>
            <a:r>
              <a:rPr lang="en-IN" sz="2400" b="1" dirty="0" smtClean="0"/>
              <a:t>Host</a:t>
            </a:r>
            <a:r>
              <a:rPr lang="en-IN" sz="2400" b="1" dirty="0"/>
              <a:t> </a:t>
            </a:r>
            <a:r>
              <a:rPr lang="en-IN" sz="2400" dirty="0"/>
              <a:t>Here is where traditional host (endpoint) security can be useful to detect exploits against the kernel or system resources. However, host security tools must also be Kubernetes and container aware to ensure adequate coverage.</a:t>
            </a:r>
          </a:p>
          <a:p>
            <a:pPr marL="0" indent="0">
              <a:buNone/>
            </a:pPr>
            <a:endParaRPr lang="en-IN" dirty="0"/>
          </a:p>
        </p:txBody>
      </p:sp>
      <p:sp>
        <p:nvSpPr>
          <p:cNvPr id="4" name="Title 1"/>
          <p:cNvSpPr>
            <a:spLocks noGrp="1"/>
          </p:cNvSpPr>
          <p:nvPr>
            <p:ph type="title"/>
          </p:nvPr>
        </p:nvSpPr>
        <p:spPr>
          <a:xfrm>
            <a:off x="838200" y="365126"/>
            <a:ext cx="10515600" cy="945060"/>
          </a:xfrm>
        </p:spPr>
        <p:txBody>
          <a:bodyPr>
            <a:normAutofit/>
          </a:bodyPr>
          <a:lstStyle/>
          <a:p>
            <a:r>
              <a:rPr lang="en-IN" sz="4000" b="1" dirty="0" smtClean="0"/>
              <a:t>Kubernetes Security (Attack Surface)</a:t>
            </a:r>
            <a:endParaRPr lang="en-IN" sz="4000" b="1" dirty="0"/>
          </a:p>
        </p:txBody>
      </p:sp>
    </p:spTree>
    <p:extLst>
      <p:ext uri="{BB962C8B-B14F-4D97-AF65-F5344CB8AC3E}">
        <p14:creationId xmlns:p14="http://schemas.microsoft.com/office/powerpoint/2010/main" val="2067148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185"/>
            <a:ext cx="10515600" cy="4899545"/>
          </a:xfrm>
        </p:spPr>
        <p:txBody>
          <a:bodyPr>
            <a:normAutofit/>
          </a:bodyPr>
          <a:lstStyle/>
          <a:p>
            <a:pPr>
              <a:buFont typeface="Wingdings" panose="05000000000000000000" pitchFamily="2" charset="2"/>
              <a:buChar char="q"/>
            </a:pPr>
            <a:r>
              <a:rPr lang="en-IN" sz="2400" b="1" dirty="0" smtClean="0"/>
              <a:t>Network </a:t>
            </a:r>
            <a:r>
              <a:rPr lang="en-IN" sz="2400" dirty="0"/>
              <a:t> Attackers typically enter through a network connection and expand the attack via the network. The network offers the first opportunity to an attack, subsequent opportunities to detect lateral movement, and the last opportunity to catch data stealing activity</a:t>
            </a:r>
            <a:r>
              <a:rPr lang="en-IN" sz="2400" dirty="0" smtClean="0"/>
              <a:t>.</a:t>
            </a:r>
          </a:p>
          <a:p>
            <a:pPr marL="0" indent="0">
              <a:buNone/>
            </a:pPr>
            <a:endParaRPr lang="en-IN" sz="2400" dirty="0"/>
          </a:p>
          <a:p>
            <a:pPr>
              <a:buFont typeface="Wingdings" panose="05000000000000000000" pitchFamily="2" charset="2"/>
              <a:buChar char="q"/>
            </a:pPr>
            <a:r>
              <a:rPr lang="en-IN" sz="2400" b="1" dirty="0" smtClean="0"/>
              <a:t>Container</a:t>
            </a:r>
            <a:r>
              <a:rPr lang="en-IN" sz="2400" dirty="0"/>
              <a:t> Compromised containers can attempt to connect with other running pods on the same or other hosts to probe or launch an attack. Although Layer 3 network controls whitelisting pod IP addresses can offer some protection, attacks over trusted IP addresses can only be detected with Layer 7 network filtering.</a:t>
            </a:r>
            <a:endParaRPr lang="en-IN" sz="2400" dirty="0" smtClean="0"/>
          </a:p>
          <a:p>
            <a:pPr marL="0" indent="0">
              <a:buNone/>
            </a:pPr>
            <a:endParaRPr lang="en-IN" sz="2400" dirty="0"/>
          </a:p>
          <a:p>
            <a:pPr>
              <a:buFont typeface="Wingdings" panose="05000000000000000000" pitchFamily="2" charset="2"/>
              <a:buChar char="q"/>
            </a:pPr>
            <a:r>
              <a:rPr lang="en-IN" sz="2400" b="1" dirty="0" smtClean="0"/>
              <a:t>Host</a:t>
            </a:r>
            <a:r>
              <a:rPr lang="en-IN" sz="2400" b="1" dirty="0"/>
              <a:t> </a:t>
            </a:r>
            <a:r>
              <a:rPr lang="en-IN" sz="2400" dirty="0"/>
              <a:t>Here is where traditional host (endpoint) security can be useful to detect exploits against the kernel or system resources. However, host security tools must also be Kubernetes and container aware to ensure adequate coverage.</a:t>
            </a:r>
          </a:p>
          <a:p>
            <a:pPr marL="0" indent="0">
              <a:buNone/>
            </a:pPr>
            <a:endParaRPr lang="en-IN" dirty="0"/>
          </a:p>
        </p:txBody>
      </p:sp>
      <p:sp>
        <p:nvSpPr>
          <p:cNvPr id="4" name="Title 1"/>
          <p:cNvSpPr>
            <a:spLocks noGrp="1"/>
          </p:cNvSpPr>
          <p:nvPr>
            <p:ph type="title"/>
          </p:nvPr>
        </p:nvSpPr>
        <p:spPr>
          <a:xfrm>
            <a:off x="838200" y="365126"/>
            <a:ext cx="10515600" cy="945060"/>
          </a:xfrm>
        </p:spPr>
        <p:txBody>
          <a:bodyPr>
            <a:normAutofit/>
          </a:bodyPr>
          <a:lstStyle/>
          <a:p>
            <a:r>
              <a:rPr lang="en-IN" sz="4000" b="1" dirty="0" smtClean="0"/>
              <a:t>Kubernetes Security (Attack Surface)</a:t>
            </a:r>
            <a:endParaRPr lang="en-IN" sz="4000" b="1" dirty="0"/>
          </a:p>
        </p:txBody>
      </p:sp>
    </p:spTree>
    <p:extLst>
      <p:ext uri="{BB962C8B-B14F-4D97-AF65-F5344CB8AC3E}">
        <p14:creationId xmlns:p14="http://schemas.microsoft.com/office/powerpoint/2010/main" val="3322297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0185"/>
            <a:ext cx="10515600" cy="4899545"/>
          </a:xfrm>
        </p:spPr>
        <p:txBody>
          <a:bodyPr>
            <a:normAutofit fontScale="92500" lnSpcReduction="10000"/>
          </a:bodyPr>
          <a:lstStyle/>
          <a:p>
            <a:pPr>
              <a:buFont typeface="Wingdings" panose="05000000000000000000" pitchFamily="2" charset="2"/>
              <a:buChar char="q"/>
            </a:pPr>
            <a:r>
              <a:rPr lang="en-IN" sz="2400" b="1" dirty="0" smtClean="0"/>
              <a:t>Host Attack Surface</a:t>
            </a:r>
          </a:p>
          <a:p>
            <a:pPr lvl="1">
              <a:buFont typeface="Wingdings" panose="05000000000000000000" pitchFamily="2" charset="2"/>
              <a:buChar char="Ø"/>
            </a:pPr>
            <a:r>
              <a:rPr lang="en-IN" sz="2000" dirty="0" smtClean="0"/>
              <a:t>Enable </a:t>
            </a:r>
            <a:r>
              <a:rPr lang="en-IN" sz="2000" dirty="0" err="1" smtClean="0"/>
              <a:t>SELinux</a:t>
            </a:r>
            <a:r>
              <a:rPr lang="en-IN" sz="2000" dirty="0" smtClean="0"/>
              <a:t> </a:t>
            </a:r>
          </a:p>
          <a:p>
            <a:pPr lvl="1">
              <a:buFont typeface="Wingdings" panose="05000000000000000000" pitchFamily="2" charset="2"/>
              <a:buChar char="Ø"/>
            </a:pPr>
            <a:r>
              <a:rPr lang="en-IN" sz="2000" dirty="0" err="1" smtClean="0"/>
              <a:t>AppArmor</a:t>
            </a:r>
            <a:r>
              <a:rPr lang="en-IN" sz="2000" dirty="0" smtClean="0"/>
              <a:t> </a:t>
            </a:r>
          </a:p>
          <a:p>
            <a:pPr lvl="1">
              <a:buFont typeface="Wingdings" panose="05000000000000000000" pitchFamily="2" charset="2"/>
              <a:buChar char="Ø"/>
            </a:pPr>
            <a:r>
              <a:rPr lang="en-IN" sz="2000" dirty="0" err="1" smtClean="0"/>
              <a:t>Seccomp</a:t>
            </a:r>
            <a:endParaRPr lang="en-IN" sz="2000" dirty="0"/>
          </a:p>
          <a:p>
            <a:pPr>
              <a:buFont typeface="Wingdings" panose="05000000000000000000" pitchFamily="2" charset="2"/>
              <a:buChar char="q"/>
            </a:pPr>
            <a:r>
              <a:rPr lang="en-IN" sz="2400" b="1" dirty="0" smtClean="0"/>
              <a:t>Container Attack Surface</a:t>
            </a:r>
          </a:p>
          <a:p>
            <a:pPr lvl="1">
              <a:buFont typeface="Wingdings" panose="05000000000000000000" pitchFamily="2" charset="2"/>
              <a:buChar char="Ø"/>
            </a:pPr>
            <a:r>
              <a:rPr lang="en-IN" sz="2000" dirty="0" smtClean="0"/>
              <a:t> Use secure base image when building containers.</a:t>
            </a:r>
          </a:p>
          <a:p>
            <a:pPr lvl="1">
              <a:buFont typeface="Wingdings" panose="05000000000000000000" pitchFamily="2" charset="2"/>
              <a:buChar char="Ø"/>
            </a:pPr>
            <a:r>
              <a:rPr lang="en-IN" sz="2000" dirty="0" smtClean="0"/>
              <a:t>Check for vulnerabilities periodically for container Image.</a:t>
            </a:r>
          </a:p>
          <a:p>
            <a:pPr lvl="1">
              <a:buFont typeface="Wingdings" panose="05000000000000000000" pitchFamily="2" charset="2"/>
              <a:buChar char="Ø"/>
            </a:pPr>
            <a:r>
              <a:rPr lang="en-IN" sz="2000" dirty="0" smtClean="0"/>
              <a:t>Run container as non root</a:t>
            </a:r>
          </a:p>
          <a:p>
            <a:pPr lvl="1">
              <a:buFont typeface="Wingdings" panose="05000000000000000000" pitchFamily="2" charset="2"/>
              <a:buChar char="Ø"/>
            </a:pPr>
            <a:r>
              <a:rPr lang="en-IN" sz="2000" dirty="0" smtClean="0"/>
              <a:t>Limit host mounts.</a:t>
            </a:r>
          </a:p>
          <a:p>
            <a:pPr>
              <a:buFont typeface="Wingdings" panose="05000000000000000000" pitchFamily="2" charset="2"/>
              <a:buChar char="q"/>
            </a:pPr>
            <a:r>
              <a:rPr lang="en-IN" sz="2400" b="1" dirty="0" smtClean="0"/>
              <a:t>Kubernetes Cluster </a:t>
            </a:r>
            <a:r>
              <a:rPr lang="en-IN" sz="2400" b="1" dirty="0" smtClean="0"/>
              <a:t>Attack Surface</a:t>
            </a:r>
          </a:p>
          <a:p>
            <a:pPr lvl="1">
              <a:buFont typeface="Wingdings" panose="05000000000000000000" pitchFamily="2" charset="2"/>
              <a:buChar char="Ø"/>
            </a:pPr>
            <a:r>
              <a:rPr lang="en-IN" sz="2000" dirty="0" smtClean="0"/>
              <a:t> </a:t>
            </a:r>
            <a:r>
              <a:rPr lang="en-IN" sz="2000" dirty="0" smtClean="0"/>
              <a:t>TLS </a:t>
            </a:r>
          </a:p>
          <a:p>
            <a:pPr lvl="1">
              <a:buFont typeface="Wingdings" panose="05000000000000000000" pitchFamily="2" charset="2"/>
              <a:buChar char="Ø"/>
            </a:pPr>
            <a:r>
              <a:rPr lang="en-IN" sz="2000" dirty="0" smtClean="0"/>
              <a:t> Audit Logs </a:t>
            </a:r>
          </a:p>
          <a:p>
            <a:pPr lvl="1">
              <a:buFont typeface="Wingdings" panose="05000000000000000000" pitchFamily="2" charset="2"/>
              <a:buChar char="Ø"/>
            </a:pPr>
            <a:r>
              <a:rPr lang="en-IN" sz="2000" dirty="0" smtClean="0"/>
              <a:t> Network Policies </a:t>
            </a:r>
          </a:p>
          <a:p>
            <a:pPr lvl="1">
              <a:buFont typeface="Wingdings" panose="05000000000000000000" pitchFamily="2" charset="2"/>
              <a:buChar char="Ø"/>
            </a:pPr>
            <a:r>
              <a:rPr lang="en-IN" sz="2000" dirty="0" smtClean="0"/>
              <a:t> Pod Security Policies </a:t>
            </a:r>
          </a:p>
          <a:p>
            <a:pPr lvl="1">
              <a:buFont typeface="Wingdings" panose="05000000000000000000" pitchFamily="2" charset="2"/>
              <a:buChar char="Ø"/>
            </a:pPr>
            <a:r>
              <a:rPr lang="en-IN" sz="2000" dirty="0" smtClean="0"/>
              <a:t> Secrets</a:t>
            </a:r>
            <a:endParaRPr lang="en-IN" sz="2000" dirty="0" smtClean="0"/>
          </a:p>
          <a:p>
            <a:pPr lvl="1">
              <a:buFont typeface="Wingdings" panose="05000000000000000000" pitchFamily="2" charset="2"/>
              <a:buChar char="Ø"/>
            </a:pPr>
            <a:endParaRPr lang="en-IN" sz="2000" dirty="0" smtClean="0"/>
          </a:p>
          <a:p>
            <a:pPr marL="0" indent="0">
              <a:buNone/>
            </a:pPr>
            <a:endParaRPr lang="en-IN" dirty="0"/>
          </a:p>
        </p:txBody>
      </p:sp>
      <p:sp>
        <p:nvSpPr>
          <p:cNvPr id="4" name="Title 1"/>
          <p:cNvSpPr>
            <a:spLocks noGrp="1"/>
          </p:cNvSpPr>
          <p:nvPr>
            <p:ph type="title"/>
          </p:nvPr>
        </p:nvSpPr>
        <p:spPr>
          <a:xfrm>
            <a:off x="838200" y="365126"/>
            <a:ext cx="10515600" cy="945060"/>
          </a:xfrm>
        </p:spPr>
        <p:txBody>
          <a:bodyPr>
            <a:normAutofit/>
          </a:bodyPr>
          <a:lstStyle/>
          <a:p>
            <a:r>
              <a:rPr lang="en-IN" sz="4000" b="1" dirty="0" smtClean="0"/>
              <a:t>Reducing Attack Surface</a:t>
            </a:r>
            <a:endParaRPr lang="en-IN" sz="4000" b="1" dirty="0"/>
          </a:p>
        </p:txBody>
      </p:sp>
    </p:spTree>
    <p:extLst>
      <p:ext uri="{BB962C8B-B14F-4D97-AF65-F5344CB8AC3E}">
        <p14:creationId xmlns:p14="http://schemas.microsoft.com/office/powerpoint/2010/main" val="369163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7764"/>
          </a:xfrm>
        </p:spPr>
        <p:txBody>
          <a:bodyPr>
            <a:normAutofit/>
          </a:bodyPr>
          <a:lstStyle/>
          <a:p>
            <a:r>
              <a:rPr lang="en-IN" sz="4000" b="1" dirty="0"/>
              <a:t>Rancher’s major features</a:t>
            </a:r>
          </a:p>
        </p:txBody>
      </p:sp>
      <p:sp>
        <p:nvSpPr>
          <p:cNvPr id="3" name="Content Placeholder 2"/>
          <p:cNvSpPr>
            <a:spLocks noGrp="1"/>
          </p:cNvSpPr>
          <p:nvPr>
            <p:ph sz="half" idx="1"/>
          </p:nvPr>
        </p:nvSpPr>
        <p:spPr>
          <a:xfrm>
            <a:off x="838200" y="1661852"/>
            <a:ext cx="4034051" cy="4351338"/>
          </a:xfrm>
        </p:spPr>
        <p:txBody>
          <a:bodyPr>
            <a:normAutofit/>
          </a:bodyPr>
          <a:lstStyle/>
          <a:p>
            <a:pPr>
              <a:buFont typeface="Wingdings" panose="05000000000000000000" pitchFamily="2" charset="2"/>
              <a:buChar char="q"/>
            </a:pPr>
            <a:r>
              <a:rPr lang="en-IN" dirty="0" smtClean="0"/>
              <a:t> </a:t>
            </a:r>
            <a:r>
              <a:rPr lang="en-IN" sz="2400" dirty="0" smtClean="0"/>
              <a:t>Cross-host networking</a:t>
            </a:r>
          </a:p>
          <a:p>
            <a:pPr>
              <a:buFont typeface="Wingdings" panose="05000000000000000000" pitchFamily="2" charset="2"/>
              <a:buChar char="q"/>
            </a:pPr>
            <a:r>
              <a:rPr lang="en-IN" sz="2400" dirty="0" smtClean="0"/>
              <a:t> Container </a:t>
            </a:r>
            <a:r>
              <a:rPr lang="en-IN" sz="2400" dirty="0"/>
              <a:t>load </a:t>
            </a:r>
            <a:r>
              <a:rPr lang="en-IN" sz="2400" dirty="0" smtClean="0"/>
              <a:t>balancing</a:t>
            </a:r>
          </a:p>
          <a:p>
            <a:pPr>
              <a:buFont typeface="Wingdings" panose="05000000000000000000" pitchFamily="2" charset="2"/>
              <a:buChar char="q"/>
            </a:pPr>
            <a:r>
              <a:rPr lang="en-IN" sz="2400" dirty="0" smtClean="0"/>
              <a:t> Persistent </a:t>
            </a:r>
            <a:r>
              <a:rPr lang="en-IN" sz="2400" dirty="0"/>
              <a:t>Storage </a:t>
            </a:r>
            <a:r>
              <a:rPr lang="en-IN" sz="2400" dirty="0" smtClean="0"/>
              <a:t>Services</a:t>
            </a:r>
          </a:p>
          <a:p>
            <a:pPr>
              <a:buFont typeface="Wingdings" panose="05000000000000000000" pitchFamily="2" charset="2"/>
              <a:buChar char="q"/>
            </a:pPr>
            <a:r>
              <a:rPr lang="en-IN" sz="2400" dirty="0" smtClean="0"/>
              <a:t> Service discovery</a:t>
            </a:r>
          </a:p>
          <a:p>
            <a:pPr>
              <a:buFont typeface="Wingdings" panose="05000000000000000000" pitchFamily="2" charset="2"/>
              <a:buChar char="q"/>
            </a:pPr>
            <a:r>
              <a:rPr lang="en-IN" sz="2400" dirty="0" smtClean="0"/>
              <a:t> Service upgrades</a:t>
            </a:r>
          </a:p>
          <a:p>
            <a:pPr>
              <a:buFont typeface="Wingdings" panose="05000000000000000000" pitchFamily="2" charset="2"/>
              <a:buChar char="q"/>
            </a:pPr>
            <a:r>
              <a:rPr lang="en-IN" sz="2400" dirty="0" smtClean="0"/>
              <a:t> Resource management</a:t>
            </a:r>
          </a:p>
          <a:p>
            <a:pPr>
              <a:buFont typeface="Wingdings" panose="05000000000000000000" pitchFamily="2" charset="2"/>
              <a:buChar char="q"/>
            </a:pPr>
            <a:r>
              <a:rPr lang="en-IN" sz="2400" dirty="0" smtClean="0"/>
              <a:t> Multi-tenancy </a:t>
            </a:r>
            <a:r>
              <a:rPr lang="en-IN" sz="2400" dirty="0"/>
              <a:t>&amp; </a:t>
            </a:r>
            <a:r>
              <a:rPr lang="en-IN" sz="2400" dirty="0" smtClean="0"/>
              <a:t>user management</a:t>
            </a:r>
          </a:p>
          <a:p>
            <a:pPr>
              <a:buFont typeface="Wingdings" panose="05000000000000000000" pitchFamily="2" charset="2"/>
              <a:buChar char="q"/>
            </a:pPr>
            <a:r>
              <a:rPr lang="en-IN" sz="2400" dirty="0" smtClean="0"/>
              <a:t> Multi </a:t>
            </a:r>
            <a:r>
              <a:rPr lang="en-IN" sz="2400" dirty="0"/>
              <a:t>Orchestration Engines</a:t>
            </a:r>
          </a:p>
        </p:txBody>
      </p:sp>
      <p:pic>
        <p:nvPicPr>
          <p:cNvPr id="5" name="Content Placeholder 4"/>
          <p:cNvPicPr>
            <a:picLocks noGrp="1" noChangeAspect="1"/>
          </p:cNvPicPr>
          <p:nvPr>
            <p:ph sz="half" idx="2"/>
          </p:nvPr>
        </p:nvPicPr>
        <p:blipFill>
          <a:blip r:embed="rId2"/>
          <a:stretch>
            <a:fillRect/>
          </a:stretch>
        </p:blipFill>
        <p:spPr>
          <a:xfrm>
            <a:off x="5022377" y="1661851"/>
            <a:ext cx="6255224" cy="3988321"/>
          </a:xfrm>
          <a:prstGeom prst="rect">
            <a:avLst/>
          </a:prstGeom>
        </p:spPr>
      </p:pic>
    </p:spTree>
    <p:extLst>
      <p:ext uri="{BB962C8B-B14F-4D97-AF65-F5344CB8AC3E}">
        <p14:creationId xmlns:p14="http://schemas.microsoft.com/office/powerpoint/2010/main" val="1883290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931411"/>
          </a:xfrm>
        </p:spPr>
        <p:txBody>
          <a:bodyPr>
            <a:normAutofit/>
          </a:bodyPr>
          <a:lstStyle/>
          <a:p>
            <a:r>
              <a:rPr lang="en-IN" sz="4000" b="1" dirty="0" smtClean="0"/>
              <a:t>Rancher’s </a:t>
            </a:r>
            <a:r>
              <a:rPr lang="en-IN" sz="4000" b="1" dirty="0"/>
              <a:t>major </a:t>
            </a:r>
            <a:r>
              <a:rPr lang="en-IN" sz="4000" b="1" dirty="0" smtClean="0"/>
              <a:t>features(Diagram)</a:t>
            </a:r>
            <a:endParaRPr lang="en-IN" sz="4000" b="1" dirty="0"/>
          </a:p>
        </p:txBody>
      </p:sp>
      <p:pic>
        <p:nvPicPr>
          <p:cNvPr id="9" name="Content Placeholder 8"/>
          <p:cNvPicPr>
            <a:picLocks noGrp="1" noChangeAspect="1"/>
          </p:cNvPicPr>
          <p:nvPr>
            <p:ph idx="1"/>
          </p:nvPr>
        </p:nvPicPr>
        <p:blipFill>
          <a:blip r:embed="rId2"/>
          <a:stretch>
            <a:fillRect/>
          </a:stretch>
        </p:blipFill>
        <p:spPr>
          <a:xfrm>
            <a:off x="838200" y="1528550"/>
            <a:ext cx="10515600" cy="4435522"/>
          </a:xfrm>
          <a:prstGeom prst="rect">
            <a:avLst/>
          </a:prstGeom>
        </p:spPr>
      </p:pic>
    </p:spTree>
    <p:extLst>
      <p:ext uri="{BB962C8B-B14F-4D97-AF65-F5344CB8AC3E}">
        <p14:creationId xmlns:p14="http://schemas.microsoft.com/office/powerpoint/2010/main" val="452415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What is Kubernetes?</a:t>
            </a:r>
            <a:endParaRPr lang="en-IN" sz="4000" b="1" dirty="0"/>
          </a:p>
        </p:txBody>
      </p:sp>
      <p:sp>
        <p:nvSpPr>
          <p:cNvPr id="3" name="Content Placeholder 2"/>
          <p:cNvSpPr>
            <a:spLocks noGrp="1"/>
          </p:cNvSpPr>
          <p:nvPr>
            <p:ph idx="1"/>
          </p:nvPr>
        </p:nvSpPr>
        <p:spPr>
          <a:xfrm>
            <a:off x="838200" y="2276001"/>
            <a:ext cx="10515600" cy="3387820"/>
          </a:xfrm>
        </p:spPr>
        <p:txBody>
          <a:bodyPr/>
          <a:lstStyle/>
          <a:p>
            <a:pPr>
              <a:buFont typeface="Wingdings" panose="05000000000000000000" pitchFamily="2" charset="2"/>
              <a:buChar char="q"/>
            </a:pPr>
            <a:r>
              <a:rPr lang="en-IN" dirty="0" smtClean="0"/>
              <a:t> </a:t>
            </a:r>
            <a:r>
              <a:rPr lang="en-IN" sz="2400" dirty="0" smtClean="0"/>
              <a:t>Kubernetes or K8s was a project spun out of Google as a open source next-gen container scheduler designed with the lessons learned from developing and managing Borg and Omega.</a:t>
            </a:r>
          </a:p>
          <a:p>
            <a:pPr marL="0" indent="0">
              <a:buNone/>
            </a:pPr>
            <a:endParaRPr lang="en-IN" sz="2400" dirty="0" smtClean="0"/>
          </a:p>
          <a:p>
            <a:pPr>
              <a:buFont typeface="Wingdings" panose="05000000000000000000" pitchFamily="2" charset="2"/>
              <a:buChar char="q"/>
            </a:pPr>
            <a:r>
              <a:rPr lang="en-IN" sz="2400" dirty="0" smtClean="0"/>
              <a:t> Kubernetes was designed from the ground-up as a loosely coupled collection of components centred around deploying, maintaining, and scaling applications.</a:t>
            </a:r>
            <a:endParaRPr lang="en-IN" sz="2400" dirty="0"/>
          </a:p>
        </p:txBody>
      </p:sp>
    </p:spTree>
    <p:extLst>
      <p:ext uri="{BB962C8B-B14F-4D97-AF65-F5344CB8AC3E}">
        <p14:creationId xmlns:p14="http://schemas.microsoft.com/office/powerpoint/2010/main" val="243477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5060"/>
          </a:xfrm>
        </p:spPr>
        <p:txBody>
          <a:bodyPr/>
          <a:lstStyle/>
          <a:p>
            <a:r>
              <a:rPr lang="en-IN" b="1" dirty="0"/>
              <a:t> </a:t>
            </a:r>
            <a:r>
              <a:rPr lang="en-IN" sz="4000" b="1" dirty="0" smtClean="0"/>
              <a:t>Components </a:t>
            </a:r>
            <a:r>
              <a:rPr lang="en-IN" sz="4000" b="1" dirty="0"/>
              <a:t>of a Kubernetes </a:t>
            </a:r>
            <a:r>
              <a:rPr lang="en-IN" sz="4000" b="1" dirty="0" smtClean="0"/>
              <a:t>cluster</a:t>
            </a:r>
            <a:endParaRPr lang="en-IN" sz="4000" dirty="0"/>
          </a:p>
        </p:txBody>
      </p:sp>
      <p:sp>
        <p:nvSpPr>
          <p:cNvPr id="3" name="Content Placeholder 2"/>
          <p:cNvSpPr>
            <a:spLocks noGrp="1"/>
          </p:cNvSpPr>
          <p:nvPr>
            <p:ph idx="1"/>
          </p:nvPr>
        </p:nvSpPr>
        <p:spPr>
          <a:xfrm>
            <a:off x="838200" y="1825625"/>
            <a:ext cx="10515600" cy="2350590"/>
          </a:xfrm>
        </p:spPr>
        <p:txBody>
          <a:bodyPr>
            <a:normAutofit/>
          </a:bodyPr>
          <a:lstStyle/>
          <a:p>
            <a:pPr marL="0" indent="0">
              <a:buNone/>
            </a:pPr>
            <a:r>
              <a:rPr lang="en-IN" sz="2400" dirty="0" smtClean="0"/>
              <a:t>A working Kubernetes deployment is called a cluster. You can visualize a Kubernetes cluster as two parts: the control plane, which consists of the master node or nodes, and the compute machines, or worker nodes. Worker nodes run pods, which are made up of containers. Each node is its own Linux environment, and could be either a physical or virtual machine</a:t>
            </a:r>
            <a:endParaRPr lang="en-IN" sz="2400" dirty="0"/>
          </a:p>
        </p:txBody>
      </p:sp>
    </p:spTree>
    <p:extLst>
      <p:ext uri="{BB962C8B-B14F-4D97-AF65-F5344CB8AC3E}">
        <p14:creationId xmlns:p14="http://schemas.microsoft.com/office/powerpoint/2010/main" val="3550419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normAutofit/>
          </a:bodyPr>
          <a:lstStyle/>
          <a:p>
            <a:r>
              <a:rPr lang="en-IN" sz="4000" b="1" dirty="0" smtClean="0"/>
              <a:t>Components of a Kubernetes cluster (Diagram)</a:t>
            </a:r>
            <a:endParaRPr lang="en-IN" sz="4000" dirty="0"/>
          </a:p>
        </p:txBody>
      </p:sp>
      <p:pic>
        <p:nvPicPr>
          <p:cNvPr id="5" name="Content Placeholder 4"/>
          <p:cNvPicPr>
            <a:picLocks noGrp="1" noChangeAspect="1"/>
          </p:cNvPicPr>
          <p:nvPr>
            <p:ph idx="1"/>
          </p:nvPr>
        </p:nvPicPr>
        <p:blipFill>
          <a:blip r:embed="rId2"/>
          <a:stretch>
            <a:fillRect/>
          </a:stretch>
        </p:blipFill>
        <p:spPr>
          <a:xfrm>
            <a:off x="1094095" y="1255594"/>
            <a:ext cx="10003809" cy="4894073"/>
          </a:xfrm>
          <a:prstGeom prst="rect">
            <a:avLst/>
          </a:prstGeom>
        </p:spPr>
      </p:pic>
    </p:spTree>
    <p:extLst>
      <p:ext uri="{BB962C8B-B14F-4D97-AF65-F5344CB8AC3E}">
        <p14:creationId xmlns:p14="http://schemas.microsoft.com/office/powerpoint/2010/main" val="1617563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normAutofit/>
          </a:bodyPr>
          <a:lstStyle/>
          <a:p>
            <a:r>
              <a:rPr lang="en-IN" sz="4000" b="1" dirty="0"/>
              <a:t>What happens in the Kubernetes control plane</a:t>
            </a:r>
            <a:r>
              <a:rPr lang="en-IN" sz="4000" b="1" dirty="0" smtClean="0"/>
              <a:t>?</a:t>
            </a:r>
            <a:endParaRPr lang="en-IN" sz="4000" dirty="0"/>
          </a:p>
        </p:txBody>
      </p:sp>
      <p:sp>
        <p:nvSpPr>
          <p:cNvPr id="3" name="Content Placeholder 2"/>
          <p:cNvSpPr>
            <a:spLocks noGrp="1"/>
          </p:cNvSpPr>
          <p:nvPr>
            <p:ph idx="1"/>
          </p:nvPr>
        </p:nvSpPr>
        <p:spPr>
          <a:xfrm>
            <a:off x="838200" y="1323833"/>
            <a:ext cx="10515600" cy="4853130"/>
          </a:xfrm>
        </p:spPr>
        <p:txBody>
          <a:bodyPr>
            <a:noAutofit/>
          </a:bodyPr>
          <a:lstStyle/>
          <a:p>
            <a:pPr>
              <a:buFont typeface="Wingdings" panose="05000000000000000000" pitchFamily="2" charset="2"/>
              <a:buChar char="q"/>
            </a:pPr>
            <a:r>
              <a:rPr lang="en-IN" b="1" dirty="0" smtClean="0"/>
              <a:t> Control </a:t>
            </a:r>
            <a:r>
              <a:rPr lang="en-IN" b="1" dirty="0"/>
              <a:t>plane</a:t>
            </a:r>
            <a:endParaRPr lang="en-IN" dirty="0"/>
          </a:p>
          <a:p>
            <a:pPr marL="0" indent="0">
              <a:buNone/>
            </a:pPr>
            <a:r>
              <a:rPr lang="en-IN" sz="2400" dirty="0"/>
              <a:t>Let’s begin in the nerve </a:t>
            </a:r>
            <a:r>
              <a:rPr lang="en-IN" sz="2400" dirty="0" smtClean="0"/>
              <a:t>centre </a:t>
            </a:r>
            <a:r>
              <a:rPr lang="en-IN" sz="2400" dirty="0"/>
              <a:t>of our Kubernetes cluster: The control plane. Here we find the master node, which includes the Kubernetes components that control the cluster, along with data about the cluster’s state and configuration. The control plane is in constant contact with </a:t>
            </a:r>
            <a:r>
              <a:rPr lang="en-IN" sz="2400" dirty="0" smtClean="0"/>
              <a:t>our worker </a:t>
            </a:r>
            <a:r>
              <a:rPr lang="en-IN" sz="2400" dirty="0"/>
              <a:t>nodes</a:t>
            </a:r>
            <a:r>
              <a:rPr lang="en-IN" sz="2400" dirty="0" smtClean="0"/>
              <a:t>.</a:t>
            </a:r>
          </a:p>
          <a:p>
            <a:pPr marL="0" indent="0">
              <a:buNone/>
            </a:pPr>
            <a:endParaRPr lang="en-IN" sz="2400" dirty="0"/>
          </a:p>
          <a:p>
            <a:pPr>
              <a:buFont typeface="Wingdings" panose="05000000000000000000" pitchFamily="2" charset="2"/>
              <a:buChar char="q"/>
            </a:pPr>
            <a:r>
              <a:rPr lang="en-IN" b="1" dirty="0" smtClean="0"/>
              <a:t> Master </a:t>
            </a:r>
            <a:r>
              <a:rPr lang="en-IN" b="1" dirty="0"/>
              <a:t>node</a:t>
            </a:r>
            <a:endParaRPr lang="en-IN" dirty="0"/>
          </a:p>
          <a:p>
            <a:pPr marL="0" indent="0">
              <a:buNone/>
            </a:pPr>
            <a:r>
              <a:rPr lang="en-IN" sz="2400" dirty="0"/>
              <a:t>Inside the master node, core Kubernetes components handle the important work of making sure your containers are running in sufficient numbers and with the necessary resources</a:t>
            </a:r>
            <a:r>
              <a:rPr lang="en-IN" sz="2400" dirty="0" smtClean="0"/>
              <a:t>.</a:t>
            </a:r>
            <a:endParaRPr lang="en-IN" sz="2400" dirty="0"/>
          </a:p>
        </p:txBody>
      </p:sp>
    </p:spTree>
    <p:extLst>
      <p:ext uri="{BB962C8B-B14F-4D97-AF65-F5344CB8AC3E}">
        <p14:creationId xmlns:p14="http://schemas.microsoft.com/office/powerpoint/2010/main" val="220847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298"/>
          </a:xfrm>
        </p:spPr>
        <p:txBody>
          <a:bodyPr>
            <a:normAutofit fontScale="90000"/>
          </a:bodyPr>
          <a:lstStyle/>
          <a:p>
            <a:r>
              <a:rPr lang="en-IN" b="1" dirty="0" smtClean="0"/>
              <a:t>What happens in the Kubernetes control plane? (Cont..)</a:t>
            </a:r>
            <a:endParaRPr lang="en-IN" dirty="0"/>
          </a:p>
        </p:txBody>
      </p:sp>
      <p:sp>
        <p:nvSpPr>
          <p:cNvPr id="3" name="Content Placeholder 2"/>
          <p:cNvSpPr>
            <a:spLocks noGrp="1"/>
          </p:cNvSpPr>
          <p:nvPr>
            <p:ph idx="1"/>
          </p:nvPr>
        </p:nvSpPr>
        <p:spPr>
          <a:xfrm>
            <a:off x="838200" y="1542197"/>
            <a:ext cx="10515600" cy="4798539"/>
          </a:xfrm>
        </p:spPr>
        <p:txBody>
          <a:bodyPr>
            <a:normAutofit fontScale="92500"/>
          </a:bodyPr>
          <a:lstStyle/>
          <a:p>
            <a:pPr>
              <a:buFont typeface="Wingdings" panose="05000000000000000000" pitchFamily="2" charset="2"/>
              <a:buChar char="q"/>
            </a:pPr>
            <a:r>
              <a:rPr lang="en-IN" b="1" dirty="0" smtClean="0"/>
              <a:t> </a:t>
            </a:r>
            <a:r>
              <a:rPr lang="en-IN" sz="3000" b="1" dirty="0" smtClean="0"/>
              <a:t>kube-apiserver</a:t>
            </a:r>
            <a:endParaRPr lang="en-IN" sz="3000" dirty="0" smtClean="0"/>
          </a:p>
          <a:p>
            <a:pPr marL="0" indent="0">
              <a:buNone/>
            </a:pPr>
            <a:r>
              <a:rPr lang="en-IN" sz="2600" dirty="0" smtClean="0"/>
              <a:t>Need to interact with your Kubernetes cluster? Talk to the API. The Kubernetes API is the front end of the Kubernetes control plane, handling internal and external requests. The API server determines if a request is valid and, if it is, processes it. You can access the API through REST calls, through the kubectl command-line interface, or through other command-line tools such as kubeadm.</a:t>
            </a:r>
          </a:p>
          <a:p>
            <a:pPr>
              <a:buFont typeface="Wingdings" panose="05000000000000000000" pitchFamily="2" charset="2"/>
              <a:buChar char="q"/>
            </a:pPr>
            <a:r>
              <a:rPr lang="en-IN" sz="3000" b="1" dirty="0" smtClean="0"/>
              <a:t> kube-scheduler</a:t>
            </a:r>
            <a:endParaRPr lang="en-IN" sz="3000" dirty="0" smtClean="0"/>
          </a:p>
          <a:p>
            <a:pPr marL="0" indent="0">
              <a:buNone/>
            </a:pPr>
            <a:r>
              <a:rPr lang="en-IN" sz="2600" dirty="0" smtClean="0"/>
              <a:t>Is the cluster healthy? If new containers are needed, where will they fit? These are the concerns of the Kubernetes scheduler.</a:t>
            </a:r>
          </a:p>
          <a:p>
            <a:pPr marL="0" indent="0">
              <a:buNone/>
            </a:pPr>
            <a:r>
              <a:rPr lang="en-IN" sz="2600" dirty="0" smtClean="0"/>
              <a:t>The scheduler considers the resource needs of a pod, such as CPU or memory, along with the health of the cluster. Then it schedules the pod to an appropriate worker node.</a:t>
            </a:r>
          </a:p>
          <a:p>
            <a:endParaRPr lang="en-IN" dirty="0"/>
          </a:p>
        </p:txBody>
      </p:sp>
    </p:spTree>
    <p:extLst>
      <p:ext uri="{BB962C8B-B14F-4D97-AF65-F5344CB8AC3E}">
        <p14:creationId xmlns:p14="http://schemas.microsoft.com/office/powerpoint/2010/main" val="2762252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1007</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PowerPoint Presentation</vt:lpstr>
      <vt:lpstr>What Is Rancher?</vt:lpstr>
      <vt:lpstr>Rancher’s major features</vt:lpstr>
      <vt:lpstr>Rancher’s major features(Diagram)</vt:lpstr>
      <vt:lpstr>What is Kubernetes?</vt:lpstr>
      <vt:lpstr> Components of a Kubernetes cluster</vt:lpstr>
      <vt:lpstr>Components of a Kubernetes cluster (Diagram)</vt:lpstr>
      <vt:lpstr>What happens in the Kubernetes control plane?</vt:lpstr>
      <vt:lpstr>What happens in the Kubernetes control plane? (Cont..)</vt:lpstr>
      <vt:lpstr>What happens in the Kubernetes control plane? (Cont..)</vt:lpstr>
      <vt:lpstr>What happens in the Kubernetes Worker Node</vt:lpstr>
      <vt:lpstr>What happens in the Kubernetes Worker Node (Cont..)</vt:lpstr>
      <vt:lpstr>What happens in the Kubernetes Worker Node (Cont..)</vt:lpstr>
      <vt:lpstr>What else does a Kubernetes cluster need?</vt:lpstr>
      <vt:lpstr>Kubernetes Pods</vt:lpstr>
      <vt:lpstr>A Sample Kubernetes Pods</vt:lpstr>
      <vt:lpstr>Kubernetes ReplicaSet</vt:lpstr>
      <vt:lpstr>A Sample Kubernetes ReplicaSet</vt:lpstr>
      <vt:lpstr>Kubernetes Deployments</vt:lpstr>
      <vt:lpstr>A Sample Kubernetes Deployments</vt:lpstr>
      <vt:lpstr>Kubernetes Security</vt:lpstr>
      <vt:lpstr>Kubernetes Security (Attack Surface)</vt:lpstr>
      <vt:lpstr>Kubernetes Security (Attack Surface)</vt:lpstr>
      <vt:lpstr>Reducing Attack Surface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dc:creator>
  <cp:lastModifiedBy>SUMIT</cp:lastModifiedBy>
  <cp:revision>28</cp:revision>
  <dcterms:created xsi:type="dcterms:W3CDTF">2020-05-17T03:45:06Z</dcterms:created>
  <dcterms:modified xsi:type="dcterms:W3CDTF">2020-05-17T06:16:42Z</dcterms:modified>
</cp:coreProperties>
</file>