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5" r:id="rId2"/>
    <p:sldId id="851" r:id="rId3"/>
    <p:sldId id="258" r:id="rId4"/>
    <p:sldId id="259" r:id="rId5"/>
    <p:sldId id="883" r:id="rId6"/>
    <p:sldId id="884" r:id="rId7"/>
    <p:sldId id="260" r:id="rId8"/>
    <p:sldId id="885" r:id="rId9"/>
    <p:sldId id="886" r:id="rId10"/>
    <p:sldId id="887" r:id="rId11"/>
    <p:sldId id="888" r:id="rId12"/>
    <p:sldId id="889" r:id="rId13"/>
    <p:sldId id="890" r:id="rId14"/>
    <p:sldId id="916" r:id="rId15"/>
    <p:sldId id="262" r:id="rId16"/>
    <p:sldId id="261" r:id="rId17"/>
    <p:sldId id="891" r:id="rId18"/>
    <p:sldId id="892" r:id="rId19"/>
    <p:sldId id="914" r:id="rId20"/>
    <p:sldId id="893" r:id="rId21"/>
    <p:sldId id="894" r:id="rId22"/>
    <p:sldId id="895" r:id="rId23"/>
    <p:sldId id="912" r:id="rId24"/>
    <p:sldId id="897" r:id="rId25"/>
    <p:sldId id="898" r:id="rId26"/>
    <p:sldId id="899" r:id="rId27"/>
    <p:sldId id="917" r:id="rId28"/>
    <p:sldId id="901" r:id="rId29"/>
    <p:sldId id="902" r:id="rId30"/>
    <p:sldId id="903" r:id="rId31"/>
    <p:sldId id="918" r:id="rId32"/>
    <p:sldId id="904" r:id="rId33"/>
    <p:sldId id="920" r:id="rId34"/>
    <p:sldId id="905" r:id="rId35"/>
    <p:sldId id="267" r:id="rId36"/>
    <p:sldId id="906" r:id="rId37"/>
    <p:sldId id="9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D3952-37B6-460E-8A24-16B30230AA4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8B26E-0FF0-48F2-AA45-B11085B7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9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9EEFEC-7C8C-4ED7-A162-E4DDB51039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A61EE6-0962-44EC-BE92-21E34ECB5AC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93665" name="Rectangle 1">
            <a:extLst>
              <a:ext uri="{FF2B5EF4-FFF2-40B4-BE49-F238E27FC236}">
                <a16:creationId xmlns:a16="http://schemas.microsoft.com/office/drawing/2014/main" id="{BB4A919B-DF0A-4408-98F4-21B3BEAF8E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3666" name="Rectangle 2">
            <a:extLst>
              <a:ext uri="{FF2B5EF4-FFF2-40B4-BE49-F238E27FC236}">
                <a16:creationId xmlns:a16="http://schemas.microsoft.com/office/drawing/2014/main" id="{A38F35F1-D649-4937-9E53-53027D8E07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4DF287-F494-4E19-A22A-7CEE4D1992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8EF1A-641F-4C80-B34F-BC2501469C6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02881" name="Rectangle 1">
            <a:extLst>
              <a:ext uri="{FF2B5EF4-FFF2-40B4-BE49-F238E27FC236}">
                <a16:creationId xmlns:a16="http://schemas.microsoft.com/office/drawing/2014/main" id="{852DAADF-EA0F-4138-8C04-AAED48F887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882" name="Rectangle 2">
            <a:extLst>
              <a:ext uri="{FF2B5EF4-FFF2-40B4-BE49-F238E27FC236}">
                <a16:creationId xmlns:a16="http://schemas.microsoft.com/office/drawing/2014/main" id="{1B2DCA6E-2F79-4DD6-B433-5BCB87E30B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031A58-BBC5-42BF-B025-B8579E4332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2F9C79-50C8-42CF-8698-A5A1CED6DFE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03905" name="Rectangle 1">
            <a:extLst>
              <a:ext uri="{FF2B5EF4-FFF2-40B4-BE49-F238E27FC236}">
                <a16:creationId xmlns:a16="http://schemas.microsoft.com/office/drawing/2014/main" id="{5B4E17D2-BBD0-4AD2-9551-6B0758788B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3906" name="Rectangle 2">
            <a:extLst>
              <a:ext uri="{FF2B5EF4-FFF2-40B4-BE49-F238E27FC236}">
                <a16:creationId xmlns:a16="http://schemas.microsoft.com/office/drawing/2014/main" id="{07503DF1-3546-4269-8D3C-EE5211D8F1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782AC8-70F1-44EC-B66D-11574A7ED3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24C16D-8F5E-48E4-8C4B-B98086CB7CA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04929" name="Rectangle 1">
            <a:extLst>
              <a:ext uri="{FF2B5EF4-FFF2-40B4-BE49-F238E27FC236}">
                <a16:creationId xmlns:a16="http://schemas.microsoft.com/office/drawing/2014/main" id="{FEB2CDEE-F7EC-4CD6-AE57-30B8DE636D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4930" name="Rectangle 2">
            <a:extLst>
              <a:ext uri="{FF2B5EF4-FFF2-40B4-BE49-F238E27FC236}">
                <a16:creationId xmlns:a16="http://schemas.microsoft.com/office/drawing/2014/main" id="{842A0EEB-4508-444E-81AE-3B8B23A202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3CE766-D5C4-4D32-8A49-E3DC29365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449FF5-1FBE-4CB4-ADC4-5D78277C444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05953" name="Rectangle 1">
            <a:extLst>
              <a:ext uri="{FF2B5EF4-FFF2-40B4-BE49-F238E27FC236}">
                <a16:creationId xmlns:a16="http://schemas.microsoft.com/office/drawing/2014/main" id="{F68252BB-446A-40EF-A22B-67BD004323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5954" name="Rectangle 2">
            <a:extLst>
              <a:ext uri="{FF2B5EF4-FFF2-40B4-BE49-F238E27FC236}">
                <a16:creationId xmlns:a16="http://schemas.microsoft.com/office/drawing/2014/main" id="{BBDF76DD-F9F4-4BE1-9FCA-FC2C586632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3E452C-4BAE-4DC3-9B35-E92FE059E3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6A5CDB-05DE-498B-8DCF-DB49CC95C69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08001" name="Rectangle 1">
            <a:extLst>
              <a:ext uri="{FF2B5EF4-FFF2-40B4-BE49-F238E27FC236}">
                <a16:creationId xmlns:a16="http://schemas.microsoft.com/office/drawing/2014/main" id="{2B2E7B86-EA92-45B3-A6B4-072429C971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8002" name="Rectangle 2">
            <a:extLst>
              <a:ext uri="{FF2B5EF4-FFF2-40B4-BE49-F238E27FC236}">
                <a16:creationId xmlns:a16="http://schemas.microsoft.com/office/drawing/2014/main" id="{5B9FB32A-D174-4876-A819-1536BD9A55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B4B792-E930-4C7F-BF0B-E766279228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12F7B5-36C9-4CE0-A141-C0E82D1A8DE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09025" name="Rectangle 1">
            <a:extLst>
              <a:ext uri="{FF2B5EF4-FFF2-40B4-BE49-F238E27FC236}">
                <a16:creationId xmlns:a16="http://schemas.microsoft.com/office/drawing/2014/main" id="{83C0C063-EFC5-463E-8F71-E645470293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6B8492E-BD60-4082-B03F-3A73CA2344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9BE9A2-437B-468D-99A6-291336E082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5A67F7-2BD7-43CC-98A1-FC173260A46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10049" name="Rectangle 1">
            <a:extLst>
              <a:ext uri="{FF2B5EF4-FFF2-40B4-BE49-F238E27FC236}">
                <a16:creationId xmlns:a16="http://schemas.microsoft.com/office/drawing/2014/main" id="{257AD879-977E-421B-8FB4-A911C2FB82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0050" name="Rectangle 2">
            <a:extLst>
              <a:ext uri="{FF2B5EF4-FFF2-40B4-BE49-F238E27FC236}">
                <a16:creationId xmlns:a16="http://schemas.microsoft.com/office/drawing/2014/main" id="{79EAC8C9-922C-4EB8-BAD7-BD96B3709E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B52366-C000-4EC7-8850-029800170F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8A7B53-5C07-4D4B-977F-40D52BD9AE3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12097" name="Rectangle 1">
            <a:extLst>
              <a:ext uri="{FF2B5EF4-FFF2-40B4-BE49-F238E27FC236}">
                <a16:creationId xmlns:a16="http://schemas.microsoft.com/office/drawing/2014/main" id="{71814203-4A8E-4427-B47E-7234D9FDF7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2098" name="Rectangle 2">
            <a:extLst>
              <a:ext uri="{FF2B5EF4-FFF2-40B4-BE49-F238E27FC236}">
                <a16:creationId xmlns:a16="http://schemas.microsoft.com/office/drawing/2014/main" id="{6727EF6E-B0A3-4137-A007-73693B8106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D73063-F30F-474C-8589-92D13C5839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C29030-31F3-49F3-A9B3-A84A1075277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13121" name="Rectangle 1">
            <a:extLst>
              <a:ext uri="{FF2B5EF4-FFF2-40B4-BE49-F238E27FC236}">
                <a16:creationId xmlns:a16="http://schemas.microsoft.com/office/drawing/2014/main" id="{3FC84AC5-2CED-470D-82D0-1A545EBC83B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22" name="Rectangle 2">
            <a:extLst>
              <a:ext uri="{FF2B5EF4-FFF2-40B4-BE49-F238E27FC236}">
                <a16:creationId xmlns:a16="http://schemas.microsoft.com/office/drawing/2014/main" id="{243D5D15-17D1-400E-A668-C005416974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18A90E-7DA6-4A00-8794-44E553D2A4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E59261-D10A-44D7-821D-D58904F3275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414145" name="Rectangle 1">
            <a:extLst>
              <a:ext uri="{FF2B5EF4-FFF2-40B4-BE49-F238E27FC236}">
                <a16:creationId xmlns:a16="http://schemas.microsoft.com/office/drawing/2014/main" id="{8CD80D70-23B0-4926-AAB9-D02C40DD08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4146" name="Rectangle 2">
            <a:extLst>
              <a:ext uri="{FF2B5EF4-FFF2-40B4-BE49-F238E27FC236}">
                <a16:creationId xmlns:a16="http://schemas.microsoft.com/office/drawing/2014/main" id="{43251703-AF40-4F16-A4A2-ADC51DDDE6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09E9D8-3059-4313-8E92-CC14D85E55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59BB1-0C44-4BCF-8DA0-B623BF19844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94689" name="Rectangle 1">
            <a:extLst>
              <a:ext uri="{FF2B5EF4-FFF2-40B4-BE49-F238E27FC236}">
                <a16:creationId xmlns:a16="http://schemas.microsoft.com/office/drawing/2014/main" id="{A352C23F-6E32-473D-8215-BE4AD2B052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4690" name="Rectangle 2">
            <a:extLst>
              <a:ext uri="{FF2B5EF4-FFF2-40B4-BE49-F238E27FC236}">
                <a16:creationId xmlns:a16="http://schemas.microsoft.com/office/drawing/2014/main" id="{314D216B-6EE1-408A-9FC7-DD914EE4D4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84D8A1-E371-4D3E-AF2B-A87720A3D8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C2AF58-885B-441E-A7FA-C5789441835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415169" name="Rectangle 1">
            <a:extLst>
              <a:ext uri="{FF2B5EF4-FFF2-40B4-BE49-F238E27FC236}">
                <a16:creationId xmlns:a16="http://schemas.microsoft.com/office/drawing/2014/main" id="{B93CEC49-4296-4EFF-AAC2-A6EFF39CB5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5170" name="Rectangle 2">
            <a:extLst>
              <a:ext uri="{FF2B5EF4-FFF2-40B4-BE49-F238E27FC236}">
                <a16:creationId xmlns:a16="http://schemas.microsoft.com/office/drawing/2014/main" id="{8CF42FD1-4C6C-4A13-9B4C-4558D2F39B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BFFF28-E517-4275-9EE7-7AC9B3A0D66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374C72-A7CA-4C5E-9C07-C02D4E29DA1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416193" name="Rectangle 1">
            <a:extLst>
              <a:ext uri="{FF2B5EF4-FFF2-40B4-BE49-F238E27FC236}">
                <a16:creationId xmlns:a16="http://schemas.microsoft.com/office/drawing/2014/main" id="{03B7D2A4-8728-4638-8077-77919D52FD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6194" name="Rectangle 2">
            <a:extLst>
              <a:ext uri="{FF2B5EF4-FFF2-40B4-BE49-F238E27FC236}">
                <a16:creationId xmlns:a16="http://schemas.microsoft.com/office/drawing/2014/main" id="{4B9E0D15-116B-400A-AB80-25409CA2C0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5019DF-75E1-42BC-A334-AE126A581D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29C90F-5632-41B3-B21D-82BEC10F6C7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417217" name="Rectangle 1">
            <a:extLst>
              <a:ext uri="{FF2B5EF4-FFF2-40B4-BE49-F238E27FC236}">
                <a16:creationId xmlns:a16="http://schemas.microsoft.com/office/drawing/2014/main" id="{CEE88066-256E-4870-A125-894754A747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7218" name="Rectangle 2">
            <a:extLst>
              <a:ext uri="{FF2B5EF4-FFF2-40B4-BE49-F238E27FC236}">
                <a16:creationId xmlns:a16="http://schemas.microsoft.com/office/drawing/2014/main" id="{539D8CDF-6F5B-4C4E-A3D5-1742DF273C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672CB6-43ED-4F89-B37D-A145B082E1D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D75621-F504-4FC0-A491-881BFE6E5A3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418241" name="Rectangle 1">
            <a:extLst>
              <a:ext uri="{FF2B5EF4-FFF2-40B4-BE49-F238E27FC236}">
                <a16:creationId xmlns:a16="http://schemas.microsoft.com/office/drawing/2014/main" id="{4D7B2019-E96D-49B9-95F2-FECCC92FCE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8242" name="Rectangle 2">
            <a:extLst>
              <a:ext uri="{FF2B5EF4-FFF2-40B4-BE49-F238E27FC236}">
                <a16:creationId xmlns:a16="http://schemas.microsoft.com/office/drawing/2014/main" id="{0C66FB2C-67DB-44D0-9686-BFC6631EBF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BB3AD4-1EB5-4F70-83DA-E59F68FBDE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BB378A-2F1C-4786-A53E-93BD6662F05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95713" name="Rectangle 1">
            <a:extLst>
              <a:ext uri="{FF2B5EF4-FFF2-40B4-BE49-F238E27FC236}">
                <a16:creationId xmlns:a16="http://schemas.microsoft.com/office/drawing/2014/main" id="{735CBFC2-81A7-4C24-9F73-978FC83DC5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5714" name="Rectangle 2">
            <a:extLst>
              <a:ext uri="{FF2B5EF4-FFF2-40B4-BE49-F238E27FC236}">
                <a16:creationId xmlns:a16="http://schemas.microsoft.com/office/drawing/2014/main" id="{53D19B75-41CC-4A6C-B826-668D7E5F35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130715-778A-4230-9CAE-62411F4FCB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86B07F-2256-4036-A8C1-22DF8D38BDC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96737" name="Rectangle 1">
            <a:extLst>
              <a:ext uri="{FF2B5EF4-FFF2-40B4-BE49-F238E27FC236}">
                <a16:creationId xmlns:a16="http://schemas.microsoft.com/office/drawing/2014/main" id="{A8CBE857-E49F-4345-B63B-6F3233D963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6738" name="Rectangle 2">
            <a:extLst>
              <a:ext uri="{FF2B5EF4-FFF2-40B4-BE49-F238E27FC236}">
                <a16:creationId xmlns:a16="http://schemas.microsoft.com/office/drawing/2014/main" id="{25B4BEFF-D519-49BB-AE41-0BE6C5F14B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3EB2BF-BD6F-4281-92EA-EA508BA9DC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23B086-1E73-40F6-83A8-2B3CD46986D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97761" name="Rectangle 1">
            <a:extLst>
              <a:ext uri="{FF2B5EF4-FFF2-40B4-BE49-F238E27FC236}">
                <a16:creationId xmlns:a16="http://schemas.microsoft.com/office/drawing/2014/main" id="{5B6CD7F1-0DFB-48D4-96C2-739D84EF10A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7762" name="Rectangle 2">
            <a:extLst>
              <a:ext uri="{FF2B5EF4-FFF2-40B4-BE49-F238E27FC236}">
                <a16:creationId xmlns:a16="http://schemas.microsoft.com/office/drawing/2014/main" id="{2C0DE890-03E4-4A3C-9EAA-04D73C29D9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BDD2A0-2CC2-4FCD-9E4C-5120395086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07CFBF-2BF3-4A16-9B8E-8743BF5AA22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98785" name="Rectangle 1">
            <a:extLst>
              <a:ext uri="{FF2B5EF4-FFF2-40B4-BE49-F238E27FC236}">
                <a16:creationId xmlns:a16="http://schemas.microsoft.com/office/drawing/2014/main" id="{A9369F66-E64B-4A5C-8A9F-C8FD83E69A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8786" name="Rectangle 2">
            <a:extLst>
              <a:ext uri="{FF2B5EF4-FFF2-40B4-BE49-F238E27FC236}">
                <a16:creationId xmlns:a16="http://schemas.microsoft.com/office/drawing/2014/main" id="{E4FA1B7A-D2E0-482C-AED9-1DD058D355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11DF83-FDE6-48FD-809D-C9467344EE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456763-2F3B-4FE9-8FB3-E4F1D1BC41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99809" name="Rectangle 1">
            <a:extLst>
              <a:ext uri="{FF2B5EF4-FFF2-40B4-BE49-F238E27FC236}">
                <a16:creationId xmlns:a16="http://schemas.microsoft.com/office/drawing/2014/main" id="{25346F35-9D90-41C8-9C13-7CE2CFDD28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9810" name="Rectangle 2">
            <a:extLst>
              <a:ext uri="{FF2B5EF4-FFF2-40B4-BE49-F238E27FC236}">
                <a16:creationId xmlns:a16="http://schemas.microsoft.com/office/drawing/2014/main" id="{BD02250D-742C-4435-A340-DAFA8E046C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75CDE2-9B25-447F-8097-80044865B6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A0A73C-A01A-4F2C-94E1-B3DE0A87907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00833" name="Rectangle 1">
            <a:extLst>
              <a:ext uri="{FF2B5EF4-FFF2-40B4-BE49-F238E27FC236}">
                <a16:creationId xmlns:a16="http://schemas.microsoft.com/office/drawing/2014/main" id="{A2D13B7E-0A95-497B-AB2B-FEBAEA936A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0834" name="Rectangle 2">
            <a:extLst>
              <a:ext uri="{FF2B5EF4-FFF2-40B4-BE49-F238E27FC236}">
                <a16:creationId xmlns:a16="http://schemas.microsoft.com/office/drawing/2014/main" id="{1E34E25E-0EDD-4C00-B4C1-482D4D83D2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7144BA-844A-42EE-B10E-F1B44E7E985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81E4C7-2DF4-4B81-BCD1-7A0DAC5ADBF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01857" name="Rectangle 1">
            <a:extLst>
              <a:ext uri="{FF2B5EF4-FFF2-40B4-BE49-F238E27FC236}">
                <a16:creationId xmlns:a16="http://schemas.microsoft.com/office/drawing/2014/main" id="{7CFF0A7C-A418-419D-A5E5-D4CA8823BE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1858" name="Rectangle 2">
            <a:extLst>
              <a:ext uri="{FF2B5EF4-FFF2-40B4-BE49-F238E27FC236}">
                <a16:creationId xmlns:a16="http://schemas.microsoft.com/office/drawing/2014/main" id="{60566376-E4F3-4611-B546-F47EA4EBC9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38AC-3CF1-42FF-9658-A12AFF60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7CDED-63B4-4136-9350-550617104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3634-ED82-40BD-95BF-0B862947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90688-C990-4812-927F-A4D299C7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E3D0-ACEC-4FE5-9E1A-910E8176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3850-10BD-4548-A95E-12599BDD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5B10F-1F11-4EDE-B545-0FD3E8FF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9052-81E6-42CF-B6F1-90EBBAB6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532-338E-493C-8836-BBE968F6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4164-A6DE-40E3-A611-8E113CE3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5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C10C6-D3A9-4156-B20E-A8AB18D58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B2EFA-FF72-4397-A94D-BD9135A9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F6EC-C280-4DDF-AB76-17365275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E3C4-09D8-475C-91E7-37EDF15C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7732-EF3F-4F12-ADC5-63F18A7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8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F9CC-4E26-401F-9984-A8F0B155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554C-4BB6-42FD-8015-BE69880A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3288-B6CA-4A89-9FFD-E3E29B05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816A-56B2-48A4-BA2C-83628575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95CC-59B5-4DFA-BDFE-5E226CD4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9AB8-6440-420B-8C4A-B20632A7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AA74B-3680-4BFD-9BC7-3390B192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BB5A-91D3-4367-9564-3FBD0DB4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0548-3B0F-4E46-8606-CF3811B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BB97-5BB1-42A7-9ABD-FF393A11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1DFD-B2C8-4A85-9708-3EE1BA5F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041E-A7C6-4E38-8BD9-A841BC02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C644-FE28-4159-BCB1-E4FAED115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DF5F-C6AA-43E1-8A75-52C42C85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D28C-7231-4DE9-9E0B-75040642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017A-1793-4CBC-BEE8-3F43BD39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5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5C0A-C2E7-4517-8CA4-8713CBE7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2C24-E7E8-4AF4-94D1-0B75EC44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A1BC-0D6D-4550-B49A-60008F206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85376-67F6-4392-AA5B-AE7512D4F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6012F-83EA-40A8-9D31-509CCDDE3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BD61D-2228-4313-815A-4BA051D9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429A4-4BB5-4C47-9979-3BA87B87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82880-0B4F-4E1E-A138-D37A9317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0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D3BE-15F4-4FCD-AB14-90BEF16A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A2C67-2832-402F-92AF-AE22DE88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45BBC-932E-4C5D-BB39-2405F6CE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B5A0-C7B0-4E7C-AE92-274D4FC0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B287D-173E-412E-9BFD-6673111C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96F0E-BE8E-48BA-868E-448B9A31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1307-FF70-4AC9-BC69-47801F1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8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4E9E-05BC-4673-BDD9-3329E5CB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808E-A8AD-48B8-B02D-BDA3A8F3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27F1-C682-4E86-B57D-48964016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B839-12A8-43C4-957E-8F6FFA04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409A-FB1F-4BC7-9019-D5EF19FE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822B-EFE8-413C-AA5C-EF821ABB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6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B09-7A3E-4A6E-B7F7-3FDDA4AC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1CF4B-676B-482F-A851-22AA23F2A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2BE7C-3EA1-432C-8CB7-A6246943D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E24F-C9F7-426E-BD42-40F81331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306E-C2C8-43F3-A2BD-E767B33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1F9F5-36F3-4132-999C-49F6C184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4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C755A-91A6-4AB2-AD8F-A96BA9B8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457F-34D8-4084-A7A2-243430E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1678-6F53-4D20-995B-DBDEE992F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13F3-B5E3-4350-82FC-C7B798CF5173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EC02-309D-4452-B983-40B760F51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9953-9029-48D9-8025-2DABE3186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10B9-1DB2-4A48-BB26-2F819CB5F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3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29A5-A68C-4008-94DB-4513CB36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167"/>
            <a:ext cx="9144000" cy="2532616"/>
          </a:xfrm>
        </p:spPr>
        <p:txBody>
          <a:bodyPr/>
          <a:lstStyle/>
          <a:p>
            <a:r>
              <a:rPr lang="en-IN" sz="4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Software Engineering (CSC601</a:t>
            </a:r>
            <a:r>
              <a:rPr lang="en-IN" sz="44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)	</a:t>
            </a:r>
            <a:br>
              <a:rPr lang="en-IN" sz="44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Lecture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2206-0CF9-4414-BA8F-2DBCDC23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4876" y="4853705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Shilpa </a:t>
            </a:r>
            <a:r>
              <a:rPr lang="en-US" dirty="0" err="1"/>
              <a:t>Ingoley</a:t>
            </a:r>
            <a:endParaRPr lang="en-US" dirty="0"/>
          </a:p>
          <a:p>
            <a:pPr algn="l"/>
            <a:r>
              <a:rPr lang="en-IN" sz="1800" b="1" i="0" u="none" strike="noStrike" baseline="0" dirty="0">
                <a:solidFill>
                  <a:srgbClr val="C00000"/>
                </a:solidFill>
                <a:latin typeface="Futura-Condensed"/>
              </a:rPr>
              <a:t>“There is nothing</a:t>
            </a:r>
          </a:p>
          <a:p>
            <a:pPr algn="l"/>
            <a:r>
              <a:rPr lang="en-IN" sz="1800" b="1" i="0" u="none" strike="noStrike" baseline="0" dirty="0">
                <a:solidFill>
                  <a:srgbClr val="C00000"/>
                </a:solidFill>
                <a:latin typeface="Futura-Condensed"/>
              </a:rPr>
              <a:t>permanent except</a:t>
            </a:r>
          </a:p>
          <a:p>
            <a:pPr algn="l"/>
            <a:r>
              <a:rPr lang="en-IN" sz="1800" b="1" i="0" u="none" strike="noStrike" baseline="0" dirty="0">
                <a:solidFill>
                  <a:srgbClr val="C00000"/>
                </a:solidFill>
                <a:latin typeface="Futura-Condensed"/>
              </a:rPr>
              <a:t>change.”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2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5F3A-CB68-4EF6-937A-5842EFA95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9EEC70-878E-40AF-93BA-23F34E34956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49217" name="Text Box 1">
            <a:extLst>
              <a:ext uri="{FF2B5EF4-FFF2-40B4-BE49-F238E27FC236}">
                <a16:creationId xmlns:a16="http://schemas.microsoft.com/office/drawing/2014/main" id="{C3972CB9-8EE7-4308-B93A-B9AB5E73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593BA128-BF93-4524-A4AC-A629B6D1169E}" type="slidenum">
              <a:rPr lang="en-US" altLang="en-US" sz="1400"/>
              <a:pPr algn="r"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649218" name="Text Box 2">
            <a:extLst>
              <a:ext uri="{FF2B5EF4-FFF2-40B4-BE49-F238E27FC236}">
                <a16:creationId xmlns:a16="http://schemas.microsoft.com/office/drawing/2014/main" id="{101CDA94-33CF-43A6-96EB-6CFE38D3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79" y="152400"/>
            <a:ext cx="1034712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Elements of a Configuration Management System</a:t>
            </a:r>
          </a:p>
        </p:txBody>
      </p:sp>
      <p:sp>
        <p:nvSpPr>
          <p:cNvPr id="649219" name="Text Box 3">
            <a:extLst>
              <a:ext uri="{FF2B5EF4-FFF2-40B4-BE49-F238E27FC236}">
                <a16:creationId xmlns:a16="http://schemas.microsoft.com/office/drawing/2014/main" id="{EBE922C2-3C68-445D-9228-B2ADAB9E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85" y="1077141"/>
            <a:ext cx="11258725" cy="528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b="1" dirty="0">
                <a:solidFill>
                  <a:srgbClr val="0070C0"/>
                </a:solidFill>
              </a:rPr>
              <a:t>Configuration elements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A set of </a:t>
            </a:r>
            <a:r>
              <a:rPr lang="en-US" altLang="en-US" u="sng" dirty="0"/>
              <a:t>tools</a:t>
            </a:r>
            <a:r>
              <a:rPr lang="en-US" altLang="en-US" dirty="0"/>
              <a:t> coupled with a </a:t>
            </a:r>
            <a:r>
              <a:rPr lang="en-US" altLang="en-US" u="sng" dirty="0"/>
              <a:t>file management </a:t>
            </a:r>
            <a:r>
              <a:rPr lang="en-US" altLang="en-US" dirty="0"/>
              <a:t>(e.g., database) system that enables </a:t>
            </a:r>
            <a:r>
              <a:rPr lang="en-US" altLang="en-US" u="sng" dirty="0"/>
              <a:t>access</a:t>
            </a:r>
            <a:r>
              <a:rPr lang="en-US" altLang="en-US" dirty="0"/>
              <a:t> to and </a:t>
            </a:r>
            <a:r>
              <a:rPr lang="en-US" altLang="en-US" u="sng" dirty="0"/>
              <a:t>management</a:t>
            </a:r>
            <a:r>
              <a:rPr lang="en-US" altLang="en-US" dirty="0"/>
              <a:t> of each software configuration item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b="1" dirty="0">
                <a:solidFill>
                  <a:srgbClr val="0070C0"/>
                </a:solidFill>
              </a:rPr>
              <a:t>Process elements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A collection of </a:t>
            </a:r>
            <a:r>
              <a:rPr lang="en-US" altLang="en-US" u="sng" dirty="0"/>
              <a:t>procedures</a:t>
            </a:r>
            <a:r>
              <a:rPr lang="en-US" altLang="en-US" dirty="0"/>
              <a:t> and </a:t>
            </a:r>
            <a:r>
              <a:rPr lang="en-US" altLang="en-US" u="sng" dirty="0"/>
              <a:t>tasks</a:t>
            </a:r>
            <a:r>
              <a:rPr lang="en-US" altLang="en-US" dirty="0"/>
              <a:t> that define an effective </a:t>
            </a:r>
            <a:r>
              <a:rPr lang="en-US" altLang="en-US" u="sng" dirty="0"/>
              <a:t>approach</a:t>
            </a:r>
            <a:r>
              <a:rPr lang="en-US" altLang="en-US" dirty="0"/>
              <a:t> to change management for all participants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b="1" dirty="0">
                <a:solidFill>
                  <a:srgbClr val="0070C0"/>
                </a:solidFill>
              </a:rPr>
              <a:t>Construction elements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A set of </a:t>
            </a:r>
            <a:r>
              <a:rPr lang="en-US" altLang="en-US" u="sng" dirty="0"/>
              <a:t>tools</a:t>
            </a:r>
            <a:r>
              <a:rPr lang="en-US" altLang="en-US" dirty="0"/>
              <a:t> that automate the </a:t>
            </a:r>
            <a:r>
              <a:rPr lang="en-US" altLang="en-US" u="sng" dirty="0"/>
              <a:t>construction</a:t>
            </a:r>
            <a:r>
              <a:rPr lang="en-US" altLang="en-US" dirty="0"/>
              <a:t> of software by ensuring that the proper set of valid components (i.e., the correct version) is </a:t>
            </a:r>
            <a:r>
              <a:rPr lang="en-US" altLang="en-US" u="sng" dirty="0"/>
              <a:t>assembled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endParaRPr lang="en-US" altLang="en-US" u="sng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b="1" dirty="0">
                <a:solidFill>
                  <a:srgbClr val="0070C0"/>
                </a:solidFill>
              </a:rPr>
              <a:t>Human elements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A set of </a:t>
            </a:r>
            <a:r>
              <a:rPr lang="en-US" altLang="en-US" u="sng" dirty="0"/>
              <a:t>tools</a:t>
            </a:r>
            <a:r>
              <a:rPr lang="en-US" altLang="en-US" dirty="0"/>
              <a:t> and </a:t>
            </a:r>
            <a:r>
              <a:rPr lang="en-US" altLang="en-US" u="sng" dirty="0"/>
              <a:t>process features</a:t>
            </a:r>
            <a:r>
              <a:rPr lang="en-US" altLang="en-US" dirty="0"/>
              <a:t> used by a software team to </a:t>
            </a:r>
            <a:r>
              <a:rPr lang="en-US" altLang="en-US" u="sng" dirty="0"/>
              <a:t>implement</a:t>
            </a:r>
            <a:r>
              <a:rPr lang="en-US" altLang="en-US" dirty="0"/>
              <a:t> effective SCM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BAFA-E11A-43C0-8B96-040390FB6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37283F-F918-4854-88B0-C836496B4A3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50241" name="Text Box 1">
            <a:extLst>
              <a:ext uri="{FF2B5EF4-FFF2-40B4-BE49-F238E27FC236}">
                <a16:creationId xmlns:a16="http://schemas.microsoft.com/office/drawing/2014/main" id="{2F1D3E1F-A98E-4DC1-98E4-9EF8CE7F0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A9A2F13B-AE02-4917-B107-E7709160F374}" type="slidenum">
              <a:rPr lang="en-US" altLang="en-US" sz="1400"/>
              <a:pPr algn="r"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650242" name="Picture 2">
            <a:extLst>
              <a:ext uri="{FF2B5EF4-FFF2-40B4-BE49-F238E27FC236}">
                <a16:creationId xmlns:a16="http://schemas.microsoft.com/office/drawing/2014/main" id="{323DABB0-214F-4EDF-B45C-591F632A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87538"/>
            <a:ext cx="5334000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0243" name="Text Box 3">
            <a:extLst>
              <a:ext uri="{FF2B5EF4-FFF2-40B4-BE49-F238E27FC236}">
                <a16:creationId xmlns:a16="http://schemas.microsoft.com/office/drawing/2014/main" id="{ED425CFB-9CC1-4F83-839C-EE131FCE8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457201"/>
            <a:ext cx="765016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dirty="0"/>
              <a:t>Have you established a </a:t>
            </a:r>
            <a:r>
              <a:rPr lang="en-US" altLang="en-US" sz="4000" u="sng" dirty="0"/>
              <a:t>baseline</a:t>
            </a:r>
            <a:r>
              <a:rPr lang="en-US" altLang="en-US" sz="4000" dirty="0"/>
              <a:t> yet?</a:t>
            </a:r>
          </a:p>
        </p:txBody>
      </p:sp>
      <p:pic>
        <p:nvPicPr>
          <p:cNvPr id="650244" name="Picture 4">
            <a:extLst>
              <a:ext uri="{FF2B5EF4-FFF2-40B4-BE49-F238E27FC236}">
                <a16:creationId xmlns:a16="http://schemas.microsoft.com/office/drawing/2014/main" id="{0F1CFD49-46C6-4C7B-A7D5-68EAA66D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4953000"/>
            <a:ext cx="133191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6BEC9-DB59-4F81-922F-0B8624F222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EB87B6D-DE1A-485B-A0F7-24F42D43B7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51265" name="Text Box 1">
            <a:extLst>
              <a:ext uri="{FF2B5EF4-FFF2-40B4-BE49-F238E27FC236}">
                <a16:creationId xmlns:a16="http://schemas.microsoft.com/office/drawing/2014/main" id="{9BA478FB-2B50-4002-A07C-24EB9239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89FB97AA-DDF9-4085-8ABB-C9A2F3D8866E}" type="slidenum">
              <a:rPr lang="en-US" altLang="en-US" sz="1400"/>
              <a:pPr algn="r"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651266" name="Text Box 2">
            <a:extLst>
              <a:ext uri="{FF2B5EF4-FFF2-40B4-BE49-F238E27FC236}">
                <a16:creationId xmlns:a16="http://schemas.microsoft.com/office/drawing/2014/main" id="{BE0CF4CA-6E09-4E37-AEF1-C4B71CC7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/>
              <a:t>Baseline</a:t>
            </a:r>
          </a:p>
        </p:txBody>
      </p:sp>
      <p:sp>
        <p:nvSpPr>
          <p:cNvPr id="651267" name="Text Box 3">
            <a:extLst>
              <a:ext uri="{FF2B5EF4-FFF2-40B4-BE49-F238E27FC236}">
                <a16:creationId xmlns:a16="http://schemas.microsoft.com/office/drawing/2014/main" id="{2FB7E747-DD1D-45C7-AD26-C0EF9506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127" y="1182848"/>
            <a:ext cx="9907398" cy="496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1813" indent="-531813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An SCM concept that helps </a:t>
            </a:r>
            <a:r>
              <a:rPr lang="en-US" altLang="en-US" sz="2000" u="sng" dirty="0"/>
              <a:t>practitioners</a:t>
            </a:r>
            <a:r>
              <a:rPr lang="en-US" altLang="en-US" sz="2000" dirty="0"/>
              <a:t> to control change without seriously </a:t>
            </a:r>
            <a:r>
              <a:rPr lang="en-US" altLang="en-US" sz="2000" u="sng" dirty="0"/>
              <a:t>impeding</a:t>
            </a:r>
            <a:r>
              <a:rPr lang="en-US" altLang="en-US" sz="2000" dirty="0"/>
              <a:t> justifiable change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IEEE Definition: A </a:t>
            </a:r>
            <a:r>
              <a:rPr lang="en-US" altLang="en-US" sz="2000" u="sng" dirty="0"/>
              <a:t>specification or product</a:t>
            </a:r>
            <a:r>
              <a:rPr lang="en-US" altLang="en-US" sz="2000" dirty="0"/>
              <a:t> that has been </a:t>
            </a:r>
            <a:r>
              <a:rPr lang="en-US" altLang="en-US" sz="2000" b="1" u="sng" dirty="0">
                <a:solidFill>
                  <a:srgbClr val="0070C0"/>
                </a:solidFill>
              </a:rPr>
              <a:t>formally</a:t>
            </a:r>
            <a:r>
              <a:rPr lang="en-US" altLang="en-US" sz="2000" b="1" dirty="0">
                <a:solidFill>
                  <a:srgbClr val="0070C0"/>
                </a:solidFill>
              </a:rPr>
              <a:t> reviewed and agreed upon</a:t>
            </a:r>
            <a:r>
              <a:rPr lang="en-US" altLang="en-US" sz="2000" dirty="0"/>
              <a:t>, and that thereafter serves as the </a:t>
            </a:r>
            <a:r>
              <a:rPr lang="en-US" altLang="en-US" sz="2000" u="sng" dirty="0"/>
              <a:t>basis</a:t>
            </a:r>
            <a:r>
              <a:rPr lang="en-US" altLang="en-US" sz="2000" dirty="0"/>
              <a:t> for further development, and that can be </a:t>
            </a:r>
            <a:r>
              <a:rPr lang="en-US" altLang="en-US" sz="2000" u="sng" dirty="0"/>
              <a:t>changed</a:t>
            </a:r>
            <a:r>
              <a:rPr lang="en-US" altLang="en-US" sz="2000" dirty="0"/>
              <a:t> only through </a:t>
            </a:r>
            <a:r>
              <a:rPr lang="en-US" altLang="en-US" sz="2000" u="sng" dirty="0"/>
              <a:t>formal</a:t>
            </a:r>
            <a:r>
              <a:rPr lang="en-US" altLang="en-US" sz="2000" dirty="0"/>
              <a:t> change control procedures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It is a </a:t>
            </a:r>
            <a:r>
              <a:rPr lang="en-US" altLang="en-US" sz="2000" u="sng" dirty="0"/>
              <a:t>milestone</a:t>
            </a:r>
            <a:r>
              <a:rPr lang="en-US" altLang="en-US" sz="2000" dirty="0"/>
              <a:t> in the development of software and is marked by the </a:t>
            </a:r>
            <a:r>
              <a:rPr lang="en-US" altLang="en-US" sz="2000" u="sng" dirty="0"/>
              <a:t>delivery</a:t>
            </a:r>
            <a:r>
              <a:rPr lang="en-US" altLang="en-US" sz="2000" dirty="0"/>
              <a:t> of one or more </a:t>
            </a:r>
            <a:r>
              <a:rPr lang="en-US" altLang="en-US" sz="2000" b="1" dirty="0">
                <a:solidFill>
                  <a:schemeClr val="tx1"/>
                </a:solidFill>
              </a:rPr>
              <a:t>computer</a:t>
            </a:r>
            <a:r>
              <a:rPr lang="en-US" altLang="en-US" sz="2000" b="1" dirty="0">
                <a:solidFill>
                  <a:srgbClr val="0070C0"/>
                </a:solidFill>
              </a:rPr>
              <a:t> software configuration items (</a:t>
            </a:r>
            <a:r>
              <a:rPr lang="en-US" altLang="en-US" sz="2000" b="1" dirty="0">
                <a:solidFill>
                  <a:schemeClr val="tx1"/>
                </a:solidFill>
              </a:rPr>
              <a:t>C</a:t>
            </a:r>
            <a:r>
              <a:rPr lang="en-US" altLang="en-US" sz="2000" b="1" dirty="0">
                <a:solidFill>
                  <a:srgbClr val="0070C0"/>
                </a:solidFill>
              </a:rPr>
              <a:t>SCIs)</a:t>
            </a:r>
            <a:r>
              <a:rPr lang="en-US" altLang="en-US" sz="2000" dirty="0"/>
              <a:t> that have been </a:t>
            </a:r>
            <a:r>
              <a:rPr lang="en-US" altLang="en-US" sz="2000" u="sng" dirty="0"/>
              <a:t>approved</a:t>
            </a:r>
            <a:r>
              <a:rPr lang="en-US" altLang="en-US" sz="2000" dirty="0"/>
              <a:t> as a consequence of a formal technical review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A CSCI may be such work products as a </a:t>
            </a:r>
            <a:r>
              <a:rPr lang="en-US" altLang="en-US" sz="2000" u="sng" dirty="0"/>
              <a:t>document</a:t>
            </a:r>
            <a:r>
              <a:rPr lang="en-US" altLang="en-US" sz="2000" dirty="0"/>
              <a:t> (as listed in MIL-STD-498), a </a:t>
            </a:r>
            <a:r>
              <a:rPr lang="en-US" altLang="en-US" sz="2000" u="sng" dirty="0"/>
              <a:t>test suite</a:t>
            </a:r>
            <a:r>
              <a:rPr lang="en-US" altLang="en-US" sz="2000" dirty="0"/>
              <a:t>, or a </a:t>
            </a:r>
            <a:r>
              <a:rPr lang="en-US" altLang="en-US" sz="2000" u="sng" dirty="0"/>
              <a:t>software component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76949-2AE5-42D4-93DB-9BCCB7DAA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B156C7-6B24-4180-8635-8EF502BD138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52289" name="Text Box 1">
            <a:extLst>
              <a:ext uri="{FF2B5EF4-FFF2-40B4-BE49-F238E27FC236}">
                <a16:creationId xmlns:a16="http://schemas.microsoft.com/office/drawing/2014/main" id="{9544F7A1-2C71-4806-8640-ECE585CE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9F67B22F-6B8E-4CF4-95E1-8FE6D203AC8E}" type="slidenum">
              <a:rPr lang="en-US" altLang="en-US" sz="1400"/>
              <a:pPr algn="r"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652290" name="Text Box 2">
            <a:extLst>
              <a:ext uri="{FF2B5EF4-FFF2-40B4-BE49-F238E27FC236}">
                <a16:creationId xmlns:a16="http://schemas.microsoft.com/office/drawing/2014/main" id="{2E5F8C88-5259-4C84-A1B8-E4F44AB15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0070C0"/>
                </a:solidFill>
              </a:rPr>
              <a:t>Baselining Process</a:t>
            </a:r>
          </a:p>
        </p:txBody>
      </p:sp>
      <p:sp>
        <p:nvSpPr>
          <p:cNvPr id="652291" name="Text Box 3">
            <a:extLst>
              <a:ext uri="{FF2B5EF4-FFF2-40B4-BE49-F238E27FC236}">
                <a16:creationId xmlns:a16="http://schemas.microsoft.com/office/drawing/2014/main" id="{60693982-0DA5-4C3E-A4B9-B2182AFAA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1479550"/>
            <a:ext cx="10133900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1813" indent="-531813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912813" indent="-455613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AutoNum type="arabicParenR"/>
            </a:pPr>
            <a:r>
              <a:rPr lang="en-US" altLang="en-US" sz="2800" dirty="0"/>
              <a:t>A series of software engineering tasks </a:t>
            </a:r>
            <a:r>
              <a:rPr lang="en-US" altLang="en-US" sz="2800" u="sng" dirty="0"/>
              <a:t>produces</a:t>
            </a:r>
            <a:r>
              <a:rPr lang="en-US" altLang="en-US" sz="2800" dirty="0"/>
              <a:t> a C</a:t>
            </a:r>
            <a:r>
              <a:rPr lang="en-US" altLang="en-US" sz="2800" dirty="0">
                <a:solidFill>
                  <a:srgbClr val="00B0F0"/>
                </a:solidFill>
              </a:rPr>
              <a:t>SCI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AutoNum type="arabicParenR"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AutoNum type="arabicParenR"/>
            </a:pPr>
            <a:r>
              <a:rPr lang="en-US" altLang="en-US" sz="2800" dirty="0"/>
              <a:t>The C</a:t>
            </a:r>
            <a:r>
              <a:rPr lang="en-US" altLang="en-US" sz="2800" dirty="0">
                <a:solidFill>
                  <a:srgbClr val="00B0F0"/>
                </a:solidFill>
              </a:rPr>
              <a:t>SCI</a:t>
            </a:r>
            <a:r>
              <a:rPr lang="en-US" altLang="en-US" sz="2800" dirty="0"/>
              <a:t> is </a:t>
            </a:r>
            <a:r>
              <a:rPr lang="en-US" altLang="en-US" sz="2800" u="sng" dirty="0"/>
              <a:t>reviewed</a:t>
            </a:r>
            <a:r>
              <a:rPr lang="en-US" altLang="en-US" sz="2800" dirty="0"/>
              <a:t> and possibly </a:t>
            </a:r>
            <a:r>
              <a:rPr lang="en-US" altLang="en-US" sz="2800" u="sng" dirty="0"/>
              <a:t>approved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AutoNum type="arabicParenR"/>
            </a:pPr>
            <a:endParaRPr lang="en-US" altLang="en-US" sz="2800" u="sng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AutoNum type="arabicParenR"/>
            </a:pPr>
            <a:r>
              <a:rPr lang="en-US" altLang="en-US" sz="2800" dirty="0"/>
              <a:t>The approved C</a:t>
            </a:r>
            <a:r>
              <a:rPr lang="en-US" altLang="en-US" sz="2800" dirty="0">
                <a:solidFill>
                  <a:srgbClr val="00B0F0"/>
                </a:solidFill>
              </a:rPr>
              <a:t>SCI</a:t>
            </a:r>
            <a:r>
              <a:rPr lang="en-US" altLang="en-US" sz="2800" dirty="0"/>
              <a:t> is given a new </a:t>
            </a:r>
            <a:r>
              <a:rPr lang="en-US" altLang="en-US" sz="2800" u="sng" dirty="0"/>
              <a:t>version number</a:t>
            </a:r>
            <a:r>
              <a:rPr lang="en-US" altLang="en-US" sz="2800" dirty="0"/>
              <a:t> and placed in a </a:t>
            </a:r>
            <a:r>
              <a:rPr lang="en-US" altLang="en-US" sz="2800" u="sng" dirty="0"/>
              <a:t>project database</a:t>
            </a:r>
            <a:r>
              <a:rPr lang="en-US" altLang="en-US" sz="2800" dirty="0"/>
              <a:t> (i.e., software repository)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AutoNum type="arabicParenR"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AutoNum type="arabicParenR"/>
            </a:pPr>
            <a:r>
              <a:rPr lang="en-US" altLang="en-US" sz="2800" dirty="0"/>
              <a:t>A </a:t>
            </a:r>
            <a:r>
              <a:rPr lang="en-US" altLang="en-US" sz="2800" u="sng" dirty="0"/>
              <a:t>copy</a:t>
            </a:r>
            <a:r>
              <a:rPr lang="en-US" altLang="en-US" sz="2800" dirty="0"/>
              <a:t> of the C</a:t>
            </a:r>
            <a:r>
              <a:rPr lang="en-US" altLang="en-US" sz="2800" dirty="0">
                <a:solidFill>
                  <a:srgbClr val="00B0F0"/>
                </a:solidFill>
              </a:rPr>
              <a:t>SCI</a:t>
            </a:r>
            <a:r>
              <a:rPr lang="en-US" altLang="en-US" sz="2800" dirty="0"/>
              <a:t> is </a:t>
            </a:r>
            <a:r>
              <a:rPr lang="en-US" altLang="en-US" sz="2800" u="sng" dirty="0"/>
              <a:t>taken</a:t>
            </a:r>
            <a:r>
              <a:rPr lang="en-US" altLang="en-US" sz="2800" dirty="0"/>
              <a:t> from the project database and </a:t>
            </a:r>
            <a:r>
              <a:rPr lang="en-US" altLang="en-US" sz="2800" u="sng" dirty="0"/>
              <a:t>examined/modified</a:t>
            </a:r>
            <a:r>
              <a:rPr lang="en-US" altLang="en-US" sz="2800" dirty="0"/>
              <a:t> by a software engineer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AutoNum type="arabicParenR"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AutoNum type="arabicParenR"/>
            </a:pPr>
            <a:r>
              <a:rPr lang="en-US" altLang="en-US" sz="2800" dirty="0"/>
              <a:t>The baselining of the </a:t>
            </a:r>
            <a:r>
              <a:rPr lang="en-US" altLang="en-US" sz="2800" u="sng" dirty="0"/>
              <a:t>modified</a:t>
            </a:r>
            <a:r>
              <a:rPr lang="en-US" altLang="en-US" sz="2800" dirty="0"/>
              <a:t> C</a:t>
            </a:r>
            <a:r>
              <a:rPr lang="en-US" altLang="en-US" sz="2800" dirty="0">
                <a:solidFill>
                  <a:srgbClr val="00B0F0"/>
                </a:solidFill>
              </a:rPr>
              <a:t>SCI</a:t>
            </a:r>
            <a:r>
              <a:rPr lang="en-US" altLang="en-US" sz="2800" dirty="0"/>
              <a:t> goes back to Step #2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69A6-7340-4BFA-9A32-31EFFF9C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>
                <a:solidFill>
                  <a:srgbClr val="0070C0"/>
                </a:solidFill>
                <a:latin typeface="LubalinGraph-Demi"/>
              </a:rPr>
              <a:t>Baselined SCIs and the  project</a:t>
            </a:r>
            <a:r>
              <a:rPr lang="en-IN" sz="3600" b="1" dirty="0">
                <a:solidFill>
                  <a:srgbClr val="0070C0"/>
                </a:solidFill>
                <a:latin typeface="LubalinGraph-Demi"/>
              </a:rPr>
              <a:t>  </a:t>
            </a:r>
            <a:r>
              <a:rPr lang="en-IN" sz="3600" b="1" i="0" u="none" strike="noStrike" baseline="0" dirty="0">
                <a:solidFill>
                  <a:srgbClr val="0070C0"/>
                </a:solidFill>
                <a:latin typeface="LubalinGraph-Demi"/>
              </a:rPr>
              <a:t>database</a:t>
            </a:r>
            <a:endParaRPr lang="en-IN" sz="36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60484-E285-4080-AA01-0F318864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987" y="1825625"/>
            <a:ext cx="6824026" cy="4351338"/>
          </a:xfrm>
        </p:spPr>
      </p:pic>
    </p:spTree>
    <p:extLst>
      <p:ext uri="{BB962C8B-B14F-4D97-AF65-F5344CB8AC3E}">
        <p14:creationId xmlns:p14="http://schemas.microsoft.com/office/powerpoint/2010/main" val="82785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1924E33-5F88-4328-A67A-A7510944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3102174"/>
            <a:ext cx="942975" cy="1448395"/>
          </a:xfrm>
          <a:prstGeom prst="rect">
            <a:avLst/>
          </a:prstGeom>
          <a:solidFill>
            <a:srgbClr val="790015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195" name="Freeform 3">
            <a:extLst>
              <a:ext uri="{FF2B5EF4-FFF2-40B4-BE49-F238E27FC236}">
                <a16:creationId xmlns:a16="http://schemas.microsoft.com/office/drawing/2014/main" id="{9B3A6360-8AA4-4B6C-B52B-4E2036BCD8BE}"/>
              </a:ext>
            </a:extLst>
          </p:cNvPr>
          <p:cNvSpPr>
            <a:spLocks/>
          </p:cNvSpPr>
          <p:nvPr/>
        </p:nvSpPr>
        <p:spPr bwMode="auto">
          <a:xfrm>
            <a:off x="3624262" y="1323381"/>
            <a:ext cx="5259587" cy="4446984"/>
          </a:xfrm>
          <a:custGeom>
            <a:avLst/>
            <a:gdLst>
              <a:gd name="T0" fmla="*/ 1128 w 2945"/>
              <a:gd name="T1" fmla="*/ 78 h 2490"/>
              <a:gd name="T2" fmla="*/ 1320 w 2945"/>
              <a:gd name="T3" fmla="*/ 36 h 2490"/>
              <a:gd name="T4" fmla="*/ 1424 w 2945"/>
              <a:gd name="T5" fmla="*/ 71 h 2490"/>
              <a:gd name="T6" fmla="*/ 1672 w 2945"/>
              <a:gd name="T7" fmla="*/ 0 h 2490"/>
              <a:gd name="T8" fmla="*/ 2944 w 2945"/>
              <a:gd name="T9" fmla="*/ 2240 h 2490"/>
              <a:gd name="T10" fmla="*/ 1696 w 2945"/>
              <a:gd name="T11" fmla="*/ 2475 h 2490"/>
              <a:gd name="T12" fmla="*/ 1304 w 2945"/>
              <a:gd name="T13" fmla="*/ 2389 h 2490"/>
              <a:gd name="T14" fmla="*/ 0 w 2945"/>
              <a:gd name="T15" fmla="*/ 2489 h 2490"/>
              <a:gd name="T16" fmla="*/ 1128 w 2945"/>
              <a:gd name="T17" fmla="*/ 78 h 24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45"/>
              <a:gd name="T28" fmla="*/ 0 h 2490"/>
              <a:gd name="T29" fmla="*/ 2945 w 2945"/>
              <a:gd name="T30" fmla="*/ 2490 h 24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45" h="2490">
                <a:moveTo>
                  <a:pt x="1128" y="78"/>
                </a:moveTo>
                <a:lnTo>
                  <a:pt x="1320" y="36"/>
                </a:lnTo>
                <a:lnTo>
                  <a:pt x="1424" y="71"/>
                </a:lnTo>
                <a:lnTo>
                  <a:pt x="1672" y="0"/>
                </a:lnTo>
                <a:lnTo>
                  <a:pt x="2944" y="2240"/>
                </a:lnTo>
                <a:lnTo>
                  <a:pt x="1696" y="2475"/>
                </a:lnTo>
                <a:lnTo>
                  <a:pt x="1304" y="2389"/>
                </a:lnTo>
                <a:lnTo>
                  <a:pt x="0" y="2489"/>
                </a:lnTo>
                <a:lnTo>
                  <a:pt x="1128" y="78"/>
                </a:lnTo>
              </a:path>
            </a:pathLst>
          </a:cu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508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289796" name="Rectangle 4">
            <a:extLst>
              <a:ext uri="{FF2B5EF4-FFF2-40B4-BE49-F238E27FC236}">
                <a16:creationId xmlns:a16="http://schemas.microsoft.com/office/drawing/2014/main" id="{31DF69AC-DFC4-4EA6-9275-27E8FD1CB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2028" y="587575"/>
            <a:ext cx="6586538" cy="301823"/>
          </a:xfrm>
        </p:spPr>
        <p:txBody>
          <a:bodyPr vert="horz" wrap="square" lIns="101798" tIns="50006" rIns="101798" bIns="50006" rtlCol="0" anchor="ctr">
            <a:normAutofit fontScale="90000"/>
          </a:bodyPr>
          <a:lstStyle/>
          <a:p>
            <a:pPr>
              <a:defRPr/>
            </a:pPr>
            <a:r>
              <a:rPr lang="en-US"/>
              <a:t>Change Control</a:t>
            </a:r>
          </a:p>
        </p:txBody>
      </p:sp>
      <p:sp>
        <p:nvSpPr>
          <p:cNvPr id="8197" name="Freeform 5" descr="Wide upward diagonal">
            <a:extLst>
              <a:ext uri="{FF2B5EF4-FFF2-40B4-BE49-F238E27FC236}">
                <a16:creationId xmlns:a16="http://schemas.microsoft.com/office/drawing/2014/main" id="{D889B58F-1209-44B7-A5D1-06E83E8B0321}"/>
              </a:ext>
            </a:extLst>
          </p:cNvPr>
          <p:cNvSpPr>
            <a:spLocks/>
          </p:cNvSpPr>
          <p:nvPr/>
        </p:nvSpPr>
        <p:spPr bwMode="auto">
          <a:xfrm>
            <a:off x="4438650" y="2657475"/>
            <a:ext cx="4502349" cy="966193"/>
          </a:xfrm>
          <a:custGeom>
            <a:avLst/>
            <a:gdLst>
              <a:gd name="T0" fmla="*/ 2520 w 2521"/>
              <a:gd name="T1" fmla="*/ 348 h 541"/>
              <a:gd name="T2" fmla="*/ 2488 w 2521"/>
              <a:gd name="T3" fmla="*/ 540 h 541"/>
              <a:gd name="T4" fmla="*/ 0 w 2521"/>
              <a:gd name="T5" fmla="*/ 64 h 541"/>
              <a:gd name="T6" fmla="*/ 16 w 2521"/>
              <a:gd name="T7" fmla="*/ 0 h 541"/>
              <a:gd name="T8" fmla="*/ 2520 w 2521"/>
              <a:gd name="T9" fmla="*/ 334 h 541"/>
              <a:gd name="T10" fmla="*/ 2520 w 2521"/>
              <a:gd name="T11" fmla="*/ 348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1"/>
              <a:gd name="T19" fmla="*/ 0 h 541"/>
              <a:gd name="T20" fmla="*/ 2521 w 2521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1" h="541">
                <a:moveTo>
                  <a:pt x="2520" y="348"/>
                </a:moveTo>
                <a:lnTo>
                  <a:pt x="2488" y="540"/>
                </a:lnTo>
                <a:lnTo>
                  <a:pt x="0" y="64"/>
                </a:lnTo>
                <a:lnTo>
                  <a:pt x="16" y="0"/>
                </a:lnTo>
                <a:lnTo>
                  <a:pt x="2520" y="334"/>
                </a:lnTo>
                <a:lnTo>
                  <a:pt x="2520" y="348"/>
                </a:lnTo>
              </a:path>
            </a:pathLst>
          </a:custGeom>
          <a:pattFill prst="wdUpDiag">
            <a:fgClr>
              <a:srgbClr val="000000"/>
            </a:fgClr>
            <a:bgClr>
              <a:srgbClr val="FFFFFF"/>
            </a:bgClr>
          </a:patt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198" name="Freeform 6">
            <a:extLst>
              <a:ext uri="{FF2B5EF4-FFF2-40B4-BE49-F238E27FC236}">
                <a16:creationId xmlns:a16="http://schemas.microsoft.com/office/drawing/2014/main" id="{CC6E4564-0DBC-4D90-B86B-1057EE50BBE1}"/>
              </a:ext>
            </a:extLst>
          </p:cNvPr>
          <p:cNvSpPr>
            <a:spLocks/>
          </p:cNvSpPr>
          <p:nvPr/>
        </p:nvSpPr>
        <p:spPr bwMode="auto">
          <a:xfrm>
            <a:off x="4424363" y="2644974"/>
            <a:ext cx="4502349" cy="966192"/>
          </a:xfrm>
          <a:custGeom>
            <a:avLst/>
            <a:gdLst>
              <a:gd name="T0" fmla="*/ 2520 w 2521"/>
              <a:gd name="T1" fmla="*/ 348 h 541"/>
              <a:gd name="T2" fmla="*/ 2488 w 2521"/>
              <a:gd name="T3" fmla="*/ 540 h 541"/>
              <a:gd name="T4" fmla="*/ 0 w 2521"/>
              <a:gd name="T5" fmla="*/ 64 h 541"/>
              <a:gd name="T6" fmla="*/ 16 w 2521"/>
              <a:gd name="T7" fmla="*/ 0 h 541"/>
              <a:gd name="T8" fmla="*/ 2520 w 2521"/>
              <a:gd name="T9" fmla="*/ 334 h 5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1"/>
              <a:gd name="T16" fmla="*/ 0 h 541"/>
              <a:gd name="T17" fmla="*/ 2521 w 2521"/>
              <a:gd name="T18" fmla="*/ 541 h 5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1" h="541">
                <a:moveTo>
                  <a:pt x="2520" y="348"/>
                </a:moveTo>
                <a:lnTo>
                  <a:pt x="2488" y="540"/>
                </a:lnTo>
                <a:lnTo>
                  <a:pt x="0" y="64"/>
                </a:lnTo>
                <a:lnTo>
                  <a:pt x="16" y="0"/>
                </a:lnTo>
                <a:lnTo>
                  <a:pt x="2520" y="33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199" name="Oval 7">
            <a:extLst>
              <a:ext uri="{FF2B5EF4-FFF2-40B4-BE49-F238E27FC236}">
                <a16:creationId xmlns:a16="http://schemas.microsoft.com/office/drawing/2014/main" id="{D10F602B-D8FA-4B76-B265-B1A1C7E3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2253853"/>
            <a:ext cx="185738" cy="451843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0" name="Oval 8">
            <a:extLst>
              <a:ext uri="{FF2B5EF4-FFF2-40B4-BE49-F238E27FC236}">
                <a16:creationId xmlns:a16="http://schemas.microsoft.com/office/drawing/2014/main" id="{47CCCAE4-71A9-4213-9ADC-3C4B9700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227065"/>
            <a:ext cx="242888" cy="50542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1" name="Freeform 9">
            <a:extLst>
              <a:ext uri="{FF2B5EF4-FFF2-40B4-BE49-F238E27FC236}">
                <a16:creationId xmlns:a16="http://schemas.microsoft.com/office/drawing/2014/main" id="{4C140B24-5E19-43B3-BFF8-A44F7CC2DCD0}"/>
              </a:ext>
            </a:extLst>
          </p:cNvPr>
          <p:cNvSpPr>
            <a:spLocks/>
          </p:cNvSpPr>
          <p:nvPr/>
        </p:nvSpPr>
        <p:spPr bwMode="auto">
          <a:xfrm>
            <a:off x="3895725" y="2771775"/>
            <a:ext cx="358974" cy="851893"/>
          </a:xfrm>
          <a:custGeom>
            <a:avLst/>
            <a:gdLst>
              <a:gd name="T0" fmla="*/ 0 w 201"/>
              <a:gd name="T1" fmla="*/ 0 h 477"/>
              <a:gd name="T2" fmla="*/ 200 w 201"/>
              <a:gd name="T3" fmla="*/ 14 h 477"/>
              <a:gd name="T4" fmla="*/ 160 w 201"/>
              <a:gd name="T5" fmla="*/ 476 h 477"/>
              <a:gd name="T6" fmla="*/ 56 w 201"/>
              <a:gd name="T7" fmla="*/ 476 h 477"/>
              <a:gd name="T8" fmla="*/ 0 w 201"/>
              <a:gd name="T9" fmla="*/ 0 h 4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477"/>
              <a:gd name="T17" fmla="*/ 201 w 201"/>
              <a:gd name="T18" fmla="*/ 477 h 4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477">
                <a:moveTo>
                  <a:pt x="0" y="0"/>
                </a:moveTo>
                <a:lnTo>
                  <a:pt x="200" y="14"/>
                </a:lnTo>
                <a:lnTo>
                  <a:pt x="160" y="476"/>
                </a:lnTo>
                <a:lnTo>
                  <a:pt x="56" y="476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2" name="Freeform 10">
            <a:extLst>
              <a:ext uri="{FF2B5EF4-FFF2-40B4-BE49-F238E27FC236}">
                <a16:creationId xmlns:a16="http://schemas.microsoft.com/office/drawing/2014/main" id="{FFF3650D-2723-4EC9-BF09-875792A8B7E2}"/>
              </a:ext>
            </a:extLst>
          </p:cNvPr>
          <p:cNvSpPr>
            <a:spLocks/>
          </p:cNvSpPr>
          <p:nvPr/>
        </p:nvSpPr>
        <p:spPr bwMode="auto">
          <a:xfrm>
            <a:off x="3881438" y="2759274"/>
            <a:ext cx="358974" cy="851892"/>
          </a:xfrm>
          <a:custGeom>
            <a:avLst/>
            <a:gdLst>
              <a:gd name="T0" fmla="*/ 0 w 201"/>
              <a:gd name="T1" fmla="*/ 0 h 477"/>
              <a:gd name="T2" fmla="*/ 200 w 201"/>
              <a:gd name="T3" fmla="*/ 14 h 477"/>
              <a:gd name="T4" fmla="*/ 160 w 201"/>
              <a:gd name="T5" fmla="*/ 476 h 477"/>
              <a:gd name="T6" fmla="*/ 56 w 201"/>
              <a:gd name="T7" fmla="*/ 476 h 477"/>
              <a:gd name="T8" fmla="*/ 0 w 201"/>
              <a:gd name="T9" fmla="*/ 0 h 4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477"/>
              <a:gd name="T17" fmla="*/ 201 w 201"/>
              <a:gd name="T18" fmla="*/ 477 h 4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477">
                <a:moveTo>
                  <a:pt x="0" y="0"/>
                </a:moveTo>
                <a:lnTo>
                  <a:pt x="200" y="14"/>
                </a:lnTo>
                <a:lnTo>
                  <a:pt x="160" y="476"/>
                </a:lnTo>
                <a:lnTo>
                  <a:pt x="56" y="476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3" name="Freeform 11">
            <a:extLst>
              <a:ext uri="{FF2B5EF4-FFF2-40B4-BE49-F238E27FC236}">
                <a16:creationId xmlns:a16="http://schemas.microsoft.com/office/drawing/2014/main" id="{FA084F5C-C4CA-4DBF-A633-42A878AC4F1E}"/>
              </a:ext>
            </a:extLst>
          </p:cNvPr>
          <p:cNvSpPr>
            <a:spLocks/>
          </p:cNvSpPr>
          <p:nvPr/>
        </p:nvSpPr>
        <p:spPr bwMode="auto">
          <a:xfrm>
            <a:off x="3609975" y="2593181"/>
            <a:ext cx="287537" cy="523280"/>
          </a:xfrm>
          <a:custGeom>
            <a:avLst/>
            <a:gdLst>
              <a:gd name="T0" fmla="*/ 160 w 161"/>
              <a:gd name="T1" fmla="*/ 100 h 293"/>
              <a:gd name="T2" fmla="*/ 88 w 161"/>
              <a:gd name="T3" fmla="*/ 292 h 293"/>
              <a:gd name="T4" fmla="*/ 0 w 161"/>
              <a:gd name="T5" fmla="*/ 64 h 293"/>
              <a:gd name="T6" fmla="*/ 0 w 161"/>
              <a:gd name="T7" fmla="*/ 0 h 293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293"/>
              <a:gd name="T14" fmla="*/ 161 w 161"/>
              <a:gd name="T15" fmla="*/ 293 h 2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293">
                <a:moveTo>
                  <a:pt x="160" y="100"/>
                </a:moveTo>
                <a:lnTo>
                  <a:pt x="88" y="292"/>
                </a:ln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4" name="Freeform 12">
            <a:extLst>
              <a:ext uri="{FF2B5EF4-FFF2-40B4-BE49-F238E27FC236}">
                <a16:creationId xmlns:a16="http://schemas.microsoft.com/office/drawing/2014/main" id="{E6571622-2214-4CD1-9DF4-6565C8A53AA8}"/>
              </a:ext>
            </a:extLst>
          </p:cNvPr>
          <p:cNvSpPr>
            <a:spLocks/>
          </p:cNvSpPr>
          <p:nvPr/>
        </p:nvSpPr>
        <p:spPr bwMode="auto">
          <a:xfrm>
            <a:off x="3595687" y="2580681"/>
            <a:ext cx="287537" cy="523279"/>
          </a:xfrm>
          <a:custGeom>
            <a:avLst/>
            <a:gdLst>
              <a:gd name="T0" fmla="*/ 160 w 161"/>
              <a:gd name="T1" fmla="*/ 100 h 293"/>
              <a:gd name="T2" fmla="*/ 88 w 161"/>
              <a:gd name="T3" fmla="*/ 292 h 293"/>
              <a:gd name="T4" fmla="*/ 0 w 161"/>
              <a:gd name="T5" fmla="*/ 64 h 293"/>
              <a:gd name="T6" fmla="*/ 0 w 161"/>
              <a:gd name="T7" fmla="*/ 0 h 293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293"/>
              <a:gd name="T14" fmla="*/ 161 w 161"/>
              <a:gd name="T15" fmla="*/ 293 h 2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293">
                <a:moveTo>
                  <a:pt x="160" y="100"/>
                </a:moveTo>
                <a:lnTo>
                  <a:pt x="88" y="292"/>
                </a:ln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5" name="Freeform 13">
            <a:extLst>
              <a:ext uri="{FF2B5EF4-FFF2-40B4-BE49-F238E27FC236}">
                <a16:creationId xmlns:a16="http://schemas.microsoft.com/office/drawing/2014/main" id="{CC3B1FC2-EB46-4CA0-9363-951117A44FAA}"/>
              </a:ext>
            </a:extLst>
          </p:cNvPr>
          <p:cNvSpPr>
            <a:spLocks/>
          </p:cNvSpPr>
          <p:nvPr/>
        </p:nvSpPr>
        <p:spPr bwMode="auto">
          <a:xfrm>
            <a:off x="4210050" y="2796779"/>
            <a:ext cx="173237" cy="712590"/>
          </a:xfrm>
          <a:custGeom>
            <a:avLst/>
            <a:gdLst>
              <a:gd name="T0" fmla="*/ 24 w 97"/>
              <a:gd name="T1" fmla="*/ 0 h 399"/>
              <a:gd name="T2" fmla="*/ 96 w 97"/>
              <a:gd name="T3" fmla="*/ 256 h 399"/>
              <a:gd name="T4" fmla="*/ 0 w 97"/>
              <a:gd name="T5" fmla="*/ 398 h 399"/>
              <a:gd name="T6" fmla="*/ 0 60000 65536"/>
              <a:gd name="T7" fmla="*/ 0 60000 65536"/>
              <a:gd name="T8" fmla="*/ 0 60000 65536"/>
              <a:gd name="T9" fmla="*/ 0 w 97"/>
              <a:gd name="T10" fmla="*/ 0 h 399"/>
              <a:gd name="T11" fmla="*/ 97 w 97"/>
              <a:gd name="T12" fmla="*/ 399 h 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399">
                <a:moveTo>
                  <a:pt x="24" y="0"/>
                </a:moveTo>
                <a:lnTo>
                  <a:pt x="96" y="256"/>
                </a:lnTo>
                <a:lnTo>
                  <a:pt x="0" y="39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6" name="Freeform 14">
            <a:extLst>
              <a:ext uri="{FF2B5EF4-FFF2-40B4-BE49-F238E27FC236}">
                <a16:creationId xmlns:a16="http://schemas.microsoft.com/office/drawing/2014/main" id="{BCEE337D-70DC-49AE-B948-DCAC3CD999FC}"/>
              </a:ext>
            </a:extLst>
          </p:cNvPr>
          <p:cNvSpPr>
            <a:spLocks/>
          </p:cNvSpPr>
          <p:nvPr/>
        </p:nvSpPr>
        <p:spPr bwMode="auto">
          <a:xfrm>
            <a:off x="4195762" y="2784277"/>
            <a:ext cx="173237" cy="712589"/>
          </a:xfrm>
          <a:custGeom>
            <a:avLst/>
            <a:gdLst>
              <a:gd name="T0" fmla="*/ 24 w 97"/>
              <a:gd name="T1" fmla="*/ 0 h 399"/>
              <a:gd name="T2" fmla="*/ 96 w 97"/>
              <a:gd name="T3" fmla="*/ 256 h 399"/>
              <a:gd name="T4" fmla="*/ 0 w 97"/>
              <a:gd name="T5" fmla="*/ 398 h 399"/>
              <a:gd name="T6" fmla="*/ 0 60000 65536"/>
              <a:gd name="T7" fmla="*/ 0 60000 65536"/>
              <a:gd name="T8" fmla="*/ 0 60000 65536"/>
              <a:gd name="T9" fmla="*/ 0 w 97"/>
              <a:gd name="T10" fmla="*/ 0 h 399"/>
              <a:gd name="T11" fmla="*/ 97 w 97"/>
              <a:gd name="T12" fmla="*/ 399 h 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399">
                <a:moveTo>
                  <a:pt x="24" y="0"/>
                </a:moveTo>
                <a:lnTo>
                  <a:pt x="96" y="256"/>
                </a:lnTo>
                <a:lnTo>
                  <a:pt x="0" y="39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7" name="Freeform 15">
            <a:extLst>
              <a:ext uri="{FF2B5EF4-FFF2-40B4-BE49-F238E27FC236}">
                <a16:creationId xmlns:a16="http://schemas.microsoft.com/office/drawing/2014/main" id="{19EF9799-B07F-474B-8C11-1595C143E98D}"/>
              </a:ext>
            </a:extLst>
          </p:cNvPr>
          <p:cNvSpPr>
            <a:spLocks/>
          </p:cNvSpPr>
          <p:nvPr/>
        </p:nvSpPr>
        <p:spPr bwMode="auto">
          <a:xfrm>
            <a:off x="4181475" y="3661172"/>
            <a:ext cx="73224" cy="851893"/>
          </a:xfrm>
          <a:custGeom>
            <a:avLst/>
            <a:gdLst>
              <a:gd name="T0" fmla="*/ 0 w 41"/>
              <a:gd name="T1" fmla="*/ 0 h 477"/>
              <a:gd name="T2" fmla="*/ 40 w 41"/>
              <a:gd name="T3" fmla="*/ 256 h 477"/>
              <a:gd name="T4" fmla="*/ 40 w 41"/>
              <a:gd name="T5" fmla="*/ 476 h 477"/>
              <a:gd name="T6" fmla="*/ 0 60000 65536"/>
              <a:gd name="T7" fmla="*/ 0 60000 65536"/>
              <a:gd name="T8" fmla="*/ 0 60000 65536"/>
              <a:gd name="T9" fmla="*/ 0 w 41"/>
              <a:gd name="T10" fmla="*/ 0 h 477"/>
              <a:gd name="T11" fmla="*/ 41 w 41"/>
              <a:gd name="T12" fmla="*/ 477 h 4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477">
                <a:moveTo>
                  <a:pt x="0" y="0"/>
                </a:moveTo>
                <a:lnTo>
                  <a:pt x="40" y="256"/>
                </a:lnTo>
                <a:lnTo>
                  <a:pt x="40" y="4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8" name="Freeform 16">
            <a:extLst>
              <a:ext uri="{FF2B5EF4-FFF2-40B4-BE49-F238E27FC236}">
                <a16:creationId xmlns:a16="http://schemas.microsoft.com/office/drawing/2014/main" id="{C0BA7A16-CC62-406F-B402-B2BC821DB3B1}"/>
              </a:ext>
            </a:extLst>
          </p:cNvPr>
          <p:cNvSpPr>
            <a:spLocks/>
          </p:cNvSpPr>
          <p:nvPr/>
        </p:nvSpPr>
        <p:spPr bwMode="auto">
          <a:xfrm>
            <a:off x="4167188" y="3648671"/>
            <a:ext cx="73224" cy="851892"/>
          </a:xfrm>
          <a:custGeom>
            <a:avLst/>
            <a:gdLst>
              <a:gd name="T0" fmla="*/ 0 w 41"/>
              <a:gd name="T1" fmla="*/ 0 h 477"/>
              <a:gd name="T2" fmla="*/ 40 w 41"/>
              <a:gd name="T3" fmla="*/ 256 h 477"/>
              <a:gd name="T4" fmla="*/ 40 w 41"/>
              <a:gd name="T5" fmla="*/ 476 h 477"/>
              <a:gd name="T6" fmla="*/ 0 60000 65536"/>
              <a:gd name="T7" fmla="*/ 0 60000 65536"/>
              <a:gd name="T8" fmla="*/ 0 60000 65536"/>
              <a:gd name="T9" fmla="*/ 0 w 41"/>
              <a:gd name="T10" fmla="*/ 0 h 477"/>
              <a:gd name="T11" fmla="*/ 41 w 41"/>
              <a:gd name="T12" fmla="*/ 477 h 4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477">
                <a:moveTo>
                  <a:pt x="0" y="0"/>
                </a:moveTo>
                <a:lnTo>
                  <a:pt x="40" y="256"/>
                </a:lnTo>
                <a:lnTo>
                  <a:pt x="40" y="4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09" name="Freeform 17">
            <a:extLst>
              <a:ext uri="{FF2B5EF4-FFF2-40B4-BE49-F238E27FC236}">
                <a16:creationId xmlns:a16="http://schemas.microsoft.com/office/drawing/2014/main" id="{26D367E9-4409-443C-A4C1-10F623932CC1}"/>
              </a:ext>
            </a:extLst>
          </p:cNvPr>
          <p:cNvSpPr>
            <a:spLocks/>
          </p:cNvSpPr>
          <p:nvPr/>
        </p:nvSpPr>
        <p:spPr bwMode="auto">
          <a:xfrm>
            <a:off x="3952875" y="3621882"/>
            <a:ext cx="44649" cy="841177"/>
          </a:xfrm>
          <a:custGeom>
            <a:avLst/>
            <a:gdLst>
              <a:gd name="T0" fmla="*/ 24 w 25"/>
              <a:gd name="T1" fmla="*/ 0 h 471"/>
              <a:gd name="T2" fmla="*/ 0 w 25"/>
              <a:gd name="T3" fmla="*/ 228 h 471"/>
              <a:gd name="T4" fmla="*/ 0 w 25"/>
              <a:gd name="T5" fmla="*/ 470 h 471"/>
              <a:gd name="T6" fmla="*/ 0 60000 65536"/>
              <a:gd name="T7" fmla="*/ 0 60000 65536"/>
              <a:gd name="T8" fmla="*/ 0 60000 65536"/>
              <a:gd name="T9" fmla="*/ 0 w 25"/>
              <a:gd name="T10" fmla="*/ 0 h 471"/>
              <a:gd name="T11" fmla="*/ 25 w 25"/>
              <a:gd name="T12" fmla="*/ 471 h 4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471">
                <a:moveTo>
                  <a:pt x="24" y="0"/>
                </a:moveTo>
                <a:lnTo>
                  <a:pt x="0" y="228"/>
                </a:lnTo>
                <a:lnTo>
                  <a:pt x="0" y="4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0" name="Freeform 18">
            <a:extLst>
              <a:ext uri="{FF2B5EF4-FFF2-40B4-BE49-F238E27FC236}">
                <a16:creationId xmlns:a16="http://schemas.microsoft.com/office/drawing/2014/main" id="{EA6F488C-505F-4C9D-97BD-C168A49CAE22}"/>
              </a:ext>
            </a:extLst>
          </p:cNvPr>
          <p:cNvSpPr>
            <a:spLocks/>
          </p:cNvSpPr>
          <p:nvPr/>
        </p:nvSpPr>
        <p:spPr bwMode="auto">
          <a:xfrm>
            <a:off x="3938588" y="3609380"/>
            <a:ext cx="44649" cy="841176"/>
          </a:xfrm>
          <a:custGeom>
            <a:avLst/>
            <a:gdLst>
              <a:gd name="T0" fmla="*/ 24 w 25"/>
              <a:gd name="T1" fmla="*/ 0 h 471"/>
              <a:gd name="T2" fmla="*/ 0 w 25"/>
              <a:gd name="T3" fmla="*/ 228 h 471"/>
              <a:gd name="T4" fmla="*/ 0 w 25"/>
              <a:gd name="T5" fmla="*/ 470 h 471"/>
              <a:gd name="T6" fmla="*/ 0 60000 65536"/>
              <a:gd name="T7" fmla="*/ 0 60000 65536"/>
              <a:gd name="T8" fmla="*/ 0 60000 65536"/>
              <a:gd name="T9" fmla="*/ 0 w 25"/>
              <a:gd name="T10" fmla="*/ 0 h 471"/>
              <a:gd name="T11" fmla="*/ 25 w 25"/>
              <a:gd name="T12" fmla="*/ 471 h 4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471">
                <a:moveTo>
                  <a:pt x="24" y="0"/>
                </a:moveTo>
                <a:lnTo>
                  <a:pt x="0" y="228"/>
                </a:lnTo>
                <a:lnTo>
                  <a:pt x="0" y="4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1" name="Oval 19">
            <a:extLst>
              <a:ext uri="{FF2B5EF4-FFF2-40B4-BE49-F238E27FC236}">
                <a16:creationId xmlns:a16="http://schemas.microsoft.com/office/drawing/2014/main" id="{F11B30B5-F489-45EA-A0D8-BD3B1BF8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2025253"/>
            <a:ext cx="185738" cy="451843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2" name="Oval 20">
            <a:extLst>
              <a:ext uri="{FF2B5EF4-FFF2-40B4-BE49-F238E27FC236}">
                <a16:creationId xmlns:a16="http://schemas.microsoft.com/office/drawing/2014/main" id="{11A064FE-4C8F-4E3E-B6FD-59315B03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98465"/>
            <a:ext cx="242888" cy="50542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3" name="Freeform 21">
            <a:extLst>
              <a:ext uri="{FF2B5EF4-FFF2-40B4-BE49-F238E27FC236}">
                <a16:creationId xmlns:a16="http://schemas.microsoft.com/office/drawing/2014/main" id="{77617677-4EC8-4516-AB1B-DB9BB4FF1F85}"/>
              </a:ext>
            </a:extLst>
          </p:cNvPr>
          <p:cNvSpPr>
            <a:spLocks/>
          </p:cNvSpPr>
          <p:nvPr/>
        </p:nvSpPr>
        <p:spPr bwMode="auto">
          <a:xfrm>
            <a:off x="3095625" y="2543175"/>
            <a:ext cx="344687" cy="851893"/>
          </a:xfrm>
          <a:custGeom>
            <a:avLst/>
            <a:gdLst>
              <a:gd name="T0" fmla="*/ 0 w 193"/>
              <a:gd name="T1" fmla="*/ 0 h 477"/>
              <a:gd name="T2" fmla="*/ 192 w 193"/>
              <a:gd name="T3" fmla="*/ 14 h 477"/>
              <a:gd name="T4" fmla="*/ 160 w 193"/>
              <a:gd name="T5" fmla="*/ 476 h 477"/>
              <a:gd name="T6" fmla="*/ 48 w 193"/>
              <a:gd name="T7" fmla="*/ 476 h 477"/>
              <a:gd name="T8" fmla="*/ 0 w 193"/>
              <a:gd name="T9" fmla="*/ 0 h 4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477"/>
              <a:gd name="T17" fmla="*/ 193 w 193"/>
              <a:gd name="T18" fmla="*/ 477 h 4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477">
                <a:moveTo>
                  <a:pt x="0" y="0"/>
                </a:moveTo>
                <a:lnTo>
                  <a:pt x="192" y="14"/>
                </a:lnTo>
                <a:lnTo>
                  <a:pt x="160" y="476"/>
                </a:lnTo>
                <a:lnTo>
                  <a:pt x="48" y="476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4" name="Freeform 22">
            <a:extLst>
              <a:ext uri="{FF2B5EF4-FFF2-40B4-BE49-F238E27FC236}">
                <a16:creationId xmlns:a16="http://schemas.microsoft.com/office/drawing/2014/main" id="{2155C82E-4D03-4363-A539-96B84268A8E8}"/>
              </a:ext>
            </a:extLst>
          </p:cNvPr>
          <p:cNvSpPr>
            <a:spLocks/>
          </p:cNvSpPr>
          <p:nvPr/>
        </p:nvSpPr>
        <p:spPr bwMode="auto">
          <a:xfrm>
            <a:off x="3081337" y="2530674"/>
            <a:ext cx="344687" cy="851892"/>
          </a:xfrm>
          <a:custGeom>
            <a:avLst/>
            <a:gdLst>
              <a:gd name="T0" fmla="*/ 0 w 193"/>
              <a:gd name="T1" fmla="*/ 0 h 477"/>
              <a:gd name="T2" fmla="*/ 192 w 193"/>
              <a:gd name="T3" fmla="*/ 14 h 477"/>
              <a:gd name="T4" fmla="*/ 160 w 193"/>
              <a:gd name="T5" fmla="*/ 476 h 477"/>
              <a:gd name="T6" fmla="*/ 48 w 193"/>
              <a:gd name="T7" fmla="*/ 476 h 477"/>
              <a:gd name="T8" fmla="*/ 0 w 193"/>
              <a:gd name="T9" fmla="*/ 0 h 4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477"/>
              <a:gd name="T17" fmla="*/ 193 w 193"/>
              <a:gd name="T18" fmla="*/ 477 h 4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477">
                <a:moveTo>
                  <a:pt x="0" y="0"/>
                </a:moveTo>
                <a:lnTo>
                  <a:pt x="192" y="14"/>
                </a:lnTo>
                <a:lnTo>
                  <a:pt x="160" y="476"/>
                </a:lnTo>
                <a:lnTo>
                  <a:pt x="48" y="476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5" name="Freeform 23">
            <a:extLst>
              <a:ext uri="{FF2B5EF4-FFF2-40B4-BE49-F238E27FC236}">
                <a16:creationId xmlns:a16="http://schemas.microsoft.com/office/drawing/2014/main" id="{CEE9AEA5-32E3-4060-B3E9-D95F1510A00F}"/>
              </a:ext>
            </a:extLst>
          </p:cNvPr>
          <p:cNvSpPr>
            <a:spLocks/>
          </p:cNvSpPr>
          <p:nvPr/>
        </p:nvSpPr>
        <p:spPr bwMode="auto">
          <a:xfrm>
            <a:off x="3409950" y="2568179"/>
            <a:ext cx="158949" cy="712590"/>
          </a:xfrm>
          <a:custGeom>
            <a:avLst/>
            <a:gdLst>
              <a:gd name="T0" fmla="*/ 16 w 89"/>
              <a:gd name="T1" fmla="*/ 0 h 399"/>
              <a:gd name="T2" fmla="*/ 88 w 89"/>
              <a:gd name="T3" fmla="*/ 256 h 399"/>
              <a:gd name="T4" fmla="*/ 0 w 89"/>
              <a:gd name="T5" fmla="*/ 398 h 399"/>
              <a:gd name="T6" fmla="*/ 0 60000 65536"/>
              <a:gd name="T7" fmla="*/ 0 60000 65536"/>
              <a:gd name="T8" fmla="*/ 0 60000 65536"/>
              <a:gd name="T9" fmla="*/ 0 w 89"/>
              <a:gd name="T10" fmla="*/ 0 h 399"/>
              <a:gd name="T11" fmla="*/ 89 w 89"/>
              <a:gd name="T12" fmla="*/ 399 h 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399">
                <a:moveTo>
                  <a:pt x="16" y="0"/>
                </a:moveTo>
                <a:lnTo>
                  <a:pt x="88" y="256"/>
                </a:lnTo>
                <a:lnTo>
                  <a:pt x="0" y="39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6" name="Freeform 24">
            <a:extLst>
              <a:ext uri="{FF2B5EF4-FFF2-40B4-BE49-F238E27FC236}">
                <a16:creationId xmlns:a16="http://schemas.microsoft.com/office/drawing/2014/main" id="{526EE377-7F0F-491C-BAD3-C87DAD31CA40}"/>
              </a:ext>
            </a:extLst>
          </p:cNvPr>
          <p:cNvSpPr>
            <a:spLocks/>
          </p:cNvSpPr>
          <p:nvPr/>
        </p:nvSpPr>
        <p:spPr bwMode="auto">
          <a:xfrm>
            <a:off x="3395663" y="2555677"/>
            <a:ext cx="158949" cy="712589"/>
          </a:xfrm>
          <a:custGeom>
            <a:avLst/>
            <a:gdLst>
              <a:gd name="T0" fmla="*/ 16 w 89"/>
              <a:gd name="T1" fmla="*/ 0 h 399"/>
              <a:gd name="T2" fmla="*/ 88 w 89"/>
              <a:gd name="T3" fmla="*/ 256 h 399"/>
              <a:gd name="T4" fmla="*/ 0 w 89"/>
              <a:gd name="T5" fmla="*/ 398 h 399"/>
              <a:gd name="T6" fmla="*/ 0 60000 65536"/>
              <a:gd name="T7" fmla="*/ 0 60000 65536"/>
              <a:gd name="T8" fmla="*/ 0 60000 65536"/>
              <a:gd name="T9" fmla="*/ 0 w 89"/>
              <a:gd name="T10" fmla="*/ 0 h 399"/>
              <a:gd name="T11" fmla="*/ 89 w 89"/>
              <a:gd name="T12" fmla="*/ 399 h 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399">
                <a:moveTo>
                  <a:pt x="16" y="0"/>
                </a:moveTo>
                <a:lnTo>
                  <a:pt x="88" y="256"/>
                </a:lnTo>
                <a:lnTo>
                  <a:pt x="0" y="39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7" name="Freeform 25">
            <a:extLst>
              <a:ext uri="{FF2B5EF4-FFF2-40B4-BE49-F238E27FC236}">
                <a16:creationId xmlns:a16="http://schemas.microsoft.com/office/drawing/2014/main" id="{8259FB91-EEBA-420D-8345-1DAD545CF76B}"/>
              </a:ext>
            </a:extLst>
          </p:cNvPr>
          <p:cNvSpPr>
            <a:spLocks/>
          </p:cNvSpPr>
          <p:nvPr/>
        </p:nvSpPr>
        <p:spPr bwMode="auto">
          <a:xfrm>
            <a:off x="3381375" y="3432572"/>
            <a:ext cx="58937" cy="851893"/>
          </a:xfrm>
          <a:custGeom>
            <a:avLst/>
            <a:gdLst>
              <a:gd name="T0" fmla="*/ 0 w 33"/>
              <a:gd name="T1" fmla="*/ 0 h 477"/>
              <a:gd name="T2" fmla="*/ 32 w 33"/>
              <a:gd name="T3" fmla="*/ 256 h 477"/>
              <a:gd name="T4" fmla="*/ 32 w 33"/>
              <a:gd name="T5" fmla="*/ 476 h 477"/>
              <a:gd name="T6" fmla="*/ 0 60000 65536"/>
              <a:gd name="T7" fmla="*/ 0 60000 65536"/>
              <a:gd name="T8" fmla="*/ 0 60000 65536"/>
              <a:gd name="T9" fmla="*/ 0 w 33"/>
              <a:gd name="T10" fmla="*/ 0 h 477"/>
              <a:gd name="T11" fmla="*/ 33 w 33"/>
              <a:gd name="T12" fmla="*/ 477 h 4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477">
                <a:moveTo>
                  <a:pt x="0" y="0"/>
                </a:moveTo>
                <a:lnTo>
                  <a:pt x="32" y="256"/>
                </a:lnTo>
                <a:lnTo>
                  <a:pt x="32" y="4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8" name="Freeform 26">
            <a:extLst>
              <a:ext uri="{FF2B5EF4-FFF2-40B4-BE49-F238E27FC236}">
                <a16:creationId xmlns:a16="http://schemas.microsoft.com/office/drawing/2014/main" id="{22EEAB9A-F047-44FB-8599-B718597BC4C2}"/>
              </a:ext>
            </a:extLst>
          </p:cNvPr>
          <p:cNvSpPr>
            <a:spLocks/>
          </p:cNvSpPr>
          <p:nvPr/>
        </p:nvSpPr>
        <p:spPr bwMode="auto">
          <a:xfrm>
            <a:off x="3367087" y="3420071"/>
            <a:ext cx="58937" cy="851892"/>
          </a:xfrm>
          <a:custGeom>
            <a:avLst/>
            <a:gdLst>
              <a:gd name="T0" fmla="*/ 0 w 33"/>
              <a:gd name="T1" fmla="*/ 0 h 477"/>
              <a:gd name="T2" fmla="*/ 32 w 33"/>
              <a:gd name="T3" fmla="*/ 256 h 477"/>
              <a:gd name="T4" fmla="*/ 32 w 33"/>
              <a:gd name="T5" fmla="*/ 476 h 477"/>
              <a:gd name="T6" fmla="*/ 0 60000 65536"/>
              <a:gd name="T7" fmla="*/ 0 60000 65536"/>
              <a:gd name="T8" fmla="*/ 0 60000 65536"/>
              <a:gd name="T9" fmla="*/ 0 w 33"/>
              <a:gd name="T10" fmla="*/ 0 h 477"/>
              <a:gd name="T11" fmla="*/ 33 w 33"/>
              <a:gd name="T12" fmla="*/ 477 h 4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477">
                <a:moveTo>
                  <a:pt x="0" y="0"/>
                </a:moveTo>
                <a:lnTo>
                  <a:pt x="32" y="256"/>
                </a:lnTo>
                <a:lnTo>
                  <a:pt x="32" y="4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19" name="Freeform 27">
            <a:extLst>
              <a:ext uri="{FF2B5EF4-FFF2-40B4-BE49-F238E27FC236}">
                <a16:creationId xmlns:a16="http://schemas.microsoft.com/office/drawing/2014/main" id="{7EB642F7-99B4-49C3-9967-252E456FBE8C}"/>
              </a:ext>
            </a:extLst>
          </p:cNvPr>
          <p:cNvSpPr>
            <a:spLocks/>
          </p:cNvSpPr>
          <p:nvPr/>
        </p:nvSpPr>
        <p:spPr bwMode="auto">
          <a:xfrm>
            <a:off x="3152775" y="3393282"/>
            <a:ext cx="30362" cy="841177"/>
          </a:xfrm>
          <a:custGeom>
            <a:avLst/>
            <a:gdLst>
              <a:gd name="T0" fmla="*/ 16 w 17"/>
              <a:gd name="T1" fmla="*/ 0 h 471"/>
              <a:gd name="T2" fmla="*/ 0 w 17"/>
              <a:gd name="T3" fmla="*/ 228 h 471"/>
              <a:gd name="T4" fmla="*/ 0 w 17"/>
              <a:gd name="T5" fmla="*/ 470 h 471"/>
              <a:gd name="T6" fmla="*/ 0 60000 65536"/>
              <a:gd name="T7" fmla="*/ 0 60000 65536"/>
              <a:gd name="T8" fmla="*/ 0 60000 65536"/>
              <a:gd name="T9" fmla="*/ 0 w 17"/>
              <a:gd name="T10" fmla="*/ 0 h 471"/>
              <a:gd name="T11" fmla="*/ 17 w 17"/>
              <a:gd name="T12" fmla="*/ 471 h 4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471">
                <a:moveTo>
                  <a:pt x="16" y="0"/>
                </a:moveTo>
                <a:lnTo>
                  <a:pt x="0" y="228"/>
                </a:lnTo>
                <a:lnTo>
                  <a:pt x="0" y="4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20" name="Freeform 28">
            <a:extLst>
              <a:ext uri="{FF2B5EF4-FFF2-40B4-BE49-F238E27FC236}">
                <a16:creationId xmlns:a16="http://schemas.microsoft.com/office/drawing/2014/main" id="{069BF908-4AEB-4DE6-B8C2-1F103AD2DB73}"/>
              </a:ext>
            </a:extLst>
          </p:cNvPr>
          <p:cNvSpPr>
            <a:spLocks/>
          </p:cNvSpPr>
          <p:nvPr/>
        </p:nvSpPr>
        <p:spPr bwMode="auto">
          <a:xfrm>
            <a:off x="3138487" y="3380780"/>
            <a:ext cx="30362" cy="841176"/>
          </a:xfrm>
          <a:custGeom>
            <a:avLst/>
            <a:gdLst>
              <a:gd name="T0" fmla="*/ 16 w 17"/>
              <a:gd name="T1" fmla="*/ 0 h 471"/>
              <a:gd name="T2" fmla="*/ 0 w 17"/>
              <a:gd name="T3" fmla="*/ 228 h 471"/>
              <a:gd name="T4" fmla="*/ 0 w 17"/>
              <a:gd name="T5" fmla="*/ 470 h 471"/>
              <a:gd name="T6" fmla="*/ 0 60000 65536"/>
              <a:gd name="T7" fmla="*/ 0 60000 65536"/>
              <a:gd name="T8" fmla="*/ 0 60000 65536"/>
              <a:gd name="T9" fmla="*/ 0 w 17"/>
              <a:gd name="T10" fmla="*/ 0 h 471"/>
              <a:gd name="T11" fmla="*/ 17 w 17"/>
              <a:gd name="T12" fmla="*/ 471 h 4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471">
                <a:moveTo>
                  <a:pt x="16" y="0"/>
                </a:moveTo>
                <a:lnTo>
                  <a:pt x="0" y="228"/>
                </a:lnTo>
                <a:lnTo>
                  <a:pt x="0" y="4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21" name="Freeform 29">
            <a:extLst>
              <a:ext uri="{FF2B5EF4-FFF2-40B4-BE49-F238E27FC236}">
                <a16:creationId xmlns:a16="http://schemas.microsoft.com/office/drawing/2014/main" id="{C128A418-04DE-4AA5-B338-486FA3FCCC78}"/>
              </a:ext>
            </a:extLst>
          </p:cNvPr>
          <p:cNvSpPr>
            <a:spLocks/>
          </p:cNvSpPr>
          <p:nvPr/>
        </p:nvSpPr>
        <p:spPr bwMode="auto">
          <a:xfrm>
            <a:off x="3024188" y="2543175"/>
            <a:ext cx="73224" cy="801887"/>
          </a:xfrm>
          <a:custGeom>
            <a:avLst/>
            <a:gdLst>
              <a:gd name="T0" fmla="*/ 40 w 41"/>
              <a:gd name="T1" fmla="*/ 0 h 449"/>
              <a:gd name="T2" fmla="*/ 0 w 41"/>
              <a:gd name="T3" fmla="*/ 256 h 449"/>
              <a:gd name="T4" fmla="*/ 0 w 41"/>
              <a:gd name="T5" fmla="*/ 448 h 449"/>
              <a:gd name="T6" fmla="*/ 0 60000 65536"/>
              <a:gd name="T7" fmla="*/ 0 60000 65536"/>
              <a:gd name="T8" fmla="*/ 0 60000 65536"/>
              <a:gd name="T9" fmla="*/ 0 w 41"/>
              <a:gd name="T10" fmla="*/ 0 h 449"/>
              <a:gd name="T11" fmla="*/ 41 w 41"/>
              <a:gd name="T12" fmla="*/ 449 h 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449">
                <a:moveTo>
                  <a:pt x="40" y="0"/>
                </a:moveTo>
                <a:lnTo>
                  <a:pt x="0" y="256"/>
                </a:lnTo>
                <a:lnTo>
                  <a:pt x="0" y="44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22" name="Freeform 30">
            <a:extLst>
              <a:ext uri="{FF2B5EF4-FFF2-40B4-BE49-F238E27FC236}">
                <a16:creationId xmlns:a16="http://schemas.microsoft.com/office/drawing/2014/main" id="{0718391A-BE87-46DC-87AC-FD2A60CDE9FC}"/>
              </a:ext>
            </a:extLst>
          </p:cNvPr>
          <p:cNvSpPr>
            <a:spLocks/>
          </p:cNvSpPr>
          <p:nvPr/>
        </p:nvSpPr>
        <p:spPr bwMode="auto">
          <a:xfrm>
            <a:off x="3009900" y="2530675"/>
            <a:ext cx="73224" cy="801885"/>
          </a:xfrm>
          <a:custGeom>
            <a:avLst/>
            <a:gdLst>
              <a:gd name="T0" fmla="*/ 40 w 41"/>
              <a:gd name="T1" fmla="*/ 0 h 449"/>
              <a:gd name="T2" fmla="*/ 0 w 41"/>
              <a:gd name="T3" fmla="*/ 256 h 449"/>
              <a:gd name="T4" fmla="*/ 0 w 41"/>
              <a:gd name="T5" fmla="*/ 448 h 449"/>
              <a:gd name="T6" fmla="*/ 0 60000 65536"/>
              <a:gd name="T7" fmla="*/ 0 60000 65536"/>
              <a:gd name="T8" fmla="*/ 0 60000 65536"/>
              <a:gd name="T9" fmla="*/ 0 w 41"/>
              <a:gd name="T10" fmla="*/ 0 h 449"/>
              <a:gd name="T11" fmla="*/ 41 w 41"/>
              <a:gd name="T12" fmla="*/ 449 h 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449">
                <a:moveTo>
                  <a:pt x="40" y="0"/>
                </a:moveTo>
                <a:lnTo>
                  <a:pt x="0" y="256"/>
                </a:lnTo>
                <a:lnTo>
                  <a:pt x="0" y="44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23" name="Freeform 31">
            <a:extLst>
              <a:ext uri="{FF2B5EF4-FFF2-40B4-BE49-F238E27FC236}">
                <a16:creationId xmlns:a16="http://schemas.microsoft.com/office/drawing/2014/main" id="{0D062744-2068-4743-8D0C-63589A6ED2FF}"/>
              </a:ext>
            </a:extLst>
          </p:cNvPr>
          <p:cNvSpPr>
            <a:spLocks/>
          </p:cNvSpPr>
          <p:nvPr/>
        </p:nvSpPr>
        <p:spPr bwMode="auto">
          <a:xfrm>
            <a:off x="5953125" y="2632472"/>
            <a:ext cx="801887" cy="762596"/>
          </a:xfrm>
          <a:custGeom>
            <a:avLst/>
            <a:gdLst>
              <a:gd name="T0" fmla="*/ 128 w 449"/>
              <a:gd name="T1" fmla="*/ 0 h 427"/>
              <a:gd name="T2" fmla="*/ 320 w 449"/>
              <a:gd name="T3" fmla="*/ 0 h 427"/>
              <a:gd name="T4" fmla="*/ 448 w 449"/>
              <a:gd name="T5" fmla="*/ 107 h 427"/>
              <a:gd name="T6" fmla="*/ 448 w 449"/>
              <a:gd name="T7" fmla="*/ 320 h 427"/>
              <a:gd name="T8" fmla="*/ 320 w 449"/>
              <a:gd name="T9" fmla="*/ 426 h 427"/>
              <a:gd name="T10" fmla="*/ 128 w 449"/>
              <a:gd name="T11" fmla="*/ 426 h 427"/>
              <a:gd name="T12" fmla="*/ 0 w 449"/>
              <a:gd name="T13" fmla="*/ 320 h 427"/>
              <a:gd name="T14" fmla="*/ 0 w 449"/>
              <a:gd name="T15" fmla="*/ 107 h 427"/>
              <a:gd name="T16" fmla="*/ 128 w 449"/>
              <a:gd name="T17" fmla="*/ 0 h 4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49"/>
              <a:gd name="T28" fmla="*/ 0 h 427"/>
              <a:gd name="T29" fmla="*/ 449 w 449"/>
              <a:gd name="T30" fmla="*/ 427 h 4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49" h="427">
                <a:moveTo>
                  <a:pt x="128" y="0"/>
                </a:moveTo>
                <a:lnTo>
                  <a:pt x="320" y="0"/>
                </a:lnTo>
                <a:lnTo>
                  <a:pt x="448" y="107"/>
                </a:lnTo>
                <a:lnTo>
                  <a:pt x="448" y="320"/>
                </a:lnTo>
                <a:lnTo>
                  <a:pt x="320" y="426"/>
                </a:lnTo>
                <a:lnTo>
                  <a:pt x="128" y="426"/>
                </a:lnTo>
                <a:lnTo>
                  <a:pt x="0" y="320"/>
                </a:lnTo>
                <a:lnTo>
                  <a:pt x="0" y="107"/>
                </a:lnTo>
                <a:lnTo>
                  <a:pt x="128" y="0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8224" name="Line 32">
            <a:extLst>
              <a:ext uri="{FF2B5EF4-FFF2-40B4-BE49-F238E27FC236}">
                <a16:creationId xmlns:a16="http://schemas.microsoft.com/office/drawing/2014/main" id="{C0ABDE73-00DB-4E4A-AB60-7F6C8CE1A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2821781"/>
            <a:ext cx="785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025"/>
          </a:p>
        </p:txBody>
      </p:sp>
      <p:sp>
        <p:nvSpPr>
          <p:cNvPr id="8225" name="Line 33">
            <a:extLst>
              <a:ext uri="{FF2B5EF4-FFF2-40B4-BE49-F238E27FC236}">
                <a16:creationId xmlns:a16="http://schemas.microsoft.com/office/drawing/2014/main" id="{B3AF72A3-6F52-41D2-A549-186D06764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3191471"/>
            <a:ext cx="800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025"/>
          </a:p>
        </p:txBody>
      </p:sp>
      <p:sp>
        <p:nvSpPr>
          <p:cNvPr id="289826" name="Rectangle 34">
            <a:extLst>
              <a:ext uri="{FF2B5EF4-FFF2-40B4-BE49-F238E27FC236}">
                <a16:creationId xmlns:a16="http://schemas.microsoft.com/office/drawing/2014/main" id="{02710199-E0CA-4681-B0EA-A2C776C3E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478" y="2819996"/>
            <a:ext cx="907828" cy="4126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25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STOP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D32A1581-F180-459C-B595-98A88ED7D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353" y="905471"/>
            <a:ext cx="8008144" cy="660797"/>
          </a:xfrm>
        </p:spPr>
        <p:txBody>
          <a:bodyPr vert="horz" wrap="square" lIns="101798" tIns="50006" rIns="101798" bIns="50006" rtlCol="0" anchor="ctr"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Change &amp; SCM</a:t>
            </a:r>
          </a:p>
        </p:txBody>
      </p:sp>
      <p:sp>
        <p:nvSpPr>
          <p:cNvPr id="288771" name="Oval 3">
            <a:extLst>
              <a:ext uri="{FF2B5EF4-FFF2-40B4-BE49-F238E27FC236}">
                <a16:creationId xmlns:a16="http://schemas.microsoft.com/office/drawing/2014/main" id="{0CF9EC3E-92DD-48CB-81FA-46BBCDD8C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2" y="3607594"/>
            <a:ext cx="5614988" cy="953691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8772" name="Oval 4">
            <a:extLst>
              <a:ext uri="{FF2B5EF4-FFF2-40B4-BE49-F238E27FC236}">
                <a16:creationId xmlns:a16="http://schemas.microsoft.com/office/drawing/2014/main" id="{67382F3E-1CAA-4AFC-81F1-23A568CC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505" y="3291484"/>
            <a:ext cx="4884539" cy="887610"/>
          </a:xfrm>
          <a:prstGeom prst="ellipse">
            <a:avLst/>
          </a:prstGeom>
          <a:solidFill>
            <a:srgbClr val="BC3700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8773" name="Oval 5">
            <a:extLst>
              <a:ext uri="{FF2B5EF4-FFF2-40B4-BE49-F238E27FC236}">
                <a16:creationId xmlns:a16="http://schemas.microsoft.com/office/drawing/2014/main" id="{EFC49E44-128E-4E5B-9371-BFB23F6C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12" y="2973586"/>
            <a:ext cx="4041576" cy="762595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8774" name="Oval 6">
            <a:extLst>
              <a:ext uri="{FF2B5EF4-FFF2-40B4-BE49-F238E27FC236}">
                <a16:creationId xmlns:a16="http://schemas.microsoft.com/office/drawing/2014/main" id="{A92870C9-D7CB-44D6-86D2-9A95D7B7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803" y="2782491"/>
            <a:ext cx="3480793" cy="508993"/>
          </a:xfrm>
          <a:prstGeom prst="ellipse">
            <a:avLst/>
          </a:prstGeom>
          <a:solidFill>
            <a:srgbClr val="790015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8775" name="Rectangle 7">
            <a:extLst>
              <a:ext uri="{FF2B5EF4-FFF2-40B4-BE49-F238E27FC236}">
                <a16:creationId xmlns:a16="http://schemas.microsoft.com/office/drawing/2014/main" id="{8773F519-066E-4664-B7F3-46D224A8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198" y="2169915"/>
            <a:ext cx="3514182" cy="516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Software Engineering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2A054966-4CB2-40E4-8224-25CCFFA30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7" y="4223743"/>
            <a:ext cx="2278396" cy="4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98" tIns="50006" rIns="101798" bIns="50006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025" b="0"/>
              <a:t>a TQM foundation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66A48518-CF38-4C74-BE77-5FBC925CB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711" y="3779044"/>
            <a:ext cx="1504017" cy="4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98" tIns="50006" rIns="101798" bIns="50006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025" b="0">
                <a:solidFill>
                  <a:schemeClr val="bg1"/>
                </a:solidFill>
              </a:rPr>
              <a:t>procedures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7F99D3E8-14CF-4B99-82BC-EEEA5BE6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440" y="3334346"/>
            <a:ext cx="1201050" cy="4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98" tIns="50006" rIns="101798" bIns="50006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025" b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FD152F3A-5038-44CA-B836-0F83BF380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468" y="2889647"/>
            <a:ext cx="753811" cy="4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98" tIns="50006" rIns="101798" bIns="50006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025" b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88780" name="Rectangle 12">
            <a:extLst>
              <a:ext uri="{FF2B5EF4-FFF2-40B4-BE49-F238E27FC236}">
                <a16:creationId xmlns:a16="http://schemas.microsoft.com/office/drawing/2014/main" id="{D6AA2F1A-C7C7-47DF-851B-4E789953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643" y="2207419"/>
            <a:ext cx="1359746" cy="7242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405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SCM</a:t>
            </a:r>
          </a:p>
        </p:txBody>
      </p:sp>
      <p:sp>
        <p:nvSpPr>
          <p:cNvPr id="288781" name="Rectangle 13">
            <a:extLst>
              <a:ext uri="{FF2B5EF4-FFF2-40B4-BE49-F238E27FC236}">
                <a16:creationId xmlns:a16="http://schemas.microsoft.com/office/drawing/2014/main" id="{E8517609-AA82-48A4-91A6-F810E5A68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2843213"/>
            <a:ext cx="3200400" cy="2343150"/>
          </a:xfrm>
          <a:prstGeom prst="rect">
            <a:avLst/>
          </a:prstGeom>
          <a:solidFill>
            <a:srgbClr val="919191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8782" name="Rectangle 14">
            <a:extLst>
              <a:ext uri="{FF2B5EF4-FFF2-40B4-BE49-F238E27FC236}">
                <a16:creationId xmlns:a16="http://schemas.microsoft.com/office/drawing/2014/main" id="{A1BE6E87-1937-4CDF-BCC9-7A60BA98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56" y="2819996"/>
            <a:ext cx="2443376" cy="931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rgbClr val="F3F3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•  identification</a:t>
            </a:r>
          </a:p>
          <a:p>
            <a:pPr>
              <a:lnSpc>
                <a:spcPct val="100000"/>
              </a:lnSpc>
              <a:defRPr/>
            </a:pPr>
            <a:endParaRPr lang="en-US" sz="2700">
              <a:solidFill>
                <a:srgbClr val="F3F3F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288783" name="Rectangle 15">
            <a:extLst>
              <a:ext uri="{FF2B5EF4-FFF2-40B4-BE49-F238E27FC236}">
                <a16:creationId xmlns:a16="http://schemas.microsoft.com/office/drawing/2014/main" id="{8625F12C-24AD-4CE7-B5A9-22B12CC4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55" y="3177184"/>
            <a:ext cx="2770389" cy="931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rgbClr val="F3F3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•  version control</a:t>
            </a:r>
          </a:p>
          <a:p>
            <a:pPr>
              <a:lnSpc>
                <a:spcPct val="100000"/>
              </a:lnSpc>
              <a:defRPr/>
            </a:pPr>
            <a:endParaRPr lang="en-US" sz="2700">
              <a:solidFill>
                <a:srgbClr val="F3F3F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288784" name="Rectangle 16">
            <a:extLst>
              <a:ext uri="{FF2B5EF4-FFF2-40B4-BE49-F238E27FC236}">
                <a16:creationId xmlns:a16="http://schemas.microsoft.com/office/drawing/2014/main" id="{7C7EAFAC-16F6-4446-B9E0-7829F6D49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55" y="3534371"/>
            <a:ext cx="2789625" cy="931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rgbClr val="F3F3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•  change control</a:t>
            </a:r>
          </a:p>
          <a:p>
            <a:pPr>
              <a:lnSpc>
                <a:spcPct val="100000"/>
              </a:lnSpc>
              <a:defRPr/>
            </a:pPr>
            <a:endParaRPr lang="en-US" sz="2700">
              <a:solidFill>
                <a:srgbClr val="F3F3F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288785" name="Rectangle 17">
            <a:extLst>
              <a:ext uri="{FF2B5EF4-FFF2-40B4-BE49-F238E27FC236}">
                <a16:creationId xmlns:a16="http://schemas.microsoft.com/office/drawing/2014/main" id="{97978E39-CAEA-4958-ADD8-AC68308D6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55" y="3891559"/>
            <a:ext cx="1731643" cy="931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rgbClr val="F3F3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•  auditing</a:t>
            </a:r>
          </a:p>
          <a:p>
            <a:pPr>
              <a:lnSpc>
                <a:spcPct val="100000"/>
              </a:lnSpc>
              <a:defRPr/>
            </a:pPr>
            <a:endParaRPr lang="en-US" sz="2700">
              <a:solidFill>
                <a:srgbClr val="F3F3F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288786" name="Rectangle 18">
            <a:extLst>
              <a:ext uri="{FF2B5EF4-FFF2-40B4-BE49-F238E27FC236}">
                <a16:creationId xmlns:a16="http://schemas.microsoft.com/office/drawing/2014/main" id="{4E0F7F03-9D1C-47F5-BE64-7E7CE58D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55" y="4248746"/>
            <a:ext cx="1885531" cy="931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rgbClr val="F3F3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•  reporting</a:t>
            </a:r>
          </a:p>
          <a:p>
            <a:pPr>
              <a:lnSpc>
                <a:spcPct val="100000"/>
              </a:lnSpc>
              <a:defRPr/>
            </a:pPr>
            <a:endParaRPr lang="en-US" sz="2700">
              <a:solidFill>
                <a:srgbClr val="F3F3F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288787" name="Rectangle 19">
            <a:extLst>
              <a:ext uri="{FF2B5EF4-FFF2-40B4-BE49-F238E27FC236}">
                <a16:creationId xmlns:a16="http://schemas.microsoft.com/office/drawing/2014/main" id="{21294A8F-BB98-45C2-95FD-3BE5DB17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56" y="4605934"/>
            <a:ext cx="2385668" cy="516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rgbClr val="F3F3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•  construction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F1697-99D4-4AA5-A96B-E3569CE8F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12B0111-ABB2-48CB-8C63-B5D700B31A3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53313" name="Text Box 1">
            <a:extLst>
              <a:ext uri="{FF2B5EF4-FFF2-40B4-BE49-F238E27FC236}">
                <a16:creationId xmlns:a16="http://schemas.microsoft.com/office/drawing/2014/main" id="{81D7A0E8-D98F-4019-BD10-3119D622D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The SCM Repository</a:t>
            </a:r>
          </a:p>
        </p:txBody>
      </p:sp>
      <p:sp>
        <p:nvSpPr>
          <p:cNvPr id="653314" name="Text Box 2">
            <a:extLst>
              <a:ext uri="{FF2B5EF4-FFF2-40B4-BE49-F238E27FC236}">
                <a16:creationId xmlns:a16="http://schemas.microsoft.com/office/drawing/2014/main" id="{EFA0E6D3-C09D-4E41-93A2-52564E6B6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72D0E-4EEA-467F-8063-707332259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97CD064-55F8-4B77-8704-DA39961AD63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54337" name="Text Box 1">
            <a:extLst>
              <a:ext uri="{FF2B5EF4-FFF2-40B4-BE49-F238E27FC236}">
                <a16:creationId xmlns:a16="http://schemas.microsoft.com/office/drawing/2014/main" id="{7CF75128-D93A-4301-9C8D-E8F7F49A7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DB366135-15BE-488A-82D1-263E35DFCDEA}" type="slidenum">
              <a:rPr lang="en-US" altLang="en-US" sz="1400"/>
              <a:pPr algn="r"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654338" name="Text Box 2">
            <a:extLst>
              <a:ext uri="{FF2B5EF4-FFF2-40B4-BE49-F238E27FC236}">
                <a16:creationId xmlns:a16="http://schemas.microsoft.com/office/drawing/2014/main" id="{11AC6DE3-6B9A-48AD-BF6E-D1919222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79" y="341851"/>
            <a:ext cx="1052818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C00000"/>
                </a:solidFill>
              </a:rPr>
              <a:t>Paper-based vs. Automated Repositories</a:t>
            </a:r>
          </a:p>
        </p:txBody>
      </p:sp>
      <p:sp>
        <p:nvSpPr>
          <p:cNvPr id="654339" name="Text Box 3">
            <a:extLst>
              <a:ext uri="{FF2B5EF4-FFF2-40B4-BE49-F238E27FC236}">
                <a16:creationId xmlns:a16="http://schemas.microsoft.com/office/drawing/2014/main" id="{85BAF18F-7DF0-4D67-8BEE-AAEF929E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473" y="1484851"/>
            <a:ext cx="10877724" cy="461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200" dirty="0"/>
              <a:t>Problems with </a:t>
            </a:r>
            <a:r>
              <a:rPr lang="en-US" altLang="en-US" sz="2200" b="1" u="sng" dirty="0">
                <a:solidFill>
                  <a:srgbClr val="0070C0"/>
                </a:solidFill>
              </a:rPr>
              <a:t>paper-based</a:t>
            </a:r>
            <a:r>
              <a:rPr lang="en-US" altLang="en-US" sz="2200" b="1" dirty="0">
                <a:solidFill>
                  <a:srgbClr val="0070C0"/>
                </a:solidFill>
              </a:rPr>
              <a:t> repositories</a:t>
            </a:r>
            <a:r>
              <a:rPr lang="en-US" altLang="en-US" sz="2200" dirty="0"/>
              <a:t> (i.e., file cabinet containing folders)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Finding a configuration item when it was needed was often </a:t>
            </a:r>
            <a:r>
              <a:rPr lang="en-US" altLang="en-US" sz="2200" u="sng" dirty="0"/>
              <a:t>difficult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Determining which items were changed, when and by whom was often challenging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Constructing a new version of an existing program was </a:t>
            </a:r>
            <a:r>
              <a:rPr lang="en-US" altLang="en-US" sz="2200" u="sng" dirty="0"/>
              <a:t>time consuming</a:t>
            </a:r>
            <a:r>
              <a:rPr lang="en-US" altLang="en-US" sz="2200" dirty="0"/>
              <a:t> and </a:t>
            </a:r>
            <a:r>
              <a:rPr lang="en-US" altLang="en-US" sz="2200" u="sng" dirty="0"/>
              <a:t>error prone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Describing detailed or complex relationships between configuration items was </a:t>
            </a:r>
            <a:r>
              <a:rPr lang="en-US" altLang="en-US" sz="2200" u="sng" dirty="0"/>
              <a:t>virtually impossible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endParaRPr lang="en-US" altLang="en-US" sz="2200" u="sng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200" dirty="0"/>
              <a:t>Today's </a:t>
            </a:r>
            <a:r>
              <a:rPr lang="en-US" altLang="en-US" sz="2200" b="1" u="sng" dirty="0">
                <a:solidFill>
                  <a:srgbClr val="0070C0"/>
                </a:solidFill>
              </a:rPr>
              <a:t>automated</a:t>
            </a:r>
            <a:r>
              <a:rPr lang="en-US" altLang="en-US" sz="2200" b="1" dirty="0">
                <a:solidFill>
                  <a:srgbClr val="0070C0"/>
                </a:solidFill>
              </a:rPr>
              <a:t> SCM repository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It is a set of mechanisms and data structures that allow a software team to </a:t>
            </a:r>
            <a:r>
              <a:rPr lang="en-US" altLang="en-US" sz="2200" u="sng" dirty="0"/>
              <a:t>manage change</a:t>
            </a:r>
            <a:r>
              <a:rPr lang="en-US" altLang="en-US" sz="2200" dirty="0"/>
              <a:t> in an </a:t>
            </a:r>
            <a:r>
              <a:rPr lang="en-US" altLang="en-US" sz="2200" u="sng" dirty="0"/>
              <a:t>effective</a:t>
            </a:r>
            <a:r>
              <a:rPr lang="en-US" altLang="en-US" sz="2200" dirty="0"/>
              <a:t> manner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It acts as the </a:t>
            </a:r>
            <a:r>
              <a:rPr lang="en-US" altLang="en-US" sz="2200" u="sng" dirty="0"/>
              <a:t>center</a:t>
            </a:r>
            <a:r>
              <a:rPr lang="en-US" altLang="en-US" sz="2200" dirty="0"/>
              <a:t> for both </a:t>
            </a:r>
            <a:r>
              <a:rPr lang="en-US" altLang="en-US" sz="2200" u="sng" dirty="0"/>
              <a:t>accumulation</a:t>
            </a:r>
            <a:r>
              <a:rPr lang="en-US" altLang="en-US" sz="2200" dirty="0"/>
              <a:t> and </a:t>
            </a:r>
            <a:r>
              <a:rPr lang="en-US" altLang="en-US" sz="2200" u="sng" dirty="0"/>
              <a:t>storage</a:t>
            </a:r>
            <a:r>
              <a:rPr lang="en-US" altLang="en-US" sz="2200" dirty="0"/>
              <a:t> of software engineering information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Software engineers use tools </a:t>
            </a:r>
            <a:r>
              <a:rPr lang="en-US" altLang="en-US" sz="2200" u="sng" dirty="0"/>
              <a:t>integrated</a:t>
            </a:r>
            <a:r>
              <a:rPr lang="en-US" altLang="en-US" sz="2200" dirty="0"/>
              <a:t> with the repository to interact with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B29C-3762-483C-91E0-4BA10E8F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i="0" u="none" strike="noStrike" baseline="0" dirty="0">
                <a:solidFill>
                  <a:srgbClr val="FF0000"/>
                </a:solidFill>
                <a:latin typeface="LubalinGraph-Demi"/>
              </a:rPr>
              <a:t>Content of the repository</a:t>
            </a:r>
            <a:endParaRPr lang="en-IN" sz="5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48F6F-F822-4D28-82BF-2736F59CF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752" y="1825625"/>
            <a:ext cx="5700495" cy="4351338"/>
          </a:xfrm>
        </p:spPr>
      </p:pic>
    </p:spTree>
    <p:extLst>
      <p:ext uri="{BB962C8B-B14F-4D97-AF65-F5344CB8AC3E}">
        <p14:creationId xmlns:p14="http://schemas.microsoft.com/office/powerpoint/2010/main" val="101171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2FB9-4B94-46D9-8651-147DD0A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29418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 u="sng" dirty="0">
                <a:solidFill>
                  <a:srgbClr val="FF0000"/>
                </a:solidFill>
                <a:latin typeface="Arial" panose="020B0604020202020204" pitchFamily="34" charset="0"/>
              </a:rPr>
              <a:t>Module 5</a:t>
            </a:r>
            <a:br>
              <a:rPr lang="en-US" altLang="en-US" sz="4400" u="sng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</a:rPr>
              <a:t>Software Risk, </a:t>
            </a:r>
            <a:r>
              <a:rPr lang="en-US" b="1" dirty="0">
                <a:solidFill>
                  <a:srgbClr val="00B050"/>
                </a:solidFill>
              </a:rPr>
              <a:t>Configuration  management </a:t>
            </a:r>
            <a:r>
              <a:rPr lang="en-US" b="1" dirty="0">
                <a:solidFill>
                  <a:schemeClr val="accent1"/>
                </a:solidFill>
              </a:rPr>
              <a:t>and Quality Assurance</a:t>
            </a:r>
            <a:br>
              <a:rPr lang="en-US" dirty="0"/>
            </a:br>
            <a:br>
              <a:rPr lang="en-US" altLang="en-US" sz="4400" u="sng" dirty="0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3219-5720-4CBE-BBF4-342FDB19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924" y="2315361"/>
            <a:ext cx="10515600" cy="477600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endParaRPr lang="en-US" altLang="en-US" dirty="0"/>
          </a:p>
          <a:p>
            <a:pPr marL="0" indent="0">
              <a:spcBef>
                <a:spcPts val="600"/>
              </a:spcBef>
              <a:buNone/>
            </a:pPr>
            <a:endParaRPr lang="en-US" alt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/>
              <a:t>5.1 Risk identification, Risk Assessment, Risk projection (estimation)</a:t>
            </a:r>
          </a:p>
          <a:p>
            <a:pPr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altLang="en-US" dirty="0"/>
              <a:t>RMMM (Risk mitigation, monitoring, and management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5.2 Software configuration management, SCM  Repository, SCM Process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48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D0852D8-CE78-4A39-9DBE-FA1DC2B520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9F07FD8-A8B3-4461-AF8A-E24FC2998A7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5361" name="Text Box 1">
            <a:extLst>
              <a:ext uri="{FF2B5EF4-FFF2-40B4-BE49-F238E27FC236}">
                <a16:creationId xmlns:a16="http://schemas.microsoft.com/office/drawing/2014/main" id="{DECAEF8A-0359-47E1-AC93-F11A0148F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69C5E33F-BD2A-4A19-BF4F-F792D3DCFBEF}" type="slidenum">
              <a:rPr lang="en-US" altLang="en-US" sz="1400"/>
              <a:pPr algn="r"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655362" name="Text Box 2">
            <a:extLst>
              <a:ext uri="{FF2B5EF4-FFF2-40B4-BE49-F238E27FC236}">
                <a16:creationId xmlns:a16="http://schemas.microsoft.com/office/drawing/2014/main" id="{EE46CAA7-469B-42CF-9B57-E7A3E4EBD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/>
              <a:t>Automated SCM Repository</a:t>
            </a:r>
            <a:br>
              <a:rPr lang="en-US" altLang="en-US" sz="4000"/>
            </a:br>
            <a:r>
              <a:rPr lang="en-US" altLang="en-US" sz="4000"/>
              <a:t>(Functions and Tools)</a:t>
            </a:r>
          </a:p>
        </p:txBody>
      </p:sp>
      <p:sp>
        <p:nvSpPr>
          <p:cNvPr id="655363" name="AutoShape 3">
            <a:extLst>
              <a:ext uri="{FF2B5EF4-FFF2-40B4-BE49-F238E27FC236}">
                <a16:creationId xmlns:a16="http://schemas.microsoft.com/office/drawing/2014/main" id="{0A9EA2F7-2063-49C4-A006-10328D75B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2743200" cy="3048000"/>
          </a:xfrm>
          <a:prstGeom prst="can">
            <a:avLst>
              <a:gd name="adj" fmla="val 27778"/>
            </a:avLst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 u="sng"/>
              <a:t>Functions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Data integrity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Information sharing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Tool integration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Data integration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Methodology enforcement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Document standardization</a:t>
            </a:r>
          </a:p>
        </p:txBody>
      </p:sp>
      <p:sp>
        <p:nvSpPr>
          <p:cNvPr id="655364" name="AutoShape 4">
            <a:extLst>
              <a:ext uri="{FF2B5EF4-FFF2-40B4-BE49-F238E27FC236}">
                <a16:creationId xmlns:a16="http://schemas.microsoft.com/office/drawing/2014/main" id="{51F39A45-51F9-4ABD-9BB0-703DE768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478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/>
              <a:t>Versioning</a:t>
            </a:r>
          </a:p>
        </p:txBody>
      </p:sp>
      <p:sp>
        <p:nvSpPr>
          <p:cNvPr id="655365" name="AutoShape 5">
            <a:extLst>
              <a:ext uri="{FF2B5EF4-FFF2-40B4-BE49-F238E27FC236}">
                <a16:creationId xmlns:a16="http://schemas.microsoft.com/office/drawing/2014/main" id="{3ABA862B-E4BC-4C8F-A969-B45DB79D2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766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/>
              <a:t>Dependency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tracking</a:t>
            </a:r>
          </a:p>
        </p:txBody>
      </p:sp>
      <p:sp>
        <p:nvSpPr>
          <p:cNvPr id="655366" name="AutoShape 6">
            <a:extLst>
              <a:ext uri="{FF2B5EF4-FFF2-40B4-BE49-F238E27FC236}">
                <a16:creationId xmlns:a16="http://schemas.microsoft.com/office/drawing/2014/main" id="{062AFC8E-FDEB-4EC0-B398-CB21C017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054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/>
              <a:t>Change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management</a:t>
            </a:r>
          </a:p>
        </p:txBody>
      </p:sp>
      <p:sp>
        <p:nvSpPr>
          <p:cNvPr id="655367" name="AutoShape 7">
            <a:extLst>
              <a:ext uri="{FF2B5EF4-FFF2-40B4-BE49-F238E27FC236}">
                <a16:creationId xmlns:a16="http://schemas.microsoft.com/office/drawing/2014/main" id="{31816874-C0CD-4E36-8BE8-699E247E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4478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/>
              <a:t>Requirements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tracing</a:t>
            </a:r>
          </a:p>
        </p:txBody>
      </p:sp>
      <p:sp>
        <p:nvSpPr>
          <p:cNvPr id="655368" name="AutoShape 8">
            <a:extLst>
              <a:ext uri="{FF2B5EF4-FFF2-40B4-BE49-F238E27FC236}">
                <a16:creationId xmlns:a16="http://schemas.microsoft.com/office/drawing/2014/main" id="{805413E8-E613-4E0D-960D-E3EC8CA0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2766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/>
              <a:t>Configuration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management</a:t>
            </a:r>
          </a:p>
        </p:txBody>
      </p:sp>
      <p:sp>
        <p:nvSpPr>
          <p:cNvPr id="655369" name="AutoShape 9">
            <a:extLst>
              <a:ext uri="{FF2B5EF4-FFF2-40B4-BE49-F238E27FC236}">
                <a16:creationId xmlns:a16="http://schemas.microsoft.com/office/drawing/2014/main" id="{0A783DF4-7E7F-427C-BA97-B0B688F27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1054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/>
              <a:t>Audit</a:t>
            </a:r>
          </a:p>
          <a:p>
            <a:pPr algn="ctr">
              <a:buClrTx/>
              <a:buFontTx/>
              <a:buNone/>
            </a:pPr>
            <a:r>
              <a:rPr lang="en-US" altLang="en-US" sz="1600"/>
              <a:t>trails</a:t>
            </a:r>
          </a:p>
        </p:txBody>
      </p:sp>
      <p:sp>
        <p:nvSpPr>
          <p:cNvPr id="655370" name="Text Box 10">
            <a:extLst>
              <a:ext uri="{FF2B5EF4-FFF2-40B4-BE49-F238E27FC236}">
                <a16:creationId xmlns:a16="http://schemas.microsoft.com/office/drawing/2014/main" id="{F077DCAD-2995-4C0C-8EA7-95ADFBB40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206" y="2514601"/>
            <a:ext cx="164690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 b="1"/>
              <a:t>SCM Repository</a:t>
            </a:r>
          </a:p>
        </p:txBody>
      </p:sp>
      <p:sp>
        <p:nvSpPr>
          <p:cNvPr id="655371" name="Line 11">
            <a:extLst>
              <a:ext uri="{FF2B5EF4-FFF2-40B4-BE49-F238E27FC236}">
                <a16:creationId xmlns:a16="http://schemas.microsoft.com/office/drawing/2014/main" id="{6C148D88-4CCA-4C31-BB3F-773F766CC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494214"/>
            <a:ext cx="838200" cy="10699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72" name="Line 12">
            <a:extLst>
              <a:ext uri="{FF2B5EF4-FFF2-40B4-BE49-F238E27FC236}">
                <a16:creationId xmlns:a16="http://schemas.microsoft.com/office/drawing/2014/main" id="{5D8E415B-91BF-4247-8802-483460A6C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733800"/>
            <a:ext cx="838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73" name="Line 13">
            <a:extLst>
              <a:ext uri="{FF2B5EF4-FFF2-40B4-BE49-F238E27FC236}">
                <a16:creationId xmlns:a16="http://schemas.microsoft.com/office/drawing/2014/main" id="{56C2A6A2-DE88-48FE-B07D-A88910AE0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05000"/>
            <a:ext cx="838200" cy="1143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74" name="Line 14">
            <a:extLst>
              <a:ext uri="{FF2B5EF4-FFF2-40B4-BE49-F238E27FC236}">
                <a16:creationId xmlns:a16="http://schemas.microsoft.com/office/drawing/2014/main" id="{D2A0F544-C244-484C-840A-844478DCA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8414" y="3733800"/>
            <a:ext cx="6889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75" name="Line 15">
            <a:extLst>
              <a:ext uri="{FF2B5EF4-FFF2-40B4-BE49-F238E27FC236}">
                <a16:creationId xmlns:a16="http://schemas.microsoft.com/office/drawing/2014/main" id="{A0FC86A5-09BA-4F46-8F3A-19C2E16F88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18414" y="4494214"/>
            <a:ext cx="688975" cy="10699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76" name="Line 16">
            <a:extLst>
              <a:ext uri="{FF2B5EF4-FFF2-40B4-BE49-F238E27FC236}">
                <a16:creationId xmlns:a16="http://schemas.microsoft.com/office/drawing/2014/main" id="{890F8303-8101-4CBC-8A72-92885BB885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8414" y="1905000"/>
            <a:ext cx="612775" cy="1143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77" name="Text Box 17">
            <a:extLst>
              <a:ext uri="{FF2B5EF4-FFF2-40B4-BE49-F238E27FC236}">
                <a16:creationId xmlns:a16="http://schemas.microsoft.com/office/drawing/2014/main" id="{A0C43AC9-D395-4FDF-9621-A916AE822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355" y="6172201"/>
            <a:ext cx="2695266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/>
              <a:t>(Explained on next two slides)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D66A0-E4BA-43A7-BF69-9739353E3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498E4D-47DE-43A1-8A9A-4131592DA18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6385" name="Text Box 1">
            <a:extLst>
              <a:ext uri="{FF2B5EF4-FFF2-40B4-BE49-F238E27FC236}">
                <a16:creationId xmlns:a16="http://schemas.microsoft.com/office/drawing/2014/main" id="{C70C0E7A-A5EA-4629-9324-E296E013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327DB8C3-F5DA-4DAA-B181-9676A6975C4F}" type="slidenum">
              <a:rPr lang="en-US" altLang="en-US" sz="1400"/>
              <a:pPr algn="r"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656386" name="Text Box 2">
            <a:extLst>
              <a:ext uri="{FF2B5EF4-FFF2-40B4-BE49-F238E27FC236}">
                <a16:creationId xmlns:a16="http://schemas.microsoft.com/office/drawing/2014/main" id="{0FB9FAC7-88F7-4482-ABEB-99C5962B3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u="sng" dirty="0">
                <a:solidFill>
                  <a:srgbClr val="FF0000"/>
                </a:solidFill>
              </a:rPr>
              <a:t>Functions</a:t>
            </a:r>
            <a:r>
              <a:rPr lang="en-US" altLang="en-US" sz="4400" dirty="0">
                <a:solidFill>
                  <a:srgbClr val="FF0000"/>
                </a:solidFill>
              </a:rPr>
              <a:t> of an SCM Repository</a:t>
            </a:r>
          </a:p>
        </p:txBody>
      </p:sp>
      <p:sp>
        <p:nvSpPr>
          <p:cNvPr id="656387" name="Text Box 3">
            <a:extLst>
              <a:ext uri="{FF2B5EF4-FFF2-40B4-BE49-F238E27FC236}">
                <a16:creationId xmlns:a16="http://schemas.microsoft.com/office/drawing/2014/main" id="{A5D8BD7E-F2A4-4CD6-B6A6-D636BBB3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011" y="1447799"/>
            <a:ext cx="10779853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</a:rPr>
              <a:t>Data integrity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1800" dirty="0"/>
              <a:t>Validates entries, ensures consistency, cascades modifications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</a:rPr>
              <a:t>Information sharing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1800" dirty="0"/>
              <a:t>Shares information among developers and tools, manages and controls multi-user access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</a:rPr>
              <a:t>Tool integration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1800" dirty="0"/>
              <a:t>Establishes a data model that can be accessed by many software engineering tools, controls access to the data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</a:rPr>
              <a:t>Data integration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1800" dirty="0"/>
              <a:t>Allows various SCM tasks to be performed on one or more CSCIs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</a:rPr>
              <a:t>Methodology enforcement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1800" dirty="0"/>
              <a:t>Defines an entity-relationship model for the repository that implies a specific process model for software engineering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</a:rPr>
              <a:t>Document standardization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1800" dirty="0"/>
              <a:t>Defines objects in the repository to guarantee a standard approach for creation of software engineering documents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E9C4F-ADDE-414E-8765-B675F8C41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6898733-F202-4424-8E97-64B3A88C6CE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57409" name="Text Box 1">
            <a:extLst>
              <a:ext uri="{FF2B5EF4-FFF2-40B4-BE49-F238E27FC236}">
                <a16:creationId xmlns:a16="http://schemas.microsoft.com/office/drawing/2014/main" id="{60E0EF9D-47D7-4F19-8773-26F55FE0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5B8C007D-D31D-450C-B37A-561A67FBDFAB}" type="slidenum">
              <a:rPr lang="en-US" altLang="en-US" sz="1400"/>
              <a:pPr algn="r"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657410" name="Text Box 2">
            <a:extLst>
              <a:ext uri="{FF2B5EF4-FFF2-40B4-BE49-F238E27FC236}">
                <a16:creationId xmlns:a16="http://schemas.microsoft.com/office/drawing/2014/main" id="{03CCF99F-CA8F-40A5-80DA-380F7B464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u="sng" dirty="0">
                <a:solidFill>
                  <a:srgbClr val="FF0000"/>
                </a:solidFill>
              </a:rPr>
              <a:t>Toolset</a:t>
            </a:r>
            <a:r>
              <a:rPr lang="en-US" altLang="en-US" sz="4400" dirty="0">
                <a:solidFill>
                  <a:srgbClr val="FF0000"/>
                </a:solidFill>
              </a:rPr>
              <a:t> Used on a Repository</a:t>
            </a:r>
          </a:p>
        </p:txBody>
      </p:sp>
      <p:sp>
        <p:nvSpPr>
          <p:cNvPr id="657411" name="Text Box 3">
            <a:extLst>
              <a:ext uri="{FF2B5EF4-FFF2-40B4-BE49-F238E27FC236}">
                <a16:creationId xmlns:a16="http://schemas.microsoft.com/office/drawing/2014/main" id="{0AF97268-B93F-40F0-B7FE-946FCCFBE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63" y="1447800"/>
            <a:ext cx="1124124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200" b="1" dirty="0">
                <a:solidFill>
                  <a:srgbClr val="0070C0"/>
                </a:solidFill>
              </a:rPr>
              <a:t>Versioning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Save and retrieve all repository objects based on version number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200" b="1" dirty="0">
                <a:solidFill>
                  <a:srgbClr val="0070C0"/>
                </a:solidFill>
              </a:rPr>
              <a:t>Dependency tracking and change management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Track and respond to the changes in the state and relationship of all objects in the repository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200" b="1" dirty="0">
                <a:solidFill>
                  <a:srgbClr val="0070C0"/>
                </a:solidFill>
              </a:rPr>
              <a:t>Requirements tracing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(Forward tracing) Track the design and construction components and deliverables that result from a specific requirements specification 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(Backward tracing) Identify which requirement generated any given work product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200" b="1" dirty="0">
                <a:solidFill>
                  <a:srgbClr val="0070C0"/>
                </a:solidFill>
              </a:rPr>
              <a:t>Configuration management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Track a series of configurations representing specific project milestones or production releases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200" b="1" dirty="0">
                <a:solidFill>
                  <a:srgbClr val="0070C0"/>
                </a:solidFill>
              </a:rPr>
              <a:t>Audit trails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Establish information about when, why, and by whom changes are made in the repository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E185-4938-4273-B43F-7A549DF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SCM Tools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0E66-38CE-4400-8F4A-A93D0F36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728" y="1426128"/>
            <a:ext cx="5436066" cy="4750835"/>
          </a:xfrm>
        </p:spPr>
        <p:txBody>
          <a:bodyPr>
            <a:normAutofit fontScale="55000" lnSpcReduction="20000"/>
          </a:bodyPr>
          <a:lstStyle/>
          <a:p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SolarWinds Server Configuration Monitor</a:t>
            </a:r>
          </a:p>
          <a:p>
            <a:r>
              <a:rPr lang="en-IN" b="0" i="0" dirty="0" err="1">
                <a:solidFill>
                  <a:srgbClr val="FF6600"/>
                </a:solidFill>
                <a:effectLst/>
                <a:latin typeface="Work Sans"/>
              </a:rPr>
              <a:t>CFEngine</a:t>
            </a:r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 Configuration Tool</a:t>
            </a:r>
          </a:p>
          <a:p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Puppet Configuration Tool</a:t>
            </a:r>
          </a:p>
          <a:p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CHEF Configuration Tool</a:t>
            </a:r>
          </a:p>
          <a:p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Ansible Configuration Tool</a:t>
            </a:r>
          </a:p>
          <a:p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SALTSTACK Configuration Tool</a:t>
            </a:r>
          </a:p>
          <a:p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JUJU Configuration Tool</a:t>
            </a:r>
            <a:endParaRPr lang="en-IN" b="0" i="0" dirty="0">
              <a:solidFill>
                <a:srgbClr val="3A3A3A"/>
              </a:solidFill>
              <a:effectLst/>
              <a:latin typeface="Work Sans"/>
            </a:endParaRPr>
          </a:p>
          <a:p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RUDDER</a:t>
            </a:r>
            <a:endParaRPr lang="en-IN" b="0" i="0" dirty="0">
              <a:solidFill>
                <a:srgbClr val="3A3A3A"/>
              </a:solidFill>
              <a:effectLst/>
              <a:latin typeface="Work Sans"/>
            </a:endParaRPr>
          </a:p>
          <a:p>
            <a:pPr algn="l"/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Bamboo Configuration Management</a:t>
            </a:r>
            <a:endParaRPr lang="en-IN" dirty="0">
              <a:solidFill>
                <a:srgbClr val="3A3A3A"/>
              </a:solidFill>
              <a:latin typeface="Work Sans"/>
            </a:endParaRPr>
          </a:p>
          <a:p>
            <a:pPr algn="l"/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TeamCity Configuration Tool</a:t>
            </a:r>
            <a:endParaRPr lang="en-IN" dirty="0">
              <a:solidFill>
                <a:srgbClr val="3A3A3A"/>
              </a:solidFill>
              <a:latin typeface="Work Sans"/>
            </a:endParaRPr>
          </a:p>
          <a:p>
            <a:pPr algn="l"/>
            <a:r>
              <a:rPr lang="en-IN" b="0" i="0" dirty="0">
                <a:solidFill>
                  <a:srgbClr val="FF6600"/>
                </a:solidFill>
                <a:effectLst/>
                <a:latin typeface="Work Sans"/>
              </a:rPr>
              <a:t>Octopus Deploy</a:t>
            </a:r>
            <a:endParaRPr lang="en-IN" b="0" i="0" dirty="0">
              <a:solidFill>
                <a:srgbClr val="3A3A3A"/>
              </a:solidFill>
              <a:effectLst/>
              <a:latin typeface="Work Sans"/>
            </a:endParaRPr>
          </a:p>
          <a:p>
            <a:endParaRPr lang="en-US" b="0" i="0" dirty="0">
              <a:solidFill>
                <a:srgbClr val="3A3A3A"/>
              </a:solidFill>
              <a:effectLst/>
              <a:latin typeface="Work Sans"/>
            </a:endParaRPr>
          </a:p>
          <a:p>
            <a:r>
              <a:rPr lang="en-US" b="0" i="0" dirty="0" err="1">
                <a:solidFill>
                  <a:srgbClr val="3A3A3A"/>
                </a:solidFill>
                <a:effectLst/>
                <a:latin typeface="Work Sans"/>
              </a:rPr>
              <a:t>CFEngine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, CHEF, Rudder and Bamboo configuration tools would be a good choice as they are open-source, highly scalable and robust and secure. </a:t>
            </a:r>
          </a:p>
          <a:p>
            <a:r>
              <a:rPr lang="en-US" b="0" i="0" dirty="0" err="1">
                <a:solidFill>
                  <a:srgbClr val="3A3A3A"/>
                </a:solidFill>
                <a:effectLst/>
                <a:latin typeface="Work Sans"/>
              </a:rPr>
              <a:t>CFEngine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, Ansible, CHEF enterprise version, Octopus, TeamCity, etc. These tools provide a reliable deployment process and support multiple OS platforms.</a:t>
            </a:r>
            <a:endParaRPr lang="en-IN" b="0" i="0" dirty="0">
              <a:solidFill>
                <a:srgbClr val="3A3A3A"/>
              </a:solidFill>
              <a:effectLst/>
              <a:latin typeface="Work Sans"/>
            </a:endParaRPr>
          </a:p>
          <a:p>
            <a:endParaRPr lang="en-IN" b="0" i="0" dirty="0">
              <a:solidFill>
                <a:srgbClr val="3A3A3A"/>
              </a:solidFill>
              <a:effectLst/>
              <a:latin typeface="Work Sans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7C7F7-762F-42ED-AA2B-388D9BA1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017"/>
            <a:ext cx="5181600" cy="38757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i="0" dirty="0">
                <a:solidFill>
                  <a:srgbClr val="7030A0"/>
                </a:solidFill>
                <a:effectLst/>
                <a:latin typeface="Google Sans"/>
              </a:rPr>
              <a:t>Source Code Management (SCM) DevOps Tools:</a:t>
            </a:r>
          </a:p>
          <a:p>
            <a:pPr marL="0" indent="0">
              <a:buNone/>
            </a:pPr>
            <a:endParaRPr lang="en-IN" sz="3300" b="0" i="0" dirty="0">
              <a:solidFill>
                <a:srgbClr val="7030A0"/>
              </a:solidFill>
              <a:effectLst/>
              <a:latin typeface="sohne"/>
            </a:endParaRP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Team Foundation Server (TFS):</a:t>
            </a: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Kallithea:</a:t>
            </a: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Helix Core Version Control:</a:t>
            </a: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GitLab:</a:t>
            </a: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Bitbucket Server:</a:t>
            </a: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Subversion:</a:t>
            </a: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Mercurial:</a:t>
            </a: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GIT:</a:t>
            </a: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GitHub:</a:t>
            </a:r>
          </a:p>
          <a:p>
            <a:r>
              <a:rPr lang="en-IN" sz="3300" b="0" i="0" dirty="0">
                <a:solidFill>
                  <a:srgbClr val="7030A0"/>
                </a:solidFill>
                <a:effectLst/>
                <a:latin typeface="sohne"/>
              </a:rPr>
              <a:t>Gerrit: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28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B7A25-CC9E-4F59-A05A-472CC1D36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4FDB37-7FD6-49B5-9F3A-DA2C2BD9F0F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59457" name="Text Box 1">
            <a:extLst>
              <a:ext uri="{FF2B5EF4-FFF2-40B4-BE49-F238E27FC236}">
                <a16:creationId xmlns:a16="http://schemas.microsoft.com/office/drawing/2014/main" id="{3D529131-A319-4223-AEFF-E29AABD59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/>
              <a:t>The SCM Process</a:t>
            </a:r>
          </a:p>
        </p:txBody>
      </p:sp>
      <p:sp>
        <p:nvSpPr>
          <p:cNvPr id="659458" name="Text Box 2">
            <a:extLst>
              <a:ext uri="{FF2B5EF4-FFF2-40B4-BE49-F238E27FC236}">
                <a16:creationId xmlns:a16="http://schemas.microsoft.com/office/drawing/2014/main" id="{C7A70879-406C-43B3-81DD-E55E341B2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D833-4153-4F10-9B41-108758187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5048D9-28DD-4418-8235-FEC0CF70EF6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60481" name="Text Box 1">
            <a:extLst>
              <a:ext uri="{FF2B5EF4-FFF2-40B4-BE49-F238E27FC236}">
                <a16:creationId xmlns:a16="http://schemas.microsoft.com/office/drawing/2014/main" id="{0FF0AA65-971B-430D-9EFD-0441FEC7B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48EA4631-F474-4BCF-9D99-09294D5A5354}" type="slidenum">
              <a:rPr lang="en-US" altLang="en-US" sz="1400"/>
              <a:pPr algn="r"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60482" name="Text Box 2">
            <a:extLst>
              <a:ext uri="{FF2B5EF4-FFF2-40B4-BE49-F238E27FC236}">
                <a16:creationId xmlns:a16="http://schemas.microsoft.com/office/drawing/2014/main" id="{F084B903-37AF-4667-9797-6254CBD30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240" y="381000"/>
            <a:ext cx="99912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0070C0"/>
                </a:solidFill>
              </a:rPr>
              <a:t>Primary Objectives of the </a:t>
            </a:r>
            <a:br>
              <a:rPr lang="en-US" altLang="en-US" sz="4400" dirty="0">
                <a:solidFill>
                  <a:srgbClr val="0070C0"/>
                </a:solidFill>
              </a:rPr>
            </a:br>
            <a:r>
              <a:rPr lang="en-US" altLang="en-US" sz="4400" dirty="0">
                <a:solidFill>
                  <a:srgbClr val="0070C0"/>
                </a:solidFill>
              </a:rPr>
              <a:t>SCM Process</a:t>
            </a:r>
          </a:p>
        </p:txBody>
      </p:sp>
      <p:sp>
        <p:nvSpPr>
          <p:cNvPr id="660483" name="Text Box 3">
            <a:extLst>
              <a:ext uri="{FF2B5EF4-FFF2-40B4-BE49-F238E27FC236}">
                <a16:creationId xmlns:a16="http://schemas.microsoft.com/office/drawing/2014/main" id="{52142B7B-172F-47DF-9BAF-D451B574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075" y="1728132"/>
            <a:ext cx="9865453" cy="452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u="sng" dirty="0"/>
              <a:t>Identify all items</a:t>
            </a:r>
            <a:r>
              <a:rPr lang="en-US" altLang="en-US" sz="2800" dirty="0"/>
              <a:t> that collectively define the software configuration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u="sng" dirty="0"/>
              <a:t>Manage changes</a:t>
            </a:r>
            <a:r>
              <a:rPr lang="en-US" altLang="en-US" sz="2800" dirty="0"/>
              <a:t> to one or more of these items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u="sng" dirty="0"/>
              <a:t>Facilitate</a:t>
            </a:r>
            <a:r>
              <a:rPr lang="en-US" altLang="en-US" sz="2800" dirty="0"/>
              <a:t> construction of different </a:t>
            </a:r>
            <a:r>
              <a:rPr lang="en-US" altLang="en-US" sz="2800" u="sng" dirty="0"/>
              <a:t>versions</a:t>
            </a:r>
            <a:r>
              <a:rPr lang="en-US" altLang="en-US" sz="2800" dirty="0"/>
              <a:t> of an application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u="sng" dirty="0"/>
              <a:t>Ensure</a:t>
            </a:r>
            <a:r>
              <a:rPr lang="en-US" altLang="en-US" sz="2800" dirty="0"/>
              <a:t> the software </a:t>
            </a:r>
            <a:r>
              <a:rPr lang="en-US" altLang="en-US" sz="2800" u="sng" dirty="0"/>
              <a:t>quality</a:t>
            </a:r>
            <a:r>
              <a:rPr lang="en-US" altLang="en-US" sz="2800" dirty="0"/>
              <a:t> is </a:t>
            </a:r>
            <a:r>
              <a:rPr lang="en-US" altLang="en-US" sz="2800" u="sng" dirty="0"/>
              <a:t>maintained</a:t>
            </a:r>
            <a:r>
              <a:rPr lang="en-US" altLang="en-US" sz="2800" dirty="0"/>
              <a:t> as the configuration evolves over time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u="sng" dirty="0"/>
              <a:t>Provide</a:t>
            </a:r>
            <a:r>
              <a:rPr lang="en-US" altLang="en-US" sz="2800" dirty="0"/>
              <a:t> information on changes that have occurred</a:t>
            </a:r>
            <a:br>
              <a:rPr lang="en-US" altLang="en-US" sz="2000" dirty="0"/>
            </a:br>
            <a:endParaRPr lang="en-US" altLang="en-US" sz="2000" dirty="0"/>
          </a:p>
        </p:txBody>
      </p:sp>
      <p:sp>
        <p:nvSpPr>
          <p:cNvPr id="660484" name="Text Box 4">
            <a:extLst>
              <a:ext uri="{FF2B5EF4-FFF2-40B4-BE49-F238E27FC236}">
                <a16:creationId xmlns:a16="http://schemas.microsoft.com/office/drawing/2014/main" id="{809253C0-F7AB-4255-8801-DDCB22142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5543682"/>
            <a:ext cx="43481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/>
              <a:t>(Compare this process to the five SCM tasks)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80B85-7F65-4764-9BA4-210684A0D2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886BB9-02B2-48DD-AF57-25DE51CD35B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61505" name="Text Box 1">
            <a:extLst>
              <a:ext uri="{FF2B5EF4-FFF2-40B4-BE49-F238E27FC236}">
                <a16:creationId xmlns:a16="http://schemas.microsoft.com/office/drawing/2014/main" id="{D14FC375-48D8-4D71-80B4-B7E26AAC9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7D43A22E-7711-4725-A177-F27E41769FB3}" type="slidenum">
              <a:rPr lang="en-US" altLang="en-US" sz="1400"/>
              <a:pPr algn="r"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61506" name="Text Box 2">
            <a:extLst>
              <a:ext uri="{FF2B5EF4-FFF2-40B4-BE49-F238E27FC236}">
                <a16:creationId xmlns:a16="http://schemas.microsoft.com/office/drawing/2014/main" id="{9AF9BE6D-E5FA-4F35-B753-C9BA5C3C2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0070C0"/>
                </a:solidFill>
              </a:rPr>
              <a:t>SCM Questions</a:t>
            </a:r>
          </a:p>
        </p:txBody>
      </p:sp>
      <p:sp>
        <p:nvSpPr>
          <p:cNvPr id="661507" name="Text Box 3">
            <a:extLst>
              <a:ext uri="{FF2B5EF4-FFF2-40B4-BE49-F238E27FC236}">
                <a16:creationId xmlns:a16="http://schemas.microsoft.com/office/drawing/2014/main" id="{828E7D67-3C97-4A5E-84C9-9E368FC67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79" y="1600200"/>
            <a:ext cx="10805019" cy="430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How does a software team </a:t>
            </a:r>
            <a:r>
              <a:rPr lang="en-US" altLang="en-US" b="1" u="sng" dirty="0">
                <a:solidFill>
                  <a:srgbClr val="0070C0"/>
                </a:solidFill>
              </a:rPr>
              <a:t>identify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the discrete elements of a software configuration?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How does an organization </a:t>
            </a:r>
            <a:r>
              <a:rPr lang="en-US" altLang="en-US" b="1" u="sng" dirty="0">
                <a:solidFill>
                  <a:srgbClr val="0070C0"/>
                </a:solidFill>
              </a:rPr>
              <a:t>manage</a:t>
            </a:r>
            <a:r>
              <a:rPr lang="en-US" altLang="en-US" dirty="0"/>
              <a:t> the many existing versions of a program (and its documentation) in a manner that will enable change to be accommodated efficiently?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How does an organization </a:t>
            </a:r>
            <a:r>
              <a:rPr lang="en-US" altLang="en-US" b="1" u="sng" dirty="0">
                <a:solidFill>
                  <a:srgbClr val="0070C0"/>
                </a:solidFill>
              </a:rPr>
              <a:t>control</a:t>
            </a:r>
            <a:r>
              <a:rPr lang="en-US" altLang="en-US" dirty="0"/>
              <a:t> changes before and after software is released to a customer?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Who has responsibility for </a:t>
            </a:r>
            <a:r>
              <a:rPr lang="en-US" altLang="en-US" b="1" u="sng" dirty="0">
                <a:solidFill>
                  <a:srgbClr val="0070C0"/>
                </a:solidFill>
              </a:rPr>
              <a:t>approving</a:t>
            </a:r>
            <a:r>
              <a:rPr lang="en-US" altLang="en-US" dirty="0"/>
              <a:t> and ranking </a:t>
            </a:r>
            <a:r>
              <a:rPr lang="en-US" altLang="en-US" b="1" u="sng" dirty="0">
                <a:solidFill>
                  <a:srgbClr val="0070C0"/>
                </a:solidFill>
              </a:rPr>
              <a:t>changes</a:t>
            </a:r>
            <a:r>
              <a:rPr lang="en-US" altLang="en-US" dirty="0"/>
              <a:t>?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How can we </a:t>
            </a:r>
            <a:r>
              <a:rPr lang="en-US" altLang="en-US" b="1" u="sng" dirty="0">
                <a:solidFill>
                  <a:srgbClr val="0070C0"/>
                </a:solidFill>
              </a:rPr>
              <a:t>ensure</a:t>
            </a:r>
            <a:r>
              <a:rPr lang="en-US" altLang="en-US" dirty="0"/>
              <a:t> that changes have been made properly?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What mechanism is used to </a:t>
            </a:r>
            <a:r>
              <a:rPr lang="en-US" altLang="en-US" b="1" u="sng" dirty="0">
                <a:solidFill>
                  <a:srgbClr val="0070C0"/>
                </a:solidFill>
              </a:rPr>
              <a:t>appraise</a:t>
            </a:r>
            <a:r>
              <a:rPr lang="en-US" altLang="en-US" dirty="0"/>
              <a:t> others of changes that are made?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BC5F-8562-4B13-9965-DBAF8D88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70C0"/>
                </a:solidFill>
                <a:latin typeface="LubalinGraph-Demi"/>
              </a:rPr>
              <a:t>Layers/Tasks of the SCM process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3A91B-C8D8-4156-86E4-B827E93CD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253" y="1825625"/>
            <a:ext cx="5761493" cy="4351338"/>
          </a:xfrm>
        </p:spPr>
      </p:pic>
    </p:spTree>
    <p:extLst>
      <p:ext uri="{BB962C8B-B14F-4D97-AF65-F5344CB8AC3E}">
        <p14:creationId xmlns:p14="http://schemas.microsoft.com/office/powerpoint/2010/main" val="2710468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E90BD-8DFC-4A2E-B50C-477A9B757F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DF8213E-C7B3-4B9D-A4A5-62AA153E834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63553" name="Text Box 1">
            <a:extLst>
              <a:ext uri="{FF2B5EF4-FFF2-40B4-BE49-F238E27FC236}">
                <a16:creationId xmlns:a16="http://schemas.microsoft.com/office/drawing/2014/main" id="{B75AF832-F18A-41D9-9495-53794156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D3AA650B-F798-485F-86AB-B8F888562B2F}" type="slidenum">
              <a:rPr lang="en-US" altLang="en-US" sz="1400"/>
              <a:pPr algn="r"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63554" name="Text Box 2">
            <a:extLst>
              <a:ext uri="{FF2B5EF4-FFF2-40B4-BE49-F238E27FC236}">
                <a16:creationId xmlns:a16="http://schemas.microsoft.com/office/drawing/2014/main" id="{312F94B7-C63E-47A0-9374-3D0F4AA7F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SCM Tasks (continued)</a:t>
            </a:r>
          </a:p>
        </p:txBody>
      </p:sp>
      <p:sp>
        <p:nvSpPr>
          <p:cNvPr id="663555" name="Text Box 3">
            <a:extLst>
              <a:ext uri="{FF2B5EF4-FFF2-40B4-BE49-F238E27FC236}">
                <a16:creationId xmlns:a16="http://schemas.microsoft.com/office/drawing/2014/main" id="{C44A28B8-5046-490F-BC44-630B5587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90" y="1371600"/>
            <a:ext cx="1080502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Concentric layers (from inner to outer)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Identification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Change control 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Version control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Configuration auditing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Status reporting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endParaRPr lang="en-US" altLang="en-US" dirty="0"/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CSCIs flow </a:t>
            </a:r>
            <a:r>
              <a:rPr lang="en-US" altLang="en-US" u="sng" dirty="0"/>
              <a:t>outward</a:t>
            </a:r>
            <a:r>
              <a:rPr lang="en-US" altLang="en-US" dirty="0"/>
              <a:t> through these layers during their life cycle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dirty="0"/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CSCIs ultimately become part of the configuration of one or more </a:t>
            </a:r>
            <a:r>
              <a:rPr lang="en-US" altLang="en-US" u="sng" dirty="0"/>
              <a:t>versions</a:t>
            </a:r>
            <a:r>
              <a:rPr lang="en-US" altLang="en-US" dirty="0"/>
              <a:t> of a software application or system</a:t>
            </a:r>
          </a:p>
          <a:p>
            <a:pPr>
              <a:spcBef>
                <a:spcPts val="500"/>
              </a:spcBef>
            </a:pPr>
            <a:endParaRPr lang="en-US" altLang="en-US" sz="2000" dirty="0"/>
          </a:p>
          <a:p>
            <a:pPr>
              <a:spcBef>
                <a:spcPts val="500"/>
              </a:spcBef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C0594-7186-48D7-B4DF-D403CCEB2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69044F-81D4-406B-83F7-7090A914BFD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64577" name="Text Box 1">
            <a:extLst>
              <a:ext uri="{FF2B5EF4-FFF2-40B4-BE49-F238E27FC236}">
                <a16:creationId xmlns:a16="http://schemas.microsoft.com/office/drawing/2014/main" id="{5DDB454D-F1CC-456E-A912-AB828318D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3C20DCF4-504A-4038-852B-F707644FCE09}" type="slidenum">
              <a:rPr lang="en-US" altLang="en-US" sz="1400"/>
              <a:pPr algn="r"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64578" name="Text Box 2">
            <a:extLst>
              <a:ext uri="{FF2B5EF4-FFF2-40B4-BE49-F238E27FC236}">
                <a16:creationId xmlns:a16="http://schemas.microsoft.com/office/drawing/2014/main" id="{3D8B16EB-FDEB-464A-8217-9A66E9A22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Identification Task</a:t>
            </a:r>
          </a:p>
        </p:txBody>
      </p:sp>
      <p:sp>
        <p:nvSpPr>
          <p:cNvPr id="664579" name="Text Box 3">
            <a:extLst>
              <a:ext uri="{FF2B5EF4-FFF2-40B4-BE49-F238E27FC236}">
                <a16:creationId xmlns:a16="http://schemas.microsoft.com/office/drawing/2014/main" id="{24F8B148-923C-424C-9B5F-46FF6FA89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99" y="1600199"/>
            <a:ext cx="10514901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Identification </a:t>
            </a:r>
            <a:r>
              <a:rPr lang="en-US" altLang="en-US" u="sng" dirty="0"/>
              <a:t>separately names</a:t>
            </a:r>
            <a:r>
              <a:rPr lang="en-US" altLang="en-US" dirty="0"/>
              <a:t> each CSCI and then </a:t>
            </a:r>
            <a:r>
              <a:rPr lang="en-US" altLang="en-US" u="sng" dirty="0"/>
              <a:t>organizes</a:t>
            </a:r>
            <a:r>
              <a:rPr lang="en-US" altLang="en-US" dirty="0"/>
              <a:t> it in the SCM repository using an object-oriented approach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Objects start out as basic objects and are then </a:t>
            </a:r>
            <a:r>
              <a:rPr lang="en-US" altLang="en-US" u="sng" dirty="0"/>
              <a:t>grouped</a:t>
            </a:r>
            <a:r>
              <a:rPr lang="en-US" altLang="en-US" dirty="0"/>
              <a:t> into aggregate objects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Each object has a set of </a:t>
            </a:r>
            <a:r>
              <a:rPr lang="en-US" altLang="en-US" u="sng" dirty="0"/>
              <a:t>distinct features</a:t>
            </a:r>
            <a:r>
              <a:rPr lang="en-US" altLang="en-US" dirty="0"/>
              <a:t> that identify it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A </a:t>
            </a:r>
            <a:r>
              <a:rPr lang="en-US" altLang="en-US" u="sng" dirty="0"/>
              <a:t>name</a:t>
            </a:r>
            <a:r>
              <a:rPr lang="en-US" altLang="en-US" dirty="0"/>
              <a:t> that is unambiguous to all other objects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A </a:t>
            </a:r>
            <a:r>
              <a:rPr lang="en-US" altLang="en-US" u="sng" dirty="0"/>
              <a:t>description</a:t>
            </a:r>
            <a:r>
              <a:rPr lang="en-US" altLang="en-US" dirty="0"/>
              <a:t> that contains the CSCI type, a project identifier, and change and/or version information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List of </a:t>
            </a:r>
            <a:r>
              <a:rPr lang="en-US" altLang="en-US" u="sng" dirty="0"/>
              <a:t>resources</a:t>
            </a:r>
            <a:r>
              <a:rPr lang="en-US" altLang="en-US" dirty="0"/>
              <a:t> needed by the object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/>
              <a:t>The </a:t>
            </a:r>
            <a:r>
              <a:rPr lang="en-US" altLang="en-US" u="sng" dirty="0"/>
              <a:t>object realization</a:t>
            </a:r>
            <a:r>
              <a:rPr lang="en-US" altLang="en-US" dirty="0"/>
              <a:t> (i.e., the document, the file, the model,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99B2C84D-7C03-415F-AFAF-69C24A96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103" y="1632347"/>
            <a:ext cx="7615238" cy="2616399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33504F70-C998-4E5F-84D6-AB2E1F28F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8246" y="501850"/>
            <a:ext cx="4036219" cy="646509"/>
          </a:xfrm>
        </p:spPr>
        <p:txBody>
          <a:bodyPr vert="horz" wrap="square" lIns="101798" tIns="50006" rIns="101798" bIns="50006" rtlCol="0" anchor="ctr"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The “First Law”</a:t>
            </a:r>
          </a:p>
        </p:txBody>
      </p:sp>
      <p:sp>
        <p:nvSpPr>
          <p:cNvPr id="285700" name="Rectangle 4">
            <a:extLst>
              <a:ext uri="{FF2B5EF4-FFF2-40B4-BE49-F238E27FC236}">
                <a16:creationId xmlns:a16="http://schemas.microsoft.com/office/drawing/2014/main" id="{E549731F-0C35-4A4B-9583-B351930E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056" y="1841302"/>
            <a:ext cx="7045523" cy="217848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No matter where you are in the system life cycle, the system will change, and the desire to change it will persist throughout the life cycle.</a:t>
            </a:r>
          </a:p>
          <a:p>
            <a:pPr algn="ctr">
              <a:lnSpc>
                <a:spcPct val="100000"/>
              </a:lnSpc>
              <a:defRPr/>
            </a:pPr>
            <a:endParaRPr lang="en-US" sz="27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5E5A36D-B584-4334-9119-45955D336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954" y="3705821"/>
            <a:ext cx="8477846" cy="8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605BD42-9529-4962-A32F-0741A8A8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181" y="4054078"/>
            <a:ext cx="615255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285703" name="Rectangle 7">
            <a:extLst>
              <a:ext uri="{FF2B5EF4-FFF2-40B4-BE49-F238E27FC236}">
                <a16:creationId xmlns:a16="http://schemas.microsoft.com/office/drawing/2014/main" id="{1B7107BB-D0B1-45F4-826E-E1E7BB05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731" y="3571876"/>
            <a:ext cx="3110226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Bersoff</a:t>
            </a:r>
            <a:r>
              <a:rPr lang="en-US" sz="27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, et al, 1980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DA0C9-AF8E-4635-AC87-1B5A73C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F8DAA1-88A8-449E-96AA-2F3F73E3845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65601" name="Text Box 1">
            <a:extLst>
              <a:ext uri="{FF2B5EF4-FFF2-40B4-BE49-F238E27FC236}">
                <a16:creationId xmlns:a16="http://schemas.microsoft.com/office/drawing/2014/main" id="{9F5C671D-6F02-4B83-BC31-E48CE943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918C0772-13D0-4E61-AC35-67D46AD0994E}" type="slidenum">
              <a:rPr lang="en-US" altLang="en-US" sz="1400"/>
              <a:pPr algn="r">
                <a:buClr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65602" name="Text Box 2">
            <a:extLst>
              <a:ext uri="{FF2B5EF4-FFF2-40B4-BE49-F238E27FC236}">
                <a16:creationId xmlns:a16="http://schemas.microsoft.com/office/drawing/2014/main" id="{A88F8E90-AE87-4C0F-9D80-1896CACC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Change Control Task</a:t>
            </a:r>
          </a:p>
        </p:txBody>
      </p:sp>
      <p:sp>
        <p:nvSpPr>
          <p:cNvPr id="665603" name="Text Box 3">
            <a:extLst>
              <a:ext uri="{FF2B5EF4-FFF2-40B4-BE49-F238E27FC236}">
                <a16:creationId xmlns:a16="http://schemas.microsoft.com/office/drawing/2014/main" id="{3F36D3AC-27DA-4C89-9AE6-572A5ADD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571" y="1371600"/>
            <a:ext cx="1055335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endParaRPr lang="en-US" altLang="en-US" sz="1800" dirty="0"/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Change control is a </a:t>
            </a:r>
            <a:r>
              <a:rPr lang="en-US" altLang="en-US" sz="2000" u="sng" dirty="0"/>
              <a:t>procedural</a:t>
            </a:r>
            <a:r>
              <a:rPr lang="en-US" altLang="en-US" sz="2000" dirty="0"/>
              <a:t> activity that ensures quality and consistency as changes are made to a configuration object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A change request is </a:t>
            </a:r>
            <a:r>
              <a:rPr lang="en-US" altLang="en-US" sz="2000" u="sng" dirty="0"/>
              <a:t>submitted</a:t>
            </a:r>
            <a:r>
              <a:rPr lang="en-US" altLang="en-US" sz="2000" dirty="0"/>
              <a:t> to a </a:t>
            </a:r>
            <a:r>
              <a:rPr lang="en-US" altLang="en-US" sz="2000" b="1" dirty="0">
                <a:solidFill>
                  <a:srgbClr val="0070C0"/>
                </a:solidFill>
              </a:rPr>
              <a:t>configuration control authority(CCA)</a:t>
            </a:r>
            <a:r>
              <a:rPr lang="en-US" altLang="en-US" sz="2000" dirty="0"/>
              <a:t>, which is usually a </a:t>
            </a:r>
            <a:r>
              <a:rPr lang="en-US" altLang="en-US" sz="2000" b="1" dirty="0">
                <a:solidFill>
                  <a:srgbClr val="0070C0"/>
                </a:solidFill>
              </a:rPr>
              <a:t>change control board (CCB)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The request is </a:t>
            </a:r>
            <a:r>
              <a:rPr lang="en-US" altLang="en-US" sz="2000" u="sng" dirty="0"/>
              <a:t>evaluated</a:t>
            </a:r>
            <a:r>
              <a:rPr lang="en-US" altLang="en-US" sz="2000" dirty="0"/>
              <a:t> for technical merit, potential side effects, overall impact on other configuration objects and system functions, and projected cost in terms of money, time, and resources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An </a:t>
            </a:r>
            <a:r>
              <a:rPr lang="en-US" altLang="en-US" sz="2000" b="1" dirty="0">
                <a:solidFill>
                  <a:srgbClr val="0070C0"/>
                </a:solidFill>
              </a:rPr>
              <a:t>engineering change order (ECO) </a:t>
            </a:r>
            <a:r>
              <a:rPr lang="en-US" altLang="en-US" sz="2000" dirty="0"/>
              <a:t>is </a:t>
            </a:r>
            <a:r>
              <a:rPr lang="en-US" altLang="en-US" sz="2000" u="sng" dirty="0"/>
              <a:t>issued</a:t>
            </a:r>
            <a:r>
              <a:rPr lang="en-US" altLang="en-US" sz="2000" dirty="0"/>
              <a:t> for each </a:t>
            </a:r>
            <a:r>
              <a:rPr lang="en-US" altLang="en-US" sz="2000" u="sng" dirty="0"/>
              <a:t>approved</a:t>
            </a:r>
            <a:r>
              <a:rPr lang="en-US" altLang="en-US" sz="2000" dirty="0"/>
              <a:t> change request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Describes the </a:t>
            </a:r>
            <a:r>
              <a:rPr lang="en-US" altLang="en-US" sz="2000" u="sng" dirty="0"/>
              <a:t>change</a:t>
            </a:r>
            <a:r>
              <a:rPr lang="en-US" altLang="en-US" sz="2000" dirty="0"/>
              <a:t> to be made, the constraints to follow, and the </a:t>
            </a:r>
            <a:r>
              <a:rPr lang="en-US" altLang="en-US" sz="2000" u="sng" dirty="0"/>
              <a:t>criteria</a:t>
            </a:r>
            <a:r>
              <a:rPr lang="en-US" altLang="en-US" sz="2000" dirty="0"/>
              <a:t> for review and audit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The baselined CSCI is </a:t>
            </a:r>
            <a:r>
              <a:rPr lang="en-US" altLang="en-US" sz="2000" u="sng" dirty="0"/>
              <a:t>obtained</a:t>
            </a:r>
            <a:r>
              <a:rPr lang="en-US" altLang="en-US" sz="2000" dirty="0"/>
              <a:t> from the SCM repository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u="sng" dirty="0"/>
              <a:t>Access control</a:t>
            </a:r>
            <a:r>
              <a:rPr lang="en-US" altLang="en-US" sz="2000" dirty="0"/>
              <a:t> governs </a:t>
            </a:r>
            <a:r>
              <a:rPr lang="en-US" altLang="en-US" sz="2000" u="sng" dirty="0"/>
              <a:t>which</a:t>
            </a:r>
            <a:r>
              <a:rPr lang="en-US" altLang="en-US" sz="2000" dirty="0"/>
              <a:t> software engineers have the authority to access and modify a particular configuration object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u="sng" dirty="0"/>
              <a:t>Synchronization control</a:t>
            </a:r>
            <a:r>
              <a:rPr lang="en-US" altLang="en-US" sz="2000" dirty="0"/>
              <a:t> helps to ensure that </a:t>
            </a:r>
            <a:r>
              <a:rPr lang="en-US" altLang="en-US" sz="2000" u="sng" dirty="0"/>
              <a:t>parallel</a:t>
            </a:r>
            <a:r>
              <a:rPr lang="en-US" altLang="en-US" sz="2000" dirty="0"/>
              <a:t> changes performed by two different people don't overwrite one another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24F7-55A2-4852-8BC5-2BE75787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>
                <a:solidFill>
                  <a:srgbClr val="FF0000"/>
                </a:solidFill>
                <a:latin typeface="LubalinGraph-Demi"/>
              </a:rPr>
              <a:t>The change</a:t>
            </a:r>
            <a:br>
              <a:rPr lang="en-IN" sz="3600" b="1" i="0" u="none" strike="noStrike" baseline="0" dirty="0">
                <a:solidFill>
                  <a:srgbClr val="FF0000"/>
                </a:solidFill>
                <a:latin typeface="LubalinGraph-Demi"/>
              </a:rPr>
            </a:br>
            <a:r>
              <a:rPr lang="en-IN" sz="3600" b="1" i="0" u="none" strike="noStrike" baseline="0" dirty="0">
                <a:solidFill>
                  <a:srgbClr val="FF0000"/>
                </a:solidFill>
                <a:latin typeface="LubalinGraph-Demi"/>
              </a:rPr>
              <a:t>control process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5B9D-BA21-451C-B029-77191E09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7B9A4-96E1-4521-A52A-9BB800B5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62" y="432058"/>
            <a:ext cx="5184397" cy="63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51979-383F-4989-8BD1-03E8B607E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36410F-0D46-4C91-8795-C25D3004831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66625" name="Text Box 1">
            <a:extLst>
              <a:ext uri="{FF2B5EF4-FFF2-40B4-BE49-F238E27FC236}">
                <a16:creationId xmlns:a16="http://schemas.microsoft.com/office/drawing/2014/main" id="{9A3C897A-6AE0-4DF1-A5EC-D29B6D955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F233C34B-6132-461D-BBC3-A3228B452422}" type="slidenum">
              <a:rPr lang="en-US" altLang="en-US" sz="1400"/>
              <a:pPr algn="r">
                <a:buClr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66626" name="Text Box 2">
            <a:extLst>
              <a:ext uri="{FF2B5EF4-FFF2-40B4-BE49-F238E27FC236}">
                <a16:creationId xmlns:a16="http://schemas.microsoft.com/office/drawing/2014/main" id="{E29ABF40-0489-4D39-AD90-594B57F43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Version Control Task</a:t>
            </a:r>
          </a:p>
        </p:txBody>
      </p:sp>
      <p:sp>
        <p:nvSpPr>
          <p:cNvPr id="666627" name="Text Box 3">
            <a:extLst>
              <a:ext uri="{FF2B5EF4-FFF2-40B4-BE49-F238E27FC236}">
                <a16:creationId xmlns:a16="http://schemas.microsoft.com/office/drawing/2014/main" id="{09D957BF-80B6-465F-9B18-EEA56F905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73" y="1142999"/>
            <a:ext cx="11283193" cy="538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 marL="1141413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Version control is a set of procedures and tools for managing the creation and use of </a:t>
            </a:r>
            <a:r>
              <a:rPr lang="en-US" altLang="en-US" sz="2000" u="sng" dirty="0"/>
              <a:t>multiple occurrences</a:t>
            </a:r>
            <a:r>
              <a:rPr lang="en-US" altLang="en-US" sz="2000" dirty="0"/>
              <a:t> of objects in the SCM repository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Required version control capabilities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b="1" u="sng" dirty="0">
                <a:solidFill>
                  <a:srgbClr val="0070C0"/>
                </a:solidFill>
              </a:rPr>
              <a:t>An SCM repository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that stores all relevant configuration objects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b="1" u="sng" dirty="0">
                <a:solidFill>
                  <a:srgbClr val="0070C0"/>
                </a:solidFill>
              </a:rPr>
              <a:t>A version management capability</a:t>
            </a:r>
            <a:r>
              <a:rPr lang="en-US" altLang="en-US" sz="2000" dirty="0"/>
              <a:t> that stores all versions of a configuration object (or enables any version to be constructed using differences from past versions)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b="1" u="sng" dirty="0">
                <a:solidFill>
                  <a:srgbClr val="0070C0"/>
                </a:solidFill>
              </a:rPr>
              <a:t>A make facility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that enables the software engineer to collect all relevant configuration objects and construct a specific version of the software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b="1" u="sng" dirty="0">
                <a:solidFill>
                  <a:srgbClr val="0070C0"/>
                </a:solidFill>
              </a:rPr>
              <a:t>Issues tracking (bug tracking) capability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that enables the team to record and track the status of all outstanding issues associated with each configuration object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The SCM repository maintains a </a:t>
            </a:r>
            <a:r>
              <a:rPr lang="en-US" altLang="en-US" sz="2000" b="1" u="sng" dirty="0">
                <a:solidFill>
                  <a:srgbClr val="0070C0"/>
                </a:solidFill>
              </a:rPr>
              <a:t>change set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Serves as a collection of </a:t>
            </a:r>
            <a:r>
              <a:rPr lang="en-US" altLang="en-US" sz="2000" b="1" u="sng" dirty="0">
                <a:solidFill>
                  <a:srgbClr val="0070C0"/>
                </a:solidFill>
              </a:rPr>
              <a:t>all changes</a:t>
            </a:r>
            <a:r>
              <a:rPr lang="en-US" altLang="en-US" sz="2000" b="1" dirty="0"/>
              <a:t> </a:t>
            </a:r>
            <a:r>
              <a:rPr lang="en-US" altLang="en-US" sz="2000" dirty="0"/>
              <a:t>made to a baseline configuration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Used to create a </a:t>
            </a:r>
            <a:r>
              <a:rPr lang="en-US" altLang="en-US" sz="2000" b="1" u="sng" dirty="0">
                <a:solidFill>
                  <a:srgbClr val="0070C0"/>
                </a:solidFill>
              </a:rPr>
              <a:t>specific version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of the software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Captures </a:t>
            </a:r>
            <a:r>
              <a:rPr lang="en-US" altLang="en-US" sz="2000" b="1" u="sng" dirty="0">
                <a:solidFill>
                  <a:srgbClr val="0070C0"/>
                </a:solidFill>
              </a:rPr>
              <a:t>all changes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to all files in the configuration along with the reason for changes and details of who made the changes and when</a:t>
            </a:r>
          </a:p>
          <a:p>
            <a:pPr lvl="2">
              <a:lnSpc>
                <a:spcPct val="90000"/>
              </a:lnSpc>
              <a:spcBef>
                <a:spcPts val="350"/>
              </a:spcBef>
            </a:pPr>
            <a:endParaRPr lang="en-US" altLang="en-US" sz="1400" dirty="0"/>
          </a:p>
          <a:p>
            <a:pPr lvl="1">
              <a:lnSpc>
                <a:spcPct val="90000"/>
              </a:lnSpc>
              <a:spcBef>
                <a:spcPts val="350"/>
              </a:spcBef>
            </a:pPr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E9B7-8F45-4811-9E68-A41A007C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EB25-A691-4D3C-A066-022D49D7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5A8EB-5A6D-4539-8023-AE816A75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296" y="365125"/>
            <a:ext cx="2524125" cy="635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5BF13-7B26-41FB-A388-C3E3EB30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365125"/>
            <a:ext cx="40957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20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96B76-8225-43CD-A5A1-59B0D60AF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48DC792-CC1A-4C5F-8507-8487ED42931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67649" name="Text Box 1">
            <a:extLst>
              <a:ext uri="{FF2B5EF4-FFF2-40B4-BE49-F238E27FC236}">
                <a16:creationId xmlns:a16="http://schemas.microsoft.com/office/drawing/2014/main" id="{A3DFEDFD-D32A-4FE3-BD1B-0C6040A79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6CB747CA-2ECA-46FB-8CE0-215D9C94164B}" type="slidenum">
              <a:rPr lang="en-US" altLang="en-US" sz="1400"/>
              <a:pPr algn="r">
                <a:buClr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667650" name="Text Box 2">
            <a:extLst>
              <a:ext uri="{FF2B5EF4-FFF2-40B4-BE49-F238E27FC236}">
                <a16:creationId xmlns:a16="http://schemas.microsoft.com/office/drawing/2014/main" id="{87A7FD0C-B259-4268-A62E-4B64B0365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Configuration Auditing Task</a:t>
            </a:r>
          </a:p>
        </p:txBody>
      </p:sp>
      <p:sp>
        <p:nvSpPr>
          <p:cNvPr id="667651" name="Text Box 3">
            <a:extLst>
              <a:ext uri="{FF2B5EF4-FFF2-40B4-BE49-F238E27FC236}">
                <a16:creationId xmlns:a16="http://schemas.microsoft.com/office/drawing/2014/main" id="{4CC66753-D75A-4EF3-A8D6-7860B757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65" y="1371600"/>
            <a:ext cx="1036879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1800" dirty="0"/>
              <a:t>Configuration auditing is an </a:t>
            </a:r>
            <a:r>
              <a:rPr lang="en-US" altLang="en-US" sz="1800" b="1" dirty="0">
                <a:solidFill>
                  <a:srgbClr val="0070C0"/>
                </a:solidFill>
              </a:rPr>
              <a:t>SQA activity </a:t>
            </a:r>
            <a:r>
              <a:rPr lang="en-US" altLang="en-US" sz="1800" dirty="0"/>
              <a:t>that helps to ensure that </a:t>
            </a:r>
            <a:r>
              <a:rPr lang="en-US" altLang="en-US" sz="1800" u="sng" dirty="0"/>
              <a:t>quality is maintained</a:t>
            </a:r>
            <a:r>
              <a:rPr lang="en-US" altLang="en-US" sz="1800" dirty="0"/>
              <a:t> as changes are made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1800" dirty="0"/>
              <a:t>It complements the </a:t>
            </a:r>
            <a:r>
              <a:rPr lang="en-US" altLang="en-US" sz="1800" b="1" u="sng" dirty="0">
                <a:solidFill>
                  <a:schemeClr val="accent1"/>
                </a:solidFill>
              </a:rPr>
              <a:t>formal technical review</a:t>
            </a:r>
            <a:r>
              <a:rPr lang="en-US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en-US" sz="1800" dirty="0"/>
              <a:t>and is conducted by the SQA group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1800" dirty="0"/>
              <a:t>It addresses the following questions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1600" dirty="0"/>
              <a:t>Has the change specified in the ECO been </a:t>
            </a:r>
            <a:r>
              <a:rPr lang="en-US" altLang="en-US" sz="1600" u="sng" dirty="0"/>
              <a:t>made</a:t>
            </a:r>
            <a:r>
              <a:rPr lang="en-US" altLang="en-US" sz="1600" dirty="0"/>
              <a:t>? Have any additional modifications been incorporated?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1600" dirty="0"/>
              <a:t>Has a formal technical review been </a:t>
            </a:r>
            <a:r>
              <a:rPr lang="en-US" altLang="en-US" sz="1600" u="sng" dirty="0"/>
              <a:t>conducted</a:t>
            </a:r>
            <a:r>
              <a:rPr lang="en-US" altLang="en-US" sz="1600" dirty="0"/>
              <a:t> to assess technical correctness?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1600" dirty="0"/>
              <a:t>Has the software process been </a:t>
            </a:r>
            <a:r>
              <a:rPr lang="en-US" altLang="en-US" sz="1600" u="sng" dirty="0"/>
              <a:t>followed</a:t>
            </a:r>
            <a:r>
              <a:rPr lang="en-US" altLang="en-US" sz="1600" dirty="0"/>
              <a:t>, and have software engineering standards been properly </a:t>
            </a:r>
            <a:r>
              <a:rPr lang="en-US" altLang="en-US" sz="1600" u="sng" dirty="0"/>
              <a:t>applied</a:t>
            </a:r>
            <a:r>
              <a:rPr lang="en-US" altLang="en-US" sz="1600" dirty="0"/>
              <a:t>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1600" dirty="0"/>
              <a:t>Has the change been "</a:t>
            </a:r>
            <a:r>
              <a:rPr lang="en-US" altLang="en-US" sz="1600" u="sng" dirty="0"/>
              <a:t>highlighted</a:t>
            </a:r>
            <a:r>
              <a:rPr lang="en-US" altLang="en-US" sz="1600" dirty="0"/>
              <a:t>" and "</a:t>
            </a:r>
            <a:r>
              <a:rPr lang="en-US" altLang="en-US" sz="1600" u="sng" dirty="0"/>
              <a:t>documented</a:t>
            </a:r>
            <a:r>
              <a:rPr lang="en-US" altLang="en-US" sz="1600" dirty="0"/>
              <a:t>" in the CSCI?  Have the change data and change author been </a:t>
            </a:r>
            <a:r>
              <a:rPr lang="en-US" altLang="en-US" sz="1600" u="sng" dirty="0"/>
              <a:t>specified</a:t>
            </a:r>
            <a:r>
              <a:rPr lang="en-US" altLang="en-US" sz="1600" dirty="0"/>
              <a:t>?  Do the attributes of the configuration object </a:t>
            </a:r>
            <a:r>
              <a:rPr lang="en-US" altLang="en-US" sz="1600" u="sng" dirty="0"/>
              <a:t>reflect</a:t>
            </a:r>
            <a:r>
              <a:rPr lang="en-US" altLang="en-US" sz="1600" dirty="0"/>
              <a:t> the change?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1600" dirty="0"/>
              <a:t>Have SCM procedures for noting the change, recording it, and reporting it been </a:t>
            </a:r>
            <a:r>
              <a:rPr lang="en-US" altLang="en-US" sz="1600" u="sng" dirty="0"/>
              <a:t>followed</a:t>
            </a:r>
            <a:r>
              <a:rPr lang="en-US" altLang="en-US" sz="1600" dirty="0"/>
              <a:t>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1600" dirty="0"/>
              <a:t>Have all related CSCIs been properly </a:t>
            </a:r>
            <a:r>
              <a:rPr lang="en-US" altLang="en-US" sz="1600" u="sng" dirty="0"/>
              <a:t>updated</a:t>
            </a:r>
            <a:r>
              <a:rPr lang="en-US" altLang="en-US" sz="1600" dirty="0"/>
              <a:t>? 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endParaRPr lang="en-US" altLang="en-US" sz="1800" dirty="0"/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1800" dirty="0"/>
              <a:t>A configuration audit ensures that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1600" dirty="0"/>
              <a:t>The correct CSCIs (by version) have been </a:t>
            </a:r>
            <a:r>
              <a:rPr lang="en-US" altLang="en-US" sz="1600" u="sng" dirty="0"/>
              <a:t>incorporated</a:t>
            </a:r>
            <a:r>
              <a:rPr lang="en-US" altLang="en-US" sz="1600" dirty="0"/>
              <a:t> into a specific build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1600" dirty="0"/>
              <a:t>That all documentation is </a:t>
            </a:r>
            <a:r>
              <a:rPr lang="en-US" altLang="en-US" sz="1600" u="sng" dirty="0"/>
              <a:t>up-to-date </a:t>
            </a:r>
            <a:r>
              <a:rPr lang="en-US" altLang="en-US" sz="1600" dirty="0"/>
              <a:t>and </a:t>
            </a:r>
            <a:r>
              <a:rPr lang="en-US" altLang="en-US" sz="1600" u="sng" dirty="0"/>
              <a:t>consistent</a:t>
            </a:r>
            <a:r>
              <a:rPr lang="en-US" altLang="en-US" sz="1600" dirty="0"/>
              <a:t> with the version that has been built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A9FA9A36-9FE7-48DC-BB32-3B52B77AA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2688" y="348258"/>
            <a:ext cx="7286625" cy="1285875"/>
          </a:xfrm>
        </p:spPr>
        <p:txBody>
          <a:bodyPr vert="horz" wrap="square" lIns="101798" tIns="50006" rIns="101798" bIns="50006" rtlCol="0"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Status Accounting</a:t>
            </a:r>
          </a:p>
        </p:txBody>
      </p:sp>
      <p:sp>
        <p:nvSpPr>
          <p:cNvPr id="294915" name="Oval 3">
            <a:extLst>
              <a:ext uri="{FF2B5EF4-FFF2-40B4-BE49-F238E27FC236}">
                <a16:creationId xmlns:a16="http://schemas.microsoft.com/office/drawing/2014/main" id="{AC21C975-293F-499A-B104-C8791DFB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2978944"/>
            <a:ext cx="6743700" cy="1928813"/>
          </a:xfrm>
          <a:prstGeom prst="ellipse">
            <a:avLst/>
          </a:prstGeom>
          <a:solidFill>
            <a:schemeClr val="accent1"/>
          </a:solidFill>
          <a:ln w="508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94916" name="Rectangle 4">
            <a:extLst>
              <a:ext uri="{FF2B5EF4-FFF2-40B4-BE49-F238E27FC236}">
                <a16:creationId xmlns:a16="http://schemas.microsoft.com/office/drawing/2014/main" id="{AE7977BF-29B4-4752-AD53-231CE925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721644"/>
            <a:ext cx="1643063" cy="1980605"/>
          </a:xfrm>
          <a:prstGeom prst="rect">
            <a:avLst/>
          </a:prstGeom>
          <a:solidFill>
            <a:srgbClr val="790015"/>
          </a:solidFill>
          <a:ln w="508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A3FCECB4-4576-43AF-833C-90C63B850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55553"/>
            <a:ext cx="1643063" cy="1980604"/>
          </a:xfrm>
          <a:prstGeom prst="rect">
            <a:avLst/>
          </a:prstGeom>
          <a:solidFill>
            <a:srgbClr val="4E4F00"/>
          </a:solidFill>
          <a:ln w="508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B25784A1-E8C1-455F-8201-F71CA4CF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2293145"/>
            <a:ext cx="1485900" cy="1319808"/>
          </a:xfrm>
          <a:prstGeom prst="ellipse">
            <a:avLst/>
          </a:prstGeom>
          <a:solidFill>
            <a:srgbClr val="E5405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2AC4F333-2464-4868-A7BD-56D168C2C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2293144"/>
            <a:ext cx="1485900" cy="131802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294920" name="Rectangle 8">
            <a:extLst>
              <a:ext uri="{FF2B5EF4-FFF2-40B4-BE49-F238E27FC236}">
                <a16:creationId xmlns:a16="http://schemas.microsoft.com/office/drawing/2014/main" id="{DBFCFED9-D5D5-4260-9C0C-EC5D36C1C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128" y="2669978"/>
            <a:ext cx="955790" cy="5164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SCIs</a:t>
            </a:r>
          </a:p>
        </p:txBody>
      </p:sp>
      <p:sp>
        <p:nvSpPr>
          <p:cNvPr id="13321" name="Oval 9">
            <a:extLst>
              <a:ext uri="{FF2B5EF4-FFF2-40B4-BE49-F238E27FC236}">
                <a16:creationId xmlns:a16="http://schemas.microsoft.com/office/drawing/2014/main" id="{7EAEB080-63C2-4AF0-98C6-DE864AF8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282554"/>
            <a:ext cx="528638" cy="48220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5DBAB0B5-A4B8-45E3-8AE8-C5768E82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284340"/>
            <a:ext cx="528638" cy="480417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23" name="Oval 11">
            <a:extLst>
              <a:ext uri="{FF2B5EF4-FFF2-40B4-BE49-F238E27FC236}">
                <a16:creationId xmlns:a16="http://schemas.microsoft.com/office/drawing/2014/main" id="{3F6EF514-D551-498B-984F-7D5D6996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7" y="2889648"/>
            <a:ext cx="528638" cy="46970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24" name="Oval 12">
            <a:extLst>
              <a:ext uri="{FF2B5EF4-FFF2-40B4-BE49-F238E27FC236}">
                <a16:creationId xmlns:a16="http://schemas.microsoft.com/office/drawing/2014/main" id="{1414CDAE-DB74-4AD5-B022-1F99E9EE2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7" y="2891434"/>
            <a:ext cx="528638" cy="466129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25" name="Oval 13">
            <a:extLst>
              <a:ext uri="{FF2B5EF4-FFF2-40B4-BE49-F238E27FC236}">
                <a16:creationId xmlns:a16="http://schemas.microsoft.com/office/drawing/2014/main" id="{986144CD-C406-4239-931D-0C2F2EF0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2228851"/>
            <a:ext cx="542925" cy="46970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26" name="Oval 14">
            <a:extLst>
              <a:ext uri="{FF2B5EF4-FFF2-40B4-BE49-F238E27FC236}">
                <a16:creationId xmlns:a16="http://schemas.microsoft.com/office/drawing/2014/main" id="{43AF4EDF-3162-4DFA-A541-4C1C487C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2230637"/>
            <a:ext cx="542925" cy="466129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CC66E8EE-BA4F-4458-A32D-C5807AEC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2" y="2253854"/>
            <a:ext cx="528638" cy="48220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28" name="Oval 16">
            <a:extLst>
              <a:ext uri="{FF2B5EF4-FFF2-40B4-BE49-F238E27FC236}">
                <a16:creationId xmlns:a16="http://schemas.microsoft.com/office/drawing/2014/main" id="{512FEADA-E875-4B97-9BC3-35F2003A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2" y="2255640"/>
            <a:ext cx="528638" cy="480417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29" name="Oval 17">
            <a:extLst>
              <a:ext uri="{FF2B5EF4-FFF2-40B4-BE49-F238E27FC236}">
                <a16:creationId xmlns:a16="http://schemas.microsoft.com/office/drawing/2014/main" id="{3CA0F13D-8E08-49FE-8608-E95EA7B2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028951"/>
            <a:ext cx="528638" cy="46970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13330" name="Oval 18">
            <a:extLst>
              <a:ext uri="{FF2B5EF4-FFF2-40B4-BE49-F238E27FC236}">
                <a16:creationId xmlns:a16="http://schemas.microsoft.com/office/drawing/2014/main" id="{5E322822-B571-470C-A6B6-3EEF111C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030737"/>
            <a:ext cx="528638" cy="466129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294931" name="Rectangle 19">
            <a:extLst>
              <a:ext uri="{FF2B5EF4-FFF2-40B4-BE49-F238E27FC236}">
                <a16:creationId xmlns:a16="http://schemas.microsoft.com/office/drawing/2014/main" id="{30253287-9F15-48E8-8E23-05F0CA1E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290" y="1910954"/>
            <a:ext cx="1667523" cy="93198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Change</a:t>
            </a:r>
          </a:p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Requests</a:t>
            </a:r>
          </a:p>
        </p:txBody>
      </p:sp>
      <p:sp>
        <p:nvSpPr>
          <p:cNvPr id="294932" name="Rectangle 20">
            <a:extLst>
              <a:ext uri="{FF2B5EF4-FFF2-40B4-BE49-F238E27FC236}">
                <a16:creationId xmlns:a16="http://schemas.microsoft.com/office/drawing/2014/main" id="{BF3F73AC-11B5-4AF7-B551-921D3BF1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652" y="1755578"/>
            <a:ext cx="1513635" cy="93198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Change </a:t>
            </a:r>
          </a:p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Reports</a:t>
            </a:r>
          </a:p>
        </p:txBody>
      </p:sp>
      <p:sp>
        <p:nvSpPr>
          <p:cNvPr id="294933" name="Rectangle 21">
            <a:extLst>
              <a:ext uri="{FF2B5EF4-FFF2-40B4-BE49-F238E27FC236}">
                <a16:creationId xmlns:a16="http://schemas.microsoft.com/office/drawing/2014/main" id="{D71961B4-1D85-4980-A63B-60CBCC8D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2" y="1746647"/>
            <a:ext cx="1643063" cy="1980605"/>
          </a:xfrm>
          <a:prstGeom prst="rect">
            <a:avLst/>
          </a:prstGeom>
          <a:solidFill>
            <a:srgbClr val="438E00"/>
          </a:solidFill>
          <a:ln w="508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94934" name="Rectangle 22">
            <a:extLst>
              <a:ext uri="{FF2B5EF4-FFF2-40B4-BE49-F238E27FC236}">
                <a16:creationId xmlns:a16="http://schemas.microsoft.com/office/drawing/2014/main" id="{1EBCB6A6-7C29-48DC-86CE-CEAE77E3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290" y="2175273"/>
            <a:ext cx="1128914" cy="5164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ECOs</a:t>
            </a:r>
          </a:p>
        </p:txBody>
      </p:sp>
      <p:sp>
        <p:nvSpPr>
          <p:cNvPr id="294935" name="Freeform 23">
            <a:extLst>
              <a:ext uri="{FF2B5EF4-FFF2-40B4-BE49-F238E27FC236}">
                <a16:creationId xmlns:a16="http://schemas.microsoft.com/office/drawing/2014/main" id="{D0C55294-C97A-409F-BD39-C315A307140D}"/>
              </a:ext>
            </a:extLst>
          </p:cNvPr>
          <p:cNvSpPr>
            <a:spLocks/>
          </p:cNvSpPr>
          <p:nvPr/>
        </p:nvSpPr>
        <p:spPr bwMode="auto">
          <a:xfrm>
            <a:off x="4824413" y="4221956"/>
            <a:ext cx="2730699" cy="1094780"/>
          </a:xfrm>
          <a:custGeom>
            <a:avLst/>
            <a:gdLst/>
            <a:ahLst/>
            <a:cxnLst>
              <a:cxn ang="0">
                <a:pos x="712" y="0"/>
              </a:cxn>
              <a:cxn ang="0">
                <a:pos x="328" y="399"/>
              </a:cxn>
              <a:cxn ang="0">
                <a:pos x="0" y="399"/>
              </a:cxn>
              <a:cxn ang="0">
                <a:pos x="744" y="612"/>
              </a:cxn>
              <a:cxn ang="0">
                <a:pos x="1528" y="441"/>
              </a:cxn>
              <a:cxn ang="0">
                <a:pos x="1136" y="427"/>
              </a:cxn>
              <a:cxn ang="0">
                <a:pos x="960" y="0"/>
              </a:cxn>
              <a:cxn ang="0">
                <a:pos x="712" y="0"/>
              </a:cxn>
            </a:cxnLst>
            <a:rect l="0" t="0" r="r" b="b"/>
            <a:pathLst>
              <a:path w="1529" h="613">
                <a:moveTo>
                  <a:pt x="712" y="0"/>
                </a:moveTo>
                <a:lnTo>
                  <a:pt x="328" y="399"/>
                </a:lnTo>
                <a:lnTo>
                  <a:pt x="0" y="399"/>
                </a:lnTo>
                <a:lnTo>
                  <a:pt x="744" y="612"/>
                </a:lnTo>
                <a:lnTo>
                  <a:pt x="1528" y="441"/>
                </a:lnTo>
                <a:lnTo>
                  <a:pt x="1136" y="427"/>
                </a:lnTo>
                <a:lnTo>
                  <a:pt x="960" y="0"/>
                </a:lnTo>
                <a:lnTo>
                  <a:pt x="712" y="0"/>
                </a:lnTo>
              </a:path>
            </a:pathLst>
          </a:custGeom>
          <a:solidFill>
            <a:srgbClr val="790015"/>
          </a:solidFill>
          <a:ln w="50800" cap="rnd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94936" name="Rectangle 24">
            <a:extLst>
              <a:ext uri="{FF2B5EF4-FFF2-40B4-BE49-F238E27FC236}">
                <a16:creationId xmlns:a16="http://schemas.microsoft.com/office/drawing/2014/main" id="{A2CED32F-E8CD-49FC-BE7C-2D770871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265" y="3861197"/>
            <a:ext cx="4360761" cy="72423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405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Status Accounting</a:t>
            </a:r>
          </a:p>
        </p:txBody>
      </p:sp>
      <p:sp>
        <p:nvSpPr>
          <p:cNvPr id="294937" name="Rectangle 25">
            <a:extLst>
              <a:ext uri="{FF2B5EF4-FFF2-40B4-BE49-F238E27FC236}">
                <a16:creationId xmlns:a16="http://schemas.microsoft.com/office/drawing/2014/main" id="{4765DF57-C1C5-48A9-BD18-756492E2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503" y="5232797"/>
            <a:ext cx="2456200" cy="72423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4050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Reporting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9F03D-7FCD-440B-BBB9-D853A80089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7525F5-3809-4463-8ADA-36224591A1A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68673" name="Text Box 1">
            <a:extLst>
              <a:ext uri="{FF2B5EF4-FFF2-40B4-BE49-F238E27FC236}">
                <a16:creationId xmlns:a16="http://schemas.microsoft.com/office/drawing/2014/main" id="{748C62A3-04B1-4F5A-B887-512CB6425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46251D8D-3666-4856-808F-5E67BDC73082}" type="slidenum">
              <a:rPr lang="en-US" altLang="en-US" sz="1400"/>
              <a:pPr algn="r">
                <a:buClr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668674" name="Text Box 2">
            <a:extLst>
              <a:ext uri="{FF2B5EF4-FFF2-40B4-BE49-F238E27FC236}">
                <a16:creationId xmlns:a16="http://schemas.microsoft.com/office/drawing/2014/main" id="{DA744540-2B00-4A7F-A676-834D20147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Status Reporting Task</a:t>
            </a:r>
          </a:p>
        </p:txBody>
      </p:sp>
      <p:sp>
        <p:nvSpPr>
          <p:cNvPr id="668675" name="Text Box 3">
            <a:extLst>
              <a:ext uri="{FF2B5EF4-FFF2-40B4-BE49-F238E27FC236}">
                <a16:creationId xmlns:a16="http://schemas.microsoft.com/office/drawing/2014/main" id="{FB468A34-38FA-4EA4-8DD1-07910BF7A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623" y="1235075"/>
            <a:ext cx="1071274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Configuration status reporting (CSR) is also called </a:t>
            </a:r>
            <a:r>
              <a:rPr lang="en-US" altLang="en-US" sz="2200" b="1" u="sng" dirty="0">
                <a:solidFill>
                  <a:schemeClr val="accent1"/>
                </a:solidFill>
              </a:rPr>
              <a:t>status accounting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endParaRPr lang="en-US" altLang="en-US" sz="2200" b="1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200" u="sng" dirty="0"/>
              <a:t>Provides information</a:t>
            </a:r>
            <a:r>
              <a:rPr lang="en-US" altLang="en-US" sz="2200" dirty="0"/>
              <a:t> about each change to those personnel in an organization with a need to know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endParaRPr lang="en-US" altLang="en-US" sz="2200" dirty="0"/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200" dirty="0"/>
              <a:t>Answers </a:t>
            </a:r>
            <a:r>
              <a:rPr lang="en-US" altLang="en-US" sz="2200" u="sng" dirty="0"/>
              <a:t>what</a:t>
            </a:r>
            <a:r>
              <a:rPr lang="en-US" altLang="en-US" sz="2200" dirty="0"/>
              <a:t> happened, </a:t>
            </a:r>
            <a:r>
              <a:rPr lang="en-US" altLang="en-US" sz="2200" u="sng" dirty="0"/>
              <a:t>who</a:t>
            </a:r>
            <a:r>
              <a:rPr lang="en-US" altLang="en-US" sz="2200" dirty="0"/>
              <a:t> did it, </a:t>
            </a:r>
            <a:r>
              <a:rPr lang="en-US" altLang="en-US" sz="2200" u="sng" dirty="0"/>
              <a:t>when</a:t>
            </a:r>
            <a:r>
              <a:rPr lang="en-US" altLang="en-US" sz="2200" dirty="0"/>
              <a:t> did it happen, and </a:t>
            </a:r>
            <a:r>
              <a:rPr lang="en-US" altLang="en-US" sz="2200" u="sng" dirty="0"/>
              <a:t>what else</a:t>
            </a:r>
            <a:r>
              <a:rPr lang="en-US" altLang="en-US" sz="2200" dirty="0"/>
              <a:t> will be affected?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200" dirty="0"/>
              <a:t>Sources of </a:t>
            </a:r>
            <a:r>
              <a:rPr lang="en-US" altLang="en-US" sz="2200" u="sng" dirty="0"/>
              <a:t>entries</a:t>
            </a:r>
            <a:r>
              <a:rPr lang="en-US" altLang="en-US" sz="2200" dirty="0"/>
              <a:t> for configuration status reporting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Each time a CSCI is </a:t>
            </a:r>
            <a:r>
              <a:rPr lang="en-US" altLang="en-US" sz="2200" u="sng" dirty="0"/>
              <a:t>assigned</a:t>
            </a:r>
            <a:r>
              <a:rPr lang="en-US" altLang="en-US" sz="2200" dirty="0"/>
              <a:t> new or updated information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Each time a change is </a:t>
            </a:r>
            <a:r>
              <a:rPr lang="en-US" altLang="en-US" sz="2200" u="sng" dirty="0"/>
              <a:t>approved</a:t>
            </a:r>
            <a:r>
              <a:rPr lang="en-US" altLang="en-US" sz="2200" dirty="0"/>
              <a:t> by the CCB and an ECO is issued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Each time a configuration audit is </a:t>
            </a:r>
            <a:r>
              <a:rPr lang="en-US" altLang="en-US" sz="2200" u="sng" dirty="0"/>
              <a:t>conducted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endParaRPr lang="en-US" altLang="en-US" sz="2200" dirty="0"/>
          </a:p>
          <a:p>
            <a:pPr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US" altLang="en-US" sz="2200" dirty="0"/>
              <a:t>The configuration status report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Placed in an </a:t>
            </a:r>
            <a:r>
              <a:rPr lang="en-US" altLang="en-US" sz="2200" u="sng" dirty="0"/>
              <a:t>on-line database</a:t>
            </a:r>
            <a:r>
              <a:rPr lang="en-US" altLang="en-US" sz="2200" dirty="0"/>
              <a:t> or on a website for software developers and maintainers to read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altLang="en-US" sz="2200" dirty="0"/>
              <a:t>Given to </a:t>
            </a:r>
            <a:r>
              <a:rPr lang="en-US" altLang="en-US" sz="2200" u="sng" dirty="0"/>
              <a:t>management and practitioners</a:t>
            </a:r>
            <a:r>
              <a:rPr lang="en-US" altLang="en-US" sz="2200" dirty="0"/>
              <a:t> to keep them appraised of important changes to the project CSCIs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endParaRPr lang="en-US" altLang="en-US" sz="1800" dirty="0"/>
          </a:p>
          <a:p>
            <a:pPr lvl="1" indent="-282575">
              <a:lnSpc>
                <a:spcPct val="90000"/>
              </a:lnSpc>
              <a:spcBef>
                <a:spcPts val="400"/>
              </a:spcBef>
            </a:pPr>
            <a:endParaRPr lang="en-US" altLang="en-US" sz="1600" dirty="0"/>
          </a:p>
          <a:p>
            <a:pPr lvl="1">
              <a:lnSpc>
                <a:spcPct val="90000"/>
              </a:lnSpc>
              <a:spcBef>
                <a:spcPts val="400"/>
              </a:spcBef>
            </a:pPr>
            <a:endParaRPr lang="en-US" altLang="en-US" sz="1600" dirty="0"/>
          </a:p>
          <a:p>
            <a:pPr lvl="1">
              <a:lnSpc>
                <a:spcPct val="90000"/>
              </a:lnSpc>
              <a:spcBef>
                <a:spcPts val="400"/>
              </a:spcBef>
            </a:pPr>
            <a:endParaRPr lang="en-US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3969-ED54-4F3A-AEAB-7A08FC7F97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FEAA304-E193-467B-A585-760C110380B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69697" name="Text Box 1">
            <a:extLst>
              <a:ext uri="{FF2B5EF4-FFF2-40B4-BE49-F238E27FC236}">
                <a16:creationId xmlns:a16="http://schemas.microsoft.com/office/drawing/2014/main" id="{740F382E-D4E2-4EB7-9AF6-9855F660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8C1EDD2D-557A-424D-AB9B-A93424509A15}" type="slidenum">
              <a:rPr lang="en-US" altLang="en-US" sz="1400"/>
              <a:pPr algn="r">
                <a:buClr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669698" name="Text Box 2">
            <a:extLst>
              <a:ext uri="{FF2B5EF4-FFF2-40B4-BE49-F238E27FC236}">
                <a16:creationId xmlns:a16="http://schemas.microsoft.com/office/drawing/2014/main" id="{F616C30E-2C45-4905-A50E-23E34B480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/>
              <a:t>Summary</a:t>
            </a:r>
          </a:p>
        </p:txBody>
      </p:sp>
      <p:sp>
        <p:nvSpPr>
          <p:cNvPr id="669699" name="Text Box 3">
            <a:extLst>
              <a:ext uri="{FF2B5EF4-FFF2-40B4-BE49-F238E27FC236}">
                <a16:creationId xmlns:a16="http://schemas.microsoft.com/office/drawing/2014/main" id="{CFE172AF-816A-4C02-A42B-CB12F536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/>
              <a:t>Introduction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/>
              <a:t>SCM Repository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/>
              <a:t>SCM Process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/>
              <a:t>Identification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/>
              <a:t>Change control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/>
              <a:t>Version control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/>
              <a:t>Configuration auditing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/>
              <a:t>Status reporting</a:t>
            </a:r>
          </a:p>
        </p:txBody>
      </p:sp>
      <p:sp>
        <p:nvSpPr>
          <p:cNvPr id="669700" name="Text Box 4">
            <a:extLst>
              <a:ext uri="{FF2B5EF4-FFF2-40B4-BE49-F238E27FC236}">
                <a16:creationId xmlns:a16="http://schemas.microsoft.com/office/drawing/2014/main" id="{64A5F6E4-6EA0-47B0-9C3C-2401F2931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166" y="6324601"/>
            <a:ext cx="35488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600" u="sng">
                <a:latin typeface="Wingdings" panose="05000000000000000000" pitchFamily="2" charset="2"/>
              </a:rPr>
              <a:t>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34B5F42F-F834-4668-B94F-CBD0FA2C0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1605" y="475059"/>
            <a:ext cx="7649170" cy="301824"/>
          </a:xfrm>
        </p:spPr>
        <p:txBody>
          <a:bodyPr vert="horz" wrap="square" lIns="101798" tIns="50006" rIns="101798" bIns="50006" rtlCol="0" anchor="ctr"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What Are These Changes?</a:t>
            </a:r>
          </a:p>
        </p:txBody>
      </p:sp>
      <p:sp>
        <p:nvSpPr>
          <p:cNvPr id="286723" name="AutoShape 3">
            <a:extLst>
              <a:ext uri="{FF2B5EF4-FFF2-40B4-BE49-F238E27FC236}">
                <a16:creationId xmlns:a16="http://schemas.microsoft.com/office/drawing/2014/main" id="{6622AA5A-B3E6-48D7-A73B-39D2579A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87662"/>
            <a:ext cx="4100513" cy="735806"/>
          </a:xfrm>
          <a:prstGeom prst="roundRect">
            <a:avLst>
              <a:gd name="adj" fmla="val 22875"/>
            </a:avLst>
          </a:prstGeom>
          <a:solidFill>
            <a:srgbClr val="676767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6724" name="AutoShape 4">
            <a:extLst>
              <a:ext uri="{FF2B5EF4-FFF2-40B4-BE49-F238E27FC236}">
                <a16:creationId xmlns:a16="http://schemas.microsoft.com/office/drawing/2014/main" id="{7F1E9D97-2AA3-4388-BCE7-4BD70F11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1935956"/>
            <a:ext cx="4086225" cy="735806"/>
          </a:xfrm>
          <a:prstGeom prst="roundRect">
            <a:avLst>
              <a:gd name="adj" fmla="val 23269"/>
            </a:avLst>
          </a:prstGeom>
          <a:solidFill>
            <a:srgbClr val="919191"/>
          </a:solid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id="{CF9FA149-5C00-47EB-9DA0-335519B89BFE}"/>
              </a:ext>
            </a:extLst>
          </p:cNvPr>
          <p:cNvSpPr>
            <a:spLocks/>
          </p:cNvSpPr>
          <p:nvPr/>
        </p:nvSpPr>
        <p:spPr bwMode="auto">
          <a:xfrm>
            <a:off x="4052887" y="5236369"/>
            <a:ext cx="2373512" cy="600075"/>
          </a:xfrm>
          <a:custGeom>
            <a:avLst/>
            <a:gdLst>
              <a:gd name="T0" fmla="*/ 416 w 1329"/>
              <a:gd name="T1" fmla="*/ 0 h 336"/>
              <a:gd name="T2" fmla="*/ 0 w 1329"/>
              <a:gd name="T3" fmla="*/ 335 h 336"/>
              <a:gd name="T4" fmla="*/ 992 w 1329"/>
              <a:gd name="T5" fmla="*/ 335 h 336"/>
              <a:gd name="T6" fmla="*/ 1328 w 1329"/>
              <a:gd name="T7" fmla="*/ 0 h 336"/>
              <a:gd name="T8" fmla="*/ 432 w 1329"/>
              <a:gd name="T9" fmla="*/ 0 h 336"/>
              <a:gd name="T10" fmla="*/ 416 w 1329"/>
              <a:gd name="T11" fmla="*/ 0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9"/>
              <a:gd name="T19" fmla="*/ 0 h 336"/>
              <a:gd name="T20" fmla="*/ 1329 w 1329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9" h="336">
                <a:moveTo>
                  <a:pt x="416" y="0"/>
                </a:moveTo>
                <a:lnTo>
                  <a:pt x="0" y="335"/>
                </a:lnTo>
                <a:lnTo>
                  <a:pt x="992" y="335"/>
                </a:lnTo>
                <a:lnTo>
                  <a:pt x="1328" y="0"/>
                </a:lnTo>
                <a:lnTo>
                  <a:pt x="432" y="0"/>
                </a:lnTo>
                <a:lnTo>
                  <a:pt x="416" y="0"/>
                </a:lnTo>
              </a:path>
            </a:pathLst>
          </a:custGeom>
          <a:solidFill>
            <a:schemeClr val="tx1"/>
          </a:solidFill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93A5F812-74AC-4F4C-A3E3-4B1B2A311CDF}"/>
              </a:ext>
            </a:extLst>
          </p:cNvPr>
          <p:cNvSpPr>
            <a:spLocks/>
          </p:cNvSpPr>
          <p:nvPr/>
        </p:nvSpPr>
        <p:spPr bwMode="auto">
          <a:xfrm>
            <a:off x="4038600" y="5223868"/>
            <a:ext cx="2373512" cy="600075"/>
          </a:xfrm>
          <a:custGeom>
            <a:avLst/>
            <a:gdLst>
              <a:gd name="T0" fmla="*/ 416 w 1329"/>
              <a:gd name="T1" fmla="*/ 0 h 336"/>
              <a:gd name="T2" fmla="*/ 0 w 1329"/>
              <a:gd name="T3" fmla="*/ 335 h 336"/>
              <a:gd name="T4" fmla="*/ 992 w 1329"/>
              <a:gd name="T5" fmla="*/ 335 h 336"/>
              <a:gd name="T6" fmla="*/ 1328 w 1329"/>
              <a:gd name="T7" fmla="*/ 0 h 336"/>
              <a:gd name="T8" fmla="*/ 432 w 1329"/>
              <a:gd name="T9" fmla="*/ 0 h 336"/>
              <a:gd name="T10" fmla="*/ 416 w 1329"/>
              <a:gd name="T11" fmla="*/ 0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9"/>
              <a:gd name="T19" fmla="*/ 0 h 336"/>
              <a:gd name="T20" fmla="*/ 1329 w 1329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9" h="336">
                <a:moveTo>
                  <a:pt x="416" y="0"/>
                </a:moveTo>
                <a:lnTo>
                  <a:pt x="0" y="335"/>
                </a:lnTo>
                <a:lnTo>
                  <a:pt x="992" y="335"/>
                </a:lnTo>
                <a:lnTo>
                  <a:pt x="1328" y="0"/>
                </a:lnTo>
                <a:lnTo>
                  <a:pt x="432" y="0"/>
                </a:lnTo>
                <a:lnTo>
                  <a:pt x="41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286727" name="Oval 7">
            <a:extLst>
              <a:ext uri="{FF2B5EF4-FFF2-40B4-BE49-F238E27FC236}">
                <a16:creationId xmlns:a16="http://schemas.microsoft.com/office/drawing/2014/main" id="{41DB9B03-5937-4A94-8827-FA9554C9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487" y="4507706"/>
            <a:ext cx="1214438" cy="1042988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6728" name="Rectangle 8">
            <a:extLst>
              <a:ext uri="{FF2B5EF4-FFF2-40B4-BE49-F238E27FC236}">
                <a16:creationId xmlns:a16="http://schemas.microsoft.com/office/drawing/2014/main" id="{302FE2A5-45A5-462B-A8F8-B679C34B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452" y="4866680"/>
            <a:ext cx="710531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25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data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4CAE1024-DE22-44B1-869A-EC2CDAD5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2561035"/>
            <a:ext cx="1343025" cy="183237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8838B609-0FC8-4C18-8FE0-3359EC12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275" y="2709268"/>
            <a:ext cx="1271588" cy="156269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3DE568C2-0776-4EB6-8445-A4CBB5FB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987" y="2696766"/>
            <a:ext cx="1300163" cy="1587699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564AE521-7D28-4A28-8ADE-9A1FF61C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7" y="2773562"/>
            <a:ext cx="1271588" cy="154840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9BE02F9D-A068-435E-88DA-09903FBC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263" y="2475310"/>
            <a:ext cx="1485900" cy="186094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286734" name="Rectangle 14">
            <a:extLst>
              <a:ext uri="{FF2B5EF4-FFF2-40B4-BE49-F238E27FC236}">
                <a16:creationId xmlns:a16="http://schemas.microsoft.com/office/drawing/2014/main" id="{E0832A3D-BCB6-4BE7-8AA4-EFF0571EB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919" y="2853928"/>
            <a:ext cx="1475163" cy="599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2025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other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025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documents</a:t>
            </a:r>
          </a:p>
        </p:txBody>
      </p:sp>
      <p:sp>
        <p:nvSpPr>
          <p:cNvPr id="286735" name="Rectangle 15">
            <a:extLst>
              <a:ext uri="{FF2B5EF4-FFF2-40B4-BE49-F238E27FC236}">
                <a16:creationId xmlns:a16="http://schemas.microsoft.com/office/drawing/2014/main" id="{7B6DC39A-1A51-4980-8EA8-C0D190B5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78" y="5448897"/>
            <a:ext cx="955790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code</a:t>
            </a:r>
          </a:p>
        </p:txBody>
      </p:sp>
      <p:sp>
        <p:nvSpPr>
          <p:cNvPr id="5136" name="Freeform 16">
            <a:extLst>
              <a:ext uri="{FF2B5EF4-FFF2-40B4-BE49-F238E27FC236}">
                <a16:creationId xmlns:a16="http://schemas.microsoft.com/office/drawing/2014/main" id="{528665DF-0A70-42B0-934E-08E5702C3128}"/>
              </a:ext>
            </a:extLst>
          </p:cNvPr>
          <p:cNvSpPr>
            <a:spLocks/>
          </p:cNvSpPr>
          <p:nvPr/>
        </p:nvSpPr>
        <p:spPr bwMode="auto">
          <a:xfrm>
            <a:off x="4024312" y="5173861"/>
            <a:ext cx="2373512" cy="598289"/>
          </a:xfrm>
          <a:custGeom>
            <a:avLst/>
            <a:gdLst>
              <a:gd name="T0" fmla="*/ 408 w 1329"/>
              <a:gd name="T1" fmla="*/ 0 h 335"/>
              <a:gd name="T2" fmla="*/ 0 w 1329"/>
              <a:gd name="T3" fmla="*/ 334 h 335"/>
              <a:gd name="T4" fmla="*/ 984 w 1329"/>
              <a:gd name="T5" fmla="*/ 334 h 335"/>
              <a:gd name="T6" fmla="*/ 1328 w 1329"/>
              <a:gd name="T7" fmla="*/ 0 h 335"/>
              <a:gd name="T8" fmla="*/ 432 w 1329"/>
              <a:gd name="T9" fmla="*/ 0 h 335"/>
              <a:gd name="T10" fmla="*/ 408 w 1329"/>
              <a:gd name="T11" fmla="*/ 0 h 3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9"/>
              <a:gd name="T19" fmla="*/ 0 h 335"/>
              <a:gd name="T20" fmla="*/ 1329 w 1329"/>
              <a:gd name="T21" fmla="*/ 335 h 3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9" h="335">
                <a:moveTo>
                  <a:pt x="408" y="0"/>
                </a:moveTo>
                <a:lnTo>
                  <a:pt x="0" y="334"/>
                </a:lnTo>
                <a:lnTo>
                  <a:pt x="984" y="334"/>
                </a:lnTo>
                <a:lnTo>
                  <a:pt x="1328" y="0"/>
                </a:lnTo>
                <a:lnTo>
                  <a:pt x="432" y="0"/>
                </a:lnTo>
                <a:lnTo>
                  <a:pt x="408" y="0"/>
                </a:lnTo>
              </a:path>
            </a:pathLst>
          </a:custGeom>
          <a:solidFill>
            <a:schemeClr val="bg2"/>
          </a:solidFill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5137" name="Freeform 17">
            <a:extLst>
              <a:ext uri="{FF2B5EF4-FFF2-40B4-BE49-F238E27FC236}">
                <a16:creationId xmlns:a16="http://schemas.microsoft.com/office/drawing/2014/main" id="{F1AEA48E-019F-433D-A3A1-A1FE337EA3E9}"/>
              </a:ext>
            </a:extLst>
          </p:cNvPr>
          <p:cNvSpPr>
            <a:spLocks/>
          </p:cNvSpPr>
          <p:nvPr/>
        </p:nvSpPr>
        <p:spPr bwMode="auto">
          <a:xfrm>
            <a:off x="4010025" y="5161360"/>
            <a:ext cx="2373512" cy="598290"/>
          </a:xfrm>
          <a:custGeom>
            <a:avLst/>
            <a:gdLst>
              <a:gd name="T0" fmla="*/ 408 w 1329"/>
              <a:gd name="T1" fmla="*/ 0 h 335"/>
              <a:gd name="T2" fmla="*/ 0 w 1329"/>
              <a:gd name="T3" fmla="*/ 334 h 335"/>
              <a:gd name="T4" fmla="*/ 984 w 1329"/>
              <a:gd name="T5" fmla="*/ 334 h 335"/>
              <a:gd name="T6" fmla="*/ 1328 w 1329"/>
              <a:gd name="T7" fmla="*/ 0 h 335"/>
              <a:gd name="T8" fmla="*/ 432 w 1329"/>
              <a:gd name="T9" fmla="*/ 0 h 335"/>
              <a:gd name="T10" fmla="*/ 408 w 1329"/>
              <a:gd name="T11" fmla="*/ 0 h 3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9"/>
              <a:gd name="T19" fmla="*/ 0 h 335"/>
              <a:gd name="T20" fmla="*/ 1329 w 1329"/>
              <a:gd name="T21" fmla="*/ 335 h 3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9" h="335">
                <a:moveTo>
                  <a:pt x="408" y="0"/>
                </a:moveTo>
                <a:lnTo>
                  <a:pt x="0" y="334"/>
                </a:lnTo>
                <a:lnTo>
                  <a:pt x="984" y="334"/>
                </a:lnTo>
                <a:lnTo>
                  <a:pt x="1328" y="0"/>
                </a:lnTo>
                <a:lnTo>
                  <a:pt x="432" y="0"/>
                </a:lnTo>
                <a:lnTo>
                  <a:pt x="408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286738" name="Rectangle 18">
            <a:extLst>
              <a:ext uri="{FF2B5EF4-FFF2-40B4-BE49-F238E27FC236}">
                <a16:creationId xmlns:a16="http://schemas.microsoft.com/office/drawing/2014/main" id="{686FD079-F390-4F9A-94B9-51B42699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340" y="5182791"/>
            <a:ext cx="840438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Test</a:t>
            </a:r>
          </a:p>
        </p:txBody>
      </p:sp>
      <p:sp>
        <p:nvSpPr>
          <p:cNvPr id="286739" name="Rectangle 19">
            <a:extLst>
              <a:ext uri="{FF2B5EF4-FFF2-40B4-BE49-F238E27FC236}">
                <a16:creationId xmlns:a16="http://schemas.microsoft.com/office/drawing/2014/main" id="{26E8EB3D-7956-4919-9520-D7C115B0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4271963"/>
            <a:ext cx="1271588" cy="1562696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547B477A-D9D7-4919-939C-4CC19CD7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7" y="4259462"/>
            <a:ext cx="1300163" cy="158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286741" name="Rectangle 21">
            <a:extLst>
              <a:ext uri="{FF2B5EF4-FFF2-40B4-BE49-F238E27FC236}">
                <a16:creationId xmlns:a16="http://schemas.microsoft.com/office/drawing/2014/main" id="{F3C512F0-D6B4-4773-92B1-7515F056F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915" y="4357688"/>
            <a:ext cx="1013498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25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Project</a:t>
            </a:r>
          </a:p>
          <a:p>
            <a:pPr>
              <a:lnSpc>
                <a:spcPct val="100000"/>
              </a:lnSpc>
              <a:defRPr/>
            </a:pPr>
            <a:endParaRPr lang="en-US" sz="2025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</a:endParaRPr>
          </a:p>
        </p:txBody>
      </p:sp>
      <p:sp>
        <p:nvSpPr>
          <p:cNvPr id="286742" name="Rectangle 22">
            <a:extLst>
              <a:ext uri="{FF2B5EF4-FFF2-40B4-BE49-F238E27FC236}">
                <a16:creationId xmlns:a16="http://schemas.microsoft.com/office/drawing/2014/main" id="{B06F9A1E-9C57-481F-8EC7-86DDC4BC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502" y="4663083"/>
            <a:ext cx="724957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25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Plan</a:t>
            </a:r>
          </a:p>
        </p:txBody>
      </p:sp>
      <p:sp>
        <p:nvSpPr>
          <p:cNvPr id="286743" name="Rectangle 23">
            <a:extLst>
              <a:ext uri="{FF2B5EF4-FFF2-40B4-BE49-F238E27FC236}">
                <a16:creationId xmlns:a16="http://schemas.microsoft.com/office/drawing/2014/main" id="{AE7E61FB-0B06-43A3-8EF1-28612569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78" y="1868091"/>
            <a:ext cx="1975299" cy="9319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changes in </a:t>
            </a:r>
          </a:p>
          <a:p>
            <a:pPr>
              <a:lnSpc>
                <a:spcPct val="100000"/>
              </a:lnSpc>
              <a:defRPr/>
            </a:pPr>
            <a:endParaRPr lang="en-US" sz="270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</a:endParaRPr>
          </a:p>
        </p:txBody>
      </p:sp>
      <p:sp>
        <p:nvSpPr>
          <p:cNvPr id="286744" name="Rectangle 24">
            <a:extLst>
              <a:ext uri="{FF2B5EF4-FFF2-40B4-BE49-F238E27FC236}">
                <a16:creationId xmlns:a16="http://schemas.microsoft.com/office/drawing/2014/main" id="{DD330F72-9413-49AA-AF0E-9A50D2BA0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15" y="2185988"/>
            <a:ext cx="3687307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technical requirements</a:t>
            </a:r>
          </a:p>
        </p:txBody>
      </p:sp>
      <p:sp>
        <p:nvSpPr>
          <p:cNvPr id="286745" name="Rectangle 25">
            <a:extLst>
              <a:ext uri="{FF2B5EF4-FFF2-40B4-BE49-F238E27FC236}">
                <a16:creationId xmlns:a16="http://schemas.microsoft.com/office/drawing/2014/main" id="{771719D8-8623-43A8-BE23-46C506A5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790" y="1207294"/>
            <a:ext cx="1975299" cy="9319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changes in </a:t>
            </a:r>
          </a:p>
          <a:p>
            <a:pPr>
              <a:lnSpc>
                <a:spcPct val="100000"/>
              </a:lnSpc>
              <a:defRPr/>
            </a:pPr>
            <a:endParaRPr lang="en-US" sz="270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</a:endParaRPr>
          </a:p>
        </p:txBody>
      </p:sp>
      <p:sp>
        <p:nvSpPr>
          <p:cNvPr id="286746" name="Rectangle 26">
            <a:extLst>
              <a:ext uri="{FF2B5EF4-FFF2-40B4-BE49-F238E27FC236}">
                <a16:creationId xmlns:a16="http://schemas.microsoft.com/office/drawing/2014/main" id="{EFA10F13-5F03-4EDB-B4A1-3E4F04A7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27" y="1525191"/>
            <a:ext cx="3687307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business requirements</a:t>
            </a:r>
          </a:p>
        </p:txBody>
      </p:sp>
      <p:sp>
        <p:nvSpPr>
          <p:cNvPr id="286747" name="AutoShape 27">
            <a:extLst>
              <a:ext uri="{FF2B5EF4-FFF2-40B4-BE49-F238E27FC236}">
                <a16:creationId xmlns:a16="http://schemas.microsoft.com/office/drawing/2014/main" id="{AB36927D-F2DA-4AD8-9C77-86292925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2607469"/>
            <a:ext cx="3986213" cy="725091"/>
          </a:xfrm>
          <a:prstGeom prst="roundRect">
            <a:avLst>
              <a:gd name="adj" fmla="val 23269"/>
            </a:avLst>
          </a:prstGeom>
          <a:solidFill>
            <a:schemeClr val="bg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6748" name="Rectangle 28">
            <a:extLst>
              <a:ext uri="{FF2B5EF4-FFF2-40B4-BE49-F238E27FC236}">
                <a16:creationId xmlns:a16="http://schemas.microsoft.com/office/drawing/2014/main" id="{41757CA7-4F2D-4A22-B360-25DD92F66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752" y="2566393"/>
            <a:ext cx="1879119" cy="9319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changes in</a:t>
            </a:r>
          </a:p>
          <a:p>
            <a:pPr>
              <a:lnSpc>
                <a:spcPct val="100000"/>
              </a:lnSpc>
              <a:defRPr/>
            </a:pPr>
            <a:endParaRPr lang="en-US" sz="270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</a:endParaRPr>
          </a:p>
        </p:txBody>
      </p:sp>
      <p:sp>
        <p:nvSpPr>
          <p:cNvPr id="286749" name="Rectangle 29">
            <a:extLst>
              <a:ext uri="{FF2B5EF4-FFF2-40B4-BE49-F238E27FC236}">
                <a16:creationId xmlns:a16="http://schemas.microsoft.com/office/drawing/2014/main" id="{61AF3A02-9DF6-4C38-96E1-10DF6EE04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540" y="2884290"/>
            <a:ext cx="2994809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user requirements</a:t>
            </a:r>
          </a:p>
        </p:txBody>
      </p:sp>
      <p:sp>
        <p:nvSpPr>
          <p:cNvPr id="5150" name="Line 30">
            <a:extLst>
              <a:ext uri="{FF2B5EF4-FFF2-40B4-BE49-F238E27FC236}">
                <a16:creationId xmlns:a16="http://schemas.microsoft.com/office/drawing/2014/main" id="{0599782F-72FA-4466-950B-19ED570E74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1412" y="3498653"/>
            <a:ext cx="585788" cy="6322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025"/>
          </a:p>
        </p:txBody>
      </p:sp>
      <p:sp>
        <p:nvSpPr>
          <p:cNvPr id="5151" name="Line 31">
            <a:extLst>
              <a:ext uri="{FF2B5EF4-FFF2-40B4-BE49-F238E27FC236}">
                <a16:creationId xmlns:a16="http://schemas.microsoft.com/office/drawing/2014/main" id="{0753FF6F-94E0-43D7-A74A-22FE130E9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3550444"/>
            <a:ext cx="157163" cy="15073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025"/>
          </a:p>
        </p:txBody>
      </p:sp>
      <p:sp>
        <p:nvSpPr>
          <p:cNvPr id="5152" name="Line 32">
            <a:extLst>
              <a:ext uri="{FF2B5EF4-FFF2-40B4-BE49-F238E27FC236}">
                <a16:creationId xmlns:a16="http://schemas.microsoft.com/office/drawing/2014/main" id="{E1984220-1F09-4223-8727-63304D739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3498652"/>
            <a:ext cx="1485900" cy="15341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025"/>
          </a:p>
        </p:txBody>
      </p:sp>
      <p:sp>
        <p:nvSpPr>
          <p:cNvPr id="5153" name="Line 33">
            <a:extLst>
              <a:ext uri="{FF2B5EF4-FFF2-40B4-BE49-F238E27FC236}">
                <a16:creationId xmlns:a16="http://schemas.microsoft.com/office/drawing/2014/main" id="{F8649219-6AA8-43BE-B679-D5F2D0FBF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3448647"/>
            <a:ext cx="785813" cy="5679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025"/>
          </a:p>
        </p:txBody>
      </p:sp>
      <p:sp>
        <p:nvSpPr>
          <p:cNvPr id="5154" name="Line 34">
            <a:extLst>
              <a:ext uri="{FF2B5EF4-FFF2-40B4-BE49-F238E27FC236}">
                <a16:creationId xmlns:a16="http://schemas.microsoft.com/office/drawing/2014/main" id="{FFD51092-4EBD-4092-A4A9-9A9E02C21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3300" y="3550444"/>
            <a:ext cx="1428750" cy="12787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025"/>
          </a:p>
        </p:txBody>
      </p:sp>
      <p:sp>
        <p:nvSpPr>
          <p:cNvPr id="286755" name="Oval 35">
            <a:extLst>
              <a:ext uri="{FF2B5EF4-FFF2-40B4-BE49-F238E27FC236}">
                <a16:creationId xmlns:a16="http://schemas.microsoft.com/office/drawing/2014/main" id="{AB663D91-2ED1-41D7-B252-E478A882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3904060"/>
            <a:ext cx="3686175" cy="723305"/>
          </a:xfrm>
          <a:prstGeom prst="ellipse">
            <a:avLst/>
          </a:prstGeom>
          <a:solidFill>
            <a:schemeClr val="hlink"/>
          </a:solidFill>
          <a:ln w="1270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6756" name="Oval 36">
            <a:extLst>
              <a:ext uri="{FF2B5EF4-FFF2-40B4-BE49-F238E27FC236}">
                <a16:creationId xmlns:a16="http://schemas.microsoft.com/office/drawing/2014/main" id="{6E0E895F-6326-498C-AD62-752E079A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3891559"/>
            <a:ext cx="3714750" cy="748307"/>
          </a:xfrm>
          <a:prstGeom prst="ellipse">
            <a:avLst/>
          </a:prstGeom>
          <a:noFill/>
          <a:ln w="25400">
            <a:noFill/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6757" name="Rectangle 37">
            <a:extLst>
              <a:ext uri="{FF2B5EF4-FFF2-40B4-BE49-F238E27FC236}">
                <a16:creationId xmlns:a16="http://schemas.microsoft.com/office/drawing/2014/main" id="{F9D8646D-ADA3-42DD-B8ED-D4681330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327" y="3989785"/>
            <a:ext cx="2725505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software models</a:t>
            </a:r>
          </a:p>
        </p:txBody>
      </p:sp>
      <p:pic>
        <p:nvPicPr>
          <p:cNvPr id="5158" name="Picture 38">
            <a:extLst>
              <a:ext uri="{FF2B5EF4-FFF2-40B4-BE49-F238E27FC236}">
                <a16:creationId xmlns:a16="http://schemas.microsoft.com/office/drawing/2014/main" id="{A53192A0-A5D3-47FF-93C5-384C490DDBC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254" y="4809530"/>
            <a:ext cx="1496616" cy="105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7A23-7D88-4438-8CD1-B688662D4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31A879-1796-4F57-98FE-F3565136056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45121" name="Text Box 1">
            <a:extLst>
              <a:ext uri="{FF2B5EF4-FFF2-40B4-BE49-F238E27FC236}">
                <a16:creationId xmlns:a16="http://schemas.microsoft.com/office/drawing/2014/main" id="{45B8E588-CA28-4C72-90DA-C7FDFD8A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F26E0911-A41D-4E88-8ED7-F7504649BAF5}" type="slidenum">
              <a:rPr lang="en-US" altLang="en-US" sz="1400"/>
              <a:pPr algn="r"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45122" name="Text Box 2">
            <a:extLst>
              <a:ext uri="{FF2B5EF4-FFF2-40B4-BE49-F238E27FC236}">
                <a16:creationId xmlns:a16="http://schemas.microsoft.com/office/drawing/2014/main" id="{4797E793-66AE-4E9D-95A3-1499E6C7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What is Change Management</a:t>
            </a:r>
          </a:p>
        </p:txBody>
      </p:sp>
      <p:sp>
        <p:nvSpPr>
          <p:cNvPr id="645123" name="Text Box 3">
            <a:extLst>
              <a:ext uri="{FF2B5EF4-FFF2-40B4-BE49-F238E27FC236}">
                <a16:creationId xmlns:a16="http://schemas.microsoft.com/office/drawing/2014/main" id="{E0B8F7CC-53F3-4E18-866E-AA81F8E0E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5" y="1111250"/>
            <a:ext cx="11165747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Also called </a:t>
            </a:r>
            <a:r>
              <a:rPr lang="en-US" altLang="en-US" sz="2800" b="1" dirty="0">
                <a:solidFill>
                  <a:srgbClr val="0070C0"/>
                </a:solidFill>
              </a:rPr>
              <a:t>software configuration management (SCM)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sz="2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It is an </a:t>
            </a:r>
            <a:r>
              <a:rPr lang="en-US" altLang="en-US" sz="2800" b="1" dirty="0">
                <a:solidFill>
                  <a:srgbClr val="0070C0"/>
                </a:solidFill>
              </a:rPr>
              <a:t>umbrella activity </a:t>
            </a:r>
            <a:r>
              <a:rPr lang="en-US" altLang="en-US" sz="2800" dirty="0"/>
              <a:t>that is </a:t>
            </a:r>
            <a:r>
              <a:rPr lang="en-US" altLang="en-US" sz="2800" u="sng" dirty="0"/>
              <a:t>applied throughout</a:t>
            </a:r>
            <a:r>
              <a:rPr lang="en-US" altLang="en-US" sz="2800" dirty="0"/>
              <a:t> the software process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It's goal is to </a:t>
            </a:r>
            <a:r>
              <a:rPr lang="en-US" altLang="en-US" sz="2800" b="1" u="sng" dirty="0">
                <a:solidFill>
                  <a:srgbClr val="0070C0"/>
                </a:solidFill>
              </a:rPr>
              <a:t>maximize</a:t>
            </a:r>
            <a:r>
              <a:rPr lang="en-US" altLang="en-US" sz="2800" b="1" dirty="0">
                <a:solidFill>
                  <a:srgbClr val="0070C0"/>
                </a:solidFill>
              </a:rPr>
              <a:t> productivity </a:t>
            </a:r>
            <a:r>
              <a:rPr lang="en-US" altLang="en-US" sz="2800" dirty="0"/>
              <a:t>by </a:t>
            </a:r>
            <a:r>
              <a:rPr lang="en-US" altLang="en-US" sz="2800" b="1" u="sng" dirty="0">
                <a:solidFill>
                  <a:srgbClr val="0070C0"/>
                </a:solidFill>
              </a:rPr>
              <a:t>minimizing</a:t>
            </a:r>
            <a:r>
              <a:rPr lang="en-US" altLang="en-US" sz="2800" b="1" dirty="0">
                <a:solidFill>
                  <a:srgbClr val="0070C0"/>
                </a:solidFill>
              </a:rPr>
              <a:t> mistakes </a:t>
            </a:r>
            <a:r>
              <a:rPr lang="en-US" altLang="en-US" sz="2800" dirty="0"/>
              <a:t>caused by confusion when </a:t>
            </a:r>
            <a:r>
              <a:rPr lang="en-US" altLang="en-US" sz="2800" u="sng" dirty="0"/>
              <a:t>coordinating</a:t>
            </a:r>
            <a:r>
              <a:rPr lang="en-US" altLang="en-US" sz="2800" dirty="0"/>
              <a:t> software development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SCM identifies, organizes, and </a:t>
            </a:r>
            <a:r>
              <a:rPr lang="en-US" altLang="en-US" sz="2800" b="1" dirty="0">
                <a:solidFill>
                  <a:srgbClr val="0070C0"/>
                </a:solidFill>
              </a:rPr>
              <a:t>controls </a:t>
            </a:r>
            <a:r>
              <a:rPr lang="en-US" altLang="en-US" sz="2800" b="1" u="sng" dirty="0">
                <a:solidFill>
                  <a:srgbClr val="0070C0"/>
                </a:solidFill>
              </a:rPr>
              <a:t>modifications</a:t>
            </a: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to the software being built by a software development team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SCM activities are formulated to </a:t>
            </a:r>
            <a:r>
              <a:rPr lang="en-US" altLang="en-US" sz="2800" u="sng" dirty="0"/>
              <a:t>identify</a:t>
            </a:r>
            <a:r>
              <a:rPr lang="en-US" altLang="en-US" sz="2800" dirty="0"/>
              <a:t> change, </a:t>
            </a:r>
            <a:r>
              <a:rPr lang="en-US" altLang="en-US" sz="2800" u="sng" dirty="0"/>
              <a:t>control</a:t>
            </a:r>
            <a:r>
              <a:rPr lang="en-US" altLang="en-US" sz="2800" dirty="0"/>
              <a:t> change, </a:t>
            </a:r>
            <a:r>
              <a:rPr lang="en-US" altLang="en-US" sz="2800" u="sng" dirty="0"/>
              <a:t>ensure</a:t>
            </a:r>
            <a:r>
              <a:rPr lang="en-US" altLang="en-US" sz="2800" dirty="0"/>
              <a:t> that change is being properly implemented, </a:t>
            </a:r>
            <a:r>
              <a:rPr lang="en-US" altLang="en-US" sz="2800" b="1" dirty="0">
                <a:solidFill>
                  <a:srgbClr val="0070C0"/>
                </a:solidFill>
              </a:rPr>
              <a:t>and </a:t>
            </a:r>
            <a:r>
              <a:rPr lang="en-US" altLang="en-US" sz="2800" b="1" u="sng" dirty="0">
                <a:solidFill>
                  <a:srgbClr val="0070C0"/>
                </a:solidFill>
              </a:rPr>
              <a:t>report</a:t>
            </a:r>
            <a:r>
              <a:rPr lang="en-US" altLang="en-US" sz="2800" b="1" dirty="0">
                <a:solidFill>
                  <a:srgbClr val="0070C0"/>
                </a:solidFill>
              </a:rPr>
              <a:t> changes to others who may have an interest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3810-BADA-4E3B-87C3-AC390CA3DF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D93C033-B102-47FD-B315-024D673C5DB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46145" name="Text Box 1">
            <a:extLst>
              <a:ext uri="{FF2B5EF4-FFF2-40B4-BE49-F238E27FC236}">
                <a16:creationId xmlns:a16="http://schemas.microsoft.com/office/drawing/2014/main" id="{D3A6C4A1-03E2-44E2-A6AE-8DFB5D7BC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7B8FDEB2-C1ED-4FC5-BA44-F5520F84D020}" type="slidenum">
              <a:rPr lang="en-US" altLang="en-US" sz="1400"/>
              <a:pPr algn="r"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46146" name="Text Box 2">
            <a:extLst>
              <a:ext uri="{FF2B5EF4-FFF2-40B4-BE49-F238E27FC236}">
                <a16:creationId xmlns:a16="http://schemas.microsoft.com/office/drawing/2014/main" id="{D01FB068-59CE-4C19-9E3B-7B9A554E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4000" dirty="0"/>
              <a:t>(continued)</a:t>
            </a:r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E1F83544-36C3-4DB7-BAF6-5BCD7D0DA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513" y="1371599"/>
            <a:ext cx="10628851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SCM is </a:t>
            </a:r>
            <a:r>
              <a:rPr lang="en-US" altLang="en-US" u="sng" dirty="0"/>
              <a:t>initiated</a:t>
            </a:r>
            <a:r>
              <a:rPr lang="en-US" altLang="en-US" dirty="0"/>
              <a:t> when the project </a:t>
            </a:r>
            <a:r>
              <a:rPr lang="en-US" altLang="en-US" u="sng" dirty="0"/>
              <a:t>begins</a:t>
            </a:r>
            <a:r>
              <a:rPr lang="en-US" altLang="en-US" dirty="0"/>
              <a:t> and </a:t>
            </a:r>
            <a:r>
              <a:rPr lang="en-US" altLang="en-US" u="sng" dirty="0"/>
              <a:t>terminates</a:t>
            </a:r>
            <a:r>
              <a:rPr lang="en-US" altLang="en-US" dirty="0"/>
              <a:t> when the software is taken </a:t>
            </a:r>
            <a:r>
              <a:rPr lang="en-US" altLang="en-US" u="sng" dirty="0"/>
              <a:t>out of operation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u="sng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u="sng" dirty="0"/>
              <a:t>View</a:t>
            </a:r>
            <a:r>
              <a:rPr lang="en-US" altLang="en-US" dirty="0"/>
              <a:t> of SCM from various roles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b="1" dirty="0">
                <a:solidFill>
                  <a:srgbClr val="0070C0"/>
                </a:solidFill>
              </a:rPr>
              <a:t>Project manager </a:t>
            </a:r>
            <a:r>
              <a:rPr lang="en-US" altLang="en-US" dirty="0"/>
              <a:t>-&gt; an auditing mechanism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b="1" dirty="0">
                <a:solidFill>
                  <a:srgbClr val="0070C0"/>
                </a:solidFill>
              </a:rPr>
              <a:t>SCM manager </a:t>
            </a:r>
            <a:r>
              <a:rPr lang="en-US" altLang="en-US" dirty="0"/>
              <a:t>-&gt; a controlling, tracking, and policy making mechanism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b="1" dirty="0">
                <a:solidFill>
                  <a:srgbClr val="0070C0"/>
                </a:solidFill>
              </a:rPr>
              <a:t>Software engineer </a:t>
            </a:r>
            <a:r>
              <a:rPr lang="en-US" altLang="en-US" dirty="0"/>
              <a:t>-&gt; a changing, building, and access control mechanism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b="1" dirty="0">
                <a:solidFill>
                  <a:srgbClr val="0070C0"/>
                </a:solidFill>
              </a:rPr>
              <a:t>Customer</a:t>
            </a:r>
            <a:r>
              <a:rPr lang="en-US" altLang="en-US" dirty="0"/>
              <a:t> -&gt; a quality assurance and product identification mechanism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614ACA03-407E-48BE-8DAF-88133CA99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086" y="482204"/>
            <a:ext cx="6906220" cy="282178"/>
          </a:xfrm>
        </p:spPr>
        <p:txBody>
          <a:bodyPr vert="horz" wrap="square" lIns="101798" tIns="50006" rIns="101798" bIns="50006" rtlCol="0" anchor="ctr">
            <a:normAutofit fontScale="90000"/>
          </a:bodyPr>
          <a:lstStyle/>
          <a:p>
            <a:pPr>
              <a:defRPr/>
            </a:pPr>
            <a:r>
              <a:rPr lang="en-US" dirty="0"/>
              <a:t>The Software Configuration</a:t>
            </a:r>
          </a:p>
        </p:txBody>
      </p:sp>
      <p:sp>
        <p:nvSpPr>
          <p:cNvPr id="287747" name="Oval 3">
            <a:extLst>
              <a:ext uri="{FF2B5EF4-FFF2-40B4-BE49-F238E27FC236}">
                <a16:creationId xmlns:a16="http://schemas.microsoft.com/office/drawing/2014/main" id="{C072D541-A4BC-4FCD-A000-0C208F56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347" y="1368029"/>
            <a:ext cx="6543675" cy="4346972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7748" name="Oval 4">
            <a:extLst>
              <a:ext uri="{FF2B5EF4-FFF2-40B4-BE49-F238E27FC236}">
                <a16:creationId xmlns:a16="http://schemas.microsoft.com/office/drawing/2014/main" id="{7DEF19F2-9EAA-4255-8A6F-B8F1EEA9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965" y="3421857"/>
            <a:ext cx="2407444" cy="2189559"/>
          </a:xfrm>
          <a:prstGeom prst="ellipse">
            <a:avLst/>
          </a:prstGeom>
          <a:solidFill>
            <a:srgbClr val="F76681"/>
          </a:solidFill>
          <a:ln w="508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7749" name="Oval 5">
            <a:extLst>
              <a:ext uri="{FF2B5EF4-FFF2-40B4-BE49-F238E27FC236}">
                <a16:creationId xmlns:a16="http://schemas.microsoft.com/office/drawing/2014/main" id="{0699F847-C394-42AB-8FCB-B6B940B6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103" y="1678782"/>
            <a:ext cx="2409229" cy="2191346"/>
          </a:xfrm>
          <a:prstGeom prst="ellipse">
            <a:avLst/>
          </a:prstGeom>
          <a:solidFill>
            <a:srgbClr val="E5405D"/>
          </a:solidFill>
          <a:ln w="508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7750" name="Oval 6">
            <a:extLst>
              <a:ext uri="{FF2B5EF4-FFF2-40B4-BE49-F238E27FC236}">
                <a16:creationId xmlns:a16="http://schemas.microsoft.com/office/drawing/2014/main" id="{02C4CEE5-9608-482B-8D46-87BAB9A3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469" y="1693070"/>
            <a:ext cx="2407444" cy="2189559"/>
          </a:xfrm>
          <a:prstGeom prst="ellipse">
            <a:avLst/>
          </a:prstGeom>
          <a:solidFill>
            <a:srgbClr val="CF0E30"/>
          </a:solidFill>
          <a:ln w="508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25">
              <a:latin typeface="Helvetica" charset="0"/>
            </a:endParaRPr>
          </a:p>
        </p:txBody>
      </p:sp>
      <p:sp>
        <p:nvSpPr>
          <p:cNvPr id="287751" name="Rectangle 7">
            <a:extLst>
              <a:ext uri="{FF2B5EF4-FFF2-40B4-BE49-F238E27FC236}">
                <a16:creationId xmlns:a16="http://schemas.microsoft.com/office/drawing/2014/main" id="{85B3C873-1E93-435C-94C1-FBA1D8EC6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791" y="2519959"/>
            <a:ext cx="1667523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programs</a:t>
            </a:r>
          </a:p>
        </p:txBody>
      </p:sp>
      <p:sp>
        <p:nvSpPr>
          <p:cNvPr id="287752" name="Rectangle 8">
            <a:extLst>
              <a:ext uri="{FF2B5EF4-FFF2-40B4-BE49-F238E27FC236}">
                <a16:creationId xmlns:a16="http://schemas.microsoft.com/office/drawing/2014/main" id="{9E251623-A53E-4ABE-9EF6-35D8652F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280" y="2530675"/>
            <a:ext cx="1898355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documents</a:t>
            </a:r>
          </a:p>
        </p:txBody>
      </p:sp>
      <p:sp>
        <p:nvSpPr>
          <p:cNvPr id="287753" name="Rectangle 9">
            <a:extLst>
              <a:ext uri="{FF2B5EF4-FFF2-40B4-BE49-F238E27FC236}">
                <a16:creationId xmlns:a16="http://schemas.microsoft.com/office/drawing/2014/main" id="{9286D17E-4B15-49F6-B88A-2865ABF9D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835" y="4296966"/>
            <a:ext cx="878845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data</a:t>
            </a:r>
          </a:p>
        </p:txBody>
      </p:sp>
      <p:sp>
        <p:nvSpPr>
          <p:cNvPr id="287754" name="Rectangle 10">
            <a:extLst>
              <a:ext uri="{FF2B5EF4-FFF2-40B4-BE49-F238E27FC236}">
                <a16:creationId xmlns:a16="http://schemas.microsoft.com/office/drawing/2014/main" id="{84EB3392-BF99-445D-AF5B-E1A384A6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180" y="4157663"/>
            <a:ext cx="1898355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700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rPr>
              <a:t>The pieces</a:t>
            </a:r>
          </a:p>
        </p:txBody>
      </p:sp>
      <p:sp>
        <p:nvSpPr>
          <p:cNvPr id="6155" name="Arc 11">
            <a:extLst>
              <a:ext uri="{FF2B5EF4-FFF2-40B4-BE49-F238E27FC236}">
                <a16:creationId xmlns:a16="http://schemas.microsoft.com/office/drawing/2014/main" id="{A7DE70BB-3EFB-489D-ACCB-979EE3969EC3}"/>
              </a:ext>
            </a:extLst>
          </p:cNvPr>
          <p:cNvSpPr>
            <a:spLocks/>
          </p:cNvSpPr>
          <p:nvPr/>
        </p:nvSpPr>
        <p:spPr bwMode="auto">
          <a:xfrm>
            <a:off x="4483299" y="4607719"/>
            <a:ext cx="1428750" cy="85725"/>
          </a:xfrm>
          <a:custGeom>
            <a:avLst/>
            <a:gdLst>
              <a:gd name="T0" fmla="*/ 1270000 w 21600"/>
              <a:gd name="T1" fmla="*/ 76200 h 21600"/>
              <a:gd name="T2" fmla="*/ 0 w 21600"/>
              <a:gd name="T3" fmla="*/ 0 h 21600"/>
              <a:gd name="T4" fmla="*/ 12700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6156" name="Arc 12">
            <a:extLst>
              <a:ext uri="{FF2B5EF4-FFF2-40B4-BE49-F238E27FC236}">
                <a16:creationId xmlns:a16="http://schemas.microsoft.com/office/drawing/2014/main" id="{69A0AF67-ADA5-4B59-902D-572C6201C142}"/>
              </a:ext>
            </a:extLst>
          </p:cNvPr>
          <p:cNvSpPr>
            <a:spLocks/>
          </p:cNvSpPr>
          <p:nvPr/>
        </p:nvSpPr>
        <p:spPr bwMode="auto">
          <a:xfrm>
            <a:off x="4424362" y="3173612"/>
            <a:ext cx="3586163" cy="1166217"/>
          </a:xfrm>
          <a:custGeom>
            <a:avLst/>
            <a:gdLst>
              <a:gd name="T0" fmla="*/ 3187552 w 21600"/>
              <a:gd name="T1" fmla="*/ 0 h 21633"/>
              <a:gd name="T2" fmla="*/ 0 w 21600"/>
              <a:gd name="T3" fmla="*/ 1036637 h 21633"/>
              <a:gd name="T4" fmla="*/ 0 w 21600"/>
              <a:gd name="T5" fmla="*/ 1581 h 21633"/>
              <a:gd name="T6" fmla="*/ 0 60000 65536"/>
              <a:gd name="T7" fmla="*/ 0 60000 65536"/>
              <a:gd name="T8" fmla="*/ 0 60000 65536"/>
              <a:gd name="T9" fmla="*/ 0 w 21600"/>
              <a:gd name="T10" fmla="*/ 0 h 21633"/>
              <a:gd name="T11" fmla="*/ 21600 w 21600"/>
              <a:gd name="T12" fmla="*/ 21633 h 2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33" fill="none" extrusionOk="0">
                <a:moveTo>
                  <a:pt x="21599" y="-1"/>
                </a:moveTo>
                <a:cubicBezTo>
                  <a:pt x="21599" y="10"/>
                  <a:pt x="21600" y="21"/>
                  <a:pt x="21600" y="33"/>
                </a:cubicBezTo>
                <a:cubicBezTo>
                  <a:pt x="21600" y="11962"/>
                  <a:pt x="11929" y="21632"/>
                  <a:pt x="0" y="21633"/>
                </a:cubicBezTo>
              </a:path>
              <a:path w="21600" h="21633" stroke="0" extrusionOk="0">
                <a:moveTo>
                  <a:pt x="21599" y="-1"/>
                </a:moveTo>
                <a:cubicBezTo>
                  <a:pt x="21599" y="10"/>
                  <a:pt x="21600" y="21"/>
                  <a:pt x="21600" y="33"/>
                </a:cubicBezTo>
                <a:cubicBezTo>
                  <a:pt x="21600" y="11962"/>
                  <a:pt x="11929" y="21632"/>
                  <a:pt x="0" y="21633"/>
                </a:cubicBezTo>
                <a:lnTo>
                  <a:pt x="0" y="33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  <p:sp>
        <p:nvSpPr>
          <p:cNvPr id="6157" name="Arc 13">
            <a:extLst>
              <a:ext uri="{FF2B5EF4-FFF2-40B4-BE49-F238E27FC236}">
                <a16:creationId xmlns:a16="http://schemas.microsoft.com/office/drawing/2014/main" id="{7F328900-51A8-43CD-9E33-BF726E82E60A}"/>
              </a:ext>
            </a:extLst>
          </p:cNvPr>
          <p:cNvSpPr>
            <a:spLocks/>
          </p:cNvSpPr>
          <p:nvPr/>
        </p:nvSpPr>
        <p:spPr bwMode="auto">
          <a:xfrm>
            <a:off x="4395788" y="3071813"/>
            <a:ext cx="1257300" cy="1114425"/>
          </a:xfrm>
          <a:custGeom>
            <a:avLst/>
            <a:gdLst>
              <a:gd name="T0" fmla="*/ 1117600 w 21600"/>
              <a:gd name="T1" fmla="*/ 0 h 21600"/>
              <a:gd name="T2" fmla="*/ 0 w 21600"/>
              <a:gd name="T3" fmla="*/ 990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25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BDFA2-DF9F-413B-B7F7-73E4C35D1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D788D16-BF65-4E49-B9E1-E0BD483E376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47169" name="Text Box 1">
            <a:extLst>
              <a:ext uri="{FF2B5EF4-FFF2-40B4-BE49-F238E27FC236}">
                <a16:creationId xmlns:a16="http://schemas.microsoft.com/office/drawing/2014/main" id="{8858A873-5DA3-4CD4-B1FC-FA0282487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E46B43D4-6302-46A1-AE51-550186F8BC50}" type="slidenum">
              <a:rPr lang="en-US" altLang="en-US" sz="1400"/>
              <a:pPr algn="r"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647170" name="Text Box 2">
            <a:extLst>
              <a:ext uri="{FF2B5EF4-FFF2-40B4-BE49-F238E27FC236}">
                <a16:creationId xmlns:a16="http://schemas.microsoft.com/office/drawing/2014/main" id="{90E7F4D6-9C83-483A-BFF6-B4142F609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459" y="342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Software Configuration</a:t>
            </a:r>
          </a:p>
        </p:txBody>
      </p:sp>
      <p:sp>
        <p:nvSpPr>
          <p:cNvPr id="647171" name="Text Box 3">
            <a:extLst>
              <a:ext uri="{FF2B5EF4-FFF2-40B4-BE49-F238E27FC236}">
                <a16:creationId xmlns:a16="http://schemas.microsoft.com/office/drawing/2014/main" id="{0247199F-9281-45D8-BEED-CF8F0D97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459" y="1485900"/>
            <a:ext cx="963545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dirty="0"/>
              <a:t>The </a:t>
            </a:r>
            <a:r>
              <a:rPr lang="en-US" altLang="en-US" u="sng" dirty="0"/>
              <a:t>Output</a:t>
            </a:r>
            <a:r>
              <a:rPr lang="en-US" altLang="en-US" dirty="0"/>
              <a:t> from the software process makes up the software configuration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b="1" u="sng" dirty="0">
                <a:solidFill>
                  <a:srgbClr val="0070C0"/>
                </a:solidFill>
              </a:rPr>
              <a:t>Computer programs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(both source code files and executable files)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endParaRPr lang="en-US" altLang="en-US" dirty="0"/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b="1" u="sng" dirty="0">
                <a:solidFill>
                  <a:srgbClr val="0070C0"/>
                </a:solidFill>
              </a:rPr>
              <a:t>Work products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that describe the computer programs (documents targeted at both technical practitioners and users)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endParaRPr lang="en-US" altLang="en-US" dirty="0"/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b="1" u="sng" dirty="0">
                <a:solidFill>
                  <a:srgbClr val="0070C0"/>
                </a:solidFill>
              </a:rPr>
              <a:t>Data </a:t>
            </a:r>
            <a:r>
              <a:rPr lang="en-US" altLang="en-US" dirty="0"/>
              <a:t>(contained within the programs themselves or in external files)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2749A-C009-4C6C-A4DE-7B14656B3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F60EF70-356A-4880-B1DE-0A383D299ED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48193" name="Text Box 1">
            <a:extLst>
              <a:ext uri="{FF2B5EF4-FFF2-40B4-BE49-F238E27FC236}">
                <a16:creationId xmlns:a16="http://schemas.microsoft.com/office/drawing/2014/main" id="{96359FE6-2A2F-481A-9A0C-E6F54C9DD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0EB74097-DC32-4B3A-BC1B-D488067046C9}" type="slidenum">
              <a:rPr lang="en-US" altLang="en-US" sz="1400"/>
              <a:pPr algn="r"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648194" name="Text Box 2">
            <a:extLst>
              <a:ext uri="{FF2B5EF4-FFF2-40B4-BE49-F238E27FC236}">
                <a16:creationId xmlns:a16="http://schemas.microsoft.com/office/drawing/2014/main" id="{09464106-8A09-4F11-8AD6-C30D09CB4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580" y="390088"/>
            <a:ext cx="9722840" cy="69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Sources/Origins of Software Change</a:t>
            </a:r>
          </a:p>
        </p:txBody>
      </p:sp>
      <p:sp>
        <p:nvSpPr>
          <p:cNvPr id="648195" name="Text Box 3">
            <a:extLst>
              <a:ext uri="{FF2B5EF4-FFF2-40B4-BE49-F238E27FC236}">
                <a16:creationId xmlns:a16="http://schemas.microsoft.com/office/drawing/2014/main" id="{770A655A-9E9D-444A-B208-1615FEB9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011" y="1568741"/>
            <a:ext cx="10939244" cy="489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b="1" u="sng" dirty="0">
                <a:solidFill>
                  <a:srgbClr val="0070C0"/>
                </a:solidFill>
              </a:rPr>
              <a:t>Errors </a:t>
            </a:r>
            <a:r>
              <a:rPr lang="en-US" altLang="en-US" dirty="0"/>
              <a:t> detected in the software need to be corrected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b="1" u="sng" dirty="0">
                <a:solidFill>
                  <a:srgbClr val="0070C0"/>
                </a:solidFill>
              </a:rPr>
              <a:t>New business or market conditions</a:t>
            </a:r>
            <a:r>
              <a:rPr lang="en-US" altLang="en-US" dirty="0"/>
              <a:t> dictate changes in product requirements or business rules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b="1" u="sng" dirty="0">
                <a:solidFill>
                  <a:srgbClr val="0070C0"/>
                </a:solidFill>
              </a:rPr>
              <a:t>New customer needs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demand modifications of data produced by information systems, functionality delivered by products, or services delivered by a computer-based system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b="1" u="sng" dirty="0">
                <a:solidFill>
                  <a:srgbClr val="0070C0"/>
                </a:solidFill>
              </a:rPr>
              <a:t>Reorganization or business growth/downsizing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causes changes in project priorities or software engineering team structure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b="1" u="sng" dirty="0">
                <a:solidFill>
                  <a:srgbClr val="0070C0"/>
                </a:solidFill>
              </a:rPr>
              <a:t>Budgetary or scheduling constraints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cause a redefinition of the system or product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0FD98F178517419E95CAD52DFEF3BC" ma:contentTypeVersion="7" ma:contentTypeDescription="Create a new document." ma:contentTypeScope="" ma:versionID="5ba73de6f5d9c5a0147f7c121c2fe702">
  <xsd:schema xmlns:xsd="http://www.w3.org/2001/XMLSchema" xmlns:xs="http://www.w3.org/2001/XMLSchema" xmlns:p="http://schemas.microsoft.com/office/2006/metadata/properties" xmlns:ns2="899c8358-1064-4340-90e8-7c7693f115c9" targetNamespace="http://schemas.microsoft.com/office/2006/metadata/properties" ma:root="true" ma:fieldsID="9f642d1a0426b8562d44fc6203d1a970" ns2:_="">
    <xsd:import namespace="899c8358-1064-4340-90e8-7c7693f115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c8358-1064-4340-90e8-7c7693f115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5BA02B-D9AF-43AF-B9CC-CB502FF08104}"/>
</file>

<file path=customXml/itemProps2.xml><?xml version="1.0" encoding="utf-8"?>
<ds:datastoreItem xmlns:ds="http://schemas.openxmlformats.org/officeDocument/2006/customXml" ds:itemID="{813A9E3A-75DD-4F1B-A535-ED34A91F9D93}"/>
</file>

<file path=customXml/itemProps3.xml><?xml version="1.0" encoding="utf-8"?>
<ds:datastoreItem xmlns:ds="http://schemas.openxmlformats.org/officeDocument/2006/customXml" ds:itemID="{697DBB8B-86F3-4367-85B0-2F86A7ECAA97}"/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2294</Words>
  <Application>Microsoft Office PowerPoint</Application>
  <PresentationFormat>Widescreen</PresentationFormat>
  <Paragraphs>378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Futura-Condensed</vt:lpstr>
      <vt:lpstr>Google Sans</vt:lpstr>
      <vt:lpstr>Helvetica</vt:lpstr>
      <vt:lpstr>LubalinGraph-Demi</vt:lpstr>
      <vt:lpstr>sohne</vt:lpstr>
      <vt:lpstr>Times New Roman</vt:lpstr>
      <vt:lpstr>Wingdings</vt:lpstr>
      <vt:lpstr>Work Sans</vt:lpstr>
      <vt:lpstr>Office Theme</vt:lpstr>
      <vt:lpstr>Software Engineering (CSC601)     Lecture 14</vt:lpstr>
      <vt:lpstr>Module 5 Software Risk, Configuration  management and Quality Assurance  </vt:lpstr>
      <vt:lpstr>The “First Law”</vt:lpstr>
      <vt:lpstr>What Are These Changes?</vt:lpstr>
      <vt:lpstr>PowerPoint Presentation</vt:lpstr>
      <vt:lpstr>PowerPoint Presentation</vt:lpstr>
      <vt:lpstr>The Software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Baselined SCIs and the  project  database</vt:lpstr>
      <vt:lpstr>Change Control</vt:lpstr>
      <vt:lpstr>Change &amp; SCM</vt:lpstr>
      <vt:lpstr>PowerPoint Presentation</vt:lpstr>
      <vt:lpstr>PowerPoint Presentation</vt:lpstr>
      <vt:lpstr>Content of the repository</vt:lpstr>
      <vt:lpstr>PowerPoint Presentation</vt:lpstr>
      <vt:lpstr>PowerPoint Presentation</vt:lpstr>
      <vt:lpstr>PowerPoint Presentation</vt:lpstr>
      <vt:lpstr>SCM Tools</vt:lpstr>
      <vt:lpstr>PowerPoint Presentation</vt:lpstr>
      <vt:lpstr>PowerPoint Presentation</vt:lpstr>
      <vt:lpstr>PowerPoint Presentation</vt:lpstr>
      <vt:lpstr>Layers/Tasks of the SCM process</vt:lpstr>
      <vt:lpstr>PowerPoint Presentation</vt:lpstr>
      <vt:lpstr>PowerPoint Presentation</vt:lpstr>
      <vt:lpstr>PowerPoint Presentation</vt:lpstr>
      <vt:lpstr>The change control process</vt:lpstr>
      <vt:lpstr>PowerPoint Presentation</vt:lpstr>
      <vt:lpstr>PowerPoint Presentation</vt:lpstr>
      <vt:lpstr>PowerPoint Presentation</vt:lpstr>
      <vt:lpstr>Status Accounting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shilpaingoley1@gmail.com</dc:creator>
  <cp:lastModifiedBy>shilpaingoley1@gmail.com</cp:lastModifiedBy>
  <cp:revision>23</cp:revision>
  <dcterms:created xsi:type="dcterms:W3CDTF">2021-03-16T17:05:52Z</dcterms:created>
  <dcterms:modified xsi:type="dcterms:W3CDTF">2021-03-30T07:35:54Z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0x010100E40FD98F178517419E95CAD52DFEF3BC</vt:lpwstr>
  </property>
</Properties>
</file>