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74189" autoAdjust="0"/>
  </p:normalViewPr>
  <p:slideViewPr>
    <p:cSldViewPr snapToGrid="0" snapToObjects="1" showGuides="1">
      <p:cViewPr varScale="1">
        <p:scale>
          <a:sx n="82" d="100"/>
          <a:sy n="82" d="100"/>
        </p:scale>
        <p:origin x="557"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COURSERA\DATA%20ANALYST\IBM.CAPSTONE.PROJECT\LABS\M1-CollectingDataUsingAPILab\github-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COURSERA\DATA%20ANALYST\IBM.CAPSTONE.PROJECT\LABS\M1-WebScrapingLab\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[github-job-postings.xlsx]Sheet1!PivotTable1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Number of jobs based on programming languages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Sheet1!$A$4:$A$16</c:f>
              <c:strCache>
                <c:ptCount val="12"/>
                <c:pt idx="0">
                  <c:v>C</c:v>
                </c:pt>
                <c:pt idx="1">
                  <c:v>Java</c:v>
                </c:pt>
                <c:pt idx="2">
                  <c:v>Python</c:v>
                </c:pt>
                <c:pt idx="3">
                  <c:v>Oracle</c:v>
                </c:pt>
                <c:pt idx="4">
                  <c:v>JavaScript</c:v>
                </c:pt>
                <c:pt idx="5">
                  <c:v>C#</c:v>
                </c:pt>
                <c:pt idx="6">
                  <c:v>C++</c:v>
                </c:pt>
                <c:pt idx="7">
                  <c:v>SQL Server</c:v>
                </c:pt>
                <c:pt idx="8">
                  <c:v>MongoDB</c:v>
                </c:pt>
                <c:pt idx="9">
                  <c:v>Scala</c:v>
                </c:pt>
                <c:pt idx="10">
                  <c:v>PostgreSQL</c:v>
                </c:pt>
                <c:pt idx="11">
                  <c:v>MySQL Server</c:v>
                </c:pt>
              </c:strCache>
            </c:strRef>
          </c:cat>
          <c:val>
            <c:numRef>
              <c:f>Sheet1!$B$4:$B$16</c:f>
              <c:numCache>
                <c:formatCode>General</c:formatCode>
                <c:ptCount val="12"/>
                <c:pt idx="0">
                  <c:v>13498</c:v>
                </c:pt>
                <c:pt idx="1">
                  <c:v>2609</c:v>
                </c:pt>
                <c:pt idx="2">
                  <c:v>1173</c:v>
                </c:pt>
                <c:pt idx="3">
                  <c:v>784</c:v>
                </c:pt>
                <c:pt idx="4">
                  <c:v>355</c:v>
                </c:pt>
                <c:pt idx="5">
                  <c:v>333</c:v>
                </c:pt>
                <c:pt idx="6">
                  <c:v>305</c:v>
                </c:pt>
                <c:pt idx="7">
                  <c:v>250</c:v>
                </c:pt>
                <c:pt idx="8">
                  <c:v>174</c:v>
                </c:pt>
                <c:pt idx="9">
                  <c:v>33</c:v>
                </c:pt>
                <c:pt idx="10">
                  <c:v>10</c:v>
                </c:pt>
                <c:pt idx="11">
                  <c:v>0</c:v>
                </c:pt>
              </c:numCache>
            </c:numRef>
          </c:val>
          <c:extLst>
            <c:ext xmlns:c16="http://schemas.microsoft.com/office/drawing/2014/chart" uri="{C3380CC4-5D6E-409C-BE32-E72D297353CC}">
              <c16:uniqueId val="{00000000-2FE3-47AE-97EC-662963F6716E}"/>
            </c:ext>
          </c:extLst>
        </c:ser>
        <c:dLbls>
          <c:showLegendKey val="0"/>
          <c:showVal val="0"/>
          <c:showCatName val="0"/>
          <c:showSerName val="0"/>
          <c:showPercent val="0"/>
          <c:showBubbleSize val="0"/>
        </c:dLbls>
        <c:gapWidth val="182"/>
        <c:axId val="512046496"/>
        <c:axId val="512046976"/>
      </c:barChart>
      <c:catAx>
        <c:axId val="5120464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046976"/>
        <c:crosses val="autoZero"/>
        <c:auto val="1"/>
        <c:lblAlgn val="ctr"/>
        <c:lblOffset val="100"/>
        <c:noMultiLvlLbl val="0"/>
      </c:catAx>
      <c:valAx>
        <c:axId val="512046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046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[popular-languages.csv]Pivot!PivotTable1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Popular Languages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Pivot!$B$3</c:f>
              <c:strCache>
                <c:ptCount val="1"/>
                <c:pt idx="0">
                  <c:v>Total</c:v>
                </c:pt>
              </c:strCache>
            </c:strRef>
          </c:tx>
          <c:spPr>
            <a:solidFill>
              <a:schemeClr val="accent1"/>
            </a:solidFill>
            <a:ln>
              <a:noFill/>
            </a:ln>
            <a:effectLst/>
          </c:spPr>
          <c:invertIfNegative val="0"/>
          <c:cat>
            <c:strRef>
              <c:f>Pivot!$A$4:$A$14</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Pivot!$B$4:$B$14</c:f>
              <c:numCache>
                <c:formatCode>General</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E296-4E85-8BC0-E20D26F606CA}"/>
            </c:ext>
          </c:extLst>
        </c:ser>
        <c:dLbls>
          <c:showLegendKey val="0"/>
          <c:showVal val="0"/>
          <c:showCatName val="0"/>
          <c:showSerName val="0"/>
          <c:showPercent val="0"/>
          <c:showBubbleSize val="0"/>
        </c:dLbls>
        <c:gapWidth val="182"/>
        <c:axId val="1994478624"/>
        <c:axId val="1901055488"/>
      </c:barChart>
      <c:catAx>
        <c:axId val="19944786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1055488"/>
        <c:crosses val="autoZero"/>
        <c:auto val="1"/>
        <c:lblAlgn val="ctr"/>
        <c:lblOffset val="100"/>
        <c:noMultiLvlLbl val="0"/>
      </c:catAx>
      <c:valAx>
        <c:axId val="1901055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478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mahekP07/CourseraProjects/blob/master/LABS/M5-DashboardLab/Current%20Technology%20Usage.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5"/>
            <a:ext cx="4986790" cy="1845657"/>
          </a:xfrm>
        </p:spPr>
        <p:txBody>
          <a:bodyPr anchor="ctr">
            <a:normAutofit/>
          </a:bodyPr>
          <a:lstStyle/>
          <a:p>
            <a:pPr algn="just"/>
            <a:r>
              <a:rPr lang="en-US" dirty="0">
                <a:solidFill>
                  <a:srgbClr val="0E659B"/>
                </a:solidFill>
              </a:rPr>
              <a:t>STACK OVERFLOW DEVELOPER SURVEY-2019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lgn="just">
              <a:buNone/>
            </a:pPr>
            <a:r>
              <a:rPr lang="en-US" dirty="0"/>
              <a:t>Mahek Panchal</a:t>
            </a:r>
          </a:p>
          <a:p>
            <a:pPr marL="0" indent="0" algn="just">
              <a:buNone/>
            </a:pPr>
            <a:r>
              <a:rPr lang="en-US" dirty="0"/>
              <a:t>24 Oct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DATABASE TRENDS - FINDINGS &amp; IMPLICATIONS</a:t>
            </a:r>
          </a:p>
        </p:txBody>
      </p:sp>
      <p:sp>
        <p:nvSpPr>
          <p:cNvPr id="10" name="TextBox 9">
            <a:extLst>
              <a:ext uri="{FF2B5EF4-FFF2-40B4-BE49-F238E27FC236}">
                <a16:creationId xmlns:a16="http://schemas.microsoft.com/office/drawing/2014/main" id="{17D3B356-6B76-0F6A-6344-DD347666C3CC}"/>
              </a:ext>
            </a:extLst>
          </p:cNvPr>
          <p:cNvSpPr txBox="1"/>
          <p:nvPr/>
        </p:nvSpPr>
        <p:spPr>
          <a:xfrm>
            <a:off x="838200" y="1659285"/>
            <a:ext cx="10515600" cy="3539430"/>
          </a:xfrm>
          <a:prstGeom prst="rect">
            <a:avLst/>
          </a:prstGeom>
          <a:noFill/>
        </p:spPr>
        <p:txBody>
          <a:bodyPr wrap="square">
            <a:spAutoFit/>
          </a:bodyPr>
          <a:lstStyle/>
          <a:p>
            <a:pPr marL="0" indent="0" algn="just">
              <a:buNone/>
            </a:pPr>
            <a:r>
              <a:rPr lang="en-US" sz="1600" dirty="0">
                <a:solidFill>
                  <a:schemeClr val="accent5">
                    <a:lumMod val="75000"/>
                  </a:schemeClr>
                </a:solidFill>
              </a:rPr>
              <a:t>Findings:</a:t>
            </a:r>
          </a:p>
          <a:p>
            <a:pPr marL="0" indent="0" algn="just">
              <a:buNone/>
            </a:pPr>
            <a:endParaRPr lang="en-US" sz="1600" dirty="0">
              <a:solidFill>
                <a:schemeClr val="accent5">
                  <a:lumMod val="75000"/>
                </a:schemeClr>
              </a:solidFill>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Out of all respondents, 5,469 reported working with MySQL, indicating its strong presence in the database landscape.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Microsoft SQL Server has 4,110 users, while PostgreSQL has 4,097 users, showcasing close competition between these database technologies.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There is a notable shift in preference towards PostgreSQL, with its user base expected to surpass 4,000 next year, positioning it as the first choice over MySQL and reflecting a growing interest in PostgreSQL and MongoDB.</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solidFill>
                <a:schemeClr val="accent5">
                  <a:lumMod val="75000"/>
                </a:schemeClr>
              </a:solidFill>
              <a:latin typeface="IBM Plex Mono Text" panose="020B0509050203000203"/>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accent5">
                    <a:lumMod val="75000"/>
                  </a:schemeClr>
                </a:solidFill>
                <a:effectLst/>
                <a:latin typeface="IBM Plex Mono Text" panose="020B0509050203000203"/>
              </a:rPr>
              <a:t>Implications:</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solidFill>
                <a:schemeClr val="accent5">
                  <a:lumMod val="75000"/>
                </a:schemeClr>
              </a:solidFill>
              <a:latin typeface="IBM Plex Mono Text" panose="020B0509050203000203"/>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Given the significant number of MySQL users, a robust demand remains for MySQL expertise in the job market.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The close user counts for Microsoft SQL Server and PostgreSQL indicate a competitive environment.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The rising trend in PostgreSQL's popularity suggests a shift in developer preferences. Companies should invest in training and resources for PostgreSQL and MongoDB to align with this trend and meet future data management needs.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386941"/>
            <a:ext cx="7068725" cy="2569239"/>
          </a:xfrm>
        </p:spPr>
        <p:txBody>
          <a:bodyPr>
            <a:normAutofit/>
          </a:bodyPr>
          <a:lstStyle/>
          <a:p>
            <a:pPr marL="0" indent="0" algn="just">
              <a:buNone/>
            </a:pPr>
            <a:r>
              <a:rPr lang="en-US" sz="2200" dirty="0"/>
              <a:t>You can look at my IBM Cognos Analytics Dashboard over here:</a:t>
            </a:r>
            <a:br>
              <a:rPr lang="en-US" sz="2200" dirty="0"/>
            </a:br>
            <a:br>
              <a:rPr lang="en-US" sz="2200" dirty="0"/>
            </a:br>
            <a:r>
              <a:rPr lang="en-US" sz="2200" dirty="0">
                <a:hlinkClick r:id="rId2"/>
              </a:rPr>
              <a:t>https://github.com/mahekP07/CourseraProjects/blob/master/LABS/M5-DashboardLab/Current%20Technology%20Usage.pdf</a:t>
            </a:r>
            <a:endParaRPr lang="en-US" sz="2200" dirty="0"/>
          </a:p>
          <a:p>
            <a:pPr marL="0" indent="0" algn="just">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TRENDS</a:t>
            </a:r>
          </a:p>
        </p:txBody>
      </p:sp>
      <p:pic>
        <p:nvPicPr>
          <p:cNvPr id="4" name="Content Placeholder 3">
            <a:extLst>
              <a:ext uri="{FF2B5EF4-FFF2-40B4-BE49-F238E27FC236}">
                <a16:creationId xmlns:a16="http://schemas.microsoft.com/office/drawing/2014/main" id="{AABEA870-DA35-15E6-080F-F46E0C95237C}"/>
              </a:ext>
            </a:extLst>
          </p:cNvPr>
          <p:cNvPicPr>
            <a:picLocks noGrp="1" noChangeAspect="1"/>
          </p:cNvPicPr>
          <p:nvPr>
            <p:ph idx="1"/>
          </p:nvPr>
        </p:nvPicPr>
        <p:blipFill>
          <a:blip r:embed="rId2"/>
          <a:stretch>
            <a:fillRect/>
          </a:stretch>
        </p:blipFill>
        <p:spPr>
          <a:xfrm>
            <a:off x="2360946" y="1690688"/>
            <a:ext cx="7470107"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TRENDS</a:t>
            </a:r>
          </a:p>
        </p:txBody>
      </p:sp>
      <p:pic>
        <p:nvPicPr>
          <p:cNvPr id="4" name="Content Placeholder 3">
            <a:extLst>
              <a:ext uri="{FF2B5EF4-FFF2-40B4-BE49-F238E27FC236}">
                <a16:creationId xmlns:a16="http://schemas.microsoft.com/office/drawing/2014/main" id="{1BB94CD6-AAAC-5A63-050F-8C176DA3DD22}"/>
              </a:ext>
            </a:extLst>
          </p:cNvPr>
          <p:cNvPicPr>
            <a:picLocks noGrp="1" noChangeAspect="1"/>
          </p:cNvPicPr>
          <p:nvPr>
            <p:ph idx="1"/>
          </p:nvPr>
        </p:nvPicPr>
        <p:blipFill>
          <a:blip r:embed="rId2"/>
          <a:stretch>
            <a:fillRect/>
          </a:stretch>
        </p:blipFill>
        <p:spPr>
          <a:xfrm>
            <a:off x="2140237" y="1690688"/>
            <a:ext cx="7911525" cy="4351338"/>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4" name="Content Placeholder 3">
            <a:extLst>
              <a:ext uri="{FF2B5EF4-FFF2-40B4-BE49-F238E27FC236}">
                <a16:creationId xmlns:a16="http://schemas.microsoft.com/office/drawing/2014/main" id="{4F2BFC2E-158A-6CB1-889E-C9894BD31552}"/>
              </a:ext>
            </a:extLst>
          </p:cNvPr>
          <p:cNvPicPr>
            <a:picLocks noGrp="1" noChangeAspect="1"/>
          </p:cNvPicPr>
          <p:nvPr>
            <p:ph idx="1"/>
          </p:nvPr>
        </p:nvPicPr>
        <p:blipFill>
          <a:blip r:embed="rId2"/>
          <a:stretch>
            <a:fillRect/>
          </a:stretch>
        </p:blipFill>
        <p:spPr>
          <a:xfrm>
            <a:off x="2311996" y="1690688"/>
            <a:ext cx="7568007"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pPr marL="0" indent="0" algn="just">
              <a:buNone/>
            </a:pPr>
            <a:r>
              <a:rPr lang="en-US" sz="2400" dirty="0"/>
              <a:t>Based on the analysis, individuals and companies can identify the most in-demand skill sets, allowing job seekers to focus on gaining proficiency in those areas.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OVERALL FINDINGS &amp; IMPLICATIONS</a:t>
            </a:r>
          </a:p>
        </p:txBody>
      </p:sp>
      <p:sp>
        <p:nvSpPr>
          <p:cNvPr id="10" name="TextBox 9">
            <a:extLst>
              <a:ext uri="{FF2B5EF4-FFF2-40B4-BE49-F238E27FC236}">
                <a16:creationId xmlns:a16="http://schemas.microsoft.com/office/drawing/2014/main" id="{3B68B6D7-A134-E2E9-EC72-22633729D85C}"/>
              </a:ext>
            </a:extLst>
          </p:cNvPr>
          <p:cNvSpPr txBox="1"/>
          <p:nvPr/>
        </p:nvSpPr>
        <p:spPr>
          <a:xfrm>
            <a:off x="838200" y="1782395"/>
            <a:ext cx="10515600" cy="3293209"/>
          </a:xfrm>
          <a:prstGeom prst="rect">
            <a:avLst/>
          </a:prstGeom>
          <a:noFill/>
        </p:spPr>
        <p:txBody>
          <a:bodyPr wrap="square">
            <a:spAutoFit/>
          </a:bodyPr>
          <a:lstStyle/>
          <a:p>
            <a:pPr marL="0" indent="0" algn="just">
              <a:buNone/>
            </a:pPr>
            <a:r>
              <a:rPr lang="en-US" sz="1600" dirty="0">
                <a:solidFill>
                  <a:schemeClr val="accent5">
                    <a:lumMod val="75000"/>
                  </a:schemeClr>
                </a:solidFill>
              </a:rPr>
              <a:t>Findings:</a:t>
            </a:r>
          </a:p>
          <a:p>
            <a:pPr marL="0" indent="0" algn="just">
              <a:buNone/>
            </a:pPr>
            <a:endParaRPr kumimoji="0" lang="en-US" altLang="en-US" sz="1600" b="0" i="0" u="none" strike="noStrike" cap="none" normalizeH="0" baseline="0" dirty="0">
              <a:ln>
                <a:noFill/>
              </a:ln>
              <a:solidFill>
                <a:schemeClr val="accent5">
                  <a:lumMod val="75000"/>
                </a:schemeClr>
              </a:solidFill>
              <a:effectLst/>
              <a:latin typeface="IBM Plex Mono Text" panose="020B0509050203000203"/>
            </a:endParaRPr>
          </a:p>
          <a:p>
            <a:pPr marL="285750" indent="-285750" algn="just">
              <a:buFont typeface="Arial" panose="020B0604020202020204" pitchFamily="34" charset="0"/>
              <a:buChar char="•"/>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JavaScript is widely used, and Python is becoming popular.</a:t>
            </a:r>
          </a:p>
          <a:p>
            <a:pPr marL="285750" indent="-285750" algn="just">
              <a:buFont typeface="Arial" panose="020B0604020202020204" pitchFamily="34" charset="0"/>
              <a:buChar char="•"/>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Over 90% of respondents are young male developers.</a:t>
            </a:r>
          </a:p>
          <a:p>
            <a:pPr marL="285750" indent="-285750" algn="just">
              <a:buFont typeface="Arial" panose="020B0604020202020204" pitchFamily="34" charset="0"/>
              <a:buChar char="•"/>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Developers are mostly located in developed countries.</a:t>
            </a:r>
          </a:p>
          <a:p>
            <a:pPr marR="0" lvl="0" algn="just" defTabSz="914400" rtl="0" eaLnBrk="0" fontAlgn="base" latinLnBrk="0" hangingPunct="0">
              <a:lnSpc>
                <a:spcPct val="100000"/>
              </a:lnSpc>
              <a:spcBef>
                <a:spcPct val="0"/>
              </a:spcBef>
              <a:spcAft>
                <a:spcPct val="0"/>
              </a:spcAft>
              <a:buClrTx/>
              <a:buSzTx/>
              <a:tabLst/>
            </a:pPr>
            <a:endParaRPr lang="en-US" altLang="en-US" sz="1600" dirty="0">
              <a:solidFill>
                <a:schemeClr val="accent5">
                  <a:lumMod val="75000"/>
                </a:schemeClr>
              </a:solidFill>
              <a:latin typeface="IBM Plex Mono Text" panose="020B0509050203000203"/>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accent5">
                    <a:lumMod val="75000"/>
                  </a:schemeClr>
                </a:solidFill>
                <a:effectLst/>
                <a:latin typeface="IBM Plex Mono Text" panose="020B0509050203000203"/>
              </a:rPr>
              <a:t>Implications:</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solidFill>
                <a:schemeClr val="accent5">
                  <a:lumMod val="75000"/>
                </a:schemeClr>
              </a:solidFill>
              <a:latin typeface="IBM Plex Mono Text" panose="020B0509050203000203"/>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chemeClr val="accent5">
                    <a:lumMod val="75000"/>
                  </a:schemeClr>
                </a:solidFill>
                <a:latin typeface="IBM Plex Mono Text" panose="020B0509050203000203"/>
              </a:rPr>
              <a:t>With JavaScript being widely used and Python gaining popularity, job seekers should prioritize building expertise in these languages to increase their employability. Companies should offer training to stay competitive.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chemeClr val="accent5">
                    <a:lumMod val="75000"/>
                  </a:schemeClr>
                </a:solidFill>
                <a:latin typeface="IBM Plex Mono Text" panose="020B0509050203000203"/>
              </a:rPr>
              <a:t>The predominance of young male developers highlights a gender imbalance.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chemeClr val="accent5">
                    <a:lumMod val="75000"/>
                  </a:schemeClr>
                </a:solidFill>
                <a:latin typeface="IBM Plex Mono Text" panose="020B0509050203000203"/>
              </a:rPr>
              <a:t>Since developers are primarily located in developed countries, expanding recruitment efforts globally could provide access to a broader, more diverse pool of developers.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pPr algn="just"/>
            <a:r>
              <a:rPr lang="en-US" sz="1600" dirty="0"/>
              <a:t>The increasing popularity of Python and the shift toward PostgreSQL and MongoDB reflect changing developer preferences. Both individuals and companies should stay agile by adapting to these trends to remain competitive in the tech landscape.</a:t>
            </a:r>
          </a:p>
          <a:p>
            <a:pPr algn="just"/>
            <a:r>
              <a:rPr lang="en-US" sz="1600" dirty="0"/>
              <a:t>With JavaScript and HTML/CSS being highly used, the demand for skilled web developers continues to rise. </a:t>
            </a:r>
          </a:p>
          <a:p>
            <a:pPr algn="just"/>
            <a:r>
              <a:rPr lang="en-US" sz="1600" dirty="0"/>
              <a:t>The dominance of young male developers in the industry highlights a significant gender gap. Focused efforts on diversity, equity, and inclusion are essential for creating a more diverse and innovative tech workforce.</a:t>
            </a:r>
          </a:p>
          <a:p>
            <a:pPr algn="just"/>
            <a:r>
              <a:rPr lang="en-US" sz="1600" dirty="0"/>
              <a:t>As most developers are concentrated in developed countries, there is an opportunity to explore talent from underrepresented regions. Expanding recruitment to emerging markets can help companies access new, diverse talent and drive global growth.</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6" name="Content Placeholder 5">
            <a:extLst>
              <a:ext uri="{FF2B5EF4-FFF2-40B4-BE49-F238E27FC236}">
                <a16:creationId xmlns:a16="http://schemas.microsoft.com/office/drawing/2014/main" id="{81FC83D1-A0CF-DF12-06D5-64E1A87DE8EE}"/>
              </a:ext>
            </a:extLst>
          </p:cNvPr>
          <p:cNvPicPr>
            <a:picLocks noGrp="1" noChangeAspect="1"/>
          </p:cNvPicPr>
          <p:nvPr>
            <p:ph sz="half" idx="2"/>
          </p:nvPr>
        </p:nvPicPr>
        <p:blipFill>
          <a:blip r:embed="rId2"/>
          <a:stretch>
            <a:fillRect/>
          </a:stretch>
        </p:blipFill>
        <p:spPr>
          <a:xfrm>
            <a:off x="4697235" y="1825625"/>
            <a:ext cx="6504343" cy="4351338"/>
          </a:xfrm>
        </p:spPr>
      </p:pic>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JOB POSTINGS (Module-1)</a:t>
            </a:r>
          </a:p>
        </p:txBody>
      </p:sp>
      <p:graphicFrame>
        <p:nvGraphicFramePr>
          <p:cNvPr id="4" name="Chart 3">
            <a:extLst>
              <a:ext uri="{FF2B5EF4-FFF2-40B4-BE49-F238E27FC236}">
                <a16:creationId xmlns:a16="http://schemas.microsoft.com/office/drawing/2014/main" id="{7C942E09-07D0-BF5E-8346-0DEEC6E1228C}"/>
              </a:ext>
            </a:extLst>
          </p:cNvPr>
          <p:cNvGraphicFramePr>
            <a:graphicFrameLocks/>
          </p:cNvGraphicFramePr>
          <p:nvPr>
            <p:extLst>
              <p:ext uri="{D42A27DB-BD31-4B8C-83A1-F6EECF244321}">
                <p14:modId xmlns:p14="http://schemas.microsoft.com/office/powerpoint/2010/main" val="3221158904"/>
              </p:ext>
            </p:extLst>
          </p:nvPr>
        </p:nvGraphicFramePr>
        <p:xfrm>
          <a:off x="838200" y="16906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pPr algn="just"/>
            <a:r>
              <a:rPr lang="en-US" sz="2200" dirty="0"/>
              <a:t>Executive Summary</a:t>
            </a:r>
          </a:p>
          <a:p>
            <a:pPr algn="just"/>
            <a:r>
              <a:rPr lang="en-US" sz="2200" dirty="0"/>
              <a:t>Introduction</a:t>
            </a:r>
          </a:p>
          <a:p>
            <a:pPr algn="just"/>
            <a:r>
              <a:rPr lang="en-US" sz="2200" dirty="0"/>
              <a:t>Methodology</a:t>
            </a:r>
          </a:p>
          <a:p>
            <a:pPr algn="just"/>
            <a:r>
              <a:rPr lang="en-US" sz="2200" dirty="0"/>
              <a:t>Results</a:t>
            </a:r>
          </a:p>
          <a:p>
            <a:pPr lvl="1" algn="just"/>
            <a:r>
              <a:rPr lang="en-US" sz="1800" dirty="0"/>
              <a:t>Visualization – Charts</a:t>
            </a:r>
          </a:p>
          <a:p>
            <a:pPr lvl="1" algn="just"/>
            <a:r>
              <a:rPr lang="en-US" sz="1800" dirty="0"/>
              <a:t>Dashboard</a:t>
            </a:r>
          </a:p>
          <a:p>
            <a:pPr algn="just"/>
            <a:r>
              <a:rPr lang="en-US" sz="2200" dirty="0"/>
              <a:t>Discussion</a:t>
            </a:r>
          </a:p>
          <a:p>
            <a:pPr lvl="1" algn="just"/>
            <a:r>
              <a:rPr lang="en-US" sz="1800" dirty="0"/>
              <a:t>Findings &amp; Implications</a:t>
            </a:r>
          </a:p>
          <a:p>
            <a:pPr algn="just"/>
            <a:r>
              <a:rPr lang="en-US" sz="2200" dirty="0"/>
              <a:t>Conclusion</a:t>
            </a:r>
          </a:p>
          <a:p>
            <a:pPr algn="just"/>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 (Module-1)</a:t>
            </a:r>
          </a:p>
        </p:txBody>
      </p:sp>
      <p:graphicFrame>
        <p:nvGraphicFramePr>
          <p:cNvPr id="4" name="Chart 3">
            <a:extLst>
              <a:ext uri="{FF2B5EF4-FFF2-40B4-BE49-F238E27FC236}">
                <a16:creationId xmlns:a16="http://schemas.microsoft.com/office/drawing/2014/main" id="{0191D89D-7C7D-D719-F602-77475B2E8E54}"/>
              </a:ext>
            </a:extLst>
          </p:cNvPr>
          <p:cNvGraphicFramePr>
            <a:graphicFrameLocks/>
          </p:cNvGraphicFramePr>
          <p:nvPr>
            <p:extLst>
              <p:ext uri="{D42A27DB-BD31-4B8C-83A1-F6EECF244321}">
                <p14:modId xmlns:p14="http://schemas.microsoft.com/office/powerpoint/2010/main" val="3511932733"/>
              </p:ext>
            </p:extLst>
          </p:nvPr>
        </p:nvGraphicFramePr>
        <p:xfrm>
          <a:off x="838200" y="1690688"/>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45705"/>
            <a:ext cx="7068725" cy="4465447"/>
          </a:xfrm>
        </p:spPr>
        <p:txBody>
          <a:bodyPr>
            <a:noAutofit/>
          </a:bodyPr>
          <a:lstStyle/>
          <a:p>
            <a:pPr algn="just"/>
            <a:r>
              <a:rPr lang="en-US" sz="1600" dirty="0"/>
              <a:t>Data Wrangling and Cleaning</a:t>
            </a:r>
          </a:p>
          <a:p>
            <a:pPr lvl="1" algn="just"/>
            <a:r>
              <a:rPr lang="en-US" sz="1600" dirty="0"/>
              <a:t>Identifying and removing duplicate rows</a:t>
            </a:r>
          </a:p>
          <a:p>
            <a:pPr lvl="1" algn="just"/>
            <a:r>
              <a:rPr lang="en-US" sz="1600" dirty="0"/>
              <a:t>Handling missing values for all columns</a:t>
            </a:r>
          </a:p>
          <a:p>
            <a:pPr lvl="1" algn="just"/>
            <a:r>
              <a:rPr lang="en-US" sz="1600" dirty="0"/>
              <a:t>Normalizing data using two columns</a:t>
            </a:r>
          </a:p>
          <a:p>
            <a:pPr algn="just"/>
            <a:r>
              <a:rPr lang="en-US" sz="1600" dirty="0"/>
              <a:t>Data Analysis</a:t>
            </a:r>
          </a:p>
          <a:p>
            <a:pPr lvl="1" algn="just"/>
            <a:r>
              <a:rPr lang="en-US" sz="1600" dirty="0"/>
              <a:t>Plotting distribution curves and histograms</a:t>
            </a:r>
          </a:p>
          <a:p>
            <a:pPr lvl="1" algn="just"/>
            <a:r>
              <a:rPr lang="en-US" sz="1600" dirty="0"/>
              <a:t>Calculating median, identifying outliers, and computing the Inter Quartile Range (IQR)</a:t>
            </a:r>
          </a:p>
          <a:p>
            <a:pPr lvl="1" algn="just"/>
            <a:r>
              <a:rPr lang="en-US" sz="1600" dirty="0"/>
              <a:t>Determining upper and lower bounds, and finding correlations between numerical columns</a:t>
            </a:r>
          </a:p>
          <a:p>
            <a:pPr algn="just"/>
            <a:r>
              <a:rPr lang="en-US" sz="1600" dirty="0"/>
              <a:t>Data Visualization</a:t>
            </a:r>
          </a:p>
          <a:p>
            <a:pPr lvl="1" algn="just"/>
            <a:r>
              <a:rPr lang="en-US" sz="1600" dirty="0"/>
              <a:t>Creating histograms, scatter plots, bubble charts, and boxplots</a:t>
            </a:r>
          </a:p>
          <a:p>
            <a:pPr lvl="1" algn="just"/>
            <a:r>
              <a:rPr lang="en-US" sz="1600" dirty="0"/>
              <a:t>Generating pie charts, bar charts, and stacked charts for medians and counts</a:t>
            </a:r>
          </a:p>
          <a:p>
            <a:pPr algn="just"/>
            <a:r>
              <a:rPr lang="en-US" sz="1600" dirty="0"/>
              <a:t>Dashboard Creation </a:t>
            </a:r>
          </a:p>
          <a:p>
            <a:pPr lvl="1" algn="just"/>
            <a:r>
              <a:rPr lang="en-US" sz="1600" dirty="0"/>
              <a:t>Designing and building a dashboard using IBM Cognos Analytics.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984245"/>
            <a:ext cx="7068725" cy="39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800" dirty="0"/>
              <a:t>About the Dataset</a:t>
            </a:r>
          </a:p>
          <a:p>
            <a:pPr lvl="1" algn="just"/>
            <a:r>
              <a:rPr lang="en-US" sz="1400" dirty="0"/>
              <a:t>The dataset is based on a survey conducted by Stack Overflow, an online developer platform, which collected responses from software professionals globally.  </a:t>
            </a:r>
          </a:p>
          <a:p>
            <a:pPr lvl="1" algn="just"/>
            <a:r>
              <a:rPr lang="en-US" sz="1400" dirty="0"/>
              <a:t>The original dataset contains approximately 90,000 responses.</a:t>
            </a:r>
          </a:p>
          <a:p>
            <a:pPr marL="457200" lvl="1" indent="0" algn="just">
              <a:buNone/>
            </a:pPr>
            <a:endParaRPr lang="en-US" sz="1400" dirty="0"/>
          </a:p>
          <a:p>
            <a:pPr algn="just"/>
            <a:r>
              <a:rPr lang="en-US" sz="1800" dirty="0"/>
              <a:t>Aim of the Assignment</a:t>
            </a:r>
          </a:p>
          <a:p>
            <a:pPr lvl="1" algn="just"/>
            <a:r>
              <a:rPr lang="en-US" sz="1400" dirty="0"/>
              <a:t>This assignment will let you explore, analyze, and visualize the subset of the actual dataset to present key insights.</a:t>
            </a:r>
          </a:p>
          <a:p>
            <a:pPr marL="457200" lvl="1" indent="0" algn="just">
              <a:buNone/>
            </a:pPr>
            <a:endParaRPr lang="en-US" sz="1400" dirty="0"/>
          </a:p>
          <a:p>
            <a:pPr algn="just"/>
            <a:r>
              <a:rPr lang="en-US" sz="1800" dirty="0"/>
              <a:t>Key Information</a:t>
            </a:r>
          </a:p>
          <a:p>
            <a:pPr lvl="1" algn="just"/>
            <a:r>
              <a:rPr lang="en-US" sz="1400" dirty="0"/>
              <a:t> The data set includes responses to various survey questions, covering topics like employment status, coding habits, education, and compensation.  </a:t>
            </a:r>
          </a:p>
          <a:p>
            <a:pPr lvl="1" algn="just"/>
            <a:r>
              <a:rPr lang="en-US" sz="1400" dirty="0"/>
              <a:t>The trends of developer’s preferences are also predicted using different charts.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pPr algn="just"/>
            <a:r>
              <a:rPr lang="en-US" sz="2200" dirty="0"/>
              <a:t>Collect Survey data</a:t>
            </a:r>
          </a:p>
          <a:p>
            <a:pPr lvl="1" algn="just"/>
            <a:r>
              <a:rPr lang="en-US" sz="1800" dirty="0"/>
              <a:t>Use web scraping to collect data from an API</a:t>
            </a:r>
          </a:p>
          <a:p>
            <a:pPr algn="just"/>
            <a:r>
              <a:rPr lang="en-US" sz="2200" dirty="0"/>
              <a:t>Data Wrangling</a:t>
            </a:r>
          </a:p>
          <a:p>
            <a:pPr lvl="1" algn="just"/>
            <a:r>
              <a:rPr lang="en-US" sz="1800" dirty="0"/>
              <a:t>Find and Remove Duplicates</a:t>
            </a:r>
          </a:p>
          <a:p>
            <a:pPr lvl="1" algn="just"/>
            <a:r>
              <a:rPr lang="en-US" sz="1800" dirty="0"/>
              <a:t>Find and Impute Missing Values</a:t>
            </a:r>
          </a:p>
          <a:p>
            <a:pPr lvl="1" algn="just"/>
            <a:r>
              <a:rPr lang="en-US" sz="1800" dirty="0"/>
              <a:t>Normalize the Data</a:t>
            </a:r>
          </a:p>
          <a:p>
            <a:pPr algn="just"/>
            <a:r>
              <a:rPr lang="en-US" sz="2200" dirty="0"/>
              <a:t>Exploratory Data Analysis</a:t>
            </a:r>
          </a:p>
          <a:p>
            <a:pPr lvl="1" algn="just"/>
            <a:r>
              <a:rPr lang="en-US" sz="1800" dirty="0"/>
              <a:t>Find how data is distributed</a:t>
            </a:r>
          </a:p>
          <a:p>
            <a:pPr lvl="1" algn="just"/>
            <a:r>
              <a:rPr lang="en-US" sz="1800" dirty="0"/>
              <a:t>Find outliers</a:t>
            </a:r>
          </a:p>
          <a:p>
            <a:pPr lvl="1" algn="just"/>
            <a:r>
              <a:rPr lang="en-US" sz="1800" dirty="0"/>
              <a:t>Find correlation</a:t>
            </a:r>
          </a:p>
          <a:p>
            <a:pPr algn="just"/>
            <a:r>
              <a:rPr lang="en-US" sz="2200" dirty="0"/>
              <a:t>Data Visualization</a:t>
            </a:r>
          </a:p>
          <a:p>
            <a:pPr lvl="1" algn="just"/>
            <a:r>
              <a:rPr lang="en-US" sz="1800" dirty="0"/>
              <a:t>Visualize data using different types of charts</a:t>
            </a:r>
          </a:p>
          <a:p>
            <a:pPr algn="just"/>
            <a:r>
              <a:rPr lang="en-US" sz="2200" dirty="0"/>
              <a:t>Generate Dashboard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pic>
        <p:nvPicPr>
          <p:cNvPr id="5" name="Picture 4">
            <a:extLst>
              <a:ext uri="{FF2B5EF4-FFF2-40B4-BE49-F238E27FC236}">
                <a16:creationId xmlns:a16="http://schemas.microsoft.com/office/drawing/2014/main" id="{6FCD30AB-88F7-A2B6-9D2A-EB5944A6358B}"/>
              </a:ext>
            </a:extLst>
          </p:cNvPr>
          <p:cNvPicPr>
            <a:picLocks noChangeAspect="1"/>
          </p:cNvPicPr>
          <p:nvPr/>
        </p:nvPicPr>
        <p:blipFill>
          <a:blip r:embed="rId2"/>
          <a:stretch>
            <a:fillRect/>
          </a:stretch>
        </p:blipFill>
        <p:spPr>
          <a:xfrm>
            <a:off x="1470898" y="1565753"/>
            <a:ext cx="3916204" cy="4611210"/>
          </a:xfrm>
          <a:prstGeom prst="rect">
            <a:avLst/>
          </a:prstGeom>
          <a:noFill/>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pPr marL="0" indent="0">
              <a:buNone/>
            </a:pPr>
            <a:endParaRPr lang="en-US"/>
          </a:p>
          <a:p>
            <a:pPr marL="0" indent="0">
              <a:buNone/>
            </a:pPr>
            <a:endParaRPr lang="en-US"/>
          </a:p>
          <a:p>
            <a:pPr marL="0" indent="0">
              <a:buNone/>
            </a:pPr>
            <a:endParaRPr lang="en-US"/>
          </a:p>
        </p:txBody>
      </p:sp>
      <p:pic>
        <p:nvPicPr>
          <p:cNvPr id="7" name="Picture 6">
            <a:extLst>
              <a:ext uri="{FF2B5EF4-FFF2-40B4-BE49-F238E27FC236}">
                <a16:creationId xmlns:a16="http://schemas.microsoft.com/office/drawing/2014/main" id="{FAA9289A-547A-9095-AE89-7267FC9610CA}"/>
              </a:ext>
            </a:extLst>
          </p:cNvPr>
          <p:cNvPicPr>
            <a:picLocks noChangeAspect="1"/>
          </p:cNvPicPr>
          <p:nvPr/>
        </p:nvPicPr>
        <p:blipFill>
          <a:blip r:embed="rId3"/>
          <a:stretch>
            <a:fillRect/>
          </a:stretch>
        </p:blipFill>
        <p:spPr>
          <a:xfrm>
            <a:off x="6087452" y="1565753"/>
            <a:ext cx="5181600" cy="4351338"/>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128FBE8B-69CE-2792-4437-AE30215EAEEC}"/>
              </a:ext>
            </a:extLst>
          </p:cNvPr>
          <p:cNvPicPr>
            <a:picLocks noChangeAspect="1"/>
          </p:cNvPicPr>
          <p:nvPr/>
        </p:nvPicPr>
        <p:blipFill>
          <a:blip r:embed="rId3"/>
          <a:stretch>
            <a:fillRect/>
          </a:stretch>
        </p:blipFill>
        <p:spPr>
          <a:xfrm>
            <a:off x="838200" y="2002808"/>
            <a:ext cx="5257800" cy="3362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Content Placeholder 15">
            <a:extLst>
              <a:ext uri="{FF2B5EF4-FFF2-40B4-BE49-F238E27FC236}">
                <a16:creationId xmlns:a16="http://schemas.microsoft.com/office/drawing/2014/main" id="{3A516830-B708-338E-22BF-52CE609CBA9C}"/>
              </a:ext>
            </a:extLst>
          </p:cNvPr>
          <p:cNvPicPr>
            <a:picLocks noGrp="1" noChangeAspect="1"/>
          </p:cNvPicPr>
          <p:nvPr>
            <p:ph sz="half" idx="2"/>
          </p:nvPr>
        </p:nvPicPr>
        <p:blipFill>
          <a:blip r:embed="rId4"/>
          <a:stretch>
            <a:fillRect/>
          </a:stretch>
        </p:blipFill>
        <p:spPr>
          <a:xfrm>
            <a:off x="6284167" y="2002808"/>
            <a:ext cx="5181600" cy="3362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13" name="TextBox 12">
            <a:extLst>
              <a:ext uri="{FF2B5EF4-FFF2-40B4-BE49-F238E27FC236}">
                <a16:creationId xmlns:a16="http://schemas.microsoft.com/office/drawing/2014/main" id="{7087DBC1-50EB-6CB3-DC9D-7152A25E082D}"/>
              </a:ext>
            </a:extLst>
          </p:cNvPr>
          <p:cNvSpPr txBox="1"/>
          <p:nvPr/>
        </p:nvSpPr>
        <p:spPr>
          <a:xfrm>
            <a:off x="838200" y="1506022"/>
            <a:ext cx="10515600" cy="4031873"/>
          </a:xfrm>
          <a:prstGeom prst="rect">
            <a:avLst/>
          </a:prstGeom>
          <a:noFill/>
        </p:spPr>
        <p:txBody>
          <a:bodyPr wrap="square">
            <a:spAutoFit/>
          </a:bodyPr>
          <a:lstStyle/>
          <a:p>
            <a:pPr marL="0" indent="0" algn="just">
              <a:buNone/>
            </a:pPr>
            <a:r>
              <a:rPr lang="en-US" sz="1600" dirty="0">
                <a:solidFill>
                  <a:schemeClr val="accent5">
                    <a:lumMod val="75000"/>
                  </a:schemeClr>
                </a:solidFill>
              </a:rPr>
              <a:t>Findings:</a:t>
            </a:r>
          </a:p>
          <a:p>
            <a:pPr marL="0" indent="0" algn="just">
              <a:buNone/>
            </a:pPr>
            <a:endParaRPr lang="en-US" sz="1600" dirty="0">
              <a:solidFill>
                <a:schemeClr val="accent5">
                  <a:lumMod val="75000"/>
                </a:schemeClr>
              </a:solidFill>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Over 8,000 respondents reported using JavaScript in their work, indicating its strong prevalence in the programming landscape.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5">
                    <a:lumMod val="75000"/>
                  </a:schemeClr>
                </a:solidFill>
                <a:effectLst/>
                <a:latin typeface="IBM Plex Mono Text" panose="020B0509050203000203"/>
              </a:rPr>
              <a:t>Approximately 2,000 respondents indicated that they use C++, showcasing its relevance among developers, though it ranks lower than other languages.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solidFill>
                  <a:schemeClr val="accent5">
                    <a:lumMod val="75000"/>
                  </a:schemeClr>
                </a:solidFill>
                <a:latin typeface="IBM Plex Mono Text" panose="020B0509050203000203"/>
              </a:rPr>
              <a:t>A significant increase in the desire to learn Python was reported among respondents, ranking it third after JavaScript and HTML/CSS, indicating its growing importance in the programming landscape.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5">
                  <a:lumMod val="75000"/>
                </a:schemeClr>
              </a:solidFill>
              <a:effectLst/>
              <a:latin typeface="IBM Plex Mono Text" panose="020B0509050203000203"/>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accent5">
                    <a:lumMod val="75000"/>
                  </a:schemeClr>
                </a:solidFill>
                <a:effectLst/>
                <a:latin typeface="IBM Plex Mono Text" panose="020B0509050203000203"/>
              </a:rPr>
              <a:t>Implications:</a:t>
            </a:r>
          </a:p>
          <a:p>
            <a:pPr marL="0" marR="0" lvl="0" indent="0" algn="just" defTabSz="914400" rtl="0" eaLnBrk="0" fontAlgn="base" latinLnBrk="0" hangingPunct="0">
              <a:lnSpc>
                <a:spcPct val="100000"/>
              </a:lnSpc>
              <a:spcBef>
                <a:spcPct val="0"/>
              </a:spcBef>
              <a:spcAft>
                <a:spcPct val="0"/>
              </a:spcAft>
              <a:buClrTx/>
              <a:buSzTx/>
              <a:tabLst/>
            </a:pPr>
            <a:endParaRPr lang="en-US" altLang="en-US" sz="1600" dirty="0">
              <a:solidFill>
                <a:schemeClr val="accent5">
                  <a:lumMod val="75000"/>
                </a:schemeClr>
              </a:solidFill>
              <a:latin typeface="IBM Plex Mono Text" panose="020B0509050203000203"/>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5">
                    <a:lumMod val="75000"/>
                  </a:schemeClr>
                </a:solidFill>
                <a:effectLst/>
                <a:latin typeface="IBM Plex Mono Text" panose="020B0509050203000203"/>
              </a:rPr>
              <a:t>JavaScript's popularity signals strong demand for developers. Training programs should focus on JavaScript to meet market needs.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accent5">
                    <a:lumMod val="75000"/>
                  </a:schemeClr>
                </a:solidFill>
                <a:effectLst/>
                <a:latin typeface="IBM Plex Mono Text" panose="020B0509050203000203"/>
              </a:rPr>
              <a:t>C++ is important for game development and systems programming. Companies in these areas should seek skilled C++ developers.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solidFill>
                  <a:schemeClr val="accent5">
                    <a:lumMod val="75000"/>
                  </a:schemeClr>
                </a:solidFill>
                <a:latin typeface="IBM Plex Mono Text" panose="020B0509050203000203"/>
              </a:rPr>
              <a:t>The rising interest in Python suggests a shift in market demand for developers proficient in this language.</a:t>
            </a:r>
            <a:endParaRPr kumimoji="0" lang="en-US" altLang="en-US" sz="1600" i="0" u="none" strike="noStrike" cap="none" normalizeH="0" baseline="0" dirty="0">
              <a:ln>
                <a:noFill/>
              </a:ln>
              <a:solidFill>
                <a:schemeClr val="accent5">
                  <a:lumMod val="75000"/>
                </a:schemeClr>
              </a:solidFill>
              <a:effectLst/>
              <a:latin typeface="IBM Plex Mono Text" panose="020B0509050203000203"/>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Content Placeholder 11">
            <a:extLst>
              <a:ext uri="{FF2B5EF4-FFF2-40B4-BE49-F238E27FC236}">
                <a16:creationId xmlns:a16="http://schemas.microsoft.com/office/drawing/2014/main" id="{B8E47FC7-54E5-E6F0-9E67-941CB4422EFE}"/>
              </a:ext>
            </a:extLst>
          </p:cNvPr>
          <p:cNvPicPr>
            <a:picLocks noChangeAspect="1"/>
          </p:cNvPicPr>
          <p:nvPr/>
        </p:nvPicPr>
        <p:blipFill>
          <a:blip r:embed="rId2"/>
          <a:stretch>
            <a:fillRect/>
          </a:stretch>
        </p:blipFill>
        <p:spPr>
          <a:xfrm>
            <a:off x="838198" y="1825625"/>
            <a:ext cx="5181600" cy="3362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65D1DF3D-E0AE-9155-737F-ED5C963AE348}"/>
              </a:ext>
            </a:extLst>
          </p:cNvPr>
          <p:cNvPicPr>
            <a:picLocks noChangeAspect="1"/>
          </p:cNvPicPr>
          <p:nvPr/>
        </p:nvPicPr>
        <p:blipFill>
          <a:blip r:embed="rId3"/>
          <a:stretch>
            <a:fillRect/>
          </a:stretch>
        </p:blipFill>
        <p:spPr>
          <a:xfrm>
            <a:off x="6172200" y="1816666"/>
            <a:ext cx="5334001" cy="3353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926</TotalTime>
  <Words>922</Words>
  <Application>Microsoft Office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STACK OVERFLOW DEVELOPER SURVEY-2019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TRENDS</vt:lpstr>
      <vt:lpstr>FUTURE TECHNOLOGY TRENDS</vt:lpstr>
      <vt:lpstr>DEMOGRAPHICS</vt:lpstr>
      <vt:lpstr>DISCUSSION</vt:lpstr>
      <vt:lpstr>OVERALL FINDINGS &amp; IMPLICATIONS</vt:lpstr>
      <vt:lpstr>CONCLUSION</vt:lpstr>
      <vt:lpstr>APPENDIX</vt:lpstr>
      <vt:lpstr> JOB POSTINGS (Module-1)</vt:lpstr>
      <vt:lpstr>POPULAR LANGUAGES (Module-1)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Mahek Panchal</cp:lastModifiedBy>
  <cp:revision>42</cp:revision>
  <dcterms:created xsi:type="dcterms:W3CDTF">2020-10-28T18:29:43Z</dcterms:created>
  <dcterms:modified xsi:type="dcterms:W3CDTF">2024-10-24T05:44:01Z</dcterms:modified>
</cp:coreProperties>
</file>