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4e999ef2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4e999ef2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e999ef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e999ef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4e999ef2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4e999ef2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14e999ef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14e999e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4e999ef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4e999ef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4e999ef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4e999ef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4e999ef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4e999ef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14e999ef2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14e999ef2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4e999ef2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4e999ef2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4e999ef2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4e999ef2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4e999ef2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4e999ef2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voxelmorph/voxelmorph/blob/dev/scripts/tf/train.py" TargetMode="External"/><Relationship Id="rId4" Type="http://schemas.openxmlformats.org/officeDocument/2006/relationships/hyperlink" Target="https://github.com/voxelmorph/voxelmorph/tree/dev/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voxelmorph/voxelmorph/blob/dev/voxelmorph/tf/networks.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Unsupervised Segmentation Model</a:t>
            </a:r>
            <a:endParaRPr>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Decoder network</a:t>
            </a:r>
            <a:endParaRPr>
              <a:latin typeface="Roboto Mono"/>
              <a:ea typeface="Roboto Mono"/>
              <a:cs typeface="Roboto Mono"/>
              <a:sym typeface="Roboto Mono"/>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Roboto Mono"/>
                <a:ea typeface="Roboto Mono"/>
                <a:cs typeface="Roboto Mono"/>
                <a:sym typeface="Roboto Mono"/>
              </a:rPr>
              <a:t>Abstract representation → a semantic segmentation mask. </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The decoder block;</a:t>
            </a:r>
            <a:endParaRPr>
              <a:latin typeface="Roboto Mono"/>
              <a:ea typeface="Roboto Mono"/>
              <a:cs typeface="Roboto Mono"/>
              <a:sym typeface="Roboto Mono"/>
            </a:endParaRPr>
          </a:p>
          <a:p>
            <a:pPr indent="-317182" lvl="0" marL="457200" rtl="0" algn="l">
              <a:spcBef>
                <a:spcPts val="1200"/>
              </a:spcBef>
              <a:spcAft>
                <a:spcPts val="0"/>
              </a:spcAft>
              <a:buSzPct val="100000"/>
              <a:buFont typeface="Roboto Mono"/>
              <a:buChar char="●"/>
            </a:pPr>
            <a:r>
              <a:rPr lang="en">
                <a:latin typeface="Roboto Mono"/>
                <a:ea typeface="Roboto Mono"/>
                <a:cs typeface="Roboto Mono"/>
                <a:sym typeface="Roboto Mono"/>
              </a:rPr>
              <a:t>A 2x2 transpose convolution, </a:t>
            </a:r>
            <a:endParaRPr>
              <a:latin typeface="Roboto Mono"/>
              <a:ea typeface="Roboto Mono"/>
              <a:cs typeface="Roboto Mono"/>
              <a:sym typeface="Roboto Mono"/>
            </a:endParaRPr>
          </a:p>
          <a:p>
            <a:pPr indent="-314721" lvl="1" marL="914400" rtl="0" algn="l">
              <a:spcBef>
                <a:spcPts val="0"/>
              </a:spcBef>
              <a:spcAft>
                <a:spcPts val="0"/>
              </a:spcAft>
              <a:buSzPct val="100000"/>
              <a:buFont typeface="Roboto Mono"/>
              <a:buChar char="○"/>
            </a:pPr>
            <a:r>
              <a:rPr lang="en" sz="1750">
                <a:latin typeface="Roboto Mono"/>
                <a:ea typeface="Roboto Mono"/>
                <a:cs typeface="Roboto Mono"/>
                <a:sym typeface="Roboto Mono"/>
              </a:rPr>
              <a:t>concatenated with the corresponding skip connection feature map from the encoder block. </a:t>
            </a:r>
            <a:endParaRPr sz="1750">
              <a:latin typeface="Roboto Mono"/>
              <a:ea typeface="Roboto Mono"/>
              <a:cs typeface="Roboto Mono"/>
              <a:sym typeface="Roboto Mono"/>
            </a:endParaRPr>
          </a:p>
          <a:p>
            <a:pPr indent="-314721" lvl="1" marL="914400" rtl="0" algn="l">
              <a:spcBef>
                <a:spcPts val="0"/>
              </a:spcBef>
              <a:spcAft>
                <a:spcPts val="0"/>
              </a:spcAft>
              <a:buSzPct val="100000"/>
              <a:buFont typeface="Roboto Mono"/>
              <a:buChar char="○"/>
            </a:pPr>
            <a:r>
              <a:rPr lang="en" sz="1750">
                <a:latin typeface="Roboto Mono"/>
                <a:ea typeface="Roboto Mono"/>
                <a:cs typeface="Roboto Mono"/>
                <a:sym typeface="Roboto Mono"/>
              </a:rPr>
              <a:t>These skip connections provide features from earlier layers that are sometimes lost due to the depth of the network. </a:t>
            </a:r>
            <a:endParaRPr sz="1750">
              <a:latin typeface="Roboto Mono"/>
              <a:ea typeface="Roboto Mono"/>
              <a:cs typeface="Roboto Mono"/>
              <a:sym typeface="Roboto Mono"/>
            </a:endParaRPr>
          </a:p>
          <a:p>
            <a:pPr indent="-317182" lvl="0" marL="457200" rtl="0" algn="l">
              <a:spcBef>
                <a:spcPts val="0"/>
              </a:spcBef>
              <a:spcAft>
                <a:spcPts val="0"/>
              </a:spcAft>
              <a:buSzPct val="100000"/>
              <a:buFont typeface="Roboto Mono"/>
              <a:buChar char="●"/>
            </a:pPr>
            <a:r>
              <a:rPr lang="en">
                <a:latin typeface="Roboto Mono"/>
                <a:ea typeface="Roboto Mono"/>
                <a:cs typeface="Roboto Mono"/>
                <a:sym typeface="Roboto Mono"/>
              </a:rPr>
              <a:t>2 3x3 convolutions are used, where each convolution is followed by a ReLU activation function.</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The output of the last decoder passes through a 1x1 convolution with sigmoid activation. </a:t>
            </a:r>
            <a:endParaRPr>
              <a:latin typeface="Roboto Mono"/>
              <a:ea typeface="Roboto Mono"/>
              <a:cs typeface="Roboto Mono"/>
              <a:sym typeface="Roboto Mono"/>
            </a:endParaRPr>
          </a:p>
          <a:p>
            <a:pPr indent="0" lvl="0" marL="0" rtl="0" algn="l">
              <a:spcBef>
                <a:spcPts val="1200"/>
              </a:spcBef>
              <a:spcAft>
                <a:spcPts val="1200"/>
              </a:spcAft>
              <a:buClr>
                <a:schemeClr val="dk1"/>
              </a:buClr>
              <a:buSzPct val="61111"/>
              <a:buFont typeface="Arial"/>
              <a:buNone/>
            </a:pPr>
            <a:r>
              <a:rPr lang="en">
                <a:latin typeface="Roboto Mono"/>
                <a:ea typeface="Roboto Mono"/>
                <a:cs typeface="Roboto Mono"/>
                <a:sym typeface="Roboto Mono"/>
              </a:rPr>
              <a:t>The sigmoid activation function gives the segmentation mask representing the pixel-wise classification.</a:t>
            </a:r>
            <a:endParaRPr>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Optimizer and metrics</a:t>
            </a:r>
            <a:endParaRPr>
              <a:latin typeface="Roboto Mono"/>
              <a:ea typeface="Roboto Mono"/>
              <a:cs typeface="Roboto Mono"/>
              <a:sym typeface="Roboto Mono"/>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Optimizer</a:t>
            </a:r>
            <a:r>
              <a:rPr lang="en" sz="1400">
                <a:solidFill>
                  <a:schemeClr val="dk1"/>
                </a:solidFill>
                <a:latin typeface="Roboto Mono"/>
                <a:ea typeface="Roboto Mono"/>
                <a:cs typeface="Roboto Mono"/>
                <a:sym typeface="Roboto Mono"/>
              </a:rPr>
              <a:t>:</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Adam, learning rate can be defined in the command line</a:t>
            </a:r>
            <a:endParaRPr sz="1400">
              <a:solidFill>
                <a:srgbClr val="0D1117"/>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400">
              <a:solidFill>
                <a:srgbClr val="0D1117"/>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rgbClr val="202124"/>
                </a:solidFill>
                <a:latin typeface="Roboto Mono"/>
                <a:ea typeface="Roboto Mono"/>
                <a:cs typeface="Roboto Mono"/>
                <a:sym typeface="Roboto Mono"/>
              </a:rPr>
              <a:t>Metric</a:t>
            </a:r>
            <a:r>
              <a:rPr lang="en" sz="1400">
                <a:solidFill>
                  <a:srgbClr val="202124"/>
                </a:solidFill>
                <a:latin typeface="Roboto Mono"/>
                <a:ea typeface="Roboto Mono"/>
                <a:cs typeface="Roboto Mono"/>
                <a:sym typeface="Roboto Mono"/>
              </a:rPr>
              <a:t>: Dice Score</a:t>
            </a:r>
            <a:endParaRPr sz="1400">
              <a:solidFill>
                <a:srgbClr val="202124"/>
              </a:solidFill>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Results</a:t>
            </a:r>
            <a:endParaRPr>
              <a:latin typeface="Roboto Mono"/>
              <a:ea typeface="Roboto Mono"/>
              <a:cs typeface="Roboto Mono"/>
              <a:sym typeface="Roboto Mono"/>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Largely reduces the number of outliers with very poor segmentation (e.g., there are over 100 cases with</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Unsupervised Deep Learning for Bayesian Brain MRI Segmentation</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Dice lower than 50% in the caudate(part of the brain) for the baseline approach, and none for this method).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In the T1 dataset, the test intensity distribution is slightly different that of the training dataset. However, this approach successfully generalizes and outperforms the baseline (average 81.9% vs. 79.4%, hippocampi(part of the brain) 79.9% vs. 73.5%).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200">
                <a:solidFill>
                  <a:schemeClr val="dk1"/>
                </a:solidFill>
                <a:latin typeface="Roboto Mono"/>
                <a:ea typeface="Roboto Mono"/>
                <a:cs typeface="Roboto Mono"/>
                <a:sym typeface="Roboto Mono"/>
              </a:rPr>
              <a:t>The results of the experiment with lesser data illustrates the ability of this method to adapt to contrasts other than T1, even when the data is limited, it outperforms the baseline (average 80.5% vs. 78.3%, hippocampi 76.6% vs. 69.8%).</a:t>
            </a:r>
            <a:endParaRPr sz="1200">
              <a:solidFill>
                <a:schemeClr val="dk1"/>
              </a:solidFill>
              <a:latin typeface="Roboto Mono"/>
              <a:ea typeface="Roboto Mono"/>
              <a:cs typeface="Roboto Mono"/>
              <a:sym typeface="Roboto Mono"/>
            </a:endParaRPr>
          </a:p>
          <a:p>
            <a:pPr indent="0" lvl="0" marL="0" rtl="0" algn="l">
              <a:spcBef>
                <a:spcPts val="0"/>
              </a:spcBef>
              <a:spcAft>
                <a:spcPts val="1200"/>
              </a:spcAft>
              <a:buNone/>
            </a:pPr>
            <a:r>
              <a:t/>
            </a:r>
            <a:endParaRPr>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Code and Dataset</a:t>
            </a:r>
            <a:endParaRPr>
              <a:latin typeface="Roboto Mono"/>
              <a:ea typeface="Roboto Mono"/>
              <a:cs typeface="Roboto Mono"/>
              <a:sym typeface="Roboto Mono"/>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Roboto Mono"/>
                <a:ea typeface="Roboto Mono"/>
                <a:cs typeface="Roboto Mono"/>
                <a:sym typeface="Roboto Mono"/>
              </a:rPr>
              <a:t>Code</a:t>
            </a:r>
            <a:endParaRPr b="1" sz="1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600" u="sng">
                <a:solidFill>
                  <a:srgbClr val="1155CC"/>
                </a:solidFill>
                <a:latin typeface="Roboto Mono"/>
                <a:ea typeface="Roboto Mono"/>
                <a:cs typeface="Roboto Mono"/>
                <a:sym typeface="Roboto Mono"/>
                <a:hlinkClick r:id="rId3">
                  <a:extLst>
                    <a:ext uri="{A12FA001-AC4F-418D-AE19-62706E023703}">
                      <ahyp:hlinkClr val="tx"/>
                    </a:ext>
                  </a:extLst>
                </a:hlinkClick>
              </a:rPr>
              <a:t>https://github.com/voxelmorph/voxelmorph/blob/dev/scripts/</a:t>
            </a:r>
            <a:endParaRPr sz="1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500">
                <a:solidFill>
                  <a:schemeClr val="dk1"/>
                </a:solidFill>
                <a:latin typeface="Roboto Mono"/>
                <a:ea typeface="Roboto Mono"/>
                <a:cs typeface="Roboto Mono"/>
                <a:sym typeface="Roboto Mono"/>
              </a:rPr>
              <a:t>Dataset </a:t>
            </a:r>
            <a:r>
              <a:rPr lang="en" sz="1600" u="sng">
                <a:solidFill>
                  <a:srgbClr val="1155CC"/>
                </a:solidFill>
                <a:latin typeface="Roboto Mono"/>
                <a:ea typeface="Roboto Mono"/>
                <a:cs typeface="Roboto Mono"/>
                <a:sym typeface="Roboto Mono"/>
                <a:hlinkClick r:id="rId4">
                  <a:extLst>
                    <a:ext uri="{A12FA001-AC4F-418D-AE19-62706E023703}">
                      <ahyp:hlinkClr val="tx"/>
                    </a:ext>
                  </a:extLst>
                </a:hlinkClick>
              </a:rPr>
              <a:t>https://github.com/voxelmorph/voxelmorph/tree/dev/data</a:t>
            </a:r>
            <a:endParaRPr sz="1600" u="sng">
              <a:solidFill>
                <a:srgbClr val="1155CC"/>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600">
                <a:solidFill>
                  <a:srgbClr val="202124"/>
                </a:solidFill>
                <a:latin typeface="Roboto Mono"/>
                <a:ea typeface="Roboto Mono"/>
                <a:cs typeface="Roboto Mono"/>
                <a:sym typeface="Roboto Mono"/>
              </a:rPr>
              <a:t>(npz files)</a:t>
            </a:r>
            <a:endParaRPr sz="1600">
              <a:solidFill>
                <a:srgbClr val="202124"/>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600" u="sng">
              <a:solidFill>
                <a:srgbClr val="1155CC"/>
              </a:solidFill>
              <a:latin typeface="Roboto Mono"/>
              <a:ea typeface="Roboto Mono"/>
              <a:cs typeface="Roboto Mono"/>
              <a:sym typeface="Roboto Mono"/>
            </a:endParaRPr>
          </a:p>
          <a:p>
            <a:pPr indent="0" lvl="0" marL="0" rtl="0" algn="l">
              <a:spcBef>
                <a:spcPts val="0"/>
              </a:spcBef>
              <a:spcAft>
                <a:spcPts val="1200"/>
              </a:spcAft>
              <a:buNone/>
            </a:pPr>
            <a:r>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Architecture</a:t>
            </a:r>
            <a:endParaRPr>
              <a:latin typeface="Roboto Mono"/>
              <a:ea typeface="Roboto Mono"/>
              <a:cs typeface="Roboto Mono"/>
              <a:sym typeface="Roboto Mono"/>
            </a:endParaRPr>
          </a:p>
        </p:txBody>
      </p:sp>
      <p:sp>
        <p:nvSpPr>
          <p:cNvPr id="66" name="Google Shape;66;p15"/>
          <p:cNvSpPr txBox="1"/>
          <p:nvPr>
            <p:ph idx="1" type="body"/>
          </p:nvPr>
        </p:nvSpPr>
        <p:spPr>
          <a:xfrm>
            <a:off x="311700" y="1152475"/>
            <a:ext cx="868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1"/>
                </a:solidFill>
                <a:latin typeface="Roboto Mono"/>
                <a:ea typeface="Roboto Mono"/>
                <a:cs typeface="Roboto Mono"/>
                <a:sym typeface="Roboto Mono"/>
              </a:rPr>
              <a:t>(implemented using tensorflow as well as pytorch backend)</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Defined a new architecture called Voxelmorph model,VxmDense [general purpose library for learning-based tools for alignment/registration]</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a:t>
            </a:r>
            <a:r>
              <a:rPr lang="en" sz="1400" u="sng">
                <a:solidFill>
                  <a:srgbClr val="1155CC"/>
                </a:solidFill>
                <a:latin typeface="Roboto Mono"/>
                <a:ea typeface="Roboto Mono"/>
                <a:cs typeface="Roboto Mono"/>
                <a:sym typeface="Roboto Mono"/>
                <a:hlinkClick r:id="rId3">
                  <a:extLst>
                    <a:ext uri="{A12FA001-AC4F-418D-AE19-62706E023703}">
                      <ahyp:hlinkClr val="tx"/>
                    </a:ext>
                  </a:extLst>
                </a:hlinkClick>
              </a:rPr>
              <a:t>https://github.com/voxelmorph/voxelmorph/blob/dev/voxelmorph/tf/networks.py</a:t>
            </a:r>
            <a:r>
              <a:rPr lang="en" sz="1400">
                <a:solidFill>
                  <a:schemeClr val="dk1"/>
                </a:solidFill>
                <a:latin typeface="Roboto Mono"/>
                <a:ea typeface="Roboto Mono"/>
                <a:cs typeface="Roboto Mono"/>
                <a:sym typeface="Roboto Mono"/>
              </a:rPr>
              <a:t>']</a:t>
            </a:r>
            <a:endParaRPr sz="1400">
              <a:solidFill>
                <a:schemeClr val="dk1"/>
              </a:solidFill>
              <a:latin typeface="Roboto Mono"/>
              <a:ea typeface="Roboto Mono"/>
              <a:cs typeface="Roboto Mono"/>
              <a:sym typeface="Roboto Mono"/>
            </a:endParaRPr>
          </a:p>
          <a:p>
            <a:pPr indent="0" lvl="0" marL="0" rtl="0" algn="l">
              <a:spcBef>
                <a:spcPts val="0"/>
              </a:spcBef>
              <a:spcAft>
                <a:spcPts val="1200"/>
              </a:spcAft>
              <a:buNone/>
            </a:pPr>
            <a:r>
              <a:t/>
            </a:r>
            <a:endParaRPr sz="21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241500" y="442225"/>
            <a:ext cx="8661000" cy="443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en" sz="1558">
                <a:solidFill>
                  <a:schemeClr val="dk1"/>
                </a:solidFill>
                <a:latin typeface="Roboto Mono"/>
                <a:ea typeface="Roboto Mono"/>
                <a:cs typeface="Roboto Mono"/>
                <a:sym typeface="Roboto Mono"/>
              </a:rPr>
              <a:t>Parameters:</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inshape</a:t>
            </a:r>
            <a:r>
              <a:rPr lang="en" sz="1558">
                <a:solidFill>
                  <a:schemeClr val="dk1"/>
                </a:solidFill>
                <a:latin typeface="Roboto Mono"/>
                <a:ea typeface="Roboto Mono"/>
                <a:cs typeface="Roboto Mono"/>
                <a:sym typeface="Roboto Mono"/>
              </a:rPr>
              <a:t>: Input shape. e.g. (192, 192, 192)</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nb_unet_features</a:t>
            </a:r>
            <a:r>
              <a:rPr lang="en" sz="1558">
                <a:solidFill>
                  <a:schemeClr val="dk1"/>
                </a:solidFill>
                <a:latin typeface="Roboto Mono"/>
                <a:ea typeface="Roboto Mono"/>
                <a:cs typeface="Roboto Mono"/>
                <a:sym typeface="Roboto Mono"/>
              </a:rPr>
              <a:t>: Unet convolutional features. Can be specified via a	list of lists with the form [[encoder feats], [decoder feats]], or as a single integer. </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1558">
                <a:solidFill>
                  <a:schemeClr val="dk1"/>
                </a:solidFill>
                <a:latin typeface="Roboto Mono"/>
                <a:ea typeface="Roboto Mono"/>
                <a:cs typeface="Roboto Mono"/>
                <a:sym typeface="Roboto Mono"/>
              </a:rPr>
              <a:t>If None (default), the unet features are defined by the default config described in the unet class documentation.</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nb_unet_levels</a:t>
            </a:r>
            <a:r>
              <a:rPr lang="en" sz="1558">
                <a:solidFill>
                  <a:schemeClr val="dk1"/>
                </a:solidFill>
                <a:latin typeface="Roboto Mono"/>
                <a:ea typeface="Roboto Mono"/>
                <a:cs typeface="Roboto Mono"/>
                <a:sym typeface="Roboto Mono"/>
              </a:rPr>
              <a:t>: Number of levels in unet. Only used when nb_unet_features is an integer. Default is None.</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unet_feat_mult</a:t>
            </a:r>
            <a:r>
              <a:rPr lang="en" sz="1558">
                <a:solidFill>
                  <a:schemeClr val="dk1"/>
                </a:solidFill>
                <a:latin typeface="Roboto Mono"/>
                <a:ea typeface="Roboto Mono"/>
                <a:cs typeface="Roboto Mono"/>
                <a:sym typeface="Roboto Mono"/>
              </a:rPr>
              <a:t>: Per-level feature multiplier. Only used when nb_unet_features is an integer. Default is 1.</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nb_unet_conv_per_level</a:t>
            </a:r>
            <a:r>
              <a:rPr lang="en" sz="1558">
                <a:solidFill>
                  <a:schemeClr val="dk1"/>
                </a:solidFill>
                <a:latin typeface="Roboto Mono"/>
                <a:ea typeface="Roboto Mono"/>
                <a:cs typeface="Roboto Mono"/>
                <a:sym typeface="Roboto Mono"/>
              </a:rPr>
              <a:t>: Number of convolutions per unet level. Default is 1.</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int_steps</a:t>
            </a:r>
            <a:r>
              <a:rPr lang="en" sz="1558">
                <a:solidFill>
                  <a:schemeClr val="dk1"/>
                </a:solidFill>
                <a:latin typeface="Roboto Mono"/>
                <a:ea typeface="Roboto Mono"/>
                <a:cs typeface="Roboto Mono"/>
                <a:sym typeface="Roboto Mono"/>
              </a:rPr>
              <a:t>: Number of flow integration steps. The warp is non-diffeomorphic when this </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lang="en" sz="1558">
                <a:solidFill>
                  <a:schemeClr val="dk1"/>
                </a:solidFill>
                <a:latin typeface="Roboto Mono"/>
                <a:ea typeface="Roboto Mono"/>
                <a:cs typeface="Roboto Mono"/>
                <a:sym typeface="Roboto Mono"/>
              </a:rPr>
              <a:t>                value is 0.</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935"/>
              <a:buFont typeface="Arial"/>
              <a:buNone/>
            </a:pPr>
            <a:r>
              <a:rPr b="1" lang="en" sz="1558">
                <a:solidFill>
                  <a:schemeClr val="dk1"/>
                </a:solidFill>
                <a:latin typeface="Roboto Mono"/>
                <a:ea typeface="Roboto Mono"/>
                <a:cs typeface="Roboto Mono"/>
                <a:sym typeface="Roboto Mono"/>
              </a:rPr>
              <a:t>svf_resolution</a:t>
            </a:r>
            <a:r>
              <a:rPr lang="en" sz="1558">
                <a:solidFill>
                  <a:schemeClr val="dk1"/>
                </a:solidFill>
                <a:latin typeface="Roboto Mono"/>
                <a:ea typeface="Roboto Mono"/>
                <a:cs typeface="Roboto Mono"/>
                <a:sym typeface="Roboto Mono"/>
              </a:rPr>
              <a:t>: Resolution (relative voxel size) of the predicted SVF.</a:t>
            </a:r>
            <a:endParaRPr sz="1558">
              <a:solidFill>
                <a:schemeClr val="dk1"/>
              </a:solidFill>
              <a:latin typeface="Roboto Mono"/>
              <a:ea typeface="Roboto Mono"/>
              <a:cs typeface="Roboto Mono"/>
              <a:sym typeface="Roboto Mono"/>
            </a:endParaRPr>
          </a:p>
          <a:p>
            <a:pPr indent="0" lvl="0" marL="0" rtl="0" algn="l">
              <a:lnSpc>
                <a:spcPct val="95000"/>
              </a:lnSpc>
              <a:spcBef>
                <a:spcPts val="0"/>
              </a:spcBef>
              <a:spcAft>
                <a:spcPts val="0"/>
              </a:spcAft>
              <a:buSzPts val="935"/>
              <a:buNone/>
            </a:pPr>
            <a:r>
              <a:rPr lang="en" sz="1558">
                <a:solidFill>
                  <a:schemeClr val="dk1"/>
                </a:solidFill>
                <a:latin typeface="Roboto Mono"/>
                <a:ea typeface="Roboto Mono"/>
                <a:cs typeface="Roboto Mono"/>
                <a:sym typeface="Roboto Mono"/>
              </a:rPr>
              <a:t>                Default is 1.</a:t>
            </a:r>
            <a:endParaRPr sz="1135">
              <a:solidFill>
                <a:schemeClr val="dk1"/>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313825"/>
            <a:ext cx="8520600" cy="47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int_resolution</a:t>
            </a:r>
            <a:r>
              <a:rPr lang="en" sz="1400">
                <a:solidFill>
                  <a:schemeClr val="dk1"/>
                </a:solidFill>
                <a:latin typeface="Roboto Mono"/>
                <a:ea typeface="Roboto Mono"/>
                <a:cs typeface="Roboto Mono"/>
                <a:sym typeface="Roboto Mono"/>
              </a:rPr>
              <a:t>: Resolution (relative voxel size) of the flow field during vector integration. Default is 2.</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int_downsize</a:t>
            </a:r>
            <a:r>
              <a:rPr lang="en" sz="1400">
                <a:solidFill>
                  <a:schemeClr val="dk1"/>
                </a:solidFill>
                <a:latin typeface="Roboto Mono"/>
                <a:ea typeface="Roboto Mono"/>
                <a:cs typeface="Roboto Mono"/>
                <a:sym typeface="Roboto Mono"/>
              </a:rPr>
              <a:t>: Deprecated - use int_resolution instead.</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bidir: Enable bidirectional cost function. Default is False.</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use_probs</a:t>
            </a:r>
            <a:r>
              <a:rPr lang="en" sz="1400">
                <a:solidFill>
                  <a:schemeClr val="dk1"/>
                </a:solidFill>
                <a:latin typeface="Roboto Mono"/>
                <a:ea typeface="Roboto Mono"/>
                <a:cs typeface="Roboto Mono"/>
                <a:sym typeface="Roboto Mono"/>
              </a:rPr>
              <a:t>: Use probabilities in flow field. Default is False.</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src_feats</a:t>
            </a:r>
            <a:r>
              <a:rPr lang="en" sz="1400">
                <a:solidFill>
                  <a:schemeClr val="dk1"/>
                </a:solidFill>
                <a:latin typeface="Roboto Mono"/>
                <a:ea typeface="Roboto Mono"/>
                <a:cs typeface="Roboto Mono"/>
                <a:sym typeface="Roboto Mono"/>
              </a:rPr>
              <a:t>: Number of source image features. Default is 1.</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trg_feats</a:t>
            </a:r>
            <a:r>
              <a:rPr lang="en" sz="1400">
                <a:solidFill>
                  <a:schemeClr val="dk1"/>
                </a:solidFill>
                <a:latin typeface="Roboto Mono"/>
                <a:ea typeface="Roboto Mono"/>
                <a:cs typeface="Roboto Mono"/>
                <a:sym typeface="Roboto Mono"/>
              </a:rPr>
              <a:t>: Number of target image features. Default is 1.</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unet_half_res: Deprecated - use svf_resolution instead.</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input_model</a:t>
            </a:r>
            <a:r>
              <a:rPr lang="en" sz="1400">
                <a:solidFill>
                  <a:schemeClr val="dk1"/>
                </a:solidFill>
                <a:latin typeface="Roboto Mono"/>
                <a:ea typeface="Roboto Mono"/>
                <a:cs typeface="Roboto Mono"/>
                <a:sym typeface="Roboto Mono"/>
              </a:rPr>
              <a:t>: Model to replace default input layer before concatenation. Default is None.</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hyp_model</a:t>
            </a:r>
            <a:r>
              <a:rPr lang="en" sz="1400">
                <a:solidFill>
                  <a:schemeClr val="dk1"/>
                </a:solidFill>
                <a:latin typeface="Roboto Mono"/>
                <a:ea typeface="Roboto Mono"/>
                <a:cs typeface="Roboto Mono"/>
                <a:sym typeface="Roboto Mono"/>
              </a:rPr>
              <a:t>: HyperMorph hypernetwork model. Default is None.</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reg_field</a:t>
            </a:r>
            <a:r>
              <a:rPr lang="en" sz="1400">
                <a:solidFill>
                  <a:schemeClr val="dk1"/>
                </a:solidFill>
                <a:latin typeface="Roboto Mono"/>
                <a:ea typeface="Roboto Mono"/>
                <a:cs typeface="Roboto Mono"/>
                <a:sym typeface="Roboto Mono"/>
              </a:rPr>
              <a:t>: Field to regularize in the loss. Options are 'svf' to return the</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Mono"/>
                <a:ea typeface="Roboto Mono"/>
                <a:cs typeface="Roboto Mono"/>
                <a:sym typeface="Roboto Mono"/>
              </a:rPr>
              <a:t>SVF predicted by the Unet, 'preintegrated' to return the SVF that's been rescaled for vector-integration (default), 'postintegrated' to return the rescaled vector-integrated field, and 'warp' to return the final, full-res warp.</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en" sz="1400">
                <a:solidFill>
                  <a:schemeClr val="dk1"/>
                </a:solidFill>
                <a:latin typeface="Roboto Mono"/>
                <a:ea typeface="Roboto Mono"/>
                <a:cs typeface="Roboto Mono"/>
                <a:sym typeface="Roboto Mono"/>
              </a:rPr>
              <a:t>name</a:t>
            </a:r>
            <a:r>
              <a:rPr lang="en" sz="1400">
                <a:solidFill>
                  <a:schemeClr val="dk1"/>
                </a:solidFill>
                <a:latin typeface="Roboto Mono"/>
                <a:ea typeface="Roboto Mono"/>
                <a:cs typeface="Roboto Mono"/>
                <a:sym typeface="Roboto Mono"/>
              </a:rPr>
              <a:t>: Model name - also used as layer name prefix. Default is 'vxm_dense'.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Unet </a:t>
            </a:r>
            <a:endParaRPr>
              <a:latin typeface="Roboto Mono"/>
              <a:ea typeface="Roboto Mono"/>
              <a:cs typeface="Roboto Mono"/>
              <a:sym typeface="Roboto Mono"/>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Mono"/>
                <a:ea typeface="Roboto Mono"/>
                <a:cs typeface="Roboto Mono"/>
                <a:sym typeface="Roboto Mono"/>
              </a:rPr>
              <a:t>An improvement over the existing FCN — “Fully convolutional networks for semantic segmentation” Long et al. in (2014)</a:t>
            </a:r>
            <a:endParaRPr>
              <a:latin typeface="Roboto Mono"/>
              <a:ea typeface="Roboto Mono"/>
              <a:cs typeface="Roboto Mono"/>
              <a:sym typeface="Roboto Mon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3" name="Google Shape;83;p18"/>
          <p:cNvPicPr preferRelativeResize="0"/>
          <p:nvPr/>
        </p:nvPicPr>
        <p:blipFill>
          <a:blip r:embed="rId3">
            <a:alphaModFix/>
          </a:blip>
          <a:stretch>
            <a:fillRect/>
          </a:stretch>
        </p:blipFill>
        <p:spPr>
          <a:xfrm>
            <a:off x="178475" y="1886850"/>
            <a:ext cx="4891975" cy="325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Unet architecture</a:t>
            </a:r>
            <a:endParaRPr>
              <a:latin typeface="Roboto Mono"/>
              <a:ea typeface="Roboto Mono"/>
              <a:cs typeface="Roboto Mono"/>
              <a:sym typeface="Roboto Mono"/>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Roboto Mono"/>
                <a:ea typeface="Roboto Mono"/>
                <a:cs typeface="Roboto Mono"/>
                <a:sym typeface="Roboto Mono"/>
              </a:rPr>
              <a:t>UNET is a U-shaped encoder-decoder network architecture, which consists of four encoder blocks and four decoder blocks that are connected via a bridge.</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Encoder network(contracting path)</a:t>
            </a:r>
            <a:endParaRPr>
              <a:latin typeface="Roboto Mono"/>
              <a:ea typeface="Roboto Mono"/>
              <a:cs typeface="Roboto Mono"/>
              <a:sym typeface="Roboto Mono"/>
            </a:endParaRPr>
          </a:p>
          <a:p>
            <a:pPr indent="-334327" lvl="0" marL="457200" rtl="0" algn="l">
              <a:spcBef>
                <a:spcPts val="1200"/>
              </a:spcBef>
              <a:spcAft>
                <a:spcPts val="0"/>
              </a:spcAft>
              <a:buSzPct val="100000"/>
              <a:buFont typeface="Roboto Mono"/>
              <a:buChar char="●"/>
            </a:pPr>
            <a:r>
              <a:rPr lang="en">
                <a:latin typeface="Roboto Mono"/>
                <a:ea typeface="Roboto Mono"/>
                <a:cs typeface="Roboto Mono"/>
                <a:sym typeface="Roboto Mono"/>
              </a:rPr>
              <a:t>Halves the spatial dimensions </a:t>
            </a:r>
            <a:endParaRPr>
              <a:latin typeface="Roboto Mono"/>
              <a:ea typeface="Roboto Mono"/>
              <a:cs typeface="Roboto Mono"/>
              <a:sym typeface="Roboto Mono"/>
            </a:endParaRPr>
          </a:p>
          <a:p>
            <a:pPr indent="-334327" lvl="0" marL="457200" rtl="0" algn="l">
              <a:spcBef>
                <a:spcPts val="0"/>
              </a:spcBef>
              <a:spcAft>
                <a:spcPts val="0"/>
              </a:spcAft>
              <a:buSzPct val="100000"/>
              <a:buFont typeface="Roboto Mono"/>
              <a:buChar char="●"/>
            </a:pPr>
            <a:r>
              <a:rPr lang="en">
                <a:latin typeface="Roboto Mono"/>
                <a:ea typeface="Roboto Mono"/>
                <a:cs typeface="Roboto Mono"/>
                <a:sym typeface="Roboto Mono"/>
              </a:rPr>
              <a:t>Doubles the number of filters (feature channels) </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at each encoder block.</a:t>
            </a:r>
            <a:endParaRPr>
              <a:latin typeface="Roboto Mono"/>
              <a:ea typeface="Roboto Mono"/>
              <a:cs typeface="Roboto Mono"/>
              <a:sym typeface="Roboto Mono"/>
            </a:endParaRPr>
          </a:p>
          <a:p>
            <a:pPr indent="0" lvl="0" marL="0" rtl="0" algn="l">
              <a:spcBef>
                <a:spcPts val="1200"/>
              </a:spcBef>
              <a:spcAft>
                <a:spcPts val="0"/>
              </a:spcAft>
              <a:buClr>
                <a:schemeClr val="dk1"/>
              </a:buClr>
              <a:buSzPct val="61111"/>
              <a:buFont typeface="Arial"/>
              <a:buNone/>
            </a:pPr>
            <a:r>
              <a:rPr lang="en">
                <a:latin typeface="Roboto Mono"/>
                <a:ea typeface="Roboto Mono"/>
                <a:cs typeface="Roboto Mono"/>
                <a:sym typeface="Roboto Mono"/>
              </a:rPr>
              <a:t>Decoder network</a:t>
            </a:r>
            <a:endParaRPr>
              <a:latin typeface="Roboto Mono"/>
              <a:ea typeface="Roboto Mono"/>
              <a:cs typeface="Roboto Mono"/>
              <a:sym typeface="Roboto Mono"/>
            </a:endParaRPr>
          </a:p>
          <a:p>
            <a:pPr indent="-334327" lvl="0" marL="457200" rtl="0" algn="l">
              <a:spcBef>
                <a:spcPts val="1200"/>
              </a:spcBef>
              <a:spcAft>
                <a:spcPts val="0"/>
              </a:spcAft>
              <a:buSzPct val="100000"/>
              <a:buFont typeface="Roboto Mono"/>
              <a:buChar char="●"/>
            </a:pPr>
            <a:r>
              <a:rPr lang="en">
                <a:latin typeface="Roboto Mono"/>
                <a:ea typeface="Roboto Mono"/>
                <a:cs typeface="Roboto Mono"/>
                <a:sym typeface="Roboto Mono"/>
              </a:rPr>
              <a:t>Doubles the spatial dimensions </a:t>
            </a:r>
            <a:endParaRPr>
              <a:latin typeface="Roboto Mono"/>
              <a:ea typeface="Roboto Mono"/>
              <a:cs typeface="Roboto Mono"/>
              <a:sym typeface="Roboto Mono"/>
            </a:endParaRPr>
          </a:p>
          <a:p>
            <a:pPr indent="-334327" lvl="0" marL="457200" rtl="0" algn="l">
              <a:spcBef>
                <a:spcPts val="0"/>
              </a:spcBef>
              <a:spcAft>
                <a:spcPts val="0"/>
              </a:spcAft>
              <a:buSzPct val="100000"/>
              <a:buFont typeface="Roboto Mono"/>
              <a:buChar char="●"/>
            </a:pPr>
            <a:r>
              <a:rPr lang="en">
                <a:latin typeface="Roboto Mono"/>
                <a:ea typeface="Roboto Mono"/>
                <a:cs typeface="Roboto Mono"/>
                <a:sym typeface="Roboto Mono"/>
              </a:rPr>
              <a:t>Halves  the number of filters (feature channels) </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Encoder network</a:t>
            </a:r>
            <a:endParaRPr>
              <a:latin typeface="Roboto Mono"/>
              <a:ea typeface="Roboto Mono"/>
              <a:cs typeface="Roboto Mono"/>
              <a:sym typeface="Roboto Mono"/>
            </a:endParaRPr>
          </a:p>
        </p:txBody>
      </p:sp>
      <p:sp>
        <p:nvSpPr>
          <p:cNvPr id="95" name="Google Shape;95;p20"/>
          <p:cNvSpPr txBox="1"/>
          <p:nvPr>
            <p:ph idx="1" type="body"/>
          </p:nvPr>
        </p:nvSpPr>
        <p:spPr>
          <a:xfrm>
            <a:off x="311700" y="1152475"/>
            <a:ext cx="8520600" cy="372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latin typeface="Roboto Mono"/>
                <a:ea typeface="Roboto Mono"/>
                <a:cs typeface="Roboto Mono"/>
                <a:sym typeface="Roboto Mono"/>
              </a:rPr>
              <a:t>Learns an abstract representation of the input image through a sequence of the encoder blocks. </a:t>
            </a:r>
            <a:endParaRPr>
              <a:latin typeface="Roboto Mono"/>
              <a:ea typeface="Roboto Mono"/>
              <a:cs typeface="Roboto Mono"/>
              <a:sym typeface="Roboto Mono"/>
            </a:endParaRPr>
          </a:p>
          <a:p>
            <a:pPr indent="0" lvl="0" marL="0" rtl="0" algn="l">
              <a:spcBef>
                <a:spcPts val="1200"/>
              </a:spcBef>
              <a:spcAft>
                <a:spcPts val="0"/>
              </a:spcAft>
              <a:buClr>
                <a:schemeClr val="dk1"/>
              </a:buClr>
              <a:buSzPct val="61111"/>
              <a:buFont typeface="Arial"/>
              <a:buNone/>
            </a:pPr>
            <a:r>
              <a:rPr lang="en">
                <a:latin typeface="Roboto Mono"/>
                <a:ea typeface="Roboto Mono"/>
                <a:cs typeface="Roboto Mono"/>
                <a:sym typeface="Roboto Mono"/>
              </a:rPr>
              <a:t>Encoder block :</a:t>
            </a:r>
            <a:endParaRPr>
              <a:latin typeface="Roboto Mono"/>
              <a:ea typeface="Roboto Mono"/>
              <a:cs typeface="Roboto Mono"/>
              <a:sym typeface="Roboto Mono"/>
            </a:endParaRPr>
          </a:p>
          <a:p>
            <a:pPr indent="-317182" lvl="0" marL="457200" rtl="0" algn="l">
              <a:spcBef>
                <a:spcPts val="1200"/>
              </a:spcBef>
              <a:spcAft>
                <a:spcPts val="0"/>
              </a:spcAft>
              <a:buSzPct val="100000"/>
              <a:buFont typeface="Roboto Mono"/>
              <a:buChar char="●"/>
            </a:pPr>
            <a:r>
              <a:rPr lang="en">
                <a:latin typeface="Roboto Mono"/>
                <a:ea typeface="Roboto Mono"/>
                <a:cs typeface="Roboto Mono"/>
                <a:sym typeface="Roboto Mono"/>
              </a:rPr>
              <a:t>2 3x3 convolutions, each convolution is followed by a ReLU{</a:t>
            </a:r>
            <a:r>
              <a:rPr b="1" lang="en">
                <a:latin typeface="Roboto Mono"/>
                <a:ea typeface="Roboto Mono"/>
                <a:cs typeface="Roboto Mono"/>
                <a:sym typeface="Roboto Mono"/>
              </a:rPr>
              <a:t>leaky relu</a:t>
            </a:r>
            <a:r>
              <a:rPr lang="en">
                <a:latin typeface="Roboto Mono"/>
                <a:ea typeface="Roboto Mono"/>
                <a:cs typeface="Roboto Mono"/>
                <a:sym typeface="Roboto Mono"/>
              </a:rPr>
              <a:t>} activation function. </a:t>
            </a:r>
            <a:endParaRPr>
              <a:latin typeface="Roboto Mono"/>
              <a:ea typeface="Roboto Mono"/>
              <a:cs typeface="Roboto Mono"/>
              <a:sym typeface="Roboto Mono"/>
            </a:endParaRPr>
          </a:p>
          <a:p>
            <a:pPr indent="-316313" lvl="1" marL="914400" rtl="0" algn="l">
              <a:spcBef>
                <a:spcPts val="0"/>
              </a:spcBef>
              <a:spcAft>
                <a:spcPts val="0"/>
              </a:spcAft>
              <a:buSzPct val="100000"/>
              <a:buFont typeface="Roboto Mono"/>
              <a:buChar char="○"/>
            </a:pPr>
            <a:r>
              <a:rPr lang="en" sz="1782">
                <a:latin typeface="Roboto Mono"/>
                <a:ea typeface="Roboto Mono"/>
                <a:cs typeface="Roboto Mono"/>
                <a:sym typeface="Roboto Mono"/>
              </a:rPr>
              <a:t>ReLU introduces non-linearity into the network → helps in the better generalization of the training data. </a:t>
            </a:r>
            <a:endParaRPr sz="1782">
              <a:latin typeface="Roboto Mono"/>
              <a:ea typeface="Roboto Mono"/>
              <a:cs typeface="Roboto Mono"/>
              <a:sym typeface="Roboto Mono"/>
            </a:endParaRPr>
          </a:p>
          <a:p>
            <a:pPr indent="-316313" lvl="1" marL="914400" rtl="0" algn="l">
              <a:spcBef>
                <a:spcPts val="0"/>
              </a:spcBef>
              <a:spcAft>
                <a:spcPts val="0"/>
              </a:spcAft>
              <a:buSzPct val="100000"/>
              <a:buFont typeface="Roboto Mono"/>
              <a:buChar char="○"/>
            </a:pPr>
            <a:r>
              <a:rPr lang="en" sz="1782">
                <a:latin typeface="Roboto Mono"/>
                <a:ea typeface="Roboto Mono"/>
                <a:cs typeface="Roboto Mono"/>
                <a:sym typeface="Roboto Mono"/>
              </a:rPr>
              <a:t>Output of the ReLU acts as a skip connection(shortcut connection that helps the indirect flow of gradients to the earlier layers without any degradation) for the corresponding decoder block.</a:t>
            </a:r>
            <a:endParaRPr sz="1782">
              <a:latin typeface="Roboto Mono"/>
              <a:ea typeface="Roboto Mono"/>
              <a:cs typeface="Roboto Mono"/>
              <a:sym typeface="Roboto Mono"/>
            </a:endParaRPr>
          </a:p>
          <a:p>
            <a:pPr indent="-317182" lvl="0" marL="457200" rtl="0" algn="l">
              <a:spcBef>
                <a:spcPts val="0"/>
              </a:spcBef>
              <a:spcAft>
                <a:spcPts val="0"/>
              </a:spcAft>
              <a:buSzPct val="100000"/>
              <a:buFont typeface="Roboto Mono"/>
              <a:buChar char="●"/>
            </a:pPr>
            <a:r>
              <a:rPr lang="en">
                <a:latin typeface="Roboto Mono"/>
                <a:ea typeface="Roboto Mono"/>
                <a:cs typeface="Roboto Mono"/>
                <a:sym typeface="Roboto Mono"/>
              </a:rPr>
              <a:t>2x2 max-pooling.</a:t>
            </a:r>
            <a:endParaRPr>
              <a:latin typeface="Roboto Mono"/>
              <a:ea typeface="Roboto Mono"/>
              <a:cs typeface="Roboto Mono"/>
              <a:sym typeface="Roboto Mono"/>
            </a:endParaRPr>
          </a:p>
          <a:p>
            <a:pPr indent="-307340" lvl="1" marL="914400" rtl="0" algn="l">
              <a:spcBef>
                <a:spcPts val="0"/>
              </a:spcBef>
              <a:spcAft>
                <a:spcPts val="0"/>
              </a:spcAft>
              <a:buSzPct val="100000"/>
              <a:buFont typeface="Roboto Mono"/>
              <a:buChar char="○"/>
            </a:pPr>
            <a:r>
              <a:rPr lang="en" sz="1600">
                <a:latin typeface="Roboto Mono"/>
                <a:ea typeface="Roboto Mono"/>
                <a:cs typeface="Roboto Mono"/>
                <a:sym typeface="Roboto Mono"/>
              </a:rPr>
              <a:t> </a:t>
            </a:r>
            <a:r>
              <a:rPr lang="en" sz="1750">
                <a:latin typeface="Roboto Mono"/>
                <a:ea typeface="Roboto Mono"/>
                <a:cs typeface="Roboto Mono"/>
                <a:sym typeface="Roboto Mono"/>
              </a:rPr>
              <a:t>the spatial dimensions (height and width) of the feature maps are reduced by half. </a:t>
            </a:r>
            <a:endParaRPr sz="1750">
              <a:latin typeface="Roboto Mono"/>
              <a:ea typeface="Roboto Mono"/>
              <a:cs typeface="Roboto Mono"/>
              <a:sym typeface="Roboto Mono"/>
            </a:endParaRPr>
          </a:p>
          <a:p>
            <a:pPr indent="-314721" lvl="1" marL="914400" rtl="0" algn="l">
              <a:spcBef>
                <a:spcPts val="0"/>
              </a:spcBef>
              <a:spcAft>
                <a:spcPts val="0"/>
              </a:spcAft>
              <a:buSzPct val="100000"/>
              <a:buFont typeface="Roboto Mono"/>
              <a:buChar char="○"/>
            </a:pPr>
            <a:r>
              <a:rPr lang="en" sz="1750">
                <a:latin typeface="Roboto Mono"/>
                <a:ea typeface="Roboto Mono"/>
                <a:cs typeface="Roboto Mono"/>
                <a:sym typeface="Roboto Mono"/>
              </a:rPr>
              <a:t>Reduces the computational cost by decreasing the number of trainable parameters.</a:t>
            </a:r>
            <a:endParaRPr>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Bridge</a:t>
            </a:r>
            <a:endParaRPr>
              <a:latin typeface="Roboto Mono"/>
              <a:ea typeface="Roboto Mono"/>
              <a:cs typeface="Roboto Mono"/>
              <a:sym typeface="Roboto Mono"/>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Mono"/>
                <a:ea typeface="Roboto Mono"/>
                <a:cs typeface="Roboto Mono"/>
                <a:sym typeface="Roboto Mono"/>
              </a:rPr>
              <a:t>Connects the encoder and the decoder network </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Completes the flow of information. </a:t>
            </a:r>
            <a:endParaRPr>
              <a:latin typeface="Roboto Mono"/>
              <a:ea typeface="Roboto Mono"/>
              <a:cs typeface="Roboto Mono"/>
              <a:sym typeface="Roboto Mono"/>
            </a:endParaRPr>
          </a:p>
          <a:p>
            <a:pPr indent="0" lvl="0" marL="0" rtl="0" algn="l">
              <a:spcBef>
                <a:spcPts val="1200"/>
              </a:spcBef>
              <a:spcAft>
                <a:spcPts val="0"/>
              </a:spcAft>
              <a:buNone/>
            </a:pPr>
            <a:r>
              <a:rPr lang="en">
                <a:latin typeface="Roboto Mono"/>
                <a:ea typeface="Roboto Mono"/>
                <a:cs typeface="Roboto Mono"/>
                <a:sym typeface="Roboto Mono"/>
              </a:rPr>
              <a:t>Consists of:</a:t>
            </a:r>
            <a:endParaRPr>
              <a:latin typeface="Roboto Mono"/>
              <a:ea typeface="Roboto Mono"/>
              <a:cs typeface="Roboto Mono"/>
              <a:sym typeface="Roboto Mono"/>
            </a:endParaRPr>
          </a:p>
          <a:p>
            <a:pPr indent="-342900" lvl="0" marL="457200" rtl="0" algn="l">
              <a:spcBef>
                <a:spcPts val="1200"/>
              </a:spcBef>
              <a:spcAft>
                <a:spcPts val="0"/>
              </a:spcAft>
              <a:buSzPts val="1800"/>
              <a:buFont typeface="Roboto Mono"/>
              <a:buChar char="●"/>
            </a:pPr>
            <a:r>
              <a:rPr lang="en">
                <a:latin typeface="Roboto Mono"/>
                <a:ea typeface="Roboto Mono"/>
                <a:cs typeface="Roboto Mono"/>
                <a:sym typeface="Roboto Mono"/>
              </a:rPr>
              <a:t>2 3x3 convolutions</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
                <a:latin typeface="Roboto Mono"/>
                <a:ea typeface="Roboto Mono"/>
                <a:cs typeface="Roboto Mono"/>
                <a:sym typeface="Roboto Mono"/>
              </a:rPr>
              <a:t>each convolution is followed by a ReLU activation functions</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