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dbdff0f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dbdff0f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dbdff0f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dbdff0f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dbdff0f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dbdff0f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dbdff0fb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dbdff0fb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dbdff0f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dbdff0f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dbdff0f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dbdff0f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881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VGG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VGG</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VGG stands for Visual Geometry Group; it is a standard deep Convolutional Neural Network (CNN) architecture with multiple layers. The “deep” refers to the number of layers with VGG-16 or VGG-19 consisting of 16 and 19 convolutional layers.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The VGG architecture is the basis of ground-breaking object recognition models. Developed as a deep neural network, the VGGNet also surpasses baselines on many tasks and datasets beyond ImageNet. Moreover, it is now still one of the most popular image recognition architectures.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292825"/>
            <a:ext cx="8520600" cy="42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ILSVRC challenge 2014-vgg team secured 2nd place</a:t>
            </a:r>
            <a:endParaRPr/>
          </a:p>
          <a:p>
            <a:pPr indent="0" lvl="0" marL="0" rtl="0" algn="l">
              <a:spcBef>
                <a:spcPts val="1200"/>
              </a:spcBef>
              <a:spcAft>
                <a:spcPts val="0"/>
              </a:spcAft>
              <a:buNone/>
            </a:pPr>
            <a:r>
              <a:rPr lang="en"/>
              <a:t>W</a:t>
            </a:r>
            <a:r>
              <a:rPr lang="en"/>
              <a:t>on the localisation challenge of ILSVRC-2014 (Russakovsky et al., 2014). Results were considerably better than those of the ILSVRC-2013 winner Overfeat (Sermanet et al., 2014) </a:t>
            </a:r>
            <a:endParaRPr/>
          </a:p>
          <a:p>
            <a:pPr indent="0" lvl="0" marL="0" rtl="0" algn="l">
              <a:spcBef>
                <a:spcPts val="1200"/>
              </a:spcBef>
              <a:spcAft>
                <a:spcPts val="0"/>
              </a:spcAft>
              <a:buNone/>
            </a:pPr>
            <a:r>
              <a:rPr lang="en"/>
              <a:t>Indicated the performance advancement brought by their very deep ConvNets </a:t>
            </a:r>
            <a:endParaRPr/>
          </a:p>
          <a:p>
            <a:pPr indent="0" lvl="0" marL="0" rtl="0" algn="l">
              <a:spcBef>
                <a:spcPts val="1200"/>
              </a:spcBef>
              <a:spcAft>
                <a:spcPts val="1200"/>
              </a:spcAft>
              <a:buNone/>
            </a:pPr>
            <a:r>
              <a:rPr lang="en"/>
              <a:t>They got better results with a simpler localisation method, but a more powerful representation.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6"/>
          <p:cNvPicPr preferRelativeResize="0"/>
          <p:nvPr/>
        </p:nvPicPr>
        <p:blipFill>
          <a:blip r:embed="rId3">
            <a:alphaModFix/>
          </a:blip>
          <a:stretch>
            <a:fillRect/>
          </a:stretch>
        </p:blipFill>
        <p:spPr>
          <a:xfrm>
            <a:off x="76400" y="1152475"/>
            <a:ext cx="8832300" cy="39858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78" name="Google Shape;78;p17"/>
          <p:cNvSpPr txBox="1"/>
          <p:nvPr>
            <p:ph idx="1" type="body"/>
          </p:nvPr>
        </p:nvSpPr>
        <p:spPr>
          <a:xfrm>
            <a:off x="311700" y="1017725"/>
            <a:ext cx="8520600" cy="4049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The VGG network is constructed with very small convolutional filters. The VGG-16 consists of 13 convolutional layers and three fully </a:t>
            </a:r>
            <a:r>
              <a:rPr lang="en"/>
              <a:t>connected</a:t>
            </a:r>
            <a:r>
              <a:rPr lang="en"/>
              <a:t> layers</a:t>
            </a:r>
            <a:endParaRPr/>
          </a:p>
          <a:p>
            <a:pPr indent="0" lvl="0" marL="0" rtl="0" algn="l">
              <a:spcBef>
                <a:spcPts val="1200"/>
              </a:spcBef>
              <a:spcAft>
                <a:spcPts val="0"/>
              </a:spcAft>
              <a:buClr>
                <a:schemeClr val="dk1"/>
              </a:buClr>
              <a:buSzPct val="61111"/>
              <a:buFont typeface="Arial"/>
              <a:buNone/>
            </a:pPr>
            <a:r>
              <a:rPr lang="en"/>
              <a:t>Input: The VGGNet takes in an image input size of 224×224. For the ImageNet competition, the creators of the model cropped out the center 224×224 patch in each image to keep the input size of the image consistent.</a:t>
            </a:r>
            <a:endParaRPr/>
          </a:p>
          <a:p>
            <a:pPr indent="0" lvl="0" marL="0" rtl="0" algn="l">
              <a:spcBef>
                <a:spcPts val="1200"/>
              </a:spcBef>
              <a:spcAft>
                <a:spcPts val="0"/>
              </a:spcAft>
              <a:buNone/>
            </a:pPr>
            <a:r>
              <a:rPr lang="en"/>
              <a:t>Convolutional Layers: VGG’s convolutional layers leverage a minimal receptive field, i.e., 3×3, the smallest possible size that still captures up/down and left/right. Moreover, there are also 1×1 convolution filters acting as a linear transformation of the input. This is followed by a ReLU unit, </a:t>
            </a:r>
            <a:endParaRPr/>
          </a:p>
          <a:p>
            <a:pPr indent="0" lvl="0" marL="0" rtl="0" algn="l">
              <a:spcBef>
                <a:spcPts val="1200"/>
              </a:spcBef>
              <a:spcAft>
                <a:spcPts val="0"/>
              </a:spcAft>
              <a:buClr>
                <a:schemeClr val="dk1"/>
              </a:buClr>
              <a:buSzPct val="61111"/>
              <a:buFont typeface="Arial"/>
              <a:buNone/>
            </a:pPr>
            <a:r>
              <a:rPr lang="en"/>
              <a:t>The convolution stride is fixed at 1 pixel to keep the spatial resolution preserved after convolution (stride is the number of pixel shifts over the input matrix).</a:t>
            </a:r>
            <a:endParaRPr/>
          </a:p>
          <a:p>
            <a:pPr indent="0" lvl="0" marL="0" rtl="0" algn="l">
              <a:spcBef>
                <a:spcPts val="1200"/>
              </a:spcBef>
              <a:spcAft>
                <a:spcPts val="0"/>
              </a:spcAft>
              <a:buClr>
                <a:schemeClr val="dk1"/>
              </a:buClr>
              <a:buSzPct val="61111"/>
              <a:buFont typeface="Arial"/>
              <a:buNone/>
            </a:pPr>
            <a:r>
              <a:rPr lang="en"/>
              <a:t>Hidden Layers: All the hidden layers in the VGG network use ReLU. VGG does not usually leverage Local Response Normalization (LRN) as it increases memory consumption and training time. Moreover, it makes no improvements to overall accuracy.</a:t>
            </a:r>
            <a:endParaRPr/>
          </a:p>
          <a:p>
            <a:pPr indent="0" lvl="0" marL="0" rtl="0" algn="l">
              <a:spcBef>
                <a:spcPts val="1200"/>
              </a:spcBef>
              <a:spcAft>
                <a:spcPts val="1200"/>
              </a:spcAft>
              <a:buNone/>
            </a:pPr>
            <a:r>
              <a:rPr lang="en"/>
              <a:t>Fully-Connected Layers: The VGGNet has three fully connected layers. Out of the three layers, the first two have 4096 channels each, and the third has 1000 channels, 1 for each 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311688" y="371813"/>
            <a:ext cx="3228975" cy="3381375"/>
          </a:xfrm>
          <a:prstGeom prst="rect">
            <a:avLst/>
          </a:prstGeom>
          <a:noFill/>
          <a:ln>
            <a:noFill/>
          </a:ln>
        </p:spPr>
      </p:pic>
      <p:pic>
        <p:nvPicPr>
          <p:cNvPr id="84" name="Google Shape;84;p18"/>
          <p:cNvPicPr preferRelativeResize="0"/>
          <p:nvPr/>
        </p:nvPicPr>
        <p:blipFill>
          <a:blip r:embed="rId4">
            <a:alphaModFix/>
          </a:blip>
          <a:stretch>
            <a:fillRect/>
          </a:stretch>
        </p:blipFill>
        <p:spPr>
          <a:xfrm>
            <a:off x="4127582" y="0"/>
            <a:ext cx="1804737"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