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B0B018-5C8B-48F7-9801-6F13A33F833E}">
  <a:tblStyle styleId="{A6B0B018-5C8B-48F7-9801-6F13A33F83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645b94257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645b9425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645b94257_4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645b94257_4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645b94257_4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645b94257_4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636450" y="-386975"/>
            <a:ext cx="10647000" cy="26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</a:pPr>
            <a:r>
              <a:rPr b="1" lang="en-US" sz="5680"/>
              <a:t>Evaluating and Stabilizing Retrieval Augmented LLMs</a:t>
            </a:r>
            <a:endParaRPr b="1" sz="568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4731100" y="2567375"/>
            <a:ext cx="2630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9701"/>
              <a:buNone/>
            </a:pPr>
            <a:r>
              <a:rPr b="1" lang="en-US" sz="4020"/>
              <a:t>TA: Jesse Zhang</a:t>
            </a:r>
            <a:endParaRPr b="1" sz="4020"/>
          </a:p>
        </p:txBody>
      </p:sp>
      <p:grpSp>
        <p:nvGrpSpPr>
          <p:cNvPr id="62" name="Google Shape;62;p14"/>
          <p:cNvGrpSpPr/>
          <p:nvPr/>
        </p:nvGrpSpPr>
        <p:grpSpPr>
          <a:xfrm>
            <a:off x="484050" y="3991625"/>
            <a:ext cx="11174204" cy="738925"/>
            <a:chOff x="695700" y="3930313"/>
            <a:chExt cx="11174204" cy="738925"/>
          </a:xfrm>
        </p:grpSpPr>
        <p:sp>
          <p:nvSpPr>
            <p:cNvPr id="63" name="Google Shape;63;p14"/>
            <p:cNvSpPr txBox="1"/>
            <p:nvPr/>
          </p:nvSpPr>
          <p:spPr>
            <a:xfrm>
              <a:off x="695700" y="3930313"/>
              <a:ext cx="26901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Sriram Gurazada</a:t>
              </a:r>
              <a:endPara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4"/>
            <p:cNvSpPr txBox="1"/>
            <p:nvPr/>
          </p:nvSpPr>
          <p:spPr>
            <a:xfrm>
              <a:off x="3198028" y="3930338"/>
              <a:ext cx="32445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Kavya Sree Polavarapu</a:t>
              </a:r>
              <a:endParaRPr sz="17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 txBox="1"/>
            <p:nvPr/>
          </p:nvSpPr>
          <p:spPr>
            <a:xfrm>
              <a:off x="6129350" y="3930338"/>
              <a:ext cx="33981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Mahema Reddy Nelaturi</a:t>
              </a:r>
              <a:endPara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9179804" y="3930313"/>
              <a:ext cx="26901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Saisrinath Narra</a:t>
              </a:r>
              <a:endPara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14"/>
          <p:cNvSpPr txBox="1"/>
          <p:nvPr/>
        </p:nvSpPr>
        <p:spPr>
          <a:xfrm>
            <a:off x="993700" y="4856575"/>
            <a:ext cx="10105200" cy="1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</a:rPr>
              <a:t>Abstract: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Focus: Enhancing consistency, relevance, debiasing in Retrieval-Augmented LLMs.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Techniques: debiasing for unbiased outputs, dynamic chunking, and advanced hybrid similarity searches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Validation: Metrics like BLEU, ROUGE-L, and WEAT ensure robust performance.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506300" y="3126700"/>
            <a:ext cx="317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2"/>
                </a:solidFill>
              </a:rPr>
              <a:t>Query Craft</a:t>
            </a:r>
            <a:endParaRPr b="1" sz="3000">
              <a:solidFill>
                <a:schemeClr val="dk2"/>
              </a:solidFill>
            </a:endParaRPr>
          </a:p>
        </p:txBody>
      </p:sp>
      <p:cxnSp>
        <p:nvCxnSpPr>
          <p:cNvPr id="69" name="Google Shape;69;p14"/>
          <p:cNvCxnSpPr/>
          <p:nvPr/>
        </p:nvCxnSpPr>
        <p:spPr>
          <a:xfrm flipH="1" rot="10800000">
            <a:off x="254000" y="6469475"/>
            <a:ext cx="116841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4"/>
          <p:cNvCxnSpPr/>
          <p:nvPr/>
        </p:nvCxnSpPr>
        <p:spPr>
          <a:xfrm flipH="1" rot="10800000">
            <a:off x="254000" y="301775"/>
            <a:ext cx="116841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609600" y="-336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Challenges and Objectives</a:t>
            </a:r>
            <a:endParaRPr b="1"/>
          </a:p>
        </p:txBody>
      </p:sp>
      <p:sp>
        <p:nvSpPr>
          <p:cNvPr id="76" name="Google Shape;76;p15"/>
          <p:cNvSpPr txBox="1"/>
          <p:nvPr/>
        </p:nvSpPr>
        <p:spPr>
          <a:xfrm>
            <a:off x="56875" y="3840650"/>
            <a:ext cx="2925900" cy="26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HE is a Nurse 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SHE is a Nurse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HE is muscular 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SHE is muscular 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800" y="4122750"/>
            <a:ext cx="6340701" cy="23277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9390600" y="4275900"/>
            <a:ext cx="2801400" cy="22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“</a:t>
            </a:r>
            <a:r>
              <a:rPr lang="en-US" sz="2400">
                <a:solidFill>
                  <a:schemeClr val="dk2"/>
                </a:solidFill>
              </a:rPr>
              <a:t>mitochondria</a:t>
            </a:r>
            <a:r>
              <a:rPr lang="en-US" sz="2400">
                <a:solidFill>
                  <a:schemeClr val="dk2"/>
                </a:solidFill>
              </a:rPr>
              <a:t> is the power”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“House of the cell”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168975" y="3467000"/>
            <a:ext cx="55731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</a:rPr>
              <a:t>Inconsistent and irrelevant</a:t>
            </a:r>
            <a:endParaRPr b="1" sz="2800">
              <a:solidFill>
                <a:srgbClr val="FF0000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181425" y="3390950"/>
            <a:ext cx="22497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</a:rPr>
              <a:t>Bias</a:t>
            </a:r>
            <a:endParaRPr b="1" sz="2800">
              <a:solidFill>
                <a:srgbClr val="FF0000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9048500" y="3422150"/>
            <a:ext cx="30450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rgbClr val="FF0000"/>
                </a:solidFill>
              </a:rPr>
              <a:t>Ine</a:t>
            </a:r>
            <a:r>
              <a:rPr b="1" lang="en-US" sz="2800">
                <a:solidFill>
                  <a:srgbClr val="FF0000"/>
                </a:solidFill>
              </a:rPr>
              <a:t>fficiency and accuracy</a:t>
            </a:r>
            <a:endParaRPr b="1" sz="2800">
              <a:solidFill>
                <a:srgbClr val="FF0000"/>
              </a:solidFill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5700" y="918800"/>
            <a:ext cx="5573099" cy="21305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5"/>
          <p:cNvCxnSpPr/>
          <p:nvPr/>
        </p:nvCxnSpPr>
        <p:spPr>
          <a:xfrm flipH="1" rot="10800000">
            <a:off x="3037550" y="5987200"/>
            <a:ext cx="4280100" cy="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/>
          <p:nvPr/>
        </p:nvCxnSpPr>
        <p:spPr>
          <a:xfrm flipH="1">
            <a:off x="3043575" y="5584800"/>
            <a:ext cx="6900" cy="404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5"/>
          <p:cNvCxnSpPr/>
          <p:nvPr/>
        </p:nvCxnSpPr>
        <p:spPr>
          <a:xfrm flipH="1" rot="10800000">
            <a:off x="7294650" y="5591650"/>
            <a:ext cx="6900" cy="390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5"/>
          <p:cNvCxnSpPr/>
          <p:nvPr/>
        </p:nvCxnSpPr>
        <p:spPr>
          <a:xfrm>
            <a:off x="3043575" y="5592950"/>
            <a:ext cx="4268400" cy="19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5"/>
          <p:cNvSpPr txBox="1"/>
          <p:nvPr/>
        </p:nvSpPr>
        <p:spPr>
          <a:xfrm>
            <a:off x="4899738" y="2757875"/>
            <a:ext cx="19353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RAG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643975" y="812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Methodology</a:t>
            </a:r>
            <a:endParaRPr b="1"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292375" y="1298625"/>
            <a:ext cx="5725800" cy="499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/>
              <a:t>Approach: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Context Retrieval:</a:t>
            </a:r>
            <a:endParaRPr b="1"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Hybrid Similarity Searches using </a:t>
            </a:r>
            <a:r>
              <a:rPr lang="en-US" sz="1700">
                <a:solidFill>
                  <a:schemeClr val="dk1"/>
                </a:solidFill>
              </a:rPr>
              <a:t>BM25, Cosine, FAISS, ANN</a:t>
            </a:r>
            <a:endParaRPr sz="23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Dynamic Chunking, Semantic Chunking</a:t>
            </a:r>
            <a:endParaRPr sz="20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Bias Mitigation:</a:t>
            </a:r>
            <a:endParaRPr b="1"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Neutralization of neutral embeddings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Equalization of vector embeddings.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1200" y="3632675"/>
            <a:ext cx="5869026" cy="291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7125" y="267425"/>
            <a:ext cx="3117700" cy="31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418325" y="1501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Experiments and Results </a:t>
            </a:r>
            <a:endParaRPr b="1"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418325" y="1212525"/>
            <a:ext cx="6965700" cy="25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72"/>
              <a:t>Key Findings:</a:t>
            </a:r>
            <a:endParaRPr b="1" sz="2472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72"/>
              <a:t>Gender Bias Mitigation:</a:t>
            </a:r>
            <a:endParaRPr sz="2272"/>
          </a:p>
          <a:p>
            <a:pPr indent="-372899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72"/>
              <a:buChar char="○"/>
            </a:pPr>
            <a:r>
              <a:rPr lang="en-US" sz="2272"/>
              <a:t>Improved association neutrality for neutral terms and decreased WEAT effect size.</a:t>
            </a:r>
            <a:endParaRPr sz="1700"/>
          </a:p>
        </p:txBody>
      </p:sp>
      <p:pic>
        <p:nvPicPr>
          <p:cNvPr id="102" name="Google Shape;102;p17"/>
          <p:cNvPicPr preferRelativeResize="0"/>
          <p:nvPr/>
        </p:nvPicPr>
        <p:blipFill rotWithShape="1">
          <a:blip r:embed="rId3">
            <a:alphaModFix/>
          </a:blip>
          <a:srcRect b="0" l="0" r="-29802" t="0"/>
          <a:stretch/>
        </p:blipFill>
        <p:spPr>
          <a:xfrm>
            <a:off x="683925" y="3670225"/>
            <a:ext cx="6936075" cy="318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4025" y="3551675"/>
            <a:ext cx="4308149" cy="299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4075" y="365125"/>
            <a:ext cx="4508400" cy="294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223875" y="365125"/>
            <a:ext cx="108000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Experiments and Results </a:t>
            </a:r>
            <a:endParaRPr b="1"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223875" y="1344275"/>
            <a:ext cx="5041800" cy="484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What We Have Done: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FAISS + Flat Index: 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Performs </a:t>
            </a:r>
            <a:r>
              <a:rPr b="1" lang="en-US" sz="1600">
                <a:solidFill>
                  <a:schemeClr val="dk1"/>
                </a:solidFill>
              </a:rPr>
              <a:t>exact nearest neighbor search</a:t>
            </a:r>
            <a:r>
              <a:rPr lang="en-US" sz="1600">
                <a:solidFill>
                  <a:schemeClr val="dk1"/>
                </a:solidFill>
              </a:rPr>
              <a:t> in dense embedding space.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Combined Methods: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FAISS + BM25 + Cosine Similarity: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Sparse keyword retrieval (BM25) + semantic similarity (FAISS).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Cosine similarity re-ranks combined results.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FAISS + Inverted Index + ANN: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Inverted index for efficient candidate filtering.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FAISS ANN for dense vector semantic search.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600"/>
          </a:p>
        </p:txBody>
      </p:sp>
      <p:graphicFrame>
        <p:nvGraphicFramePr>
          <p:cNvPr id="111" name="Google Shape;111;p18"/>
          <p:cNvGraphicFramePr/>
          <p:nvPr/>
        </p:nvGraphicFramePr>
        <p:xfrm>
          <a:off x="5222075" y="178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{A6B0B018-5C8B-48F7-9801-6F13A33F833E}</a:tableStyleId>
              </a:tblPr>
              <a:tblGrid>
                <a:gridCol w="2144700"/>
                <a:gridCol w="2144700"/>
                <a:gridCol w="2144700"/>
              </a:tblGrid>
              <a:tr h="555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Method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Accuracy(Recall@K), Bleu, Cosine, Rogue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Best Use Case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950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BM25 + Cosine + FAISS (keywords and semantics)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Best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Hybrid queries with both keywords and semantics.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50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FAISS + ANN (handles metaphors)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High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Large-scale semantic search with high-quality embeddings.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507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FAISS Flat (exact semantic matches)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Very High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Small datasets where exact match is essential.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483125" y="388875"/>
            <a:ext cx="11241600" cy="265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Metrics Overview: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b="1" lang="en-US" sz="1700">
                <a:solidFill>
                  <a:schemeClr val="dk1"/>
                </a:solidFill>
              </a:rPr>
              <a:t>Cosine Similarity:</a:t>
            </a:r>
            <a:endParaRPr b="1"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>
                <a:solidFill>
                  <a:schemeClr val="dk1"/>
                </a:solidFill>
              </a:rPr>
              <a:t>Higher cosine similarity means embeddings align closely with the context of the query.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-US" sz="1700">
                <a:solidFill>
                  <a:schemeClr val="dk1"/>
                </a:solidFill>
              </a:rPr>
              <a:t>BLEU Score:</a:t>
            </a:r>
            <a:endParaRPr b="1"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>
                <a:solidFill>
                  <a:schemeClr val="dk1"/>
                </a:solidFill>
              </a:rPr>
              <a:t>Compares text similarity at word/phrase level.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-US" sz="1700">
                <a:solidFill>
                  <a:schemeClr val="dk1"/>
                </a:solidFill>
              </a:rPr>
              <a:t>ROUGE Score:</a:t>
            </a:r>
            <a:endParaRPr b="1"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>
                <a:solidFill>
                  <a:schemeClr val="dk1"/>
                </a:solidFill>
              </a:rPr>
              <a:t>Overlap of unigrams, bigrams, Longest Common Subsequence (LCS).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 b="0" l="6463" r="0" t="0"/>
          <a:stretch/>
        </p:blipFill>
        <p:spPr>
          <a:xfrm>
            <a:off x="6304175" y="3146200"/>
            <a:ext cx="5288924" cy="330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 rotWithShape="1">
          <a:blip r:embed="rId4">
            <a:alphaModFix/>
          </a:blip>
          <a:srcRect b="0" l="6603" r="12372" t="0"/>
          <a:stretch/>
        </p:blipFill>
        <p:spPr>
          <a:xfrm>
            <a:off x="577375" y="3045675"/>
            <a:ext cx="5043350" cy="361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Future Scope</a:t>
            </a:r>
            <a:r>
              <a:rPr b="1" lang="en-US"/>
              <a:t> </a:t>
            </a:r>
            <a:endParaRPr b="1"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746125" y="1031875"/>
            <a:ext cx="11160000" cy="53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100"/>
              <a:t>Enhancements and Next Steps: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Knowledge Graphs Integration:</a:t>
            </a:r>
            <a:endParaRPr sz="2100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Knowledge graphs help connect related concepts in a structured way, this reduces confusion and ensures more accurate, reliable answers.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Implement Similarity Ranking:</a:t>
            </a:r>
            <a:endParaRPr sz="2100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Develop advanced ranking algorithms for retrieved contexts based on relevance and quality.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Generalization to Other Biases:</a:t>
            </a:r>
            <a:endParaRPr sz="2100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Expand debiasing techniques to address racial and occupational biases, validated through additional WEAT tests.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