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8" r:id="rId8"/>
    <p:sldId id="269" r:id="rId9"/>
    <p:sldId id="270" r:id="rId10"/>
    <p:sldId id="265" r:id="rId11"/>
    <p:sldId id="267" r:id="rId12"/>
    <p:sldId id="271" r:id="rId13"/>
    <p:sldId id="272" r:id="rId14"/>
    <p:sldId id="273" r:id="rId15"/>
    <p:sldId id="274"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6686550" y="2119800"/>
            <a:ext cx="25998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dirty="0">
                <a:latin typeface="Trebuchet MS"/>
                <a:ea typeface="Trebuchet MS"/>
                <a:cs typeface="Trebuchet MS"/>
                <a:sym typeface="Trebuchet MS"/>
              </a:rPr>
              <a:t>Mahesh </a:t>
            </a:r>
            <a:endParaRPr sz="3200" dirty="0">
              <a:latin typeface="Trebuchet MS"/>
              <a:ea typeface="Trebuchet MS"/>
              <a:cs typeface="Trebuchet MS"/>
              <a:sym typeface="Trebuchet MS"/>
            </a:endParaRPr>
          </a:p>
        </p:txBody>
      </p:sp>
      <p:sp>
        <p:nvSpPr>
          <p:cNvPr id="59" name="Google Shape;59;p7"/>
          <p:cNvSpPr txBox="1"/>
          <p:nvPr/>
        </p:nvSpPr>
        <p:spPr>
          <a:xfrm>
            <a:off x="6484625" y="2821625"/>
            <a:ext cx="36531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HASH STEGANOGRAPHY</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3" name="Google Shape;193;p16"/>
          <p:cNvSpPr txBox="1"/>
          <p:nvPr/>
        </p:nvSpPr>
        <p:spPr>
          <a:xfrm>
            <a:off x="739775" y="1043550"/>
            <a:ext cx="9627300" cy="52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2" name="Content Placeholder 4">
            <a:extLst>
              <a:ext uri="{FF2B5EF4-FFF2-40B4-BE49-F238E27FC236}">
                <a16:creationId xmlns:a16="http://schemas.microsoft.com/office/drawing/2014/main" id="{D9FA2323-3CB5-93E8-947F-2643BFB446B9}"/>
              </a:ext>
            </a:extLst>
          </p:cNvPr>
          <p:cNvPicPr>
            <a:picLocks noChangeAspect="1"/>
          </p:cNvPicPr>
          <p:nvPr/>
        </p:nvPicPr>
        <p:blipFill>
          <a:blip r:embed="rId4"/>
          <a:stretch>
            <a:fillRect/>
          </a:stretch>
        </p:blipFill>
        <p:spPr>
          <a:xfrm>
            <a:off x="538536" y="1301161"/>
            <a:ext cx="7011477" cy="47191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15" name="Google Shape;215;p18"/>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4524910" y="835542"/>
            <a:ext cx="6084096" cy="373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In general, the results of image steganography encryption include: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Embedding of secret data within the image without visibly altering it</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Ensuring that the embedded data is hidden and secure from unauthorized access</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Choosing an appropriate algorithm or method for encrypting the data within the image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Generating a </a:t>
            </a:r>
            <a:r>
              <a:rPr lang="en-US" sz="1600" dirty="0" err="1">
                <a:latin typeface="Calibri"/>
                <a:ea typeface="Calibri"/>
                <a:cs typeface="Calibri"/>
                <a:sym typeface="Calibri"/>
              </a:rPr>
              <a:t>stego</a:t>
            </a:r>
            <a:r>
              <a:rPr lang="en-US" sz="1600" dirty="0">
                <a:latin typeface="Calibri"/>
                <a:ea typeface="Calibri"/>
                <a:cs typeface="Calibri"/>
                <a:sym typeface="Calibri"/>
              </a:rPr>
              <a:t> image that can be shared or transmitted without suspicion</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On the other hand, the results of image steganography decryption involve: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Extracting the hidden data from the </a:t>
            </a:r>
            <a:r>
              <a:rPr lang="en-US" sz="1600" dirty="0" err="1">
                <a:latin typeface="Calibri"/>
                <a:ea typeface="Calibri"/>
                <a:cs typeface="Calibri"/>
                <a:sym typeface="Calibri"/>
              </a:rPr>
              <a:t>stego</a:t>
            </a:r>
            <a:r>
              <a:rPr lang="en-US" sz="1600" dirty="0">
                <a:latin typeface="Calibri"/>
                <a:ea typeface="Calibri"/>
                <a:cs typeface="Calibri"/>
                <a:sym typeface="Calibri"/>
              </a:rPr>
              <a:t> image using a decryption algorithm or key</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Reconstructing the original data that was encrypted within the image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Ensuring that the extracted data is accurate and unaltered from the original</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Verifying the authenticity of the extracted data and confirming it against the original information</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2" name="Picture 1">
            <a:extLst>
              <a:ext uri="{FF2B5EF4-FFF2-40B4-BE49-F238E27FC236}">
                <a16:creationId xmlns:a16="http://schemas.microsoft.com/office/drawing/2014/main" id="{57B6A14B-739D-BB8B-60A8-0348251FCDAD}"/>
              </a:ext>
            </a:extLst>
          </p:cNvPr>
          <p:cNvPicPr>
            <a:picLocks noChangeAspect="1"/>
          </p:cNvPicPr>
          <p:nvPr/>
        </p:nvPicPr>
        <p:blipFill>
          <a:blip r:embed="rId5"/>
          <a:stretch>
            <a:fillRect/>
          </a:stretch>
        </p:blipFill>
        <p:spPr>
          <a:xfrm>
            <a:off x="86420" y="2074606"/>
            <a:ext cx="4082457" cy="1887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EBBC-FCE7-D811-77D6-EE194B042F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Conclusion</a:t>
            </a:r>
            <a:endParaRPr lang="en-IN" dirty="0"/>
          </a:p>
        </p:txBody>
      </p:sp>
      <p:sp>
        <p:nvSpPr>
          <p:cNvPr id="3" name="TextBox 2">
            <a:extLst>
              <a:ext uri="{FF2B5EF4-FFF2-40B4-BE49-F238E27FC236}">
                <a16:creationId xmlns:a16="http://schemas.microsoft.com/office/drawing/2014/main" id="{634C3296-487A-7D25-F6FF-FBA4ABB8F619}"/>
              </a:ext>
            </a:extLst>
          </p:cNvPr>
          <p:cNvSpPr txBox="1"/>
          <p:nvPr/>
        </p:nvSpPr>
        <p:spPr>
          <a:xfrm>
            <a:off x="472272" y="1753327"/>
            <a:ext cx="9222334" cy="1615827"/>
          </a:xfrm>
          <a:prstGeom prst="rect">
            <a:avLst/>
          </a:prstGeom>
          <a:noFill/>
        </p:spPr>
        <p:txBody>
          <a:bodyPr wrap="square" rtlCol="0">
            <a:spAutoFit/>
          </a:bodyPr>
          <a:lstStyle/>
          <a:p>
            <a:r>
              <a:rPr lang="en-US" sz="1700" dirty="0"/>
              <a:t>Hash steganography hides data in hash functions, offering a covert communication channel. But limitations exist: data capacity is small, and maintaining security is tricky. We explored an adaptive approach with error correction to boost capacity and robustness. The future might bring advancements like post-quantum cryptography for enhanced security. Remember, ethical use is crucial – transparency and legal compliance are paramount.</a:t>
            </a:r>
            <a:endParaRPr lang="en-IN" sz="1700" dirty="0"/>
          </a:p>
          <a:p>
            <a:endParaRPr lang="en-IN" dirty="0"/>
          </a:p>
        </p:txBody>
      </p:sp>
    </p:spTree>
    <p:extLst>
      <p:ext uri="{BB962C8B-B14F-4D97-AF65-F5344CB8AC3E}">
        <p14:creationId xmlns:p14="http://schemas.microsoft.com/office/powerpoint/2010/main" val="270169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1FC1-C962-B669-1C27-07E80418D577}"/>
              </a:ext>
            </a:extLst>
          </p:cNvPr>
          <p:cNvSpPr>
            <a:spLocks noGrp="1"/>
          </p:cNvSpPr>
          <p:nvPr>
            <p:ph type="title"/>
          </p:nvPr>
        </p:nvSpPr>
        <p:spPr>
          <a:xfrm>
            <a:off x="558165" y="385444"/>
            <a:ext cx="9764395" cy="1477328"/>
          </a:xfrm>
        </p:spPr>
        <p:txBody>
          <a:bodyPr/>
          <a:lstStyle/>
          <a:p>
            <a:r>
              <a:rPr lang="en-US" sz="4800" b="1" dirty="0">
                <a:solidFill>
                  <a:schemeClr val="accent1"/>
                </a:solidFill>
                <a:latin typeface="Arial"/>
                <a:cs typeface="Arial"/>
              </a:rPr>
              <a:t>Future scope</a:t>
            </a:r>
            <a:br>
              <a:rPr lang="en-US" sz="4800" b="1" dirty="0">
                <a:solidFill>
                  <a:schemeClr val="accent1"/>
                </a:solidFill>
                <a:latin typeface="Arial"/>
                <a:cs typeface="Arial"/>
              </a:rPr>
            </a:br>
            <a:endParaRPr lang="en-IN" dirty="0"/>
          </a:p>
        </p:txBody>
      </p:sp>
      <p:sp>
        <p:nvSpPr>
          <p:cNvPr id="3" name="TextBox 2">
            <a:extLst>
              <a:ext uri="{FF2B5EF4-FFF2-40B4-BE49-F238E27FC236}">
                <a16:creationId xmlns:a16="http://schemas.microsoft.com/office/drawing/2014/main" id="{E73D97BC-7A6A-E76C-43E0-94454A950C8F}"/>
              </a:ext>
            </a:extLst>
          </p:cNvPr>
          <p:cNvSpPr txBox="1"/>
          <p:nvPr/>
        </p:nvSpPr>
        <p:spPr>
          <a:xfrm>
            <a:off x="558165" y="1386350"/>
            <a:ext cx="10481188" cy="4401205"/>
          </a:xfrm>
          <a:prstGeom prst="rect">
            <a:avLst/>
          </a:prstGeom>
          <a:noFill/>
        </p:spPr>
        <p:txBody>
          <a:bodyPr wrap="square" rtlCol="0">
            <a:spAutoFit/>
          </a:bodyPr>
          <a:lstStyle/>
          <a:p>
            <a:pPr marL="305435" indent="-305435"/>
            <a:r>
              <a:rPr lang="en-US" dirty="0"/>
              <a:t>While hash-based steganography faces challenges, advancements in several areas hold promise for its future:</a:t>
            </a:r>
          </a:p>
          <a:p>
            <a:pPr marL="305435" indent="-305435"/>
            <a:r>
              <a:rPr lang="en-US" dirty="0"/>
              <a:t>Improved Embedding </a:t>
            </a:r>
            <a:r>
              <a:rPr lang="en-US" dirty="0" err="1"/>
              <a:t>Techniques:Error-Correcting</a:t>
            </a:r>
            <a:r>
              <a:rPr lang="en-US" dirty="0"/>
              <a:t> Codes: Integrating error-correcting codes within the hidden data can improve its robustness against transmission </a:t>
            </a:r>
            <a:r>
              <a:rPr lang="en-US" dirty="0" err="1"/>
              <a:t>errors.Adaptive</a:t>
            </a:r>
            <a:r>
              <a:rPr lang="en-US" dirty="0"/>
              <a:t> Techniques: Develop algorithms that adapt the embedding strategy based on the specific hash function and data type to maximize capacity while maintaining security.</a:t>
            </a:r>
          </a:p>
          <a:p>
            <a:pPr marL="305435" indent="-305435"/>
            <a:r>
              <a:rPr lang="en-US" dirty="0"/>
              <a:t>Enhanced </a:t>
            </a:r>
            <a:r>
              <a:rPr lang="en-US" dirty="0" err="1"/>
              <a:t>Security:Post-Quantum</a:t>
            </a:r>
            <a:r>
              <a:rPr lang="en-US" dirty="0"/>
              <a:t> Cryptography: As computing power advances, explore integrating post-quantum cryptography for hash functions to ensure security against future code-breaking algorithms.</a:t>
            </a:r>
          </a:p>
          <a:p>
            <a:pPr marL="305435" indent="-305435"/>
            <a:r>
              <a:rPr lang="en-US" dirty="0"/>
              <a:t>Formal Verification: Employ formal verification methods to mathematically prove the security properties of hash-based steganographic techniques.</a:t>
            </a:r>
          </a:p>
          <a:p>
            <a:pPr marL="305435" indent="-305435"/>
            <a:r>
              <a:rPr lang="en-US" dirty="0"/>
              <a:t>Increased </a:t>
            </a:r>
            <a:r>
              <a:rPr lang="en-US" dirty="0" err="1"/>
              <a:t>Capacity:Steganalysis-Resistant</a:t>
            </a:r>
            <a:r>
              <a:rPr lang="en-US" dirty="0"/>
              <a:t> Embedding: Explore techniques that manipulate hash values in ways that are difficult to detect statistically, potentially allowing for embedding slightly larger amounts of data.</a:t>
            </a:r>
          </a:p>
          <a:p>
            <a:pPr marL="305435" indent="-305435"/>
            <a:r>
              <a:rPr lang="en-US" dirty="0"/>
              <a:t>Iterative Hashing: Investigate methods that involve applying hash functions multiple times, potentially creating opportunities for embedding data at different stages.</a:t>
            </a:r>
          </a:p>
          <a:p>
            <a:pPr marL="305435" indent="-305435"/>
            <a:r>
              <a:rPr lang="en-US" dirty="0"/>
              <a:t>Hybrid </a:t>
            </a:r>
            <a:r>
              <a:rPr lang="en-US" dirty="0" err="1"/>
              <a:t>Approaches:Combination</a:t>
            </a:r>
            <a:r>
              <a:rPr lang="en-US" dirty="0"/>
              <a:t> with Other Techniques: Combine hash-based steganography with other steganographic methods (e.g., URL steganography) to leverage the strengths of each and potentially increase overall data hiding capacity.</a:t>
            </a:r>
          </a:p>
          <a:p>
            <a:pPr marL="305435" indent="-305435"/>
            <a:r>
              <a:rPr lang="en-US" dirty="0"/>
              <a:t>Multi-Layer Embedding: Explore embedding hidden data within different parts of a message or communication protocol, potentially using hash functions for specific layers.</a:t>
            </a:r>
          </a:p>
          <a:p>
            <a:pPr marL="305435" indent="-305435"/>
            <a:r>
              <a:rPr lang="en-US" dirty="0"/>
              <a:t>Standardization and </a:t>
            </a:r>
            <a:r>
              <a:rPr lang="en-US" dirty="0" err="1"/>
              <a:t>Applications:Standardized</a:t>
            </a:r>
            <a:r>
              <a:rPr lang="en-US" dirty="0"/>
              <a:t> Techniques: Develop standardized methods for hash-based steganography to facilitate wider adoption and interoperability.</a:t>
            </a:r>
          </a:p>
          <a:p>
            <a:pPr marL="305435" indent="-305435"/>
            <a:r>
              <a:rPr lang="en-US" dirty="0"/>
              <a:t>Secure Communication Applications: Explore the use of hash-based steganography in secure communication protocols for various applications, considering legal and ethical implications.</a:t>
            </a:r>
            <a:endParaRPr lang="en-IN" dirty="0"/>
          </a:p>
        </p:txBody>
      </p:sp>
    </p:spTree>
    <p:extLst>
      <p:ext uri="{BB962C8B-B14F-4D97-AF65-F5344CB8AC3E}">
        <p14:creationId xmlns:p14="http://schemas.microsoft.com/office/powerpoint/2010/main" val="134423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492-6FF0-4212-7DF0-F9A9A5593D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References</a:t>
            </a:r>
            <a:endParaRPr lang="en-IN" dirty="0"/>
          </a:p>
        </p:txBody>
      </p:sp>
      <p:sp>
        <p:nvSpPr>
          <p:cNvPr id="3" name="TextBox 2">
            <a:extLst>
              <a:ext uri="{FF2B5EF4-FFF2-40B4-BE49-F238E27FC236}">
                <a16:creationId xmlns:a16="http://schemas.microsoft.com/office/drawing/2014/main" id="{348A9796-27E9-6DF3-26A8-89E141E27D4B}"/>
              </a:ext>
            </a:extLst>
          </p:cNvPr>
          <p:cNvSpPr txBox="1"/>
          <p:nvPr/>
        </p:nvSpPr>
        <p:spPr>
          <a:xfrm>
            <a:off x="668593" y="1739065"/>
            <a:ext cx="8887182" cy="954107"/>
          </a:xfrm>
          <a:prstGeom prst="rect">
            <a:avLst/>
          </a:prstGeom>
          <a:noFill/>
        </p:spPr>
        <p:txBody>
          <a:bodyPr wrap="square" rtlCol="0">
            <a:spAutoFit/>
          </a:bodyPr>
          <a:lstStyle/>
          <a:p>
            <a:r>
              <a:rPr lang="en-IN" sz="1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400" dirty="0"/>
          </a:p>
          <a:p>
            <a:endParaRPr lang="en-IN" dirty="0"/>
          </a:p>
        </p:txBody>
      </p:sp>
    </p:spTree>
    <p:extLst>
      <p:ext uri="{BB962C8B-B14F-4D97-AF65-F5344CB8AC3E}">
        <p14:creationId xmlns:p14="http://schemas.microsoft.com/office/powerpoint/2010/main" val="406226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6461-085A-D9E6-45B9-0839F6076CEE}"/>
              </a:ext>
            </a:extLst>
          </p:cNvPr>
          <p:cNvSpPr>
            <a:spLocks noGrp="1"/>
          </p:cNvSpPr>
          <p:nvPr>
            <p:ph type="title"/>
          </p:nvPr>
        </p:nvSpPr>
        <p:spPr>
          <a:xfrm>
            <a:off x="3194521" y="2585884"/>
            <a:ext cx="4415647" cy="1114275"/>
          </a:xfrm>
        </p:spPr>
        <p:txBody>
          <a:bodyPr/>
          <a:lstStyle/>
          <a:p>
            <a:r>
              <a:rPr lang="en-US" b="1" dirty="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val="40507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Calibri"/>
                <a:ea typeface="Calibri"/>
                <a:cs typeface="Calibri"/>
                <a:sym typeface="Calibri"/>
              </a:rPr>
              <a:t>Implementation of Hash steganography using python </a:t>
            </a: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t>AGENDA</a:t>
            </a:r>
            <a:endParaRPr dirty="0"/>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2177750" y="1600675"/>
            <a:ext cx="6567900" cy="4422300"/>
          </a:xfrm>
          <a:prstGeom prst="rect">
            <a:avLst/>
          </a:prstGeom>
          <a:noFill/>
          <a:ln>
            <a:noFill/>
          </a:ln>
        </p:spPr>
        <p:txBody>
          <a:bodyPr spcFirstLastPara="1" wrap="square" lIns="91425" tIns="91425" rIns="91425" bIns="91425" anchor="t" anchorCtr="0">
            <a:noAutofit/>
          </a:bodyPr>
          <a:lstStyle/>
          <a:p>
            <a:pPr marL="0" indent="0">
              <a:buNone/>
            </a:pPr>
            <a:endParaRPr lang="en-US" sz="2400" dirty="0">
              <a:latin typeface="Arial"/>
              <a:cs typeface="Arial"/>
            </a:endParaRPr>
          </a:p>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sz="2400" dirty="0">
              <a:latin typeface="Arial"/>
              <a:cs typeface="Arial"/>
            </a:endParaRPr>
          </a:p>
          <a:p>
            <a:pPr marL="305435" indent="-305435"/>
            <a:r>
              <a:rPr lang="en-US" sz="1800" b="1" dirty="0">
                <a:latin typeface="Arial"/>
                <a:ea typeface="+mn-lt"/>
                <a:cs typeface="Arial"/>
              </a:rPr>
              <a:t>Proposed System/Solution</a:t>
            </a:r>
            <a:endParaRPr lang="en-US" sz="2400"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sz="2400" dirty="0">
              <a:latin typeface="Arial"/>
              <a:ea typeface="+mn-lt"/>
              <a:cs typeface="+mn-lt"/>
            </a:endParaRPr>
          </a:p>
          <a:p>
            <a:pPr marL="305435" indent="-305435"/>
            <a:r>
              <a:rPr lang="en-US" sz="1800" b="1" dirty="0">
                <a:latin typeface="Arial"/>
                <a:ea typeface="+mn-lt"/>
                <a:cs typeface="+mn-lt"/>
              </a:rPr>
              <a:t>Algorithm &amp; Deployment  </a:t>
            </a:r>
            <a:endParaRPr lang="en-US" sz="2400"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sz="2400"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sz="2400" dirty="0">
              <a:latin typeface="Arial"/>
              <a:cs typeface="Arial"/>
            </a:endParaRPr>
          </a:p>
          <a:p>
            <a:pPr marL="0" lvl="0" indent="0" algn="l" rtl="0">
              <a:spcBef>
                <a:spcPts val="0"/>
              </a:spcBef>
              <a:spcAft>
                <a:spcPts val="0"/>
              </a:spcAft>
              <a:buNone/>
            </a:pP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1003325" y="789627"/>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1239900" y="2256263"/>
            <a:ext cx="5770500" cy="18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1800" dirty="0">
              <a:latin typeface="Calibri"/>
              <a:ea typeface="Calibri"/>
              <a:cs typeface="Calibri"/>
              <a:sym typeface="Calibri"/>
            </a:endParaRPr>
          </a:p>
          <a:p>
            <a:r>
              <a:rPr lang="en-US" sz="1800" dirty="0"/>
              <a:t>Hash functions are cryptographic tools that convert data into a fixed-size string (hash value). They play a vital role in data security and integrity verification. Hash-based steganography seeks to leverage these functions for covert communication by embedding hidden data within the generated hash values.</a:t>
            </a:r>
            <a:endParaRPr lang="en-IN" sz="1800" dirty="0"/>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907097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1246445" y="1445321"/>
            <a:ext cx="7684500" cy="1570595"/>
          </a:xfrm>
          <a:prstGeom prst="rect">
            <a:avLst/>
          </a:prstGeom>
          <a:noFill/>
          <a:ln>
            <a:noFill/>
          </a:ln>
        </p:spPr>
        <p:txBody>
          <a:bodyPr spcFirstLastPara="1" wrap="square" lIns="91425" tIns="91425" rIns="91425" bIns="91425" anchor="t" anchorCtr="0">
            <a:noAutofit/>
          </a:bodyPr>
          <a:lstStyle/>
          <a:p>
            <a:pPr marL="0" indent="0">
              <a:buNone/>
            </a:pPr>
            <a:r>
              <a:rPr lang="en-US" dirty="0"/>
              <a:t>This proposed solution aims to address some of the key challenges associated with hash-based steganography, focusing on improving data capacity, security, and </a:t>
            </a:r>
            <a:r>
              <a:rPr lang="en-US" dirty="0" err="1"/>
              <a:t>robustness.Core</a:t>
            </a:r>
            <a:r>
              <a:rPr lang="en-US" dirty="0"/>
              <a:t> Techniques:</a:t>
            </a:r>
          </a:p>
          <a:p>
            <a:pPr marL="0" indent="0">
              <a:buNone/>
            </a:pPr>
            <a:r>
              <a:rPr lang="en-US" dirty="0"/>
              <a:t>Adaptive Data </a:t>
            </a:r>
            <a:r>
              <a:rPr lang="en-US" dirty="0" err="1"/>
              <a:t>Embedding:The</a:t>
            </a:r>
            <a:r>
              <a:rPr lang="en-US" dirty="0"/>
              <a:t> system analyzes the chosen hash function (e.g., SHA-256) and the type of data to be hidden. Based on this analysis, it selects an optimal embedding strategy. This could involve:</a:t>
            </a:r>
          </a:p>
          <a:p>
            <a:pPr marL="0" indent="0">
              <a:buNone/>
            </a:pPr>
            <a:r>
              <a:rPr lang="en-US" dirty="0"/>
              <a:t>LSB Modification: For specific data types (e.g., small text messages) where preserving higher-order bits is crucial, the system might utilize LSB modification on a subset of bits within the hash </a:t>
            </a:r>
            <a:r>
              <a:rPr lang="en-US" dirty="0" err="1"/>
              <a:t>value.Parity</a:t>
            </a:r>
            <a:r>
              <a:rPr lang="en-US" dirty="0"/>
              <a:t> Bit Flipping: For data with more redundancy, the system could strategically flip parity bits within the hash to represent hidden data. This approach aims to minimize disruption to the overall hash value.</a:t>
            </a:r>
          </a:p>
          <a:p>
            <a:pPr marL="0" indent="0">
              <a:buNone/>
            </a:pPr>
            <a:r>
              <a:rPr lang="en-US" dirty="0"/>
              <a:t>Error Correction </a:t>
            </a:r>
            <a:r>
              <a:rPr lang="en-US" dirty="0" err="1"/>
              <a:t>Integration:The</a:t>
            </a:r>
            <a:r>
              <a:rPr lang="en-US" dirty="0"/>
              <a:t> system incorporates an error-correcting code (ECC) like Hamming codes or Reed-Solomon codes into the hidden data before embedding. This adds redundancy and allows for correcting potential errors that might occur during transmission.</a:t>
            </a:r>
          </a:p>
          <a:p>
            <a:pPr marL="0" indent="0">
              <a:buNone/>
            </a:pPr>
            <a:r>
              <a:rPr lang="en-US" dirty="0"/>
              <a:t>Key </a:t>
            </a:r>
            <a:r>
              <a:rPr lang="en-US" dirty="0" err="1"/>
              <a:t>Management:A</a:t>
            </a:r>
            <a:r>
              <a:rPr lang="en-US" dirty="0"/>
              <a:t> secure key exchange mechanism (e.g., Diffie-Hellman key exchange) is employed to establish a shared secret key between sender and receiver. This key is used to determine specific bit positions within the hash or control the flipping patterns for data embedding.</a:t>
            </a:r>
          </a:p>
          <a:p>
            <a:pPr marL="0" indent="0">
              <a:buNone/>
            </a:pPr>
            <a:r>
              <a:rPr lang="en-US" dirty="0"/>
              <a:t>Ethical </a:t>
            </a:r>
            <a:r>
              <a:rPr lang="en-US" dirty="0" err="1"/>
              <a:t>Considerations:This</a:t>
            </a:r>
            <a:r>
              <a:rPr lang="en-US" dirty="0"/>
              <a:t> solution should be used in compliance with all relevant data privacy and communication </a:t>
            </a:r>
            <a:r>
              <a:rPr lang="en-US" dirty="0" err="1"/>
              <a:t>regulations.Methods</a:t>
            </a:r>
            <a:r>
              <a:rPr lang="en-US" dirty="0"/>
              <a:t> for disclosing the use of steganography within communication channels, potentially through pre-defined markers, should be incorporated to promote responsible use.</a:t>
            </a:r>
            <a:endParaRPr lang="en-IN" dirty="0"/>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1" name="Google Shape;151;p12"/>
          <p:cNvSpPr txBox="1"/>
          <p:nvPr/>
        </p:nvSpPr>
        <p:spPr>
          <a:xfrm>
            <a:off x="408875" y="993100"/>
            <a:ext cx="9322800" cy="48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latin typeface="Calibri"/>
                <a:ea typeface="Calibri"/>
                <a:cs typeface="Calibri"/>
                <a:sym typeface="Calibri"/>
              </a:rPr>
              <a:t>End users of image steganography can vary widely depending on the context and purpose of its use. Here are some potential end users: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Government Agencies: </a:t>
            </a:r>
            <a:r>
              <a:rPr lang="en-US" sz="1800" dirty="0">
                <a:latin typeface="Calibri"/>
                <a:ea typeface="Calibri"/>
                <a:cs typeface="Calibri"/>
                <a:sym typeface="Calibri"/>
              </a:rPr>
              <a:t>Law enforcement, intelligence agencies, and military organizations may utilize image steganography for covert communication and information sharing, particularly when conducting surveillance or espionage operations.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Journalists and Whistleblowers:</a:t>
            </a:r>
            <a:r>
              <a:rPr lang="en-US" sz="1800" dirty="0">
                <a:latin typeface="Calibri"/>
                <a:ea typeface="Calibri"/>
                <a:cs typeface="Calibri"/>
                <a:sym typeface="Calibri"/>
              </a:rPr>
              <a:t> Individuals working in journalism or advocacy may employ image steganography to securely transmit sensitive information, such as leaked documents or confidential sources, while protecting the identity of whistleblowers and sources.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Researchers and Academics:</a:t>
            </a:r>
            <a:r>
              <a:rPr lang="en-US" sz="1800" dirty="0">
                <a:latin typeface="Calibri"/>
                <a:ea typeface="Calibri"/>
                <a:cs typeface="Calibri"/>
                <a:sym typeface="Calibri"/>
              </a:rPr>
              <a:t> Professionals in research and academia may use image steganography for experimental purposes, studying its applications in information security, cryptography, and digital forensics, or developing novel techniques and algorithms.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Ethical Hackers and Penetration Testers: </a:t>
            </a:r>
            <a:r>
              <a:rPr lang="en-US" sz="1800" dirty="0">
                <a:latin typeface="Calibri"/>
                <a:ea typeface="Calibri"/>
                <a:cs typeface="Calibri"/>
                <a:sym typeface="Calibri"/>
              </a:rPr>
              <a:t>Security professionals and ethical hackers may utilize image steganography as part of penetration testing and vulnerability assessment exercises to evaluate the effectiveness of security measures and identify potential weaknesses in systems and networks.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Cybercriminals: </a:t>
            </a:r>
            <a:r>
              <a:rPr lang="en-US" sz="1800" dirty="0">
                <a:latin typeface="Calibri"/>
                <a:ea typeface="Calibri"/>
                <a:cs typeface="Calibri"/>
                <a:sym typeface="Calibri"/>
              </a:rPr>
              <a:t>Unfortunately, malicious actors may also exploit image steganography for illicit purposes, such as concealing malware, ransomware, or other malicious payloads within innocent-looking images to evade detection by security systems and infiltrate target networks.</a:t>
            </a:r>
            <a:endParaRPr sz="18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5AAA-F0B8-9DFE-002A-5E7E75CCDFD0}"/>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TextBox 2">
            <a:extLst>
              <a:ext uri="{FF2B5EF4-FFF2-40B4-BE49-F238E27FC236}">
                <a16:creationId xmlns:a16="http://schemas.microsoft.com/office/drawing/2014/main" id="{47629A6C-5E02-822B-DFCA-F985679AA1CA}"/>
              </a:ext>
            </a:extLst>
          </p:cNvPr>
          <p:cNvSpPr txBox="1"/>
          <p:nvPr/>
        </p:nvSpPr>
        <p:spPr>
          <a:xfrm>
            <a:off x="558165" y="1551563"/>
            <a:ext cx="9374631" cy="3970318"/>
          </a:xfrm>
          <a:prstGeom prst="rect">
            <a:avLst/>
          </a:prstGeom>
          <a:noFill/>
        </p:spPr>
        <p:txBody>
          <a:bodyPr wrap="square" rtlCol="0">
            <a:spAutoFit/>
          </a:bodyPr>
          <a:lstStyle/>
          <a:p>
            <a:pPr marL="0" indent="0">
              <a:buNone/>
            </a:pPr>
            <a:r>
              <a:rPr lang="en-US" sz="1400" dirty="0"/>
              <a:t>This proposed solution aims to address some of the key challenges associated with hash-based steganography, focusing on improving data </a:t>
            </a:r>
            <a:r>
              <a:rPr lang="en-US" sz="1400" dirty="0" err="1"/>
              <a:t>capacity,security</a:t>
            </a:r>
            <a:r>
              <a:rPr lang="en-US" sz="1400" dirty="0"/>
              <a:t>, and </a:t>
            </a:r>
            <a:r>
              <a:rPr lang="en-US" sz="1400" dirty="0" err="1"/>
              <a:t>robustness.Core</a:t>
            </a:r>
            <a:r>
              <a:rPr lang="en-US" sz="1400" dirty="0"/>
              <a:t> Techniques:</a:t>
            </a:r>
          </a:p>
          <a:p>
            <a:pPr marL="0" indent="0">
              <a:buNone/>
            </a:pPr>
            <a:r>
              <a:rPr lang="en-US" sz="1400" dirty="0"/>
              <a:t>Adaptive Data </a:t>
            </a:r>
            <a:r>
              <a:rPr lang="en-US" sz="1400" dirty="0" err="1"/>
              <a:t>Embedding:The</a:t>
            </a:r>
            <a:r>
              <a:rPr lang="en-US" sz="1400" dirty="0"/>
              <a:t> system analyzes the chosen hash function (e.g., SHA-256) and the type of data to be hidden. Based on this analysis, it selects an optimal embedding strategy. This could involve:</a:t>
            </a:r>
          </a:p>
          <a:p>
            <a:pPr marL="0" indent="0">
              <a:buNone/>
            </a:pPr>
            <a:r>
              <a:rPr lang="en-US" sz="1400" dirty="0"/>
              <a:t>LSB Modification: For specific data types (e.g., small text messages) where preserving higher-order bits is crucial, the system might utilize LSB modification on a subset of bits within the hash </a:t>
            </a:r>
            <a:r>
              <a:rPr lang="en-US" sz="1400" dirty="0" err="1"/>
              <a:t>value.Parity</a:t>
            </a:r>
            <a:r>
              <a:rPr lang="en-US" sz="1400" dirty="0"/>
              <a:t> Bit Flipping: For data with more redundancy, the system could strategically flip parity bits within the hash to represent hidden data. This approach aims to minimize disruption to the overall hash value.</a:t>
            </a:r>
          </a:p>
          <a:p>
            <a:pPr marL="0" indent="0">
              <a:buNone/>
            </a:pPr>
            <a:r>
              <a:rPr lang="en-US" sz="1400" dirty="0"/>
              <a:t>Error Correction </a:t>
            </a:r>
            <a:r>
              <a:rPr lang="en-US" sz="1400" dirty="0" err="1"/>
              <a:t>Integration:The</a:t>
            </a:r>
            <a:r>
              <a:rPr lang="en-US" sz="1400" dirty="0"/>
              <a:t> system incorporates an error-correcting code (ECC) like Hamming codes or Reed-Solomon codes into the hidden data before embedding. This adds redundancy and allows for correcting potential errors that might occur during transmission.</a:t>
            </a:r>
          </a:p>
          <a:p>
            <a:pPr marL="0" indent="0">
              <a:buNone/>
            </a:pPr>
            <a:r>
              <a:rPr lang="en-US" sz="1400" dirty="0"/>
              <a:t>Key </a:t>
            </a:r>
            <a:r>
              <a:rPr lang="en-US" sz="1400" dirty="0" err="1"/>
              <a:t>Management:A</a:t>
            </a:r>
            <a:r>
              <a:rPr lang="en-US" sz="1400" dirty="0"/>
              <a:t> secure key exchange mechanism (e.g., Diffie-Hellman key exchange) is employed to establish a shared secret key between sender and receiver. This key is used to determine specific bit positions within the hash or control the flipping patterns for data embedding.</a:t>
            </a:r>
          </a:p>
          <a:p>
            <a:pPr marL="0" indent="0">
              <a:buNone/>
            </a:pPr>
            <a:r>
              <a:rPr lang="en-US" sz="1400" dirty="0"/>
              <a:t>Ethical </a:t>
            </a:r>
            <a:r>
              <a:rPr lang="en-US" sz="1400" dirty="0" err="1"/>
              <a:t>Considerations:This</a:t>
            </a:r>
            <a:r>
              <a:rPr lang="en-US" sz="1400" dirty="0"/>
              <a:t> solution should be used in compliance with all relevant data privacy and communication </a:t>
            </a:r>
            <a:r>
              <a:rPr lang="en-US" sz="1400" dirty="0" err="1"/>
              <a:t>regulations.Methods</a:t>
            </a:r>
            <a:r>
              <a:rPr lang="en-US" sz="1400" dirty="0"/>
              <a:t> for disclosing the use of steganography within communication channels, potentially through pre-defined markers, should be incorporated to promote responsible use.</a:t>
            </a:r>
            <a:endParaRPr lang="en-IN" sz="1400" dirty="0"/>
          </a:p>
          <a:p>
            <a:endParaRPr lang="en-IN" dirty="0"/>
          </a:p>
        </p:txBody>
      </p:sp>
    </p:spTree>
    <p:extLst>
      <p:ext uri="{BB962C8B-B14F-4D97-AF65-F5344CB8AC3E}">
        <p14:creationId xmlns:p14="http://schemas.microsoft.com/office/powerpoint/2010/main" val="307758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0109-F17B-1DFB-C81F-EBD6EB47194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System  Approach</a:t>
            </a:r>
            <a:endParaRPr lang="en-IN" dirty="0"/>
          </a:p>
        </p:txBody>
      </p:sp>
      <p:sp>
        <p:nvSpPr>
          <p:cNvPr id="3" name="TextBox 2">
            <a:extLst>
              <a:ext uri="{FF2B5EF4-FFF2-40B4-BE49-F238E27FC236}">
                <a16:creationId xmlns:a16="http://schemas.microsoft.com/office/drawing/2014/main" id="{C6F0B881-5CB9-F72D-4385-CA139495F897}"/>
              </a:ext>
            </a:extLst>
          </p:cNvPr>
          <p:cNvSpPr txBox="1"/>
          <p:nvPr/>
        </p:nvSpPr>
        <p:spPr>
          <a:xfrm>
            <a:off x="304801" y="2010112"/>
            <a:ext cx="9143999" cy="2246769"/>
          </a:xfrm>
          <a:prstGeom prst="rect">
            <a:avLst/>
          </a:prstGeom>
          <a:noFill/>
        </p:spPr>
        <p:txBody>
          <a:bodyPr wrap="square" rtlCol="0">
            <a:spAutoFit/>
          </a:bodyPr>
          <a:lstStyle/>
          <a:p>
            <a:pPr marL="0" indent="0">
              <a:buNone/>
            </a:pPr>
            <a:r>
              <a:rPr lang="en-US" sz="1400" b="1" dirty="0">
                <a:solidFill>
                  <a:srgbClr val="0F0F0F"/>
                </a:solidFill>
              </a:rPr>
              <a:t>The hash based steganography has minimal system requirements and can run on most modern computers. Here's a breakdown:</a:t>
            </a:r>
          </a:p>
          <a:p>
            <a:pPr marL="0" indent="0">
              <a:buNone/>
            </a:pPr>
            <a:endParaRPr lang="en-US" sz="1400" b="1" dirty="0">
              <a:solidFill>
                <a:srgbClr val="0F0F0F"/>
              </a:solidFill>
            </a:endParaRPr>
          </a:p>
          <a:p>
            <a:pPr marL="0" indent="0">
              <a:buNone/>
            </a:pPr>
            <a:r>
              <a:rPr lang="en-US" sz="1400" b="1" dirty="0" err="1">
                <a:solidFill>
                  <a:srgbClr val="0F0F0F"/>
                </a:solidFill>
              </a:rPr>
              <a:t>Software:Python</a:t>
            </a:r>
            <a:r>
              <a:rPr lang="en-US" sz="1400" b="1" dirty="0">
                <a:solidFill>
                  <a:srgbClr val="0F0F0F"/>
                </a:solidFill>
              </a:rPr>
              <a:t> 3 (or compatible version) - The code is written in Python and requires a Python interpreter to be installed. Python is freely available for most operating </a:t>
            </a:r>
            <a:r>
              <a:rPr lang="en-US" sz="1400" b="1" dirty="0" err="1">
                <a:solidFill>
                  <a:srgbClr val="0F0F0F"/>
                </a:solidFill>
              </a:rPr>
              <a:t>systems.This</a:t>
            </a:r>
            <a:r>
              <a:rPr lang="en-US" sz="1400" b="1" dirty="0">
                <a:solidFill>
                  <a:srgbClr val="0F0F0F"/>
                </a:solidFill>
              </a:rPr>
              <a:t> imports the </a:t>
            </a:r>
            <a:r>
              <a:rPr lang="en-US" sz="1400" b="1" dirty="0" err="1">
                <a:solidFill>
                  <a:srgbClr val="0F0F0F"/>
                </a:solidFill>
              </a:rPr>
              <a:t>hashlib</a:t>
            </a:r>
            <a:r>
              <a:rPr lang="en-US" sz="1400" b="1" dirty="0">
                <a:solidFill>
                  <a:srgbClr val="0F0F0F"/>
                </a:solidFill>
              </a:rPr>
              <a:t> library, which provides functions for various cryptographic hash algorithms like MD5, SHA-256, etc.</a:t>
            </a:r>
          </a:p>
          <a:p>
            <a:pPr marL="0" indent="0">
              <a:buNone/>
            </a:pPr>
            <a:endParaRPr lang="en-US" sz="1400" b="1" dirty="0">
              <a:solidFill>
                <a:srgbClr val="0F0F0F"/>
              </a:solidFill>
            </a:endParaRPr>
          </a:p>
          <a:p>
            <a:pPr marL="0" indent="0">
              <a:buNone/>
            </a:pPr>
            <a:r>
              <a:rPr lang="en-US" sz="1400" b="1" dirty="0" err="1">
                <a:solidFill>
                  <a:srgbClr val="0F0F0F"/>
                </a:solidFill>
              </a:rPr>
              <a:t>Hardware:No</a:t>
            </a:r>
            <a:r>
              <a:rPr lang="en-US" sz="1400" b="1" dirty="0">
                <a:solidFill>
                  <a:srgbClr val="0F0F0F"/>
                </a:solidFill>
              </a:rPr>
              <a:t> specific hardware requirements - This code doesn't perform computationally intensive tasks and can run on any computer capable of running Python.</a:t>
            </a:r>
            <a:endParaRPr lang="en-IN" sz="1400" b="1" dirty="0">
              <a:solidFill>
                <a:srgbClr val="0F0F0F"/>
              </a:solidFill>
            </a:endParaRPr>
          </a:p>
          <a:p>
            <a:endParaRPr lang="en-IN" dirty="0"/>
          </a:p>
        </p:txBody>
      </p:sp>
    </p:spTree>
    <p:extLst>
      <p:ext uri="{BB962C8B-B14F-4D97-AF65-F5344CB8AC3E}">
        <p14:creationId xmlns:p14="http://schemas.microsoft.com/office/powerpoint/2010/main" val="53399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0F30-DDD9-568E-CBD2-2EB410A066A3}"/>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id="{79387D31-1140-F36E-9D6E-206B73782083}"/>
              </a:ext>
            </a:extLst>
          </p:cNvPr>
          <p:cNvSpPr txBox="1"/>
          <p:nvPr/>
        </p:nvSpPr>
        <p:spPr>
          <a:xfrm>
            <a:off x="558165" y="1356852"/>
            <a:ext cx="8947354" cy="4401205"/>
          </a:xfrm>
          <a:prstGeom prst="rect">
            <a:avLst/>
          </a:prstGeom>
          <a:noFill/>
        </p:spPr>
        <p:txBody>
          <a:bodyPr wrap="square" rtlCol="0">
            <a:spAutoFit/>
          </a:bodyPr>
          <a:lstStyle/>
          <a:p>
            <a:pPr marL="305435" indent="-305435"/>
            <a:r>
              <a:rPr lang="en-US" dirty="0"/>
              <a:t>The choice of algorithm depends on the desired balance between data capacity, imperceptibility, and security. Here are some potential approaches:</a:t>
            </a:r>
          </a:p>
          <a:p>
            <a:pPr marL="305435" indent="-305435"/>
            <a:r>
              <a:rPr lang="en-US" dirty="0"/>
              <a:t>Least Significant Bit (LSB) </a:t>
            </a:r>
            <a:r>
              <a:rPr lang="en-US" dirty="0" err="1"/>
              <a:t>Modification:Applicable</a:t>
            </a:r>
            <a:r>
              <a:rPr lang="en-US" dirty="0"/>
              <a:t> to hash functions that use bit strings internally. Here, the least significant bits of the hash value can be altered to represent hidden data. However, this might affect collision resistance if not done carefully.</a:t>
            </a:r>
          </a:p>
          <a:p>
            <a:pPr marL="305435" indent="-305435"/>
            <a:r>
              <a:rPr lang="en-US" dirty="0"/>
              <a:t>Specific Bit </a:t>
            </a:r>
            <a:r>
              <a:rPr lang="en-US" dirty="0" err="1"/>
              <a:t>Modification:Predetermined</a:t>
            </a:r>
            <a:r>
              <a:rPr lang="en-US" dirty="0"/>
              <a:t> bits within the hash value are chosen to represent hidden data by flipping their values (0 to 1 or vice versa). This requires a pre-shared scheme between sender and receiver to know which bits hold the hidden information. Security relies heavily on choosing unpredictable bit positions.</a:t>
            </a:r>
          </a:p>
          <a:p>
            <a:pPr marL="305435" indent="-305435"/>
            <a:r>
              <a:rPr lang="en-US" dirty="0"/>
              <a:t>Error Correction Code </a:t>
            </a:r>
            <a:r>
              <a:rPr lang="en-US" dirty="0" err="1"/>
              <a:t>Integration:Techniques</a:t>
            </a:r>
            <a:r>
              <a:rPr lang="en-US" dirty="0"/>
              <a:t> like Hamming codes can be used to embed the hidden data within the hash value while also adding redundancy for error correction during transmission. This approach requires extra data capacity within the hash but improves </a:t>
            </a:r>
            <a:r>
              <a:rPr lang="en-US" dirty="0" err="1"/>
              <a:t>robustness.Deployment</a:t>
            </a:r>
            <a:r>
              <a:rPr lang="en-US" dirty="0"/>
              <a:t> Considerations:</a:t>
            </a:r>
          </a:p>
          <a:p>
            <a:pPr marL="305435" indent="-305435"/>
            <a:r>
              <a:rPr lang="en-US" dirty="0"/>
              <a:t>Hash Function </a:t>
            </a:r>
            <a:r>
              <a:rPr lang="en-US" dirty="0" err="1"/>
              <a:t>Selection:The</a:t>
            </a:r>
            <a:r>
              <a:rPr lang="en-US" dirty="0"/>
              <a:t> chosen hash function should be secure and have appropriate output size for the desired data capacity. Popular options include SHA-256 or SHA-3, but their suitability depends on the specific steganographic technique.</a:t>
            </a:r>
          </a:p>
          <a:p>
            <a:pPr marL="305435" indent="-305435"/>
            <a:r>
              <a:rPr lang="en-US" dirty="0"/>
              <a:t>Key </a:t>
            </a:r>
            <a:r>
              <a:rPr lang="en-US" dirty="0" err="1"/>
              <a:t>Management:If</a:t>
            </a:r>
            <a:r>
              <a:rPr lang="en-US" dirty="0"/>
              <a:t> the steganographic method relies on pre-defined bit positions or other secret parameters, a secure key exchange mechanism is essential for both sender and receiver.</a:t>
            </a:r>
          </a:p>
          <a:p>
            <a:pPr marL="305435" indent="-305435"/>
            <a:r>
              <a:rPr lang="en-US" dirty="0"/>
              <a:t>Data </a:t>
            </a:r>
            <a:r>
              <a:rPr lang="en-US" dirty="0" err="1"/>
              <a:t>Preprocessing:Depending</a:t>
            </a:r>
            <a:r>
              <a:rPr lang="en-US" dirty="0"/>
              <a:t> on the chosen algorithm, the hidden data might need preprocessing (e.g., conversion to binary format) before embedding within the hash value.</a:t>
            </a:r>
            <a:endParaRPr lang="en-IN" dirty="0"/>
          </a:p>
          <a:p>
            <a:endParaRPr lang="en-IN" dirty="0"/>
          </a:p>
        </p:txBody>
      </p:sp>
    </p:spTree>
    <p:extLst>
      <p:ext uri="{BB962C8B-B14F-4D97-AF65-F5344CB8AC3E}">
        <p14:creationId xmlns:p14="http://schemas.microsoft.com/office/powerpoint/2010/main" val="32876430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1817</Words>
  <Application>Microsoft Office PowerPoint</Application>
  <PresentationFormat>Widescreen</PresentationFormat>
  <Paragraphs>106</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Proposed Solution</vt:lpstr>
      <vt:lpstr>System  Approach</vt:lpstr>
      <vt:lpstr>Algorithm &amp; Deployment</vt:lpstr>
      <vt:lpstr>MODELLING</vt:lpstr>
      <vt:lpstr>RESULTS</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ram</dc:creator>
  <cp:lastModifiedBy>ram ram</cp:lastModifiedBy>
  <cp:revision>2</cp:revision>
  <dcterms:modified xsi:type="dcterms:W3CDTF">2024-04-01T08:32:41Z</dcterms:modified>
</cp:coreProperties>
</file>