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79" r:id="rId5"/>
    <p:sldId id="283" r:id="rId6"/>
    <p:sldId id="282" r:id="rId7"/>
    <p:sldId id="259" r:id="rId8"/>
    <p:sldId id="274" r:id="rId9"/>
    <p:sldId id="258" r:id="rId10"/>
    <p:sldId id="269" r:id="rId11"/>
    <p:sldId id="285" r:id="rId12"/>
    <p:sldId id="286" r:id="rId13"/>
    <p:sldId id="287" r:id="rId14"/>
    <p:sldId id="288" r:id="rId15"/>
    <p:sldId id="289" r:id="rId16"/>
    <p:sldId id="296" r:id="rId17"/>
    <p:sldId id="295" r:id="rId18"/>
    <p:sldId id="311" r:id="rId19"/>
    <p:sldId id="291" r:id="rId20"/>
    <p:sldId id="273" r:id="rId21"/>
    <p:sldId id="308" r:id="rId22"/>
    <p:sldId id="309" r:id="rId23"/>
    <p:sldId id="310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6EFA2-DC62-496F-83F7-0D5444B5E4BB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FC61-9D6D-446A-B6E7-2CEFB89A1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529-156C-4E5F-B5FF-EB14934B97A4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b="1" dirty="0" err="1">
                <a:solidFill>
                  <a:srgbClr val="FFC000"/>
                </a:solidFill>
              </a:rPr>
              <a:t>Algoritma</a:t>
            </a:r>
            <a:r>
              <a:rPr lang="en-US" sz="3100" b="1" dirty="0">
                <a:solidFill>
                  <a:srgbClr val="FFC000"/>
                </a:solidFill>
              </a:rPr>
              <a:t> dan </a:t>
            </a:r>
            <a:r>
              <a:rPr lang="en-US" sz="3100" b="1" dirty="0" err="1">
                <a:solidFill>
                  <a:srgbClr val="FFC000"/>
                </a:solidFill>
              </a:rPr>
              <a:t>Pemrograman</a:t>
            </a:r>
            <a:br>
              <a:rPr lang="en-US" b="1" dirty="0"/>
            </a:br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</a:t>
            </a:r>
            <a:r>
              <a:rPr lang="en-US" b="1" dirty="0" err="1"/>
              <a:t>Bustami</a:t>
            </a:r>
            <a:r>
              <a:rPr lang="en-US" b="1" dirty="0"/>
              <a:t> Yusuf</a:t>
            </a:r>
          </a:p>
          <a:p>
            <a:endParaRPr lang="en-US" b="1" dirty="0"/>
          </a:p>
        </p:txBody>
      </p:sp>
      <p:pic>
        <p:nvPicPr>
          <p:cNvPr id="102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B0CB9D43-8563-4D7E-8626-A2DA4632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3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Deklarasi</a:t>
            </a:r>
            <a:r>
              <a:rPr lang="en-US" sz="4800" dirty="0"/>
              <a:t> Array (1)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2511" y="2159537"/>
            <a:ext cx="8229600" cy="9906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tipe</a:t>
            </a:r>
            <a:r>
              <a:rPr lang="en-US" sz="2800" b="1" dirty="0"/>
              <a:t> data&gt;&lt;</a:t>
            </a:r>
            <a:r>
              <a:rPr lang="en-US" sz="2800" b="1" dirty="0" err="1"/>
              <a:t>dimensi</a:t>
            </a:r>
            <a:r>
              <a:rPr lang="en-US" sz="2800" b="1" dirty="0"/>
              <a:t> array&gt;&lt;identifier/</a:t>
            </a:r>
            <a:r>
              <a:rPr lang="en-US" sz="2800" b="1" dirty="0" err="1"/>
              <a:t>variabel</a:t>
            </a:r>
            <a:r>
              <a:rPr lang="en-US" sz="2800" b="1" dirty="0"/>
              <a:t>&gt;</a:t>
            </a:r>
          </a:p>
          <a:p>
            <a:pPr>
              <a:lnSpc>
                <a:spcPct val="80000"/>
              </a:lnSpc>
              <a:buNone/>
            </a:pPr>
            <a:endParaRPr lang="en-US" sz="2800" b="1" dirty="0"/>
          </a:p>
          <a:p>
            <a:pPr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965" y="3048000"/>
            <a:ext cx="6026070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21B8228A-B85D-4AC2-9D15-B9B5F67C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Mengisi</a:t>
            </a:r>
            <a:r>
              <a:rPr lang="en-US" sz="4800" dirty="0"/>
              <a:t> Data Array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0"/>
            <a:ext cx="481713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A2405049-FCAB-47D1-B8F4-67A93065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Mengisi</a:t>
            </a:r>
            <a:r>
              <a:rPr lang="en-US" sz="4800" dirty="0"/>
              <a:t> Data Array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0"/>
            <a:ext cx="481713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953000"/>
            <a:ext cx="800100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0FEB433F-BE0E-47A3-AB2E-EE97B8BE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Memanggil</a:t>
            </a:r>
            <a:r>
              <a:rPr lang="en-US" sz="4800" dirty="0"/>
              <a:t> Data Array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2667000"/>
            <a:ext cx="8153401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B4DF9637-5944-4127-9973-98DDE3F0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Memanggil</a:t>
            </a:r>
            <a:r>
              <a:rPr lang="en-US" sz="4800" dirty="0"/>
              <a:t> Data Array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851" y="2895600"/>
            <a:ext cx="8153401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" y="5562600"/>
            <a:ext cx="8229600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1CFDAD85-B78A-41FD-AAD6-5303E73F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 err="1"/>
              <a:t>Contoh</a:t>
            </a:r>
            <a:r>
              <a:rPr lang="en-US" sz="4800" dirty="0"/>
              <a:t> Data Array </a:t>
            </a:r>
            <a:br>
              <a:rPr lang="en-US" sz="4800" dirty="0"/>
            </a:b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Perulangan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4482" b="9524"/>
          <a:stretch/>
        </p:blipFill>
        <p:spPr bwMode="auto">
          <a:xfrm>
            <a:off x="914400" y="2180639"/>
            <a:ext cx="76962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B77EF819-A23D-4DE2-9080-185C951D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 err="1"/>
              <a:t>Contoh</a:t>
            </a:r>
            <a:r>
              <a:rPr lang="en-US" sz="4800" dirty="0"/>
              <a:t> Data Array </a:t>
            </a:r>
            <a:br>
              <a:rPr lang="en-US" sz="4800" dirty="0"/>
            </a:b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Perulangan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0629" r="5128" b="11667"/>
          <a:stretch/>
        </p:blipFill>
        <p:spPr bwMode="auto">
          <a:xfrm>
            <a:off x="228600" y="2590800"/>
            <a:ext cx="6172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r="57499" b="14754"/>
          <a:stretch/>
        </p:blipFill>
        <p:spPr bwMode="auto">
          <a:xfrm>
            <a:off x="6575476" y="2599008"/>
            <a:ext cx="24384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F8B89670-84D0-4E52-A859-B0BA39EA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B2CDB75A-CA7E-4AFA-B73E-1FFFFA9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C000"/>
                </a:solidFill>
              </a:rPr>
              <a:t>Contoh</a:t>
            </a:r>
            <a:r>
              <a:rPr lang="en-US" sz="4800" dirty="0">
                <a:solidFill>
                  <a:srgbClr val="FFC000"/>
                </a:solidFill>
              </a:rPr>
              <a:t> Data Array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45C3-C04C-CF71-009B-10646124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6657352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B2CDB75A-CA7E-4AFA-B73E-1FFFFA9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C000"/>
                </a:solidFill>
              </a:rPr>
              <a:t>Contoh</a:t>
            </a:r>
            <a:r>
              <a:rPr lang="en-US" sz="4800" dirty="0">
                <a:solidFill>
                  <a:srgbClr val="FFC000"/>
                </a:solidFill>
              </a:rPr>
              <a:t> Data Array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7447"/>
          <a:stretch/>
        </p:blipFill>
        <p:spPr bwMode="auto">
          <a:xfrm>
            <a:off x="1752600" y="1828800"/>
            <a:ext cx="7239000" cy="4761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9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rgbClr val="FFC000"/>
                </a:solidFill>
              </a:rPr>
              <a:t>Contoh</a:t>
            </a:r>
            <a:r>
              <a:rPr lang="en-US" sz="4800" b="1" dirty="0">
                <a:solidFill>
                  <a:srgbClr val="FFC000"/>
                </a:solidFill>
              </a:rPr>
              <a:t> Data Array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3883" r="7767"/>
          <a:stretch>
            <a:fillRect/>
          </a:stretch>
        </p:blipFill>
        <p:spPr bwMode="auto">
          <a:xfrm>
            <a:off x="186396" y="1905000"/>
            <a:ext cx="5715000" cy="4761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17460"/>
          <a:stretch/>
        </p:blipFill>
        <p:spPr bwMode="auto">
          <a:xfrm>
            <a:off x="6172200" y="1905000"/>
            <a:ext cx="2785404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E1474269-2286-4D7A-8F44-F42A4970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1"/>
            <a:ext cx="2123197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chemeClr val="tx2">
                    <a:lumMod val="75000"/>
                  </a:schemeClr>
                </a:solidFill>
              </a:rPr>
              <a:t>Ilustrasi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581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11 </a:t>
            </a:r>
            <a:r>
              <a:rPr lang="en-US" dirty="0" err="1"/>
              <a:t>pemain</a:t>
            </a:r>
            <a:r>
              <a:rPr lang="en-US" dirty="0"/>
              <a:t> Bola </a:t>
            </a:r>
            <a:r>
              <a:rPr lang="en-US" dirty="0" err="1"/>
              <a:t>dengan</a:t>
            </a:r>
            <a:r>
              <a:rPr lang="en-US" dirty="0"/>
              <a:t> 11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punggung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mendeklarasinya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?</a:t>
            </a:r>
          </a:p>
        </p:txBody>
      </p:sp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898C4A3C-F72C-43CF-89E9-4DFDC4CC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/>
              <a:t>Panjang</a:t>
            </a:r>
            <a:r>
              <a:rPr lang="en-US" sz="4800" dirty="0"/>
              <a:t> Array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0674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.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err="1"/>
              <a:t>Misal</a:t>
            </a:r>
            <a:r>
              <a:rPr lang="en-US" sz="2000" dirty="0"/>
              <a:t> : 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contoharray</a:t>
            </a:r>
            <a:r>
              <a:rPr lang="en-US" sz="2000" b="1" dirty="0"/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/>
              <a:t>{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/>
              <a:t>public static void main( String[] </a:t>
            </a:r>
            <a:r>
              <a:rPr lang="en-US" sz="2000" b="1" dirty="0" err="1"/>
              <a:t>args</a:t>
            </a:r>
            <a:r>
              <a:rPr lang="en-US" sz="2000" b="1" dirty="0"/>
              <a:t> ){ </a:t>
            </a:r>
          </a:p>
          <a:p>
            <a:pPr lvl="3">
              <a:lnSpc>
                <a:spcPct val="90000"/>
              </a:lnSpc>
              <a:buNone/>
            </a:pPr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/>
              <a:t>umur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[100]; </a:t>
            </a:r>
          </a:p>
          <a:p>
            <a:pPr lvl="3">
              <a:lnSpc>
                <a:spcPct val="90000"/>
              </a:lnSpc>
              <a:buNone/>
            </a:pPr>
            <a:r>
              <a:rPr lang="en-US" b="1" dirty="0"/>
              <a:t>for(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/>
              <a:t>i</a:t>
            </a:r>
            <a:r>
              <a:rPr lang="en-US" b="1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umur.length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 )</a:t>
            </a:r>
          </a:p>
          <a:p>
            <a:pPr lvl="3">
              <a:lnSpc>
                <a:spcPct val="90000"/>
              </a:lnSpc>
              <a:buNone/>
            </a:pPr>
            <a:r>
              <a:rPr lang="en-US" b="1" dirty="0"/>
              <a:t>{ </a:t>
            </a:r>
          </a:p>
          <a:p>
            <a:pPr lvl="3">
              <a:lnSpc>
                <a:spcPct val="90000"/>
              </a:lnSpc>
              <a:buNone/>
            </a:pPr>
            <a:r>
              <a:rPr lang="en-US" b="1" dirty="0" err="1"/>
              <a:t>System.out.print</a:t>
            </a:r>
            <a:r>
              <a:rPr lang="en-US" b="1" dirty="0"/>
              <a:t>( </a:t>
            </a:r>
            <a:r>
              <a:rPr lang="en-US" b="1" dirty="0" err="1"/>
              <a:t>umur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); </a:t>
            </a:r>
          </a:p>
          <a:p>
            <a:pPr lvl="3">
              <a:lnSpc>
                <a:spcPct val="90000"/>
              </a:lnSpc>
              <a:buNone/>
            </a:pPr>
            <a:r>
              <a:rPr lang="en-US" b="1" dirty="0"/>
              <a:t>}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/>
              <a:t>}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/>
              <a:t>}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/>
              <a:t>//</a:t>
            </a:r>
            <a:r>
              <a:rPr lang="en-US" sz="2000" b="1" dirty="0" err="1"/>
              <a:t>umur.length</a:t>
            </a:r>
            <a:r>
              <a:rPr lang="en-US" sz="2000" b="1" dirty="0"/>
              <a:t> = 100</a:t>
            </a:r>
          </a:p>
          <a:p>
            <a:endParaRPr lang="en-US" dirty="0"/>
          </a:p>
        </p:txBody>
      </p:sp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5F488FFC-55D3-4411-A9A0-14E5DC38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0366"/>
            <a:ext cx="8229600" cy="952500"/>
          </a:xfrm>
        </p:spPr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Foreach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6F98-52B3-4E4A-9821-68628BF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4"/>
            <a:ext cx="8229600" cy="1285422"/>
          </a:xfrm>
        </p:spPr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 </a:t>
            </a:r>
            <a:r>
              <a:rPr lang="en-ID" i="1" dirty="0"/>
              <a:t>array</a:t>
            </a:r>
            <a:r>
              <a:rPr lang="en-ID" dirty="0"/>
              <a:t>.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0" y="5001078"/>
            <a:ext cx="1651000" cy="128542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354D4-B053-496F-B54F-A63B6ED9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071814"/>
            <a:ext cx="3876194" cy="12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0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accent3">
                    <a:lumMod val="75000"/>
                  </a:schemeClr>
                </a:solidFill>
              </a:rPr>
              <a:t>Contoh</a:t>
            </a:r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 For Each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0" y="5001078"/>
            <a:ext cx="1651000" cy="128542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29F4-67D1-4669-A18B-EE86CC84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FADA3-2237-432A-8484-B8E9F6B4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44"/>
          <a:stretch/>
        </p:blipFill>
        <p:spPr>
          <a:xfrm>
            <a:off x="920750" y="1784128"/>
            <a:ext cx="7302500" cy="39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accent3">
                    <a:lumMod val="75000"/>
                  </a:schemeClr>
                </a:solidFill>
              </a:rPr>
              <a:t>Contoh</a:t>
            </a:r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 For Each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0" y="5001078"/>
            <a:ext cx="1651000" cy="128542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29F4-67D1-4669-A18B-EE86CC84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FADA3-2237-432A-8484-B8E9F6B4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44"/>
          <a:stretch/>
        </p:blipFill>
        <p:spPr>
          <a:xfrm>
            <a:off x="920750" y="1784128"/>
            <a:ext cx="7302500" cy="39237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3A541-A917-4007-9B80-3082C8D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0" y="5322320"/>
            <a:ext cx="2095500" cy="9377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8845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B9E699C-675F-4E74-9A02-3F8BEB39C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5F488FFC-55D3-4411-A9A0-14E5DC38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4FA1E3A-B971-4C72-B6BD-96BDA2676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42382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chemeClr val="tx2">
                    <a:lumMod val="75000"/>
                  </a:schemeClr>
                </a:solidFill>
              </a:rPr>
              <a:t>Ilustrasi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14800"/>
            <a:ext cx="3962400" cy="162315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1828800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variable.</a:t>
            </a:r>
          </a:p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?</a:t>
            </a:r>
          </a:p>
        </p:txBody>
      </p:sp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698D4331-21D6-4DC4-BA16-901E8B124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chemeClr val="tx2">
                    <a:lumMod val="75000"/>
                  </a:schemeClr>
                </a:solidFill>
              </a:rPr>
              <a:t>Ilustrasi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3962400" cy="162315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loud Callout 12"/>
          <p:cNvSpPr/>
          <p:nvPr/>
        </p:nvSpPr>
        <p:spPr>
          <a:xfrm>
            <a:off x="304800" y="3657600"/>
            <a:ext cx="4953000" cy="2514600"/>
          </a:xfrm>
          <a:prstGeom prst="cloudCallout">
            <a:avLst>
              <a:gd name="adj1" fmla="val -39807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terjadi</a:t>
            </a:r>
            <a:r>
              <a:rPr lang="en-US" sz="2400" b="1" dirty="0"/>
              <a:t> </a:t>
            </a:r>
            <a:r>
              <a:rPr lang="en-US" sz="2400" b="1" dirty="0" err="1"/>
              <a:t>kalau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1000 data?</a:t>
            </a:r>
          </a:p>
          <a:p>
            <a:pPr algn="ctr"/>
            <a:endParaRPr lang="en-US" sz="2400" b="1" dirty="0"/>
          </a:p>
        </p:txBody>
      </p:sp>
      <p:pic>
        <p:nvPicPr>
          <p:cNvPr id="6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C3EBE525-D52E-468C-977F-DF043D2D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chemeClr val="tx2">
                    <a:lumMod val="75000"/>
                  </a:schemeClr>
                </a:solidFill>
              </a:rPr>
              <a:t>Ilustrasi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3962400" cy="162315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loud Callout 12"/>
          <p:cNvSpPr/>
          <p:nvPr/>
        </p:nvSpPr>
        <p:spPr>
          <a:xfrm>
            <a:off x="304800" y="3657600"/>
            <a:ext cx="4953000" cy="2514600"/>
          </a:xfrm>
          <a:prstGeom prst="cloudCallout">
            <a:avLst>
              <a:gd name="adj1" fmla="val -39807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terjadi</a:t>
            </a:r>
            <a:r>
              <a:rPr lang="en-US" sz="2400" b="1" dirty="0"/>
              <a:t> </a:t>
            </a:r>
            <a:r>
              <a:rPr lang="en-US" sz="2400" b="1" dirty="0" err="1"/>
              <a:t>kalau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1000 data?</a:t>
            </a:r>
          </a:p>
          <a:p>
            <a:pPr algn="ctr"/>
            <a:endParaRPr lang="en-US" sz="2400" b="1" dirty="0"/>
          </a:p>
        </p:txBody>
      </p:sp>
      <p:sp>
        <p:nvSpPr>
          <p:cNvPr id="15" name="Oval Callout 14"/>
          <p:cNvSpPr/>
          <p:nvPr/>
        </p:nvSpPr>
        <p:spPr>
          <a:xfrm>
            <a:off x="5410200" y="3962400"/>
            <a:ext cx="3429000" cy="1981200"/>
          </a:xfrm>
          <a:prstGeom prst="wedgeEllipseCallout">
            <a:avLst>
              <a:gd name="adj1" fmla="val 48220"/>
              <a:gd name="adj2" fmla="val 8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Diperlukan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</a:t>
            </a:r>
            <a:r>
              <a:rPr lang="en-US" sz="2000" b="1" dirty="0" err="1"/>
              <a:t>penampung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Array</a:t>
            </a:r>
          </a:p>
        </p:txBody>
      </p:sp>
      <p:pic>
        <p:nvPicPr>
          <p:cNvPr id="7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89B2946F-E5A1-47F7-9745-653946BD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286000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 err="1"/>
              <a:t>Teman</a:t>
            </a:r>
            <a:r>
              <a:rPr lang="en-US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76400"/>
            <a:ext cx="3962400" cy="162315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33600" y="4888029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Ronaldo</a:t>
            </a:r>
            <a:r>
              <a:rPr lang="en-US" dirty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488846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Benzema</a:t>
            </a:r>
            <a:r>
              <a:rPr 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88468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Isco</a:t>
            </a:r>
            <a:r>
              <a:rPr lang="en-US" dirty="0"/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4887436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Asensio</a:t>
            </a:r>
            <a:r>
              <a:rPr lang="en-US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400" y="4886404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“Bale”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7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83AA2C00-07F4-4009-AF31-7B1ECB29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43124"/>
            <a:ext cx="8229600" cy="4105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variable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yang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index-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index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urutannya</a:t>
            </a:r>
            <a:r>
              <a:rPr lang="en-US" dirty="0"/>
              <a:t>.</a:t>
            </a:r>
          </a:p>
        </p:txBody>
      </p:sp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32A0859F-3996-40DB-9842-B79D0E22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pic>
        <p:nvPicPr>
          <p:cNvPr id="3" name="Picture 2" descr="Image result for no jersey pemain madrid"/>
          <p:cNvPicPr>
            <a:picLocks noChangeAspect="1" noChangeArrowheads="1"/>
          </p:cNvPicPr>
          <p:nvPr/>
        </p:nvPicPr>
        <p:blipFill>
          <a:blip r:embed="rId3" cstate="print"/>
          <a:srcRect r="1042"/>
          <a:stretch>
            <a:fillRect/>
          </a:stretch>
        </p:blipFill>
        <p:spPr bwMode="auto">
          <a:xfrm>
            <a:off x="990600" y="1905000"/>
            <a:ext cx="7239000" cy="4476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70CA60FF-D7D4-4472-9D69-71576556C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encrypted-tbn0.gstatic.com/images?q=tbn:ANd9GcTr47mLKhDSLX1j8XC6b_4l32U3GjbM4w35grjaMljgok5zF__E">
            <a:extLst>
              <a:ext uri="{FF2B5EF4-FFF2-40B4-BE49-F238E27FC236}">
                <a16:creationId xmlns:a16="http://schemas.microsoft.com/office/drawing/2014/main" id="{807C6037-5BA8-48F6-87D9-32B47BEB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Array Element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8800" y="1475602"/>
            <a:ext cx="7543800" cy="1905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1600" b="1" dirty="0" err="1"/>
              <a:t>Contoh</a:t>
            </a:r>
            <a:r>
              <a:rPr lang="en-US" sz="1600" b="1" dirty="0"/>
              <a:t> array integer </a:t>
            </a:r>
            <a:r>
              <a:rPr lang="en-US" sz="1600" b="1" dirty="0" err="1"/>
              <a:t>bernama</a:t>
            </a:r>
            <a:r>
              <a:rPr lang="en-US" sz="1600" b="1" dirty="0"/>
              <a:t> n </a:t>
            </a:r>
            <a:r>
              <a:rPr lang="en-US" sz="1600" b="1" dirty="0" err="1"/>
              <a:t>yg</a:t>
            </a:r>
            <a:r>
              <a:rPr lang="en-US" sz="1600" b="1" dirty="0"/>
              <a:t> </a:t>
            </a:r>
            <a:r>
              <a:rPr lang="en-US" sz="1600" b="1" dirty="0" err="1"/>
              <a:t>memiliki</a:t>
            </a:r>
            <a:r>
              <a:rPr lang="en-US" sz="1600" b="1" dirty="0"/>
              <a:t> 5 </a:t>
            </a:r>
            <a:r>
              <a:rPr lang="en-US" sz="1600" b="1" dirty="0" err="1"/>
              <a:t>elemen</a:t>
            </a:r>
            <a:r>
              <a:rPr lang="en-US" sz="1600" b="1" dirty="0"/>
              <a:t>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/>
              <a:t>n1 = 100,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/>
              <a:t>n2 = 101,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/>
              <a:t>n3 = 102,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/>
              <a:t>n4 = 103,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/>
              <a:t>n5 = 104</a:t>
            </a:r>
          </a:p>
          <a:p>
            <a:pPr marL="457200" lvl="1" indent="0">
              <a:buNone/>
              <a:defRPr/>
            </a:pPr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7571" y="32766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Cara </a:t>
            </a:r>
            <a:r>
              <a:rPr lang="en-US" sz="1600" b="1" dirty="0" err="1"/>
              <a:t>deklarasi</a:t>
            </a:r>
            <a:r>
              <a:rPr lang="en-US" sz="1600" b="1" dirty="0"/>
              <a:t> :</a:t>
            </a:r>
            <a:endParaRPr lang="en-US" sz="1600" dirty="0"/>
          </a:p>
          <a:p>
            <a:pPr lvl="1">
              <a:buFont typeface="Arial" pitchFamily="34" charset="0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n[5] = {100,101,102,103,104};</a:t>
            </a:r>
            <a:endParaRPr lang="en-US" sz="20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571" y="483325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Cara </a:t>
            </a:r>
            <a:r>
              <a:rPr lang="en-US" sz="1600" b="1" dirty="0" err="1"/>
              <a:t>memanggil</a:t>
            </a:r>
            <a:endParaRPr lang="en-US" sz="1600" dirty="0"/>
          </a:p>
          <a:p>
            <a:pPr lvl="1"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“+n[1]);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9141"/>
              </p:ext>
            </p:extLst>
          </p:nvPr>
        </p:nvGraphicFramePr>
        <p:xfrm>
          <a:off x="7239000" y="5823859"/>
          <a:ext cx="609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101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50261"/>
              </p:ext>
            </p:extLst>
          </p:nvPr>
        </p:nvGraphicFramePr>
        <p:xfrm>
          <a:off x="2574471" y="4058920"/>
          <a:ext cx="3810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94927"/>
              </p:ext>
            </p:extLst>
          </p:nvPr>
        </p:nvGraphicFramePr>
        <p:xfrm>
          <a:off x="2574471" y="4049486"/>
          <a:ext cx="3810000" cy="751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03932"/>
              </p:ext>
            </p:extLst>
          </p:nvPr>
        </p:nvGraphicFramePr>
        <p:xfrm>
          <a:off x="2579914" y="4038600"/>
          <a:ext cx="3810000" cy="751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1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477000" y="4016828"/>
            <a:ext cx="1371600" cy="817213"/>
            <a:chOff x="6477000" y="4038600"/>
            <a:chExt cx="1371600" cy="817213"/>
          </a:xfrm>
        </p:grpSpPr>
        <p:sp>
          <p:nvSpPr>
            <p:cNvPr id="7" name="TextBox 6"/>
            <p:cNvSpPr txBox="1"/>
            <p:nvPr/>
          </p:nvSpPr>
          <p:spPr>
            <a:xfrm>
              <a:off x="6912429" y="4038600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Value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4486481"/>
              <a:ext cx="9144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index</a:t>
              </a:r>
            </a:p>
          </p:txBody>
        </p:sp>
        <p:cxnSp>
          <p:nvCxnSpPr>
            <p:cNvPr id="19" name="Straight Arrow Connector 18"/>
            <p:cNvCxnSpPr>
              <a:stCxn id="7" idx="1"/>
            </p:cNvCxnSpPr>
            <p:nvPr/>
          </p:nvCxnSpPr>
          <p:spPr>
            <a:xfrm flipH="1">
              <a:off x="6477000" y="4223266"/>
              <a:ext cx="435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1"/>
            </p:cNvCxnSpPr>
            <p:nvPr/>
          </p:nvCxnSpPr>
          <p:spPr>
            <a:xfrm flipH="1">
              <a:off x="6477000" y="4671147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93371"/>
              </p:ext>
            </p:extLst>
          </p:nvPr>
        </p:nvGraphicFramePr>
        <p:xfrm>
          <a:off x="2596242" y="5638800"/>
          <a:ext cx="3810000" cy="751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1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6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6477000" y="5834744"/>
            <a:ext cx="609600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391</Words>
  <Application>Microsoft Office PowerPoint</Application>
  <PresentationFormat>On-screen Show (4:3)</PresentationFormat>
  <Paragraphs>125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Algoritma dan Pemrograman Array</vt:lpstr>
      <vt:lpstr>Ilustrasi</vt:lpstr>
      <vt:lpstr>Ilustrasi</vt:lpstr>
      <vt:lpstr>Ilustrasi</vt:lpstr>
      <vt:lpstr>Ilustrasi</vt:lpstr>
      <vt:lpstr>PowerPoint Presentation</vt:lpstr>
      <vt:lpstr>Array</vt:lpstr>
      <vt:lpstr>Array</vt:lpstr>
      <vt:lpstr>Array Element</vt:lpstr>
      <vt:lpstr>Deklarasi Array (1)</vt:lpstr>
      <vt:lpstr>Mengisi Data Array</vt:lpstr>
      <vt:lpstr>Mengisi Data Array</vt:lpstr>
      <vt:lpstr>Memanggil Data Array</vt:lpstr>
      <vt:lpstr>Memanggil Data Array</vt:lpstr>
      <vt:lpstr>Contoh Data Array  Dengan Perulangan</vt:lpstr>
      <vt:lpstr>Contoh Data Array  Dengan Perulangan</vt:lpstr>
      <vt:lpstr>Contoh Data Array </vt:lpstr>
      <vt:lpstr>Contoh Data Array </vt:lpstr>
      <vt:lpstr>Contoh Data Array </vt:lpstr>
      <vt:lpstr>Panjang Array</vt:lpstr>
      <vt:lpstr>Foreach</vt:lpstr>
      <vt:lpstr>Contoh For Each</vt:lpstr>
      <vt:lpstr>Contoh For Each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Class Data Structure</dc:title>
  <dc:creator>PRODI PTI</dc:creator>
  <cp:lastModifiedBy>bustamiyusoef</cp:lastModifiedBy>
  <cp:revision>99</cp:revision>
  <dcterms:created xsi:type="dcterms:W3CDTF">2017-02-13T09:07:59Z</dcterms:created>
  <dcterms:modified xsi:type="dcterms:W3CDTF">2023-05-11T03:03:30Z</dcterms:modified>
</cp:coreProperties>
</file>