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2" r:id="rId3"/>
    <p:sldId id="274" r:id="rId4"/>
    <p:sldId id="275" r:id="rId5"/>
    <p:sldId id="277" r:id="rId6"/>
    <p:sldId id="278" r:id="rId7"/>
    <p:sldId id="279" r:id="rId8"/>
    <p:sldId id="281" r:id="rId9"/>
    <p:sldId id="282" r:id="rId10"/>
    <p:sldId id="283" r:id="rId11"/>
    <p:sldId id="286" r:id="rId12"/>
    <p:sldId id="287" r:id="rId13"/>
    <p:sldId id="288" r:id="rId14"/>
    <p:sldId id="290" r:id="rId15"/>
    <p:sldId id="289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300" r:id="rId25"/>
    <p:sldId id="29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E23"/>
    <a:srgbClr val="FBE2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6EFA2-DC62-496F-83F7-0D5444B5E4BB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0FC61-9D6D-446A-B6E7-2CEFB89A1B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1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0FC61-9D6D-446A-B6E7-2CEFB89A1B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90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Midifier</a:t>
            </a:r>
            <a:r>
              <a:rPr lang="en-US" dirty="0"/>
              <a:t>:</a:t>
            </a:r>
            <a:r>
              <a:rPr lang="en-US" baseline="0" dirty="0"/>
              <a:t> </a:t>
            </a:r>
            <a:r>
              <a:rPr lang="en-US" baseline="0" dirty="0" err="1"/>
              <a:t>Jenis</a:t>
            </a:r>
            <a:r>
              <a:rPr lang="en-US" baseline="0" dirty="0"/>
              <a:t> </a:t>
            </a:r>
            <a:r>
              <a:rPr lang="en-US" baseline="0" dirty="0" err="1"/>
              <a:t>hak</a:t>
            </a:r>
            <a:r>
              <a:rPr lang="en-US" baseline="0" dirty="0"/>
              <a:t> </a:t>
            </a:r>
            <a:r>
              <a:rPr lang="en-US" baseline="0" dirty="0" err="1"/>
              <a:t>akses</a:t>
            </a:r>
            <a:r>
              <a:rPr lang="en-US" baseline="0" dirty="0"/>
              <a:t>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0FC61-9D6D-446A-B6E7-2CEFB89A1B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4529-156C-4E5F-B5FF-EB14934B97A4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BEDD-7857-47A3-A639-FECD72653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2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4529-156C-4E5F-B5FF-EB14934B97A4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BEDD-7857-47A3-A639-FECD72653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7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4529-156C-4E5F-B5FF-EB14934B97A4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BEDD-7857-47A3-A639-FECD72653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6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4529-156C-4E5F-B5FF-EB14934B97A4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BEDD-7857-47A3-A639-FECD72653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7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4529-156C-4E5F-B5FF-EB14934B97A4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BEDD-7857-47A3-A639-FECD72653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4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4529-156C-4E5F-B5FF-EB14934B97A4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BEDD-7857-47A3-A639-FECD72653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8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4529-156C-4E5F-B5FF-EB14934B97A4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BEDD-7857-47A3-A639-FECD72653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4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4529-156C-4E5F-B5FF-EB14934B97A4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BEDD-7857-47A3-A639-FECD72653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7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4529-156C-4E5F-B5FF-EB14934B97A4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BEDD-7857-47A3-A639-FECD72653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5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4529-156C-4E5F-B5FF-EB14934B97A4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BEDD-7857-47A3-A639-FECD72653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0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4529-156C-4E5F-B5FF-EB14934B97A4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BEDD-7857-47A3-A639-FECD72653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0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64529-156C-4E5F-B5FF-EB14934B97A4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ABEDD-7857-47A3-A639-FECD72653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netbeans.org/netbeans/8.0.2/final/" TargetMode="External"/><Relationship Id="rId2" Type="http://schemas.openxmlformats.org/officeDocument/2006/relationships/hyperlink" Target="https://java.com/en/download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oo.gl/CxdPF6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828800"/>
          </a:xfrm>
        </p:spPr>
        <p:txBody>
          <a:bodyPr>
            <a:normAutofit/>
          </a:bodyPr>
          <a:lstStyle/>
          <a:p>
            <a:r>
              <a:rPr lang="en-US" b="1" dirty="0" err="1"/>
              <a:t>Algoritma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Pemrograman</a:t>
            </a:r>
            <a:br>
              <a:rPr lang="en-US" b="1" dirty="0"/>
            </a:br>
            <a:r>
              <a:rPr lang="en-US" sz="4800" b="1" dirty="0">
                <a:solidFill>
                  <a:srgbClr val="0070C0"/>
                </a:solidFill>
              </a:rPr>
              <a:t>Pengenalan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0" y="5334000"/>
            <a:ext cx="2971800" cy="609600"/>
          </a:xfrm>
        </p:spPr>
        <p:txBody>
          <a:bodyPr/>
          <a:lstStyle/>
          <a:p>
            <a:r>
              <a:rPr lang="en-US" b="1" dirty="0"/>
              <a:t>By Tom </a:t>
            </a:r>
            <a:r>
              <a:rPr lang="en-US" b="1" dirty="0" err="1"/>
              <a:t>Erdos</a:t>
            </a:r>
            <a:endParaRPr lang="en-US" b="1" dirty="0"/>
          </a:p>
        </p:txBody>
      </p:sp>
      <p:sp>
        <p:nvSpPr>
          <p:cNvPr id="11266" name="AutoShape 2" descr="Image result for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Image result for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AutoShape 6" descr="Image result for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71" name="Picture 7" descr="D:\UIN\PENGAJARAN\STRUKTUR DATA\Image\myce-java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048000"/>
            <a:ext cx="7472362" cy="30857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3330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534400" cy="1143000"/>
          </a:xfr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Operator </a:t>
            </a:r>
            <a:r>
              <a:rPr lang="en-US" b="1" dirty="0" err="1">
                <a:solidFill>
                  <a:srgbClr val="0070C0"/>
                </a:solidFill>
              </a:rPr>
              <a:t>dan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Ekspresi</a:t>
            </a:r>
            <a:r>
              <a:rPr lang="en-US" b="1" dirty="0">
                <a:solidFill>
                  <a:srgbClr val="0070C0"/>
                </a:solidFill>
              </a:rPr>
              <a:t> (1)</a:t>
            </a:r>
          </a:p>
        </p:txBody>
      </p:sp>
      <p:pic>
        <p:nvPicPr>
          <p:cNvPr id="8194" name="Picture 2" descr="Image result for java"/>
          <p:cNvPicPr>
            <a:picLocks noChangeAspect="1" noChangeArrowheads="1"/>
          </p:cNvPicPr>
          <p:nvPr/>
        </p:nvPicPr>
        <p:blipFill>
          <a:blip r:embed="rId2" cstate="print"/>
          <a:srcRect l="22330" r="23301"/>
          <a:stretch>
            <a:fillRect/>
          </a:stretch>
        </p:blipFill>
        <p:spPr bwMode="auto">
          <a:xfrm>
            <a:off x="8077200" y="4895850"/>
            <a:ext cx="1066800" cy="196215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57200" y="1219200"/>
            <a:ext cx="8229600" cy="152400"/>
          </a:xfrm>
          <a:prstGeom prst="rect">
            <a:avLst/>
          </a:prstGeom>
          <a:ln>
            <a:gradFill flip="none" rotWithShape="1">
              <a:gsLst>
                <a:gs pos="1000">
                  <a:srgbClr val="DCEBF5"/>
                </a:gs>
                <a:gs pos="8000">
                  <a:srgbClr val="83A7C3"/>
                </a:gs>
                <a:gs pos="13000">
                  <a:srgbClr val="768FB9"/>
                </a:gs>
                <a:gs pos="21001">
                  <a:srgbClr val="83A7C3"/>
                </a:gs>
                <a:gs pos="52000">
                  <a:srgbClr val="FFFFFF"/>
                </a:gs>
                <a:gs pos="56000">
                  <a:srgbClr val="9C6563"/>
                </a:gs>
                <a:gs pos="58000">
                  <a:srgbClr val="80302D"/>
                </a:gs>
                <a:gs pos="71001">
                  <a:srgbClr val="C0524E"/>
                </a:gs>
                <a:gs pos="94000">
                  <a:srgbClr val="EBDAD4"/>
                </a:gs>
                <a:gs pos="100000">
                  <a:srgbClr val="55261C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Operator </a:t>
            </a:r>
            <a:r>
              <a:rPr lang="en-US" b="1" dirty="0" err="1"/>
              <a:t>Aritmatika</a:t>
            </a:r>
            <a:endParaRPr lang="en-US" b="1" dirty="0"/>
          </a:p>
          <a:p>
            <a:pPr>
              <a:buNone/>
            </a:pPr>
            <a:r>
              <a:rPr lang="en-US" dirty="0"/>
              <a:t>	+	</a:t>
            </a:r>
            <a:r>
              <a:rPr lang="en-US" dirty="0" err="1"/>
              <a:t>penjumlahan</a:t>
            </a:r>
            <a:r>
              <a:rPr lang="en-US" dirty="0"/>
              <a:t>		3+4</a:t>
            </a:r>
          </a:p>
          <a:p>
            <a:pPr>
              <a:buNone/>
            </a:pPr>
            <a:r>
              <a:rPr lang="en-US" dirty="0"/>
              <a:t>	-	</a:t>
            </a:r>
            <a:r>
              <a:rPr lang="en-US" dirty="0" err="1"/>
              <a:t>pengurangan</a:t>
            </a:r>
            <a:r>
              <a:rPr lang="en-US" dirty="0"/>
              <a:t>		7-5</a:t>
            </a:r>
          </a:p>
          <a:p>
            <a:pPr>
              <a:buNone/>
            </a:pPr>
            <a:r>
              <a:rPr lang="en-US" dirty="0"/>
              <a:t>	*	</a:t>
            </a:r>
            <a:r>
              <a:rPr lang="en-US" dirty="0" err="1"/>
              <a:t>perkalian</a:t>
            </a:r>
            <a:r>
              <a:rPr lang="en-US" dirty="0"/>
              <a:t>			a*b</a:t>
            </a:r>
          </a:p>
          <a:p>
            <a:pPr>
              <a:buNone/>
            </a:pPr>
            <a:r>
              <a:rPr lang="en-US" dirty="0"/>
              <a:t>	/	</a:t>
            </a:r>
            <a:r>
              <a:rPr lang="en-US" dirty="0" err="1"/>
              <a:t>pembagian</a:t>
            </a:r>
            <a:r>
              <a:rPr lang="en-US" dirty="0"/>
              <a:t>		c/d</a:t>
            </a:r>
          </a:p>
          <a:p>
            <a:pPr>
              <a:buNone/>
            </a:pPr>
            <a:r>
              <a:rPr lang="en-US" dirty="0"/>
              <a:t>	%	</a:t>
            </a:r>
            <a:r>
              <a:rPr lang="en-US" dirty="0" err="1"/>
              <a:t>sisa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		8%3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97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534400" cy="1143000"/>
          </a:xfr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Operator </a:t>
            </a:r>
            <a:r>
              <a:rPr lang="en-US" b="1" dirty="0" err="1">
                <a:solidFill>
                  <a:srgbClr val="0070C0"/>
                </a:solidFill>
              </a:rPr>
              <a:t>dan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Ekspresi</a:t>
            </a:r>
            <a:r>
              <a:rPr lang="en-US" b="1" dirty="0">
                <a:solidFill>
                  <a:srgbClr val="0070C0"/>
                </a:solidFill>
              </a:rPr>
              <a:t> (2)</a:t>
            </a:r>
          </a:p>
        </p:txBody>
      </p:sp>
      <p:pic>
        <p:nvPicPr>
          <p:cNvPr id="8194" name="Picture 2" descr="Image result for java"/>
          <p:cNvPicPr>
            <a:picLocks noChangeAspect="1" noChangeArrowheads="1"/>
          </p:cNvPicPr>
          <p:nvPr/>
        </p:nvPicPr>
        <p:blipFill>
          <a:blip r:embed="rId2" cstate="print"/>
          <a:srcRect l="22330" r="23301"/>
          <a:stretch>
            <a:fillRect/>
          </a:stretch>
        </p:blipFill>
        <p:spPr bwMode="auto">
          <a:xfrm>
            <a:off x="8077200" y="4895850"/>
            <a:ext cx="1066800" cy="196215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57200" y="1219200"/>
            <a:ext cx="8229600" cy="152400"/>
          </a:xfrm>
          <a:prstGeom prst="rect">
            <a:avLst/>
          </a:prstGeom>
          <a:ln>
            <a:gradFill flip="none" rotWithShape="1">
              <a:gsLst>
                <a:gs pos="1000">
                  <a:srgbClr val="DCEBF5"/>
                </a:gs>
                <a:gs pos="8000">
                  <a:srgbClr val="83A7C3"/>
                </a:gs>
                <a:gs pos="13000">
                  <a:srgbClr val="768FB9"/>
                </a:gs>
                <a:gs pos="21001">
                  <a:srgbClr val="83A7C3"/>
                </a:gs>
                <a:gs pos="52000">
                  <a:srgbClr val="FFFFFF"/>
                </a:gs>
                <a:gs pos="56000">
                  <a:srgbClr val="9C6563"/>
                </a:gs>
                <a:gs pos="58000">
                  <a:srgbClr val="80302D"/>
                </a:gs>
                <a:gs pos="71001">
                  <a:srgbClr val="C0524E"/>
                </a:gs>
                <a:gs pos="94000">
                  <a:srgbClr val="EBDAD4"/>
                </a:gs>
                <a:gs pos="100000">
                  <a:srgbClr val="55261C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Operator </a:t>
            </a:r>
            <a:r>
              <a:rPr lang="en-US" b="1" dirty="0" err="1"/>
              <a:t>Penugasan</a:t>
            </a:r>
            <a:endParaRPr lang="en-US" b="1" dirty="0"/>
          </a:p>
          <a:p>
            <a:pPr lvl="1">
              <a:buNone/>
            </a:pPr>
            <a:r>
              <a:rPr lang="en-US" sz="3000" dirty="0"/>
              <a:t>x=y=z=0;		</a:t>
            </a:r>
            <a:r>
              <a:rPr lang="en-US" sz="3000" dirty="0" err="1"/>
              <a:t>variabel</a:t>
            </a:r>
            <a:r>
              <a:rPr lang="en-US" sz="3000" dirty="0"/>
              <a:t> </a:t>
            </a:r>
            <a:r>
              <a:rPr lang="en-US" sz="3000" dirty="0" err="1"/>
              <a:t>x,y,z</a:t>
            </a:r>
            <a:r>
              <a:rPr lang="en-US" sz="3000" dirty="0"/>
              <a:t> </a:t>
            </a:r>
            <a:r>
              <a:rPr lang="en-US" sz="3000" dirty="0" err="1"/>
              <a:t>semua</a:t>
            </a:r>
            <a:r>
              <a:rPr lang="en-US" sz="3000" dirty="0"/>
              <a:t> </a:t>
            </a:r>
            <a:r>
              <a:rPr lang="en-US" sz="3000" dirty="0" err="1"/>
              <a:t>diberi</a:t>
            </a:r>
            <a:r>
              <a:rPr lang="en-US" sz="3000" dirty="0"/>
              <a:t> </a:t>
            </a:r>
            <a:r>
              <a:rPr lang="en-US" sz="3000" dirty="0" err="1"/>
              <a:t>nilai</a:t>
            </a:r>
            <a:r>
              <a:rPr lang="en-US" sz="3000" dirty="0"/>
              <a:t> 0</a:t>
            </a:r>
          </a:p>
          <a:p>
            <a:pPr lvl="1">
              <a:buNone/>
            </a:pPr>
            <a:r>
              <a:rPr lang="en-US" sz="3000" dirty="0"/>
              <a:t>x += y;		x = x + y</a:t>
            </a:r>
          </a:p>
          <a:p>
            <a:pPr lvl="1">
              <a:buNone/>
            </a:pPr>
            <a:r>
              <a:rPr lang="en-US" sz="3000" dirty="0"/>
              <a:t>x -= y;		x = x – y</a:t>
            </a:r>
          </a:p>
          <a:p>
            <a:pPr lvl="1">
              <a:buNone/>
            </a:pPr>
            <a:r>
              <a:rPr lang="en-US" sz="3000" dirty="0"/>
              <a:t>x *= y;		x = x * y</a:t>
            </a:r>
          </a:p>
          <a:p>
            <a:pPr lvl="1">
              <a:buNone/>
            </a:pPr>
            <a:r>
              <a:rPr lang="en-US" sz="3000" dirty="0"/>
              <a:t>x /= y;		x = x / y</a:t>
            </a:r>
          </a:p>
          <a:p>
            <a:pPr lvl="1">
              <a:buNone/>
            </a:pPr>
            <a:r>
              <a:rPr lang="en-US" sz="3000" dirty="0"/>
              <a:t>x %=y;		x = x % y</a:t>
            </a:r>
          </a:p>
          <a:p>
            <a:pPr>
              <a:buNone/>
            </a:pP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97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534400" cy="1143000"/>
          </a:xfr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Operator </a:t>
            </a:r>
            <a:r>
              <a:rPr lang="en-US" b="1" dirty="0" err="1">
                <a:solidFill>
                  <a:srgbClr val="0070C0"/>
                </a:solidFill>
              </a:rPr>
              <a:t>dan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Ekspresi</a:t>
            </a:r>
            <a:r>
              <a:rPr lang="en-US" b="1" dirty="0">
                <a:solidFill>
                  <a:srgbClr val="0070C0"/>
                </a:solidFill>
              </a:rPr>
              <a:t> (3)</a:t>
            </a:r>
          </a:p>
        </p:txBody>
      </p:sp>
      <p:pic>
        <p:nvPicPr>
          <p:cNvPr id="8194" name="Picture 2" descr="Image result for java"/>
          <p:cNvPicPr>
            <a:picLocks noChangeAspect="1" noChangeArrowheads="1"/>
          </p:cNvPicPr>
          <p:nvPr/>
        </p:nvPicPr>
        <p:blipFill>
          <a:blip r:embed="rId2" cstate="print"/>
          <a:srcRect l="22330" r="23301"/>
          <a:stretch>
            <a:fillRect/>
          </a:stretch>
        </p:blipFill>
        <p:spPr bwMode="auto">
          <a:xfrm>
            <a:off x="8669866" y="5985934"/>
            <a:ext cx="474133" cy="872066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57200" y="1219200"/>
            <a:ext cx="8229600" cy="152400"/>
          </a:xfrm>
          <a:prstGeom prst="rect">
            <a:avLst/>
          </a:prstGeom>
          <a:ln>
            <a:gradFill flip="none" rotWithShape="1">
              <a:gsLst>
                <a:gs pos="1000">
                  <a:srgbClr val="DCEBF5"/>
                </a:gs>
                <a:gs pos="8000">
                  <a:srgbClr val="83A7C3"/>
                </a:gs>
                <a:gs pos="13000">
                  <a:srgbClr val="768FB9"/>
                </a:gs>
                <a:gs pos="21001">
                  <a:srgbClr val="83A7C3"/>
                </a:gs>
                <a:gs pos="52000">
                  <a:srgbClr val="FFFFFF"/>
                </a:gs>
                <a:gs pos="56000">
                  <a:srgbClr val="9C6563"/>
                </a:gs>
                <a:gs pos="58000">
                  <a:srgbClr val="80302D"/>
                </a:gs>
                <a:gs pos="71001">
                  <a:srgbClr val="C0524E"/>
                </a:gs>
                <a:gs pos="94000">
                  <a:srgbClr val="EBDAD4"/>
                </a:gs>
                <a:gs pos="100000">
                  <a:srgbClr val="55261C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1600201"/>
            <a:ext cx="8077200" cy="685799"/>
          </a:xfrm>
        </p:spPr>
        <p:txBody>
          <a:bodyPr/>
          <a:lstStyle/>
          <a:p>
            <a:pPr>
              <a:buNone/>
            </a:pPr>
            <a:r>
              <a:rPr lang="en-US" b="1" dirty="0"/>
              <a:t>Operator Increment </a:t>
            </a:r>
            <a:r>
              <a:rPr lang="en-US" b="1" dirty="0" err="1"/>
              <a:t>dan</a:t>
            </a:r>
            <a:r>
              <a:rPr lang="en-US" b="1" dirty="0"/>
              <a:t> Decrement</a:t>
            </a:r>
          </a:p>
          <a:p>
            <a:pPr>
              <a:buNone/>
            </a:pPr>
            <a:endParaRPr lang="en-US" sz="3000" b="1" dirty="0"/>
          </a:p>
          <a:p>
            <a:endParaRPr lang="en-US" b="1" dirty="0"/>
          </a:p>
        </p:txBody>
      </p:sp>
      <p:pic>
        <p:nvPicPr>
          <p:cNvPr id="6" name="Picture 4" descr="oo"/>
          <p:cNvPicPr>
            <a:picLocks noChangeAspect="1" noChangeArrowheads="1"/>
          </p:cNvPicPr>
          <p:nvPr/>
        </p:nvPicPr>
        <p:blipFill>
          <a:blip r:embed="rId3" cstate="print"/>
          <a:srcRect l="23616" t="26584" r="16570" b="33052"/>
          <a:stretch>
            <a:fillRect/>
          </a:stretch>
        </p:blipFill>
        <p:spPr bwMode="auto">
          <a:xfrm>
            <a:off x="228600" y="2440341"/>
            <a:ext cx="6096000" cy="382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90D3DF-CFD8-8951-B60F-F0233BF92C9B}"/>
              </a:ext>
            </a:extLst>
          </p:cNvPr>
          <p:cNvSpPr txBox="1"/>
          <p:nvPr/>
        </p:nvSpPr>
        <p:spPr>
          <a:xfrm>
            <a:off x="6477000" y="30480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ditambahkan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316A8-C61F-3B43-78E0-75C06E9432D8}"/>
              </a:ext>
            </a:extLst>
          </p:cNvPr>
          <p:cNvSpPr txBox="1"/>
          <p:nvPr/>
        </p:nvSpPr>
        <p:spPr>
          <a:xfrm>
            <a:off x="6477000" y="3856166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dievaluasi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9F7E9F-730F-11C1-0235-110705850E28}"/>
              </a:ext>
            </a:extLst>
          </p:cNvPr>
          <p:cNvSpPr txBox="1"/>
          <p:nvPr/>
        </p:nvSpPr>
        <p:spPr>
          <a:xfrm>
            <a:off x="6460067" y="4664332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dikurangkan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99065-F2DC-9922-34F1-3530020B8C08}"/>
              </a:ext>
            </a:extLst>
          </p:cNvPr>
          <p:cNvSpPr txBox="1"/>
          <p:nvPr/>
        </p:nvSpPr>
        <p:spPr>
          <a:xfrm>
            <a:off x="6477000" y="5472498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Kurangkan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dievaluasi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78197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534400" cy="1143000"/>
          </a:xfr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Operator </a:t>
            </a:r>
            <a:r>
              <a:rPr lang="en-US" b="1" dirty="0" err="1">
                <a:solidFill>
                  <a:srgbClr val="0070C0"/>
                </a:solidFill>
              </a:rPr>
              <a:t>dan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Ekspresi</a:t>
            </a:r>
            <a:r>
              <a:rPr lang="en-US" b="1" dirty="0">
                <a:solidFill>
                  <a:srgbClr val="0070C0"/>
                </a:solidFill>
              </a:rPr>
              <a:t> (3) Count…</a:t>
            </a:r>
          </a:p>
        </p:txBody>
      </p:sp>
      <p:pic>
        <p:nvPicPr>
          <p:cNvPr id="8194" name="Picture 2" descr="Image result for java"/>
          <p:cNvPicPr>
            <a:picLocks noChangeAspect="1" noChangeArrowheads="1"/>
          </p:cNvPicPr>
          <p:nvPr/>
        </p:nvPicPr>
        <p:blipFill>
          <a:blip r:embed="rId2" cstate="print"/>
          <a:srcRect l="22330" r="23301"/>
          <a:stretch>
            <a:fillRect/>
          </a:stretch>
        </p:blipFill>
        <p:spPr bwMode="auto">
          <a:xfrm>
            <a:off x="8077200" y="4895850"/>
            <a:ext cx="1066800" cy="196215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57200" y="1219200"/>
            <a:ext cx="8229600" cy="152400"/>
          </a:xfrm>
          <a:prstGeom prst="rect">
            <a:avLst/>
          </a:prstGeom>
          <a:ln>
            <a:gradFill flip="none" rotWithShape="1">
              <a:gsLst>
                <a:gs pos="1000">
                  <a:srgbClr val="DCEBF5"/>
                </a:gs>
                <a:gs pos="8000">
                  <a:srgbClr val="83A7C3"/>
                </a:gs>
                <a:gs pos="13000">
                  <a:srgbClr val="768FB9"/>
                </a:gs>
                <a:gs pos="21001">
                  <a:srgbClr val="83A7C3"/>
                </a:gs>
                <a:gs pos="52000">
                  <a:srgbClr val="FFFFFF"/>
                </a:gs>
                <a:gs pos="56000">
                  <a:srgbClr val="9C6563"/>
                </a:gs>
                <a:gs pos="58000">
                  <a:srgbClr val="80302D"/>
                </a:gs>
                <a:gs pos="71001">
                  <a:srgbClr val="C0524E"/>
                </a:gs>
                <a:gs pos="94000">
                  <a:srgbClr val="EBDAD4"/>
                </a:gs>
                <a:gs pos="100000">
                  <a:srgbClr val="55261C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1600201"/>
            <a:ext cx="8458200" cy="4724399"/>
          </a:xfrm>
        </p:spPr>
        <p:txBody>
          <a:bodyPr>
            <a:normAutofit fontScale="77500" lnSpcReduction="20000"/>
          </a:bodyPr>
          <a:lstStyle/>
          <a:p>
            <a:pPr marL="914400" lvl="1" indent="-457200">
              <a:lnSpc>
                <a:spcPct val="80000"/>
              </a:lnSpc>
              <a:buNone/>
            </a:pPr>
            <a:r>
              <a:rPr lang="en-US" dirty="0" err="1"/>
              <a:t>Dalam</a:t>
            </a:r>
            <a:r>
              <a:rPr lang="en-US" dirty="0"/>
              <a:t> Java </a:t>
            </a:r>
            <a:r>
              <a:rPr lang="en-US" dirty="0" err="1"/>
              <a:t>lazimnya</a:t>
            </a:r>
            <a:r>
              <a:rPr lang="en-US" dirty="0"/>
              <a:t> </a:t>
            </a:r>
            <a:r>
              <a:rPr lang="en-US" dirty="0" err="1"/>
              <a:t>ditulis</a:t>
            </a:r>
            <a:endParaRPr lang="en-US" dirty="0"/>
          </a:p>
          <a:p>
            <a:pPr marL="914400" lvl="1" indent="-457200">
              <a:lnSpc>
                <a:spcPct val="80000"/>
              </a:lnSpc>
              <a:buNone/>
            </a:pPr>
            <a:r>
              <a:rPr lang="en-US" dirty="0"/>
              <a:t>	a++; // </a:t>
            </a:r>
            <a:r>
              <a:rPr lang="en-US" dirty="0" err="1"/>
              <a:t>walaupun</a:t>
            </a:r>
            <a:r>
              <a:rPr lang="en-US" dirty="0"/>
              <a:t> a = a + 1;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dipakai</a:t>
            </a:r>
            <a:endParaRPr lang="en-US" dirty="0"/>
          </a:p>
          <a:p>
            <a:pPr marL="914400" lvl="1" indent="-457200">
              <a:lnSpc>
                <a:spcPct val="80000"/>
              </a:lnSpc>
              <a:buNone/>
            </a:pPr>
            <a:endParaRPr lang="en-US" dirty="0"/>
          </a:p>
          <a:p>
            <a:pPr marL="914400" lvl="1" indent="-457200">
              <a:lnSpc>
                <a:spcPct val="80000"/>
              </a:lnSpc>
              <a:buNone/>
            </a:pPr>
            <a:r>
              <a:rPr lang="en-US" dirty="0" err="1"/>
              <a:t>Cth</a:t>
            </a:r>
            <a:r>
              <a:rPr lang="en-US" dirty="0"/>
              <a:t> :</a:t>
            </a:r>
          </a:p>
          <a:p>
            <a:pPr marL="914400" lvl="1" indent="-457200">
              <a:lnSpc>
                <a:spcPct val="80000"/>
              </a:lnSpc>
              <a:buFontTx/>
              <a:buAutoNum type="arabicPeriod"/>
            </a:pPr>
            <a:r>
              <a:rPr lang="en-US" b="1" dirty="0"/>
              <a:t>a++</a:t>
            </a:r>
          </a:p>
          <a:p>
            <a:pPr marL="1295400" lvl="2" indent="-381000">
              <a:lnSpc>
                <a:spcPct val="80000"/>
              </a:lnSpc>
              <a:buNone/>
            </a:pP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= 10; </a:t>
            </a:r>
          </a:p>
          <a:p>
            <a:pPr marL="1295400" lvl="2" indent="-381000">
              <a:lnSpc>
                <a:spcPct val="80000"/>
              </a:lnSpc>
              <a:buNone/>
            </a:pPr>
            <a:r>
              <a:rPr lang="en-US" sz="2800" dirty="0" err="1"/>
              <a:t>int</a:t>
            </a:r>
            <a:r>
              <a:rPr lang="en-US" sz="2800" dirty="0"/>
              <a:t> a = 3; </a:t>
            </a:r>
          </a:p>
          <a:p>
            <a:pPr marL="1295400" lvl="2" indent="-381000">
              <a:lnSpc>
                <a:spcPct val="80000"/>
              </a:lnSpc>
              <a:buNone/>
            </a:pPr>
            <a:r>
              <a:rPr lang="en-US" sz="2800" dirty="0" err="1"/>
              <a:t>int</a:t>
            </a:r>
            <a:r>
              <a:rPr lang="en-US" sz="2800" dirty="0"/>
              <a:t> k = 0; </a:t>
            </a:r>
          </a:p>
          <a:p>
            <a:pPr marL="1295400" lvl="2" indent="-381000">
              <a:lnSpc>
                <a:spcPct val="80000"/>
              </a:lnSpc>
              <a:buNone/>
            </a:pPr>
            <a:r>
              <a:rPr lang="en-US" sz="2800" dirty="0"/>
              <a:t>k = </a:t>
            </a:r>
            <a:r>
              <a:rPr lang="en-US" sz="2800" b="1" dirty="0"/>
              <a:t>a++</a:t>
            </a:r>
            <a:r>
              <a:rPr lang="en-US" sz="2800" dirty="0"/>
              <a:t> + </a:t>
            </a:r>
            <a:r>
              <a:rPr lang="en-US" sz="2800" dirty="0" err="1"/>
              <a:t>i</a:t>
            </a:r>
            <a:r>
              <a:rPr lang="en-US" sz="2800" dirty="0"/>
              <a:t>; //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menghasilkan</a:t>
            </a:r>
            <a:r>
              <a:rPr lang="en-US" sz="2800" dirty="0"/>
              <a:t> k = 3+10 = 13</a:t>
            </a:r>
          </a:p>
          <a:p>
            <a:pPr marL="1295400" lvl="2" indent="-381000">
              <a:lnSpc>
                <a:spcPct val="80000"/>
              </a:lnSpc>
              <a:buNone/>
            </a:pPr>
            <a:endParaRPr lang="en-US" sz="2800" dirty="0"/>
          </a:p>
          <a:p>
            <a:pPr marL="990600" lvl="1" indent="-533400">
              <a:buFontTx/>
              <a:buAutoNum type="arabicPeriod" startAt="2"/>
            </a:pPr>
            <a:r>
              <a:rPr lang="en-US" dirty="0"/>
              <a:t>++a</a:t>
            </a:r>
          </a:p>
          <a:p>
            <a:pPr marL="1371600" lvl="2" indent="-457200">
              <a:buNone/>
            </a:pP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= 10; </a:t>
            </a:r>
          </a:p>
          <a:p>
            <a:pPr marL="1371600" lvl="2" indent="-457200">
              <a:buNone/>
            </a:pPr>
            <a:r>
              <a:rPr lang="en-US" sz="2800" dirty="0" err="1"/>
              <a:t>int</a:t>
            </a:r>
            <a:r>
              <a:rPr lang="en-US" sz="2800" dirty="0"/>
              <a:t> a = 3; </a:t>
            </a:r>
          </a:p>
          <a:p>
            <a:pPr marL="1371600" lvl="2" indent="-457200">
              <a:buNone/>
            </a:pPr>
            <a:r>
              <a:rPr lang="en-US" sz="2800" dirty="0" err="1"/>
              <a:t>int</a:t>
            </a:r>
            <a:r>
              <a:rPr lang="en-US" sz="2800" dirty="0"/>
              <a:t> k = 0; </a:t>
            </a:r>
          </a:p>
          <a:p>
            <a:pPr marL="1371600" lvl="2" indent="-457200">
              <a:buNone/>
            </a:pPr>
            <a:r>
              <a:rPr lang="en-US" sz="2800" dirty="0"/>
              <a:t>k = </a:t>
            </a:r>
            <a:r>
              <a:rPr lang="en-US" sz="2800" b="1" dirty="0"/>
              <a:t>++a </a:t>
            </a:r>
            <a:r>
              <a:rPr lang="en-US" sz="2800" dirty="0"/>
              <a:t>+ </a:t>
            </a:r>
            <a:r>
              <a:rPr lang="en-US" sz="2800" dirty="0" err="1"/>
              <a:t>i</a:t>
            </a:r>
            <a:r>
              <a:rPr lang="en-US" sz="2800" dirty="0"/>
              <a:t>; //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menghasilkan</a:t>
            </a:r>
            <a:r>
              <a:rPr lang="en-US" sz="2800" dirty="0"/>
              <a:t> k = 4+10 = 14</a:t>
            </a:r>
          </a:p>
          <a:p>
            <a:pPr marL="1295400" lvl="2" indent="-381000">
              <a:lnSpc>
                <a:spcPct val="8000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8197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534400" cy="1143000"/>
          </a:xfr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Operator </a:t>
            </a:r>
            <a:r>
              <a:rPr lang="en-US" b="1" dirty="0" err="1">
                <a:solidFill>
                  <a:srgbClr val="0070C0"/>
                </a:solidFill>
              </a:rPr>
              <a:t>dan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Ekspresi</a:t>
            </a:r>
            <a:r>
              <a:rPr lang="en-US" b="1" dirty="0">
                <a:solidFill>
                  <a:srgbClr val="0070C0"/>
                </a:solidFill>
              </a:rPr>
              <a:t> (3) Count…</a:t>
            </a:r>
          </a:p>
        </p:txBody>
      </p:sp>
      <p:pic>
        <p:nvPicPr>
          <p:cNvPr id="8194" name="Picture 2" descr="Image result for java"/>
          <p:cNvPicPr>
            <a:picLocks noChangeAspect="1" noChangeArrowheads="1"/>
          </p:cNvPicPr>
          <p:nvPr/>
        </p:nvPicPr>
        <p:blipFill>
          <a:blip r:embed="rId2" cstate="print"/>
          <a:srcRect l="22330" r="23301"/>
          <a:stretch>
            <a:fillRect/>
          </a:stretch>
        </p:blipFill>
        <p:spPr bwMode="auto">
          <a:xfrm>
            <a:off x="8077200" y="4895850"/>
            <a:ext cx="1066800" cy="196215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57200" y="1219200"/>
            <a:ext cx="8229600" cy="152400"/>
          </a:xfrm>
          <a:prstGeom prst="rect">
            <a:avLst/>
          </a:prstGeom>
          <a:ln>
            <a:gradFill flip="none" rotWithShape="1">
              <a:gsLst>
                <a:gs pos="1000">
                  <a:srgbClr val="DCEBF5"/>
                </a:gs>
                <a:gs pos="8000">
                  <a:srgbClr val="83A7C3"/>
                </a:gs>
                <a:gs pos="13000">
                  <a:srgbClr val="768FB9"/>
                </a:gs>
                <a:gs pos="21001">
                  <a:srgbClr val="83A7C3"/>
                </a:gs>
                <a:gs pos="52000">
                  <a:srgbClr val="FFFFFF"/>
                </a:gs>
                <a:gs pos="56000">
                  <a:srgbClr val="9C6563"/>
                </a:gs>
                <a:gs pos="58000">
                  <a:srgbClr val="80302D"/>
                </a:gs>
                <a:gs pos="71001">
                  <a:srgbClr val="C0524E"/>
                </a:gs>
                <a:gs pos="94000">
                  <a:srgbClr val="EBDAD4"/>
                </a:gs>
                <a:gs pos="100000">
                  <a:srgbClr val="55261C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1600201"/>
            <a:ext cx="8458200" cy="2362199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5;</a:t>
            </a:r>
          </a:p>
          <a:p>
            <a:pPr fontAlgn="base">
              <a:buNone/>
            </a:pP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i</a:t>
            </a:r>
            <a:r>
              <a:rPr lang="en-US" dirty="0"/>
              <a:t> = " +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fontAlgn="base">
              <a:buNone/>
            </a:pP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i</a:t>
            </a:r>
            <a:r>
              <a:rPr lang="en-US" dirty="0"/>
              <a:t>++ = " + </a:t>
            </a:r>
            <a:r>
              <a:rPr lang="en-US" dirty="0" err="1"/>
              <a:t>i</a:t>
            </a:r>
            <a:r>
              <a:rPr lang="en-US" dirty="0"/>
              <a:t>++);</a:t>
            </a:r>
          </a:p>
          <a:p>
            <a:pPr fontAlgn="base">
              <a:buNone/>
            </a:pPr>
            <a:r>
              <a:rPr lang="en-US" dirty="0" err="1"/>
              <a:t>System.out.println</a:t>
            </a:r>
            <a:r>
              <a:rPr lang="en-US" dirty="0"/>
              <a:t>("++</a:t>
            </a:r>
            <a:r>
              <a:rPr lang="en-US" dirty="0" err="1"/>
              <a:t>i</a:t>
            </a:r>
            <a:r>
              <a:rPr lang="en-US" dirty="0"/>
              <a:t> = " + ++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457200" y="4038600"/>
            <a:ext cx="8458200" cy="2438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 :</a:t>
            </a:r>
          </a:p>
          <a:p>
            <a:pPr marL="800100" lvl="1" indent="-342900" fontAlgn="base">
              <a:spcBef>
                <a:spcPct val="20000"/>
              </a:spcBef>
              <a:buFont typeface="Arial" pitchFamily="34" charset="0"/>
              <a:buNone/>
            </a:pP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5</a:t>
            </a:r>
          </a:p>
          <a:p>
            <a:pPr marL="800100" lvl="1" indent="-342900" fontAlgn="base">
              <a:spcBef>
                <a:spcPct val="20000"/>
              </a:spcBef>
              <a:buFont typeface="Arial" pitchFamily="34" charset="0"/>
              <a:buNone/>
            </a:pP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 =</a:t>
            </a:r>
            <a:r>
              <a:rPr kumimoji="0" lang="en-US" sz="32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5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 fontAlgn="base">
              <a:spcBef>
                <a:spcPct val="20000"/>
              </a:spcBef>
              <a:buFont typeface="Arial" pitchFamily="34" charset="0"/>
              <a:buNone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6</a:t>
            </a:r>
          </a:p>
        </p:txBody>
      </p:sp>
    </p:spTree>
    <p:extLst>
      <p:ext uri="{BB962C8B-B14F-4D97-AF65-F5344CB8AC3E}">
        <p14:creationId xmlns:p14="http://schemas.microsoft.com/office/powerpoint/2010/main" val="1478197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534400" cy="1143000"/>
          </a:xfr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Operator </a:t>
            </a:r>
            <a:r>
              <a:rPr lang="en-US" b="1" dirty="0" err="1">
                <a:solidFill>
                  <a:srgbClr val="0070C0"/>
                </a:solidFill>
              </a:rPr>
              <a:t>dan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Ekspresi</a:t>
            </a:r>
            <a:r>
              <a:rPr lang="en-US" b="1" dirty="0">
                <a:solidFill>
                  <a:srgbClr val="0070C0"/>
                </a:solidFill>
              </a:rPr>
              <a:t> (3) Count…</a:t>
            </a:r>
          </a:p>
        </p:txBody>
      </p:sp>
      <p:pic>
        <p:nvPicPr>
          <p:cNvPr id="8194" name="Picture 2" descr="Image result for java"/>
          <p:cNvPicPr>
            <a:picLocks noChangeAspect="1" noChangeArrowheads="1"/>
          </p:cNvPicPr>
          <p:nvPr/>
        </p:nvPicPr>
        <p:blipFill>
          <a:blip r:embed="rId2" cstate="print"/>
          <a:srcRect l="22330" r="23301"/>
          <a:stretch>
            <a:fillRect/>
          </a:stretch>
        </p:blipFill>
        <p:spPr bwMode="auto">
          <a:xfrm>
            <a:off x="8077200" y="4895850"/>
            <a:ext cx="1066800" cy="196215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57200" y="1219200"/>
            <a:ext cx="8229600" cy="152400"/>
          </a:xfrm>
          <a:prstGeom prst="rect">
            <a:avLst/>
          </a:prstGeom>
          <a:ln>
            <a:gradFill flip="none" rotWithShape="1">
              <a:gsLst>
                <a:gs pos="1000">
                  <a:srgbClr val="DCEBF5"/>
                </a:gs>
                <a:gs pos="8000">
                  <a:srgbClr val="83A7C3"/>
                </a:gs>
                <a:gs pos="13000">
                  <a:srgbClr val="768FB9"/>
                </a:gs>
                <a:gs pos="21001">
                  <a:srgbClr val="83A7C3"/>
                </a:gs>
                <a:gs pos="52000">
                  <a:srgbClr val="FFFFFF"/>
                </a:gs>
                <a:gs pos="56000">
                  <a:srgbClr val="9C6563"/>
                </a:gs>
                <a:gs pos="58000">
                  <a:srgbClr val="80302D"/>
                </a:gs>
                <a:gs pos="71001">
                  <a:srgbClr val="C0524E"/>
                </a:gs>
                <a:gs pos="94000">
                  <a:srgbClr val="EBDAD4"/>
                </a:gs>
                <a:gs pos="100000">
                  <a:srgbClr val="55261C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1600201"/>
            <a:ext cx="8305800" cy="4724399"/>
          </a:xfrm>
        </p:spPr>
        <p:txBody>
          <a:bodyPr>
            <a:normAutofit lnSpcReduction="10000"/>
          </a:bodyPr>
          <a:lstStyle/>
          <a:p>
            <a:pPr marL="990600" lvl="1" indent="-533400">
              <a:buFontTx/>
              <a:buAutoNum type="arabicPeriod" startAt="2"/>
            </a:pPr>
            <a:r>
              <a:rPr lang="en-US" dirty="0"/>
              <a:t>--a</a:t>
            </a:r>
          </a:p>
          <a:p>
            <a:pPr marL="1371600" lvl="2" indent="-457200">
              <a:buNone/>
            </a:pP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= 10; </a:t>
            </a:r>
          </a:p>
          <a:p>
            <a:pPr marL="1371600" lvl="2" indent="-457200">
              <a:buNone/>
            </a:pPr>
            <a:r>
              <a:rPr lang="en-US" sz="2800" dirty="0" err="1"/>
              <a:t>int</a:t>
            </a:r>
            <a:r>
              <a:rPr lang="en-US" sz="2800" dirty="0"/>
              <a:t> a = 3; </a:t>
            </a:r>
          </a:p>
          <a:p>
            <a:pPr marL="1371600" lvl="2" indent="-457200">
              <a:buNone/>
            </a:pPr>
            <a:r>
              <a:rPr lang="en-US" sz="2800" dirty="0" err="1"/>
              <a:t>int</a:t>
            </a:r>
            <a:r>
              <a:rPr lang="en-US" sz="2800" dirty="0"/>
              <a:t> k = 0; </a:t>
            </a:r>
          </a:p>
          <a:p>
            <a:pPr marL="1371600" lvl="2" indent="-457200">
              <a:buNone/>
            </a:pPr>
            <a:r>
              <a:rPr lang="en-US" sz="2800" dirty="0"/>
              <a:t>k = </a:t>
            </a:r>
            <a:r>
              <a:rPr lang="en-US" sz="2800" b="1" dirty="0"/>
              <a:t>-- a </a:t>
            </a:r>
            <a:r>
              <a:rPr lang="en-US" sz="2800" dirty="0"/>
              <a:t>+ </a:t>
            </a:r>
            <a:r>
              <a:rPr lang="en-US" sz="2800" dirty="0" err="1"/>
              <a:t>i</a:t>
            </a:r>
            <a:r>
              <a:rPr lang="en-US" sz="2800" dirty="0"/>
              <a:t>; //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menghasilkan</a:t>
            </a:r>
            <a:r>
              <a:rPr lang="en-US" sz="2800" dirty="0"/>
              <a:t> k = ?</a:t>
            </a:r>
          </a:p>
          <a:p>
            <a:pPr marL="990600" lvl="1" indent="-533400">
              <a:buFontTx/>
              <a:buAutoNum type="arabicPeriod" startAt="2"/>
            </a:pPr>
            <a:r>
              <a:rPr lang="en-US" dirty="0"/>
              <a:t>a--</a:t>
            </a:r>
          </a:p>
          <a:p>
            <a:pPr marL="1371600" lvl="2" indent="-457200">
              <a:buNone/>
            </a:pP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= 10; </a:t>
            </a:r>
          </a:p>
          <a:p>
            <a:pPr marL="1371600" lvl="2" indent="-457200">
              <a:buNone/>
            </a:pPr>
            <a:r>
              <a:rPr lang="en-US" sz="2800" dirty="0" err="1"/>
              <a:t>int</a:t>
            </a:r>
            <a:r>
              <a:rPr lang="en-US" sz="2800" dirty="0"/>
              <a:t> a = 3; </a:t>
            </a:r>
          </a:p>
          <a:p>
            <a:pPr marL="1371600" lvl="2" indent="-457200">
              <a:buNone/>
            </a:pPr>
            <a:r>
              <a:rPr lang="en-US" sz="2800" dirty="0" err="1"/>
              <a:t>int</a:t>
            </a:r>
            <a:r>
              <a:rPr lang="en-US" sz="2800" dirty="0"/>
              <a:t> k = 0; </a:t>
            </a:r>
          </a:p>
          <a:p>
            <a:pPr marL="1371600" lvl="2" indent="-457200">
              <a:buNone/>
            </a:pPr>
            <a:r>
              <a:rPr lang="en-US" sz="2800" dirty="0"/>
              <a:t>k = </a:t>
            </a:r>
            <a:r>
              <a:rPr lang="en-US" sz="2800" b="1" dirty="0"/>
              <a:t>a-- </a:t>
            </a:r>
            <a:r>
              <a:rPr lang="en-US" sz="2800" dirty="0"/>
              <a:t>+ </a:t>
            </a:r>
            <a:r>
              <a:rPr lang="en-US" sz="2800" dirty="0" err="1"/>
              <a:t>i</a:t>
            </a:r>
            <a:r>
              <a:rPr lang="en-US" sz="2800" dirty="0"/>
              <a:t>; //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menghasilkan</a:t>
            </a:r>
            <a:r>
              <a:rPr lang="en-US" sz="2800" dirty="0"/>
              <a:t> k = ?</a:t>
            </a:r>
          </a:p>
        </p:txBody>
      </p:sp>
    </p:spTree>
    <p:extLst>
      <p:ext uri="{BB962C8B-B14F-4D97-AF65-F5344CB8AC3E}">
        <p14:creationId xmlns:p14="http://schemas.microsoft.com/office/powerpoint/2010/main" val="1478197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Operator </a:t>
            </a:r>
            <a:r>
              <a:rPr lang="en-US" b="1" dirty="0" err="1">
                <a:solidFill>
                  <a:srgbClr val="0070C0"/>
                </a:solidFill>
              </a:rPr>
              <a:t>dan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Ekspresi</a:t>
            </a:r>
            <a:r>
              <a:rPr lang="en-US" b="1" dirty="0">
                <a:solidFill>
                  <a:srgbClr val="0070C0"/>
                </a:solidFill>
              </a:rPr>
              <a:t> (3) Count…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90600" lvl="1" indent="-533400" algn="just">
              <a:buNone/>
            </a:pPr>
            <a:r>
              <a:rPr lang="en-US" b="1" dirty="0"/>
              <a:t>Operator Increment </a:t>
            </a:r>
            <a:r>
              <a:rPr lang="en-US" b="1" dirty="0" err="1"/>
              <a:t>dan</a:t>
            </a:r>
            <a:r>
              <a:rPr lang="en-US" b="1" dirty="0"/>
              <a:t> Decrement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disebut</a:t>
            </a:r>
            <a:r>
              <a:rPr lang="en-US" b="1" dirty="0"/>
              <a:t> </a:t>
            </a:r>
            <a:r>
              <a:rPr lang="en-US" b="1" dirty="0" err="1"/>
              <a:t>juga</a:t>
            </a:r>
            <a:r>
              <a:rPr lang="en-US" b="1" dirty="0"/>
              <a:t> </a:t>
            </a:r>
            <a:r>
              <a:rPr lang="en-US" b="1" i="1" dirty="0">
                <a:solidFill>
                  <a:srgbClr val="0070C0"/>
                </a:solidFill>
              </a:rPr>
              <a:t>Post-increment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i="1" dirty="0">
                <a:solidFill>
                  <a:srgbClr val="0070C0"/>
                </a:solidFill>
              </a:rPr>
              <a:t>Pre-increment</a:t>
            </a:r>
          </a:p>
          <a:p>
            <a:pPr marL="990600" lvl="1" indent="-533400" algn="just">
              <a:buNone/>
            </a:pPr>
            <a:endParaRPr lang="en-US" b="1" dirty="0"/>
          </a:p>
        </p:txBody>
      </p:sp>
      <p:pic>
        <p:nvPicPr>
          <p:cNvPr id="8194" name="Picture 2" descr="Image result for java"/>
          <p:cNvPicPr>
            <a:picLocks noChangeAspect="1" noChangeArrowheads="1"/>
          </p:cNvPicPr>
          <p:nvPr/>
        </p:nvPicPr>
        <p:blipFill>
          <a:blip r:embed="rId2" cstate="print"/>
          <a:srcRect l="22330" r="23301"/>
          <a:stretch>
            <a:fillRect/>
          </a:stretch>
        </p:blipFill>
        <p:spPr bwMode="auto">
          <a:xfrm>
            <a:off x="8077200" y="4895850"/>
            <a:ext cx="1066800" cy="196215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57200" y="1219200"/>
            <a:ext cx="8229600" cy="152400"/>
          </a:xfrm>
          <a:prstGeom prst="rect">
            <a:avLst/>
          </a:prstGeom>
          <a:ln>
            <a:gradFill flip="none" rotWithShape="1">
              <a:gsLst>
                <a:gs pos="1000">
                  <a:srgbClr val="DCEBF5"/>
                </a:gs>
                <a:gs pos="8000">
                  <a:srgbClr val="83A7C3"/>
                </a:gs>
                <a:gs pos="13000">
                  <a:srgbClr val="768FB9"/>
                </a:gs>
                <a:gs pos="21001">
                  <a:srgbClr val="83A7C3"/>
                </a:gs>
                <a:gs pos="52000">
                  <a:srgbClr val="FFFFFF"/>
                </a:gs>
                <a:gs pos="56000">
                  <a:srgbClr val="9C6563"/>
                </a:gs>
                <a:gs pos="58000">
                  <a:srgbClr val="80302D"/>
                </a:gs>
                <a:gs pos="71001">
                  <a:srgbClr val="C0524E"/>
                </a:gs>
                <a:gs pos="94000">
                  <a:srgbClr val="EBDAD4"/>
                </a:gs>
                <a:gs pos="100000">
                  <a:srgbClr val="55261C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895600"/>
            <a:ext cx="8686801" cy="1447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8197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Operator </a:t>
            </a:r>
            <a:r>
              <a:rPr lang="en-US" b="1" dirty="0" err="1">
                <a:solidFill>
                  <a:srgbClr val="0070C0"/>
                </a:solidFill>
              </a:rPr>
              <a:t>dan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Ekspresi</a:t>
            </a:r>
            <a:r>
              <a:rPr lang="en-US" b="1" dirty="0">
                <a:solidFill>
                  <a:srgbClr val="0070C0"/>
                </a:solidFill>
              </a:rPr>
              <a:t> (4)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1219200"/>
            <a:ext cx="8229600" cy="152400"/>
          </a:xfrm>
          <a:prstGeom prst="rect">
            <a:avLst/>
          </a:prstGeom>
          <a:ln>
            <a:gradFill flip="none" rotWithShape="1">
              <a:gsLst>
                <a:gs pos="1000">
                  <a:srgbClr val="DCEBF5"/>
                </a:gs>
                <a:gs pos="8000">
                  <a:srgbClr val="83A7C3"/>
                </a:gs>
                <a:gs pos="13000">
                  <a:srgbClr val="768FB9"/>
                </a:gs>
                <a:gs pos="21001">
                  <a:srgbClr val="83A7C3"/>
                </a:gs>
                <a:gs pos="52000">
                  <a:srgbClr val="FFFFFF"/>
                </a:gs>
                <a:gs pos="56000">
                  <a:srgbClr val="9C6563"/>
                </a:gs>
                <a:gs pos="58000">
                  <a:srgbClr val="80302D"/>
                </a:gs>
                <a:gs pos="71001">
                  <a:srgbClr val="C0524E"/>
                </a:gs>
                <a:gs pos="94000">
                  <a:srgbClr val="EBDAD4"/>
                </a:gs>
                <a:gs pos="100000">
                  <a:srgbClr val="55261C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Operator </a:t>
            </a:r>
            <a:r>
              <a:rPr lang="en-US" b="1" dirty="0" err="1"/>
              <a:t>Relasi</a:t>
            </a:r>
            <a:endParaRPr lang="en-US" b="1" dirty="0"/>
          </a:p>
          <a:p>
            <a:pPr>
              <a:buNone/>
            </a:pPr>
            <a:endParaRPr lang="en-US" dirty="0"/>
          </a:p>
        </p:txBody>
      </p:sp>
      <p:pic>
        <p:nvPicPr>
          <p:cNvPr id="10" name="Picture 4" descr="oo"/>
          <p:cNvPicPr>
            <a:picLocks noChangeAspect="1" noChangeArrowheads="1"/>
          </p:cNvPicPr>
          <p:nvPr/>
        </p:nvPicPr>
        <p:blipFill>
          <a:blip r:embed="rId2" cstate="print"/>
          <a:srcRect l="25830" t="26193" r="16570" b="34419"/>
          <a:stretch>
            <a:fillRect/>
          </a:stretch>
        </p:blipFill>
        <p:spPr bwMode="auto">
          <a:xfrm>
            <a:off x="914400" y="2209800"/>
            <a:ext cx="7848600" cy="402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 descr="Image result for java"/>
          <p:cNvPicPr>
            <a:picLocks noChangeAspect="1" noChangeArrowheads="1"/>
          </p:cNvPicPr>
          <p:nvPr/>
        </p:nvPicPr>
        <p:blipFill>
          <a:blip r:embed="rId3" cstate="print"/>
          <a:srcRect l="22330" r="23301"/>
          <a:stretch>
            <a:fillRect/>
          </a:stretch>
        </p:blipFill>
        <p:spPr bwMode="auto">
          <a:xfrm>
            <a:off x="8077200" y="4895850"/>
            <a:ext cx="1066800" cy="1962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8197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Operator </a:t>
            </a:r>
            <a:r>
              <a:rPr lang="en-US" b="1" dirty="0" err="1">
                <a:solidFill>
                  <a:srgbClr val="0070C0"/>
                </a:solidFill>
              </a:rPr>
              <a:t>dan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Ekspresi</a:t>
            </a:r>
            <a:r>
              <a:rPr lang="en-US" b="1" dirty="0">
                <a:solidFill>
                  <a:srgbClr val="0070C0"/>
                </a:solidFill>
              </a:rPr>
              <a:t> (5)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1219200"/>
            <a:ext cx="8229600" cy="152400"/>
          </a:xfrm>
          <a:prstGeom prst="rect">
            <a:avLst/>
          </a:prstGeom>
          <a:ln>
            <a:gradFill flip="none" rotWithShape="1">
              <a:gsLst>
                <a:gs pos="1000">
                  <a:srgbClr val="DCEBF5"/>
                </a:gs>
                <a:gs pos="8000">
                  <a:srgbClr val="83A7C3"/>
                </a:gs>
                <a:gs pos="13000">
                  <a:srgbClr val="768FB9"/>
                </a:gs>
                <a:gs pos="21001">
                  <a:srgbClr val="83A7C3"/>
                </a:gs>
                <a:gs pos="52000">
                  <a:srgbClr val="FFFFFF"/>
                </a:gs>
                <a:gs pos="56000">
                  <a:srgbClr val="9C6563"/>
                </a:gs>
                <a:gs pos="58000">
                  <a:srgbClr val="80302D"/>
                </a:gs>
                <a:gs pos="71001">
                  <a:srgbClr val="C0524E"/>
                </a:gs>
                <a:gs pos="94000">
                  <a:srgbClr val="EBDAD4"/>
                </a:gs>
                <a:gs pos="100000">
                  <a:srgbClr val="55261C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Operator </a:t>
            </a:r>
            <a:r>
              <a:rPr lang="en-US" b="1" dirty="0" err="1"/>
              <a:t>Logika</a:t>
            </a:r>
            <a:endParaRPr lang="en-US" b="1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8" name="Group 28"/>
          <p:cNvGraphicFramePr>
            <a:graphicFrameLocks/>
          </p:cNvGraphicFramePr>
          <p:nvPr/>
        </p:nvGraphicFramePr>
        <p:xfrm>
          <a:off x="1219200" y="2209800"/>
          <a:ext cx="6553200" cy="4068763"/>
        </p:xfrm>
        <a:graphic>
          <a:graphicData uri="http://schemas.openxmlformats.org/drawingml/2006/table">
            <a:tbl>
              <a:tblPr/>
              <a:tblGrid>
                <a:gridCol w="3168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34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Operator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Simbol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4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AND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&amp;&amp; dan &amp;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8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|| dan |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4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XOR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34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NOT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!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194" name="Picture 2" descr="Image result for java"/>
          <p:cNvPicPr>
            <a:picLocks noChangeAspect="1" noChangeArrowheads="1"/>
          </p:cNvPicPr>
          <p:nvPr/>
        </p:nvPicPr>
        <p:blipFill>
          <a:blip r:embed="rId2" cstate="print"/>
          <a:srcRect l="22330" r="23301"/>
          <a:stretch>
            <a:fillRect/>
          </a:stretch>
        </p:blipFill>
        <p:spPr bwMode="auto">
          <a:xfrm>
            <a:off x="8077200" y="4895850"/>
            <a:ext cx="1066800" cy="1962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8197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Operator </a:t>
            </a:r>
            <a:r>
              <a:rPr lang="en-US" b="1" dirty="0" err="1">
                <a:solidFill>
                  <a:srgbClr val="0070C0"/>
                </a:solidFill>
              </a:rPr>
              <a:t>dan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Ekspresi</a:t>
            </a:r>
            <a:r>
              <a:rPr lang="en-US" b="1" dirty="0">
                <a:solidFill>
                  <a:srgbClr val="0070C0"/>
                </a:solidFill>
              </a:rPr>
              <a:t> (5) Count…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1219200"/>
            <a:ext cx="8229600" cy="152400"/>
          </a:xfrm>
          <a:prstGeom prst="rect">
            <a:avLst/>
          </a:prstGeom>
          <a:ln>
            <a:gradFill flip="none" rotWithShape="1">
              <a:gsLst>
                <a:gs pos="1000">
                  <a:srgbClr val="DCEBF5"/>
                </a:gs>
                <a:gs pos="8000">
                  <a:srgbClr val="83A7C3"/>
                </a:gs>
                <a:gs pos="13000">
                  <a:srgbClr val="768FB9"/>
                </a:gs>
                <a:gs pos="21001">
                  <a:srgbClr val="83A7C3"/>
                </a:gs>
                <a:gs pos="52000">
                  <a:srgbClr val="FFFFFF"/>
                </a:gs>
                <a:gs pos="56000">
                  <a:srgbClr val="9C6563"/>
                </a:gs>
                <a:gs pos="58000">
                  <a:srgbClr val="80302D"/>
                </a:gs>
                <a:gs pos="71001">
                  <a:srgbClr val="C0524E"/>
                </a:gs>
                <a:gs pos="94000">
                  <a:srgbClr val="EBDAD4"/>
                </a:gs>
                <a:gs pos="100000">
                  <a:srgbClr val="55261C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/>
          <a:lstStyle/>
          <a:p>
            <a:r>
              <a:rPr lang="en-US" b="1" dirty="0" err="1"/>
              <a:t>Perbedaan</a:t>
            </a:r>
            <a:r>
              <a:rPr lang="en-US" b="1" dirty="0"/>
              <a:t> Operator &amp;&amp; </a:t>
            </a:r>
            <a:r>
              <a:rPr lang="en-US" b="1" dirty="0" err="1"/>
              <a:t>dan</a:t>
            </a:r>
            <a:r>
              <a:rPr lang="en-US" b="1" dirty="0"/>
              <a:t> &amp;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8194" name="Picture 2" descr="Image result for java"/>
          <p:cNvPicPr>
            <a:picLocks noChangeAspect="1" noChangeArrowheads="1"/>
          </p:cNvPicPr>
          <p:nvPr/>
        </p:nvPicPr>
        <p:blipFill>
          <a:blip r:embed="rId2" cstate="print"/>
          <a:srcRect l="22330" r="23301"/>
          <a:stretch>
            <a:fillRect/>
          </a:stretch>
        </p:blipFill>
        <p:spPr bwMode="auto">
          <a:xfrm>
            <a:off x="8077200" y="4895850"/>
            <a:ext cx="1066800" cy="1962150"/>
          </a:xfrm>
          <a:prstGeom prst="rect">
            <a:avLst/>
          </a:prstGeom>
          <a:noFill/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90600" y="2667000"/>
          <a:ext cx="731520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Fungsi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&amp;&amp; </a:t>
                      </a:r>
                      <a:r>
                        <a:rPr lang="en-US" sz="1800" dirty="0" err="1"/>
                        <a:t>akan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mengevaluasi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pernyataan</a:t>
                      </a:r>
                      <a:r>
                        <a:rPr lang="en-US" sz="1800" dirty="0"/>
                        <a:t> exp1, </a:t>
                      </a:r>
                      <a:r>
                        <a:rPr lang="en-US" sz="1800" dirty="0" err="1"/>
                        <a:t>dan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segera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mengembalikan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nilai</a:t>
                      </a:r>
                      <a:r>
                        <a:rPr lang="en-US" sz="1800" dirty="0"/>
                        <a:t> false </a:t>
                      </a:r>
                      <a:r>
                        <a:rPr lang="en-US" sz="1800" dirty="0" err="1"/>
                        <a:t>dan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menyatakan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bahwa</a:t>
                      </a:r>
                      <a:r>
                        <a:rPr lang="en-US" sz="1800" dirty="0"/>
                        <a:t> exp1 </a:t>
                      </a:r>
                      <a:r>
                        <a:rPr lang="en-US" sz="1800" dirty="0" err="1"/>
                        <a:t>bernilai</a:t>
                      </a:r>
                      <a:r>
                        <a:rPr lang="en-US" sz="1800" dirty="0"/>
                        <a:t> false </a:t>
                      </a:r>
                      <a:r>
                        <a:rPr lang="en-US" sz="1800" dirty="0" err="1"/>
                        <a:t>tanpa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lagi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mengevaluasi</a:t>
                      </a:r>
                      <a:r>
                        <a:rPr lang="en-US" sz="1800" baseline="0" dirty="0"/>
                        <a:t> exp2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Operator &amp; </a:t>
                      </a:r>
                      <a:r>
                        <a:rPr lang="en-US" sz="1800" dirty="0" err="1"/>
                        <a:t>selalu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mengevaluasi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kedua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nilai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dari</a:t>
                      </a:r>
                      <a:r>
                        <a:rPr lang="en-US" sz="1800" dirty="0"/>
                        <a:t> exp1 </a:t>
                      </a:r>
                      <a:r>
                        <a:rPr lang="en-US" sz="1800" dirty="0" err="1"/>
                        <a:t>dan</a:t>
                      </a:r>
                      <a:r>
                        <a:rPr lang="en-US" sz="1800" dirty="0"/>
                        <a:t> exp2 </a:t>
                      </a:r>
                      <a:r>
                        <a:rPr lang="en-US" sz="1800" dirty="0" err="1"/>
                        <a:t>sebelum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mengembalikan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suatu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nilai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jawaban</a:t>
                      </a:r>
                      <a:r>
                        <a:rPr lang="en-US" sz="1800" dirty="0"/>
                        <a:t>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19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534400" cy="1143000"/>
          </a:xfr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1910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b="1" dirty="0"/>
              <a:t>Java</a:t>
            </a:r>
          </a:p>
          <a:p>
            <a:pPr lvl="1">
              <a:defRPr/>
            </a:pPr>
            <a:r>
              <a:rPr lang="en-US" dirty="0">
                <a:hlinkClick r:id="rId2"/>
              </a:rPr>
              <a:t>https://java.com/en/download/</a:t>
            </a:r>
            <a:endParaRPr lang="en-US" dirty="0"/>
          </a:p>
          <a:p>
            <a:pPr marL="0" indent="0">
              <a:defRPr/>
            </a:pPr>
            <a:endParaRPr lang="en-US" dirty="0"/>
          </a:p>
          <a:p>
            <a:pPr marL="0" indent="0">
              <a:defRPr/>
            </a:pPr>
            <a:r>
              <a:rPr lang="en-US" dirty="0"/>
              <a:t> </a:t>
            </a:r>
            <a:r>
              <a:rPr lang="en-US" b="1" dirty="0" err="1"/>
              <a:t>Netbean</a:t>
            </a:r>
            <a:r>
              <a:rPr lang="en-US" b="1" dirty="0"/>
              <a:t> :</a:t>
            </a:r>
          </a:p>
          <a:p>
            <a:pPr marL="400050" lvl="1" indent="0">
              <a:defRPr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http://download.netbeans.org/netbeans/8.0.2/final/</a:t>
            </a:r>
            <a:endParaRPr lang="en-US" dirty="0"/>
          </a:p>
          <a:p>
            <a:pPr marL="400050" lvl="1" indent="0">
              <a:buNone/>
              <a:defRPr/>
            </a:pPr>
            <a:endParaRPr lang="en-US" b="1" dirty="0"/>
          </a:p>
          <a:p>
            <a:pPr>
              <a:defRPr/>
            </a:pPr>
            <a:r>
              <a:rPr lang="en-US" b="1" dirty="0"/>
              <a:t>Cara install:</a:t>
            </a:r>
          </a:p>
          <a:p>
            <a:pPr lvl="1">
              <a:defRPr/>
            </a:pPr>
            <a:r>
              <a:rPr lang="en-US" dirty="0">
                <a:hlinkClick r:id="rId4"/>
              </a:rPr>
              <a:t>https://goo.gl/CxdPF6</a:t>
            </a:r>
            <a:endParaRPr lang="en-US" dirty="0"/>
          </a:p>
          <a:p>
            <a:pPr lvl="1">
              <a:defRPr/>
            </a:pPr>
            <a:endParaRPr lang="en-US" dirty="0"/>
          </a:p>
        </p:txBody>
      </p:sp>
      <p:pic>
        <p:nvPicPr>
          <p:cNvPr id="8194" name="Picture 2" descr="Image result for java"/>
          <p:cNvPicPr>
            <a:picLocks noChangeAspect="1" noChangeArrowheads="1"/>
          </p:cNvPicPr>
          <p:nvPr/>
        </p:nvPicPr>
        <p:blipFill>
          <a:blip r:embed="rId5" cstate="print"/>
          <a:srcRect l="22330" r="23301"/>
          <a:stretch>
            <a:fillRect/>
          </a:stretch>
        </p:blipFill>
        <p:spPr bwMode="auto">
          <a:xfrm>
            <a:off x="8077200" y="4895850"/>
            <a:ext cx="1066800" cy="196215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57200" y="1219200"/>
            <a:ext cx="8229600" cy="152400"/>
          </a:xfrm>
          <a:prstGeom prst="rect">
            <a:avLst/>
          </a:prstGeom>
          <a:ln>
            <a:gradFill flip="none" rotWithShape="1">
              <a:gsLst>
                <a:gs pos="1000">
                  <a:srgbClr val="DCEBF5"/>
                </a:gs>
                <a:gs pos="8000">
                  <a:srgbClr val="83A7C3"/>
                </a:gs>
                <a:gs pos="13000">
                  <a:srgbClr val="768FB9"/>
                </a:gs>
                <a:gs pos="21001">
                  <a:srgbClr val="83A7C3"/>
                </a:gs>
                <a:gs pos="52000">
                  <a:srgbClr val="FFFFFF"/>
                </a:gs>
                <a:gs pos="56000">
                  <a:srgbClr val="9C6563"/>
                </a:gs>
                <a:gs pos="58000">
                  <a:srgbClr val="80302D"/>
                </a:gs>
                <a:gs pos="71001">
                  <a:srgbClr val="C0524E"/>
                </a:gs>
                <a:gs pos="94000">
                  <a:srgbClr val="EBDAD4"/>
                </a:gs>
                <a:gs pos="100000">
                  <a:srgbClr val="55261C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97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Operator </a:t>
            </a:r>
            <a:r>
              <a:rPr lang="en-US" b="1" dirty="0" err="1">
                <a:solidFill>
                  <a:srgbClr val="0070C0"/>
                </a:solidFill>
              </a:rPr>
              <a:t>dan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Ekspresi</a:t>
            </a:r>
            <a:r>
              <a:rPr lang="en-US" b="1" dirty="0">
                <a:solidFill>
                  <a:srgbClr val="0070C0"/>
                </a:solidFill>
              </a:rPr>
              <a:t> (5) Count…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1219200"/>
            <a:ext cx="8229600" cy="152400"/>
          </a:xfrm>
          <a:prstGeom prst="rect">
            <a:avLst/>
          </a:prstGeom>
          <a:ln>
            <a:gradFill flip="none" rotWithShape="1">
              <a:gsLst>
                <a:gs pos="1000">
                  <a:srgbClr val="DCEBF5"/>
                </a:gs>
                <a:gs pos="8000">
                  <a:srgbClr val="83A7C3"/>
                </a:gs>
                <a:gs pos="13000">
                  <a:srgbClr val="768FB9"/>
                </a:gs>
                <a:gs pos="21001">
                  <a:srgbClr val="83A7C3"/>
                </a:gs>
                <a:gs pos="52000">
                  <a:srgbClr val="FFFFFF"/>
                </a:gs>
                <a:gs pos="56000">
                  <a:srgbClr val="9C6563"/>
                </a:gs>
                <a:gs pos="58000">
                  <a:srgbClr val="80302D"/>
                </a:gs>
                <a:gs pos="71001">
                  <a:srgbClr val="C0524E"/>
                </a:gs>
                <a:gs pos="94000">
                  <a:srgbClr val="EBDAD4"/>
                </a:gs>
                <a:gs pos="100000">
                  <a:srgbClr val="55261C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/>
          <a:lstStyle/>
          <a:p>
            <a:r>
              <a:rPr lang="en-US" b="1" dirty="0" err="1"/>
              <a:t>Contoh</a:t>
            </a:r>
            <a:endParaRPr lang="en-US" b="1" dirty="0"/>
          </a:p>
          <a:p>
            <a:pPr>
              <a:buNone/>
            </a:pPr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 l="1222" r="3799"/>
          <a:stretch>
            <a:fillRect/>
          </a:stretch>
        </p:blipFill>
        <p:spPr bwMode="auto">
          <a:xfrm>
            <a:off x="2362200" y="1676400"/>
            <a:ext cx="5715000" cy="5256386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194" name="Picture 2" descr="Image result for java"/>
          <p:cNvPicPr>
            <a:picLocks noChangeAspect="1" noChangeArrowheads="1"/>
          </p:cNvPicPr>
          <p:nvPr/>
        </p:nvPicPr>
        <p:blipFill>
          <a:blip r:embed="rId3" cstate="print"/>
          <a:srcRect l="22330" r="23301"/>
          <a:stretch>
            <a:fillRect/>
          </a:stretch>
        </p:blipFill>
        <p:spPr bwMode="auto">
          <a:xfrm>
            <a:off x="8077200" y="4895850"/>
            <a:ext cx="1066800" cy="1962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8197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Operator </a:t>
            </a:r>
            <a:r>
              <a:rPr lang="en-US" b="1" dirty="0" err="1">
                <a:solidFill>
                  <a:srgbClr val="0070C0"/>
                </a:solidFill>
              </a:rPr>
              <a:t>dan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Ekspresi</a:t>
            </a:r>
            <a:r>
              <a:rPr lang="en-US" b="1" dirty="0">
                <a:solidFill>
                  <a:srgbClr val="0070C0"/>
                </a:solidFill>
              </a:rPr>
              <a:t> (5) Count…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1219200"/>
            <a:ext cx="8229600" cy="152400"/>
          </a:xfrm>
          <a:prstGeom prst="rect">
            <a:avLst/>
          </a:prstGeom>
          <a:ln>
            <a:gradFill flip="none" rotWithShape="1">
              <a:gsLst>
                <a:gs pos="1000">
                  <a:srgbClr val="DCEBF5"/>
                </a:gs>
                <a:gs pos="8000">
                  <a:srgbClr val="83A7C3"/>
                </a:gs>
                <a:gs pos="13000">
                  <a:srgbClr val="768FB9"/>
                </a:gs>
                <a:gs pos="21001">
                  <a:srgbClr val="83A7C3"/>
                </a:gs>
                <a:gs pos="52000">
                  <a:srgbClr val="FFFFFF"/>
                </a:gs>
                <a:gs pos="56000">
                  <a:srgbClr val="9C6563"/>
                </a:gs>
                <a:gs pos="58000">
                  <a:srgbClr val="80302D"/>
                </a:gs>
                <a:gs pos="71001">
                  <a:srgbClr val="C0524E"/>
                </a:gs>
                <a:gs pos="94000">
                  <a:srgbClr val="EBDAD4"/>
                </a:gs>
                <a:gs pos="100000">
                  <a:srgbClr val="55261C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43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Operator </a:t>
            </a:r>
            <a:r>
              <a:rPr lang="en-US" b="1" dirty="0" err="1"/>
              <a:t>Kondisi</a:t>
            </a:r>
            <a:r>
              <a:rPr lang="en-US" b="1" dirty="0"/>
              <a:t> (?:</a:t>
            </a:r>
            <a:r>
              <a:rPr lang="en-US" b="1" dirty="0">
                <a:sym typeface="Wingdings" pitchFamily="2" charset="2"/>
              </a:rPr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operator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b="1" dirty="0"/>
              <a:t>?: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b="1" dirty="0"/>
              <a:t>operator ternary</a:t>
            </a:r>
            <a:r>
              <a:rPr lang="en-US" sz="2400" dirty="0"/>
              <a:t>. </a:t>
            </a:r>
          </a:p>
          <a:p>
            <a:pPr lvl="1">
              <a:buNone/>
            </a:pPr>
            <a:r>
              <a:rPr lang="en-US" sz="2400" dirty="0"/>
              <a:t>	Hal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berarti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operator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tiga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pernyataan</a:t>
            </a:r>
            <a:r>
              <a:rPr lang="en-US" sz="2400" dirty="0"/>
              <a:t> </a:t>
            </a:r>
            <a:r>
              <a:rPr lang="en-US" sz="2400" dirty="0" err="1"/>
              <a:t>kondisional</a:t>
            </a:r>
            <a:r>
              <a:rPr lang="en-US" sz="2400" dirty="0"/>
              <a:t> </a:t>
            </a:r>
            <a:r>
              <a:rPr lang="en-US" sz="2400" dirty="0" err="1"/>
              <a:t>argumen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bersama-sama</a:t>
            </a:r>
            <a:r>
              <a:rPr lang="en-US" sz="2400" dirty="0"/>
              <a:t>. </a:t>
            </a:r>
            <a:r>
              <a:rPr lang="en-US" sz="2400" dirty="0" err="1"/>
              <a:t>Struktur</a:t>
            </a:r>
            <a:r>
              <a:rPr lang="en-US" sz="2400" dirty="0"/>
              <a:t>  </a:t>
            </a:r>
            <a:r>
              <a:rPr lang="en-US" sz="2400" dirty="0" err="1"/>
              <a:t>penulisannya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, </a:t>
            </a:r>
          </a:p>
          <a:p>
            <a:pPr lvl="1">
              <a:buNone/>
            </a:pPr>
            <a:r>
              <a:rPr lang="en-US" sz="2400" dirty="0"/>
              <a:t>				</a:t>
            </a:r>
            <a:r>
              <a:rPr lang="en-US" sz="2400" b="1" dirty="0"/>
              <a:t>exp1?exp2:exp3</a:t>
            </a:r>
            <a:r>
              <a:rPr lang="en-US" sz="2400" dirty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b="1" dirty="0"/>
              <a:t>exp1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pernyataan</a:t>
            </a:r>
            <a:r>
              <a:rPr lang="en-US" sz="2400" dirty="0"/>
              <a:t> </a:t>
            </a:r>
            <a:r>
              <a:rPr lang="en-US" sz="2400" dirty="0" err="1"/>
              <a:t>boolean</a:t>
            </a:r>
            <a:r>
              <a:rPr lang="en-US" sz="2400" dirty="0"/>
              <a:t> yang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yang </a:t>
            </a:r>
            <a:r>
              <a:rPr lang="en-US" sz="2400" dirty="0" err="1"/>
              <a:t>salah</a:t>
            </a:r>
            <a:r>
              <a:rPr lang="en-US" sz="2400" dirty="0"/>
              <a:t> </a:t>
            </a:r>
            <a:r>
              <a:rPr lang="en-US" sz="2400" dirty="0" err="1"/>
              <a:t>satunya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true </a:t>
            </a:r>
            <a:r>
              <a:rPr lang="en-US" sz="2400" dirty="0" err="1"/>
              <a:t>atau</a:t>
            </a:r>
            <a:r>
              <a:rPr lang="en-US" sz="2400" dirty="0"/>
              <a:t> false.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b="1" dirty="0"/>
              <a:t>exp1</a:t>
            </a:r>
            <a:r>
              <a:rPr lang="en-US" sz="2400" dirty="0"/>
              <a:t> </a:t>
            </a:r>
            <a:r>
              <a:rPr lang="en-US" sz="2400" dirty="0" err="1"/>
              <a:t>bernilai</a:t>
            </a:r>
            <a:r>
              <a:rPr lang="en-US" sz="2400" dirty="0"/>
              <a:t> true, </a:t>
            </a:r>
            <a:r>
              <a:rPr lang="en-US" sz="2400" b="1" dirty="0"/>
              <a:t>exp2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.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bernilai</a:t>
            </a:r>
            <a:r>
              <a:rPr lang="en-US" sz="2400" dirty="0"/>
              <a:t> false, </a:t>
            </a:r>
            <a:r>
              <a:rPr lang="en-US" sz="2400" dirty="0" err="1"/>
              <a:t>kemudian</a:t>
            </a:r>
            <a:r>
              <a:rPr lang="en-US" sz="2400" dirty="0"/>
              <a:t> exp3 </a:t>
            </a:r>
            <a:r>
              <a:rPr lang="en-US" sz="2400" dirty="0" err="1"/>
              <a:t>merupakan</a:t>
            </a:r>
            <a:endParaRPr lang="en-US" b="1" dirty="0">
              <a:sym typeface="Wingdings" pitchFamily="2" charset="2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8194" name="Picture 2" descr="Image result for java"/>
          <p:cNvPicPr>
            <a:picLocks noChangeAspect="1" noChangeArrowheads="1"/>
          </p:cNvPicPr>
          <p:nvPr/>
        </p:nvPicPr>
        <p:blipFill>
          <a:blip r:embed="rId2" cstate="print"/>
          <a:srcRect l="22330" r="23301"/>
          <a:stretch>
            <a:fillRect/>
          </a:stretch>
        </p:blipFill>
        <p:spPr bwMode="auto">
          <a:xfrm>
            <a:off x="8077200" y="4895850"/>
            <a:ext cx="1066800" cy="1962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8197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Operator </a:t>
            </a:r>
            <a:r>
              <a:rPr lang="en-US" b="1" dirty="0" err="1">
                <a:solidFill>
                  <a:srgbClr val="0070C0"/>
                </a:solidFill>
              </a:rPr>
              <a:t>dan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Ekspresi</a:t>
            </a:r>
            <a:r>
              <a:rPr lang="en-US" b="1" dirty="0">
                <a:solidFill>
                  <a:srgbClr val="0070C0"/>
                </a:solidFill>
              </a:rPr>
              <a:t> (5) Count…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1219200"/>
            <a:ext cx="8229600" cy="152400"/>
          </a:xfrm>
          <a:prstGeom prst="rect">
            <a:avLst/>
          </a:prstGeom>
          <a:ln>
            <a:gradFill flip="none" rotWithShape="1">
              <a:gsLst>
                <a:gs pos="1000">
                  <a:srgbClr val="DCEBF5"/>
                </a:gs>
                <a:gs pos="8000">
                  <a:srgbClr val="83A7C3"/>
                </a:gs>
                <a:gs pos="13000">
                  <a:srgbClr val="768FB9"/>
                </a:gs>
                <a:gs pos="21001">
                  <a:srgbClr val="83A7C3"/>
                </a:gs>
                <a:gs pos="52000">
                  <a:srgbClr val="FFFFFF"/>
                </a:gs>
                <a:gs pos="56000">
                  <a:srgbClr val="9C6563"/>
                </a:gs>
                <a:gs pos="58000">
                  <a:srgbClr val="80302D"/>
                </a:gs>
                <a:gs pos="71001">
                  <a:srgbClr val="C0524E"/>
                </a:gs>
                <a:gs pos="94000">
                  <a:srgbClr val="EBDAD4"/>
                </a:gs>
                <a:gs pos="100000">
                  <a:srgbClr val="55261C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43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err="1"/>
              <a:t>Contoh</a:t>
            </a:r>
            <a:r>
              <a:rPr lang="en-US" b="1" dirty="0"/>
              <a:t> :</a:t>
            </a:r>
            <a:endParaRPr lang="en-US" b="1" dirty="0">
              <a:sym typeface="Wingdings" pitchFamily="2" charset="2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8194" name="Picture 2" descr="Image result for java"/>
          <p:cNvPicPr>
            <a:picLocks noChangeAspect="1" noChangeArrowheads="1"/>
          </p:cNvPicPr>
          <p:nvPr/>
        </p:nvPicPr>
        <p:blipFill>
          <a:blip r:embed="rId2" cstate="print"/>
          <a:srcRect l="22330" r="23301"/>
          <a:stretch>
            <a:fillRect/>
          </a:stretch>
        </p:blipFill>
        <p:spPr bwMode="auto">
          <a:xfrm>
            <a:off x="8077200" y="4895850"/>
            <a:ext cx="1066800" cy="1962150"/>
          </a:xfrm>
          <a:prstGeom prst="rect">
            <a:avLst/>
          </a:prstGeom>
          <a:noFill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938" t="2118" r="1857" b="1836"/>
          <a:stretch>
            <a:fillRect/>
          </a:stretch>
        </p:blipFill>
        <p:spPr bwMode="auto">
          <a:xfrm>
            <a:off x="914400" y="2362200"/>
            <a:ext cx="7559675" cy="32400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8197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39BD52-5D94-9FF9-7123-BAD54D48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TUGAS </a:t>
            </a:r>
            <a:r>
              <a:rPr lang="en-US" dirty="0" err="1"/>
              <a:t>Menulis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1403BC5-E885-BA1A-157E-86673749A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Buatlah</a:t>
            </a:r>
            <a:r>
              <a:rPr lang="en-US" b="1" dirty="0"/>
              <a:t> </a:t>
            </a:r>
            <a:r>
              <a:rPr lang="en-US" b="1" dirty="0" err="1"/>
              <a:t>catatan</a:t>
            </a:r>
            <a:r>
              <a:rPr lang="en-US" b="1" dirty="0"/>
              <a:t> </a:t>
            </a:r>
            <a:r>
              <a:rPr lang="en-US" b="1" dirty="0" err="1"/>
              <a:t>mengenai</a:t>
            </a:r>
            <a:r>
              <a:rPr lang="en-US" b="1" dirty="0"/>
              <a:t> </a:t>
            </a:r>
            <a:r>
              <a:rPr lang="en-US" b="1" dirty="0" err="1"/>
              <a:t>teori</a:t>
            </a:r>
            <a:r>
              <a:rPr lang="en-US" b="1" dirty="0"/>
              <a:t> </a:t>
            </a:r>
            <a:r>
              <a:rPr lang="en-US" b="1" dirty="0" err="1"/>
              <a:t>Percabangan</a:t>
            </a:r>
            <a:r>
              <a:rPr lang="en-US" b="1" dirty="0"/>
              <a:t> yang </a:t>
            </a:r>
            <a:r>
              <a:rPr lang="en-US" b="1" dirty="0" err="1"/>
              <a:t>termasuk</a:t>
            </a:r>
            <a:r>
              <a:rPr lang="en-US" b="1" dirty="0"/>
              <a:t> </a:t>
            </a:r>
            <a:r>
              <a:rPr lang="en-US" b="1" dirty="0" err="1"/>
              <a:t>didalamnya</a:t>
            </a:r>
            <a:endParaRPr lang="en-US" b="1" dirty="0"/>
          </a:p>
          <a:p>
            <a:r>
              <a:rPr lang="en-US" b="1" dirty="0"/>
              <a:t>If</a:t>
            </a:r>
          </a:p>
          <a:p>
            <a:r>
              <a:rPr lang="en-US" b="1" dirty="0"/>
              <a:t>If Else ( </a:t>
            </a:r>
            <a:r>
              <a:rPr lang="en-US" b="1" dirty="0" err="1"/>
              <a:t>termasuk</a:t>
            </a:r>
            <a:r>
              <a:rPr lang="en-US" b="1" dirty="0"/>
              <a:t> operator ternary )</a:t>
            </a:r>
          </a:p>
          <a:p>
            <a:r>
              <a:rPr lang="en-US" b="1" dirty="0"/>
              <a:t>If Elseif Else</a:t>
            </a:r>
          </a:p>
          <a:p>
            <a:r>
              <a:rPr lang="en-US" b="1" dirty="0" err="1"/>
              <a:t>Swicth</a:t>
            </a:r>
            <a:r>
              <a:rPr lang="en-US" b="1" dirty="0"/>
              <a:t> Case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3077397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39BD52-5D94-9FF9-7123-BAD54D48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TUGAS Coding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1403BC5-E885-BA1A-157E-86673749A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Buatlah</a:t>
            </a:r>
            <a:r>
              <a:rPr lang="en-US" b="1" dirty="0"/>
              <a:t> coding Program yang </a:t>
            </a:r>
            <a:r>
              <a:rPr lang="en-US" b="1" dirty="0" err="1"/>
              <a:t>berhubungan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endParaRPr lang="en-US" b="1" dirty="0"/>
          </a:p>
          <a:p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++ dan ++ I, </a:t>
            </a:r>
            <a:r>
              <a:rPr lang="en-US" dirty="0" err="1"/>
              <a:t>i</a:t>
            </a:r>
            <a:r>
              <a:rPr lang="en-US" dirty="0"/>
              <a:t>-- dan – I</a:t>
            </a:r>
          </a:p>
          <a:p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&amp;&amp; dan &amp;</a:t>
            </a:r>
          </a:p>
          <a:p>
            <a:r>
              <a:rPr lang="en-US" dirty="0"/>
              <a:t>If</a:t>
            </a:r>
          </a:p>
          <a:p>
            <a:r>
              <a:rPr lang="en-US" dirty="0"/>
              <a:t>If Else dan if else (</a:t>
            </a:r>
            <a:r>
              <a:rPr lang="en-ID" i="0" dirty="0" err="1">
                <a:effectLst/>
                <a:latin typeface="ui-sans-serif"/>
              </a:rPr>
              <a:t>dengan</a:t>
            </a:r>
            <a:r>
              <a:rPr lang="en-ID" i="0" dirty="0">
                <a:effectLst/>
                <a:latin typeface="ui-sans-serif"/>
              </a:rPr>
              <a:t> Operator Ternary)</a:t>
            </a:r>
            <a:endParaRPr lang="en-US" dirty="0"/>
          </a:p>
          <a:p>
            <a:r>
              <a:rPr lang="en-US" dirty="0"/>
              <a:t>If Elseif Else</a:t>
            </a:r>
          </a:p>
          <a:p>
            <a:r>
              <a:rPr lang="en-US" dirty="0" err="1"/>
              <a:t>Swicth</a:t>
            </a:r>
            <a:r>
              <a:rPr lang="en-US" dirty="0"/>
              <a:t> Case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48831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39BD52-5D94-9FF9-7123-BAD54D48C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1403BC5-E885-BA1A-157E-86673749A5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Next Class </a:t>
            </a:r>
            <a:r>
              <a:rPr lang="en-US" b="1" dirty="0" err="1"/>
              <a:t>Percabangan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312023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534400" cy="1143000"/>
          </a:xfr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Identifiers</a:t>
            </a:r>
          </a:p>
        </p:txBody>
      </p:sp>
      <p:pic>
        <p:nvPicPr>
          <p:cNvPr id="8194" name="Picture 2" descr="Image result for java"/>
          <p:cNvPicPr>
            <a:picLocks noChangeAspect="1" noChangeArrowheads="1"/>
          </p:cNvPicPr>
          <p:nvPr/>
        </p:nvPicPr>
        <p:blipFill>
          <a:blip r:embed="rId2" cstate="print"/>
          <a:srcRect l="22330" r="23301"/>
          <a:stretch>
            <a:fillRect/>
          </a:stretch>
        </p:blipFill>
        <p:spPr bwMode="auto">
          <a:xfrm>
            <a:off x="8077200" y="4895850"/>
            <a:ext cx="1066800" cy="196215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57200" y="1219200"/>
            <a:ext cx="8229600" cy="152400"/>
          </a:xfrm>
          <a:prstGeom prst="rect">
            <a:avLst/>
          </a:prstGeom>
          <a:ln>
            <a:gradFill flip="none" rotWithShape="1">
              <a:gsLst>
                <a:gs pos="1000">
                  <a:srgbClr val="DCEBF5"/>
                </a:gs>
                <a:gs pos="8000">
                  <a:srgbClr val="83A7C3"/>
                </a:gs>
                <a:gs pos="13000">
                  <a:srgbClr val="768FB9"/>
                </a:gs>
                <a:gs pos="21001">
                  <a:srgbClr val="83A7C3"/>
                </a:gs>
                <a:gs pos="52000">
                  <a:srgbClr val="FFFFFF"/>
                </a:gs>
                <a:gs pos="56000">
                  <a:srgbClr val="9C6563"/>
                </a:gs>
                <a:gs pos="58000">
                  <a:srgbClr val="80302D"/>
                </a:gs>
                <a:gs pos="71001">
                  <a:srgbClr val="C0524E"/>
                </a:gs>
                <a:gs pos="94000">
                  <a:srgbClr val="EBDAD4"/>
                </a:gs>
                <a:gs pos="100000">
                  <a:srgbClr val="55261C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458200" cy="5334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tabLst>
                <a:tab pos="3763963" algn="l"/>
              </a:tabLst>
            </a:pPr>
            <a:r>
              <a:rPr lang="en-US" sz="1800" dirty="0" err="1"/>
              <a:t>Nama</a:t>
            </a:r>
            <a:r>
              <a:rPr lang="en-US" sz="1800" dirty="0"/>
              <a:t> 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programer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memberi</a:t>
            </a:r>
            <a:r>
              <a:rPr lang="en-US" sz="1800" dirty="0"/>
              <a:t> </a:t>
            </a:r>
            <a:r>
              <a:rPr lang="en-US" sz="1800" dirty="0" err="1"/>
              <a:t>nama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variable, class, </a:t>
            </a:r>
            <a:r>
              <a:rPr lang="en-US" sz="1800" dirty="0" err="1"/>
              <a:t>atau</a:t>
            </a:r>
            <a:r>
              <a:rPr lang="en-US" sz="1800" dirty="0"/>
              <a:t> method. Identifier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dicek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compiler,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nama</a:t>
            </a:r>
            <a:r>
              <a:rPr lang="en-US" sz="1800" dirty="0"/>
              <a:t> 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memenuhi</a:t>
            </a:r>
            <a:r>
              <a:rPr lang="en-US" sz="1800" dirty="0"/>
              <a:t> </a:t>
            </a:r>
            <a:r>
              <a:rPr lang="en-US" sz="1800" dirty="0" err="1"/>
              <a:t>aturan</a:t>
            </a:r>
            <a:r>
              <a:rPr lang="en-US" sz="1800" dirty="0"/>
              <a:t> </a:t>
            </a:r>
            <a:r>
              <a:rPr lang="en-US" sz="1800" dirty="0" err="1"/>
              <a:t>sbb</a:t>
            </a:r>
            <a:r>
              <a:rPr lang="en-US" sz="1800" dirty="0"/>
              <a:t> :</a:t>
            </a:r>
          </a:p>
          <a:p>
            <a:pPr lvl="1">
              <a:lnSpc>
                <a:spcPct val="80000"/>
              </a:lnSpc>
              <a:tabLst>
                <a:tab pos="3763963" algn="l"/>
              </a:tabLst>
            </a:pPr>
            <a:r>
              <a:rPr lang="en-US" sz="1800" dirty="0" err="1"/>
              <a:t>Dimulai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a Unicode </a:t>
            </a:r>
            <a:r>
              <a:rPr lang="en-US" sz="1800" b="1" dirty="0"/>
              <a:t>letter, underscore (_), or dollar sign ($). </a:t>
            </a:r>
            <a:r>
              <a:rPr lang="en-US" sz="1800" b="1" dirty="0" err="1">
                <a:solidFill>
                  <a:srgbClr val="FF0000"/>
                </a:solidFill>
              </a:rPr>
              <a:t>Tidak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boleh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dimulai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dengan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angka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</a:p>
          <a:p>
            <a:pPr lvl="1">
              <a:lnSpc>
                <a:spcPct val="80000"/>
              </a:lnSpc>
              <a:tabLst>
                <a:tab pos="3763963" algn="l"/>
              </a:tabLst>
            </a:pPr>
            <a:r>
              <a:rPr lang="en-US" sz="1800" dirty="0" err="1"/>
              <a:t>Setelah</a:t>
            </a:r>
            <a:r>
              <a:rPr lang="en-US" sz="1800" dirty="0"/>
              <a:t> </a:t>
            </a:r>
            <a:r>
              <a:rPr lang="en-US" sz="1800" dirty="0" err="1"/>
              <a:t>karakter</a:t>
            </a:r>
            <a:r>
              <a:rPr lang="en-US" sz="1800" dirty="0"/>
              <a:t> </a:t>
            </a:r>
            <a:r>
              <a:rPr lang="en-US" sz="1800" dirty="0" err="1"/>
              <a:t>pertama</a:t>
            </a:r>
            <a:r>
              <a:rPr lang="en-US" sz="1800" dirty="0"/>
              <a:t>, </a:t>
            </a:r>
            <a:r>
              <a:rPr lang="en-US" sz="1800" dirty="0" err="1"/>
              <a:t>selanjutnya</a:t>
            </a:r>
            <a:r>
              <a:rPr lang="en-US" sz="1800" dirty="0"/>
              <a:t> identifier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berupa</a:t>
            </a:r>
            <a:r>
              <a:rPr lang="en-US" sz="1800" dirty="0"/>
              <a:t> </a:t>
            </a:r>
            <a:r>
              <a:rPr lang="en-US" sz="1800" dirty="0" err="1"/>
              <a:t>huruf</a:t>
            </a:r>
            <a:r>
              <a:rPr lang="en-US" sz="1800" dirty="0"/>
              <a:t>, $, </a:t>
            </a:r>
            <a:r>
              <a:rPr lang="en-US" sz="1800" dirty="0" err="1"/>
              <a:t>angka</a:t>
            </a:r>
            <a:r>
              <a:rPr lang="en-US" sz="1800" dirty="0"/>
              <a:t>.</a:t>
            </a:r>
          </a:p>
          <a:p>
            <a:pPr lvl="1">
              <a:lnSpc>
                <a:spcPct val="80000"/>
              </a:lnSpc>
              <a:tabLst>
                <a:tab pos="3763963" algn="l"/>
              </a:tabLst>
            </a:pP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prakteknya</a:t>
            </a:r>
            <a:r>
              <a:rPr lang="en-US" sz="1800" dirty="0"/>
              <a:t>,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batasan</a:t>
            </a:r>
            <a:r>
              <a:rPr lang="en-US" sz="1800" dirty="0"/>
              <a:t> </a:t>
            </a:r>
            <a:r>
              <a:rPr lang="en-US" sz="1800" dirty="0" err="1"/>
              <a:t>berapa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karakter</a:t>
            </a:r>
            <a:r>
              <a:rPr lang="en-US" sz="1800" dirty="0"/>
              <a:t> yang </a:t>
            </a:r>
            <a:r>
              <a:rPr lang="en-US" sz="1800" dirty="0" err="1"/>
              <a:t>menyusun</a:t>
            </a:r>
            <a:r>
              <a:rPr lang="en-US" sz="1800" dirty="0"/>
              <a:t> identifier</a:t>
            </a:r>
          </a:p>
          <a:p>
            <a:pPr lvl="1">
              <a:lnSpc>
                <a:spcPct val="80000"/>
              </a:lnSpc>
              <a:tabLst>
                <a:tab pos="3763963" algn="l"/>
              </a:tabLst>
            </a:pPr>
            <a:r>
              <a:rPr lang="en-US" sz="1800" dirty="0"/>
              <a:t>Case sensitive (</a:t>
            </a:r>
            <a:r>
              <a:rPr lang="en-US" sz="1800" dirty="0" err="1"/>
              <a:t>huruf</a:t>
            </a:r>
            <a:r>
              <a:rPr lang="en-US" sz="1800" dirty="0"/>
              <a:t> </a:t>
            </a:r>
            <a:r>
              <a:rPr lang="en-US" sz="1800" dirty="0" err="1"/>
              <a:t>besar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huruf</a:t>
            </a:r>
            <a:r>
              <a:rPr lang="en-US" sz="1800" dirty="0"/>
              <a:t> </a:t>
            </a:r>
            <a:r>
              <a:rPr lang="en-US" sz="1800" dirty="0" err="1"/>
              <a:t>kecil</a:t>
            </a:r>
            <a:r>
              <a:rPr lang="en-US" sz="1800" dirty="0"/>
              <a:t> </a:t>
            </a:r>
            <a:r>
              <a:rPr lang="en-US" sz="1800" dirty="0" err="1"/>
              <a:t>dibedakan</a:t>
            </a:r>
            <a:r>
              <a:rPr lang="en-US" sz="1800" dirty="0"/>
              <a:t>).</a:t>
            </a:r>
          </a:p>
          <a:p>
            <a:pPr lvl="1">
              <a:lnSpc>
                <a:spcPct val="80000"/>
              </a:lnSpc>
              <a:tabLst>
                <a:tab pos="3763963" algn="l"/>
              </a:tabLst>
            </a:pP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keyword Java </a:t>
            </a:r>
            <a:r>
              <a:rPr lang="en-US" sz="1800" dirty="0" err="1"/>
              <a:t>sebagai</a:t>
            </a:r>
            <a:r>
              <a:rPr lang="en-US" sz="1800" dirty="0"/>
              <a:t> identifier.</a:t>
            </a:r>
          </a:p>
          <a:p>
            <a:pPr lvl="1">
              <a:lnSpc>
                <a:spcPct val="80000"/>
              </a:lnSpc>
              <a:buFontTx/>
              <a:buNone/>
              <a:tabLst>
                <a:tab pos="3763963" algn="l"/>
              </a:tabLst>
            </a:pPr>
            <a:endParaRPr lang="en-US" sz="1800" dirty="0"/>
          </a:p>
          <a:p>
            <a:pPr>
              <a:lnSpc>
                <a:spcPct val="80000"/>
              </a:lnSpc>
              <a:tabLst>
                <a:tab pos="3763963" algn="l"/>
              </a:tabLst>
            </a:pPr>
            <a:r>
              <a:rPr lang="en-US" sz="1800" dirty="0" err="1"/>
              <a:t>Contoh</a:t>
            </a:r>
            <a:endParaRPr lang="en-US" sz="1800" dirty="0"/>
          </a:p>
          <a:p>
            <a:pPr lvl="1">
              <a:lnSpc>
                <a:spcPct val="80000"/>
              </a:lnSpc>
              <a:buFontTx/>
              <a:buNone/>
              <a:tabLst>
                <a:tab pos="3763963" algn="l"/>
              </a:tabLst>
            </a:pPr>
            <a:endParaRPr lang="en-US" sz="18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  <a:tabLst>
                <a:tab pos="3763963" algn="l"/>
              </a:tabLst>
            </a:pPr>
            <a:r>
              <a:rPr lang="en-US" sz="1800" dirty="0">
                <a:latin typeface="Courier New" pitchFamily="49" charset="0"/>
              </a:rPr>
              <a:t>1. </a:t>
            </a:r>
            <a:r>
              <a:rPr lang="en-US" sz="1800" dirty="0" err="1">
                <a:latin typeface="Courier New" pitchFamily="49" charset="0"/>
              </a:rPr>
              <a:t>Foobar</a:t>
            </a:r>
            <a:r>
              <a:rPr lang="en-US" sz="1800" dirty="0">
                <a:latin typeface="Courier New" pitchFamily="49" charset="0"/>
              </a:rPr>
              <a:t>	// legal</a:t>
            </a:r>
          </a:p>
          <a:p>
            <a:pPr lvl="1">
              <a:lnSpc>
                <a:spcPct val="80000"/>
              </a:lnSpc>
              <a:buFontTx/>
              <a:buNone/>
              <a:tabLst>
                <a:tab pos="3763963" algn="l"/>
              </a:tabLst>
            </a:pPr>
            <a:r>
              <a:rPr lang="en-US" sz="1800" dirty="0">
                <a:latin typeface="Courier New" pitchFamily="49" charset="0"/>
              </a:rPr>
              <a:t>2. </a:t>
            </a:r>
            <a:r>
              <a:rPr lang="en-US" sz="1800" dirty="0" err="1">
                <a:latin typeface="Courier New" pitchFamily="49" charset="0"/>
              </a:rPr>
              <a:t>BiGinterface</a:t>
            </a:r>
            <a:r>
              <a:rPr lang="en-US" sz="1800" dirty="0">
                <a:latin typeface="Courier New" pitchFamily="49" charset="0"/>
              </a:rPr>
              <a:t> 	// legal: embedded keywords</a:t>
            </a:r>
          </a:p>
          <a:p>
            <a:pPr lvl="1">
              <a:lnSpc>
                <a:spcPct val="80000"/>
              </a:lnSpc>
              <a:buFontTx/>
              <a:buNone/>
              <a:tabLst>
                <a:tab pos="3763963" algn="l"/>
              </a:tabLst>
            </a:pPr>
            <a:r>
              <a:rPr lang="en-US" sz="1800" dirty="0">
                <a:latin typeface="Courier New" pitchFamily="49" charset="0"/>
              </a:rPr>
              <a:t>		// are OK.</a:t>
            </a:r>
          </a:p>
          <a:p>
            <a:pPr lvl="1">
              <a:lnSpc>
                <a:spcPct val="80000"/>
              </a:lnSpc>
              <a:buFontTx/>
              <a:buNone/>
              <a:tabLst>
                <a:tab pos="3763963" algn="l"/>
              </a:tabLst>
            </a:pPr>
            <a:r>
              <a:rPr lang="en-US" sz="1800" dirty="0">
                <a:latin typeface="Courier New" pitchFamily="49" charset="0"/>
              </a:rPr>
              <a:t>4. $</a:t>
            </a:r>
            <a:r>
              <a:rPr lang="en-US" sz="1800" dirty="0" err="1">
                <a:latin typeface="Courier New" pitchFamily="49" charset="0"/>
              </a:rPr>
              <a:t>incomeAfterExpenses</a:t>
            </a:r>
            <a:r>
              <a:rPr lang="en-US" sz="1800" dirty="0">
                <a:latin typeface="Courier New" pitchFamily="49" charset="0"/>
              </a:rPr>
              <a:t> 	// legal</a:t>
            </a:r>
          </a:p>
          <a:p>
            <a:pPr lvl="1">
              <a:lnSpc>
                <a:spcPct val="80000"/>
              </a:lnSpc>
              <a:buFontTx/>
              <a:buNone/>
              <a:tabLst>
                <a:tab pos="3763963" algn="l"/>
              </a:tabLst>
            </a:pPr>
            <a:r>
              <a:rPr lang="en-US" sz="1800" dirty="0">
                <a:latin typeface="Courier New" pitchFamily="49" charset="0"/>
              </a:rPr>
              <a:t>5. 3_node5 	//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illegal</a:t>
            </a:r>
            <a:r>
              <a:rPr lang="en-US" sz="1800" dirty="0">
                <a:latin typeface="Courier New" pitchFamily="49" charset="0"/>
              </a:rPr>
              <a:t>: starts with a digit</a:t>
            </a:r>
          </a:p>
          <a:p>
            <a:pPr lvl="1">
              <a:lnSpc>
                <a:spcPct val="80000"/>
              </a:lnSpc>
              <a:buFontTx/>
              <a:buNone/>
              <a:tabLst>
                <a:tab pos="3763963" algn="l"/>
              </a:tabLst>
            </a:pPr>
            <a:r>
              <a:rPr lang="en-US" sz="1800" dirty="0">
                <a:latin typeface="Courier New" pitchFamily="49" charset="0"/>
              </a:rPr>
              <a:t>6. !</a:t>
            </a:r>
            <a:r>
              <a:rPr lang="en-US" sz="1800" dirty="0" err="1">
                <a:latin typeface="Courier New" pitchFamily="49" charset="0"/>
              </a:rPr>
              <a:t>theCase</a:t>
            </a:r>
            <a:r>
              <a:rPr lang="en-US" sz="1800" dirty="0">
                <a:latin typeface="Courier New" pitchFamily="49" charset="0"/>
              </a:rPr>
              <a:t> 	//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illegal</a:t>
            </a:r>
            <a:r>
              <a:rPr lang="en-US" sz="1800" dirty="0">
                <a:latin typeface="Courier New" pitchFamily="49" charset="0"/>
              </a:rPr>
              <a:t>: must start with</a:t>
            </a:r>
          </a:p>
          <a:p>
            <a:pPr lvl="1">
              <a:lnSpc>
                <a:spcPct val="80000"/>
              </a:lnSpc>
              <a:buFontTx/>
              <a:buNone/>
              <a:tabLst>
                <a:tab pos="3763963" algn="l"/>
              </a:tabLst>
            </a:pPr>
            <a:r>
              <a:rPr lang="en-US" sz="1800" dirty="0">
                <a:latin typeface="Courier New" pitchFamily="49" charset="0"/>
              </a:rPr>
              <a:t>		// letter, $, or _</a:t>
            </a:r>
          </a:p>
          <a:p>
            <a:pPr lvl="1">
              <a:lnSpc>
                <a:spcPct val="80000"/>
              </a:lnSpc>
              <a:buFontTx/>
              <a:buNone/>
              <a:tabLst>
                <a:tab pos="3763963" algn="l"/>
              </a:tabLst>
            </a:pP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19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534400" cy="1143000"/>
          </a:xfr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</a:rPr>
              <a:t>Java Keywords and Reserved Words</a:t>
            </a:r>
          </a:p>
        </p:txBody>
      </p:sp>
      <p:pic>
        <p:nvPicPr>
          <p:cNvPr id="8194" name="Picture 2" descr="Image result for java"/>
          <p:cNvPicPr>
            <a:picLocks noChangeAspect="1" noChangeArrowheads="1"/>
          </p:cNvPicPr>
          <p:nvPr/>
        </p:nvPicPr>
        <p:blipFill>
          <a:blip r:embed="rId2" cstate="print"/>
          <a:srcRect l="22330" r="23301"/>
          <a:stretch>
            <a:fillRect/>
          </a:stretch>
        </p:blipFill>
        <p:spPr bwMode="auto">
          <a:xfrm>
            <a:off x="8077200" y="4895850"/>
            <a:ext cx="1066800" cy="196215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57200" y="1219200"/>
            <a:ext cx="8229600" cy="152400"/>
          </a:xfrm>
          <a:prstGeom prst="rect">
            <a:avLst/>
          </a:prstGeom>
          <a:ln>
            <a:gradFill flip="none" rotWithShape="1">
              <a:gsLst>
                <a:gs pos="1000">
                  <a:srgbClr val="DCEBF5"/>
                </a:gs>
                <a:gs pos="8000">
                  <a:srgbClr val="83A7C3"/>
                </a:gs>
                <a:gs pos="13000">
                  <a:srgbClr val="768FB9"/>
                </a:gs>
                <a:gs pos="21001">
                  <a:srgbClr val="83A7C3"/>
                </a:gs>
                <a:gs pos="52000">
                  <a:srgbClr val="FFFFFF"/>
                </a:gs>
                <a:gs pos="56000">
                  <a:srgbClr val="9C6563"/>
                </a:gs>
                <a:gs pos="58000">
                  <a:srgbClr val="80302D"/>
                </a:gs>
                <a:gs pos="71001">
                  <a:srgbClr val="C0524E"/>
                </a:gs>
                <a:gs pos="94000">
                  <a:srgbClr val="EBDAD4"/>
                </a:gs>
                <a:gs pos="100000">
                  <a:srgbClr val="55261C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524000"/>
            <a:ext cx="8434387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Keywords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disebut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juga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sebagai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reserved keywords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Tidak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dapat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digunakan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sebagai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identifier.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Tidak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reserved words yang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mempunyai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sebuah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huruf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besar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ditambahkan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1.4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enum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ditambahkan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1.5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keyword</a:t>
            </a:r>
            <a:r>
              <a:rPr kumimoji="0" lang="id-ID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are reserved in Java but which are not used : const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goto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352800"/>
            <a:ext cx="7704137" cy="3279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819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534400" cy="1143000"/>
          </a:xfr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Type Data</a:t>
            </a:r>
          </a:p>
        </p:txBody>
      </p:sp>
      <p:pic>
        <p:nvPicPr>
          <p:cNvPr id="8194" name="Picture 2" descr="Image result for java"/>
          <p:cNvPicPr>
            <a:picLocks noChangeAspect="1" noChangeArrowheads="1"/>
          </p:cNvPicPr>
          <p:nvPr/>
        </p:nvPicPr>
        <p:blipFill>
          <a:blip r:embed="rId2" cstate="print"/>
          <a:srcRect l="22330" r="23301"/>
          <a:stretch>
            <a:fillRect/>
          </a:stretch>
        </p:blipFill>
        <p:spPr bwMode="auto">
          <a:xfrm>
            <a:off x="8077200" y="4895850"/>
            <a:ext cx="1066800" cy="196215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57200" y="1219200"/>
            <a:ext cx="8229600" cy="152400"/>
          </a:xfrm>
          <a:prstGeom prst="rect">
            <a:avLst/>
          </a:prstGeom>
          <a:ln>
            <a:gradFill flip="none" rotWithShape="1">
              <a:gsLst>
                <a:gs pos="1000">
                  <a:srgbClr val="DCEBF5"/>
                </a:gs>
                <a:gs pos="8000">
                  <a:srgbClr val="83A7C3"/>
                </a:gs>
                <a:gs pos="13000">
                  <a:srgbClr val="768FB9"/>
                </a:gs>
                <a:gs pos="21001">
                  <a:srgbClr val="83A7C3"/>
                </a:gs>
                <a:gs pos="52000">
                  <a:srgbClr val="FFFFFF"/>
                </a:gs>
                <a:gs pos="56000">
                  <a:srgbClr val="9C6563"/>
                </a:gs>
                <a:gs pos="58000">
                  <a:srgbClr val="80302D"/>
                </a:gs>
                <a:gs pos="71001">
                  <a:srgbClr val="C0524E"/>
                </a:gs>
                <a:gs pos="94000">
                  <a:srgbClr val="EBDAD4"/>
                </a:gs>
                <a:gs pos="100000">
                  <a:srgbClr val="55261C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:</a:t>
            </a:r>
          </a:p>
          <a:p>
            <a:pPr lvl="1"/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b="1" dirty="0" err="1"/>
              <a:t>primitif</a:t>
            </a:r>
            <a:endParaRPr lang="en-US" b="1" dirty="0"/>
          </a:p>
          <a:p>
            <a:pPr lvl="1"/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b="1" dirty="0" err="1"/>
              <a:t>objek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9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534400" cy="1143000"/>
          </a:xfr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Type Data </a:t>
            </a:r>
            <a:r>
              <a:rPr lang="en-US" b="1" dirty="0" err="1">
                <a:solidFill>
                  <a:srgbClr val="0070C0"/>
                </a:solidFill>
              </a:rPr>
              <a:t>Primitif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8194" name="Picture 2" descr="Image result for java"/>
          <p:cNvPicPr>
            <a:picLocks noChangeAspect="1" noChangeArrowheads="1"/>
          </p:cNvPicPr>
          <p:nvPr/>
        </p:nvPicPr>
        <p:blipFill>
          <a:blip r:embed="rId2" cstate="print"/>
          <a:srcRect l="22330" r="23301"/>
          <a:stretch>
            <a:fillRect/>
          </a:stretch>
        </p:blipFill>
        <p:spPr bwMode="auto">
          <a:xfrm>
            <a:off x="8077200" y="4895850"/>
            <a:ext cx="1066800" cy="196215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57200" y="1219200"/>
            <a:ext cx="8229600" cy="152400"/>
          </a:xfrm>
          <a:prstGeom prst="rect">
            <a:avLst/>
          </a:prstGeom>
          <a:ln>
            <a:gradFill flip="none" rotWithShape="1">
              <a:gsLst>
                <a:gs pos="1000">
                  <a:srgbClr val="DCEBF5"/>
                </a:gs>
                <a:gs pos="8000">
                  <a:srgbClr val="83A7C3"/>
                </a:gs>
                <a:gs pos="13000">
                  <a:srgbClr val="768FB9"/>
                </a:gs>
                <a:gs pos="21001">
                  <a:srgbClr val="83A7C3"/>
                </a:gs>
                <a:gs pos="52000">
                  <a:srgbClr val="FFFFFF"/>
                </a:gs>
                <a:gs pos="56000">
                  <a:srgbClr val="9C6563"/>
                </a:gs>
                <a:gs pos="58000">
                  <a:srgbClr val="80302D"/>
                </a:gs>
                <a:gs pos="71001">
                  <a:srgbClr val="C0524E"/>
                </a:gs>
                <a:gs pos="94000">
                  <a:srgbClr val="EBDAD4"/>
                </a:gs>
                <a:gs pos="100000">
                  <a:srgbClr val="55261C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Terdapat</a:t>
            </a:r>
            <a:r>
              <a:rPr lang="en-US" dirty="0"/>
              <a:t> 8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primitif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Logical - </a:t>
            </a:r>
            <a:r>
              <a:rPr lang="en-US" sz="2400" dirty="0" err="1">
                <a:latin typeface="Courier New" pitchFamily="49" charset="0"/>
              </a:rPr>
              <a:t>boolean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Textual – </a:t>
            </a:r>
            <a:r>
              <a:rPr lang="en-US" sz="2400" dirty="0">
                <a:latin typeface="Courier New" pitchFamily="49" charset="0"/>
              </a:rPr>
              <a:t>char</a:t>
            </a:r>
            <a:r>
              <a:rPr lang="en-US" sz="2400">
                <a:latin typeface="Courier New" pitchFamily="49" charset="0"/>
              </a:rPr>
              <a:t>, string</a:t>
            </a:r>
            <a:endParaRPr lang="en-US" dirty="0"/>
          </a:p>
          <a:p>
            <a:pPr lvl="1"/>
            <a:r>
              <a:rPr lang="en-US" dirty="0"/>
              <a:t>Integral - </a:t>
            </a:r>
            <a:r>
              <a:rPr lang="en-US" sz="2400" dirty="0">
                <a:latin typeface="Courier New" pitchFamily="49" charset="0"/>
              </a:rPr>
              <a:t>byte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short</a:t>
            </a:r>
            <a:r>
              <a:rPr lang="en-US" dirty="0"/>
              <a:t>,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sz="2400" dirty="0">
                <a:latin typeface="Courier New" pitchFamily="49" charset="0"/>
              </a:rPr>
              <a:t>long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Floating - </a:t>
            </a:r>
            <a:r>
              <a:rPr lang="en-US" sz="2400" dirty="0">
                <a:latin typeface="Courier New" pitchFamily="49" charset="0"/>
              </a:rPr>
              <a:t>double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sz="2400" dirty="0">
                <a:latin typeface="Courier New" pitchFamily="49" charset="0"/>
              </a:rPr>
              <a:t>float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9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534400" cy="1143000"/>
          </a:xfr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b="1" dirty="0" err="1">
                <a:solidFill>
                  <a:srgbClr val="0070C0"/>
                </a:solidFill>
              </a:rPr>
              <a:t>Deklarasi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variabel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8194" name="Picture 2" descr="Image result for java"/>
          <p:cNvPicPr>
            <a:picLocks noChangeAspect="1" noChangeArrowheads="1"/>
          </p:cNvPicPr>
          <p:nvPr/>
        </p:nvPicPr>
        <p:blipFill>
          <a:blip r:embed="rId3" cstate="print"/>
          <a:srcRect l="22330" r="23301"/>
          <a:stretch>
            <a:fillRect/>
          </a:stretch>
        </p:blipFill>
        <p:spPr bwMode="auto">
          <a:xfrm>
            <a:off x="8077200" y="4895850"/>
            <a:ext cx="1066800" cy="196215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57200" y="1219200"/>
            <a:ext cx="8229600" cy="152400"/>
          </a:xfrm>
          <a:prstGeom prst="rect">
            <a:avLst/>
          </a:prstGeom>
          <a:ln>
            <a:gradFill flip="none" rotWithShape="1">
              <a:gsLst>
                <a:gs pos="1000">
                  <a:srgbClr val="DCEBF5"/>
                </a:gs>
                <a:gs pos="8000">
                  <a:srgbClr val="83A7C3"/>
                </a:gs>
                <a:gs pos="13000">
                  <a:srgbClr val="768FB9"/>
                </a:gs>
                <a:gs pos="21001">
                  <a:srgbClr val="83A7C3"/>
                </a:gs>
                <a:gs pos="52000">
                  <a:srgbClr val="FFFFFF"/>
                </a:gs>
                <a:gs pos="56000">
                  <a:srgbClr val="9C6563"/>
                </a:gs>
                <a:gs pos="58000">
                  <a:srgbClr val="80302D"/>
                </a:gs>
                <a:gs pos="71001">
                  <a:srgbClr val="C0524E"/>
                </a:gs>
                <a:gs pos="94000">
                  <a:srgbClr val="EBDAD4"/>
                </a:gs>
                <a:gs pos="100000">
                  <a:srgbClr val="55261C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524000"/>
            <a:ext cx="8229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Sintak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umum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mendeklarasikan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menginisialisasi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variabel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modifier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&lt;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Tipe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&lt;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Nama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variabel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 &lt;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nilai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awal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Contoh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mendeklarasikan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private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variabel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id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tipe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variabel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id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diberikan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nilai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awal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5715000"/>
            <a:ext cx="4800600" cy="53340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819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534400" cy="1143000"/>
          </a:xfr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Special Characters</a:t>
            </a:r>
          </a:p>
        </p:txBody>
      </p:sp>
      <p:pic>
        <p:nvPicPr>
          <p:cNvPr id="8194" name="Picture 2" descr="Image result for java"/>
          <p:cNvPicPr>
            <a:picLocks noChangeAspect="1" noChangeArrowheads="1"/>
          </p:cNvPicPr>
          <p:nvPr/>
        </p:nvPicPr>
        <p:blipFill>
          <a:blip r:embed="rId2" cstate="print"/>
          <a:srcRect l="22330" r="23301"/>
          <a:stretch>
            <a:fillRect/>
          </a:stretch>
        </p:blipFill>
        <p:spPr bwMode="auto">
          <a:xfrm>
            <a:off x="8077200" y="4895850"/>
            <a:ext cx="1066800" cy="196215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57200" y="1219200"/>
            <a:ext cx="8229600" cy="152400"/>
          </a:xfrm>
          <a:prstGeom prst="rect">
            <a:avLst/>
          </a:prstGeom>
          <a:ln>
            <a:gradFill flip="none" rotWithShape="1">
              <a:gsLst>
                <a:gs pos="1000">
                  <a:srgbClr val="DCEBF5"/>
                </a:gs>
                <a:gs pos="8000">
                  <a:srgbClr val="83A7C3"/>
                </a:gs>
                <a:gs pos="13000">
                  <a:srgbClr val="768FB9"/>
                </a:gs>
                <a:gs pos="21001">
                  <a:srgbClr val="83A7C3"/>
                </a:gs>
                <a:gs pos="52000">
                  <a:srgbClr val="FFFFFF"/>
                </a:gs>
                <a:gs pos="56000">
                  <a:srgbClr val="9C6563"/>
                </a:gs>
                <a:gs pos="58000">
                  <a:srgbClr val="80302D"/>
                </a:gs>
                <a:gs pos="71001">
                  <a:srgbClr val="C0524E"/>
                </a:gs>
                <a:gs pos="94000">
                  <a:srgbClr val="EBDAD4"/>
                </a:gs>
                <a:gs pos="100000">
                  <a:srgbClr val="55261C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200" dirty="0"/>
              <a:t> ‘\n’ for new line</a:t>
            </a:r>
          </a:p>
          <a:p>
            <a:pPr lvl="1"/>
            <a:r>
              <a:rPr lang="en-US" sz="3200" dirty="0"/>
              <a:t> ‘\r’ for return</a:t>
            </a:r>
          </a:p>
          <a:p>
            <a:pPr lvl="1"/>
            <a:r>
              <a:rPr lang="en-US" sz="3200" dirty="0"/>
              <a:t> ‘\t’ for tab</a:t>
            </a:r>
          </a:p>
          <a:p>
            <a:pPr lvl="1"/>
            <a:r>
              <a:rPr lang="en-US" sz="3200" dirty="0"/>
              <a:t> ‘\b’ for backspace</a:t>
            </a:r>
          </a:p>
          <a:p>
            <a:pPr lvl="1"/>
            <a:r>
              <a:rPr lang="en-US" sz="3200" dirty="0"/>
              <a:t> ‘\f’ for </a:t>
            </a:r>
            <a:r>
              <a:rPr lang="en-US" sz="3200" dirty="0" err="1"/>
              <a:t>formfeed</a:t>
            </a:r>
            <a:endParaRPr lang="en-US" sz="3200" dirty="0"/>
          </a:p>
          <a:p>
            <a:pPr lvl="1"/>
            <a:r>
              <a:rPr lang="en-US" sz="3200" dirty="0"/>
              <a:t> ‘\’’ for single quote</a:t>
            </a:r>
          </a:p>
          <a:p>
            <a:pPr lvl="1"/>
            <a:r>
              <a:rPr lang="en-US" sz="3200" dirty="0"/>
              <a:t> ‘\”’ for double quote</a:t>
            </a:r>
          </a:p>
          <a:p>
            <a:pPr lvl="1"/>
            <a:r>
              <a:rPr lang="en-US" sz="3200" dirty="0"/>
              <a:t> ‘\\’ for backslash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97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534400" cy="1143000"/>
          </a:xfr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b="1" dirty="0" err="1">
                <a:solidFill>
                  <a:srgbClr val="0070C0"/>
                </a:solidFill>
              </a:rPr>
              <a:t>Contoh</a:t>
            </a:r>
            <a:r>
              <a:rPr lang="en-US" b="1" dirty="0">
                <a:solidFill>
                  <a:srgbClr val="0070C0"/>
                </a:solidFill>
              </a:rPr>
              <a:t> Source Code JAVA</a:t>
            </a:r>
          </a:p>
        </p:txBody>
      </p:sp>
      <p:pic>
        <p:nvPicPr>
          <p:cNvPr id="8194" name="Picture 2" descr="Image result for java"/>
          <p:cNvPicPr>
            <a:picLocks noChangeAspect="1" noChangeArrowheads="1"/>
          </p:cNvPicPr>
          <p:nvPr/>
        </p:nvPicPr>
        <p:blipFill>
          <a:blip r:embed="rId2" cstate="print"/>
          <a:srcRect l="22330" r="23301"/>
          <a:stretch>
            <a:fillRect/>
          </a:stretch>
        </p:blipFill>
        <p:spPr bwMode="auto">
          <a:xfrm>
            <a:off x="8077200" y="4895850"/>
            <a:ext cx="1066800" cy="196215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57200" y="1219200"/>
            <a:ext cx="8229600" cy="152400"/>
          </a:xfrm>
          <a:prstGeom prst="rect">
            <a:avLst/>
          </a:prstGeom>
          <a:ln>
            <a:gradFill flip="none" rotWithShape="1">
              <a:gsLst>
                <a:gs pos="1000">
                  <a:srgbClr val="DCEBF5"/>
                </a:gs>
                <a:gs pos="8000">
                  <a:srgbClr val="83A7C3"/>
                </a:gs>
                <a:gs pos="13000">
                  <a:srgbClr val="768FB9"/>
                </a:gs>
                <a:gs pos="21001">
                  <a:srgbClr val="83A7C3"/>
                </a:gs>
                <a:gs pos="52000">
                  <a:srgbClr val="FFFFFF"/>
                </a:gs>
                <a:gs pos="56000">
                  <a:srgbClr val="9C6563"/>
                </a:gs>
                <a:gs pos="58000">
                  <a:srgbClr val="80302D"/>
                </a:gs>
                <a:gs pos="71001">
                  <a:srgbClr val="C0524E"/>
                </a:gs>
                <a:gs pos="94000">
                  <a:srgbClr val="EBDAD4"/>
                </a:gs>
                <a:gs pos="100000">
                  <a:srgbClr val="55261C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b="1" dirty="0"/>
              <a:t>Public</a:t>
            </a:r>
            <a:r>
              <a:rPr lang="en-US" sz="2000" dirty="0"/>
              <a:t> 	: program </a:t>
            </a:r>
            <a:r>
              <a:rPr lang="en-US" sz="2000" dirty="0" err="1"/>
              <a:t>bersifat</a:t>
            </a:r>
            <a:r>
              <a:rPr lang="en-US" sz="2000" dirty="0"/>
              <a:t> </a:t>
            </a:r>
            <a:r>
              <a:rPr lang="en-US" sz="2000" dirty="0" err="1"/>
              <a:t>umum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b="1" dirty="0"/>
              <a:t>Static</a:t>
            </a:r>
            <a:r>
              <a:rPr lang="en-US" sz="2000" dirty="0"/>
              <a:t> 	: </a:t>
            </a:r>
            <a:r>
              <a:rPr lang="en-US" sz="2000" dirty="0" err="1"/>
              <a:t>karakteristik</a:t>
            </a:r>
            <a:r>
              <a:rPr lang="en-US" sz="2000" dirty="0"/>
              <a:t> </a:t>
            </a:r>
            <a:r>
              <a:rPr lang="en-US" sz="2000" dirty="0" err="1"/>
              <a:t>tetap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b="1" dirty="0"/>
              <a:t>Void</a:t>
            </a:r>
            <a:r>
              <a:rPr lang="en-US" sz="2000" dirty="0"/>
              <a:t>		: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mengembalikan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b="1" dirty="0"/>
              <a:t>Main	</a:t>
            </a:r>
            <a:r>
              <a:rPr lang="en-US" sz="2000" dirty="0"/>
              <a:t>	: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utama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b="1" dirty="0"/>
              <a:t>String[] </a:t>
            </a:r>
            <a:r>
              <a:rPr lang="en-US" sz="2000" b="1" dirty="0" err="1"/>
              <a:t>args</a:t>
            </a:r>
            <a:r>
              <a:rPr lang="en-US" sz="2000" dirty="0"/>
              <a:t>	: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menerima</a:t>
            </a:r>
            <a:r>
              <a:rPr lang="en-US" sz="2000" dirty="0"/>
              <a:t> </a:t>
            </a:r>
            <a:r>
              <a:rPr lang="en-US" sz="2000" dirty="0" err="1"/>
              <a:t>argumen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dijalankan</a:t>
            </a:r>
            <a:r>
              <a:rPr lang="en-US" sz="2000" dirty="0"/>
              <a:t> 		 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argumen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string yang </a:t>
            </a:r>
            <a:r>
              <a:rPr lang="en-US" sz="2000" dirty="0" err="1"/>
              <a:t>berbentuk</a:t>
            </a:r>
            <a:r>
              <a:rPr lang="en-US" sz="2000" dirty="0"/>
              <a:t> </a:t>
            </a:r>
            <a:r>
              <a:rPr lang="en-US" sz="2000" dirty="0" err="1"/>
              <a:t>larik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		 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argumen</a:t>
            </a:r>
            <a:r>
              <a:rPr lang="en-US" sz="2000" dirty="0"/>
              <a:t>  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676400"/>
            <a:ext cx="6829425" cy="160020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819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3981</TotalTime>
  <Words>1124</Words>
  <Application>Microsoft Office PowerPoint</Application>
  <PresentationFormat>On-screen Show (4:3)</PresentationFormat>
  <Paragraphs>176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ui-sans-serif</vt:lpstr>
      <vt:lpstr>Wingdings</vt:lpstr>
      <vt:lpstr>Office Theme</vt:lpstr>
      <vt:lpstr>Algoritma dan Pemrograman Pengenalan JAVA</vt:lpstr>
      <vt:lpstr>Software</vt:lpstr>
      <vt:lpstr>Identifiers</vt:lpstr>
      <vt:lpstr>Java Keywords and Reserved Words</vt:lpstr>
      <vt:lpstr>Type Data</vt:lpstr>
      <vt:lpstr>Type Data Primitif</vt:lpstr>
      <vt:lpstr>Deklarasi variabel</vt:lpstr>
      <vt:lpstr>Special Characters</vt:lpstr>
      <vt:lpstr>Contoh Source Code JAVA</vt:lpstr>
      <vt:lpstr>Operator dan Ekspresi (1)</vt:lpstr>
      <vt:lpstr>Operator dan Ekspresi (2)</vt:lpstr>
      <vt:lpstr>Operator dan Ekspresi (3)</vt:lpstr>
      <vt:lpstr>Operator dan Ekspresi (3) Count…</vt:lpstr>
      <vt:lpstr>Operator dan Ekspresi (3) Count…</vt:lpstr>
      <vt:lpstr>Operator dan Ekspresi (3) Count…</vt:lpstr>
      <vt:lpstr>Operator dan Ekspresi (3) Count…</vt:lpstr>
      <vt:lpstr>Operator dan Ekspresi (4)</vt:lpstr>
      <vt:lpstr>Operator dan Ekspresi (5)</vt:lpstr>
      <vt:lpstr>Operator dan Ekspresi (5) Count…</vt:lpstr>
      <vt:lpstr>Operator dan Ekspresi (5) Count…</vt:lpstr>
      <vt:lpstr>Operator dan Ekspresi (5) Count…</vt:lpstr>
      <vt:lpstr>Operator dan Ekspresi (5) Count…</vt:lpstr>
      <vt:lpstr>TUGAS Menulis</vt:lpstr>
      <vt:lpstr>TUGAS Coding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Class Data Structure</dc:title>
  <dc:creator>PRODI PTI</dc:creator>
  <cp:lastModifiedBy>Tom Erdos</cp:lastModifiedBy>
  <cp:revision>84</cp:revision>
  <dcterms:created xsi:type="dcterms:W3CDTF">2017-02-13T09:07:59Z</dcterms:created>
  <dcterms:modified xsi:type="dcterms:W3CDTF">2023-03-10T05:13:33Z</dcterms:modified>
</cp:coreProperties>
</file>