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6" r:id="rId11"/>
    <p:sldId id="265" r:id="rId12"/>
    <p:sldId id="267" r:id="rId13"/>
    <p:sldId id="268" r:id="rId14"/>
    <p:sldId id="272" r:id="rId15"/>
    <p:sldId id="271" r:id="rId16"/>
    <p:sldId id="273" r:id="rId17"/>
    <p:sldId id="274" r:id="rId18"/>
    <p:sldId id="275" r:id="rId19"/>
    <p:sldId id="278" r:id="rId20"/>
    <p:sldId id="279" r:id="rId21"/>
    <p:sldId id="280" r:id="rId22"/>
    <p:sldId id="277" r:id="rId23"/>
    <p:sldId id="284" r:id="rId24"/>
    <p:sldId id="276" r:id="rId25"/>
    <p:sldId id="281" r:id="rId26"/>
    <p:sldId id="283" r:id="rId27"/>
    <p:sldId id="285" r:id="rId28"/>
    <p:sldId id="292" r:id="rId29"/>
    <p:sldId id="291" r:id="rId30"/>
    <p:sldId id="290" r:id="rId31"/>
    <p:sldId id="293" r:id="rId32"/>
    <p:sldId id="294" r:id="rId33"/>
    <p:sldId id="295" r:id="rId34"/>
    <p:sldId id="296" r:id="rId35"/>
    <p:sldId id="297" r:id="rId36"/>
    <p:sldId id="298" r:id="rId37"/>
  </p:sldIdLst>
  <p:sldSz cx="10972800" cy="6858000"/>
  <p:notesSz cx="7102475" cy="8991600"/>
  <p:defaultTextStyle>
    <a:defPPr>
      <a:defRPr lang="en-US"/>
    </a:defPPr>
    <a:lvl1pPr marL="0" algn="l" defTabSz="9143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306" algn="l" defTabSz="9143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9143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613" algn="l" defTabSz="9143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766" algn="l" defTabSz="9143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9143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9143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7225" algn="l" defTabSz="9143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068" y="96"/>
      </p:cViewPr>
      <p:guideLst>
        <p:guide orient="horz" pos="2160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130429"/>
            <a:ext cx="932688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A26-9865-4611-9DFD-47D366DB8DB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45E-7DB3-4AA1-A9BC-672414CA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A26-9865-4611-9DFD-47D366DB8DB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45E-7DB3-4AA1-A9BC-672414CA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74642"/>
            <a:ext cx="24688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74642"/>
            <a:ext cx="722376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A26-9865-4611-9DFD-47D366DB8DB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45E-7DB3-4AA1-A9BC-672414CA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A26-9865-4611-9DFD-47D366DB8DB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45E-7DB3-4AA1-A9BC-672414CA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406904"/>
            <a:ext cx="93268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906713"/>
            <a:ext cx="93268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9143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A26-9865-4611-9DFD-47D366DB8DB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45E-7DB3-4AA1-A9BC-672414CA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4"/>
            <a:ext cx="4846320" cy="452596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4"/>
            <a:ext cx="4846320" cy="452596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A26-9865-4611-9DFD-47D366DB8DB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45E-7DB3-4AA1-A9BC-672414CA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35113"/>
            <a:ext cx="4848226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6" indent="0">
              <a:buNone/>
              <a:defRPr sz="17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8482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2" y="1535113"/>
            <a:ext cx="485013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6" indent="0">
              <a:buNone/>
              <a:defRPr sz="17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2" y="2174875"/>
            <a:ext cx="48501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A26-9865-4611-9DFD-47D366DB8DB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45E-7DB3-4AA1-A9BC-672414CA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A26-9865-4611-9DFD-47D366DB8DB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45E-7DB3-4AA1-A9BC-672414CA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A26-9865-4611-9DFD-47D366DB8DB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45E-7DB3-4AA1-A9BC-672414CA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2" y="273049"/>
            <a:ext cx="3609976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73054"/>
            <a:ext cx="6134100" cy="585311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2" y="1435104"/>
            <a:ext cx="360997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3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A26-9865-4611-9DFD-47D366DB8DB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45E-7DB3-4AA1-A9BC-672414CA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800600"/>
            <a:ext cx="658368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12775"/>
            <a:ext cx="65836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7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3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367338"/>
            <a:ext cx="658368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3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A26-9865-4611-9DFD-47D366DB8DB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45E-7DB3-4AA1-A9BC-672414CA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74639"/>
            <a:ext cx="9875520" cy="1143000"/>
          </a:xfrm>
          <a:prstGeom prst="rect">
            <a:avLst/>
          </a:prstGeom>
        </p:spPr>
        <p:txBody>
          <a:bodyPr vert="horz" lIns="91431" tIns="45715" rIns="91431" bIns="4571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00204"/>
            <a:ext cx="9875520" cy="4525963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356354"/>
            <a:ext cx="2560320" cy="365125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DA26-9865-4611-9DFD-47D366DB8DB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6356354"/>
            <a:ext cx="3474720" cy="365125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6356354"/>
            <a:ext cx="2560320" cy="365125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5345E-7DB3-4AA1-A9BC-672414CA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0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4" indent="-342864" algn="l" defTabSz="91430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4" indent="-285721" algn="l" defTabSz="914306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3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36" indent="-228576" algn="l" defTabSz="91430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89" indent="-228576" algn="l" defTabSz="91430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3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5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9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2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3" algn="l" defTabSz="9143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6" algn="l" defTabSz="9143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9143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5" algn="l" defTabSz="9143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2" name="Picture 4" descr="https://www.horizons-decisionnels.fr/photo/art/default/8200660-12809528.jpg?v=1440937968"/>
          <p:cNvPicPr>
            <a:picLocks noChangeAspect="1" noChangeArrowheads="1"/>
          </p:cNvPicPr>
          <p:nvPr/>
        </p:nvPicPr>
        <p:blipFill>
          <a:blip r:embed="rId2" cstate="print"/>
          <a:srcRect r="3922"/>
          <a:stretch>
            <a:fillRect/>
          </a:stretch>
        </p:blipFill>
        <p:spPr bwMode="auto">
          <a:xfrm>
            <a:off x="1" y="4252540"/>
            <a:ext cx="3124199" cy="258643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905000"/>
            <a:ext cx="9326880" cy="1470025"/>
          </a:xfrm>
        </p:spPr>
        <p:txBody>
          <a:bodyPr/>
          <a:lstStyle/>
          <a:p>
            <a:r>
              <a:rPr lang="en-US" b="1" dirty="0" err="1">
                <a:solidFill>
                  <a:srgbClr val="FF9933"/>
                </a:solidFill>
              </a:rPr>
              <a:t>Percabangan</a:t>
            </a:r>
            <a:endParaRPr lang="en-US" b="1" dirty="0">
              <a:solidFill>
                <a:srgbClr val="FF993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581400"/>
            <a:ext cx="7680960" cy="1752600"/>
          </a:xfrm>
        </p:spPr>
        <p:txBody>
          <a:bodyPr/>
          <a:lstStyle/>
          <a:p>
            <a:r>
              <a:rPr lang="en-US" b="1" dirty="0"/>
              <a:t>By Bustami Yusuf</a:t>
            </a:r>
          </a:p>
        </p:txBody>
      </p:sp>
      <p:sp>
        <p:nvSpPr>
          <p:cNvPr id="68610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875520" cy="1143000"/>
          </a:xfrm>
        </p:spPr>
        <p:txBody>
          <a:bodyPr/>
          <a:lstStyle/>
          <a:p>
            <a:r>
              <a:rPr lang="en-US" b="1" dirty="0" err="1">
                <a:solidFill>
                  <a:srgbClr val="FF9933"/>
                </a:solidFill>
              </a:rPr>
              <a:t>Bentuk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 err="1">
                <a:solidFill>
                  <a:srgbClr val="FF9933"/>
                </a:solidFill>
              </a:rPr>
              <a:t>Percabangan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IF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00400" y="1219200"/>
            <a:ext cx="4556760" cy="20573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lvl="1">
              <a:buNone/>
            </a:pPr>
            <a:r>
              <a:rPr lang="en-US" sz="3200" i="1" dirty="0"/>
              <a:t>If </a:t>
            </a:r>
            <a:r>
              <a:rPr lang="en-US" sz="3200" dirty="0"/>
              <a:t>(&lt;</a:t>
            </a:r>
            <a:r>
              <a:rPr lang="en-US" sz="3200" dirty="0" err="1"/>
              <a:t>kondisi</a:t>
            </a:r>
            <a:r>
              <a:rPr lang="en-US" sz="3200" dirty="0"/>
              <a:t>&gt;) {</a:t>
            </a:r>
          </a:p>
          <a:p>
            <a:pPr lvl="1">
              <a:buNone/>
            </a:pPr>
            <a:r>
              <a:rPr lang="en-US" sz="3200" dirty="0"/>
              <a:t>			“statement1”;</a:t>
            </a:r>
          </a:p>
          <a:p>
            <a:pPr lvl="1">
              <a:buNone/>
            </a:pPr>
            <a:r>
              <a:rPr lang="en-US" sz="3200" dirty="0"/>
              <a:t>			“statement2”;</a:t>
            </a:r>
          </a:p>
          <a:p>
            <a:pPr lvl="1">
              <a:buNone/>
            </a:pPr>
            <a:r>
              <a:rPr lang="en-US" sz="3200" dirty="0"/>
              <a:t>			“…” ;</a:t>
            </a:r>
          </a:p>
          <a:p>
            <a:pPr lvl="1">
              <a:buNone/>
            </a:pPr>
            <a:r>
              <a:rPr lang="en-US" sz="3200" dirty="0"/>
              <a:t>}</a:t>
            </a:r>
          </a:p>
        </p:txBody>
      </p:sp>
      <p:pic>
        <p:nvPicPr>
          <p:cNvPr id="860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429000"/>
            <a:ext cx="100584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875520" cy="1143000"/>
          </a:xfrm>
        </p:spPr>
        <p:txBody>
          <a:bodyPr/>
          <a:lstStyle/>
          <a:p>
            <a:r>
              <a:rPr lang="en-US" b="1" dirty="0" err="1">
                <a:solidFill>
                  <a:srgbClr val="FF9933"/>
                </a:solidFill>
              </a:rPr>
              <a:t>Bentuk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 err="1">
                <a:solidFill>
                  <a:srgbClr val="FF9933"/>
                </a:solidFill>
              </a:rPr>
              <a:t>Percabangan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IF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00400" y="1219200"/>
            <a:ext cx="4556760" cy="20573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lvl="1">
              <a:buNone/>
            </a:pPr>
            <a:r>
              <a:rPr lang="en-US" sz="3200" i="1" dirty="0"/>
              <a:t>If </a:t>
            </a:r>
            <a:r>
              <a:rPr lang="en-US" sz="3200" dirty="0"/>
              <a:t>(&lt;</a:t>
            </a:r>
            <a:r>
              <a:rPr lang="en-US" sz="3200" dirty="0" err="1"/>
              <a:t>kondisi</a:t>
            </a:r>
            <a:r>
              <a:rPr lang="en-US" sz="3200" dirty="0"/>
              <a:t>&gt;) {</a:t>
            </a:r>
          </a:p>
          <a:p>
            <a:pPr lvl="1">
              <a:buNone/>
            </a:pPr>
            <a:r>
              <a:rPr lang="en-US" sz="3200" dirty="0"/>
              <a:t>			“statement1”;</a:t>
            </a:r>
          </a:p>
          <a:p>
            <a:pPr lvl="1">
              <a:buNone/>
            </a:pPr>
            <a:r>
              <a:rPr lang="en-US" sz="3200" dirty="0"/>
              <a:t>			“statement2”;</a:t>
            </a:r>
          </a:p>
          <a:p>
            <a:pPr lvl="1">
              <a:buNone/>
            </a:pPr>
            <a:r>
              <a:rPr lang="en-US" sz="3200" dirty="0"/>
              <a:t>			“…” ;</a:t>
            </a:r>
          </a:p>
          <a:p>
            <a:pPr lvl="1">
              <a:buNone/>
            </a:pPr>
            <a:r>
              <a:rPr lang="en-US" sz="3200" dirty="0"/>
              <a:t>}</a:t>
            </a:r>
          </a:p>
        </p:txBody>
      </p:sp>
      <p:pic>
        <p:nvPicPr>
          <p:cNvPr id="860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352800"/>
            <a:ext cx="80010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429000"/>
            <a:ext cx="3905250" cy="2657475"/>
          </a:xfrm>
          <a:prstGeom prst="rect">
            <a:avLst/>
          </a:prstGeom>
          <a:ln w="38100" cap="sq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875520" cy="1143000"/>
          </a:xfrm>
        </p:spPr>
        <p:txBody>
          <a:bodyPr/>
          <a:lstStyle/>
          <a:p>
            <a:r>
              <a:rPr lang="en-US" b="1" dirty="0" err="1">
                <a:solidFill>
                  <a:srgbClr val="FF9933"/>
                </a:solidFill>
              </a:rPr>
              <a:t>Bentuk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 err="1">
                <a:solidFill>
                  <a:srgbClr val="FF9933"/>
                </a:solidFill>
              </a:rPr>
              <a:t>Percabangan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IF</a:t>
            </a:r>
          </a:p>
        </p:txBody>
      </p:sp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524000"/>
            <a:ext cx="8649148" cy="2438400"/>
          </a:xfrm>
          <a:prstGeom prst="rect">
            <a:avLst/>
          </a:prstGeom>
          <a:ln w="38100" cap="sq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875520" cy="1143000"/>
          </a:xfrm>
        </p:spPr>
        <p:txBody>
          <a:bodyPr/>
          <a:lstStyle/>
          <a:p>
            <a:r>
              <a:rPr lang="en-US" b="1" dirty="0" err="1">
                <a:solidFill>
                  <a:srgbClr val="FF9933"/>
                </a:solidFill>
              </a:rPr>
              <a:t>Bentuk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 err="1">
                <a:solidFill>
                  <a:srgbClr val="FF9933"/>
                </a:solidFill>
              </a:rPr>
              <a:t>Percabangan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IF</a:t>
            </a:r>
          </a:p>
        </p:txBody>
      </p:sp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524000"/>
            <a:ext cx="8649148" cy="2438400"/>
          </a:xfrm>
          <a:prstGeom prst="rect">
            <a:avLst/>
          </a:prstGeom>
          <a:ln w="38100" cap="sq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4267200"/>
            <a:ext cx="4419600" cy="2173810"/>
          </a:xfrm>
          <a:prstGeom prst="rect">
            <a:avLst/>
          </a:prstGeom>
          <a:ln w="38100" cap="sq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875520" cy="990600"/>
          </a:xfrm>
        </p:spPr>
        <p:txBody>
          <a:bodyPr/>
          <a:lstStyle/>
          <a:p>
            <a:r>
              <a:rPr lang="en-US" b="1" dirty="0" err="1">
                <a:solidFill>
                  <a:srgbClr val="FF9933"/>
                </a:solidFill>
              </a:rPr>
              <a:t>Bentuk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 err="1">
                <a:solidFill>
                  <a:srgbClr val="FF9933"/>
                </a:solidFill>
              </a:rPr>
              <a:t>Percabangan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IF</a:t>
            </a:r>
          </a:p>
        </p:txBody>
      </p:sp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1328" y="990600"/>
            <a:ext cx="8610144" cy="4324894"/>
          </a:xfrm>
          <a:prstGeom prst="rect">
            <a:avLst/>
          </a:prstGeom>
          <a:ln w="38100" cap="sq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9828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875520" cy="990600"/>
          </a:xfrm>
        </p:spPr>
        <p:txBody>
          <a:bodyPr/>
          <a:lstStyle/>
          <a:p>
            <a:r>
              <a:rPr lang="en-US" b="1" dirty="0" err="1">
                <a:solidFill>
                  <a:srgbClr val="FF9933"/>
                </a:solidFill>
              </a:rPr>
              <a:t>Bentuk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 err="1">
                <a:solidFill>
                  <a:srgbClr val="FF9933"/>
                </a:solidFill>
              </a:rPr>
              <a:t>Percabangan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IF</a:t>
            </a:r>
          </a:p>
        </p:txBody>
      </p:sp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1328" y="990600"/>
            <a:ext cx="8610144" cy="4324894"/>
          </a:xfrm>
          <a:prstGeom prst="rect">
            <a:avLst/>
          </a:prstGeom>
          <a:ln w="38100" cap="sq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089A54-D269-4DC1-98A7-63020F4A0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5139321"/>
            <a:ext cx="6384192" cy="15877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62435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9933"/>
                </a:solidFill>
              </a:rPr>
              <a:t>Bentuk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 err="1">
                <a:solidFill>
                  <a:srgbClr val="FF9933"/>
                </a:solidFill>
              </a:rPr>
              <a:t>Percabangan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IF … ELSE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AC94D-47A9-423C-8776-9FD2985EA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417640"/>
            <a:ext cx="9875520" cy="4708528"/>
          </a:xfrm>
        </p:spPr>
        <p:txBody>
          <a:bodyPr>
            <a:normAutofit/>
          </a:bodyPr>
          <a:lstStyle/>
          <a:p>
            <a:r>
              <a:rPr lang="en-ID" sz="2800" dirty="0" err="1"/>
              <a:t>Bentuk</a:t>
            </a:r>
            <a:r>
              <a:rPr lang="en-ID" sz="2800" dirty="0"/>
              <a:t> </a:t>
            </a:r>
            <a:r>
              <a:rPr lang="en-ID" sz="2800" dirty="0" err="1"/>
              <a:t>percabangan</a:t>
            </a:r>
            <a:r>
              <a:rPr lang="en-ID" sz="2800" dirty="0"/>
              <a:t> </a:t>
            </a:r>
            <a:r>
              <a:rPr lang="en-ID" sz="2800" b="1" dirty="0"/>
              <a:t>IF … ELSE</a:t>
            </a:r>
          </a:p>
          <a:p>
            <a:pPr marL="0" indent="0">
              <a:buNone/>
            </a:pPr>
            <a:endParaRPr lang="en-ID" sz="2800" b="1" dirty="0"/>
          </a:p>
          <a:p>
            <a:pPr marL="0" indent="0">
              <a:buNone/>
            </a:pPr>
            <a:r>
              <a:rPr lang="en-ID" b="1" dirty="0"/>
              <a:t>	IF (&lt;</a:t>
            </a:r>
            <a:r>
              <a:rPr lang="en-ID" b="1" dirty="0" err="1"/>
              <a:t>kondisi</a:t>
            </a:r>
            <a:r>
              <a:rPr lang="en-ID" b="1" dirty="0"/>
              <a:t>&gt;) {</a:t>
            </a:r>
          </a:p>
          <a:p>
            <a:pPr marL="0" indent="0">
              <a:buNone/>
            </a:pPr>
            <a:r>
              <a:rPr lang="en-ID" b="1" dirty="0"/>
              <a:t>		 </a:t>
            </a:r>
            <a:r>
              <a:rPr lang="en-ID" dirty="0"/>
              <a:t>&lt;</a:t>
            </a:r>
            <a:r>
              <a:rPr lang="en-ID" dirty="0" err="1"/>
              <a:t>statement_jika_benar</a:t>
            </a:r>
            <a:r>
              <a:rPr lang="en-ID" dirty="0"/>
              <a:t>&gt;;</a:t>
            </a:r>
          </a:p>
          <a:p>
            <a:pPr marL="0" indent="0">
              <a:buNone/>
            </a:pPr>
            <a:r>
              <a:rPr lang="en-ID" b="1" dirty="0"/>
              <a:t>	} ELSE {</a:t>
            </a:r>
          </a:p>
          <a:p>
            <a:pPr marL="0" indent="0">
              <a:buNone/>
            </a:pPr>
            <a:r>
              <a:rPr lang="en-ID" b="1" dirty="0"/>
              <a:t>		</a:t>
            </a:r>
            <a:r>
              <a:rPr lang="en-ID" dirty="0"/>
              <a:t>&lt;</a:t>
            </a:r>
            <a:r>
              <a:rPr lang="en-ID" dirty="0" err="1"/>
              <a:t>statement_jika_salah</a:t>
            </a:r>
            <a:r>
              <a:rPr lang="en-ID" dirty="0"/>
              <a:t>&gt;;</a:t>
            </a:r>
          </a:p>
          <a:p>
            <a:pPr marL="0" indent="0">
              <a:buNone/>
            </a:pPr>
            <a:r>
              <a:rPr lang="en-ID" sz="2300" b="1" dirty="0"/>
              <a:t>	}</a:t>
            </a:r>
          </a:p>
        </p:txBody>
      </p:sp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71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9933"/>
                </a:solidFill>
              </a:rPr>
              <a:t>Bentuk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 err="1">
                <a:solidFill>
                  <a:srgbClr val="FF9933"/>
                </a:solidFill>
              </a:rPr>
              <a:t>Percabangan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IF … ELSE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AC94D-47A9-423C-8776-9FD2985EA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417640"/>
            <a:ext cx="9875520" cy="4708528"/>
          </a:xfrm>
        </p:spPr>
        <p:txBody>
          <a:bodyPr>
            <a:normAutofit/>
          </a:bodyPr>
          <a:lstStyle/>
          <a:p>
            <a:r>
              <a:rPr lang="en-ID" sz="2800" b="1" dirty="0"/>
              <a:t>IF</a:t>
            </a:r>
            <a:r>
              <a:rPr lang="en-ID" sz="2800" dirty="0"/>
              <a:t>: “</a:t>
            </a:r>
            <a:r>
              <a:rPr lang="en-ID" sz="2800" dirty="0" err="1"/>
              <a:t>Jika</a:t>
            </a:r>
            <a:r>
              <a:rPr lang="en-ID" sz="2800" dirty="0"/>
              <a:t> </a:t>
            </a:r>
            <a:r>
              <a:rPr lang="en-ID" sz="2800" dirty="0" err="1"/>
              <a:t>kondisi</a:t>
            </a:r>
            <a:r>
              <a:rPr lang="en-ID" sz="2800" dirty="0"/>
              <a:t> </a:t>
            </a:r>
            <a:r>
              <a:rPr lang="en-ID" sz="2800" dirty="0" err="1"/>
              <a:t>benar</a:t>
            </a:r>
            <a:r>
              <a:rPr lang="en-ID" sz="2800" dirty="0"/>
              <a:t> </a:t>
            </a:r>
            <a:r>
              <a:rPr lang="en-ID" sz="2800" dirty="0" err="1"/>
              <a:t>maka</a:t>
            </a:r>
            <a:r>
              <a:rPr lang="en-ID" sz="2800" dirty="0"/>
              <a:t> </a:t>
            </a:r>
            <a:r>
              <a:rPr lang="en-ID" sz="2800" dirty="0" err="1"/>
              <a:t>kerjakan</a:t>
            </a:r>
            <a:r>
              <a:rPr lang="en-ID" sz="2800" dirty="0"/>
              <a:t> </a:t>
            </a:r>
            <a:r>
              <a:rPr lang="en-ID" sz="2800" dirty="0" err="1"/>
              <a:t>ini</a:t>
            </a:r>
            <a:r>
              <a:rPr lang="en-ID" sz="2800" dirty="0"/>
              <a:t>, </a:t>
            </a:r>
            <a:r>
              <a:rPr lang="en-ID" sz="2800" dirty="0" err="1"/>
              <a:t>kalau</a:t>
            </a:r>
            <a:r>
              <a:rPr lang="en-ID" sz="2800" dirty="0"/>
              <a:t> </a:t>
            </a:r>
            <a:r>
              <a:rPr lang="en-ID" sz="2800" dirty="0" err="1"/>
              <a:t>tidak</a:t>
            </a:r>
            <a:r>
              <a:rPr lang="en-ID" sz="2800" dirty="0"/>
              <a:t> </a:t>
            </a:r>
            <a:r>
              <a:rPr lang="en-ID" sz="2800" dirty="0" err="1"/>
              <a:t>silahkan</a:t>
            </a:r>
            <a:r>
              <a:rPr lang="en-ID" sz="2800" dirty="0"/>
              <a:t> </a:t>
            </a:r>
            <a:r>
              <a:rPr lang="en-ID" sz="2800" dirty="0" err="1"/>
              <a:t>lanjut</a:t>
            </a:r>
            <a:r>
              <a:rPr lang="en-ID" sz="2800" dirty="0"/>
              <a:t>”</a:t>
            </a:r>
          </a:p>
          <a:p>
            <a:r>
              <a:rPr lang="en-ID" sz="2800" b="1" dirty="0"/>
              <a:t>IF/ESLE</a:t>
            </a:r>
            <a:r>
              <a:rPr lang="en-ID" sz="2800" dirty="0"/>
              <a:t>: “</a:t>
            </a:r>
            <a:r>
              <a:rPr lang="en-ID" sz="2800" dirty="0" err="1"/>
              <a:t>Jika</a:t>
            </a:r>
            <a:r>
              <a:rPr lang="en-ID" sz="2800" dirty="0"/>
              <a:t> </a:t>
            </a:r>
            <a:r>
              <a:rPr lang="en-ID" sz="2800" dirty="0" err="1"/>
              <a:t>kondisi</a:t>
            </a:r>
            <a:r>
              <a:rPr lang="en-ID" sz="2800" dirty="0"/>
              <a:t> </a:t>
            </a:r>
            <a:r>
              <a:rPr lang="en-ID" sz="2800" dirty="0" err="1"/>
              <a:t>benar</a:t>
            </a:r>
            <a:r>
              <a:rPr lang="en-ID" sz="2800" dirty="0"/>
              <a:t> </a:t>
            </a:r>
            <a:r>
              <a:rPr lang="en-ID" sz="2800" dirty="0" err="1"/>
              <a:t>maka</a:t>
            </a:r>
            <a:r>
              <a:rPr lang="en-ID" sz="2800" dirty="0"/>
              <a:t> </a:t>
            </a:r>
            <a:r>
              <a:rPr lang="en-ID" sz="2800" dirty="0" err="1"/>
              <a:t>kerjakan</a:t>
            </a:r>
            <a:r>
              <a:rPr lang="en-ID" sz="2800" dirty="0"/>
              <a:t> </a:t>
            </a:r>
            <a:r>
              <a:rPr lang="en-ID" sz="2800" dirty="0" err="1"/>
              <a:t>ini</a:t>
            </a:r>
            <a:r>
              <a:rPr lang="en-ID" sz="2800" dirty="0"/>
              <a:t>, </a:t>
            </a:r>
            <a:r>
              <a:rPr lang="en-ID" sz="2800" dirty="0" err="1"/>
              <a:t>kalau</a:t>
            </a:r>
            <a:r>
              <a:rPr lang="en-ID" sz="2800" dirty="0"/>
              <a:t> salah </a:t>
            </a:r>
            <a:r>
              <a:rPr lang="en-ID" sz="2800" dirty="0" err="1"/>
              <a:t>maka</a:t>
            </a:r>
            <a:r>
              <a:rPr lang="en-ID" sz="2800" dirty="0"/>
              <a:t> </a:t>
            </a:r>
            <a:r>
              <a:rPr lang="en-ID" sz="2800" dirty="0" err="1"/>
              <a:t>kerjakan</a:t>
            </a:r>
            <a:r>
              <a:rPr lang="en-ID" sz="2800" dirty="0"/>
              <a:t> yang </a:t>
            </a:r>
            <a:r>
              <a:rPr lang="en-ID" sz="2800" dirty="0" err="1"/>
              <a:t>itu</a:t>
            </a:r>
            <a:r>
              <a:rPr lang="en-ID" sz="2800" dirty="0"/>
              <a:t>, </a:t>
            </a:r>
            <a:r>
              <a:rPr lang="en-ID" sz="2800" dirty="0" err="1"/>
              <a:t>setelah</a:t>
            </a:r>
            <a:r>
              <a:rPr lang="en-ID" sz="2800" dirty="0"/>
              <a:t> </a:t>
            </a:r>
            <a:r>
              <a:rPr lang="en-ID" sz="2800" dirty="0" err="1"/>
              <a:t>itu</a:t>
            </a:r>
            <a:r>
              <a:rPr lang="en-ID" sz="2800" dirty="0"/>
              <a:t> </a:t>
            </a:r>
            <a:r>
              <a:rPr lang="en-ID" sz="2800" dirty="0" err="1"/>
              <a:t>lanjut</a:t>
            </a:r>
            <a:r>
              <a:rPr lang="en-ID" sz="2800" dirty="0"/>
              <a:t>”</a:t>
            </a:r>
          </a:p>
          <a:p>
            <a:endParaRPr lang="en-ID" sz="2800" dirty="0"/>
          </a:p>
        </p:txBody>
      </p:sp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54A01-C08B-4FA6-84F9-B9D21D8BE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579117"/>
            <a:ext cx="4581030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EE0E5F-220B-4813-A06E-C835C9077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230" y="3426655"/>
            <a:ext cx="4943970" cy="26671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8787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9933"/>
                </a:solidFill>
              </a:rPr>
              <a:t>Bentuk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 err="1">
                <a:solidFill>
                  <a:srgbClr val="FF9933"/>
                </a:solidFill>
              </a:rPr>
              <a:t>Percabangan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IF … ELSE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E81721-663A-4148-9A36-8987A0AFE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455152"/>
            <a:ext cx="8770241" cy="4869447"/>
          </a:xfrm>
          <a:prstGeom prst="rect">
            <a:avLst/>
          </a:prstGeom>
        </p:spPr>
      </p:pic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6597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9933"/>
                </a:solidFill>
              </a:rPr>
              <a:t>Bentuk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 err="1">
                <a:solidFill>
                  <a:srgbClr val="FF9933"/>
                </a:solidFill>
              </a:rPr>
              <a:t>Percabangan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IF … ELSE</a:t>
            </a:r>
          </a:p>
        </p:txBody>
      </p:sp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7F62E5-46DC-4C0C-95A9-235FD9FC1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" y="1752600"/>
            <a:ext cx="979989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8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"/>
            <a:ext cx="9875520" cy="1219200"/>
          </a:xfrm>
        </p:spPr>
        <p:txBody>
          <a:bodyPr/>
          <a:lstStyle/>
          <a:p>
            <a:r>
              <a:rPr lang="en-US" b="1" dirty="0" err="1">
                <a:solidFill>
                  <a:srgbClr val="FF9933"/>
                </a:solidFill>
              </a:rPr>
              <a:t>Stuktur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 err="1">
                <a:solidFill>
                  <a:srgbClr val="FF9933"/>
                </a:solidFill>
              </a:rPr>
              <a:t>Kontrol</a:t>
            </a:r>
            <a:endParaRPr lang="en-US" b="1" dirty="0">
              <a:solidFill>
                <a:srgbClr val="FF9933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1" y="1219201"/>
            <a:ext cx="8381999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9933"/>
                </a:solidFill>
              </a:rPr>
              <a:t>Bentuk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 err="1">
                <a:solidFill>
                  <a:srgbClr val="FF9933"/>
                </a:solidFill>
              </a:rPr>
              <a:t>Percabangan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IF … ELSE</a:t>
            </a:r>
          </a:p>
        </p:txBody>
      </p:sp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7F62E5-46DC-4C0C-95A9-235FD9FC1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" y="1752600"/>
            <a:ext cx="9799899" cy="304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C7787F-6F03-4893-9149-01450A920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585" y="4791075"/>
            <a:ext cx="537400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43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"/>
            <a:ext cx="9875520" cy="685799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FF9933"/>
                </a:solidFill>
              </a:rPr>
              <a:t>Bentuk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 err="1">
                <a:solidFill>
                  <a:srgbClr val="FF9933"/>
                </a:solidFill>
              </a:rPr>
              <a:t>Percabangan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IF … ELSE</a:t>
            </a:r>
          </a:p>
        </p:txBody>
      </p:sp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2F8737-8248-4C40-BBBB-C171F85EA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280" y="685800"/>
            <a:ext cx="6665120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72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9933"/>
                </a:solidFill>
              </a:rPr>
              <a:t>Bentuk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 err="1">
                <a:solidFill>
                  <a:srgbClr val="FF9933"/>
                </a:solidFill>
              </a:rPr>
              <a:t>Percabangan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IF … ELSEIF … ELSE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7EC1AB-06D7-4EC4-8DD2-B2BF53AA7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76400"/>
            <a:ext cx="9352856" cy="4648200"/>
          </a:xfrm>
          <a:prstGeom prst="rect">
            <a:avLst/>
          </a:prstGeom>
        </p:spPr>
      </p:pic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0665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9933"/>
                </a:solidFill>
              </a:rPr>
              <a:t>Bentuk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 err="1">
                <a:solidFill>
                  <a:srgbClr val="FF9933"/>
                </a:solidFill>
              </a:rPr>
              <a:t>Percabangan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IF … ELSEIF … ELSE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7EC1AB-06D7-4EC4-8DD2-B2BF53AA7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19" y="1388331"/>
            <a:ext cx="8991600" cy="4449761"/>
          </a:xfrm>
          <a:prstGeom prst="rect">
            <a:avLst/>
          </a:prstGeom>
        </p:spPr>
      </p:pic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95A43F-C95F-4E37-850E-F2B31F9F3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647" y="5105400"/>
            <a:ext cx="379978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41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"/>
            <a:ext cx="9875520" cy="914400"/>
          </a:xfrm>
        </p:spPr>
        <p:txBody>
          <a:bodyPr/>
          <a:lstStyle/>
          <a:p>
            <a:r>
              <a:rPr lang="en-US" b="1" dirty="0" err="1">
                <a:solidFill>
                  <a:srgbClr val="FF9933"/>
                </a:solidFill>
              </a:rPr>
              <a:t>Bentuk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 err="1">
                <a:solidFill>
                  <a:srgbClr val="FF9933"/>
                </a:solidFill>
              </a:rPr>
              <a:t>Percabangan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IF … ELSEIF … ELSE</a:t>
            </a:r>
          </a:p>
        </p:txBody>
      </p:sp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E8B04D-889B-4B60-92E8-65C1D6DE38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86"/>
          <a:stretch/>
        </p:blipFill>
        <p:spPr>
          <a:xfrm>
            <a:off x="2057400" y="838200"/>
            <a:ext cx="6934200" cy="593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09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"/>
            <a:ext cx="9875520" cy="914400"/>
          </a:xfrm>
        </p:spPr>
        <p:txBody>
          <a:bodyPr/>
          <a:lstStyle/>
          <a:p>
            <a:r>
              <a:rPr lang="en-US" b="1" dirty="0" err="1">
                <a:solidFill>
                  <a:srgbClr val="FF9933"/>
                </a:solidFill>
              </a:rPr>
              <a:t>Contoh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 err="1">
                <a:solidFill>
                  <a:srgbClr val="FF9933"/>
                </a:solidFill>
              </a:rPr>
              <a:t>Percabangan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IF … ELSEIF … ELSE</a:t>
            </a:r>
          </a:p>
        </p:txBody>
      </p:sp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9B54C4-0D72-4F1E-90B8-66EF3072B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914401"/>
            <a:ext cx="4572000" cy="574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54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"/>
            <a:ext cx="9875520" cy="914400"/>
          </a:xfrm>
        </p:spPr>
        <p:txBody>
          <a:bodyPr/>
          <a:lstStyle/>
          <a:p>
            <a:r>
              <a:rPr lang="en-US" b="1" dirty="0" err="1">
                <a:solidFill>
                  <a:srgbClr val="FF9933"/>
                </a:solidFill>
              </a:rPr>
              <a:t>Contoh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 err="1">
                <a:solidFill>
                  <a:srgbClr val="FF9933"/>
                </a:solidFill>
              </a:rPr>
              <a:t>Percabangan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IF … ELSEIF … ELSE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9B54C4-0D72-4F1E-90B8-66EF3072B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14401"/>
            <a:ext cx="4572000" cy="57412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65DAFD-E16D-438D-98DA-D06134ED0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240" y="914402"/>
            <a:ext cx="3962400" cy="5741258"/>
          </a:xfrm>
          <a:prstGeom prst="rect">
            <a:avLst/>
          </a:prstGeom>
        </p:spPr>
      </p:pic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8086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9933"/>
                </a:solidFill>
              </a:rPr>
              <a:t>Percabangan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 err="1">
                <a:solidFill>
                  <a:srgbClr val="FF9933"/>
                </a:solidFill>
              </a:rPr>
              <a:t>dalam</a:t>
            </a:r>
            <a:r>
              <a:rPr lang="en-US" b="1" dirty="0">
                <a:solidFill>
                  <a:srgbClr val="FF9933"/>
                </a:solidFill>
              </a:rPr>
              <a:t> Java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bg1">
                    <a:lumMod val="65000"/>
                  </a:schemeClr>
                </a:solidFill>
              </a:rPr>
              <a:t>Percabangan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 IF</a:t>
            </a:r>
          </a:p>
          <a:p>
            <a:r>
              <a:rPr lang="en-US" sz="4000" dirty="0" err="1">
                <a:solidFill>
                  <a:schemeClr val="bg1">
                    <a:lumMod val="65000"/>
                  </a:schemeClr>
                </a:solidFill>
              </a:rPr>
              <a:t>Percabangan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 IF/ELSE</a:t>
            </a:r>
          </a:p>
          <a:p>
            <a:r>
              <a:rPr lang="en-US" sz="4000" dirty="0" err="1">
                <a:solidFill>
                  <a:schemeClr val="bg1">
                    <a:lumMod val="65000"/>
                  </a:schemeClr>
                </a:solidFill>
              </a:rPr>
              <a:t>Percabangan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 IF/ELSE/IF </a:t>
            </a:r>
          </a:p>
          <a:p>
            <a:r>
              <a:rPr lang="en-US" sz="4000" dirty="0"/>
              <a:t>SWITCH/CASE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9933"/>
                </a:solidFill>
              </a:rPr>
              <a:t>Percabangan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 err="1">
                <a:solidFill>
                  <a:srgbClr val="FF9933"/>
                </a:solidFill>
              </a:rPr>
              <a:t>dengan</a:t>
            </a:r>
            <a:r>
              <a:rPr lang="en-US" b="1" dirty="0">
                <a:solidFill>
                  <a:srgbClr val="FF9933"/>
                </a:solidFill>
              </a:rPr>
              <a:t> Switch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C7B8B-CE90-4D0E-8178-006227D0B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417640"/>
            <a:ext cx="9875520" cy="4708528"/>
          </a:xfrm>
        </p:spPr>
        <p:txBody>
          <a:bodyPr>
            <a:normAutofit/>
          </a:bodyPr>
          <a:lstStyle/>
          <a:p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alternative </a:t>
            </a:r>
            <a:r>
              <a:rPr lang="it-IT" dirty="0"/>
              <a:t>pengganti dari sintaks </a:t>
            </a:r>
            <a:r>
              <a:rPr lang="it-IT" b="1" dirty="0"/>
              <a:t>if … else </a:t>
            </a:r>
            <a:r>
              <a:rPr lang="it-IT" dirty="0"/>
              <a:t>secara </a:t>
            </a:r>
            <a:r>
              <a:rPr lang="en-ID" dirty="0" err="1"/>
              <a:t>sederhana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alternatif</a:t>
            </a:r>
            <a:r>
              <a:rPr lang="en-ID" dirty="0"/>
              <a:t> </a:t>
            </a:r>
            <a:r>
              <a:rPr lang="en-ID" dirty="0" err="1"/>
              <a:t>pilihan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.</a:t>
            </a:r>
          </a:p>
          <a:p>
            <a:pPr lvl="1"/>
            <a:endParaRPr lang="en-ID" dirty="0"/>
          </a:p>
          <a:p>
            <a:r>
              <a:rPr lang="sv-SE" dirty="0"/>
              <a:t> </a:t>
            </a:r>
            <a:r>
              <a:rPr lang="sv-SE" b="1" dirty="0"/>
              <a:t>Namun </a:t>
            </a:r>
            <a:r>
              <a:rPr lang="sv-SE" dirty="0"/>
              <a:t>switch tidak bisa digunakan untuk </a:t>
            </a:r>
            <a:r>
              <a:rPr lang="en-ID" dirty="0" err="1"/>
              <a:t>pilihan</a:t>
            </a:r>
            <a:r>
              <a:rPr lang="en-ID" dirty="0"/>
              <a:t> yang </a:t>
            </a:r>
            <a:r>
              <a:rPr lang="en-ID" dirty="0" err="1"/>
              <a:t>mengandung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</a:t>
            </a:r>
          </a:p>
          <a:p>
            <a:pPr lvl="1"/>
            <a:endParaRPr lang="en-ID" dirty="0"/>
          </a:p>
          <a:p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program </a:t>
            </a:r>
            <a:r>
              <a:rPr lang="en-ID" dirty="0" err="1"/>
              <a:t>percabangan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dipelajari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74563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42A26D-596A-4D75-AA2E-3B5B13C2E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0"/>
            <a:ext cx="57912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76201"/>
            <a:ext cx="9875520" cy="914400"/>
          </a:xfrm>
        </p:spPr>
        <p:txBody>
          <a:bodyPr/>
          <a:lstStyle/>
          <a:p>
            <a:pPr algn="r"/>
            <a:r>
              <a:rPr lang="en-US" b="1" dirty="0">
                <a:solidFill>
                  <a:srgbClr val="FF9933"/>
                </a:solidFill>
              </a:rPr>
              <a:t>Flowchart Switch Case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840EA-69BF-4D02-8EA0-55557C49BD0A}"/>
              </a:ext>
            </a:extLst>
          </p:cNvPr>
          <p:cNvSpPr txBox="1"/>
          <p:nvPr/>
        </p:nvSpPr>
        <p:spPr>
          <a:xfrm>
            <a:off x="3581400" y="1752600"/>
            <a:ext cx="6096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yes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A92A4-DBDB-4EE2-94DC-DDB2C0516770}"/>
              </a:ext>
            </a:extLst>
          </p:cNvPr>
          <p:cNvSpPr txBox="1"/>
          <p:nvPr/>
        </p:nvSpPr>
        <p:spPr>
          <a:xfrm>
            <a:off x="3581400" y="2879914"/>
            <a:ext cx="6096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51991-1DBE-42AA-B0A5-13A67713C924}"/>
              </a:ext>
            </a:extLst>
          </p:cNvPr>
          <p:cNvSpPr txBox="1"/>
          <p:nvPr/>
        </p:nvSpPr>
        <p:spPr>
          <a:xfrm>
            <a:off x="3581400" y="4419600"/>
            <a:ext cx="6096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69666-6D2B-48FD-A2BE-94044175CC57}"/>
              </a:ext>
            </a:extLst>
          </p:cNvPr>
          <p:cNvSpPr txBox="1"/>
          <p:nvPr/>
        </p:nvSpPr>
        <p:spPr>
          <a:xfrm>
            <a:off x="3582572" y="5461827"/>
            <a:ext cx="6096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66658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"/>
            <a:ext cx="9875520" cy="1219200"/>
          </a:xfrm>
        </p:spPr>
        <p:txBody>
          <a:bodyPr/>
          <a:lstStyle/>
          <a:p>
            <a:r>
              <a:rPr lang="en-US" b="1" dirty="0" err="1">
                <a:solidFill>
                  <a:srgbClr val="FF9933"/>
                </a:solidFill>
              </a:rPr>
              <a:t>Stuktur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 err="1">
                <a:solidFill>
                  <a:srgbClr val="FF9933"/>
                </a:solidFill>
              </a:rPr>
              <a:t>Kontrol</a:t>
            </a:r>
            <a:endParaRPr lang="en-US" b="1" dirty="0">
              <a:solidFill>
                <a:srgbClr val="FF9933"/>
              </a:solidFill>
            </a:endParaRPr>
          </a:p>
        </p:txBody>
      </p:sp>
      <p:pic>
        <p:nvPicPr>
          <p:cNvPr id="81922" name="Picture 2" descr="Alur porgram tanpa percabang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" y="1082048"/>
            <a:ext cx="9875520" cy="5394952"/>
          </a:xfrm>
          <a:prstGeom prst="rect">
            <a:avLst/>
          </a:prstGeom>
          <a:noFill/>
        </p:spPr>
      </p:pic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"/>
            <a:ext cx="9875520" cy="990600"/>
          </a:xfrm>
        </p:spPr>
        <p:txBody>
          <a:bodyPr/>
          <a:lstStyle/>
          <a:p>
            <a:r>
              <a:rPr lang="en-US" b="1" dirty="0" err="1">
                <a:solidFill>
                  <a:srgbClr val="FF9933"/>
                </a:solidFill>
              </a:rPr>
              <a:t>Sintak</a:t>
            </a:r>
            <a:r>
              <a:rPr lang="en-US" b="1" dirty="0">
                <a:solidFill>
                  <a:srgbClr val="FF9933"/>
                </a:solidFill>
              </a:rPr>
              <a:t> Switch </a:t>
            </a:r>
            <a:r>
              <a:rPr lang="en-US" b="1" dirty="0" err="1">
                <a:solidFill>
                  <a:srgbClr val="FF9933"/>
                </a:solidFill>
              </a:rPr>
              <a:t>dalam</a:t>
            </a:r>
            <a:r>
              <a:rPr lang="en-US" b="1" dirty="0">
                <a:solidFill>
                  <a:srgbClr val="FF9933"/>
                </a:solidFill>
              </a:rPr>
              <a:t> Java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71800" y="990601"/>
            <a:ext cx="5029200" cy="5638800"/>
          </a:xfrm>
          <a:solidFill>
            <a:schemeClr val="bg1">
              <a:lumMod val="95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000" dirty="0"/>
              <a:t>Switch (&lt;variable&gt;) {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case &lt;konstanta_1&gt; :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&lt;“statemen_1”&gt;;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break;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	case &lt;konstanta_2&gt; :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		&lt;“statemen_2”&gt;;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	break;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	…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>
                <a:solidFill>
                  <a:srgbClr val="00B050"/>
                </a:solidFill>
              </a:rPr>
              <a:t>case &lt;</a:t>
            </a:r>
            <a:r>
              <a:rPr lang="en-US" sz="4000" dirty="0" err="1">
                <a:solidFill>
                  <a:srgbClr val="00B050"/>
                </a:solidFill>
              </a:rPr>
              <a:t>konstanta_n</a:t>
            </a:r>
            <a:r>
              <a:rPr lang="en-US" sz="4000" dirty="0">
                <a:solidFill>
                  <a:srgbClr val="00B050"/>
                </a:solidFill>
              </a:rPr>
              <a:t>&gt; :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B050"/>
                </a:solidFill>
              </a:rPr>
              <a:t>		&lt;“</a:t>
            </a:r>
            <a:r>
              <a:rPr lang="en-US" sz="4000" dirty="0" err="1">
                <a:solidFill>
                  <a:srgbClr val="00B050"/>
                </a:solidFill>
              </a:rPr>
              <a:t>statemen_n</a:t>
            </a:r>
            <a:r>
              <a:rPr lang="en-US" sz="4000" dirty="0">
                <a:solidFill>
                  <a:srgbClr val="00B050"/>
                </a:solidFill>
              </a:rPr>
              <a:t>”&gt;;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B050"/>
                </a:solidFill>
              </a:rPr>
              <a:t>	break;</a:t>
            </a:r>
          </a:p>
          <a:p>
            <a:pPr marL="0" indent="0">
              <a:buNone/>
            </a:pPr>
            <a:r>
              <a:rPr lang="en-US" sz="4000" dirty="0"/>
              <a:t>	default:</a:t>
            </a:r>
          </a:p>
          <a:p>
            <a:pPr marL="0" indent="0">
              <a:buNone/>
            </a:pPr>
            <a:r>
              <a:rPr lang="en-US" sz="4000" dirty="0"/>
              <a:t>		&lt;“</a:t>
            </a:r>
            <a:r>
              <a:rPr lang="en-US" sz="4000" dirty="0" err="1"/>
              <a:t>statemen_defult</a:t>
            </a:r>
            <a:r>
              <a:rPr lang="en-US" sz="4000" dirty="0"/>
              <a:t>”&gt;;</a:t>
            </a:r>
          </a:p>
          <a:p>
            <a:pPr marL="0" indent="0">
              <a:buNone/>
            </a:pPr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9632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"/>
            <a:ext cx="9875520" cy="990600"/>
          </a:xfrm>
        </p:spPr>
        <p:txBody>
          <a:bodyPr/>
          <a:lstStyle/>
          <a:p>
            <a:r>
              <a:rPr lang="en-US" b="1" dirty="0" err="1">
                <a:solidFill>
                  <a:srgbClr val="FF9933"/>
                </a:solidFill>
              </a:rPr>
              <a:t>Karakteristik</a:t>
            </a:r>
            <a:r>
              <a:rPr lang="en-US" b="1" dirty="0">
                <a:solidFill>
                  <a:srgbClr val="FF9933"/>
                </a:solidFill>
              </a:rPr>
              <a:t> Switch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978A5B-2A3D-4D55-A499-318CD3546C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45"/>
          <a:stretch/>
        </p:blipFill>
        <p:spPr>
          <a:xfrm>
            <a:off x="548640" y="1095374"/>
            <a:ext cx="987552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50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EEE0C8-D06B-4382-B575-889327F79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-1"/>
            <a:ext cx="70104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"/>
            <a:ext cx="10424160" cy="990600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 err="1">
                <a:solidFill>
                  <a:srgbClr val="FF9933"/>
                </a:solidFill>
              </a:rPr>
              <a:t>Contoh</a:t>
            </a:r>
            <a:r>
              <a:rPr lang="en-US" sz="3600" b="1" dirty="0">
                <a:solidFill>
                  <a:srgbClr val="FF9933"/>
                </a:solidFill>
              </a:rPr>
              <a:t> Switch</a:t>
            </a:r>
          </a:p>
        </p:txBody>
      </p:sp>
    </p:spTree>
    <p:extLst>
      <p:ext uri="{BB962C8B-B14F-4D97-AF65-F5344CB8AC3E}">
        <p14:creationId xmlns:p14="http://schemas.microsoft.com/office/powerpoint/2010/main" val="2356687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500628-9BED-4283-846A-6042D0878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304800"/>
            <a:ext cx="9917296" cy="624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"/>
            <a:ext cx="10424160" cy="990600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 err="1">
                <a:solidFill>
                  <a:srgbClr val="FF9933"/>
                </a:solidFill>
              </a:rPr>
              <a:t>Contoh</a:t>
            </a:r>
            <a:r>
              <a:rPr lang="en-US" sz="3600" b="1" dirty="0">
                <a:solidFill>
                  <a:srgbClr val="FF9933"/>
                </a:solidFill>
              </a:rPr>
              <a:t> Switch in Switch</a:t>
            </a:r>
          </a:p>
        </p:txBody>
      </p:sp>
    </p:spTree>
    <p:extLst>
      <p:ext uri="{BB962C8B-B14F-4D97-AF65-F5344CB8AC3E}">
        <p14:creationId xmlns:p14="http://schemas.microsoft.com/office/powerpoint/2010/main" val="3816493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"/>
            <a:ext cx="10424160" cy="990600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 err="1">
                <a:solidFill>
                  <a:srgbClr val="FF9933"/>
                </a:solidFill>
              </a:rPr>
              <a:t>Contoh</a:t>
            </a:r>
            <a:r>
              <a:rPr lang="en-US" sz="3600" b="1" dirty="0">
                <a:solidFill>
                  <a:srgbClr val="FF9933"/>
                </a:solidFill>
              </a:rPr>
              <a:t> Switch in Switch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F96441-A06B-4F8B-BAD0-2F48E6212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838200"/>
            <a:ext cx="9164423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54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"/>
            <a:ext cx="10424160" cy="990600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 err="1">
                <a:solidFill>
                  <a:srgbClr val="FF9933"/>
                </a:solidFill>
              </a:rPr>
              <a:t>Contoh</a:t>
            </a:r>
            <a:r>
              <a:rPr lang="en-US" sz="3600" b="1" dirty="0">
                <a:solidFill>
                  <a:srgbClr val="FF9933"/>
                </a:solidFill>
              </a:rPr>
              <a:t> Switch in Switch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F96441-A06B-4F8B-BAD0-2F48E6212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47700"/>
            <a:ext cx="9164423" cy="5562600"/>
          </a:xfrm>
          <a:prstGeom prst="rect">
            <a:avLst/>
          </a:prstGeom>
        </p:spPr>
      </p:pic>
      <p:pic>
        <p:nvPicPr>
          <p:cNvPr id="3" name="Picture 2" descr="switch-case-four">
            <a:extLst>
              <a:ext uri="{FF2B5EF4-FFF2-40B4-BE49-F238E27FC236}">
                <a16:creationId xmlns:a16="http://schemas.microsoft.com/office/drawing/2014/main" id="{DA15047B-301E-4C28-99C7-D3408CA80B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00"/>
          <a:stretch/>
        </p:blipFill>
        <p:spPr bwMode="auto">
          <a:xfrm>
            <a:off x="3893820" y="4952999"/>
            <a:ext cx="4564380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222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5FE1E1-2A7D-F7A2-DB3E-4097DE5897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5B7325F-3F30-D6E8-D6C7-E276628CB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Next Class </a:t>
            </a:r>
            <a:r>
              <a:rPr lang="en-US" dirty="0" err="1"/>
              <a:t>Perulangan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7877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Flowchart Percabang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" y="1142999"/>
            <a:ext cx="9875520" cy="5486401"/>
          </a:xfrm>
          <a:prstGeom prst="rect">
            <a:avLst/>
          </a:prstGeom>
          <a:noFill/>
        </p:spPr>
      </p:pic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"/>
            <a:ext cx="9875520" cy="1219200"/>
          </a:xfrm>
        </p:spPr>
        <p:txBody>
          <a:bodyPr/>
          <a:lstStyle/>
          <a:p>
            <a:r>
              <a:rPr lang="en-US" b="1" dirty="0" err="1">
                <a:solidFill>
                  <a:srgbClr val="FF9933"/>
                </a:solidFill>
              </a:rPr>
              <a:t>Stuktur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 err="1">
                <a:solidFill>
                  <a:srgbClr val="FF9933"/>
                </a:solidFill>
              </a:rPr>
              <a:t>Kontrol</a:t>
            </a:r>
            <a:endParaRPr lang="en-US" b="1" dirty="0">
              <a:solidFill>
                <a:srgbClr val="FF993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"/>
            <a:ext cx="9875520" cy="1371599"/>
          </a:xfrm>
        </p:spPr>
        <p:txBody>
          <a:bodyPr/>
          <a:lstStyle/>
          <a:p>
            <a:r>
              <a:rPr lang="en-US" b="1" dirty="0">
                <a:solidFill>
                  <a:srgbClr val="FF9933"/>
                </a:solidFill>
              </a:rPr>
              <a:t>So, </a:t>
            </a:r>
            <a:r>
              <a:rPr lang="en-US" b="1" dirty="0" err="1">
                <a:solidFill>
                  <a:srgbClr val="FF9933"/>
                </a:solidFill>
              </a:rPr>
              <a:t>apa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 err="1">
                <a:solidFill>
                  <a:srgbClr val="FF9933"/>
                </a:solidFill>
              </a:rPr>
              <a:t>itu</a:t>
            </a:r>
            <a:r>
              <a:rPr lang="en-US" b="1" dirty="0">
                <a:solidFill>
                  <a:srgbClr val="FF9933"/>
                </a:solidFill>
              </a:rPr>
              <a:t> PERCABANGAN ?</a:t>
            </a:r>
          </a:p>
        </p:txBody>
      </p:sp>
      <p:pic>
        <p:nvPicPr>
          <p:cNvPr id="83970" name="Picture 2" descr="Image result for percabangan"/>
          <p:cNvPicPr>
            <a:picLocks noChangeAspect="1" noChangeArrowheads="1"/>
          </p:cNvPicPr>
          <p:nvPr/>
        </p:nvPicPr>
        <p:blipFill>
          <a:blip r:embed="rId3" cstate="print"/>
          <a:srcRect l="9277" t="8351" r="5956" b="44885"/>
          <a:stretch>
            <a:fillRect/>
          </a:stretch>
        </p:blipFill>
        <p:spPr bwMode="auto">
          <a:xfrm>
            <a:off x="990600" y="1447800"/>
            <a:ext cx="9014754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9933"/>
                </a:solidFill>
              </a:rPr>
              <a:t>Percabangan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 err="1">
                <a:solidFill>
                  <a:srgbClr val="FF9933"/>
                </a:solidFill>
              </a:rPr>
              <a:t>dalam</a:t>
            </a:r>
            <a:r>
              <a:rPr lang="en-US" b="1" dirty="0">
                <a:solidFill>
                  <a:srgbClr val="FF9933"/>
                </a:solidFill>
              </a:rPr>
              <a:t> Java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Percabangan</a:t>
            </a:r>
            <a:r>
              <a:rPr lang="en-US" sz="4000" dirty="0"/>
              <a:t> IF</a:t>
            </a:r>
          </a:p>
          <a:p>
            <a:r>
              <a:rPr lang="en-US" sz="4000" dirty="0" err="1"/>
              <a:t>Percabangan</a:t>
            </a:r>
            <a:r>
              <a:rPr lang="en-US" sz="4000" dirty="0"/>
              <a:t> IF/ELSE</a:t>
            </a:r>
          </a:p>
          <a:p>
            <a:r>
              <a:rPr lang="en-US" sz="4000" dirty="0" err="1"/>
              <a:t>Percabangan</a:t>
            </a:r>
            <a:r>
              <a:rPr lang="en-US" sz="4000" dirty="0"/>
              <a:t> IF</a:t>
            </a:r>
            <a:r>
              <a:rPr lang="en-US" sz="4000"/>
              <a:t>/ELSEIF/ELSE </a:t>
            </a:r>
          </a:p>
          <a:p>
            <a:r>
              <a:rPr lang="en-US" sz="4000"/>
              <a:t>SWITCH</a:t>
            </a:r>
            <a:r>
              <a:rPr lang="en-US" sz="4000" dirty="0"/>
              <a:t>/CASE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60338"/>
            <a:ext cx="9875520" cy="1012823"/>
          </a:xfrm>
        </p:spPr>
        <p:txBody>
          <a:bodyPr/>
          <a:lstStyle/>
          <a:p>
            <a:r>
              <a:rPr lang="en-US" b="1" dirty="0" err="1">
                <a:solidFill>
                  <a:srgbClr val="FF9933"/>
                </a:solidFill>
              </a:rPr>
              <a:t>Percabangan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IF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295400"/>
            <a:ext cx="9875520" cy="1371596"/>
          </a:xfrm>
        </p:spPr>
        <p:txBody>
          <a:bodyPr>
            <a:normAutofit/>
          </a:bodyPr>
          <a:lstStyle/>
          <a:p>
            <a:r>
              <a:rPr lang="en-US" sz="2800" dirty="0" err="1"/>
              <a:t>Percabangan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pilihan</a:t>
            </a:r>
            <a:r>
              <a:rPr lang="en-US" sz="2800" dirty="0"/>
              <a:t>. </a:t>
            </a:r>
            <a:r>
              <a:rPr lang="en-US" sz="2800" dirty="0" err="1"/>
              <a:t>Artinya</a:t>
            </a:r>
            <a:r>
              <a:rPr lang="en-US" sz="2800" dirty="0"/>
              <a:t>, </a:t>
            </a:r>
            <a:r>
              <a:rPr lang="en-US" sz="2800" dirty="0" err="1"/>
              <a:t>pilihan</a:t>
            </a:r>
            <a:r>
              <a:rPr lang="en-US" sz="2800" dirty="0"/>
              <a:t> </a:t>
            </a:r>
            <a:r>
              <a:rPr lang="en-US" sz="2800" dirty="0" err="1"/>
              <a:t>di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IF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dikerjakan</a:t>
            </a:r>
            <a:r>
              <a:rPr lang="en-US" sz="2800" dirty="0"/>
              <a:t> </a:t>
            </a:r>
            <a:r>
              <a:rPr lang="en-US" sz="2800" dirty="0" err="1"/>
              <a:t>kalau</a:t>
            </a:r>
            <a:r>
              <a:rPr lang="en-US" sz="2800" dirty="0"/>
              <a:t> </a:t>
            </a:r>
            <a:r>
              <a:rPr lang="en-US" sz="2800" dirty="0" err="1"/>
              <a:t>kondisinya</a:t>
            </a:r>
            <a:r>
              <a:rPr lang="en-US" sz="2800" dirty="0"/>
              <a:t> </a:t>
            </a:r>
            <a:r>
              <a:rPr lang="en-US" sz="2800" dirty="0" err="1"/>
              <a:t>benar</a:t>
            </a:r>
            <a:endParaRPr lang="en-US" sz="2800" dirty="0"/>
          </a:p>
        </p:txBody>
      </p:sp>
      <p:sp>
        <p:nvSpPr>
          <p:cNvPr id="84994" name="AutoShape 2" descr="Percabangan 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996" name="AutoShape 4" descr="https://2.bp.blogspot.com/-U8SqJhBeFoc/WOh7pR4aSNI/AAAAAAAAEpM/_i52DJOZIm80Ux6fdnVWfmEHx8WdvQfHACPcB/s1600/percabangan-if-dalam-pemrograma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4997" name="Picture 5" descr="D:\UIN\PENGAJARAN\ALGORITMA DAN PEMROGRAMAN\Picture\percabangan-if-dalam-pemrogram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1100" y="2514600"/>
            <a:ext cx="8610600" cy="4068761"/>
          </a:xfrm>
          <a:prstGeom prst="rect">
            <a:avLst/>
          </a:prstGeom>
          <a:ln w="38100" cap="sq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"/>
            <a:ext cx="9875520" cy="1066799"/>
          </a:xfrm>
        </p:spPr>
        <p:txBody>
          <a:bodyPr/>
          <a:lstStyle/>
          <a:p>
            <a:r>
              <a:rPr lang="en-US" b="1" dirty="0" err="1">
                <a:solidFill>
                  <a:srgbClr val="FF9933"/>
                </a:solidFill>
              </a:rPr>
              <a:t>Percabangan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IF</a:t>
            </a:r>
          </a:p>
        </p:txBody>
      </p:sp>
      <p:sp>
        <p:nvSpPr>
          <p:cNvPr id="84994" name="AutoShape 2" descr="Percabangan 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996" name="AutoShape 4" descr="https://2.bp.blogspot.com/-U8SqJhBeFoc/WOh7pR4aSNI/AAAAAAAAEpM/_i52DJOZIm80Ux6fdnVWfmEHx8WdvQfHACPcB/s1600/percabangan-if-dalam-pemrograma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4997" name="Picture 5" descr="D:\UIN\PENGAJARAN\ALGORITMA DAN PEMROGRAMAN\Picture\percabangan-if-dalam-pemrograman.png"/>
          <p:cNvPicPr>
            <a:picLocks noChangeAspect="1" noChangeArrowheads="1"/>
          </p:cNvPicPr>
          <p:nvPr/>
        </p:nvPicPr>
        <p:blipFill>
          <a:blip r:embed="rId2" cstate="print"/>
          <a:srcRect l="8724" t="4800" r="15381" b="10400"/>
          <a:stretch>
            <a:fillRect/>
          </a:stretch>
        </p:blipFill>
        <p:spPr bwMode="auto">
          <a:xfrm>
            <a:off x="990600" y="1219200"/>
            <a:ext cx="9067800" cy="5029200"/>
          </a:xfrm>
          <a:prstGeom prst="rect">
            <a:avLst/>
          </a:prstGeom>
          <a:ln w="38100" cap="sq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Oval Callout 8"/>
          <p:cNvSpPr/>
          <p:nvPr/>
        </p:nvSpPr>
        <p:spPr>
          <a:xfrm>
            <a:off x="3505200" y="2590800"/>
            <a:ext cx="1676400" cy="1143000"/>
          </a:xfrm>
          <a:prstGeom prst="wedgeEllipseCallout">
            <a:avLst>
              <a:gd name="adj1" fmla="val 99167"/>
              <a:gd name="adj2" fmla="val -8980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0" y="1752600"/>
            <a:ext cx="2819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 err="1"/>
              <a:t>Penentu</a:t>
            </a:r>
            <a:r>
              <a:rPr lang="en-US" sz="1800" b="1" dirty="0"/>
              <a:t> </a:t>
            </a:r>
            <a:r>
              <a:rPr lang="en-US" sz="1800" b="1" dirty="0" err="1"/>
              <a:t>Jalannya</a:t>
            </a:r>
            <a:r>
              <a:rPr lang="en-US" sz="1800" b="1" dirty="0"/>
              <a:t> program</a:t>
            </a:r>
          </a:p>
        </p:txBody>
      </p:sp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875520" cy="1295400"/>
          </a:xfrm>
        </p:spPr>
        <p:txBody>
          <a:bodyPr/>
          <a:lstStyle/>
          <a:p>
            <a:r>
              <a:rPr lang="en-US" b="1" dirty="0" err="1">
                <a:solidFill>
                  <a:srgbClr val="FF9933"/>
                </a:solidFill>
              </a:rPr>
              <a:t>Bentuk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 err="1">
                <a:solidFill>
                  <a:srgbClr val="FF9933"/>
                </a:solidFill>
              </a:rPr>
              <a:t>Percabangan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IF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08020" y="1398564"/>
            <a:ext cx="4556760" cy="20573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lvl="1">
              <a:buNone/>
            </a:pPr>
            <a:r>
              <a:rPr lang="en-US" sz="3200" i="1" dirty="0"/>
              <a:t>If </a:t>
            </a:r>
            <a:r>
              <a:rPr lang="en-US" sz="3200" dirty="0"/>
              <a:t>(&lt;</a:t>
            </a:r>
            <a:r>
              <a:rPr lang="en-US" sz="3200" dirty="0" err="1"/>
              <a:t>kondisi</a:t>
            </a:r>
            <a:r>
              <a:rPr lang="en-US" sz="3200" dirty="0"/>
              <a:t>&gt;) {</a:t>
            </a:r>
          </a:p>
          <a:p>
            <a:pPr lvl="1">
              <a:buNone/>
            </a:pPr>
            <a:r>
              <a:rPr lang="en-US" sz="3200" dirty="0"/>
              <a:t>			“statement1”;</a:t>
            </a:r>
          </a:p>
          <a:p>
            <a:pPr lvl="1">
              <a:buNone/>
            </a:pPr>
            <a:r>
              <a:rPr lang="en-US" sz="3200" dirty="0"/>
              <a:t>			“statement2”;</a:t>
            </a:r>
          </a:p>
          <a:p>
            <a:pPr lvl="1">
              <a:buNone/>
            </a:pPr>
            <a:r>
              <a:rPr lang="en-US" sz="3200" dirty="0"/>
              <a:t>			“…” ;</a:t>
            </a:r>
          </a:p>
          <a:p>
            <a:pPr lvl="1">
              <a:buNone/>
            </a:pPr>
            <a:r>
              <a:rPr lang="en-US" sz="3200" dirty="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</TotalTime>
  <Words>460</Words>
  <Application>Microsoft Office PowerPoint</Application>
  <PresentationFormat>Custom</PresentationFormat>
  <Paragraphs>95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 Theme</vt:lpstr>
      <vt:lpstr>Percabangan</vt:lpstr>
      <vt:lpstr>Stuktur Kontrol</vt:lpstr>
      <vt:lpstr>Stuktur Kontrol</vt:lpstr>
      <vt:lpstr>Stuktur Kontrol</vt:lpstr>
      <vt:lpstr>So, apa itu PERCABANGAN ?</vt:lpstr>
      <vt:lpstr>Percabangan dalam Java</vt:lpstr>
      <vt:lpstr>Percabangan IF</vt:lpstr>
      <vt:lpstr>Percabangan IF</vt:lpstr>
      <vt:lpstr>Bentuk Percabangan IF</vt:lpstr>
      <vt:lpstr>Bentuk Percabangan IF</vt:lpstr>
      <vt:lpstr>Bentuk Percabangan IF</vt:lpstr>
      <vt:lpstr>Bentuk Percabangan IF</vt:lpstr>
      <vt:lpstr>Bentuk Percabangan IF</vt:lpstr>
      <vt:lpstr>Bentuk Percabangan IF</vt:lpstr>
      <vt:lpstr>Bentuk Percabangan IF</vt:lpstr>
      <vt:lpstr>Bentuk Percabangan IF … ELSE</vt:lpstr>
      <vt:lpstr>Bentuk Percabangan IF … ELSE</vt:lpstr>
      <vt:lpstr>Bentuk Percabangan IF … ELSE</vt:lpstr>
      <vt:lpstr>Bentuk Percabangan IF … ELSE</vt:lpstr>
      <vt:lpstr>Bentuk Percabangan IF … ELSE</vt:lpstr>
      <vt:lpstr>Bentuk Percabangan IF … ELSE</vt:lpstr>
      <vt:lpstr>Bentuk Percabangan IF … ELSEIF … ELSE</vt:lpstr>
      <vt:lpstr>Bentuk Percabangan IF … ELSEIF … ELSE</vt:lpstr>
      <vt:lpstr>Bentuk Percabangan IF … ELSEIF … ELSE</vt:lpstr>
      <vt:lpstr>Contoh Percabangan IF … ELSEIF … ELSE</vt:lpstr>
      <vt:lpstr>Contoh Percabangan IF … ELSEIF … ELSE</vt:lpstr>
      <vt:lpstr>Percabangan dalam Java</vt:lpstr>
      <vt:lpstr>Percabangan dengan Switch</vt:lpstr>
      <vt:lpstr>Flowchart Switch Case</vt:lpstr>
      <vt:lpstr>Sintak Switch dalam Java</vt:lpstr>
      <vt:lpstr>Karakteristik Switch</vt:lpstr>
      <vt:lpstr>Contoh Switch</vt:lpstr>
      <vt:lpstr>Contoh Switch in Switch</vt:lpstr>
      <vt:lpstr>Contoh Switch in Switch</vt:lpstr>
      <vt:lpstr>Contoh Switch in Switch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Class</dc:title>
  <dc:creator>TOM</dc:creator>
  <cp:lastModifiedBy>Tom Erdos</cp:lastModifiedBy>
  <cp:revision>62</cp:revision>
  <cp:lastPrinted>2019-04-24T01:18:07Z</cp:lastPrinted>
  <dcterms:created xsi:type="dcterms:W3CDTF">2018-02-26T09:10:29Z</dcterms:created>
  <dcterms:modified xsi:type="dcterms:W3CDTF">2023-03-08T08:19:45Z</dcterms:modified>
</cp:coreProperties>
</file>