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</p:sldMasterIdLst>
  <p:notesMasterIdLst>
    <p:notesMasterId r:id="rId25"/>
  </p:notesMasterIdLst>
  <p:sldIdLst>
    <p:sldId id="344" r:id="rId2"/>
    <p:sldId id="359" r:id="rId3"/>
    <p:sldId id="334" r:id="rId4"/>
    <p:sldId id="347" r:id="rId5"/>
    <p:sldId id="335" r:id="rId6"/>
    <p:sldId id="349" r:id="rId7"/>
    <p:sldId id="336" r:id="rId8"/>
    <p:sldId id="348" r:id="rId9"/>
    <p:sldId id="337" r:id="rId10"/>
    <p:sldId id="350" r:id="rId11"/>
    <p:sldId id="338" r:id="rId12"/>
    <p:sldId id="351" r:id="rId13"/>
    <p:sldId id="339" r:id="rId14"/>
    <p:sldId id="352" r:id="rId15"/>
    <p:sldId id="340" r:id="rId16"/>
    <p:sldId id="353" r:id="rId17"/>
    <p:sldId id="341" r:id="rId18"/>
    <p:sldId id="354" r:id="rId19"/>
    <p:sldId id="343" r:id="rId20"/>
    <p:sldId id="355" r:id="rId21"/>
    <p:sldId id="342" r:id="rId22"/>
    <p:sldId id="356" r:id="rId23"/>
    <p:sldId id="345" r:id="rId2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FFCC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69CE1-98B0-4A8C-BD4D-05E7B55F5063}">
  <a:tblStyle styleId="{24769CE1-98B0-4A8C-BD4D-05E7B55F50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70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98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820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483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46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821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146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644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79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65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2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429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11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779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9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59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64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63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3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21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38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121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ec8b8a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ec8b8a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86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70292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37430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43285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55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30890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63995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329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7690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09052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68593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88361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1489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75625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1575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19B3-2065-4312-AFDE-4D603783C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4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9374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3491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A3024F-60A1-4DE7-B4E4-7F16508A38D4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749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af7d35-8d35-4b1d-89d3-808aee381a00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af7d35-8d35-4b1d-89d3-808aee381a00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af7d35-8d35-4b1d-89d3-808aee381a00/?pbi_source=PowerPoi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af7d35-8d35-4b1d-89d3-808aee381a00/?pbi_source=PowerPoi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af7d35-8d35-4b1d-89d3-808aee381a00/?pbi_source=PowerPoi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af7d35-8d35-4b1d-89d3-808aee381a00/?pbi_source=PowerPoi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af7d35-8d35-4b1d-89d3-808aee381a00/?pbi_source=PowerPoi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af7d35-8d35-4b1d-89d3-808aee381a00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321;p45">
            <a:extLst>
              <a:ext uri="{FF2B5EF4-FFF2-40B4-BE49-F238E27FC236}">
                <a16:creationId xmlns:a16="http://schemas.microsoft.com/office/drawing/2014/main" id="{F8304FF2-FC00-572F-5ADE-D21D86A859FE}"/>
              </a:ext>
            </a:extLst>
          </p:cNvPr>
          <p:cNvSpPr txBox="1">
            <a:spLocks/>
          </p:cNvSpPr>
          <p:nvPr/>
        </p:nvSpPr>
        <p:spPr>
          <a:xfrm>
            <a:off x="720000" y="68520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400" b="1" dirty="0" err="1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US" sz="4400" b="1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Hardware</a:t>
            </a:r>
          </a:p>
          <a:p>
            <a:pPr algn="ctr">
              <a:spcBef>
                <a:spcPts val="0"/>
              </a:spcBef>
            </a:pPr>
            <a:endParaRPr lang="en-US" sz="4400" b="1" dirty="0">
              <a:solidFill>
                <a:srgbClr val="FF99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en-US" sz="4400" b="1" dirty="0">
              <a:solidFill>
                <a:srgbClr val="FF99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sz="4400" b="1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Consumer goods </a:t>
            </a:r>
          </a:p>
          <a:p>
            <a:pPr algn="ctr">
              <a:spcBef>
                <a:spcPts val="0"/>
              </a:spcBef>
            </a:pPr>
            <a:r>
              <a:rPr lang="en-US" sz="4400" b="1" dirty="0" err="1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Ad_Hoc</a:t>
            </a:r>
            <a:r>
              <a:rPr lang="en-US" sz="4400" b="1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Insights</a:t>
            </a:r>
            <a:b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99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B63DA-9BC6-CCCC-B717-39CB734F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622" y="1658121"/>
            <a:ext cx="1258756" cy="1065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7C4B0-1D90-94ED-713E-166E320A6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781" y="4267155"/>
            <a:ext cx="2324219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9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">
            <a:hlinkClick r:id="rId3"/>
            <a:extLst>
              <a:ext uri="{FF2B5EF4-FFF2-40B4-BE49-F238E27FC236}">
                <a16:creationId xmlns:a16="http://schemas.microsoft.com/office/drawing/2014/main" id="{A513A868-CC19-C0FD-1B71-551661E72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" t="1905" b="309"/>
          <a:stretch/>
        </p:blipFill>
        <p:spPr>
          <a:xfrm>
            <a:off x="359229" y="1386798"/>
            <a:ext cx="5021036" cy="255454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022B5-8E62-D681-4A1C-73A4E0C23CE0}"/>
              </a:ext>
            </a:extLst>
          </p:cNvPr>
          <p:cNvSpPr txBox="1"/>
          <p:nvPr/>
        </p:nvSpPr>
        <p:spPr>
          <a:xfrm>
            <a:off x="5461907" y="1345102"/>
            <a:ext cx="354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BB47-1A97-73F1-1E84-5FE81F449640}"/>
              </a:ext>
            </a:extLst>
          </p:cNvPr>
          <p:cNvSpPr txBox="1"/>
          <p:nvPr/>
        </p:nvSpPr>
        <p:spPr>
          <a:xfrm>
            <a:off x="5543549" y="1345102"/>
            <a:ext cx="3543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added more unique product in peripherals , accessories, notebook.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increased their products in Accessories by 34.</a:t>
            </a:r>
          </a:p>
        </p:txBody>
      </p:sp>
    </p:spTree>
    <p:extLst>
      <p:ext uri="{BB962C8B-B14F-4D97-AF65-F5344CB8AC3E}">
        <p14:creationId xmlns:p14="http://schemas.microsoft.com/office/powerpoint/2010/main" val="241708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high or low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 costs</a:t>
            </a:r>
            <a:endParaRPr sz="2800" dirty="0">
              <a:solidFill>
                <a:srgbClr val="00FF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162794"/>
            <a:ext cx="7968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products that have the highest and lowest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costs.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8" y="2832772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4016E-793D-DE4F-C374-2B8CBA6B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762" y="3248270"/>
            <a:ext cx="3416476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" title="This slide contains the following visuals: clusteredColumnChar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B7B3E76C-A27C-1617-FCA4-A0C82D4CF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0" t="18447" r="8696" b="8527"/>
          <a:stretch/>
        </p:blipFill>
        <p:spPr>
          <a:xfrm>
            <a:off x="204106" y="1453241"/>
            <a:ext cx="4996543" cy="262890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8E9D5-DA20-6EB0-06C1-94177FD5EC24}"/>
              </a:ext>
            </a:extLst>
          </p:cNvPr>
          <p:cNvSpPr txBox="1"/>
          <p:nvPr/>
        </p:nvSpPr>
        <p:spPr>
          <a:xfrm>
            <a:off x="5527221" y="1918606"/>
            <a:ext cx="3543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presence in each price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in  trust building of the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9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 </a:t>
            </a: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received by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sz="2800" dirty="0">
              <a:solidFill>
                <a:srgbClr val="00FF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162794"/>
            <a:ext cx="7968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report which contains the top 5 customers who received an average high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fiscal year 2021 and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Indian market.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8" y="2832772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713B9-5E6C-D12A-A87B-A8B5FD3F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31" y="3193063"/>
            <a:ext cx="366413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" title="This slide contains the following visuals: barChar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087ECBE0-39B9-D0AA-63F6-C14DEE927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0" t="1134" r="45440" b="39675"/>
          <a:stretch/>
        </p:blipFill>
        <p:spPr>
          <a:xfrm>
            <a:off x="975633" y="1567542"/>
            <a:ext cx="3339193" cy="213087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03858-71AC-C9AF-5368-C067827AF829}"/>
              </a:ext>
            </a:extLst>
          </p:cNvPr>
          <p:cNvSpPr txBox="1"/>
          <p:nvPr/>
        </p:nvSpPr>
        <p:spPr>
          <a:xfrm>
            <a:off x="4939392" y="1690006"/>
            <a:ext cx="3543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approx. same discount to all top 5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customer avails max discount of 30.8%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2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19999" y="2817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Yearly</a:t>
            </a: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report of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endParaRPr sz="2800" dirty="0">
              <a:solidFill>
                <a:srgbClr val="00FF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211779"/>
            <a:ext cx="7968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complete report of the Gross sales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for the customer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Exclusive”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month.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8" y="2915232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4F5A53-BFF7-7270-A1DD-D899CDB87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33644"/>
              </p:ext>
            </p:extLst>
          </p:nvPr>
        </p:nvGraphicFramePr>
        <p:xfrm>
          <a:off x="5657850" y="1536186"/>
          <a:ext cx="2536164" cy="3325575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602653">
                  <a:extLst>
                    <a:ext uri="{9D8B030D-6E8A-4147-A177-3AD203B41FA5}">
                      <a16:colId xmlns:a16="http://schemas.microsoft.com/office/drawing/2014/main" val="1355720457"/>
                    </a:ext>
                  </a:extLst>
                </a:gridCol>
                <a:gridCol w="602653">
                  <a:extLst>
                    <a:ext uri="{9D8B030D-6E8A-4147-A177-3AD203B41FA5}">
                      <a16:colId xmlns:a16="http://schemas.microsoft.com/office/drawing/2014/main" val="3153825216"/>
                    </a:ext>
                  </a:extLst>
                </a:gridCol>
                <a:gridCol w="1330858">
                  <a:extLst>
                    <a:ext uri="{9D8B030D-6E8A-4147-A177-3AD203B41FA5}">
                      <a16:colId xmlns:a16="http://schemas.microsoft.com/office/drawing/2014/main" val="2242439785"/>
                    </a:ext>
                  </a:extLst>
                </a:gridCol>
              </a:tblGrid>
              <a:tr h="2531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 sales amount</a:t>
                      </a:r>
                      <a:endParaRPr lang="en-IN" sz="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1418177851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9755795.06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1196094839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15231894.97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4060037733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10378637.6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2830915838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9092670.34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2090466468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20409063.18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1453854824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32247289.79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2940388281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21016218.21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2336402551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19530271.3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4251131099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5638281.83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3444450117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5151815.4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558466177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3429736.57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990574744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1586964.48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249581823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800071.95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226233172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766976.45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941621534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8083995.55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3262292052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9584951.94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2801103125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11324548.34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49941312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19044968.82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3155781283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15457579.66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2762804787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19204309.41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1571979521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11483530.3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247722771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19149624.92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3724176161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15986603.89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530589676"/>
                  </a:ext>
                </a:extLst>
              </a:tr>
              <a:tr h="1280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19570701.71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0" marR="4340" marT="4340" marB="0" anchor="b"/>
                </a:tc>
                <a:extLst>
                  <a:ext uri="{0D108BD9-81ED-4DB2-BD59-A6C34878D82A}">
                    <a16:rowId xmlns:a16="http://schemas.microsoft.com/office/drawing/2014/main" val="399686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37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" title="This slide contains the following visuals: lineChar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85F56A33-52EB-7E04-2368-6E06CCF0A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4" t="2430" r="1419" b="27591"/>
          <a:stretch/>
        </p:blipFill>
        <p:spPr>
          <a:xfrm>
            <a:off x="1392011" y="978125"/>
            <a:ext cx="6534196" cy="268069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338A9-B4EE-1E06-757A-FED9454E3ABC}"/>
              </a:ext>
            </a:extLst>
          </p:cNvPr>
          <p:cNvSpPr txBox="1"/>
          <p:nvPr/>
        </p:nvSpPr>
        <p:spPr>
          <a:xfrm>
            <a:off x="612320" y="3831492"/>
            <a:ext cx="78116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avg. sales in 2019   ̴ 12M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increased  in 2020 but due to corona drastic drop is observed.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increased in 2021 due to presence of company in more product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4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quarterly</a:t>
            </a: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</a:t>
            </a:r>
            <a:endParaRPr sz="2800" dirty="0">
              <a:solidFill>
                <a:srgbClr val="00FF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162794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quarter of 2020, got the maximum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7" y="2889921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CF70B-5A38-C82F-57CC-4E0B3DA9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07452" y="2820918"/>
            <a:ext cx="292909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">
            <a:hlinkClick r:id="rId3"/>
            <a:extLst>
              <a:ext uri="{FF2B5EF4-FFF2-40B4-BE49-F238E27FC236}">
                <a16:creationId xmlns:a16="http://schemas.microsoft.com/office/drawing/2014/main" id="{0A75BB58-4CBF-4796-54E6-6956411D47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4" b="654"/>
          <a:stretch/>
        </p:blipFill>
        <p:spPr>
          <a:xfrm>
            <a:off x="1134836" y="1424666"/>
            <a:ext cx="3249386" cy="209822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E245E-DE0B-F2A6-9E88-1743DFC9AFBF}"/>
              </a:ext>
            </a:extLst>
          </p:cNvPr>
          <p:cNvSpPr txBox="1"/>
          <p:nvPr/>
        </p:nvSpPr>
        <p:spPr>
          <a:xfrm>
            <a:off x="4880700" y="1350392"/>
            <a:ext cx="3543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Q1(9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-11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of 2020)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highest sold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7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 of  </a:t>
            </a: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Channel’s</a:t>
            </a:r>
            <a:endParaRPr sz="2800" dirty="0">
              <a:solidFill>
                <a:srgbClr val="00FF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162794"/>
            <a:ext cx="79683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helped to bring more gross sales in the fiscal year 2021 and the percentage of contribution.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7" y="2841934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340E1-AE23-364B-42B0-4E858365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29" y="3257432"/>
            <a:ext cx="3664138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416378" y="489080"/>
            <a:ext cx="7968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one of the leading computer hardware 				producers in India and well expanded in other countries too.</a:t>
            </a:r>
            <a:endParaRPr lang="en-US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759279" y="4044094"/>
            <a:ext cx="796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2F13A-DDD0-0C41-5724-F084329BB495}"/>
              </a:ext>
            </a:extLst>
          </p:cNvPr>
          <p:cNvSpPr txBox="1"/>
          <p:nvPr/>
        </p:nvSpPr>
        <p:spPr>
          <a:xfrm>
            <a:off x="416378" y="3014333"/>
            <a:ext cx="79683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the SQL query to find out insights for the 10 ad-hoc requests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insights to top level management to take  data driven decisions.	</a:t>
            </a:r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881E9-7266-8AA6-1361-B54F031EF3CD}"/>
              </a:ext>
            </a:extLst>
          </p:cNvPr>
          <p:cNvSpPr txBox="1"/>
          <p:nvPr/>
        </p:nvSpPr>
        <p:spPr>
          <a:xfrm>
            <a:off x="416378" y="1751707"/>
            <a:ext cx="7968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Hardware's  Management wants to get the insights to 					expand their business to make data driven decisions.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1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" title="This slide contains the following visuals: donutChar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10A2E9D0-F4C2-55D8-33CE-C9F5AA33B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5" t="5442" r="11284" b="9513"/>
          <a:stretch/>
        </p:blipFill>
        <p:spPr>
          <a:xfrm>
            <a:off x="200025" y="1200150"/>
            <a:ext cx="5184322" cy="306160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6A6EC-4FB4-6F0A-1020-1A9C93D7A10A}"/>
              </a:ext>
            </a:extLst>
          </p:cNvPr>
          <p:cNvSpPr txBox="1"/>
          <p:nvPr/>
        </p:nvSpPr>
        <p:spPr>
          <a:xfrm>
            <a:off x="5470071" y="1338942"/>
            <a:ext cx="3543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 contribution is through retailer.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can plan  strategies to encourage Direct channel to avail more profits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8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each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division</a:t>
            </a:r>
            <a:endParaRPr sz="2800" dirty="0">
              <a:solidFill>
                <a:srgbClr val="00FF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171955"/>
            <a:ext cx="79683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Top 3 products in each division that have a high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8" y="2832772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FA4AA-B0DA-5F76-6660-5F6F83C5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98" y="2841934"/>
            <a:ext cx="4959605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8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" title="This slide contains the following visuals: clusteredColumnChar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F8E5C6B7-D508-4314-5653-ADB471C65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" t="3024" r="3247" b="10136"/>
          <a:stretch/>
        </p:blipFill>
        <p:spPr>
          <a:xfrm>
            <a:off x="245850" y="978125"/>
            <a:ext cx="6333643" cy="355594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77F09B-566D-F1B6-1D0A-16868D4F0F71}"/>
              </a:ext>
            </a:extLst>
          </p:cNvPr>
          <p:cNvSpPr txBox="1"/>
          <p:nvPr/>
        </p:nvSpPr>
        <p:spPr>
          <a:xfrm>
            <a:off x="6653892" y="1306285"/>
            <a:ext cx="23513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N&amp;S products being low cost sold out in large quantity.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1:7(PC to P&amp;A) customers are more towards updating existing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6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321;p45">
            <a:extLst>
              <a:ext uri="{FF2B5EF4-FFF2-40B4-BE49-F238E27FC236}">
                <a16:creationId xmlns:a16="http://schemas.microsoft.com/office/drawing/2014/main" id="{BF5B339B-5EC9-AA00-9467-93A6CD33BB4A}"/>
              </a:ext>
            </a:extLst>
          </p:cNvPr>
          <p:cNvSpPr txBox="1">
            <a:spLocks/>
          </p:cNvSpPr>
          <p:nvPr/>
        </p:nvSpPr>
        <p:spPr>
          <a:xfrm>
            <a:off x="864235" y="1999050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4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US" sz="4400" dirty="0">
              <a:solidFill>
                <a:srgbClr val="00FF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Atliq's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exclusive</a:t>
            </a: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markets in the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</a:t>
            </a: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162794"/>
            <a:ext cx="79683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list of markets in which customer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Exclusive" operates its business in the APAC region.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8" y="2832772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DCDCF-DF4A-9046-24A2-5CF88C7A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464" y="2673118"/>
            <a:ext cx="1397072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4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2AAFD-FCC7-ED37-C666-B416D8B87D87}"/>
              </a:ext>
            </a:extLst>
          </p:cNvPr>
          <p:cNvSpPr txBox="1"/>
          <p:nvPr/>
        </p:nvSpPr>
        <p:spPr>
          <a:xfrm>
            <a:off x="6097179" y="1238558"/>
            <a:ext cx="2720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Operates in 8 Countries in APAC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build common ware-house for a pair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India,Bangalesh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--reduce the logistics cost.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3A381-C95C-19E5-9BAA-A609A0A3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31" y="941811"/>
            <a:ext cx="5054860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Annual product 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162794"/>
            <a:ext cx="79683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percentage of unique product increase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2021 vs. 2020.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8" y="2841934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9CB50-A62A-4D99-6092-F5E59AAA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978" y="3472975"/>
            <a:ext cx="4750044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" title="This slide contains the following visuals: clusteredColumnChart ,textbo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CA3480FE-14F1-2B4F-C700-C52779823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8" t="20979" r="20159" b="16372"/>
          <a:stretch/>
        </p:blipFill>
        <p:spPr>
          <a:xfrm>
            <a:off x="1020535" y="1669596"/>
            <a:ext cx="3314700" cy="180430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64C4F-4BB3-EF5A-68F3-123460C8DA19}"/>
              </a:ext>
            </a:extLst>
          </p:cNvPr>
          <p:cNvSpPr txBox="1"/>
          <p:nvPr/>
        </p:nvSpPr>
        <p:spPr>
          <a:xfrm>
            <a:off x="4980214" y="1602254"/>
            <a:ext cx="3543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product count increased by  36.33%.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growth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expansion of its product into new categories.</a:t>
            </a:r>
          </a:p>
        </p:txBody>
      </p:sp>
    </p:spTree>
    <p:extLst>
      <p:ext uri="{BB962C8B-B14F-4D97-AF65-F5344CB8AC3E}">
        <p14:creationId xmlns:p14="http://schemas.microsoft.com/office/powerpoint/2010/main" val="398956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en-US" sz="28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within the </a:t>
            </a: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162794"/>
            <a:ext cx="7968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report with all the unique product counts for each segment and sort them in descending order of product counts.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8" y="2832772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CB320-DE19-6193-5000-D0E099FC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89124" y="3020747"/>
            <a:ext cx="1965752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8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sz="2800" dirty="0">
              <a:solidFill>
                <a:srgbClr val="FFFF6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A53D69-B753-7239-CB3F-B5772EA60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" b="174"/>
          <a:stretch/>
        </p:blipFill>
        <p:spPr>
          <a:xfrm>
            <a:off x="824591" y="1320609"/>
            <a:ext cx="3461659" cy="2453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315809-31C8-609E-7C04-A4AED2BAF95C}"/>
              </a:ext>
            </a:extLst>
          </p:cNvPr>
          <p:cNvSpPr txBox="1"/>
          <p:nvPr/>
        </p:nvSpPr>
        <p:spPr>
          <a:xfrm>
            <a:off x="5078186" y="1345102"/>
            <a:ext cx="354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,Accessories, Peripherals  are the segments With high products count.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6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720000" y="232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FF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product growth</a:t>
            </a:r>
            <a:endParaRPr lang="en-US" sz="2800" dirty="0">
              <a:solidFill>
                <a:srgbClr val="FF99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C19FD-48B6-DE41-E200-63C6FD34C15A}"/>
              </a:ext>
            </a:extLst>
          </p:cNvPr>
          <p:cNvSpPr txBox="1"/>
          <p:nvPr/>
        </p:nvSpPr>
        <p:spPr>
          <a:xfrm>
            <a:off x="587828" y="1162794"/>
            <a:ext cx="7968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had the most increase in unique products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 2021 vs 2020.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34D2-4A3B-DB52-01E1-AC83E923370B}"/>
              </a:ext>
            </a:extLst>
          </p:cNvPr>
          <p:cNvSpPr txBox="1"/>
          <p:nvPr/>
        </p:nvSpPr>
        <p:spPr>
          <a:xfrm>
            <a:off x="587828" y="2832772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Output-</a:t>
            </a:r>
          </a:p>
          <a:p>
            <a:endParaRPr lang="en-IN" sz="2400" dirty="0">
              <a:solidFill>
                <a:srgbClr val="FF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3EB66-406A-694C-BE6A-79285D024C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49315" y="2955547"/>
            <a:ext cx="5245370" cy="14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1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733</TotalTime>
  <Words>678</Words>
  <Application>Microsoft Office PowerPoint</Application>
  <PresentationFormat>On-screen Show (16:9)</PresentationFormat>
  <Paragraphs>174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Times New Roman</vt:lpstr>
      <vt:lpstr>Wingdings 3</vt:lpstr>
      <vt:lpstr>Arial</vt:lpstr>
      <vt:lpstr>Century Gothic</vt:lpstr>
      <vt:lpstr>Ion</vt:lpstr>
      <vt:lpstr> </vt:lpstr>
      <vt:lpstr>PowerPoint Presentation</vt:lpstr>
      <vt:lpstr>Atliq's exclusive markets in the APAC region </vt:lpstr>
      <vt:lpstr>Insights</vt:lpstr>
      <vt:lpstr>Annual product report</vt:lpstr>
      <vt:lpstr>Insights</vt:lpstr>
      <vt:lpstr>unique products within the segment</vt:lpstr>
      <vt:lpstr>Insights</vt:lpstr>
      <vt:lpstr>Analysis of product growth</vt:lpstr>
      <vt:lpstr>Insights</vt:lpstr>
      <vt:lpstr>Products with high or low manufacturing costs</vt:lpstr>
      <vt:lpstr>Insights</vt:lpstr>
      <vt:lpstr>Discount received by customers</vt:lpstr>
      <vt:lpstr>Insights</vt:lpstr>
      <vt:lpstr>Yearly report of sales </vt:lpstr>
      <vt:lpstr>Insights</vt:lpstr>
      <vt:lpstr>Sales quarterly analysis </vt:lpstr>
      <vt:lpstr>Insights</vt:lpstr>
      <vt:lpstr>Sales contribution of  Channel’s</vt:lpstr>
      <vt:lpstr>Insights</vt:lpstr>
      <vt:lpstr>Top products in each division</vt:lpstr>
      <vt:lpstr>Insights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Necessary Leadership  SKILLS CONSULTING</dc:title>
  <dc:creator>MAHENDER KORE</dc:creator>
  <cp:lastModifiedBy>MAHENDER KORE</cp:lastModifiedBy>
  <cp:revision>25</cp:revision>
  <dcterms:modified xsi:type="dcterms:W3CDTF">2023-03-01T11:30:27Z</dcterms:modified>
</cp:coreProperties>
</file>