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4" r:id="rId6"/>
    <p:sldId id="267" r:id="rId7"/>
    <p:sldId id="266" r:id="rId8"/>
    <p:sldId id="265" r:id="rId9"/>
    <p:sldId id="268" r:id="rId10"/>
    <p:sldId id="261" r:id="rId11"/>
    <p:sldId id="260" r:id="rId12"/>
    <p:sldId id="263" r:id="rId1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93" autoAdjust="0"/>
  </p:normalViewPr>
  <p:slideViewPr>
    <p:cSldViewPr snapToGrid="0">
      <p:cViewPr varScale="1">
        <p:scale>
          <a:sx n="77" d="100"/>
          <a:sy n="77" d="100"/>
        </p:scale>
        <p:origin x="25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Data%20science\my%20interview%20preparation\virtual%20internship\KPMG\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ata%20science\my%20interview%20preparation\virtual%20internship\KPMG\New%20Microsoft%20Excel%20Workshe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ata%20science\my%20interview%20preparation\virtual%20internship\KPMG\New%20Microsoft%20Excel%20Workshe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Data%20science\my%20interview%20preparation\virtual%20internship\KPMG\New%20Microsoft%20Excel%20Workshe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Data%20science\my%20interview%20preparation\virtual%20internship\KPMG\New%20Microsoft%20Excel%20Workshee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Data%20science\my%20interview%20preparation\virtual%20internship\KPMG\New%20Microsoft%20Excel%20Workshe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Data%20science\my%20interview%20preparation\virtual%20internship\KPMG\New%20Microsoft%20Excel%20Worksheet.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Microsoft Excel Worksheet.xlsx]Sheet2!PivotTable8</c:name>
    <c:fmtId val="23"/>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Wealth segements by Age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Sheet2!$P$17:$P$18</c:f>
              <c:strCache>
                <c:ptCount val="1"/>
                <c:pt idx="0">
                  <c:v>Affluent Customer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Sheet2!$O$19:$O$26</c:f>
              <c:strCache>
                <c:ptCount val="7"/>
                <c:pt idx="0">
                  <c:v>21-30</c:v>
                </c:pt>
                <c:pt idx="1">
                  <c:v>31-40</c:v>
                </c:pt>
                <c:pt idx="2">
                  <c:v>41-50</c:v>
                </c:pt>
                <c:pt idx="3">
                  <c:v>51-60</c:v>
                </c:pt>
                <c:pt idx="4">
                  <c:v>61-70</c:v>
                </c:pt>
                <c:pt idx="5">
                  <c:v>71-80</c:v>
                </c:pt>
                <c:pt idx="6">
                  <c:v>81-91</c:v>
                </c:pt>
              </c:strCache>
            </c:strRef>
          </c:cat>
          <c:val>
            <c:numRef>
              <c:f>Sheet2!$P$19:$P$26</c:f>
              <c:numCache>
                <c:formatCode>General</c:formatCode>
                <c:ptCount val="7"/>
                <c:pt idx="0">
                  <c:v>800</c:v>
                </c:pt>
                <c:pt idx="1">
                  <c:v>769</c:v>
                </c:pt>
                <c:pt idx="2">
                  <c:v>1579</c:v>
                </c:pt>
                <c:pt idx="3">
                  <c:v>949</c:v>
                </c:pt>
                <c:pt idx="4">
                  <c:v>648</c:v>
                </c:pt>
                <c:pt idx="5">
                  <c:v>8</c:v>
                </c:pt>
                <c:pt idx="6">
                  <c:v>17</c:v>
                </c:pt>
              </c:numCache>
            </c:numRef>
          </c:val>
          <c:extLst>
            <c:ext xmlns:c16="http://schemas.microsoft.com/office/drawing/2014/chart" uri="{C3380CC4-5D6E-409C-BE32-E72D297353CC}">
              <c16:uniqueId val="{00000000-F0F6-4F44-8F49-0133F29B7575}"/>
            </c:ext>
          </c:extLst>
        </c:ser>
        <c:ser>
          <c:idx val="1"/>
          <c:order val="1"/>
          <c:tx>
            <c:strRef>
              <c:f>Sheet2!$Q$17:$Q$18</c:f>
              <c:strCache>
                <c:ptCount val="1"/>
                <c:pt idx="0">
                  <c:v>High Net Worth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Sheet2!$O$19:$O$26</c:f>
              <c:strCache>
                <c:ptCount val="7"/>
                <c:pt idx="0">
                  <c:v>21-30</c:v>
                </c:pt>
                <c:pt idx="1">
                  <c:v>31-40</c:v>
                </c:pt>
                <c:pt idx="2">
                  <c:v>41-50</c:v>
                </c:pt>
                <c:pt idx="3">
                  <c:v>51-60</c:v>
                </c:pt>
                <c:pt idx="4">
                  <c:v>61-70</c:v>
                </c:pt>
                <c:pt idx="5">
                  <c:v>71-80</c:v>
                </c:pt>
                <c:pt idx="6">
                  <c:v>81-91</c:v>
                </c:pt>
              </c:strCache>
            </c:strRef>
          </c:cat>
          <c:val>
            <c:numRef>
              <c:f>Sheet2!$Q$19:$Q$26</c:f>
              <c:numCache>
                <c:formatCode>General</c:formatCode>
                <c:ptCount val="7"/>
                <c:pt idx="0">
                  <c:v>734</c:v>
                </c:pt>
                <c:pt idx="1">
                  <c:v>908</c:v>
                </c:pt>
                <c:pt idx="2">
                  <c:v>1575</c:v>
                </c:pt>
                <c:pt idx="3">
                  <c:v>937</c:v>
                </c:pt>
                <c:pt idx="4">
                  <c:v>658</c:v>
                </c:pt>
                <c:pt idx="5">
                  <c:v>10</c:v>
                </c:pt>
              </c:numCache>
            </c:numRef>
          </c:val>
          <c:extLst>
            <c:ext xmlns:c16="http://schemas.microsoft.com/office/drawing/2014/chart" uri="{C3380CC4-5D6E-409C-BE32-E72D297353CC}">
              <c16:uniqueId val="{00000001-F0F6-4F44-8F49-0133F29B7575}"/>
            </c:ext>
          </c:extLst>
        </c:ser>
        <c:ser>
          <c:idx val="2"/>
          <c:order val="2"/>
          <c:tx>
            <c:strRef>
              <c:f>Sheet2!$R$17:$R$18</c:f>
              <c:strCache>
                <c:ptCount val="1"/>
                <c:pt idx="0">
                  <c:v>Mass Customer</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Sheet2!$O$19:$O$26</c:f>
              <c:strCache>
                <c:ptCount val="7"/>
                <c:pt idx="0">
                  <c:v>21-30</c:v>
                </c:pt>
                <c:pt idx="1">
                  <c:v>31-40</c:v>
                </c:pt>
                <c:pt idx="2">
                  <c:v>41-50</c:v>
                </c:pt>
                <c:pt idx="3">
                  <c:v>51-60</c:v>
                </c:pt>
                <c:pt idx="4">
                  <c:v>61-70</c:v>
                </c:pt>
                <c:pt idx="5">
                  <c:v>71-80</c:v>
                </c:pt>
                <c:pt idx="6">
                  <c:v>81-91</c:v>
                </c:pt>
              </c:strCache>
            </c:strRef>
          </c:cat>
          <c:val>
            <c:numRef>
              <c:f>Sheet2!$R$19:$R$26</c:f>
              <c:numCache>
                <c:formatCode>General</c:formatCode>
                <c:ptCount val="7"/>
                <c:pt idx="0">
                  <c:v>1513</c:v>
                </c:pt>
                <c:pt idx="1">
                  <c:v>1731</c:v>
                </c:pt>
                <c:pt idx="2">
                  <c:v>3455</c:v>
                </c:pt>
                <c:pt idx="3">
                  <c:v>1734</c:v>
                </c:pt>
                <c:pt idx="4">
                  <c:v>1406</c:v>
                </c:pt>
                <c:pt idx="6">
                  <c:v>14</c:v>
                </c:pt>
              </c:numCache>
            </c:numRef>
          </c:val>
          <c:extLst>
            <c:ext xmlns:c16="http://schemas.microsoft.com/office/drawing/2014/chart" uri="{C3380CC4-5D6E-409C-BE32-E72D297353CC}">
              <c16:uniqueId val="{00000002-F0F6-4F44-8F49-0133F29B7575}"/>
            </c:ext>
          </c:extLst>
        </c:ser>
        <c:dLbls>
          <c:showLegendKey val="0"/>
          <c:showVal val="0"/>
          <c:showCatName val="0"/>
          <c:showSerName val="0"/>
          <c:showPercent val="0"/>
          <c:showBubbleSize val="0"/>
        </c:dLbls>
        <c:gapWidth val="100"/>
        <c:overlap val="-24"/>
        <c:axId val="543977232"/>
        <c:axId val="789675536"/>
      </c:barChart>
      <c:catAx>
        <c:axId val="54397723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9675536"/>
        <c:crosses val="autoZero"/>
        <c:auto val="1"/>
        <c:lblAlgn val="ctr"/>
        <c:lblOffset val="100"/>
        <c:noMultiLvlLbl val="0"/>
      </c:catAx>
      <c:valAx>
        <c:axId val="789675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9772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Microsoft Excel Worksheet.xlsx]Sheet2!PivotTable1</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Age groups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Sheet2!$F$3</c:f>
              <c:strCache>
                <c:ptCount val="1"/>
                <c:pt idx="0">
                  <c:v>Total</c:v>
                </c:pt>
              </c:strCache>
            </c:strRef>
          </c:tx>
          <c:spPr>
            <a:solidFill>
              <a:schemeClr val="accent1"/>
            </a:solidFill>
            <a:ln>
              <a:noFill/>
            </a:ln>
            <a:effectLst/>
          </c:spPr>
          <c:invertIfNegative val="0"/>
          <c:cat>
            <c:strRef>
              <c:f>Sheet2!$E$4:$E$11</c:f>
              <c:strCache>
                <c:ptCount val="7"/>
                <c:pt idx="0">
                  <c:v>21-30</c:v>
                </c:pt>
                <c:pt idx="1">
                  <c:v>31-40</c:v>
                </c:pt>
                <c:pt idx="2">
                  <c:v>41-50</c:v>
                </c:pt>
                <c:pt idx="3">
                  <c:v>51-60</c:v>
                </c:pt>
                <c:pt idx="4">
                  <c:v>61-70</c:v>
                </c:pt>
                <c:pt idx="5">
                  <c:v>71-80</c:v>
                </c:pt>
                <c:pt idx="6">
                  <c:v>81-91</c:v>
                </c:pt>
              </c:strCache>
            </c:strRef>
          </c:cat>
          <c:val>
            <c:numRef>
              <c:f>Sheet2!$F$4:$F$11</c:f>
              <c:numCache>
                <c:formatCode>General</c:formatCode>
                <c:ptCount val="7"/>
                <c:pt idx="0">
                  <c:v>3047</c:v>
                </c:pt>
                <c:pt idx="1">
                  <c:v>3408</c:v>
                </c:pt>
                <c:pt idx="2">
                  <c:v>6609</c:v>
                </c:pt>
                <c:pt idx="3">
                  <c:v>3620</c:v>
                </c:pt>
                <c:pt idx="4">
                  <c:v>2712</c:v>
                </c:pt>
                <c:pt idx="5">
                  <c:v>18</c:v>
                </c:pt>
                <c:pt idx="6">
                  <c:v>31</c:v>
                </c:pt>
              </c:numCache>
            </c:numRef>
          </c:val>
          <c:extLst>
            <c:ext xmlns:c16="http://schemas.microsoft.com/office/drawing/2014/chart" uri="{C3380CC4-5D6E-409C-BE32-E72D297353CC}">
              <c16:uniqueId val="{00000000-3513-4EE0-9D27-DF0D88B5EF92}"/>
            </c:ext>
          </c:extLst>
        </c:ser>
        <c:dLbls>
          <c:dLblPos val="outEnd"/>
          <c:showLegendKey val="0"/>
          <c:showVal val="0"/>
          <c:showCatName val="0"/>
          <c:showSerName val="0"/>
          <c:showPercent val="0"/>
          <c:showBubbleSize val="0"/>
        </c:dLbls>
        <c:gapWidth val="219"/>
        <c:overlap val="-27"/>
        <c:axId val="543954672"/>
        <c:axId val="471334960"/>
      </c:barChart>
      <c:catAx>
        <c:axId val="543954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1334960"/>
        <c:crosses val="autoZero"/>
        <c:auto val="1"/>
        <c:lblAlgn val="ctr"/>
        <c:lblOffset val="100"/>
        <c:noMultiLvlLbl val="0"/>
      </c:catAx>
      <c:valAx>
        <c:axId val="471334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954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Microsoft Excel Worksheet.xlsx]Sheet2!PivotTable3</c:name>
    <c:fmtId val="3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Bike</a:t>
            </a:r>
            <a:r>
              <a:rPr lang="en-IN" baseline="0"/>
              <a:t> purchases by Age group</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195985618372518"/>
          <c:y val="0.22994238127453939"/>
          <c:w val="0.82232250526249706"/>
          <c:h val="0.65843852929858704"/>
        </c:manualLayout>
      </c:layout>
      <c:barChart>
        <c:barDir val="col"/>
        <c:grouping val="clustered"/>
        <c:varyColors val="0"/>
        <c:ser>
          <c:idx val="0"/>
          <c:order val="0"/>
          <c:tx>
            <c:strRef>
              <c:f>Sheet2!$I$3</c:f>
              <c:strCache>
                <c:ptCount val="1"/>
                <c:pt idx="0">
                  <c:v>Total</c:v>
                </c:pt>
              </c:strCache>
            </c:strRef>
          </c:tx>
          <c:spPr>
            <a:solidFill>
              <a:schemeClr val="accent1"/>
            </a:solidFill>
            <a:ln>
              <a:noFill/>
            </a:ln>
            <a:effectLst/>
          </c:spPr>
          <c:invertIfNegative val="0"/>
          <c:cat>
            <c:strRef>
              <c:f>Sheet2!$H$4:$H$11</c:f>
              <c:strCache>
                <c:ptCount val="7"/>
                <c:pt idx="0">
                  <c:v>21-30</c:v>
                </c:pt>
                <c:pt idx="1">
                  <c:v>31-40</c:v>
                </c:pt>
                <c:pt idx="2">
                  <c:v>41-50</c:v>
                </c:pt>
                <c:pt idx="3">
                  <c:v>51-60</c:v>
                </c:pt>
                <c:pt idx="4">
                  <c:v>61-70</c:v>
                </c:pt>
                <c:pt idx="5">
                  <c:v>71-80</c:v>
                </c:pt>
                <c:pt idx="6">
                  <c:v>81-91</c:v>
                </c:pt>
              </c:strCache>
            </c:strRef>
          </c:cat>
          <c:val>
            <c:numRef>
              <c:f>Sheet2!$I$4:$I$11</c:f>
              <c:numCache>
                <c:formatCode>General</c:formatCode>
                <c:ptCount val="7"/>
                <c:pt idx="0">
                  <c:v>154236</c:v>
                </c:pt>
                <c:pt idx="1">
                  <c:v>179309</c:v>
                </c:pt>
                <c:pt idx="2">
                  <c:v>325873</c:v>
                </c:pt>
                <c:pt idx="3">
                  <c:v>176961</c:v>
                </c:pt>
                <c:pt idx="4">
                  <c:v>125065</c:v>
                </c:pt>
                <c:pt idx="5">
                  <c:v>574</c:v>
                </c:pt>
                <c:pt idx="6">
                  <c:v>1923</c:v>
                </c:pt>
              </c:numCache>
            </c:numRef>
          </c:val>
          <c:extLst>
            <c:ext xmlns:c16="http://schemas.microsoft.com/office/drawing/2014/chart" uri="{C3380CC4-5D6E-409C-BE32-E72D297353CC}">
              <c16:uniqueId val="{00000000-0C4E-4C2E-8B63-5FC815032D5F}"/>
            </c:ext>
          </c:extLst>
        </c:ser>
        <c:dLbls>
          <c:showLegendKey val="0"/>
          <c:showVal val="0"/>
          <c:showCatName val="0"/>
          <c:showSerName val="0"/>
          <c:showPercent val="0"/>
          <c:showBubbleSize val="0"/>
        </c:dLbls>
        <c:gapWidth val="219"/>
        <c:overlap val="-27"/>
        <c:axId val="540933216"/>
        <c:axId val="1548996544"/>
      </c:barChart>
      <c:catAx>
        <c:axId val="54093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8996544"/>
        <c:crosses val="autoZero"/>
        <c:auto val="1"/>
        <c:lblAlgn val="ctr"/>
        <c:lblOffset val="100"/>
        <c:noMultiLvlLbl val="0"/>
      </c:catAx>
      <c:valAx>
        <c:axId val="1548996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933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Microsoft Excel Worksheet.xlsx]Sheet2!PivotTable4</c:name>
    <c:fmtId val="3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Bikes</a:t>
            </a:r>
            <a:r>
              <a:rPr lang="en-US" baseline="0"/>
              <a:t> profit share by Age group</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s>
    <c:plotArea>
      <c:layout/>
      <c:pieChart>
        <c:varyColors val="1"/>
        <c:ser>
          <c:idx val="0"/>
          <c:order val="0"/>
          <c:tx>
            <c:strRef>
              <c:f>Sheet2!$N$3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D3A-4E68-9841-5ECEC768785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D3A-4E68-9841-5ECEC768785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D3A-4E68-9841-5ECEC768785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D3A-4E68-9841-5ECEC768785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D3A-4E68-9841-5ECEC768785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D3A-4E68-9841-5ECEC768785F}"/>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D3A-4E68-9841-5ECEC768785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Sheet2!$M$4:$M$11</c:f>
              <c:strCache>
                <c:ptCount val="7"/>
                <c:pt idx="0">
                  <c:v>21-30</c:v>
                </c:pt>
                <c:pt idx="1">
                  <c:v>31-40</c:v>
                </c:pt>
                <c:pt idx="2">
                  <c:v>41-50</c:v>
                </c:pt>
                <c:pt idx="3">
                  <c:v>51-60</c:v>
                </c:pt>
                <c:pt idx="4">
                  <c:v>61-70</c:v>
                </c:pt>
                <c:pt idx="5">
                  <c:v>71-80</c:v>
                </c:pt>
                <c:pt idx="6">
                  <c:v>81-91</c:v>
                </c:pt>
              </c:strCache>
            </c:strRef>
          </c:cat>
          <c:val>
            <c:numRef>
              <c:f>Sheet2!$N$4:$N$11</c:f>
              <c:numCache>
                <c:formatCode>General</c:formatCode>
                <c:ptCount val="7"/>
                <c:pt idx="0">
                  <c:v>1672306.0400000035</c:v>
                </c:pt>
                <c:pt idx="1">
                  <c:v>1899200.9600000065</c:v>
                </c:pt>
                <c:pt idx="2">
                  <c:v>3617451.7599999513</c:v>
                </c:pt>
                <c:pt idx="3">
                  <c:v>2021095.2000000107</c:v>
                </c:pt>
                <c:pt idx="4">
                  <c:v>1485207.4600000053</c:v>
                </c:pt>
                <c:pt idx="5">
                  <c:v>11358.160000000002</c:v>
                </c:pt>
                <c:pt idx="6">
                  <c:v>22196.749999999996</c:v>
                </c:pt>
              </c:numCache>
            </c:numRef>
          </c:val>
          <c:extLst>
            <c:ext xmlns:c16="http://schemas.microsoft.com/office/drawing/2014/chart" uri="{C3380CC4-5D6E-409C-BE32-E72D297353CC}">
              <c16:uniqueId val="{0000000E-BD3A-4E68-9841-5ECEC768785F}"/>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Microsoft Excel Worksheet.xlsx]Sheet2!PivotTable6</c:name>
    <c:fmtId val="3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Total profit by Job</a:t>
            </a:r>
            <a:r>
              <a:rPr lang="en-IN" baseline="0" dirty="0"/>
              <a:t> category</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Sheet2!$B$16</c:f>
              <c:strCache>
                <c:ptCount val="1"/>
                <c:pt idx="0">
                  <c:v>Total</c:v>
                </c:pt>
              </c:strCache>
            </c:strRef>
          </c:tx>
          <c:spPr>
            <a:solidFill>
              <a:schemeClr val="accent1"/>
            </a:solidFill>
            <a:ln>
              <a:noFill/>
            </a:ln>
            <a:effectLst/>
          </c:spPr>
          <c:invertIfNegative val="0"/>
          <c:cat>
            <c:strRef>
              <c:f>Sheet2!$A$17:$A$26</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Sheet2!$B$17:$B$26</c:f>
              <c:numCache>
                <c:formatCode>General</c:formatCode>
                <c:ptCount val="9"/>
                <c:pt idx="0">
                  <c:v>37092</c:v>
                </c:pt>
                <c:pt idx="1">
                  <c:v>36966</c:v>
                </c:pt>
                <c:pt idx="2">
                  <c:v>228397</c:v>
                </c:pt>
                <c:pt idx="3">
                  <c:v>182848</c:v>
                </c:pt>
                <c:pt idx="4">
                  <c:v>39707</c:v>
                </c:pt>
                <c:pt idx="5">
                  <c:v>235548</c:v>
                </c:pt>
                <c:pt idx="6">
                  <c:v>79975</c:v>
                </c:pt>
                <c:pt idx="7">
                  <c:v>105103</c:v>
                </c:pt>
                <c:pt idx="8">
                  <c:v>18305</c:v>
                </c:pt>
              </c:numCache>
            </c:numRef>
          </c:val>
          <c:extLst>
            <c:ext xmlns:c16="http://schemas.microsoft.com/office/drawing/2014/chart" uri="{C3380CC4-5D6E-409C-BE32-E72D297353CC}">
              <c16:uniqueId val="{00000000-E019-4338-AF97-BC4118F1052B}"/>
            </c:ext>
          </c:extLst>
        </c:ser>
        <c:dLbls>
          <c:showLegendKey val="0"/>
          <c:showVal val="0"/>
          <c:showCatName val="0"/>
          <c:showSerName val="0"/>
          <c:showPercent val="0"/>
          <c:showBubbleSize val="0"/>
        </c:dLbls>
        <c:gapWidth val="219"/>
        <c:overlap val="-27"/>
        <c:axId val="711837984"/>
        <c:axId val="535001120"/>
      </c:barChart>
      <c:catAx>
        <c:axId val="711837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5001120"/>
        <c:crosses val="autoZero"/>
        <c:auto val="1"/>
        <c:lblAlgn val="ctr"/>
        <c:lblOffset val="100"/>
        <c:noMultiLvlLbl val="0"/>
      </c:catAx>
      <c:valAx>
        <c:axId val="535001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18379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Microsoft Excel Worksheet.xlsx]Sheet2!PivotTable7</c:name>
    <c:fmtId val="3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State</a:t>
            </a:r>
            <a:r>
              <a:rPr lang="en-IN" baseline="0" dirty="0"/>
              <a:t> wise </a:t>
            </a:r>
            <a:r>
              <a:rPr lang="en-IN" dirty="0"/>
              <a:t>Cars ownership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Sheet2!$B$33:$B$34</c:f>
              <c:strCache>
                <c:ptCount val="1"/>
                <c:pt idx="0">
                  <c:v>No</c:v>
                </c:pt>
              </c:strCache>
            </c:strRef>
          </c:tx>
          <c:spPr>
            <a:solidFill>
              <a:schemeClr val="accent1"/>
            </a:solidFill>
            <a:ln>
              <a:noFill/>
            </a:ln>
            <a:effectLst/>
          </c:spPr>
          <c:invertIfNegative val="0"/>
          <c:cat>
            <c:strRef>
              <c:f>Sheet2!$A$35:$A$38</c:f>
              <c:strCache>
                <c:ptCount val="3"/>
                <c:pt idx="0">
                  <c:v>NSW</c:v>
                </c:pt>
                <c:pt idx="1">
                  <c:v>QLD</c:v>
                </c:pt>
                <c:pt idx="2">
                  <c:v>VIC</c:v>
                </c:pt>
              </c:strCache>
            </c:strRef>
          </c:cat>
          <c:val>
            <c:numRef>
              <c:f>Sheet2!$B$35:$B$38</c:f>
              <c:numCache>
                <c:formatCode>General</c:formatCode>
                <c:ptCount val="3"/>
                <c:pt idx="0">
                  <c:v>253611</c:v>
                </c:pt>
                <c:pt idx="1">
                  <c:v>98037</c:v>
                </c:pt>
                <c:pt idx="2">
                  <c:v>118729</c:v>
                </c:pt>
              </c:numCache>
            </c:numRef>
          </c:val>
          <c:extLst>
            <c:ext xmlns:c16="http://schemas.microsoft.com/office/drawing/2014/chart" uri="{C3380CC4-5D6E-409C-BE32-E72D297353CC}">
              <c16:uniqueId val="{00000000-8411-4F2D-AA7F-C0008CB2F66F}"/>
            </c:ext>
          </c:extLst>
        </c:ser>
        <c:ser>
          <c:idx val="1"/>
          <c:order val="1"/>
          <c:tx>
            <c:strRef>
              <c:f>Sheet2!$C$33:$C$34</c:f>
              <c:strCache>
                <c:ptCount val="1"/>
                <c:pt idx="0">
                  <c:v>Yes</c:v>
                </c:pt>
              </c:strCache>
            </c:strRef>
          </c:tx>
          <c:spPr>
            <a:solidFill>
              <a:schemeClr val="accent2"/>
            </a:solidFill>
            <a:ln>
              <a:noFill/>
            </a:ln>
            <a:effectLst/>
          </c:spPr>
          <c:invertIfNegative val="0"/>
          <c:cat>
            <c:strRef>
              <c:f>Sheet2!$A$35:$A$38</c:f>
              <c:strCache>
                <c:ptCount val="3"/>
                <c:pt idx="0">
                  <c:v>NSW</c:v>
                </c:pt>
                <c:pt idx="1">
                  <c:v>QLD</c:v>
                </c:pt>
                <c:pt idx="2">
                  <c:v>VIC</c:v>
                </c:pt>
              </c:strCache>
            </c:strRef>
          </c:cat>
          <c:val>
            <c:numRef>
              <c:f>Sheet2!$C$35:$C$38</c:f>
              <c:numCache>
                <c:formatCode>General</c:formatCode>
                <c:ptCount val="3"/>
                <c:pt idx="0">
                  <c:v>269912</c:v>
                </c:pt>
                <c:pt idx="1">
                  <c:v>105140</c:v>
                </c:pt>
                <c:pt idx="2">
                  <c:v>118512</c:v>
                </c:pt>
              </c:numCache>
            </c:numRef>
          </c:val>
          <c:extLst>
            <c:ext xmlns:c16="http://schemas.microsoft.com/office/drawing/2014/chart" uri="{C3380CC4-5D6E-409C-BE32-E72D297353CC}">
              <c16:uniqueId val="{00000001-8411-4F2D-AA7F-C0008CB2F66F}"/>
            </c:ext>
          </c:extLst>
        </c:ser>
        <c:dLbls>
          <c:showLegendKey val="0"/>
          <c:showVal val="0"/>
          <c:showCatName val="0"/>
          <c:showSerName val="0"/>
          <c:showPercent val="0"/>
          <c:showBubbleSize val="0"/>
        </c:dLbls>
        <c:gapWidth val="219"/>
        <c:overlap val="-27"/>
        <c:axId val="711837024"/>
        <c:axId val="471261520"/>
      </c:barChart>
      <c:catAx>
        <c:axId val="71183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1261520"/>
        <c:crosses val="autoZero"/>
        <c:auto val="1"/>
        <c:lblAlgn val="ctr"/>
        <c:lblOffset val="100"/>
        <c:noMultiLvlLbl val="0"/>
      </c:catAx>
      <c:valAx>
        <c:axId val="471261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1837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Microsoft Excel Worksheet.xlsx]Sheet2!PivotTable2</c:name>
    <c:fmtId val="2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Customer</a:t>
            </a:r>
            <a:r>
              <a:rPr lang="en-IN" baseline="0"/>
              <a:t> profile based on RFM value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Sheet2!$A$4:$A$8</c:f>
              <c:strCache>
                <c:ptCount val="4"/>
                <c:pt idx="0">
                  <c:v>Gold</c:v>
                </c:pt>
                <c:pt idx="1">
                  <c:v>Platinum</c:v>
                </c:pt>
                <c:pt idx="2">
                  <c:v>Silver</c:v>
                </c:pt>
                <c:pt idx="3">
                  <c:v>Bronze</c:v>
                </c:pt>
              </c:strCache>
            </c:strRef>
          </c:cat>
          <c:val>
            <c:numRef>
              <c:f>Sheet2!$B$4:$B$8</c:f>
              <c:numCache>
                <c:formatCode>General</c:formatCode>
                <c:ptCount val="4"/>
                <c:pt idx="0">
                  <c:v>857</c:v>
                </c:pt>
                <c:pt idx="1">
                  <c:v>907</c:v>
                </c:pt>
                <c:pt idx="2">
                  <c:v>866</c:v>
                </c:pt>
                <c:pt idx="3">
                  <c:v>862</c:v>
                </c:pt>
              </c:numCache>
            </c:numRef>
          </c:val>
          <c:extLst>
            <c:ext xmlns:c16="http://schemas.microsoft.com/office/drawing/2014/chart" uri="{C3380CC4-5D6E-409C-BE32-E72D297353CC}">
              <c16:uniqueId val="{00000000-1440-49FE-9BDD-B2DB6D2C5A80}"/>
            </c:ext>
          </c:extLst>
        </c:ser>
        <c:dLbls>
          <c:dLblPos val="outEnd"/>
          <c:showLegendKey val="0"/>
          <c:showVal val="1"/>
          <c:showCatName val="0"/>
          <c:showSerName val="0"/>
          <c:showPercent val="0"/>
          <c:showBubbleSize val="0"/>
        </c:dLbls>
        <c:gapWidth val="219"/>
        <c:overlap val="-27"/>
        <c:axId val="460683232"/>
        <c:axId val="472829152"/>
      </c:barChart>
      <c:catAx>
        <c:axId val="46068323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2829152"/>
        <c:crosses val="autoZero"/>
        <c:auto val="1"/>
        <c:lblAlgn val="ctr"/>
        <c:lblOffset val="100"/>
        <c:noMultiLvlLbl val="0"/>
      </c:catAx>
      <c:valAx>
        <c:axId val="47282915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460683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80276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41158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48757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59652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clevertap.com/blog/rfm-analysis/"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p>
        </p:txBody>
      </p:sp>
      <p:pic>
        <p:nvPicPr>
          <p:cNvPr id="112" name="Shape 57" descr="Shape 57"/>
          <p:cNvPicPr>
            <a:picLocks noChangeAspect="1"/>
          </p:cNvPicPr>
          <p:nvPr/>
        </p:nvPicPr>
        <p:blipFill>
          <a:blip r:embed="rId3"/>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IN" dirty="0"/>
              <a:t>KPMG Virtual Internship –  Mahender Kore </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Customer profile based on RFM Value:</a:t>
            </a:r>
            <a:endParaRPr dirty="0"/>
          </a:p>
        </p:txBody>
      </p:sp>
      <p:sp>
        <p:nvSpPr>
          <p:cNvPr id="151" name="Shape 100"/>
          <p:cNvSpPr/>
          <p:nvPr/>
        </p:nvSpPr>
        <p:spPr>
          <a:xfrm>
            <a:off x="205025" y="2164724"/>
            <a:ext cx="4134600" cy="122972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342900" indent="-342900" algn="just">
              <a:buFont typeface="Wingdings" panose="05000000000000000000" pitchFamily="2" charset="2"/>
              <a:buChar char="q"/>
            </a:pPr>
            <a:r>
              <a:rPr lang="en-US" dirty="0">
                <a:solidFill>
                  <a:schemeClr val="tx1"/>
                </a:solidFill>
              </a:rPr>
              <a:t>Customers with a </a:t>
            </a:r>
            <a:r>
              <a:rPr lang="en-US" dirty="0">
                <a:solidFill>
                  <a:srgbClr val="0070C0"/>
                </a:solidFill>
              </a:rPr>
              <a:t>Platinum profile</a:t>
            </a:r>
            <a:r>
              <a:rPr lang="en-US" dirty="0">
                <a:solidFill>
                  <a:schemeClr val="tx1"/>
                </a:solidFill>
              </a:rPr>
              <a:t> are substantial and make excellent candidates as top customers for the company.</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3" name="Chart 2">
            <a:extLst>
              <a:ext uri="{FF2B5EF4-FFF2-40B4-BE49-F238E27FC236}">
                <a16:creationId xmlns:a16="http://schemas.microsoft.com/office/drawing/2014/main" id="{F51489ED-D7A8-4502-AC2E-B3FA6DDBBFA5}"/>
              </a:ext>
            </a:extLst>
          </p:cNvPr>
          <p:cNvGraphicFramePr>
            <a:graphicFrameLocks/>
          </p:cNvGraphicFramePr>
          <p:nvPr>
            <p:extLst>
              <p:ext uri="{D42A27DB-BD31-4B8C-83A1-F6EECF244321}">
                <p14:modId xmlns:p14="http://schemas.microsoft.com/office/powerpoint/2010/main" val="2202361108"/>
              </p:ext>
            </p:extLst>
          </p:nvPr>
        </p:nvGraphicFramePr>
        <p:xfrm>
          <a:off x="4339625" y="1850011"/>
          <a:ext cx="4595906" cy="27824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Interpretation:</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Shape 91">
            <a:extLst>
              <a:ext uri="{FF2B5EF4-FFF2-40B4-BE49-F238E27FC236}">
                <a16:creationId xmlns:a16="http://schemas.microsoft.com/office/drawing/2014/main" id="{1D2BD67D-1F16-0029-7FEC-C653958CFCF4}"/>
              </a:ext>
            </a:extLst>
          </p:cNvPr>
          <p:cNvSpPr/>
          <p:nvPr/>
        </p:nvSpPr>
        <p:spPr>
          <a:xfrm>
            <a:off x="474445" y="1726879"/>
            <a:ext cx="7665348" cy="335338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High-Value Customers can be identified based on the following attributes</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algn="just"/>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Wingdings" panose="05000000000000000000" pitchFamily="2" charset="2"/>
              <a:buChar char="q"/>
            </a:pP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Aged between </a:t>
            </a:r>
            <a:r>
              <a:rPr lang="en-US" dirty="0">
                <a:solidFill>
                  <a:srgbClr val="0070C0"/>
                </a:solidFill>
                <a:latin typeface="Open Sans" panose="020B0606030504020204" pitchFamily="34" charset="0"/>
                <a:ea typeface="Open Sans" panose="020B0606030504020204" pitchFamily="34" charset="0"/>
                <a:cs typeface="Open Sans" panose="020B0606030504020204" pitchFamily="34" charset="0"/>
              </a:rPr>
              <a:t>41 – 50</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lgn="just">
              <a:buFont typeface="Wingdings" panose="05000000000000000000" pitchFamily="2" charset="2"/>
              <a:buChar char="q"/>
            </a:pP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Wingdings" panose="05000000000000000000" pitchFamily="2" charset="2"/>
              <a:buChar char="q"/>
            </a:pP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Belong to the </a:t>
            </a:r>
            <a:r>
              <a:rPr lang="en-US" dirty="0">
                <a:solidFill>
                  <a:srgbClr val="0070C0"/>
                </a:solidFill>
                <a:latin typeface="Open Sans" panose="020B0606030504020204" pitchFamily="34" charset="0"/>
                <a:ea typeface="Open Sans" panose="020B0606030504020204" pitchFamily="34" charset="0"/>
                <a:cs typeface="Open Sans" panose="020B0606030504020204" pitchFamily="34" charset="0"/>
              </a:rPr>
              <a:t>mass customer</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wealth segment.</a:t>
            </a:r>
          </a:p>
          <a:p>
            <a:pPr marL="342900" indent="-342900" algn="just">
              <a:buFont typeface="Wingdings" panose="05000000000000000000" pitchFamily="2" charset="2"/>
              <a:buChar char="q"/>
            </a:pP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Wingdings" panose="05000000000000000000" pitchFamily="2" charset="2"/>
              <a:buChar char="q"/>
            </a:pP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Employed in </a:t>
            </a:r>
            <a:r>
              <a:rPr lang="en-US" dirty="0">
                <a:solidFill>
                  <a:srgbClr val="0070C0"/>
                </a:solidFill>
                <a:latin typeface="Open Sans" panose="020B0606030504020204" pitchFamily="34" charset="0"/>
                <a:ea typeface="Open Sans" panose="020B0606030504020204" pitchFamily="34" charset="0"/>
                <a:cs typeface="Open Sans" panose="020B0606030504020204" pitchFamily="34" charset="0"/>
              </a:rPr>
              <a:t>Financial Services, Manufacturing, or Health</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lgn="just">
              <a:buFont typeface="Wingdings" panose="05000000000000000000" pitchFamily="2" charset="2"/>
              <a:buChar char="q"/>
            </a:pP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Wingdings" panose="05000000000000000000" pitchFamily="2" charset="2"/>
              <a:buChar char="q"/>
            </a:pP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Reside in </a:t>
            </a:r>
            <a:r>
              <a:rPr lang="en-US" dirty="0">
                <a:solidFill>
                  <a:srgbClr val="0070C0"/>
                </a:solidFill>
                <a:latin typeface="Open Sans" panose="020B0606030504020204" pitchFamily="34" charset="0"/>
                <a:ea typeface="Open Sans" panose="020B0606030504020204" pitchFamily="34" charset="0"/>
                <a:cs typeface="Open Sans" panose="020B0606030504020204" pitchFamily="34" charset="0"/>
              </a:rPr>
              <a:t>New South Wales</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lgn="just">
              <a:buFont typeface="Wingdings" panose="05000000000000000000" pitchFamily="2" charset="2"/>
              <a:buChar char="q"/>
            </a:pP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Wingdings" panose="05000000000000000000" pitchFamily="2" charset="2"/>
              <a:buChar char="q"/>
            </a:pPr>
            <a:r>
              <a:rPr lang="en-US" dirty="0">
                <a:solidFill>
                  <a:srgbClr val="0070C0"/>
                </a:solidFill>
                <a:latin typeface="Open Sans" panose="020B0606030504020204" pitchFamily="34" charset="0"/>
                <a:ea typeface="Open Sans" panose="020B0606030504020204" pitchFamily="34" charset="0"/>
                <a:cs typeface="Open Sans" panose="020B0606030504020204" pitchFamily="34" charset="0"/>
              </a:rPr>
              <a:t>Platinum profiled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customer.</a:t>
            </a:r>
          </a:p>
        </p:txBody>
      </p:sp>
      <p:sp>
        <p:nvSpPr>
          <p:cNvPr id="4" name="Shape 72">
            <a:extLst>
              <a:ext uri="{FF2B5EF4-FFF2-40B4-BE49-F238E27FC236}">
                <a16:creationId xmlns:a16="http://schemas.microsoft.com/office/drawing/2014/main" id="{0BA0E9EE-E486-F25C-8353-66BCAB0BFAA1}"/>
              </a:ext>
            </a:extLst>
          </p:cNvPr>
          <p:cNvSpPr/>
          <p:nvPr/>
        </p:nvSpPr>
        <p:spPr>
          <a:xfrm>
            <a:off x="107052" y="1063150"/>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Targeting High Value Customers:</a:t>
            </a:r>
            <a:endParaRPr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References:</a:t>
            </a:r>
          </a:p>
          <a:p>
            <a:endParaRPr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Box 2">
            <a:extLst>
              <a:ext uri="{FF2B5EF4-FFF2-40B4-BE49-F238E27FC236}">
                <a16:creationId xmlns:a16="http://schemas.microsoft.com/office/drawing/2014/main" id="{EFD54D1F-D565-8464-B9FE-021762B72391}"/>
              </a:ext>
            </a:extLst>
          </p:cNvPr>
          <p:cNvSpPr txBox="1"/>
          <p:nvPr/>
        </p:nvSpPr>
        <p:spPr>
          <a:xfrm>
            <a:off x="583746" y="1860264"/>
            <a:ext cx="519656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Wingdings" panose="05000000000000000000" pitchFamily="2" charset="2"/>
              <a:buChar char="q"/>
            </a:pPr>
            <a:r>
              <a:rPr lang="en-US" dirty="0">
                <a:solidFill>
                  <a:schemeClr val="tx1"/>
                </a:solidFill>
                <a:hlinkClick r:id="rId2">
                  <a:extLst>
                    <a:ext uri="{A12FA001-AC4F-418D-AE19-62706E023703}">
                      <ahyp:hlinkClr xmlns:ahyp="http://schemas.microsoft.com/office/drawing/2018/hyperlinkcolor" val="tx"/>
                    </a:ext>
                  </a:extLst>
                </a:hlinkClick>
              </a:rPr>
              <a:t>RFM analysis for Customer Segmentation – </a:t>
            </a:r>
            <a:r>
              <a:rPr lang="en-US" dirty="0" err="1">
                <a:solidFill>
                  <a:schemeClr val="tx1"/>
                </a:solidFill>
                <a:hlinkClick r:id="rId2">
                  <a:extLst>
                    <a:ext uri="{A12FA001-AC4F-418D-AE19-62706E023703}">
                      <ahyp:hlinkClr xmlns:ahyp="http://schemas.microsoft.com/office/drawing/2018/hyperlinkcolor" val="tx"/>
                    </a:ext>
                  </a:extLst>
                </a:hlinkClick>
              </a:rPr>
              <a:t>CleverTap</a:t>
            </a:r>
            <a:endParaRPr lang="en-US" dirty="0">
              <a:solidFill>
                <a:schemeClr val="tx1"/>
              </a:solidFill>
            </a:endParaRPr>
          </a:p>
          <a:p>
            <a:pPr marL="285750" indent="-285750">
              <a:buFont typeface="Wingdings" panose="05000000000000000000" pitchFamily="2" charset="2"/>
              <a:buChar char="q"/>
            </a:pPr>
            <a:endParaRPr lang="en-US" dirty="0">
              <a:solidFill>
                <a:schemeClr val="tx1"/>
              </a:solidFill>
            </a:endParaRPr>
          </a:p>
          <a:p>
            <a:pPr marL="285750" indent="-285750">
              <a:buFont typeface="Wingdings" panose="05000000000000000000" pitchFamily="2" charset="2"/>
              <a:buChar char="q"/>
            </a:pPr>
            <a:endParaRPr lang="en-IN" dirty="0">
              <a:solidFill>
                <a:schemeClr val="tx1"/>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To formulate a market strategy aimed at identifying high-value customers and key business segments:</a:t>
            </a:r>
            <a:endParaRPr dirty="0"/>
          </a:p>
        </p:txBody>
      </p:sp>
      <p:sp>
        <p:nvSpPr>
          <p:cNvPr id="124" name="Shape 73"/>
          <p:cNvSpPr/>
          <p:nvPr/>
        </p:nvSpPr>
        <p:spPr>
          <a:xfrm>
            <a:off x="205025" y="1953570"/>
            <a:ext cx="3803640" cy="276072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IN" sz="1800" b="1" u="sng" dirty="0">
                <a:latin typeface="Open Sans" panose="020B0606030504020204" pitchFamily="34" charset="0"/>
                <a:ea typeface="Open Sans" panose="020B0606030504020204" pitchFamily="34" charset="0"/>
                <a:cs typeface="Open Sans" panose="020B0606030504020204" pitchFamily="34" charset="0"/>
              </a:rPr>
              <a:t>Outline of Problem</a:t>
            </a:r>
          </a:p>
          <a:p>
            <a:pPr marL="139700" indent="0" algn="just">
              <a:buNone/>
            </a:pPr>
            <a:endParaRPr lang="en-IN" sz="1800" b="1" u="sng" dirty="0">
              <a:latin typeface="Open Sans" panose="020B0606030504020204" pitchFamily="34" charset="0"/>
              <a:ea typeface="Open Sans" panose="020B0606030504020204" pitchFamily="34" charset="0"/>
              <a:cs typeface="Open Sans" panose="020B0606030504020204" pitchFamily="34" charset="0"/>
            </a:endParaRPr>
          </a:p>
          <a:p>
            <a:pPr marL="285750" lvl="1" indent="-285750" algn="just">
              <a:buFont typeface="Wingdings" panose="05000000000000000000" pitchFamily="2" charset="2"/>
              <a:buChar char="q"/>
            </a:pPr>
            <a:r>
              <a:rPr lang="en-US" dirty="0">
                <a:latin typeface="Open Sans" panose="020B0606030504020204" pitchFamily="34" charset="0"/>
                <a:ea typeface="Open Sans" panose="020B0606030504020204" pitchFamily="34" charset="0"/>
                <a:cs typeface="Open Sans" panose="020B0606030504020204" pitchFamily="34" charset="0"/>
              </a:rPr>
              <a:t>Sprocket Central specializes in high-quality bicycles and accessories.</a:t>
            </a:r>
          </a:p>
          <a:p>
            <a:pPr marL="285750" lvl="1" indent="-285750" algn="just">
              <a:buFont typeface="Wingdings" panose="05000000000000000000" pitchFamily="2" charset="2"/>
              <a:buChar char="q"/>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lvl="1" indent="-285750" algn="just">
              <a:buFont typeface="Wingdings" panose="05000000000000000000" pitchFamily="2" charset="2"/>
              <a:buChar char="q"/>
            </a:pPr>
            <a:r>
              <a:rPr lang="en-US" dirty="0">
                <a:latin typeface="Open Sans" panose="020B0606030504020204" pitchFamily="34" charset="0"/>
                <a:ea typeface="Open Sans" panose="020B0606030504020204" pitchFamily="34" charset="0"/>
                <a:cs typeface="Open Sans" panose="020B0606030504020204" pitchFamily="34" charset="0"/>
              </a:rPr>
              <a:t>The Marketing Team is focused on boosting sales.</a:t>
            </a:r>
          </a:p>
          <a:p>
            <a:pPr marL="285750" lvl="1" indent="-285750" algn="just">
              <a:buFont typeface="Wingdings" panose="05000000000000000000" pitchFamily="2" charset="2"/>
              <a:buChar char="q"/>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lvl="1" indent="-285750" algn="just">
              <a:buFont typeface="Wingdings" panose="05000000000000000000" pitchFamily="2" charset="2"/>
              <a:buChar char="q"/>
            </a:pPr>
            <a:r>
              <a:rPr lang="en-US" dirty="0">
                <a:latin typeface="Open Sans" panose="020B0606030504020204" pitchFamily="34" charset="0"/>
                <a:ea typeface="Open Sans" panose="020B0606030504020204" pitchFamily="34" charset="0"/>
                <a:cs typeface="Open Sans" panose="020B0606030504020204" pitchFamily="34" charset="0"/>
              </a:rPr>
              <a:t>They aim to target 1,000 new customers who will bring substantial value to the business.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 Placeholder 3">
            <a:extLst>
              <a:ext uri="{FF2B5EF4-FFF2-40B4-BE49-F238E27FC236}">
                <a16:creationId xmlns:a16="http://schemas.microsoft.com/office/drawing/2014/main" id="{E6E612B2-C883-EB9E-A8C5-DA8378E73CD0}"/>
              </a:ext>
            </a:extLst>
          </p:cNvPr>
          <p:cNvSpPr txBox="1">
            <a:spLocks/>
          </p:cNvSpPr>
          <p:nvPr/>
        </p:nvSpPr>
        <p:spPr>
          <a:xfrm>
            <a:off x="4008665" y="1976782"/>
            <a:ext cx="5045530" cy="3052418"/>
          </a:xfrm>
          <a:prstGeom prst="rect">
            <a:avLst/>
          </a:prstGeom>
        </p:spPr>
        <p:txBody>
          <a:bodyPr>
            <a:noAutofit/>
          </a:bodyPr>
          <a:lst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a:lstStyle>
          <a:p>
            <a:pPr marL="114300" indent="0" algn="just" hangingPunct="1">
              <a:buNone/>
            </a:pPr>
            <a:r>
              <a:rPr lang="en-IN" b="1" u="sng" dirty="0">
                <a:solidFill>
                  <a:schemeClr val="tx1"/>
                </a:solidFill>
                <a:latin typeface="Open Sans" panose="020B0606030504020204" pitchFamily="34" charset="0"/>
                <a:ea typeface="Open Sans" panose="020B0606030504020204" pitchFamily="34" charset="0"/>
                <a:cs typeface="Open Sans" panose="020B0606030504020204" pitchFamily="34" charset="0"/>
              </a:rPr>
              <a:t>Approach for Data Analysis</a:t>
            </a:r>
          </a:p>
          <a:p>
            <a:pPr algn="just" hangingPunct="1">
              <a:buFont typeface="Wingdings" panose="05000000000000000000" pitchFamily="2" charset="2"/>
              <a:buChar char="q"/>
            </a:pPr>
            <a:endPar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hangingPunct="1">
              <a:buFont typeface="Wingdings" panose="05000000000000000000" pitchFamily="2" charset="2"/>
              <a:buChar char="q"/>
            </a:pP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Identifying </a:t>
            </a:r>
            <a:r>
              <a:rPr lang="en-US" sz="1400" b="1" dirty="0">
                <a:solidFill>
                  <a:srgbClr val="0070C0"/>
                </a:solidFill>
                <a:latin typeface="Open Sans" panose="020B0606030504020204" pitchFamily="34" charset="0"/>
                <a:ea typeface="Open Sans" panose="020B0606030504020204" pitchFamily="34" charset="0"/>
                <a:cs typeface="Open Sans" panose="020B0606030504020204" pitchFamily="34" charset="0"/>
              </a:rPr>
              <a:t>high-potential age and wealth segments </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among the customer base.</a:t>
            </a:r>
          </a:p>
          <a:p>
            <a:pPr algn="just" hangingPunct="1">
              <a:buFont typeface="Wingdings" panose="05000000000000000000" pitchFamily="2" charset="2"/>
              <a:buChar char="q"/>
            </a:pPr>
            <a:endPar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hangingPunct="1">
              <a:buFont typeface="Wingdings" panose="05000000000000000000" pitchFamily="2" charset="2"/>
              <a:buChar char="q"/>
            </a:pP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 Conducting a </a:t>
            </a:r>
            <a:r>
              <a:rPr lang="en-US" sz="1400" b="1" dirty="0">
                <a:solidFill>
                  <a:srgbClr val="0070C0"/>
                </a:solidFill>
                <a:latin typeface="Open Sans" panose="020B0606030504020204" pitchFamily="34" charset="0"/>
                <a:ea typeface="Open Sans" panose="020B0606030504020204" pitchFamily="34" charset="0"/>
                <a:cs typeface="Open Sans" panose="020B0606030504020204" pitchFamily="34" charset="0"/>
              </a:rPr>
              <a:t>profit analysis </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based on city and job industry to understand regional and occupational trends.</a:t>
            </a:r>
          </a:p>
          <a:p>
            <a:pPr marL="114300" indent="0" algn="just" hangingPunct="1">
              <a:buNone/>
            </a:pPr>
            <a:endParaRPr lang="en-IN" sz="1100" b="1" u="sng"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hangingPunct="1">
              <a:buFont typeface="Wingdings" panose="05000000000000000000" pitchFamily="2" charset="2"/>
              <a:buChar char="q"/>
            </a:pP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Utilizing bike sales data to implement </a:t>
            </a:r>
            <a:r>
              <a:rPr lang="en-US" sz="1400" b="1" dirty="0">
                <a:solidFill>
                  <a:srgbClr val="0070C0"/>
                </a:solidFill>
                <a:latin typeface="Open Sans" panose="020B0606030504020204" pitchFamily="34" charset="0"/>
                <a:ea typeface="Open Sans" panose="020B0606030504020204" pitchFamily="34" charset="0"/>
                <a:cs typeface="Open Sans" panose="020B0606030504020204" pitchFamily="34" charset="0"/>
              </a:rPr>
              <a:t>customer segmentation </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through the RFM strategy technique.</a:t>
            </a:r>
          </a:p>
          <a:p>
            <a:pPr algn="just" hangingPunct="1">
              <a:buFont typeface="Wingdings" panose="05000000000000000000" pitchFamily="2" charset="2"/>
              <a:buChar char="q"/>
            </a:pPr>
            <a:endPar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14300" indent="0" algn="just" hangingPunct="1">
              <a:buNone/>
            </a:pPr>
            <a:endParaRPr lang="en-IN" b="1" u="sng"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85214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Identifying the Data quality issues: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3" name="Table 2">
            <a:extLst>
              <a:ext uri="{FF2B5EF4-FFF2-40B4-BE49-F238E27FC236}">
                <a16:creationId xmlns:a16="http://schemas.microsoft.com/office/drawing/2014/main" id="{0A389D35-5E53-FEEA-96E3-5EB80AE4BA9F}"/>
              </a:ext>
            </a:extLst>
          </p:cNvPr>
          <p:cNvGraphicFramePr>
            <a:graphicFrameLocks noGrp="1"/>
          </p:cNvGraphicFramePr>
          <p:nvPr>
            <p:extLst>
              <p:ext uri="{D42A27DB-BD31-4B8C-83A1-F6EECF244321}">
                <p14:modId xmlns:p14="http://schemas.microsoft.com/office/powerpoint/2010/main" val="1115155562"/>
              </p:ext>
            </p:extLst>
          </p:nvPr>
        </p:nvGraphicFramePr>
        <p:xfrm>
          <a:off x="277525" y="1365352"/>
          <a:ext cx="8661450" cy="3694302"/>
        </p:xfrm>
        <a:graphic>
          <a:graphicData uri="http://schemas.openxmlformats.org/drawingml/2006/table">
            <a:tbl>
              <a:tblPr firstRow="1" bandRow="1">
                <a:tableStyleId>{5940675A-B579-460E-94D1-54222C63F5DA}</a:tableStyleId>
              </a:tblPr>
              <a:tblGrid>
                <a:gridCol w="1502289">
                  <a:extLst>
                    <a:ext uri="{9D8B030D-6E8A-4147-A177-3AD203B41FA5}">
                      <a16:colId xmlns:a16="http://schemas.microsoft.com/office/drawing/2014/main" val="148087867"/>
                    </a:ext>
                  </a:extLst>
                </a:gridCol>
                <a:gridCol w="1384861">
                  <a:extLst>
                    <a:ext uri="{9D8B030D-6E8A-4147-A177-3AD203B41FA5}">
                      <a16:colId xmlns:a16="http://schemas.microsoft.com/office/drawing/2014/main" val="3584024539"/>
                    </a:ext>
                  </a:extLst>
                </a:gridCol>
                <a:gridCol w="1443575">
                  <a:extLst>
                    <a:ext uri="{9D8B030D-6E8A-4147-A177-3AD203B41FA5}">
                      <a16:colId xmlns:a16="http://schemas.microsoft.com/office/drawing/2014/main" val="4201493851"/>
                    </a:ext>
                  </a:extLst>
                </a:gridCol>
                <a:gridCol w="1443575">
                  <a:extLst>
                    <a:ext uri="{9D8B030D-6E8A-4147-A177-3AD203B41FA5}">
                      <a16:colId xmlns:a16="http://schemas.microsoft.com/office/drawing/2014/main" val="2250256539"/>
                    </a:ext>
                  </a:extLst>
                </a:gridCol>
                <a:gridCol w="1165404">
                  <a:extLst>
                    <a:ext uri="{9D8B030D-6E8A-4147-A177-3AD203B41FA5}">
                      <a16:colId xmlns:a16="http://schemas.microsoft.com/office/drawing/2014/main" val="2588239959"/>
                    </a:ext>
                  </a:extLst>
                </a:gridCol>
                <a:gridCol w="1721746">
                  <a:extLst>
                    <a:ext uri="{9D8B030D-6E8A-4147-A177-3AD203B41FA5}">
                      <a16:colId xmlns:a16="http://schemas.microsoft.com/office/drawing/2014/main" val="2067736160"/>
                    </a:ext>
                  </a:extLst>
                </a:gridCol>
              </a:tblGrid>
              <a:tr h="643191">
                <a:tc rowSpan="2">
                  <a:txBody>
                    <a:bodyPr/>
                    <a:lstStyle/>
                    <a:p>
                      <a:pPr lvl="2" algn="ctr"/>
                      <a:endParaRPr lang="en-IN" sz="1400" b="1" dirty="0">
                        <a:latin typeface="Open Sans" panose="020B0606030504020204" pitchFamily="34" charset="0"/>
                        <a:ea typeface="Open Sans" panose="020B0606030504020204" pitchFamily="34" charset="0"/>
                        <a:cs typeface="Open Sans" panose="020B0606030504020204" pitchFamily="34" charset="0"/>
                      </a:endParaRPr>
                    </a:p>
                    <a:p>
                      <a:pPr lvl="2" algn="ctr"/>
                      <a:r>
                        <a:rPr lang="en-IN" sz="1400" b="1" dirty="0">
                          <a:latin typeface="Open Sans" panose="020B0606030504020204" pitchFamily="34" charset="0"/>
                          <a:ea typeface="Open Sans" panose="020B0606030504020204" pitchFamily="34" charset="0"/>
                          <a:cs typeface="Open Sans" panose="020B0606030504020204" pitchFamily="34" charset="0"/>
                        </a:rPr>
                        <a:t>Data set</a:t>
                      </a:r>
                    </a:p>
                  </a:txBody>
                  <a:tcPr>
                    <a:noFill/>
                  </a:tcPr>
                </a:tc>
                <a:tc gridSpan="5">
                  <a:txBody>
                    <a:bodyPr/>
                    <a:lstStyle/>
                    <a:p>
                      <a:pPr lvl="2" algn="ctr"/>
                      <a:r>
                        <a:rPr lang="en-IN" sz="1400" b="1" dirty="0">
                          <a:latin typeface="Open Sans" panose="020B0606030504020204" pitchFamily="34" charset="0"/>
                          <a:ea typeface="Open Sans" panose="020B0606030504020204" pitchFamily="34" charset="0"/>
                          <a:cs typeface="Open Sans" panose="020B0606030504020204" pitchFamily="34" charset="0"/>
                        </a:rPr>
                        <a:t>Data quality issues</a:t>
                      </a:r>
                    </a:p>
                  </a:txBody>
                  <a:tcPr>
                    <a:no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pPr lvl="2" algn="ctr"/>
                      <a:endParaRPr lang="en-IN" sz="1400" b="1" dirty="0">
                        <a:latin typeface="Open Sans" panose="020B0606030504020204" pitchFamily="34" charset="0"/>
                        <a:ea typeface="Open Sans" panose="020B0606030504020204" pitchFamily="34" charset="0"/>
                        <a:cs typeface="Open Sans" panose="020B0606030504020204" pitchFamily="34" charset="0"/>
                      </a:endParaRPr>
                    </a:p>
                  </a:txBody>
                  <a:tcPr>
                    <a:noFill/>
                  </a:tcPr>
                </a:tc>
                <a:extLst>
                  <a:ext uri="{0D108BD9-81ED-4DB2-BD59-A6C34878D82A}">
                    <a16:rowId xmlns:a16="http://schemas.microsoft.com/office/drawing/2014/main" val="3464749741"/>
                  </a:ext>
                </a:extLst>
              </a:tr>
              <a:tr h="643191">
                <a:tc vMerge="1">
                  <a:txBody>
                    <a:bodyPr/>
                    <a:lstStyle/>
                    <a:p>
                      <a:endParaRPr lang="en-IN" dirty="0"/>
                    </a:p>
                  </a:txBody>
                  <a:tcPr/>
                </a:tc>
                <a:tc>
                  <a:txBody>
                    <a:bodyPr/>
                    <a:lstStyle/>
                    <a:p>
                      <a:pPr lvl="2" algn="ctr"/>
                      <a:r>
                        <a:rPr lang="en-IN" sz="1400" b="1" dirty="0">
                          <a:latin typeface="Open Sans" panose="020B0606030504020204" pitchFamily="34" charset="0"/>
                          <a:ea typeface="Open Sans" panose="020B0606030504020204" pitchFamily="34" charset="0"/>
                          <a:cs typeface="Open Sans" panose="020B0606030504020204" pitchFamily="34" charset="0"/>
                        </a:rPr>
                        <a:t>Accuracy</a:t>
                      </a:r>
                    </a:p>
                  </a:txBody>
                  <a:tcPr>
                    <a:noFill/>
                  </a:tcPr>
                </a:tc>
                <a:tc>
                  <a:txBody>
                    <a:bodyPr/>
                    <a:lstStyle/>
                    <a:p>
                      <a:pPr lvl="2" algn="ctr"/>
                      <a:r>
                        <a:rPr lang="en-IN" sz="1400" b="1" dirty="0">
                          <a:latin typeface="Open Sans" panose="020B0606030504020204" pitchFamily="34" charset="0"/>
                          <a:ea typeface="Open Sans" panose="020B0606030504020204" pitchFamily="34" charset="0"/>
                          <a:cs typeface="Open Sans" panose="020B0606030504020204" pitchFamily="34" charset="0"/>
                        </a:rPr>
                        <a:t>Completeness</a:t>
                      </a:r>
                    </a:p>
                  </a:txBody>
                  <a:tcPr>
                    <a:noFill/>
                  </a:tcPr>
                </a:tc>
                <a:tc>
                  <a:txBody>
                    <a:bodyPr/>
                    <a:lstStyle/>
                    <a:p>
                      <a:pPr lvl="2" algn="ctr"/>
                      <a:r>
                        <a:rPr lang="en-IN" sz="1400" b="1" dirty="0">
                          <a:latin typeface="Open Sans" panose="020B0606030504020204" pitchFamily="34" charset="0"/>
                          <a:ea typeface="Open Sans" panose="020B0606030504020204" pitchFamily="34" charset="0"/>
                          <a:cs typeface="Open Sans" panose="020B0606030504020204" pitchFamily="34" charset="0"/>
                        </a:rPr>
                        <a:t>Consistency</a:t>
                      </a:r>
                    </a:p>
                  </a:txBody>
                  <a:tcPr>
                    <a:noFill/>
                  </a:tcPr>
                </a:tc>
                <a:tc>
                  <a:txBody>
                    <a:bodyPr/>
                    <a:lstStyle/>
                    <a:p>
                      <a:pPr lvl="2" algn="ctr"/>
                      <a:r>
                        <a:rPr lang="en-IN" sz="1400" b="1" dirty="0">
                          <a:latin typeface="Open Sans" panose="020B0606030504020204" pitchFamily="34" charset="0"/>
                          <a:ea typeface="Open Sans" panose="020B0606030504020204" pitchFamily="34" charset="0"/>
                          <a:cs typeface="Open Sans" panose="020B0606030504020204" pitchFamily="34" charset="0"/>
                        </a:rPr>
                        <a:t>Relevance</a:t>
                      </a:r>
                    </a:p>
                  </a:txBody>
                  <a:tcPr>
                    <a:noFill/>
                  </a:tcPr>
                </a:tc>
                <a:tc>
                  <a:txBody>
                    <a:bodyPr/>
                    <a:lstStyle/>
                    <a:p>
                      <a:pPr lvl="2" algn="ctr"/>
                      <a:r>
                        <a:rPr lang="en-IN" sz="1400" b="1" dirty="0">
                          <a:latin typeface="Open Sans" panose="020B0606030504020204" pitchFamily="34" charset="0"/>
                          <a:ea typeface="Open Sans" panose="020B0606030504020204" pitchFamily="34" charset="0"/>
                          <a:cs typeface="Open Sans" panose="020B0606030504020204" pitchFamily="34" charset="0"/>
                        </a:rPr>
                        <a:t>Validity</a:t>
                      </a:r>
                    </a:p>
                  </a:txBody>
                  <a:tcPr>
                    <a:noFill/>
                  </a:tcPr>
                </a:tc>
                <a:extLst>
                  <a:ext uri="{0D108BD9-81ED-4DB2-BD59-A6C34878D82A}">
                    <a16:rowId xmlns:a16="http://schemas.microsoft.com/office/drawing/2014/main" val="3484650844"/>
                  </a:ext>
                </a:extLst>
              </a:tr>
              <a:tr h="708336">
                <a:tc>
                  <a:txBody>
                    <a:bodyPr/>
                    <a:lstStyle/>
                    <a:p>
                      <a:pPr lvl="2" algn="ctr"/>
                      <a:r>
                        <a:rPr lang="en-IN" sz="1400" b="1" dirty="0">
                          <a:latin typeface="Open Sans" panose="020B0606030504020204" pitchFamily="34" charset="0"/>
                          <a:ea typeface="Open Sans" panose="020B0606030504020204" pitchFamily="34" charset="0"/>
                          <a:cs typeface="Open Sans" panose="020B0606030504020204" pitchFamily="34" charset="0"/>
                        </a:rPr>
                        <a:t>Customer Address</a:t>
                      </a:r>
                    </a:p>
                  </a:txBody>
                  <a:tcPr>
                    <a:noFill/>
                  </a:tcPr>
                </a:tc>
                <a:tc>
                  <a:txBody>
                    <a:bodyPr/>
                    <a:lstStyle/>
                    <a:p>
                      <a:pPr lvl="2" algn="ctr"/>
                      <a:r>
                        <a:rPr lang="en-IN" sz="1400" b="0" dirty="0">
                          <a:latin typeface="Open Sans" panose="020B0606030504020204" pitchFamily="34" charset="0"/>
                          <a:ea typeface="Open Sans" panose="020B0606030504020204" pitchFamily="34" charset="0"/>
                          <a:cs typeface="Open Sans" panose="020B0606030504020204" pitchFamily="34" charset="0"/>
                        </a:rPr>
                        <a:t>DOB: Invalid entries </a:t>
                      </a:r>
                    </a:p>
                  </a:txBody>
                  <a:tcPr>
                    <a:noFill/>
                  </a:tcPr>
                </a:tc>
                <a:tc>
                  <a:txBody>
                    <a:bodyPr/>
                    <a:lstStyle/>
                    <a:p>
                      <a:pPr lvl="2" algn="ctr"/>
                      <a:r>
                        <a:rPr lang="en-IN" sz="1400" b="0" dirty="0">
                          <a:latin typeface="Open Sans" panose="020B0606030504020204" pitchFamily="34" charset="0"/>
                          <a:ea typeface="Open Sans" panose="020B0606030504020204" pitchFamily="34" charset="0"/>
                          <a:cs typeface="Open Sans" panose="020B0606030504020204" pitchFamily="34" charset="0"/>
                        </a:rPr>
                        <a:t>Job title, Job Industry : missing values</a:t>
                      </a:r>
                    </a:p>
                  </a:txBody>
                  <a:tcPr>
                    <a:noFill/>
                  </a:tcPr>
                </a:tc>
                <a:tc>
                  <a:txBody>
                    <a:bodyPr/>
                    <a:lstStyle/>
                    <a:p>
                      <a:pPr lvl="2" algn="ctr"/>
                      <a:r>
                        <a:rPr lang="en-IN" sz="1400" b="0" dirty="0">
                          <a:latin typeface="Open Sans" panose="020B0606030504020204" pitchFamily="34" charset="0"/>
                          <a:ea typeface="Open Sans" panose="020B0606030504020204" pitchFamily="34" charset="0"/>
                          <a:cs typeface="Open Sans" panose="020B0606030504020204" pitchFamily="34" charset="0"/>
                        </a:rPr>
                        <a:t>Gender : use of abbreviations and variations</a:t>
                      </a:r>
                    </a:p>
                  </a:txBody>
                  <a:tcPr>
                    <a:noFill/>
                  </a:tcPr>
                </a:tc>
                <a:tc>
                  <a:txBody>
                    <a:bodyPr/>
                    <a:lstStyle/>
                    <a:p>
                      <a:pPr lvl="2" algn="ctr"/>
                      <a:r>
                        <a:rPr lang="en-IN" sz="1400" b="0" dirty="0">
                          <a:latin typeface="Open Sans" panose="020B0606030504020204" pitchFamily="34" charset="0"/>
                          <a:ea typeface="Open Sans" panose="020B0606030504020204" pitchFamily="34" charset="0"/>
                          <a:cs typeface="Open Sans" panose="020B0606030504020204" pitchFamily="34" charset="0"/>
                        </a:rPr>
                        <a:t>Default column</a:t>
                      </a:r>
                    </a:p>
                  </a:txBody>
                  <a:tcPr>
                    <a:noFill/>
                  </a:tcPr>
                </a:tc>
                <a:tc>
                  <a:txBody>
                    <a:bodyPr/>
                    <a:lstStyle/>
                    <a:p>
                      <a:pPr lvl="2" algn="ctr"/>
                      <a:endParaRPr lang="en-IN" sz="1400" b="0" dirty="0">
                        <a:latin typeface="Open Sans" panose="020B0606030504020204" pitchFamily="34" charset="0"/>
                        <a:ea typeface="Open Sans" panose="020B0606030504020204" pitchFamily="34" charset="0"/>
                        <a:cs typeface="Open Sans" panose="020B0606030504020204" pitchFamily="34" charset="0"/>
                      </a:endParaRPr>
                    </a:p>
                  </a:txBody>
                  <a:tcPr>
                    <a:noFill/>
                  </a:tcPr>
                </a:tc>
                <a:extLst>
                  <a:ext uri="{0D108BD9-81ED-4DB2-BD59-A6C34878D82A}">
                    <a16:rowId xmlns:a16="http://schemas.microsoft.com/office/drawing/2014/main" val="27792018"/>
                  </a:ext>
                </a:extLst>
              </a:tr>
              <a:tr h="643191">
                <a:tc>
                  <a:txBody>
                    <a:bodyPr/>
                    <a:lstStyle/>
                    <a:p>
                      <a:pPr lvl="2" algn="ctr"/>
                      <a:r>
                        <a:rPr lang="en-IN" sz="1400" b="1" dirty="0">
                          <a:latin typeface="Open Sans" panose="020B0606030504020204" pitchFamily="34" charset="0"/>
                          <a:ea typeface="Open Sans" panose="020B0606030504020204" pitchFamily="34" charset="0"/>
                          <a:cs typeface="Open Sans" panose="020B0606030504020204" pitchFamily="34" charset="0"/>
                        </a:rPr>
                        <a:t>Customer Demographics</a:t>
                      </a:r>
                    </a:p>
                  </a:txBody>
                  <a:tcPr>
                    <a:noFill/>
                  </a:tcPr>
                </a:tc>
                <a:tc>
                  <a:txBody>
                    <a:bodyPr/>
                    <a:lstStyle/>
                    <a:p>
                      <a:pPr lvl="2" algn="ctr"/>
                      <a:endParaRPr lang="en-IN" sz="1400" b="1" dirty="0">
                        <a:latin typeface="Open Sans" panose="020B0606030504020204" pitchFamily="34" charset="0"/>
                        <a:ea typeface="Open Sans" panose="020B0606030504020204" pitchFamily="34" charset="0"/>
                        <a:cs typeface="Open Sans" panose="020B0606030504020204" pitchFamily="34" charset="0"/>
                      </a:endParaRPr>
                    </a:p>
                  </a:txBody>
                  <a:tcPr>
                    <a:noFill/>
                  </a:tcPr>
                </a:tc>
                <a:tc>
                  <a:txBody>
                    <a:bodyPr/>
                    <a:lstStyle/>
                    <a:p>
                      <a:pPr lvl="2" algn="ctr"/>
                      <a:endParaRPr lang="en-IN" sz="1400" b="1" dirty="0">
                        <a:latin typeface="Open Sans" panose="020B0606030504020204" pitchFamily="34" charset="0"/>
                        <a:ea typeface="Open Sans" panose="020B0606030504020204" pitchFamily="34" charset="0"/>
                        <a:cs typeface="Open Sans" panose="020B0606030504020204" pitchFamily="34" charset="0"/>
                      </a:endParaRPr>
                    </a:p>
                  </a:txBody>
                  <a:tcP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IN" sz="1400" b="0" dirty="0">
                          <a:latin typeface="Open Sans" panose="020B0606030504020204" pitchFamily="34" charset="0"/>
                          <a:ea typeface="Open Sans" panose="020B0606030504020204" pitchFamily="34" charset="0"/>
                          <a:cs typeface="Open Sans" panose="020B0606030504020204" pitchFamily="34" charset="0"/>
                        </a:rPr>
                        <a:t>State : use of abbreviations and variations </a:t>
                      </a:r>
                    </a:p>
                  </a:txBody>
                  <a:tcPr>
                    <a:noFill/>
                  </a:tcPr>
                </a:tc>
                <a:tc>
                  <a:txBody>
                    <a:bodyPr/>
                    <a:lstStyle/>
                    <a:p>
                      <a:pPr lvl="2" algn="ctr"/>
                      <a:endParaRPr lang="en-IN" sz="1400" b="1" dirty="0">
                        <a:latin typeface="Open Sans" panose="020B0606030504020204" pitchFamily="34" charset="0"/>
                        <a:ea typeface="Open Sans" panose="020B0606030504020204" pitchFamily="34" charset="0"/>
                        <a:cs typeface="Open Sans" panose="020B0606030504020204" pitchFamily="34" charset="0"/>
                      </a:endParaRPr>
                    </a:p>
                  </a:txBody>
                  <a:tcPr>
                    <a:noFill/>
                  </a:tcPr>
                </a:tc>
                <a:tc>
                  <a:txBody>
                    <a:bodyPr/>
                    <a:lstStyle/>
                    <a:p>
                      <a:pPr lvl="2" algn="ctr"/>
                      <a:endParaRPr lang="en-IN" sz="1400" b="1" dirty="0">
                        <a:latin typeface="Open Sans" panose="020B0606030504020204" pitchFamily="34" charset="0"/>
                        <a:ea typeface="Open Sans" panose="020B0606030504020204" pitchFamily="34" charset="0"/>
                        <a:cs typeface="Open Sans" panose="020B0606030504020204" pitchFamily="34" charset="0"/>
                      </a:endParaRPr>
                    </a:p>
                  </a:txBody>
                  <a:tcPr>
                    <a:noFill/>
                  </a:tcPr>
                </a:tc>
                <a:extLst>
                  <a:ext uri="{0D108BD9-81ED-4DB2-BD59-A6C34878D82A}">
                    <a16:rowId xmlns:a16="http://schemas.microsoft.com/office/drawing/2014/main" val="3171027626"/>
                  </a:ext>
                </a:extLst>
              </a:tr>
              <a:tr h="643191">
                <a:tc>
                  <a:txBody>
                    <a:bodyPr/>
                    <a:lstStyle/>
                    <a:p>
                      <a:pPr lvl="2" algn="ctr"/>
                      <a:r>
                        <a:rPr lang="en-IN" sz="1400" b="1" dirty="0">
                          <a:latin typeface="Open Sans" panose="020B0606030504020204" pitchFamily="34" charset="0"/>
                          <a:ea typeface="Open Sans" panose="020B0606030504020204" pitchFamily="34" charset="0"/>
                          <a:cs typeface="Open Sans" panose="020B0606030504020204" pitchFamily="34" charset="0"/>
                        </a:rPr>
                        <a:t>Transactions </a:t>
                      </a:r>
                    </a:p>
                  </a:txBody>
                  <a:tcPr>
                    <a:noFill/>
                  </a:tcPr>
                </a:tc>
                <a:tc>
                  <a:txBody>
                    <a:bodyPr/>
                    <a:lstStyle/>
                    <a:p>
                      <a:pPr lvl="2" algn="ctr"/>
                      <a:endParaRPr lang="en-IN" sz="1400" b="1" dirty="0">
                        <a:latin typeface="Open Sans" panose="020B0606030504020204" pitchFamily="34" charset="0"/>
                        <a:ea typeface="Open Sans" panose="020B0606030504020204" pitchFamily="34" charset="0"/>
                        <a:cs typeface="Open Sans" panose="020B0606030504020204" pitchFamily="34" charset="0"/>
                      </a:endParaRPr>
                    </a:p>
                  </a:txBody>
                  <a:tcPr>
                    <a:noFill/>
                  </a:tcPr>
                </a:tc>
                <a:tc>
                  <a:txBody>
                    <a:bodyPr/>
                    <a:lstStyle/>
                    <a:p>
                      <a:pPr lvl="2" algn="ctr"/>
                      <a:r>
                        <a:rPr lang="en-IN" sz="1400" b="0" dirty="0">
                          <a:latin typeface="Open Sans" panose="020B0606030504020204" pitchFamily="34" charset="0"/>
                          <a:ea typeface="Open Sans" panose="020B0606030504020204" pitchFamily="34" charset="0"/>
                          <a:cs typeface="Open Sans" panose="020B0606030504020204" pitchFamily="34" charset="0"/>
                        </a:rPr>
                        <a:t>Online orders, Brand : missing values</a:t>
                      </a:r>
                    </a:p>
                  </a:txBody>
                  <a:tcPr>
                    <a:noFill/>
                  </a:tcPr>
                </a:tc>
                <a:tc>
                  <a:txBody>
                    <a:bodyPr/>
                    <a:lstStyle/>
                    <a:p>
                      <a:pPr lvl="2" algn="ctr"/>
                      <a:endParaRPr lang="en-IN" sz="1400" b="1" dirty="0">
                        <a:latin typeface="Open Sans" panose="020B0606030504020204" pitchFamily="34" charset="0"/>
                        <a:ea typeface="Open Sans" panose="020B0606030504020204" pitchFamily="34" charset="0"/>
                        <a:cs typeface="Open Sans" panose="020B0606030504020204" pitchFamily="34" charset="0"/>
                      </a:endParaRPr>
                    </a:p>
                  </a:txBody>
                  <a:tcPr>
                    <a:noFill/>
                  </a:tcPr>
                </a:tc>
                <a:tc>
                  <a:txBody>
                    <a:bodyPr/>
                    <a:lstStyle/>
                    <a:p>
                      <a:pPr lvl="2" algn="ctr"/>
                      <a:endParaRPr lang="en-IN" sz="1400" b="0" dirty="0">
                        <a:latin typeface="Open Sans" panose="020B0606030504020204" pitchFamily="34" charset="0"/>
                        <a:ea typeface="Open Sans" panose="020B0606030504020204" pitchFamily="34" charset="0"/>
                        <a:cs typeface="Open Sans" panose="020B0606030504020204" pitchFamily="34" charset="0"/>
                      </a:endParaRPr>
                    </a:p>
                  </a:txBody>
                  <a:tcPr>
                    <a:noFill/>
                  </a:tcPr>
                </a:tc>
                <a:tc>
                  <a:txBody>
                    <a:bodyPr/>
                    <a:lstStyle/>
                    <a:p>
                      <a:pPr lvl="2" algn="ctr"/>
                      <a:r>
                        <a:rPr lang="en-IN" sz="1400" b="0" dirty="0">
                          <a:latin typeface="Open Sans" panose="020B0606030504020204" pitchFamily="34" charset="0"/>
                          <a:ea typeface="Open Sans" panose="020B0606030504020204" pitchFamily="34" charset="0"/>
                          <a:cs typeface="Open Sans" panose="020B0606030504020204" pitchFamily="34" charset="0"/>
                        </a:rPr>
                        <a:t>Product first sold date : Wrongly formatted </a:t>
                      </a:r>
                    </a:p>
                  </a:txBody>
                  <a:tcPr>
                    <a:noFill/>
                  </a:tcPr>
                </a:tc>
                <a:extLst>
                  <a:ext uri="{0D108BD9-81ED-4DB2-BD59-A6C34878D82A}">
                    <a16:rowId xmlns:a16="http://schemas.microsoft.com/office/drawing/2014/main" val="2529672892"/>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768943"/>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Age-Based Sales Analysis: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5" name="Chart 4">
            <a:extLst>
              <a:ext uri="{FF2B5EF4-FFF2-40B4-BE49-F238E27FC236}">
                <a16:creationId xmlns:a16="http://schemas.microsoft.com/office/drawing/2014/main" id="{B78C5148-EF9E-4348-9B7E-FC706E1CC02F}"/>
              </a:ext>
            </a:extLst>
          </p:cNvPr>
          <p:cNvGraphicFramePr>
            <a:graphicFrameLocks/>
          </p:cNvGraphicFramePr>
          <p:nvPr>
            <p:extLst>
              <p:ext uri="{D42A27DB-BD31-4B8C-83A1-F6EECF244321}">
                <p14:modId xmlns:p14="http://schemas.microsoft.com/office/powerpoint/2010/main" val="2362002431"/>
              </p:ext>
            </p:extLst>
          </p:nvPr>
        </p:nvGraphicFramePr>
        <p:xfrm>
          <a:off x="4188384" y="3026832"/>
          <a:ext cx="4582241" cy="1997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B73D921-07A7-4AEC-B9CC-E687F04455AC}"/>
              </a:ext>
            </a:extLst>
          </p:cNvPr>
          <p:cNvGraphicFramePr>
            <a:graphicFrameLocks/>
          </p:cNvGraphicFramePr>
          <p:nvPr>
            <p:extLst>
              <p:ext uri="{D42A27DB-BD31-4B8C-83A1-F6EECF244321}">
                <p14:modId xmlns:p14="http://schemas.microsoft.com/office/powerpoint/2010/main" val="555280567"/>
              </p:ext>
            </p:extLst>
          </p:nvPr>
        </p:nvGraphicFramePr>
        <p:xfrm>
          <a:off x="4300396" y="1174427"/>
          <a:ext cx="3504774" cy="1884481"/>
        </p:xfrm>
        <a:graphic>
          <a:graphicData uri="http://schemas.openxmlformats.org/drawingml/2006/chart">
            <c:chart xmlns:c="http://schemas.openxmlformats.org/drawingml/2006/chart" xmlns:r="http://schemas.openxmlformats.org/officeDocument/2006/relationships" r:id="rId3"/>
          </a:graphicData>
        </a:graphic>
      </p:graphicFrame>
      <p:sp>
        <p:nvSpPr>
          <p:cNvPr id="9" name="Shape 91">
            <a:extLst>
              <a:ext uri="{FF2B5EF4-FFF2-40B4-BE49-F238E27FC236}">
                <a16:creationId xmlns:a16="http://schemas.microsoft.com/office/drawing/2014/main" id="{85E6C1AB-80B6-3AEF-46A2-95680706A5E3}"/>
              </a:ext>
            </a:extLst>
          </p:cNvPr>
          <p:cNvSpPr/>
          <p:nvPr/>
        </p:nvSpPr>
        <p:spPr>
          <a:xfrm>
            <a:off x="165796" y="1707524"/>
            <a:ext cx="4134600" cy="229155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dirty="0"/>
              <a:t>Sales data indicates that the </a:t>
            </a:r>
            <a:r>
              <a:rPr lang="en-US" dirty="0">
                <a:solidFill>
                  <a:srgbClr val="0070C0"/>
                </a:solidFill>
              </a:rPr>
              <a:t>age</a:t>
            </a:r>
            <a:r>
              <a:rPr lang="en-US" dirty="0"/>
              <a:t> </a:t>
            </a:r>
            <a:r>
              <a:rPr lang="en-US" dirty="0">
                <a:solidFill>
                  <a:srgbClr val="0070C0"/>
                </a:solidFill>
              </a:rPr>
              <a:t>group 41-50</a:t>
            </a:r>
            <a:r>
              <a:rPr lang="en-US" dirty="0"/>
              <a:t> had the highest sales.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 age group 41-50 years has the largest number of customers, with </a:t>
            </a:r>
            <a:r>
              <a:rPr lang="en-US" dirty="0">
                <a:solidFill>
                  <a:srgbClr val="0070C0"/>
                </a:solidFill>
              </a:rPr>
              <a:t>mass customer</a:t>
            </a:r>
            <a:r>
              <a:rPr lang="en-US" dirty="0"/>
              <a:t> accounts across all age groups.</a:t>
            </a:r>
          </a:p>
        </p:txBody>
      </p:sp>
    </p:spTree>
    <p:extLst>
      <p:ext uri="{BB962C8B-B14F-4D97-AF65-F5344CB8AC3E}">
        <p14:creationId xmlns:p14="http://schemas.microsoft.com/office/powerpoint/2010/main" val="69367880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768943"/>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Age-Based profit Analysis: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7" name="Chart 6">
            <a:extLst>
              <a:ext uri="{FF2B5EF4-FFF2-40B4-BE49-F238E27FC236}">
                <a16:creationId xmlns:a16="http://schemas.microsoft.com/office/drawing/2014/main" id="{06B26C1C-D23A-CF71-F4EC-43EAFA383ED8}"/>
              </a:ext>
            </a:extLst>
          </p:cNvPr>
          <p:cNvGraphicFramePr>
            <a:graphicFrameLocks/>
          </p:cNvGraphicFramePr>
          <p:nvPr>
            <p:extLst>
              <p:ext uri="{D42A27DB-BD31-4B8C-83A1-F6EECF244321}">
                <p14:modId xmlns:p14="http://schemas.microsoft.com/office/powerpoint/2010/main" val="3668390149"/>
              </p:ext>
            </p:extLst>
          </p:nvPr>
        </p:nvGraphicFramePr>
        <p:xfrm>
          <a:off x="4104099" y="1260217"/>
          <a:ext cx="3950596" cy="18549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61120E43-11E3-4306-B1E5-4A0C090AA7F1}"/>
              </a:ext>
            </a:extLst>
          </p:cNvPr>
          <p:cNvGraphicFramePr>
            <a:graphicFrameLocks/>
          </p:cNvGraphicFramePr>
          <p:nvPr>
            <p:extLst>
              <p:ext uri="{D42A27DB-BD31-4B8C-83A1-F6EECF244321}">
                <p14:modId xmlns:p14="http://schemas.microsoft.com/office/powerpoint/2010/main" val="1572577434"/>
              </p:ext>
            </p:extLst>
          </p:nvPr>
        </p:nvGraphicFramePr>
        <p:xfrm>
          <a:off x="4357546" y="3177450"/>
          <a:ext cx="3314700" cy="1966050"/>
        </p:xfrm>
        <a:graphic>
          <a:graphicData uri="http://schemas.openxmlformats.org/drawingml/2006/chart">
            <c:chart xmlns:c="http://schemas.openxmlformats.org/drawingml/2006/chart" xmlns:r="http://schemas.openxmlformats.org/officeDocument/2006/relationships" r:id="rId3"/>
          </a:graphicData>
        </a:graphic>
      </p:graphicFrame>
      <p:sp>
        <p:nvSpPr>
          <p:cNvPr id="2" name="Shape 91">
            <a:extLst>
              <a:ext uri="{FF2B5EF4-FFF2-40B4-BE49-F238E27FC236}">
                <a16:creationId xmlns:a16="http://schemas.microsoft.com/office/drawing/2014/main" id="{D05DFAEE-E64B-5848-1807-7058E82E5665}"/>
              </a:ext>
            </a:extLst>
          </p:cNvPr>
          <p:cNvSpPr/>
          <p:nvPr/>
        </p:nvSpPr>
        <p:spPr>
          <a:xfrm>
            <a:off x="87262" y="2425982"/>
            <a:ext cx="4134600" cy="964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dirty="0">
                <a:solidFill>
                  <a:srgbClr val="0070C0"/>
                </a:solidFill>
              </a:rPr>
              <a:t>Age group 41-50 </a:t>
            </a:r>
            <a:r>
              <a:rPr lang="en-US" dirty="0"/>
              <a:t>exhibits the highest bike purchases and generates the most significant </a:t>
            </a:r>
            <a:r>
              <a:rPr lang="en-US" dirty="0">
                <a:solidFill>
                  <a:srgbClr val="0070C0"/>
                </a:solidFill>
              </a:rPr>
              <a:t>profits(34%)</a:t>
            </a:r>
            <a:r>
              <a:rPr lang="en-US" dirty="0">
                <a:solidFill>
                  <a:schemeClr val="tx1"/>
                </a:solidFill>
              </a:rPr>
              <a:t>.</a:t>
            </a:r>
            <a:endParaRPr lang="en-US" dirty="0">
              <a:solidFill>
                <a:srgbClr val="0070C0"/>
              </a:solidFill>
            </a:endParaRPr>
          </a:p>
        </p:txBody>
      </p:sp>
    </p:spTree>
    <p:extLst>
      <p:ext uri="{BB962C8B-B14F-4D97-AF65-F5344CB8AC3E}">
        <p14:creationId xmlns:p14="http://schemas.microsoft.com/office/powerpoint/2010/main" val="275785483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115217" y="885955"/>
            <a:ext cx="8767525"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dirty="0"/>
              <a:t>Identifying potential Job category contributing to maximum profit :</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Chart 1">
            <a:extLst>
              <a:ext uri="{FF2B5EF4-FFF2-40B4-BE49-F238E27FC236}">
                <a16:creationId xmlns:a16="http://schemas.microsoft.com/office/drawing/2014/main" id="{BB58F0D3-4A64-4446-AB9C-4674A67E7439}"/>
              </a:ext>
            </a:extLst>
          </p:cNvPr>
          <p:cNvGraphicFramePr>
            <a:graphicFrameLocks/>
          </p:cNvGraphicFramePr>
          <p:nvPr>
            <p:extLst>
              <p:ext uri="{D42A27DB-BD31-4B8C-83A1-F6EECF244321}">
                <p14:modId xmlns:p14="http://schemas.microsoft.com/office/powerpoint/2010/main" val="685443252"/>
              </p:ext>
            </p:extLst>
          </p:nvPr>
        </p:nvGraphicFramePr>
        <p:xfrm>
          <a:off x="4177708" y="1402282"/>
          <a:ext cx="4592917" cy="2779806"/>
        </p:xfrm>
        <a:graphic>
          <a:graphicData uri="http://schemas.openxmlformats.org/drawingml/2006/chart">
            <c:chart xmlns:c="http://schemas.openxmlformats.org/drawingml/2006/chart" xmlns:r="http://schemas.openxmlformats.org/officeDocument/2006/relationships" r:id="rId2"/>
          </a:graphicData>
        </a:graphic>
      </p:graphicFrame>
      <p:sp>
        <p:nvSpPr>
          <p:cNvPr id="3" name="Shape 91">
            <a:extLst>
              <a:ext uri="{FF2B5EF4-FFF2-40B4-BE49-F238E27FC236}">
                <a16:creationId xmlns:a16="http://schemas.microsoft.com/office/drawing/2014/main" id="{700945D8-D345-9E82-AA50-B3884E9DC61D}"/>
              </a:ext>
            </a:extLst>
          </p:cNvPr>
          <p:cNvSpPr/>
          <p:nvPr/>
        </p:nvSpPr>
        <p:spPr>
          <a:xfrm>
            <a:off x="115217" y="1609554"/>
            <a:ext cx="4134600" cy="282247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dirty="0">
                <a:solidFill>
                  <a:schemeClr val="tx1"/>
                </a:solidFill>
              </a:rPr>
              <a:t>There are </a:t>
            </a:r>
            <a:r>
              <a:rPr lang="en-US" dirty="0">
                <a:solidFill>
                  <a:srgbClr val="0070C0"/>
                </a:solidFill>
              </a:rPr>
              <a:t>only four </a:t>
            </a:r>
            <a:r>
              <a:rPr lang="en-US" dirty="0">
                <a:solidFill>
                  <a:schemeClr val="tx1"/>
                </a:solidFill>
              </a:rPr>
              <a:t>job categories that exceed </a:t>
            </a:r>
            <a:r>
              <a:rPr lang="en-US" dirty="0">
                <a:solidFill>
                  <a:srgbClr val="0070C0"/>
                </a:solidFill>
              </a:rPr>
              <a:t>$100,000 </a:t>
            </a:r>
            <a:r>
              <a:rPr lang="en-US" dirty="0">
                <a:solidFill>
                  <a:schemeClr val="tx1"/>
                </a:solidFill>
              </a:rPr>
              <a:t>in profits.</a:t>
            </a:r>
          </a:p>
          <a:p>
            <a:pPr marL="285750" indent="-285750">
              <a:buFont typeface="Wingdings" panose="05000000000000000000" pitchFamily="2" charset="2"/>
              <a:buChar char="q"/>
            </a:pPr>
            <a:endParaRPr lang="en-US" dirty="0">
              <a:solidFill>
                <a:schemeClr val="tx1"/>
              </a:solidFill>
            </a:endParaRPr>
          </a:p>
          <a:p>
            <a:pPr marL="285750" indent="-285750">
              <a:buFont typeface="Wingdings" panose="05000000000000000000" pitchFamily="2" charset="2"/>
              <a:buChar char="q"/>
            </a:pPr>
            <a:r>
              <a:rPr lang="en-US" dirty="0">
                <a:solidFill>
                  <a:srgbClr val="0070C0"/>
                </a:solidFill>
              </a:rPr>
              <a:t>Manufacturing, Financial Services, and Health </a:t>
            </a:r>
            <a:r>
              <a:rPr lang="en-US" dirty="0">
                <a:solidFill>
                  <a:schemeClr val="tx1"/>
                </a:solidFill>
              </a:rPr>
              <a:t>are the top three contributing categories to overall profits.</a:t>
            </a:r>
          </a:p>
          <a:p>
            <a:pPr marL="285750" indent="-285750">
              <a:buFont typeface="Wingdings" panose="05000000000000000000" pitchFamily="2" charset="2"/>
              <a:buChar char="q"/>
            </a:pPr>
            <a:endParaRPr lang="en-US" dirty="0">
              <a:solidFill>
                <a:schemeClr val="tx1"/>
              </a:solidFill>
            </a:endParaRPr>
          </a:p>
          <a:p>
            <a:pPr marL="285750" indent="-285750">
              <a:buFont typeface="Wingdings" panose="05000000000000000000" pitchFamily="2" charset="2"/>
              <a:buChar char="q"/>
            </a:pPr>
            <a:r>
              <a:rPr lang="en-US" dirty="0">
                <a:solidFill>
                  <a:schemeClr val="tx1"/>
                </a:solidFill>
              </a:rPr>
              <a:t>Greater job-related travel distance is positively associated with bike ownership.</a:t>
            </a:r>
          </a:p>
        </p:txBody>
      </p:sp>
    </p:spTree>
    <p:extLst>
      <p:ext uri="{BB962C8B-B14F-4D97-AF65-F5344CB8AC3E}">
        <p14:creationId xmlns:p14="http://schemas.microsoft.com/office/powerpoint/2010/main" val="348431342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85214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No of cars owned in each state:</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3" name="Chart 2">
            <a:extLst>
              <a:ext uri="{FF2B5EF4-FFF2-40B4-BE49-F238E27FC236}">
                <a16:creationId xmlns:a16="http://schemas.microsoft.com/office/drawing/2014/main" id="{EAB68581-9D57-40C7-A64C-9385A152B7DD}"/>
              </a:ext>
            </a:extLst>
          </p:cNvPr>
          <p:cNvGraphicFramePr>
            <a:graphicFrameLocks/>
          </p:cNvGraphicFramePr>
          <p:nvPr>
            <p:extLst>
              <p:ext uri="{D42A27DB-BD31-4B8C-83A1-F6EECF244321}">
                <p14:modId xmlns:p14="http://schemas.microsoft.com/office/powerpoint/2010/main" val="2046843443"/>
              </p:ext>
            </p:extLst>
          </p:nvPr>
        </p:nvGraphicFramePr>
        <p:xfrm>
          <a:off x="4177707" y="1630882"/>
          <a:ext cx="4592918" cy="2779806"/>
        </p:xfrm>
        <a:graphic>
          <a:graphicData uri="http://schemas.openxmlformats.org/drawingml/2006/chart">
            <c:chart xmlns:c="http://schemas.openxmlformats.org/drawingml/2006/chart" xmlns:r="http://schemas.openxmlformats.org/officeDocument/2006/relationships" r:id="rId2"/>
          </a:graphicData>
        </a:graphic>
      </p:graphicFrame>
      <p:sp>
        <p:nvSpPr>
          <p:cNvPr id="4" name="Shape 91">
            <a:extLst>
              <a:ext uri="{FF2B5EF4-FFF2-40B4-BE49-F238E27FC236}">
                <a16:creationId xmlns:a16="http://schemas.microsoft.com/office/drawing/2014/main" id="{4826DA49-28F8-4CAC-72C4-F1358DA03A8C}"/>
              </a:ext>
            </a:extLst>
          </p:cNvPr>
          <p:cNvSpPr/>
          <p:nvPr/>
        </p:nvSpPr>
        <p:spPr>
          <a:xfrm>
            <a:off x="107052" y="1661564"/>
            <a:ext cx="4134600" cy="229155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dirty="0">
                <a:solidFill>
                  <a:srgbClr val="0070C0"/>
                </a:solidFill>
              </a:rPr>
              <a:t>NSW</a:t>
            </a:r>
            <a:r>
              <a:rPr lang="en-US" dirty="0">
                <a:solidFill>
                  <a:schemeClr val="tx1"/>
                </a:solidFill>
              </a:rPr>
              <a:t> has the largest customer base, and the number of customers who own cars is nearly equal to those who do not.</a:t>
            </a:r>
          </a:p>
          <a:p>
            <a:pPr marL="285750" indent="-285750">
              <a:buFont typeface="Wingdings" panose="05000000000000000000" pitchFamily="2" charset="2"/>
              <a:buChar char="q"/>
            </a:pPr>
            <a:endParaRPr lang="en-US" dirty="0">
              <a:solidFill>
                <a:schemeClr val="tx1"/>
              </a:solidFill>
            </a:endParaRPr>
          </a:p>
          <a:p>
            <a:pPr marL="285750" indent="-285750">
              <a:buFont typeface="Wingdings" panose="05000000000000000000" pitchFamily="2" charset="2"/>
              <a:buChar char="q"/>
            </a:pPr>
            <a:endParaRPr lang="en-US" dirty="0">
              <a:solidFill>
                <a:schemeClr val="tx1"/>
              </a:solidFill>
            </a:endParaRPr>
          </a:p>
          <a:p>
            <a:pPr marL="285750" indent="-285750">
              <a:buFont typeface="Wingdings" panose="05000000000000000000" pitchFamily="2" charset="2"/>
              <a:buChar char="q"/>
            </a:pPr>
            <a:r>
              <a:rPr lang="en-US" dirty="0">
                <a:solidFill>
                  <a:schemeClr val="tx1"/>
                </a:solidFill>
              </a:rPr>
              <a:t>NSW is a strategically important state for achieving high sales due to its </a:t>
            </a:r>
            <a:r>
              <a:rPr lang="en-US" dirty="0">
                <a:solidFill>
                  <a:srgbClr val="0070C0"/>
                </a:solidFill>
              </a:rPr>
              <a:t>large market size</a:t>
            </a:r>
            <a:r>
              <a:rPr lang="en-US" dirty="0">
                <a:solidFill>
                  <a:schemeClr val="tx1"/>
                </a:solidFill>
              </a:rPr>
              <a:t>.</a:t>
            </a:r>
          </a:p>
        </p:txBody>
      </p:sp>
    </p:spTree>
    <p:extLst>
      <p:ext uri="{BB962C8B-B14F-4D97-AF65-F5344CB8AC3E}">
        <p14:creationId xmlns:p14="http://schemas.microsoft.com/office/powerpoint/2010/main" val="28394696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913865"/>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Implementing Targeted Marketing with RFM Technique :</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Shape 91">
            <a:extLst>
              <a:ext uri="{FF2B5EF4-FFF2-40B4-BE49-F238E27FC236}">
                <a16:creationId xmlns:a16="http://schemas.microsoft.com/office/drawing/2014/main" id="{1D2BD67D-1F16-0029-7FEC-C653958CFCF4}"/>
              </a:ext>
            </a:extLst>
          </p:cNvPr>
          <p:cNvSpPr/>
          <p:nvPr/>
        </p:nvSpPr>
        <p:spPr>
          <a:xfrm>
            <a:off x="107051" y="1661564"/>
            <a:ext cx="8565600" cy="308792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342900" indent="-342900" algn="just">
              <a:buFont typeface="Wingdings" panose="05000000000000000000" pitchFamily="2" charset="2"/>
              <a:buChar char="q"/>
            </a:pPr>
            <a:r>
              <a:rPr lang="en-US" dirty="0">
                <a:solidFill>
                  <a:schemeClr val="tx1"/>
                </a:solidFill>
              </a:rPr>
              <a:t>RFM stands for Recency, Frequency, and Monetary, a method used in marketing and customer relationship management to evaluate and categorize customers based on their recent purchase activity, the frequency of their purchases, and the monetary value of those purchases.</a:t>
            </a:r>
          </a:p>
          <a:p>
            <a:pPr marL="342900" indent="-342900" algn="just">
              <a:buFont typeface="Wingdings" panose="05000000000000000000" pitchFamily="2" charset="2"/>
              <a:buChar char="q"/>
            </a:pPr>
            <a:endParaRPr lang="en-US" dirty="0">
              <a:solidFill>
                <a:schemeClr val="tx1"/>
              </a:solidFill>
            </a:endParaRPr>
          </a:p>
          <a:p>
            <a:pPr marL="342900" indent="-342900" algn="just">
              <a:buFont typeface="Wingdings" panose="05000000000000000000" pitchFamily="2" charset="2"/>
              <a:buChar char="q"/>
            </a:pPr>
            <a:r>
              <a:rPr lang="en-US" dirty="0">
                <a:solidFill>
                  <a:schemeClr val="tx1"/>
                </a:solidFill>
              </a:rPr>
              <a:t>Utilizing the </a:t>
            </a:r>
            <a:r>
              <a:rPr lang="en-US" dirty="0">
                <a:solidFill>
                  <a:srgbClr val="0070C0"/>
                </a:solidFill>
              </a:rPr>
              <a:t>RFM technique</a:t>
            </a:r>
            <a:r>
              <a:rPr lang="en-US" dirty="0">
                <a:solidFill>
                  <a:schemeClr val="tx1"/>
                </a:solidFill>
              </a:rPr>
              <a:t> to segment customers into four categories:</a:t>
            </a:r>
          </a:p>
          <a:p>
            <a:pPr algn="just"/>
            <a:r>
              <a:rPr lang="en-US" dirty="0">
                <a:solidFill>
                  <a:srgbClr val="00B050"/>
                </a:solidFill>
              </a:rPr>
              <a:t>      	 1. Platinum</a:t>
            </a:r>
          </a:p>
          <a:p>
            <a:pPr algn="just"/>
            <a:r>
              <a:rPr lang="en-US" dirty="0">
                <a:solidFill>
                  <a:srgbClr val="00B050"/>
                </a:solidFill>
              </a:rPr>
              <a:t>	 2. Gold</a:t>
            </a:r>
          </a:p>
          <a:p>
            <a:pPr algn="just"/>
            <a:r>
              <a:rPr lang="en-US" dirty="0">
                <a:solidFill>
                  <a:srgbClr val="00B050"/>
                </a:solidFill>
              </a:rPr>
              <a:t>	 3. Silver</a:t>
            </a:r>
          </a:p>
          <a:p>
            <a:pPr algn="just"/>
            <a:r>
              <a:rPr lang="en-US" dirty="0">
                <a:solidFill>
                  <a:srgbClr val="00B050"/>
                </a:solidFill>
              </a:rPr>
              <a:t>	 4. Bronze</a:t>
            </a:r>
          </a:p>
          <a:p>
            <a:pPr marL="342900" indent="-342900" algn="just">
              <a:buFont typeface="Wingdings" panose="05000000000000000000" pitchFamily="2" charset="2"/>
              <a:buChar char="q"/>
            </a:pPr>
            <a:endParaRPr lang="en-US" dirty="0">
              <a:solidFill>
                <a:schemeClr val="tx1"/>
              </a:solidFill>
            </a:endParaRPr>
          </a:p>
        </p:txBody>
      </p:sp>
    </p:spTree>
    <p:extLst>
      <p:ext uri="{BB962C8B-B14F-4D97-AF65-F5344CB8AC3E}">
        <p14:creationId xmlns:p14="http://schemas.microsoft.com/office/powerpoint/2010/main" val="1713914807"/>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196</TotalTime>
  <Words>941</Words>
  <Application>Microsoft Office PowerPoint</Application>
  <PresentationFormat>On-screen Show (16:9)</PresentationFormat>
  <Paragraphs>115</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MAHENDER KORE</cp:lastModifiedBy>
  <cp:revision>17</cp:revision>
  <dcterms:modified xsi:type="dcterms:W3CDTF">2023-10-12T09:39:03Z</dcterms:modified>
</cp:coreProperties>
</file>