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Comfortaa SemiBold"/>
      <p:regular r:id="rId29"/>
      <p:bold r:id="rId30"/>
    </p:embeddedFont>
    <p:embeddedFont>
      <p:font typeface="Roboto"/>
      <p:regular r:id="rId31"/>
      <p:bold r:id="rId32"/>
      <p:italic r:id="rId33"/>
      <p:boldItalic r:id="rId34"/>
    </p:embeddedFont>
    <p:embeddedFont>
      <p:font typeface="Nunito"/>
      <p:regular r:id="rId35"/>
      <p:bold r:id="rId36"/>
      <p:italic r:id="rId37"/>
      <p:boldItalic r:id="rId38"/>
    </p:embeddedFont>
    <p:embeddedFont>
      <p:font typeface="Maven Pro Black"/>
      <p:bold r:id="rId39"/>
    </p:embeddedFont>
    <p:embeddedFont>
      <p:font typeface="Maven Pro"/>
      <p:regular r:id="rId40"/>
      <p:bold r:id="rId41"/>
    </p:embeddedFont>
    <p:embeddedFont>
      <p:font typeface="Maven Pro ExtraBold"/>
      <p:bold r:id="rId42"/>
    </p:embeddedFont>
    <p:embeddedFont>
      <p:font typeface="Nunito ExtraBold"/>
      <p:bold r:id="rId43"/>
      <p:boldItalic r:id="rId44"/>
    </p:embeddedFont>
    <p:embeddedFont>
      <p:font typeface="Nunito Black"/>
      <p:bold r:id="rId45"/>
      <p:boldItalic r:id="rId46"/>
    </p:embeddedFont>
    <p:embeddedFont>
      <p:font typeface="Comfortaa"/>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5.xml"/><Relationship Id="rId42" Type="http://schemas.openxmlformats.org/officeDocument/2006/relationships/font" Target="fonts/MavenProExtraBold-bold.fntdata"/><Relationship Id="rId41" Type="http://schemas.openxmlformats.org/officeDocument/2006/relationships/font" Target="fonts/MavenPro-bold.fntdata"/><Relationship Id="rId22" Type="http://schemas.openxmlformats.org/officeDocument/2006/relationships/slide" Target="slides/slide17.xml"/><Relationship Id="rId44" Type="http://schemas.openxmlformats.org/officeDocument/2006/relationships/font" Target="fonts/NunitoExtraBold-boldItalic.fntdata"/><Relationship Id="rId21" Type="http://schemas.openxmlformats.org/officeDocument/2006/relationships/slide" Target="slides/slide16.xml"/><Relationship Id="rId43" Type="http://schemas.openxmlformats.org/officeDocument/2006/relationships/font" Target="fonts/NunitoExtraBold-bold.fntdata"/><Relationship Id="rId24" Type="http://schemas.openxmlformats.org/officeDocument/2006/relationships/slide" Target="slides/slide19.xml"/><Relationship Id="rId46" Type="http://schemas.openxmlformats.org/officeDocument/2006/relationships/font" Target="fonts/NunitoBlack-boldItalic.fntdata"/><Relationship Id="rId23" Type="http://schemas.openxmlformats.org/officeDocument/2006/relationships/slide" Target="slides/slide18.xml"/><Relationship Id="rId45" Type="http://schemas.openxmlformats.org/officeDocument/2006/relationships/font" Target="fonts/NunitoBlack-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Comfortaa-bold.fntdata"/><Relationship Id="rId25" Type="http://schemas.openxmlformats.org/officeDocument/2006/relationships/slide" Target="slides/slide20.xml"/><Relationship Id="rId47" Type="http://schemas.openxmlformats.org/officeDocument/2006/relationships/font" Target="fonts/Comfortaa-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mfortaaSemiBo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ComfortaaSemiBold-bold.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39" Type="http://schemas.openxmlformats.org/officeDocument/2006/relationships/font" Target="fonts/MavenProBlack-bold.fntdata"/><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e28b663cd1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e28b663cd1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e28b663cd1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e28b663cd1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e28b663cd1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e28b663cd1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e28b663cd1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e28b663cd1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e28b663cd1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e28b663cd1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e28b663cd1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e28b663cd1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e28b663cd1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e28b663cd1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e28b663cd1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e28b663cd1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e28b663cd1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e28b663cd1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e28b663cd1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e28b663cd1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9f5243c8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9f5243c8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e28b663cd1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e28b663cd1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e28b663cd1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e28b663cd1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e28b663cd1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e28b663cd1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e28b663cd1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e28b663cd1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28b663c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e28b663c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e28b663cd1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e28b663cd1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e28b663cd1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e28b663cd1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e28b663cd1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e28b663cd1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e28b663cd1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e28b663cd1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e28b663cd1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e28b663cd1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e28b663cd1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e28b663cd1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54650" y="3755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3500"/>
              <a:t>Customer Personality Analysis</a:t>
            </a:r>
            <a:endParaRPr sz="3000"/>
          </a:p>
        </p:txBody>
      </p:sp>
      <p:sp>
        <p:nvSpPr>
          <p:cNvPr id="278" name="Google Shape;278;p13"/>
          <p:cNvSpPr txBox="1"/>
          <p:nvPr>
            <p:ph idx="1" type="subTitle"/>
          </p:nvPr>
        </p:nvSpPr>
        <p:spPr>
          <a:xfrm>
            <a:off x="834575" y="2696700"/>
            <a:ext cx="6713400" cy="2398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GB" sz="2500">
                <a:solidFill>
                  <a:srgbClr val="1F1F1F"/>
                </a:solidFill>
                <a:latin typeface="Comfortaa"/>
                <a:ea typeface="Comfortaa"/>
                <a:cs typeface="Comfortaa"/>
                <a:sym typeface="Comfortaa"/>
              </a:rPr>
              <a:t>P392</a:t>
            </a:r>
            <a:endParaRPr b="1" sz="2500">
              <a:solidFill>
                <a:srgbClr val="1F1F1F"/>
              </a:solidFill>
              <a:latin typeface="Comfortaa"/>
              <a:ea typeface="Comfortaa"/>
              <a:cs typeface="Comfortaa"/>
              <a:sym typeface="Comfortaa"/>
            </a:endParaRPr>
          </a:p>
          <a:p>
            <a:pPr indent="0" lvl="0" marL="0" rtl="0" algn="l">
              <a:spcBef>
                <a:spcPts val="0"/>
              </a:spcBef>
              <a:spcAft>
                <a:spcPts val="0"/>
              </a:spcAft>
              <a:buNone/>
            </a:pPr>
            <a:r>
              <a:rPr b="1" lang="en-GB" sz="2500">
                <a:solidFill>
                  <a:srgbClr val="1F1F1F"/>
                </a:solidFill>
                <a:latin typeface="Comfortaa"/>
                <a:ea typeface="Comfortaa"/>
                <a:cs typeface="Comfortaa"/>
                <a:sym typeface="Comfortaa"/>
              </a:rPr>
              <a:t>Group -5</a:t>
            </a:r>
            <a:endParaRPr b="1" sz="2500">
              <a:solidFill>
                <a:srgbClr val="1F1F1F"/>
              </a:solidFill>
              <a:latin typeface="Comfortaa"/>
              <a:ea typeface="Comfortaa"/>
              <a:cs typeface="Comfortaa"/>
              <a:sym typeface="Comfortaa"/>
            </a:endParaRPr>
          </a:p>
          <a:p>
            <a:pPr indent="0" lvl="0" marL="0" rtl="0" algn="l">
              <a:spcBef>
                <a:spcPts val="0"/>
              </a:spcBef>
              <a:spcAft>
                <a:spcPts val="0"/>
              </a:spcAft>
              <a:buNone/>
            </a:pPr>
            <a:r>
              <a:t/>
            </a:r>
            <a:endParaRPr b="1" sz="2500">
              <a:solidFill>
                <a:srgbClr val="1F1F1F"/>
              </a:solidFill>
              <a:latin typeface="Comfortaa"/>
              <a:ea typeface="Comfortaa"/>
              <a:cs typeface="Comfortaa"/>
              <a:sym typeface="Comfortaa"/>
            </a:endParaRPr>
          </a:p>
          <a:p>
            <a:pPr indent="-331946" lvl="0" marL="457200" rtl="0" algn="l">
              <a:spcBef>
                <a:spcPts val="0"/>
              </a:spcBef>
              <a:spcAft>
                <a:spcPts val="0"/>
              </a:spcAft>
              <a:buClr>
                <a:srgbClr val="1F1F1F"/>
              </a:buClr>
              <a:buSzPct val="100000"/>
              <a:buFont typeface="Comfortaa"/>
              <a:buChar char="●"/>
            </a:pPr>
            <a:r>
              <a:rPr b="1" lang="en-GB" sz="2100">
                <a:solidFill>
                  <a:srgbClr val="222222"/>
                </a:solidFill>
                <a:latin typeface="Comfortaa"/>
                <a:ea typeface="Comfortaa"/>
                <a:cs typeface="Comfortaa"/>
                <a:sym typeface="Comfortaa"/>
              </a:rPr>
              <a:t>Baira Mahendhar</a:t>
            </a:r>
            <a:endParaRPr b="1" sz="2100">
              <a:solidFill>
                <a:srgbClr val="222222"/>
              </a:solidFill>
              <a:latin typeface="Comfortaa"/>
              <a:ea typeface="Comfortaa"/>
              <a:cs typeface="Comfortaa"/>
              <a:sym typeface="Comfortaa"/>
            </a:endParaRPr>
          </a:p>
          <a:p>
            <a:pPr indent="-331946" lvl="0" marL="457200" rtl="0" algn="l">
              <a:spcBef>
                <a:spcPts val="0"/>
              </a:spcBef>
              <a:spcAft>
                <a:spcPts val="0"/>
              </a:spcAft>
              <a:buClr>
                <a:srgbClr val="1F1F1F"/>
              </a:buClr>
              <a:buSzPct val="100000"/>
              <a:buFont typeface="Comfortaa"/>
              <a:buChar char="●"/>
            </a:pPr>
            <a:r>
              <a:rPr b="1" lang="en-GB" sz="2100">
                <a:solidFill>
                  <a:srgbClr val="222222"/>
                </a:solidFill>
                <a:latin typeface="Comfortaa"/>
                <a:ea typeface="Comfortaa"/>
                <a:cs typeface="Comfortaa"/>
                <a:sym typeface="Comfortaa"/>
              </a:rPr>
              <a:t>Naga Sai Hari Deepika Rampalli</a:t>
            </a:r>
            <a:endParaRPr b="1" sz="2100">
              <a:solidFill>
                <a:srgbClr val="222222"/>
              </a:solidFill>
              <a:latin typeface="Comfortaa"/>
              <a:ea typeface="Comfortaa"/>
              <a:cs typeface="Comfortaa"/>
              <a:sym typeface="Comfortaa"/>
            </a:endParaRPr>
          </a:p>
          <a:p>
            <a:pPr indent="-331946" lvl="0" marL="457200" rtl="0" algn="l">
              <a:spcBef>
                <a:spcPts val="0"/>
              </a:spcBef>
              <a:spcAft>
                <a:spcPts val="0"/>
              </a:spcAft>
              <a:buClr>
                <a:srgbClr val="1F1F1F"/>
              </a:buClr>
              <a:buSzPct val="100000"/>
              <a:buFont typeface="Comfortaa"/>
              <a:buChar char="●"/>
            </a:pPr>
            <a:r>
              <a:rPr b="1" lang="en-GB" sz="2100">
                <a:solidFill>
                  <a:srgbClr val="313131"/>
                </a:solidFill>
                <a:latin typeface="Comfortaa"/>
                <a:ea typeface="Comfortaa"/>
                <a:cs typeface="Comfortaa"/>
                <a:sym typeface="Comfortaa"/>
              </a:rPr>
              <a:t>Samanvai govikar </a:t>
            </a:r>
            <a:endParaRPr b="1" sz="2100">
              <a:solidFill>
                <a:srgbClr val="313131"/>
              </a:solidFill>
              <a:latin typeface="Comfortaa"/>
              <a:ea typeface="Comfortaa"/>
              <a:cs typeface="Comfortaa"/>
              <a:sym typeface="Comfortaa"/>
            </a:endParaRPr>
          </a:p>
          <a:p>
            <a:pPr indent="-331946" lvl="0" marL="457200" rtl="0" algn="l">
              <a:spcBef>
                <a:spcPts val="0"/>
              </a:spcBef>
              <a:spcAft>
                <a:spcPts val="0"/>
              </a:spcAft>
              <a:buClr>
                <a:srgbClr val="1F1F1F"/>
              </a:buClr>
              <a:buSzPct val="100000"/>
              <a:buFont typeface="Comfortaa"/>
              <a:buChar char="●"/>
            </a:pPr>
            <a:r>
              <a:rPr b="1" lang="en-GB" sz="2100">
                <a:solidFill>
                  <a:srgbClr val="222222"/>
                </a:solidFill>
                <a:latin typeface="Comfortaa"/>
                <a:ea typeface="Comfortaa"/>
                <a:cs typeface="Comfortaa"/>
                <a:sym typeface="Comfortaa"/>
              </a:rPr>
              <a:t>Sushrut Laxman Nikalje</a:t>
            </a:r>
            <a:endParaRPr b="1" sz="2100">
              <a:solidFill>
                <a:srgbClr val="222222"/>
              </a:solidFill>
              <a:latin typeface="Comfortaa"/>
              <a:ea typeface="Comfortaa"/>
              <a:cs typeface="Comfortaa"/>
              <a:sym typeface="Comfortaa"/>
            </a:endParaRPr>
          </a:p>
          <a:p>
            <a:pPr indent="-331946" lvl="0" marL="457200" rtl="0" algn="l">
              <a:spcBef>
                <a:spcPts val="0"/>
              </a:spcBef>
              <a:spcAft>
                <a:spcPts val="0"/>
              </a:spcAft>
              <a:buClr>
                <a:srgbClr val="1F1F1F"/>
              </a:buClr>
              <a:buSzPct val="100000"/>
              <a:buFont typeface="Comfortaa"/>
              <a:buChar char="●"/>
            </a:pPr>
            <a:r>
              <a:rPr b="1" lang="en-GB" sz="2100">
                <a:solidFill>
                  <a:srgbClr val="222222"/>
                </a:solidFill>
                <a:latin typeface="Comfortaa"/>
                <a:ea typeface="Comfortaa"/>
                <a:cs typeface="Comfortaa"/>
                <a:sym typeface="Comfortaa"/>
              </a:rPr>
              <a:t>Rohini Mahajan</a:t>
            </a:r>
            <a:endParaRPr b="1" sz="2100">
              <a:solidFill>
                <a:srgbClr val="222222"/>
              </a:solidFill>
              <a:latin typeface="Comfortaa"/>
              <a:ea typeface="Comfortaa"/>
              <a:cs typeface="Comfortaa"/>
              <a:sym typeface="Comfortaa"/>
            </a:endParaRPr>
          </a:p>
          <a:p>
            <a:pPr indent="-331946" lvl="0" marL="457200" rtl="0" algn="l">
              <a:spcBef>
                <a:spcPts val="0"/>
              </a:spcBef>
              <a:spcAft>
                <a:spcPts val="0"/>
              </a:spcAft>
              <a:buClr>
                <a:srgbClr val="1F1F1F"/>
              </a:buClr>
              <a:buSzPct val="100000"/>
              <a:buFont typeface="Comfortaa"/>
              <a:buChar char="●"/>
            </a:pPr>
            <a:r>
              <a:rPr b="1" lang="en-GB" sz="2100">
                <a:solidFill>
                  <a:srgbClr val="222222"/>
                </a:solidFill>
                <a:latin typeface="Comfortaa"/>
                <a:ea typeface="Comfortaa"/>
                <a:cs typeface="Comfortaa"/>
                <a:sym typeface="Comfortaa"/>
              </a:rPr>
              <a:t>Yeshwanth Chalamarla</a:t>
            </a:r>
            <a:r>
              <a:rPr b="1" lang="en-GB" sz="2100">
                <a:solidFill>
                  <a:srgbClr val="1F1F1F"/>
                </a:solidFill>
                <a:latin typeface="Comfortaa"/>
                <a:ea typeface="Comfortaa"/>
                <a:cs typeface="Comfortaa"/>
                <a:sym typeface="Comfortaa"/>
              </a:rPr>
              <a:t> </a:t>
            </a:r>
            <a:endParaRPr b="1" sz="2100">
              <a:solidFill>
                <a:srgbClr val="1F1F1F"/>
              </a:solidFill>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2"/>
          <p:cNvSpPr txBox="1"/>
          <p:nvPr>
            <p:ph type="title"/>
          </p:nvPr>
        </p:nvSpPr>
        <p:spPr>
          <a:xfrm>
            <a:off x="3346375" y="228150"/>
            <a:ext cx="3651300" cy="771000"/>
          </a:xfrm>
          <a:prstGeom prst="rect">
            <a:avLst/>
          </a:prstGeom>
          <a:solidFill>
            <a:schemeClr val="lt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GB" sz="2500">
                <a:latin typeface="Maven Pro ExtraBold"/>
                <a:ea typeface="Maven Pro ExtraBold"/>
                <a:cs typeface="Maven Pro ExtraBold"/>
                <a:sym typeface="Maven Pro ExtraBold"/>
              </a:rPr>
              <a:t>Model building &amp; evaluation</a:t>
            </a:r>
            <a:endParaRPr b="0" sz="2500">
              <a:latin typeface="Maven Pro ExtraBold"/>
              <a:ea typeface="Maven Pro ExtraBold"/>
              <a:cs typeface="Maven Pro ExtraBold"/>
              <a:sym typeface="Maven Pro ExtraBold"/>
            </a:endParaRPr>
          </a:p>
        </p:txBody>
      </p:sp>
      <p:sp>
        <p:nvSpPr>
          <p:cNvPr id="347" name="Google Shape;347;p22"/>
          <p:cNvSpPr txBox="1"/>
          <p:nvPr>
            <p:ph idx="1" type="body"/>
          </p:nvPr>
        </p:nvSpPr>
        <p:spPr>
          <a:xfrm>
            <a:off x="1324950" y="1651375"/>
            <a:ext cx="7030500" cy="2882400"/>
          </a:xfrm>
          <a:prstGeom prst="rect">
            <a:avLst/>
          </a:prstGeom>
        </p:spPr>
        <p:txBody>
          <a:bodyPr anchorCtr="0" anchor="t" bIns="91425" lIns="91425" spcFirstLastPara="1" rIns="91425" wrap="square" tIns="91425">
            <a:normAutofit lnSpcReduction="10000"/>
          </a:bodyPr>
          <a:lstStyle/>
          <a:p>
            <a:pPr indent="-317500" lvl="0" marL="457200" rtl="0" algn="l">
              <a:lnSpc>
                <a:spcPct val="150000"/>
              </a:lnSpc>
              <a:spcBef>
                <a:spcPts val="0"/>
              </a:spcBef>
              <a:spcAft>
                <a:spcPts val="0"/>
              </a:spcAft>
              <a:buClr>
                <a:srgbClr val="273239"/>
              </a:buClr>
              <a:buSzPts val="1400"/>
              <a:buFont typeface="Comfortaa"/>
              <a:buChar char="●"/>
            </a:pPr>
            <a:r>
              <a:rPr b="1" lang="en-GB" sz="1400">
                <a:solidFill>
                  <a:srgbClr val="273239"/>
                </a:solidFill>
                <a:latin typeface="Comfortaa"/>
                <a:ea typeface="Comfortaa"/>
                <a:cs typeface="Comfortaa"/>
                <a:sym typeface="Comfortaa"/>
              </a:rPr>
              <a:t>The task of grouping data points based on their similarity with each other is called Clustering or Cluster Analysis.</a:t>
            </a:r>
            <a:endParaRPr b="1" sz="1400">
              <a:solidFill>
                <a:srgbClr val="273239"/>
              </a:solidFill>
              <a:latin typeface="Comfortaa"/>
              <a:ea typeface="Comfortaa"/>
              <a:cs typeface="Comfortaa"/>
              <a:sym typeface="Comfortaa"/>
            </a:endParaRPr>
          </a:p>
          <a:p>
            <a:pPr indent="-317500" lvl="0" marL="457200" rtl="0" algn="l">
              <a:lnSpc>
                <a:spcPct val="150000"/>
              </a:lnSpc>
              <a:spcBef>
                <a:spcPts val="0"/>
              </a:spcBef>
              <a:spcAft>
                <a:spcPts val="0"/>
              </a:spcAft>
              <a:buClr>
                <a:srgbClr val="273239"/>
              </a:buClr>
              <a:buSzPts val="1400"/>
              <a:buFont typeface="Comfortaa"/>
              <a:buChar char="●"/>
            </a:pPr>
            <a:r>
              <a:rPr b="1" lang="en-GB" sz="1400">
                <a:solidFill>
                  <a:srgbClr val="273239"/>
                </a:solidFill>
                <a:latin typeface="Comfortaa"/>
                <a:ea typeface="Comfortaa"/>
                <a:cs typeface="Comfortaa"/>
                <a:sym typeface="Comfortaa"/>
              </a:rPr>
              <a:t>This method is defined under the branch of unsupervised learning, which aims at gaining insights from unlabelled data points.</a:t>
            </a:r>
            <a:endParaRPr b="1" sz="1400">
              <a:solidFill>
                <a:srgbClr val="273239"/>
              </a:solidFill>
              <a:latin typeface="Comfortaa"/>
              <a:ea typeface="Comfortaa"/>
              <a:cs typeface="Comfortaa"/>
              <a:sym typeface="Comfortaa"/>
            </a:endParaRPr>
          </a:p>
          <a:p>
            <a:pPr indent="-317500" lvl="0" marL="457200" rtl="0" algn="l">
              <a:lnSpc>
                <a:spcPct val="150000"/>
              </a:lnSpc>
              <a:spcBef>
                <a:spcPts val="0"/>
              </a:spcBef>
              <a:spcAft>
                <a:spcPts val="0"/>
              </a:spcAft>
              <a:buClr>
                <a:srgbClr val="273239"/>
              </a:buClr>
              <a:buSzPts val="1400"/>
              <a:buFont typeface="Comfortaa"/>
              <a:buChar char="●"/>
            </a:pPr>
            <a:r>
              <a:rPr b="1" lang="en-GB" sz="1400">
                <a:solidFill>
                  <a:srgbClr val="273239"/>
                </a:solidFill>
                <a:latin typeface="Comfortaa"/>
                <a:ea typeface="Comfortaa"/>
                <a:cs typeface="Comfortaa"/>
                <a:sym typeface="Comfortaa"/>
              </a:rPr>
              <a:t>There are many types of clustering such as K-means clustering,Agglomerative clustering,DBSCAN,Spectral clustering , etc.</a:t>
            </a:r>
            <a:endParaRPr b="1" sz="1400">
              <a:solidFill>
                <a:srgbClr val="273239"/>
              </a:solidFill>
              <a:latin typeface="Comfortaa"/>
              <a:ea typeface="Comfortaa"/>
              <a:cs typeface="Comfortaa"/>
              <a:sym typeface="Comfortaa"/>
            </a:endParaRPr>
          </a:p>
          <a:p>
            <a:pPr indent="-317500" lvl="0" marL="457200" rtl="0" algn="l">
              <a:lnSpc>
                <a:spcPct val="150000"/>
              </a:lnSpc>
              <a:spcBef>
                <a:spcPts val="0"/>
              </a:spcBef>
              <a:spcAft>
                <a:spcPts val="0"/>
              </a:spcAft>
              <a:buClr>
                <a:srgbClr val="273239"/>
              </a:buClr>
              <a:buSzPts val="1400"/>
              <a:buFont typeface="Comfortaa"/>
              <a:buChar char="●"/>
            </a:pPr>
            <a:r>
              <a:rPr b="1" lang="en-GB" sz="1400">
                <a:solidFill>
                  <a:srgbClr val="273239"/>
                </a:solidFill>
                <a:latin typeface="Comfortaa"/>
                <a:ea typeface="Comfortaa"/>
                <a:cs typeface="Comfortaa"/>
                <a:sym typeface="Comfortaa"/>
              </a:rPr>
              <a:t>In </a:t>
            </a:r>
            <a:r>
              <a:rPr b="1" lang="en-GB" sz="1400">
                <a:solidFill>
                  <a:srgbClr val="273239"/>
                </a:solidFill>
                <a:latin typeface="Comfortaa"/>
                <a:ea typeface="Comfortaa"/>
                <a:cs typeface="Comfortaa"/>
                <a:sym typeface="Comfortaa"/>
              </a:rPr>
              <a:t>this project, K-means and agglomerative clustering were used to compare the results.</a:t>
            </a:r>
            <a:endParaRPr b="1" sz="1400">
              <a:solidFill>
                <a:srgbClr val="273239"/>
              </a:solidFill>
              <a:latin typeface="Comfortaa"/>
              <a:ea typeface="Comfortaa"/>
              <a:cs typeface="Comfortaa"/>
              <a:sym typeface="Comfortaa"/>
            </a:endParaRPr>
          </a:p>
        </p:txBody>
      </p:sp>
      <p:sp>
        <p:nvSpPr>
          <p:cNvPr id="348" name="Google Shape;348;p22"/>
          <p:cNvSpPr txBox="1"/>
          <p:nvPr/>
        </p:nvSpPr>
        <p:spPr>
          <a:xfrm>
            <a:off x="1420250" y="999050"/>
            <a:ext cx="1682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solidFill>
                  <a:schemeClr val="dk2"/>
                </a:solidFill>
                <a:highlight>
                  <a:schemeClr val="accent6"/>
                </a:highlight>
                <a:latin typeface="Nunito"/>
                <a:ea typeface="Nunito"/>
                <a:cs typeface="Nunito"/>
                <a:sym typeface="Nunito"/>
              </a:rPr>
              <a:t>Clustering</a:t>
            </a:r>
            <a:endParaRPr b="1" sz="2200">
              <a:solidFill>
                <a:schemeClr val="dk2"/>
              </a:solidFill>
              <a:highlight>
                <a:schemeClr val="accent6"/>
              </a:highlight>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3"/>
          <p:cNvSpPr txBox="1"/>
          <p:nvPr>
            <p:ph type="title"/>
          </p:nvPr>
        </p:nvSpPr>
        <p:spPr>
          <a:xfrm>
            <a:off x="1303800" y="598575"/>
            <a:ext cx="3786900" cy="73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200">
                <a:highlight>
                  <a:srgbClr val="EA9999"/>
                </a:highlight>
                <a:latin typeface="Nunito Black"/>
                <a:ea typeface="Nunito Black"/>
                <a:cs typeface="Nunito Black"/>
                <a:sym typeface="Nunito Black"/>
              </a:rPr>
              <a:t>K-means clustering</a:t>
            </a:r>
            <a:endParaRPr b="0" sz="2200">
              <a:highlight>
                <a:srgbClr val="EA9999"/>
              </a:highlight>
              <a:latin typeface="Nunito Black"/>
              <a:ea typeface="Nunito Black"/>
              <a:cs typeface="Nunito Black"/>
              <a:sym typeface="Nunito Black"/>
            </a:endParaRPr>
          </a:p>
        </p:txBody>
      </p:sp>
      <p:sp>
        <p:nvSpPr>
          <p:cNvPr id="354" name="Google Shape;354;p23"/>
          <p:cNvSpPr txBox="1"/>
          <p:nvPr>
            <p:ph idx="1" type="body"/>
          </p:nvPr>
        </p:nvSpPr>
        <p:spPr>
          <a:xfrm>
            <a:off x="1303800" y="1407975"/>
            <a:ext cx="7030500" cy="3062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Font typeface="Comfortaa"/>
              <a:buChar char="●"/>
            </a:pPr>
            <a:r>
              <a:rPr b="1" lang="en-GB" sz="1400">
                <a:solidFill>
                  <a:srgbClr val="273239"/>
                </a:solidFill>
                <a:latin typeface="Comfortaa"/>
                <a:ea typeface="Comfortaa"/>
                <a:cs typeface="Comfortaa"/>
                <a:sym typeface="Comfortaa"/>
              </a:rPr>
              <a:t>K means clustering, assigns data points to one of the K clusters depending on their distance from the center of the clusters. </a:t>
            </a:r>
            <a:endParaRPr b="1" sz="1400">
              <a:solidFill>
                <a:srgbClr val="273239"/>
              </a:solidFill>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GB" sz="1400">
                <a:solidFill>
                  <a:srgbClr val="273239"/>
                </a:solidFill>
                <a:latin typeface="Comfortaa"/>
                <a:ea typeface="Comfortaa"/>
                <a:cs typeface="Comfortaa"/>
                <a:sym typeface="Comfortaa"/>
              </a:rPr>
              <a:t>It starts by randomly assigning the clusters centroid in the space. Then each data point assign to one of the cluster based on its distance from centroid of the cluster. </a:t>
            </a:r>
            <a:endParaRPr b="1" sz="1400">
              <a:solidFill>
                <a:srgbClr val="273239"/>
              </a:solidFill>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GB" sz="1400">
                <a:solidFill>
                  <a:srgbClr val="273239"/>
                </a:solidFill>
                <a:latin typeface="Comfortaa"/>
                <a:ea typeface="Comfortaa"/>
                <a:cs typeface="Comfortaa"/>
                <a:sym typeface="Comfortaa"/>
              </a:rPr>
              <a:t>After assigning each point to one of the cluster, new cluster centroids are assigned. </a:t>
            </a:r>
            <a:endParaRPr b="1" sz="1400">
              <a:solidFill>
                <a:srgbClr val="273239"/>
              </a:solidFill>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GB" sz="1400">
                <a:solidFill>
                  <a:srgbClr val="273239"/>
                </a:solidFill>
                <a:latin typeface="Comfortaa"/>
                <a:ea typeface="Comfortaa"/>
                <a:cs typeface="Comfortaa"/>
                <a:sym typeface="Comfortaa"/>
              </a:rPr>
              <a:t>This process runs iteratively until it finds good cluster. </a:t>
            </a:r>
            <a:endParaRPr b="1" sz="1400">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4"/>
          <p:cNvSpPr txBox="1"/>
          <p:nvPr>
            <p:ph idx="1" type="body"/>
          </p:nvPr>
        </p:nvSpPr>
        <p:spPr>
          <a:xfrm>
            <a:off x="1272050" y="751800"/>
            <a:ext cx="7030500" cy="11997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Font typeface="Comfortaa"/>
              <a:buChar char="●"/>
            </a:pPr>
            <a:r>
              <a:rPr b="1" lang="en-GB" sz="1400">
                <a:latin typeface="Comfortaa"/>
                <a:ea typeface="Comfortaa"/>
                <a:cs typeface="Comfortaa"/>
                <a:sym typeface="Comfortaa"/>
              </a:rPr>
              <a:t>For finding the number of clusters, wcss (within cluster sum of squares) value is used.</a:t>
            </a:r>
            <a:endParaRPr b="1" sz="1400">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GB" sz="1400">
                <a:latin typeface="Comfortaa"/>
                <a:ea typeface="Comfortaa"/>
                <a:cs typeface="Comfortaa"/>
                <a:sym typeface="Comfortaa"/>
              </a:rPr>
              <a:t>Elbow plot was plotted for number of clusters and wcss value.</a:t>
            </a:r>
            <a:endParaRPr b="1" sz="1400">
              <a:latin typeface="Comfortaa"/>
              <a:ea typeface="Comfortaa"/>
              <a:cs typeface="Comfortaa"/>
              <a:sym typeface="Comfortaa"/>
            </a:endParaRPr>
          </a:p>
        </p:txBody>
      </p:sp>
      <p:pic>
        <p:nvPicPr>
          <p:cNvPr id="360" name="Google Shape;360;p24"/>
          <p:cNvPicPr preferRelativeResize="0"/>
          <p:nvPr/>
        </p:nvPicPr>
        <p:blipFill rotWithShape="1">
          <a:blip r:embed="rId3">
            <a:alphaModFix/>
          </a:blip>
          <a:srcRect b="0" l="1508" r="57149" t="46862"/>
          <a:stretch/>
        </p:blipFill>
        <p:spPr>
          <a:xfrm>
            <a:off x="4783650" y="2004475"/>
            <a:ext cx="3780375" cy="2800374"/>
          </a:xfrm>
          <a:prstGeom prst="rect">
            <a:avLst/>
          </a:prstGeom>
          <a:noFill/>
          <a:ln>
            <a:noFill/>
          </a:ln>
        </p:spPr>
      </p:pic>
      <p:sp>
        <p:nvSpPr>
          <p:cNvPr id="361" name="Google Shape;361;p24"/>
          <p:cNvSpPr txBox="1"/>
          <p:nvPr/>
        </p:nvSpPr>
        <p:spPr>
          <a:xfrm>
            <a:off x="1272050" y="1818650"/>
            <a:ext cx="33945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2"/>
              </a:buClr>
              <a:buSzPts val="1400"/>
              <a:buFont typeface="Comfortaa"/>
              <a:buChar char="●"/>
            </a:pPr>
            <a:r>
              <a:rPr b="1" lang="en-GB">
                <a:solidFill>
                  <a:schemeClr val="dk2"/>
                </a:solidFill>
                <a:latin typeface="Comfortaa"/>
                <a:ea typeface="Comfortaa"/>
                <a:cs typeface="Comfortaa"/>
                <a:sym typeface="Comfortaa"/>
              </a:rPr>
              <a:t>From </a:t>
            </a:r>
            <a:r>
              <a:rPr b="1" lang="en-GB">
                <a:solidFill>
                  <a:schemeClr val="dk2"/>
                </a:solidFill>
                <a:latin typeface="Comfortaa"/>
                <a:ea typeface="Comfortaa"/>
                <a:cs typeface="Comfortaa"/>
                <a:sym typeface="Comfortaa"/>
              </a:rPr>
              <a:t>the</a:t>
            </a:r>
            <a:r>
              <a:rPr b="1" lang="en-GB">
                <a:solidFill>
                  <a:schemeClr val="dk2"/>
                </a:solidFill>
                <a:latin typeface="Comfortaa"/>
                <a:ea typeface="Comfortaa"/>
                <a:cs typeface="Comfortaa"/>
                <a:sym typeface="Comfortaa"/>
              </a:rPr>
              <a:t> plot, it was observed that there was a </a:t>
            </a:r>
            <a:r>
              <a:rPr b="1" lang="en-GB">
                <a:solidFill>
                  <a:schemeClr val="dk2"/>
                </a:solidFill>
                <a:latin typeface="Comfortaa"/>
                <a:ea typeface="Comfortaa"/>
                <a:cs typeface="Comfortaa"/>
                <a:sym typeface="Comfortaa"/>
              </a:rPr>
              <a:t>rapid</a:t>
            </a:r>
            <a:r>
              <a:rPr b="1" lang="en-GB">
                <a:solidFill>
                  <a:schemeClr val="dk2"/>
                </a:solidFill>
                <a:latin typeface="Comfortaa"/>
                <a:ea typeface="Comfortaa"/>
                <a:cs typeface="Comfortaa"/>
                <a:sym typeface="Comfortaa"/>
              </a:rPr>
              <a:t> change in the curve from 0-2 .</a:t>
            </a:r>
            <a:endParaRPr b="1">
              <a:solidFill>
                <a:schemeClr val="dk2"/>
              </a:solidFill>
              <a:latin typeface="Comfortaa"/>
              <a:ea typeface="Comfortaa"/>
              <a:cs typeface="Comfortaa"/>
              <a:sym typeface="Comfortaa"/>
            </a:endParaRPr>
          </a:p>
          <a:p>
            <a:pPr indent="-317500" lvl="0" marL="457200" rtl="0" algn="l">
              <a:lnSpc>
                <a:spcPct val="150000"/>
              </a:lnSpc>
              <a:spcBef>
                <a:spcPts val="0"/>
              </a:spcBef>
              <a:spcAft>
                <a:spcPts val="0"/>
              </a:spcAft>
              <a:buClr>
                <a:schemeClr val="dk2"/>
              </a:buClr>
              <a:buSzPts val="1400"/>
              <a:buFont typeface="Comfortaa"/>
              <a:buChar char="●"/>
            </a:pPr>
            <a:r>
              <a:rPr b="1" lang="en-GB">
                <a:solidFill>
                  <a:schemeClr val="dk2"/>
                </a:solidFill>
                <a:latin typeface="Comfortaa"/>
                <a:ea typeface="Comfortaa"/>
                <a:cs typeface="Comfortaa"/>
                <a:sym typeface="Comfortaa"/>
              </a:rPr>
              <a:t>After the 3rd point , there was less variation.</a:t>
            </a:r>
            <a:endParaRPr b="1">
              <a:solidFill>
                <a:schemeClr val="dk2"/>
              </a:solidFill>
              <a:latin typeface="Comfortaa"/>
              <a:ea typeface="Comfortaa"/>
              <a:cs typeface="Comfortaa"/>
              <a:sym typeface="Comfortaa"/>
            </a:endParaRPr>
          </a:p>
          <a:p>
            <a:pPr indent="-317500" lvl="0" marL="457200" rtl="0" algn="l">
              <a:lnSpc>
                <a:spcPct val="150000"/>
              </a:lnSpc>
              <a:spcBef>
                <a:spcPts val="0"/>
              </a:spcBef>
              <a:spcAft>
                <a:spcPts val="0"/>
              </a:spcAft>
              <a:buClr>
                <a:schemeClr val="dk2"/>
              </a:buClr>
              <a:buSzPts val="1400"/>
              <a:buFont typeface="Comfortaa"/>
              <a:buChar char="●"/>
            </a:pPr>
            <a:r>
              <a:rPr b="1" lang="en-GB">
                <a:solidFill>
                  <a:schemeClr val="dk2"/>
                </a:solidFill>
                <a:latin typeface="Comfortaa"/>
                <a:ea typeface="Comfortaa"/>
                <a:cs typeface="Comfortaa"/>
                <a:sym typeface="Comfortaa"/>
              </a:rPr>
              <a:t>T</a:t>
            </a:r>
            <a:r>
              <a:rPr b="1" lang="en-GB">
                <a:solidFill>
                  <a:schemeClr val="dk2"/>
                </a:solidFill>
                <a:latin typeface="Comfortaa"/>
                <a:ea typeface="Comfortaa"/>
                <a:cs typeface="Comfortaa"/>
                <a:sym typeface="Comfortaa"/>
              </a:rPr>
              <a:t>herefore</a:t>
            </a:r>
            <a:r>
              <a:rPr b="1" lang="en-GB">
                <a:solidFill>
                  <a:schemeClr val="dk2"/>
                </a:solidFill>
                <a:latin typeface="Comfortaa"/>
                <a:ea typeface="Comfortaa"/>
                <a:cs typeface="Comfortaa"/>
                <a:sym typeface="Comfortaa"/>
              </a:rPr>
              <a:t> , the optimal number of clusters selected were 3 .</a:t>
            </a:r>
            <a:endParaRPr b="1">
              <a:solidFill>
                <a:schemeClr val="dk2"/>
              </a:solidFill>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5"/>
          <p:cNvSpPr txBox="1"/>
          <p:nvPr>
            <p:ph idx="1" type="body"/>
          </p:nvPr>
        </p:nvSpPr>
        <p:spPr>
          <a:xfrm>
            <a:off x="1272050" y="402550"/>
            <a:ext cx="7030500" cy="14115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Font typeface="Comfortaa"/>
              <a:buChar char="●"/>
            </a:pPr>
            <a:r>
              <a:rPr b="1" lang="en-GB" sz="1400">
                <a:latin typeface="Comfortaa"/>
                <a:ea typeface="Comfortaa"/>
                <a:cs typeface="Comfortaa"/>
                <a:sym typeface="Comfortaa"/>
              </a:rPr>
              <a:t>Similarly, using silhouette scores also the number of clusters were determined.</a:t>
            </a:r>
            <a:endParaRPr b="1" sz="1400">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GB" sz="1400">
                <a:latin typeface="Comfortaa"/>
                <a:ea typeface="Comfortaa"/>
                <a:cs typeface="Comfortaa"/>
                <a:sym typeface="Comfortaa"/>
              </a:rPr>
              <a:t>In this , the silhouette scores drops significantly after three clusters.</a:t>
            </a:r>
            <a:endParaRPr b="1" sz="1400">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GB" sz="1400">
                <a:latin typeface="Comfortaa"/>
                <a:ea typeface="Comfortaa"/>
                <a:cs typeface="Comfortaa"/>
                <a:sym typeface="Comfortaa"/>
              </a:rPr>
              <a:t>The optimal number of clusters were 3.</a:t>
            </a:r>
            <a:endParaRPr b="1" sz="1400">
              <a:latin typeface="Comfortaa"/>
              <a:ea typeface="Comfortaa"/>
              <a:cs typeface="Comfortaa"/>
              <a:sym typeface="Comfortaa"/>
            </a:endParaRPr>
          </a:p>
        </p:txBody>
      </p:sp>
      <p:pic>
        <p:nvPicPr>
          <p:cNvPr id="367" name="Google Shape;367;p25"/>
          <p:cNvPicPr preferRelativeResize="0"/>
          <p:nvPr/>
        </p:nvPicPr>
        <p:blipFill rotWithShape="1">
          <a:blip r:embed="rId3">
            <a:alphaModFix/>
          </a:blip>
          <a:srcRect b="0" l="0" r="1097" t="38559"/>
          <a:stretch/>
        </p:blipFill>
        <p:spPr>
          <a:xfrm>
            <a:off x="2106075" y="1814050"/>
            <a:ext cx="4624924" cy="316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6"/>
          <p:cNvSpPr txBox="1"/>
          <p:nvPr>
            <p:ph idx="1" type="body"/>
          </p:nvPr>
        </p:nvSpPr>
        <p:spPr>
          <a:xfrm>
            <a:off x="1303800" y="815300"/>
            <a:ext cx="6051600" cy="7659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Font typeface="Comfortaa"/>
              <a:buChar char="●"/>
            </a:pPr>
            <a:r>
              <a:rPr b="1" lang="en-GB" sz="1400">
                <a:latin typeface="Comfortaa"/>
                <a:ea typeface="Comfortaa"/>
                <a:cs typeface="Comfortaa"/>
                <a:sym typeface="Comfortaa"/>
              </a:rPr>
              <a:t>Now , k-means clustering was performed with 3 clusters.</a:t>
            </a:r>
            <a:endParaRPr b="1" sz="1400">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GB" sz="1400">
                <a:latin typeface="Comfortaa"/>
                <a:ea typeface="Comfortaa"/>
                <a:cs typeface="Comfortaa"/>
                <a:sym typeface="Comfortaa"/>
              </a:rPr>
              <a:t>The scatter plot was plotted .</a:t>
            </a:r>
            <a:endParaRPr b="1" sz="1400">
              <a:latin typeface="Comfortaa"/>
              <a:ea typeface="Comfortaa"/>
              <a:cs typeface="Comfortaa"/>
              <a:sym typeface="Comfortaa"/>
            </a:endParaRPr>
          </a:p>
        </p:txBody>
      </p:sp>
      <p:pic>
        <p:nvPicPr>
          <p:cNvPr id="373" name="Google Shape;373;p26"/>
          <p:cNvPicPr preferRelativeResize="0"/>
          <p:nvPr/>
        </p:nvPicPr>
        <p:blipFill rotWithShape="1">
          <a:blip r:embed="rId3">
            <a:alphaModFix/>
          </a:blip>
          <a:srcRect b="3416" l="0" r="32791" t="43701"/>
          <a:stretch/>
        </p:blipFill>
        <p:spPr>
          <a:xfrm>
            <a:off x="2688175" y="1581200"/>
            <a:ext cx="4180400" cy="3337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7"/>
          <p:cNvSpPr txBox="1"/>
          <p:nvPr>
            <p:ph idx="1" type="body"/>
          </p:nvPr>
        </p:nvSpPr>
        <p:spPr>
          <a:xfrm>
            <a:off x="1176800" y="3461150"/>
            <a:ext cx="7030500" cy="1580700"/>
          </a:xfrm>
          <a:prstGeom prst="rect">
            <a:avLst/>
          </a:prstGeom>
        </p:spPr>
        <p:txBody>
          <a:bodyPr anchorCtr="0" anchor="t" bIns="91425" lIns="91425" spcFirstLastPara="1" rIns="91425" wrap="square" tIns="91425">
            <a:normAutofit fontScale="85000"/>
          </a:bodyPr>
          <a:lstStyle/>
          <a:p>
            <a:pPr indent="-309562" lvl="0" marL="457200" rtl="0" algn="l">
              <a:lnSpc>
                <a:spcPct val="150000"/>
              </a:lnSpc>
              <a:spcBef>
                <a:spcPts val="0"/>
              </a:spcBef>
              <a:spcAft>
                <a:spcPts val="0"/>
              </a:spcAft>
              <a:buSzPct val="100000"/>
              <a:buFont typeface="Comfortaa"/>
              <a:buChar char="●"/>
            </a:pPr>
            <a:r>
              <a:rPr b="1" lang="en-GB" sz="1500">
                <a:latin typeface="Comfortaa"/>
                <a:ea typeface="Comfortaa"/>
                <a:cs typeface="Comfortaa"/>
                <a:sym typeface="Comfortaa"/>
              </a:rPr>
              <a:t>Various machine learning models were applied .</a:t>
            </a:r>
            <a:endParaRPr b="1" sz="1500">
              <a:latin typeface="Comfortaa"/>
              <a:ea typeface="Comfortaa"/>
              <a:cs typeface="Comfortaa"/>
              <a:sym typeface="Comfortaa"/>
            </a:endParaRPr>
          </a:p>
          <a:p>
            <a:pPr indent="-309562" lvl="0" marL="457200" rtl="0" algn="l">
              <a:lnSpc>
                <a:spcPct val="150000"/>
              </a:lnSpc>
              <a:spcBef>
                <a:spcPts val="0"/>
              </a:spcBef>
              <a:spcAft>
                <a:spcPts val="0"/>
              </a:spcAft>
              <a:buSzPct val="100000"/>
              <a:buFont typeface="Comfortaa"/>
              <a:buChar char="●"/>
            </a:pPr>
            <a:r>
              <a:rPr b="1" lang="en-GB" sz="1500">
                <a:latin typeface="Comfortaa"/>
                <a:ea typeface="Comfortaa"/>
                <a:cs typeface="Comfortaa"/>
                <a:sym typeface="Comfortaa"/>
              </a:rPr>
              <a:t>The training and test accuracies were calculated.</a:t>
            </a:r>
            <a:endParaRPr b="1" sz="1500">
              <a:latin typeface="Comfortaa"/>
              <a:ea typeface="Comfortaa"/>
              <a:cs typeface="Comfortaa"/>
              <a:sym typeface="Comfortaa"/>
            </a:endParaRPr>
          </a:p>
          <a:p>
            <a:pPr indent="-309562" lvl="0" marL="457200" rtl="0" algn="l">
              <a:lnSpc>
                <a:spcPct val="150000"/>
              </a:lnSpc>
              <a:spcBef>
                <a:spcPts val="0"/>
              </a:spcBef>
              <a:spcAft>
                <a:spcPts val="0"/>
              </a:spcAft>
              <a:buSzPct val="100000"/>
              <a:buFont typeface="Comfortaa"/>
              <a:buChar char="●"/>
            </a:pPr>
            <a:r>
              <a:rPr b="1" lang="en-GB" sz="1500">
                <a:latin typeface="Comfortaa"/>
                <a:ea typeface="Comfortaa"/>
                <a:cs typeface="Comfortaa"/>
                <a:sym typeface="Comfortaa"/>
              </a:rPr>
              <a:t>Out of all models, Random forest classifier gives better results than others.</a:t>
            </a:r>
            <a:endParaRPr b="1" sz="1500">
              <a:latin typeface="Comfortaa"/>
              <a:ea typeface="Comfortaa"/>
              <a:cs typeface="Comfortaa"/>
              <a:sym typeface="Comfortaa"/>
            </a:endParaRPr>
          </a:p>
          <a:p>
            <a:pPr indent="0" lvl="0" marL="457200" rtl="0" algn="l">
              <a:lnSpc>
                <a:spcPct val="150000"/>
              </a:lnSpc>
              <a:spcBef>
                <a:spcPts val="1200"/>
              </a:spcBef>
              <a:spcAft>
                <a:spcPts val="1200"/>
              </a:spcAft>
              <a:buNone/>
            </a:pPr>
            <a:r>
              <a:t/>
            </a:r>
            <a:endParaRPr/>
          </a:p>
        </p:txBody>
      </p:sp>
      <p:pic>
        <p:nvPicPr>
          <p:cNvPr id="379" name="Google Shape;379;p27"/>
          <p:cNvPicPr preferRelativeResize="0"/>
          <p:nvPr/>
        </p:nvPicPr>
        <p:blipFill rotWithShape="1">
          <a:blip r:embed="rId3">
            <a:alphaModFix/>
          </a:blip>
          <a:srcRect b="0" l="575" r="24629" t="22881"/>
          <a:stretch/>
        </p:blipFill>
        <p:spPr>
          <a:xfrm>
            <a:off x="1418175" y="237075"/>
            <a:ext cx="5833650" cy="2963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8"/>
          <p:cNvSpPr txBox="1"/>
          <p:nvPr>
            <p:ph type="title"/>
          </p:nvPr>
        </p:nvSpPr>
        <p:spPr>
          <a:xfrm>
            <a:off x="1303800" y="598575"/>
            <a:ext cx="4559400" cy="85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200">
                <a:highlight>
                  <a:srgbClr val="EA9999"/>
                </a:highlight>
                <a:latin typeface="Nunito ExtraBold"/>
                <a:ea typeface="Nunito ExtraBold"/>
                <a:cs typeface="Nunito ExtraBold"/>
                <a:sym typeface="Nunito ExtraBold"/>
              </a:rPr>
              <a:t>Agglomerative </a:t>
            </a:r>
            <a:r>
              <a:rPr b="0" lang="en-GB" sz="2200">
                <a:highlight>
                  <a:srgbClr val="EA9999"/>
                </a:highlight>
                <a:latin typeface="Nunito ExtraBold"/>
                <a:ea typeface="Nunito ExtraBold"/>
                <a:cs typeface="Nunito ExtraBold"/>
                <a:sym typeface="Nunito ExtraBold"/>
              </a:rPr>
              <a:t>clustering</a:t>
            </a:r>
            <a:endParaRPr b="0" sz="2200">
              <a:highlight>
                <a:srgbClr val="EA9999"/>
              </a:highlight>
              <a:latin typeface="Nunito ExtraBold"/>
              <a:ea typeface="Nunito ExtraBold"/>
              <a:cs typeface="Nunito ExtraBold"/>
              <a:sym typeface="Nunito ExtraBold"/>
            </a:endParaRPr>
          </a:p>
        </p:txBody>
      </p:sp>
      <p:sp>
        <p:nvSpPr>
          <p:cNvPr id="385" name="Google Shape;385;p28"/>
          <p:cNvSpPr txBox="1"/>
          <p:nvPr>
            <p:ph idx="1" type="body"/>
          </p:nvPr>
        </p:nvSpPr>
        <p:spPr>
          <a:xfrm>
            <a:off x="1303800" y="1365625"/>
            <a:ext cx="7258200" cy="3602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Comfortaa"/>
              <a:buChar char="●"/>
            </a:pPr>
            <a:r>
              <a:rPr b="1" lang="en-GB" sz="1400">
                <a:solidFill>
                  <a:srgbClr val="1F1F1F"/>
                </a:solidFill>
                <a:latin typeface="Comfortaa"/>
                <a:ea typeface="Comfortaa"/>
                <a:cs typeface="Comfortaa"/>
                <a:sym typeface="Comfortaa"/>
              </a:rPr>
              <a:t>Agglomerative clustering  is a hierarchical algorithm that uses a bottom-up approach.</a:t>
            </a:r>
            <a:endParaRPr b="1" sz="1400">
              <a:solidFill>
                <a:srgbClr val="1F1F1F"/>
              </a:solidFill>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GB" sz="1400">
                <a:solidFill>
                  <a:srgbClr val="1F1F1F"/>
                </a:solidFill>
                <a:latin typeface="Comfortaa"/>
                <a:ea typeface="Comfortaa"/>
                <a:cs typeface="Comfortaa"/>
                <a:sym typeface="Comfortaa"/>
              </a:rPr>
              <a:t>Each data point is initially considered a “cluster.” </a:t>
            </a:r>
            <a:endParaRPr b="1" sz="1400">
              <a:solidFill>
                <a:srgbClr val="1F1F1F"/>
              </a:solidFill>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GB" sz="1400">
                <a:solidFill>
                  <a:srgbClr val="1F1F1F"/>
                </a:solidFill>
                <a:latin typeface="Comfortaa"/>
                <a:ea typeface="Comfortaa"/>
                <a:cs typeface="Comfortaa"/>
                <a:sym typeface="Comfortaa"/>
              </a:rPr>
              <a:t>The algorithm proceeds by successively merging clusters using a selected linkage criterion.</a:t>
            </a:r>
            <a:endParaRPr b="1" sz="1400">
              <a:solidFill>
                <a:srgbClr val="1F1F1F"/>
              </a:solidFill>
              <a:latin typeface="Comfortaa"/>
              <a:ea typeface="Comfortaa"/>
              <a:cs typeface="Comfortaa"/>
              <a:sym typeface="Comfortaa"/>
            </a:endParaRPr>
          </a:p>
          <a:p>
            <a:pPr indent="-317500" lvl="0" marL="457200" rtl="0" algn="l">
              <a:lnSpc>
                <a:spcPct val="150000"/>
              </a:lnSpc>
              <a:spcBef>
                <a:spcPts val="0"/>
              </a:spcBef>
              <a:spcAft>
                <a:spcPts val="0"/>
              </a:spcAft>
              <a:buClr>
                <a:srgbClr val="1F1F1F"/>
              </a:buClr>
              <a:buSzPts val="1400"/>
              <a:buFont typeface="Comfortaa"/>
              <a:buChar char="●"/>
            </a:pPr>
            <a:r>
              <a:rPr b="1" lang="en-GB" sz="1400">
                <a:solidFill>
                  <a:srgbClr val="1F1F1F"/>
                </a:solidFill>
                <a:latin typeface="Comfortaa"/>
                <a:ea typeface="Comfortaa"/>
                <a:cs typeface="Comfortaa"/>
                <a:sym typeface="Comfortaa"/>
              </a:rPr>
              <a:t>Criterion using ward, complete, average, and single linkage minimizes the sum of squared distances within all clusters, the maximum distance between observations of pairs of clusters, the average of the distances between all observations of pairs of clusters, and the distance between the closest observations of pairs of clusters, respectively.</a:t>
            </a:r>
            <a:endParaRPr b="1" sz="1400">
              <a:solidFill>
                <a:srgbClr val="1F1F1F"/>
              </a:solidFill>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9"/>
          <p:cNvSpPr txBox="1"/>
          <p:nvPr/>
        </p:nvSpPr>
        <p:spPr>
          <a:xfrm>
            <a:off x="1270025" y="660400"/>
            <a:ext cx="57528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2"/>
              </a:buClr>
              <a:buSzPts val="1400"/>
              <a:buFont typeface="Comfortaa"/>
              <a:buChar char="●"/>
            </a:pPr>
            <a:r>
              <a:rPr b="1" lang="en-GB">
                <a:solidFill>
                  <a:schemeClr val="dk2"/>
                </a:solidFill>
                <a:latin typeface="Comfortaa"/>
                <a:ea typeface="Comfortaa"/>
                <a:cs typeface="Comfortaa"/>
                <a:sym typeface="Comfortaa"/>
              </a:rPr>
              <a:t>Using silhouette scores, the number of clusters determined were 3.</a:t>
            </a:r>
            <a:endParaRPr b="1">
              <a:solidFill>
                <a:schemeClr val="dk2"/>
              </a:solidFill>
              <a:latin typeface="Comfortaa"/>
              <a:ea typeface="Comfortaa"/>
              <a:cs typeface="Comfortaa"/>
              <a:sym typeface="Comfortaa"/>
            </a:endParaRPr>
          </a:p>
        </p:txBody>
      </p:sp>
      <p:pic>
        <p:nvPicPr>
          <p:cNvPr id="391" name="Google Shape;391;p29"/>
          <p:cNvPicPr preferRelativeResize="0"/>
          <p:nvPr/>
        </p:nvPicPr>
        <p:blipFill rotWithShape="1">
          <a:blip r:embed="rId3">
            <a:alphaModFix/>
          </a:blip>
          <a:srcRect b="0" l="0" r="3250" t="1584"/>
          <a:stretch/>
        </p:blipFill>
        <p:spPr>
          <a:xfrm>
            <a:off x="1960025" y="1494200"/>
            <a:ext cx="4910675" cy="3601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0"/>
          <p:cNvSpPr txBox="1"/>
          <p:nvPr>
            <p:ph idx="1" type="body"/>
          </p:nvPr>
        </p:nvSpPr>
        <p:spPr>
          <a:xfrm>
            <a:off x="1282625" y="772950"/>
            <a:ext cx="7048500" cy="10833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Font typeface="Comfortaa"/>
              <a:buChar char="●"/>
            </a:pPr>
            <a:r>
              <a:rPr b="1" lang="en-GB" sz="1400">
                <a:latin typeface="Comfortaa"/>
                <a:ea typeface="Comfortaa"/>
                <a:cs typeface="Comfortaa"/>
                <a:sym typeface="Comfortaa"/>
              </a:rPr>
              <a:t>Agglomerative clustering was performed on 3 clusters.</a:t>
            </a:r>
            <a:endParaRPr b="1" sz="1400">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GB" sz="1400">
                <a:latin typeface="Comfortaa"/>
                <a:ea typeface="Comfortaa"/>
                <a:cs typeface="Comfortaa"/>
                <a:sym typeface="Comfortaa"/>
              </a:rPr>
              <a:t>The scatter plot was plotted.</a:t>
            </a:r>
            <a:endParaRPr b="1" sz="1400">
              <a:latin typeface="Comfortaa"/>
              <a:ea typeface="Comfortaa"/>
              <a:cs typeface="Comfortaa"/>
              <a:sym typeface="Comfortaa"/>
            </a:endParaRPr>
          </a:p>
          <a:p>
            <a:pPr indent="0" lvl="0" marL="457200" rtl="0" algn="l">
              <a:lnSpc>
                <a:spcPct val="150000"/>
              </a:lnSpc>
              <a:spcBef>
                <a:spcPts val="0"/>
              </a:spcBef>
              <a:spcAft>
                <a:spcPts val="1200"/>
              </a:spcAft>
              <a:buNone/>
            </a:pPr>
            <a:r>
              <a:t/>
            </a:r>
            <a:endParaRPr b="1" sz="1400">
              <a:latin typeface="Comfortaa"/>
              <a:ea typeface="Comfortaa"/>
              <a:cs typeface="Comfortaa"/>
              <a:sym typeface="Comfortaa"/>
            </a:endParaRPr>
          </a:p>
        </p:txBody>
      </p:sp>
      <p:pic>
        <p:nvPicPr>
          <p:cNvPr id="397" name="Google Shape;397;p30"/>
          <p:cNvPicPr preferRelativeResize="0"/>
          <p:nvPr/>
        </p:nvPicPr>
        <p:blipFill rotWithShape="1">
          <a:blip r:embed="rId3">
            <a:alphaModFix/>
          </a:blip>
          <a:srcRect b="0" l="0" r="0" t="5347"/>
          <a:stretch/>
        </p:blipFill>
        <p:spPr>
          <a:xfrm>
            <a:off x="2108225" y="1517650"/>
            <a:ext cx="4739200" cy="3450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1"/>
          <p:cNvSpPr txBox="1"/>
          <p:nvPr>
            <p:ph idx="1" type="body"/>
          </p:nvPr>
        </p:nvSpPr>
        <p:spPr>
          <a:xfrm>
            <a:off x="1143000" y="3232150"/>
            <a:ext cx="6858000" cy="5397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Font typeface="Comfortaa"/>
              <a:buChar char="●"/>
            </a:pPr>
            <a:r>
              <a:rPr b="1" lang="en-GB" sz="1400">
                <a:latin typeface="Comfortaa"/>
                <a:ea typeface="Comfortaa"/>
                <a:cs typeface="Comfortaa"/>
                <a:sym typeface="Comfortaa"/>
              </a:rPr>
              <a:t>Random forest classifier gives best results.</a:t>
            </a:r>
            <a:endParaRPr b="1" sz="1400">
              <a:latin typeface="Comfortaa"/>
              <a:ea typeface="Comfortaa"/>
              <a:cs typeface="Comfortaa"/>
              <a:sym typeface="Comfortaa"/>
            </a:endParaRPr>
          </a:p>
        </p:txBody>
      </p:sp>
      <p:pic>
        <p:nvPicPr>
          <p:cNvPr id="403" name="Google Shape;403;p31"/>
          <p:cNvPicPr preferRelativeResize="0"/>
          <p:nvPr/>
        </p:nvPicPr>
        <p:blipFill rotWithShape="1">
          <a:blip r:embed="rId3">
            <a:alphaModFix/>
          </a:blip>
          <a:srcRect b="46932" l="0" r="0" t="11166"/>
          <a:stretch/>
        </p:blipFill>
        <p:spPr>
          <a:xfrm>
            <a:off x="1663325" y="232825"/>
            <a:ext cx="5845025" cy="2777075"/>
          </a:xfrm>
          <a:prstGeom prst="rect">
            <a:avLst/>
          </a:prstGeom>
          <a:noFill/>
          <a:ln>
            <a:noFill/>
          </a:ln>
        </p:spPr>
      </p:pic>
      <p:sp>
        <p:nvSpPr>
          <p:cNvPr id="404" name="Google Shape;404;p31"/>
          <p:cNvSpPr txBox="1"/>
          <p:nvPr/>
        </p:nvSpPr>
        <p:spPr>
          <a:xfrm>
            <a:off x="1367375" y="3824800"/>
            <a:ext cx="7239000" cy="104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GB">
                <a:solidFill>
                  <a:schemeClr val="dk2"/>
                </a:solidFill>
                <a:latin typeface="Comfortaa"/>
                <a:ea typeface="Comfortaa"/>
                <a:cs typeface="Comfortaa"/>
                <a:sym typeface="Comfortaa"/>
              </a:rPr>
              <a:t>Out of the two clustering methods used, k-means clustering gives best results than agglomerative clustering. Therefore ,</a:t>
            </a:r>
            <a:r>
              <a:rPr b="1" lang="en-GB" u="sng">
                <a:solidFill>
                  <a:srgbClr val="0D0D0D"/>
                </a:solidFill>
                <a:latin typeface="Comfortaa"/>
                <a:ea typeface="Comfortaa"/>
                <a:cs typeface="Comfortaa"/>
                <a:sym typeface="Comfortaa"/>
              </a:rPr>
              <a:t> K-means clustering</a:t>
            </a:r>
            <a:r>
              <a:rPr b="1" lang="en-GB">
                <a:solidFill>
                  <a:schemeClr val="dk2"/>
                </a:solidFill>
                <a:latin typeface="Comfortaa"/>
                <a:ea typeface="Comfortaa"/>
                <a:cs typeface="Comfortaa"/>
                <a:sym typeface="Comfortaa"/>
              </a:rPr>
              <a:t> was selected and </a:t>
            </a:r>
            <a:r>
              <a:rPr b="1" lang="en-GB" u="sng">
                <a:solidFill>
                  <a:srgbClr val="0D0D0D"/>
                </a:solidFill>
                <a:latin typeface="Comfortaa"/>
                <a:ea typeface="Comfortaa"/>
                <a:cs typeface="Comfortaa"/>
                <a:sym typeface="Comfortaa"/>
              </a:rPr>
              <a:t>Random forest classifier</a:t>
            </a:r>
            <a:r>
              <a:rPr b="1" lang="en-GB">
                <a:solidFill>
                  <a:schemeClr val="dk2"/>
                </a:solidFill>
                <a:latin typeface="Comfortaa"/>
                <a:ea typeface="Comfortaa"/>
                <a:cs typeface="Comfortaa"/>
                <a:sym typeface="Comfortaa"/>
              </a:rPr>
              <a:t> model was evaluated.</a:t>
            </a:r>
            <a:endParaRPr b="1">
              <a:solidFill>
                <a:schemeClr val="dk2"/>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3335800" y="293825"/>
            <a:ext cx="2874000" cy="645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highlight>
                  <a:schemeClr val="lt1"/>
                </a:highlight>
              </a:rPr>
              <a:t>Introduction</a:t>
            </a:r>
            <a:endParaRPr>
              <a:highlight>
                <a:schemeClr val="lt1"/>
              </a:highlight>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15000"/>
              </a:lnSpc>
              <a:spcBef>
                <a:spcPts val="800"/>
              </a:spcBef>
              <a:spcAft>
                <a:spcPts val="0"/>
              </a:spcAft>
              <a:buNone/>
            </a:pPr>
            <a:r>
              <a:rPr b="1" lang="en-GB" sz="1250">
                <a:solidFill>
                  <a:srgbClr val="000000"/>
                </a:solidFill>
                <a:latin typeface="Arial"/>
                <a:ea typeface="Arial"/>
                <a:cs typeface="Arial"/>
                <a:sym typeface="Arial"/>
              </a:rPr>
              <a:t>Target - Need to perform clustering to summarize customer segments.</a:t>
            </a:r>
            <a:endParaRPr b="1" sz="1250">
              <a:solidFill>
                <a:srgbClr val="000000"/>
              </a:solidFill>
              <a:latin typeface="Arial"/>
              <a:ea typeface="Arial"/>
              <a:cs typeface="Arial"/>
              <a:sym typeface="Arial"/>
            </a:endParaRPr>
          </a:p>
          <a:p>
            <a:pPr indent="0" lvl="0" marL="0" rtl="0" algn="l">
              <a:lnSpc>
                <a:spcPct val="175000"/>
              </a:lnSpc>
              <a:spcBef>
                <a:spcPts val="800"/>
              </a:spcBef>
              <a:spcAft>
                <a:spcPts val="0"/>
              </a:spcAft>
              <a:buNone/>
            </a:pPr>
            <a:r>
              <a:rPr lang="en-GB" sz="1200">
                <a:solidFill>
                  <a:schemeClr val="lt1"/>
                </a:solidFill>
                <a:highlight>
                  <a:schemeClr val="dk2"/>
                </a:highlight>
                <a:latin typeface="Roboto"/>
                <a:ea typeface="Roboto"/>
                <a:cs typeface="Roboto"/>
                <a:sym typeface="Roboto"/>
              </a:rPr>
              <a:t> </a:t>
            </a:r>
            <a:r>
              <a:rPr lang="en-GB" sz="1200">
                <a:solidFill>
                  <a:srgbClr val="0D0D0D"/>
                </a:solidFill>
                <a:latin typeface="Roboto"/>
                <a:ea typeface="Roboto"/>
                <a:cs typeface="Roboto"/>
                <a:sym typeface="Roboto"/>
              </a:rPr>
              <a:t>-Customer segmentation is a powerful tool for businesses, enabling them to deliver personalized experiences, optimize marketing efforts, and make strategic decisions. It helps businesses focus resources, improve customer satisfaction, and ultimately drive profitability. By understanding and serving distinct customer segments, businesses can achieve greater efficiency and effectiveness in their operations and marketing strategies.</a:t>
            </a:r>
            <a:endParaRPr sz="1200">
              <a:solidFill>
                <a:srgbClr val="0D0D0D"/>
              </a:solidFill>
              <a:latin typeface="Roboto"/>
              <a:ea typeface="Roboto"/>
              <a:cs typeface="Roboto"/>
              <a:sym typeface="Roboto"/>
            </a:endParaRPr>
          </a:p>
          <a:p>
            <a:pPr indent="0" lvl="0" marL="0" rtl="0" algn="l">
              <a:spcBef>
                <a:spcPts val="0"/>
              </a:spcBef>
              <a:spcAft>
                <a:spcPts val="1200"/>
              </a:spcAft>
              <a:buNone/>
            </a:pPr>
            <a:r>
              <a:t/>
            </a:r>
            <a:endParaRPr sz="1100">
              <a:solidFill>
                <a:srgbClr val="0D0D0D"/>
              </a:solidFill>
              <a:highlight>
                <a:srgbClr val="FFFFFF"/>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2"/>
          <p:cNvSpPr txBox="1"/>
          <p:nvPr>
            <p:ph type="title"/>
          </p:nvPr>
        </p:nvSpPr>
        <p:spPr>
          <a:xfrm>
            <a:off x="2912475" y="58825"/>
            <a:ext cx="2421600" cy="739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highlight>
                  <a:schemeClr val="lt1"/>
                </a:highlight>
              </a:rPr>
              <a:t>Deployment</a:t>
            </a:r>
            <a:endParaRPr>
              <a:highlight>
                <a:schemeClr val="lt1"/>
              </a:highlight>
            </a:endParaRPr>
          </a:p>
        </p:txBody>
      </p:sp>
      <p:sp>
        <p:nvSpPr>
          <p:cNvPr id="410" name="Google Shape;410;p32"/>
          <p:cNvSpPr txBox="1"/>
          <p:nvPr>
            <p:ph idx="1" type="body"/>
          </p:nvPr>
        </p:nvSpPr>
        <p:spPr>
          <a:xfrm>
            <a:off x="1335550" y="1242525"/>
            <a:ext cx="2984700" cy="2942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Font typeface="Comfortaa"/>
              <a:buChar char="●"/>
            </a:pPr>
            <a:r>
              <a:rPr b="1" lang="en-GB">
                <a:latin typeface="Comfortaa"/>
                <a:ea typeface="Comfortaa"/>
                <a:cs typeface="Comfortaa"/>
                <a:sym typeface="Comfortaa"/>
              </a:rPr>
              <a:t>The Random forest classifier model was selected as final model for deployment.</a:t>
            </a:r>
            <a:endParaRPr b="1">
              <a:latin typeface="Comfortaa"/>
              <a:ea typeface="Comfortaa"/>
              <a:cs typeface="Comfortaa"/>
              <a:sym typeface="Comfortaa"/>
            </a:endParaRPr>
          </a:p>
          <a:p>
            <a:pPr indent="-311150" lvl="0" marL="457200" rtl="0" algn="l">
              <a:lnSpc>
                <a:spcPct val="150000"/>
              </a:lnSpc>
              <a:spcBef>
                <a:spcPts val="0"/>
              </a:spcBef>
              <a:spcAft>
                <a:spcPts val="0"/>
              </a:spcAft>
              <a:buSzPts val="1300"/>
              <a:buFont typeface="Comfortaa"/>
              <a:buChar char="●"/>
            </a:pPr>
            <a:r>
              <a:rPr b="1" lang="en-GB">
                <a:latin typeface="Comfortaa"/>
                <a:ea typeface="Comfortaa"/>
                <a:cs typeface="Comfortaa"/>
                <a:sym typeface="Comfortaa"/>
              </a:rPr>
              <a:t>The algorithm gives 98.5% accuracy for test data.</a:t>
            </a:r>
            <a:endParaRPr b="1">
              <a:latin typeface="Comfortaa"/>
              <a:ea typeface="Comfortaa"/>
              <a:cs typeface="Comfortaa"/>
              <a:sym typeface="Comfortaa"/>
            </a:endParaRPr>
          </a:p>
          <a:p>
            <a:pPr indent="-311150" lvl="0" marL="457200" rtl="0" algn="l">
              <a:lnSpc>
                <a:spcPct val="150000"/>
              </a:lnSpc>
              <a:spcBef>
                <a:spcPts val="0"/>
              </a:spcBef>
              <a:spcAft>
                <a:spcPts val="0"/>
              </a:spcAft>
              <a:buSzPts val="1300"/>
              <a:buFont typeface="Comfortaa"/>
              <a:buChar char="●"/>
            </a:pPr>
            <a:r>
              <a:rPr b="1" lang="en-GB">
                <a:latin typeface="Comfortaa"/>
                <a:ea typeface="Comfortaa"/>
                <a:cs typeface="Comfortaa"/>
                <a:sym typeface="Comfortaa"/>
              </a:rPr>
              <a:t>Deployment was done using Stream-lit platform.</a:t>
            </a:r>
            <a:endParaRPr b="1">
              <a:latin typeface="Comfortaa"/>
              <a:ea typeface="Comfortaa"/>
              <a:cs typeface="Comfortaa"/>
              <a:sym typeface="Comfortaa"/>
            </a:endParaRPr>
          </a:p>
        </p:txBody>
      </p:sp>
      <p:pic>
        <p:nvPicPr>
          <p:cNvPr id="411" name="Google Shape;411;p32"/>
          <p:cNvPicPr preferRelativeResize="0"/>
          <p:nvPr/>
        </p:nvPicPr>
        <p:blipFill>
          <a:blip r:embed="rId3">
            <a:alphaModFix/>
          </a:blip>
          <a:stretch>
            <a:fillRect/>
          </a:stretch>
        </p:blipFill>
        <p:spPr>
          <a:xfrm>
            <a:off x="4677600" y="713325"/>
            <a:ext cx="4222900" cy="42449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3"/>
          <p:cNvSpPr txBox="1"/>
          <p:nvPr>
            <p:ph type="title"/>
          </p:nvPr>
        </p:nvSpPr>
        <p:spPr>
          <a:xfrm>
            <a:off x="2915700" y="376325"/>
            <a:ext cx="3312600" cy="6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highlight>
                  <a:schemeClr val="lt1"/>
                </a:highlight>
              </a:rPr>
              <a:t>Challenges faced</a:t>
            </a:r>
            <a:endParaRPr sz="2500">
              <a:highlight>
                <a:schemeClr val="lt1"/>
              </a:highlight>
            </a:endParaRPr>
          </a:p>
        </p:txBody>
      </p:sp>
      <p:sp>
        <p:nvSpPr>
          <p:cNvPr id="417" name="Google Shape;417;p33"/>
          <p:cNvSpPr txBox="1"/>
          <p:nvPr>
            <p:ph idx="1" type="body"/>
          </p:nvPr>
        </p:nvSpPr>
        <p:spPr>
          <a:xfrm>
            <a:off x="1303800" y="1422400"/>
            <a:ext cx="7030500" cy="32787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Font typeface="Comfortaa"/>
              <a:buChar char="●"/>
            </a:pPr>
            <a:r>
              <a:rPr b="1" lang="en-GB" sz="1400">
                <a:latin typeface="Comfortaa"/>
                <a:ea typeface="Comfortaa"/>
                <a:cs typeface="Comfortaa"/>
                <a:sym typeface="Comfortaa"/>
              </a:rPr>
              <a:t>The data contains missing values.</a:t>
            </a:r>
            <a:endParaRPr b="1" sz="1400">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GB" sz="1400">
                <a:latin typeface="Comfortaa"/>
                <a:ea typeface="Comfortaa"/>
                <a:cs typeface="Comfortaa"/>
                <a:sym typeface="Comfortaa"/>
              </a:rPr>
              <a:t>The dataset contains some unnecessary columns/variables.</a:t>
            </a:r>
            <a:endParaRPr b="1" sz="1400">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GB" sz="1400">
                <a:latin typeface="Comfortaa"/>
                <a:ea typeface="Comfortaa"/>
                <a:cs typeface="Comfortaa"/>
                <a:sym typeface="Comfortaa"/>
              </a:rPr>
              <a:t>There were so many variables such that it  became difficult for analysis.</a:t>
            </a:r>
            <a:endParaRPr b="1" sz="1400">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GB" sz="1400">
                <a:latin typeface="Comfortaa"/>
                <a:ea typeface="Comfortaa"/>
                <a:cs typeface="Comfortaa"/>
                <a:sym typeface="Comfortaa"/>
              </a:rPr>
              <a:t>It was difficult to find best accuracy for the data.</a:t>
            </a:r>
            <a:endParaRPr b="1" sz="1400">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GB" sz="1400">
                <a:latin typeface="Comfortaa"/>
                <a:ea typeface="Comfortaa"/>
                <a:cs typeface="Comfortaa"/>
                <a:sym typeface="Comfortaa"/>
              </a:rPr>
              <a:t>Faced challenges while deployment , as there were some errors in the code.</a:t>
            </a:r>
            <a:endParaRPr b="1" sz="1400">
              <a:latin typeface="Comfortaa"/>
              <a:ea typeface="Comfortaa"/>
              <a:cs typeface="Comfortaa"/>
              <a:sym typeface="Comforta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4"/>
          <p:cNvSpPr txBox="1"/>
          <p:nvPr>
            <p:ph type="title"/>
          </p:nvPr>
        </p:nvSpPr>
        <p:spPr>
          <a:xfrm>
            <a:off x="1303800" y="598575"/>
            <a:ext cx="7030500" cy="792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500">
                <a:highlight>
                  <a:schemeClr val="lt1"/>
                </a:highlight>
              </a:rPr>
              <a:t>How we overcame challenges faced</a:t>
            </a:r>
            <a:endParaRPr sz="2500">
              <a:highlight>
                <a:schemeClr val="lt1"/>
              </a:highlight>
            </a:endParaRPr>
          </a:p>
        </p:txBody>
      </p:sp>
      <p:sp>
        <p:nvSpPr>
          <p:cNvPr id="423" name="Google Shape;423;p34"/>
          <p:cNvSpPr txBox="1"/>
          <p:nvPr>
            <p:ph idx="1" type="body"/>
          </p:nvPr>
        </p:nvSpPr>
        <p:spPr>
          <a:xfrm>
            <a:off x="1303800" y="1524375"/>
            <a:ext cx="7030500" cy="2541600"/>
          </a:xfrm>
          <a:prstGeom prst="rect">
            <a:avLst/>
          </a:prstGeom>
        </p:spPr>
        <p:txBody>
          <a:bodyPr anchorCtr="0" anchor="t" bIns="91425" lIns="91425" spcFirstLastPara="1" rIns="91425" wrap="square" tIns="91425">
            <a:normAutofit lnSpcReduction="10000"/>
          </a:bodyPr>
          <a:lstStyle/>
          <a:p>
            <a:pPr indent="-317500" lvl="0" marL="457200" rtl="0" algn="l">
              <a:lnSpc>
                <a:spcPct val="150000"/>
              </a:lnSpc>
              <a:spcBef>
                <a:spcPts val="0"/>
              </a:spcBef>
              <a:spcAft>
                <a:spcPts val="0"/>
              </a:spcAft>
              <a:buSzPts val="1400"/>
              <a:buFont typeface="Comfortaa"/>
              <a:buChar char="●"/>
            </a:pPr>
            <a:r>
              <a:rPr b="1" lang="en-GB" sz="1400">
                <a:latin typeface="Comfortaa"/>
                <a:ea typeface="Comfortaa"/>
                <a:cs typeface="Comfortaa"/>
                <a:sym typeface="Comfortaa"/>
              </a:rPr>
              <a:t>For the missing values,  replaced them with the median value of </a:t>
            </a:r>
            <a:r>
              <a:rPr b="1" lang="en-GB" sz="1400">
                <a:latin typeface="Comfortaa"/>
                <a:ea typeface="Comfortaa"/>
                <a:cs typeface="Comfortaa"/>
                <a:sym typeface="Comfortaa"/>
              </a:rPr>
              <a:t>that</a:t>
            </a:r>
            <a:r>
              <a:rPr b="1" lang="en-GB" sz="1400">
                <a:latin typeface="Comfortaa"/>
                <a:ea typeface="Comfortaa"/>
                <a:cs typeface="Comfortaa"/>
                <a:sym typeface="Comfortaa"/>
              </a:rPr>
              <a:t> particular variable/column.</a:t>
            </a:r>
            <a:endParaRPr b="1" sz="1400">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GB" sz="1400">
                <a:latin typeface="Comfortaa"/>
                <a:ea typeface="Comfortaa"/>
                <a:cs typeface="Comfortaa"/>
                <a:sym typeface="Comfortaa"/>
              </a:rPr>
              <a:t>All the unnecessary columns/variables were dropped.</a:t>
            </a:r>
            <a:endParaRPr b="1" sz="1400">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GB" sz="1400">
                <a:latin typeface="Comfortaa"/>
                <a:ea typeface="Comfortaa"/>
                <a:cs typeface="Comfortaa"/>
                <a:sym typeface="Comfortaa"/>
              </a:rPr>
              <a:t>Used PCA method for selecting the best features for analysis.</a:t>
            </a:r>
            <a:endParaRPr b="1" sz="1400">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GB" sz="1400">
                <a:latin typeface="Comfortaa"/>
                <a:ea typeface="Comfortaa"/>
                <a:cs typeface="Comfortaa"/>
                <a:sym typeface="Comfortaa"/>
              </a:rPr>
              <a:t>Performed many ML models for </a:t>
            </a:r>
            <a:r>
              <a:rPr b="1" lang="en-GB" sz="1400">
                <a:latin typeface="Comfortaa"/>
                <a:ea typeface="Comfortaa"/>
                <a:cs typeface="Comfortaa"/>
                <a:sym typeface="Comfortaa"/>
              </a:rPr>
              <a:t>comparison</a:t>
            </a:r>
            <a:r>
              <a:rPr b="1" lang="en-GB" sz="1400">
                <a:latin typeface="Comfortaa"/>
                <a:ea typeface="Comfortaa"/>
                <a:cs typeface="Comfortaa"/>
                <a:sym typeface="Comfortaa"/>
              </a:rPr>
              <a:t> of accuracies and the best was selected.</a:t>
            </a:r>
            <a:endParaRPr b="1" sz="1400">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GB" sz="1400">
                <a:latin typeface="Comfortaa"/>
                <a:ea typeface="Comfortaa"/>
                <a:cs typeface="Comfortaa"/>
                <a:sym typeface="Comfortaa"/>
              </a:rPr>
              <a:t>Fixed the errors in the code and used Stream-lit platform for deployment.</a:t>
            </a:r>
            <a:endParaRPr b="1" sz="1400">
              <a:latin typeface="Comfortaa"/>
              <a:ea typeface="Comfortaa"/>
              <a:cs typeface="Comfortaa"/>
              <a:sym typeface="Comforta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5"/>
          <p:cNvSpPr txBox="1"/>
          <p:nvPr>
            <p:ph type="title"/>
          </p:nvPr>
        </p:nvSpPr>
        <p:spPr>
          <a:xfrm>
            <a:off x="3113550" y="2122800"/>
            <a:ext cx="34290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000"/>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161225" y="191675"/>
            <a:ext cx="5342400" cy="5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sz="2400">
                <a:solidFill>
                  <a:srgbClr val="040C28"/>
                </a:solidFill>
                <a:highlight>
                  <a:schemeClr val="lt1"/>
                </a:highlight>
                <a:latin typeface="Maven Pro ExtraBold"/>
                <a:ea typeface="Maven Pro ExtraBold"/>
                <a:cs typeface="Maven Pro ExtraBold"/>
                <a:sym typeface="Maven Pro ExtraBold"/>
              </a:rPr>
              <a:t>Exploratory data analysis</a:t>
            </a:r>
            <a:endParaRPr b="0" sz="2400">
              <a:highlight>
                <a:schemeClr val="lt1"/>
              </a:highlight>
              <a:latin typeface="Maven Pro ExtraBold"/>
              <a:ea typeface="Maven Pro ExtraBold"/>
              <a:cs typeface="Maven Pro ExtraBold"/>
              <a:sym typeface="Maven Pro ExtraBold"/>
            </a:endParaRPr>
          </a:p>
        </p:txBody>
      </p:sp>
      <p:sp>
        <p:nvSpPr>
          <p:cNvPr id="290" name="Google Shape;290;p15"/>
          <p:cNvSpPr txBox="1"/>
          <p:nvPr>
            <p:ph idx="1" type="body"/>
          </p:nvPr>
        </p:nvSpPr>
        <p:spPr>
          <a:xfrm>
            <a:off x="1161225" y="1285325"/>
            <a:ext cx="4401000" cy="1708500"/>
          </a:xfrm>
          <a:prstGeom prst="rect">
            <a:avLst/>
          </a:prstGeom>
          <a:noFill/>
        </p:spPr>
        <p:txBody>
          <a:bodyPr anchorCtr="0" anchor="t" bIns="91425" lIns="91425" spcFirstLastPara="1" rIns="91425" wrap="square" tIns="91425">
            <a:normAutofit fontScale="25000" lnSpcReduction="20000"/>
          </a:bodyPr>
          <a:lstStyle/>
          <a:p>
            <a:pPr indent="-317500" lvl="0" marL="457200" rtl="0" algn="l">
              <a:lnSpc>
                <a:spcPct val="150000"/>
              </a:lnSpc>
              <a:spcBef>
                <a:spcPts val="0"/>
              </a:spcBef>
              <a:spcAft>
                <a:spcPts val="0"/>
              </a:spcAft>
              <a:buSzPct val="100000"/>
              <a:buFont typeface="Comfortaa"/>
              <a:buChar char="●"/>
            </a:pPr>
            <a:r>
              <a:rPr b="1" lang="en-GB" sz="5600">
                <a:latin typeface="Comfortaa"/>
                <a:ea typeface="Comfortaa"/>
                <a:cs typeface="Comfortaa"/>
                <a:sym typeface="Comfortaa"/>
              </a:rPr>
              <a:t>It was found that there are some null values in the “Income” variable/column.</a:t>
            </a:r>
            <a:endParaRPr b="1" sz="5600">
              <a:latin typeface="Comfortaa"/>
              <a:ea typeface="Comfortaa"/>
              <a:cs typeface="Comfortaa"/>
              <a:sym typeface="Comfortaa"/>
            </a:endParaRPr>
          </a:p>
          <a:p>
            <a:pPr indent="-317500" lvl="0" marL="457200" rtl="0" algn="l">
              <a:lnSpc>
                <a:spcPct val="150000"/>
              </a:lnSpc>
              <a:spcBef>
                <a:spcPts val="0"/>
              </a:spcBef>
              <a:spcAft>
                <a:spcPts val="0"/>
              </a:spcAft>
              <a:buSzPct val="100000"/>
              <a:buFont typeface="Comfortaa"/>
              <a:buChar char="●"/>
            </a:pPr>
            <a:r>
              <a:rPr b="1" lang="en-GB" sz="5600">
                <a:latin typeface="Comfortaa"/>
                <a:ea typeface="Comfortaa"/>
                <a:cs typeface="Comfortaa"/>
                <a:sym typeface="Comfortaa"/>
              </a:rPr>
              <a:t>Those null values are replaced with the median value.</a:t>
            </a:r>
            <a:endParaRPr b="1" sz="5600">
              <a:latin typeface="Comfortaa"/>
              <a:ea typeface="Comfortaa"/>
              <a:cs typeface="Comfortaa"/>
              <a:sym typeface="Comfortaa"/>
            </a:endParaRPr>
          </a:p>
          <a:p>
            <a:pPr indent="-317500" lvl="0" marL="457200" rtl="0" algn="l">
              <a:lnSpc>
                <a:spcPct val="150000"/>
              </a:lnSpc>
              <a:spcBef>
                <a:spcPts val="0"/>
              </a:spcBef>
              <a:spcAft>
                <a:spcPts val="0"/>
              </a:spcAft>
              <a:buSzPct val="100000"/>
              <a:buFont typeface="Comfortaa"/>
              <a:buChar char="●"/>
            </a:pPr>
            <a:r>
              <a:rPr b="1" lang="en-GB" sz="5600">
                <a:latin typeface="Comfortaa"/>
                <a:ea typeface="Comfortaa"/>
                <a:cs typeface="Comfortaa"/>
                <a:sym typeface="Comfortaa"/>
              </a:rPr>
              <a:t>Most of the customers were born between 1950 and 1990.</a:t>
            </a:r>
            <a:endParaRPr b="1" sz="5600">
              <a:latin typeface="Comfortaa"/>
              <a:ea typeface="Comfortaa"/>
              <a:cs typeface="Comfortaa"/>
              <a:sym typeface="Comfortaa"/>
            </a:endParaRPr>
          </a:p>
          <a:p>
            <a:pPr indent="0" lvl="0" marL="0" rtl="0" algn="l">
              <a:lnSpc>
                <a:spcPct val="150000"/>
              </a:lnSpc>
              <a:spcBef>
                <a:spcPts val="1200"/>
              </a:spcBef>
              <a:spcAft>
                <a:spcPts val="0"/>
              </a:spcAft>
              <a:buNone/>
            </a:pPr>
            <a:r>
              <a:t/>
            </a:r>
            <a:endParaRPr b="1" sz="2400">
              <a:latin typeface="Comfortaa"/>
              <a:ea typeface="Comfortaa"/>
              <a:cs typeface="Comfortaa"/>
              <a:sym typeface="Comfortaa"/>
            </a:endParaRPr>
          </a:p>
          <a:p>
            <a:pPr indent="0" lvl="0" marL="0" rtl="0" algn="l">
              <a:spcBef>
                <a:spcPts val="1200"/>
              </a:spcBef>
              <a:spcAft>
                <a:spcPts val="1200"/>
              </a:spcAft>
              <a:buNone/>
            </a:pPr>
            <a:r>
              <a:t/>
            </a:r>
            <a:endParaRPr>
              <a:latin typeface="Comfortaa SemiBold"/>
              <a:ea typeface="Comfortaa SemiBold"/>
              <a:cs typeface="Comfortaa SemiBold"/>
              <a:sym typeface="Comfortaa SemiBold"/>
            </a:endParaRPr>
          </a:p>
        </p:txBody>
      </p:sp>
      <p:sp>
        <p:nvSpPr>
          <p:cNvPr id="291" name="Google Shape;291;p15"/>
          <p:cNvSpPr txBox="1"/>
          <p:nvPr/>
        </p:nvSpPr>
        <p:spPr>
          <a:xfrm>
            <a:off x="1295625" y="728375"/>
            <a:ext cx="366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2"/>
                </a:solidFill>
                <a:latin typeface="Maven Pro Black"/>
                <a:ea typeface="Maven Pro Black"/>
                <a:cs typeface="Maven Pro Black"/>
                <a:sym typeface="Maven Pro Black"/>
              </a:rPr>
              <a:t>Univariate analysis</a:t>
            </a:r>
            <a:endParaRPr sz="2000">
              <a:solidFill>
                <a:schemeClr val="dk2"/>
              </a:solidFill>
              <a:latin typeface="Maven Pro Black"/>
              <a:ea typeface="Maven Pro Black"/>
              <a:cs typeface="Maven Pro Black"/>
              <a:sym typeface="Maven Pro Black"/>
            </a:endParaRPr>
          </a:p>
        </p:txBody>
      </p:sp>
      <p:pic>
        <p:nvPicPr>
          <p:cNvPr id="292" name="Google Shape;292;p15"/>
          <p:cNvPicPr preferRelativeResize="0"/>
          <p:nvPr/>
        </p:nvPicPr>
        <p:blipFill rotWithShape="1">
          <a:blip r:embed="rId3">
            <a:alphaModFix/>
          </a:blip>
          <a:srcRect b="7410" l="6373" r="12233" t="20781"/>
          <a:stretch/>
        </p:blipFill>
        <p:spPr>
          <a:xfrm>
            <a:off x="5824675" y="491750"/>
            <a:ext cx="2846082" cy="2480949"/>
          </a:xfrm>
          <a:prstGeom prst="rect">
            <a:avLst/>
          </a:prstGeom>
          <a:noFill/>
          <a:ln>
            <a:noFill/>
          </a:ln>
        </p:spPr>
      </p:pic>
      <p:pic>
        <p:nvPicPr>
          <p:cNvPr id="293" name="Google Shape;293;p15"/>
          <p:cNvPicPr preferRelativeResize="0"/>
          <p:nvPr/>
        </p:nvPicPr>
        <p:blipFill rotWithShape="1">
          <a:blip r:embed="rId4">
            <a:alphaModFix/>
          </a:blip>
          <a:srcRect b="2628" l="3308" r="1070" t="27825"/>
          <a:stretch/>
        </p:blipFill>
        <p:spPr>
          <a:xfrm>
            <a:off x="728775" y="3058175"/>
            <a:ext cx="3843226" cy="2025050"/>
          </a:xfrm>
          <a:prstGeom prst="rect">
            <a:avLst/>
          </a:prstGeom>
          <a:noFill/>
          <a:ln>
            <a:noFill/>
          </a:ln>
        </p:spPr>
      </p:pic>
      <p:sp>
        <p:nvSpPr>
          <p:cNvPr id="294" name="Google Shape;294;p15"/>
          <p:cNvSpPr txBox="1"/>
          <p:nvPr/>
        </p:nvSpPr>
        <p:spPr>
          <a:xfrm>
            <a:off x="4572000" y="3289250"/>
            <a:ext cx="40986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2"/>
              </a:buClr>
              <a:buSzPts val="1400"/>
              <a:buFont typeface="Comfortaa"/>
              <a:buChar char="●"/>
            </a:pPr>
            <a:r>
              <a:rPr b="1" lang="en-GB">
                <a:solidFill>
                  <a:schemeClr val="dk2"/>
                </a:solidFill>
                <a:latin typeface="Comfortaa"/>
                <a:ea typeface="Comfortaa"/>
                <a:cs typeface="Comfortaa"/>
                <a:sym typeface="Comfortaa"/>
              </a:rPr>
              <a:t>Most of the customers were from Graduation, Phd and masters educational background.</a:t>
            </a:r>
            <a:endParaRPr>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16"/>
          <p:cNvPicPr preferRelativeResize="0"/>
          <p:nvPr/>
        </p:nvPicPr>
        <p:blipFill rotWithShape="1">
          <a:blip r:embed="rId3">
            <a:alphaModFix/>
          </a:blip>
          <a:srcRect b="2814" l="2952" r="1818" t="27161"/>
          <a:stretch/>
        </p:blipFill>
        <p:spPr>
          <a:xfrm>
            <a:off x="4700450" y="2671225"/>
            <a:ext cx="4210726" cy="2350450"/>
          </a:xfrm>
          <a:prstGeom prst="rect">
            <a:avLst/>
          </a:prstGeom>
          <a:noFill/>
          <a:ln>
            <a:noFill/>
          </a:ln>
        </p:spPr>
      </p:pic>
      <p:pic>
        <p:nvPicPr>
          <p:cNvPr id="300" name="Google Shape;300;p16"/>
          <p:cNvPicPr preferRelativeResize="0"/>
          <p:nvPr/>
        </p:nvPicPr>
        <p:blipFill rotWithShape="1">
          <a:blip r:embed="rId4">
            <a:alphaModFix/>
          </a:blip>
          <a:srcRect b="3841" l="2577" r="4373" t="23536"/>
          <a:stretch/>
        </p:blipFill>
        <p:spPr>
          <a:xfrm>
            <a:off x="1196125" y="264550"/>
            <a:ext cx="3270050" cy="2617476"/>
          </a:xfrm>
          <a:prstGeom prst="rect">
            <a:avLst/>
          </a:prstGeom>
          <a:noFill/>
          <a:ln>
            <a:noFill/>
          </a:ln>
        </p:spPr>
      </p:pic>
      <p:sp>
        <p:nvSpPr>
          <p:cNvPr id="301" name="Google Shape;301;p16"/>
          <p:cNvSpPr txBox="1"/>
          <p:nvPr/>
        </p:nvSpPr>
        <p:spPr>
          <a:xfrm>
            <a:off x="4414725" y="575900"/>
            <a:ext cx="48177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2"/>
              </a:buClr>
              <a:buSzPts val="1400"/>
              <a:buFont typeface="Comfortaa"/>
              <a:buChar char="●"/>
            </a:pPr>
            <a:r>
              <a:rPr b="1" lang="en-GB">
                <a:solidFill>
                  <a:schemeClr val="dk2"/>
                </a:solidFill>
                <a:latin typeface="Comfortaa"/>
                <a:ea typeface="Comfortaa"/>
                <a:cs typeface="Comfortaa"/>
                <a:sym typeface="Comfortaa"/>
              </a:rPr>
              <a:t>Most of the customers were earning an income below 1 Lakh.</a:t>
            </a:r>
            <a:endParaRPr/>
          </a:p>
        </p:txBody>
      </p:sp>
      <p:sp>
        <p:nvSpPr>
          <p:cNvPr id="302" name="Google Shape;302;p16"/>
          <p:cNvSpPr txBox="1"/>
          <p:nvPr/>
        </p:nvSpPr>
        <p:spPr>
          <a:xfrm>
            <a:off x="722375" y="3360325"/>
            <a:ext cx="38496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2"/>
              </a:buClr>
              <a:buSzPts val="1400"/>
              <a:buFont typeface="Comfortaa"/>
              <a:buChar char="●"/>
            </a:pPr>
            <a:r>
              <a:rPr b="1" lang="en-GB">
                <a:solidFill>
                  <a:schemeClr val="dk2"/>
                </a:solidFill>
                <a:latin typeface="Comfortaa"/>
                <a:ea typeface="Comfortaa"/>
                <a:cs typeface="Comfortaa"/>
                <a:sym typeface="Comfortaa"/>
              </a:rPr>
              <a:t>Most of the customers were married.</a:t>
            </a:r>
            <a:endParaRPr>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1281650" y="343850"/>
            <a:ext cx="61080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000">
                <a:latin typeface="Maven Pro Black"/>
                <a:ea typeface="Maven Pro Black"/>
                <a:cs typeface="Maven Pro Black"/>
                <a:sym typeface="Maven Pro Black"/>
              </a:rPr>
              <a:t>Bivariate ,Grouping and </a:t>
            </a:r>
            <a:r>
              <a:rPr b="0" lang="en-GB" sz="2000">
                <a:latin typeface="Maven Pro Black"/>
                <a:ea typeface="Maven Pro Black"/>
                <a:cs typeface="Maven Pro Black"/>
                <a:sym typeface="Maven Pro Black"/>
              </a:rPr>
              <a:t>aggregation</a:t>
            </a:r>
            <a:r>
              <a:rPr b="0" lang="en-GB" sz="2000">
                <a:latin typeface="Maven Pro Black"/>
                <a:ea typeface="Maven Pro Black"/>
                <a:cs typeface="Maven Pro Black"/>
                <a:sym typeface="Maven Pro Black"/>
              </a:rPr>
              <a:t> analysis</a:t>
            </a:r>
            <a:endParaRPr b="0" sz="2000">
              <a:latin typeface="Maven Pro Black"/>
              <a:ea typeface="Maven Pro Black"/>
              <a:cs typeface="Maven Pro Black"/>
              <a:sym typeface="Maven Pro Black"/>
            </a:endParaRPr>
          </a:p>
        </p:txBody>
      </p:sp>
      <p:sp>
        <p:nvSpPr>
          <p:cNvPr id="308" name="Google Shape;308;p17"/>
          <p:cNvSpPr txBox="1"/>
          <p:nvPr>
            <p:ph idx="1" type="body"/>
          </p:nvPr>
        </p:nvSpPr>
        <p:spPr>
          <a:xfrm>
            <a:off x="1026925" y="979250"/>
            <a:ext cx="3831000" cy="1029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Comfortaa"/>
              <a:buChar char="●"/>
            </a:pPr>
            <a:r>
              <a:rPr b="1" lang="en-GB" sz="1400">
                <a:latin typeface="Comfortaa"/>
                <a:ea typeface="Comfortaa"/>
                <a:cs typeface="Comfortaa"/>
                <a:sym typeface="Comfortaa"/>
              </a:rPr>
              <a:t>Married people were more interested in purchasing all products, followed by together people.</a:t>
            </a:r>
            <a:endParaRPr b="1" sz="1400">
              <a:latin typeface="Comfortaa"/>
              <a:ea typeface="Comfortaa"/>
              <a:cs typeface="Comfortaa"/>
              <a:sym typeface="Comfortaa"/>
            </a:endParaRPr>
          </a:p>
        </p:txBody>
      </p:sp>
      <p:pic>
        <p:nvPicPr>
          <p:cNvPr id="309" name="Google Shape;309;p17"/>
          <p:cNvPicPr preferRelativeResize="0"/>
          <p:nvPr/>
        </p:nvPicPr>
        <p:blipFill rotWithShape="1">
          <a:blip r:embed="rId3">
            <a:alphaModFix/>
          </a:blip>
          <a:srcRect b="1825" l="1745" r="58772" t="37313"/>
          <a:stretch/>
        </p:blipFill>
        <p:spPr>
          <a:xfrm>
            <a:off x="1116550" y="2459675"/>
            <a:ext cx="2968625" cy="2497651"/>
          </a:xfrm>
          <a:prstGeom prst="rect">
            <a:avLst/>
          </a:prstGeom>
          <a:noFill/>
          <a:ln>
            <a:noFill/>
          </a:ln>
        </p:spPr>
      </p:pic>
      <p:sp>
        <p:nvSpPr>
          <p:cNvPr id="310" name="Google Shape;310;p17"/>
          <p:cNvSpPr txBox="1"/>
          <p:nvPr/>
        </p:nvSpPr>
        <p:spPr>
          <a:xfrm>
            <a:off x="4085175" y="3385250"/>
            <a:ext cx="48579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2"/>
              </a:buClr>
              <a:buSzPts val="1400"/>
              <a:buFont typeface="Comfortaa"/>
              <a:buChar char="●"/>
            </a:pPr>
            <a:r>
              <a:rPr b="1" lang="en-GB">
                <a:solidFill>
                  <a:schemeClr val="dk2"/>
                </a:solidFill>
                <a:latin typeface="Comfortaa"/>
                <a:ea typeface="Comfortaa"/>
                <a:cs typeface="Comfortaa"/>
                <a:sym typeface="Comfortaa"/>
              </a:rPr>
              <a:t>Most of the customers spend their money in wines purchases.</a:t>
            </a:r>
            <a:endParaRPr>
              <a:solidFill>
                <a:schemeClr val="dk2"/>
              </a:solidFill>
              <a:latin typeface="Nunito"/>
              <a:ea typeface="Nunito"/>
              <a:cs typeface="Nunito"/>
              <a:sym typeface="Nunito"/>
            </a:endParaRPr>
          </a:p>
        </p:txBody>
      </p:sp>
      <p:pic>
        <p:nvPicPr>
          <p:cNvPr id="311" name="Google Shape;311;p17"/>
          <p:cNvPicPr preferRelativeResize="0"/>
          <p:nvPr/>
        </p:nvPicPr>
        <p:blipFill>
          <a:blip r:embed="rId4">
            <a:alphaModFix/>
          </a:blip>
          <a:stretch>
            <a:fillRect/>
          </a:stretch>
        </p:blipFill>
        <p:spPr>
          <a:xfrm>
            <a:off x="4857925" y="856700"/>
            <a:ext cx="4034176" cy="2121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txBox="1"/>
          <p:nvPr>
            <p:ph idx="1" type="body"/>
          </p:nvPr>
        </p:nvSpPr>
        <p:spPr>
          <a:xfrm>
            <a:off x="1132425" y="438150"/>
            <a:ext cx="3852300" cy="1323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Comfortaa"/>
              <a:buChar char="●"/>
            </a:pPr>
            <a:r>
              <a:rPr b="1" lang="en-GB" sz="1400">
                <a:latin typeface="Comfortaa"/>
                <a:ea typeface="Comfortaa"/>
                <a:cs typeface="Comfortaa"/>
                <a:sym typeface="Comfortaa"/>
              </a:rPr>
              <a:t>Married people were more interested in purchasing wine and meat products.</a:t>
            </a:r>
            <a:endParaRPr b="1" sz="1400">
              <a:latin typeface="Comfortaa"/>
              <a:ea typeface="Comfortaa"/>
              <a:cs typeface="Comfortaa"/>
              <a:sym typeface="Comfortaa"/>
            </a:endParaRPr>
          </a:p>
          <a:p>
            <a:pPr indent="0" lvl="0" marL="0" rtl="0" algn="l">
              <a:spcBef>
                <a:spcPts val="1200"/>
              </a:spcBef>
              <a:spcAft>
                <a:spcPts val="1200"/>
              </a:spcAft>
              <a:buNone/>
            </a:pPr>
            <a:r>
              <a:t/>
            </a:r>
            <a:endParaRPr/>
          </a:p>
        </p:txBody>
      </p:sp>
      <p:sp>
        <p:nvSpPr>
          <p:cNvPr id="317" name="Google Shape;317;p18"/>
          <p:cNvSpPr txBox="1"/>
          <p:nvPr/>
        </p:nvSpPr>
        <p:spPr>
          <a:xfrm>
            <a:off x="1132425" y="2406675"/>
            <a:ext cx="38946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2"/>
              </a:buClr>
              <a:buSzPts val="1400"/>
              <a:buFont typeface="Comfortaa"/>
              <a:buChar char="●"/>
            </a:pPr>
            <a:r>
              <a:rPr b="1" lang="en-GB">
                <a:solidFill>
                  <a:schemeClr val="dk2"/>
                </a:solidFill>
                <a:latin typeface="Comfortaa"/>
                <a:ea typeface="Comfortaa"/>
                <a:cs typeface="Comfortaa"/>
                <a:sym typeface="Comfortaa"/>
              </a:rPr>
              <a:t>Most of the customers were interested in purchasing items through store only, followed by web purchases.</a:t>
            </a:r>
            <a:endParaRPr>
              <a:solidFill>
                <a:schemeClr val="dk2"/>
              </a:solidFill>
              <a:latin typeface="Nunito"/>
              <a:ea typeface="Nunito"/>
              <a:cs typeface="Nunito"/>
              <a:sym typeface="Nunito"/>
            </a:endParaRPr>
          </a:p>
        </p:txBody>
      </p:sp>
      <p:pic>
        <p:nvPicPr>
          <p:cNvPr id="318" name="Google Shape;318;p18"/>
          <p:cNvPicPr preferRelativeResize="0"/>
          <p:nvPr/>
        </p:nvPicPr>
        <p:blipFill>
          <a:blip r:embed="rId3">
            <a:alphaModFix/>
          </a:blip>
          <a:stretch>
            <a:fillRect/>
          </a:stretch>
        </p:blipFill>
        <p:spPr>
          <a:xfrm>
            <a:off x="4984725" y="84675"/>
            <a:ext cx="1957924" cy="1982525"/>
          </a:xfrm>
          <a:prstGeom prst="rect">
            <a:avLst/>
          </a:prstGeom>
          <a:noFill/>
          <a:ln>
            <a:noFill/>
          </a:ln>
        </p:spPr>
      </p:pic>
      <p:pic>
        <p:nvPicPr>
          <p:cNvPr id="319" name="Google Shape;319;p18"/>
          <p:cNvPicPr preferRelativeResize="0"/>
          <p:nvPr/>
        </p:nvPicPr>
        <p:blipFill>
          <a:blip r:embed="rId4">
            <a:alphaModFix/>
          </a:blip>
          <a:stretch>
            <a:fillRect/>
          </a:stretch>
        </p:blipFill>
        <p:spPr>
          <a:xfrm>
            <a:off x="6868575" y="84675"/>
            <a:ext cx="1957925" cy="1982524"/>
          </a:xfrm>
          <a:prstGeom prst="rect">
            <a:avLst/>
          </a:prstGeom>
          <a:noFill/>
          <a:ln>
            <a:noFill/>
          </a:ln>
        </p:spPr>
      </p:pic>
      <p:pic>
        <p:nvPicPr>
          <p:cNvPr id="320" name="Google Shape;320;p18"/>
          <p:cNvPicPr preferRelativeResize="0"/>
          <p:nvPr/>
        </p:nvPicPr>
        <p:blipFill rotWithShape="1">
          <a:blip r:embed="rId5">
            <a:alphaModFix/>
          </a:blip>
          <a:srcRect b="0" l="0" r="0" t="3035"/>
          <a:stretch/>
        </p:blipFill>
        <p:spPr>
          <a:xfrm>
            <a:off x="5291825" y="2406675"/>
            <a:ext cx="3534675" cy="2419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9"/>
          <p:cNvSpPr txBox="1"/>
          <p:nvPr>
            <p:ph idx="1" type="body"/>
          </p:nvPr>
        </p:nvSpPr>
        <p:spPr>
          <a:xfrm>
            <a:off x="1428825" y="3263900"/>
            <a:ext cx="3048000" cy="1236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mfortaa"/>
              <a:buChar char="●"/>
            </a:pPr>
            <a:r>
              <a:rPr b="1" lang="en-GB" sz="1400">
                <a:latin typeface="Comfortaa"/>
                <a:ea typeface="Comfortaa"/>
                <a:cs typeface="Comfortaa"/>
                <a:sym typeface="Comfortaa"/>
              </a:rPr>
              <a:t>There exists strong  correlation among the amount spent on wines, fruits, meat, fish and sweet products.</a:t>
            </a:r>
            <a:endParaRPr b="1" sz="1400">
              <a:latin typeface="Comfortaa"/>
              <a:ea typeface="Comfortaa"/>
              <a:cs typeface="Comfortaa"/>
              <a:sym typeface="Comfortaa"/>
            </a:endParaRPr>
          </a:p>
        </p:txBody>
      </p:sp>
      <p:sp>
        <p:nvSpPr>
          <p:cNvPr id="326" name="Google Shape;326;p19"/>
          <p:cNvSpPr txBox="1"/>
          <p:nvPr/>
        </p:nvSpPr>
        <p:spPr>
          <a:xfrm>
            <a:off x="5344650" y="660450"/>
            <a:ext cx="33972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2"/>
              </a:buClr>
              <a:buSzPts val="1400"/>
              <a:buFont typeface="Comfortaa"/>
              <a:buChar char="●"/>
            </a:pPr>
            <a:r>
              <a:rPr b="1" lang="en-GB">
                <a:solidFill>
                  <a:schemeClr val="dk2"/>
                </a:solidFill>
                <a:latin typeface="Comfortaa"/>
                <a:ea typeface="Comfortaa"/>
                <a:cs typeface="Comfortaa"/>
                <a:sym typeface="Comfortaa"/>
              </a:rPr>
              <a:t>Out of all the campaigns , most of the people accepted the last campaign(response).</a:t>
            </a:r>
            <a:endParaRPr>
              <a:solidFill>
                <a:schemeClr val="dk2"/>
              </a:solidFill>
              <a:latin typeface="Nunito"/>
              <a:ea typeface="Nunito"/>
              <a:cs typeface="Nunito"/>
              <a:sym typeface="Nunito"/>
            </a:endParaRPr>
          </a:p>
        </p:txBody>
      </p:sp>
      <p:pic>
        <p:nvPicPr>
          <p:cNvPr id="327" name="Google Shape;327;p19"/>
          <p:cNvPicPr preferRelativeResize="0"/>
          <p:nvPr/>
        </p:nvPicPr>
        <p:blipFill>
          <a:blip r:embed="rId3">
            <a:alphaModFix/>
          </a:blip>
          <a:stretch>
            <a:fillRect/>
          </a:stretch>
        </p:blipFill>
        <p:spPr>
          <a:xfrm>
            <a:off x="1323000" y="165100"/>
            <a:ext cx="3825251" cy="2406649"/>
          </a:xfrm>
          <a:prstGeom prst="rect">
            <a:avLst/>
          </a:prstGeom>
          <a:noFill/>
          <a:ln>
            <a:noFill/>
          </a:ln>
        </p:spPr>
      </p:pic>
      <p:pic>
        <p:nvPicPr>
          <p:cNvPr id="328" name="Google Shape;328;p19"/>
          <p:cNvPicPr preferRelativeResize="0"/>
          <p:nvPr/>
        </p:nvPicPr>
        <p:blipFill rotWithShape="1">
          <a:blip r:embed="rId4">
            <a:alphaModFix/>
          </a:blip>
          <a:srcRect b="3334" l="4267" r="2152" t="16505"/>
          <a:stretch/>
        </p:blipFill>
        <p:spPr>
          <a:xfrm>
            <a:off x="4750017" y="2625650"/>
            <a:ext cx="4237359" cy="2406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0"/>
          <p:cNvSpPr txBox="1"/>
          <p:nvPr>
            <p:ph type="title"/>
          </p:nvPr>
        </p:nvSpPr>
        <p:spPr>
          <a:xfrm>
            <a:off x="1981125" y="206975"/>
            <a:ext cx="3884100" cy="559200"/>
          </a:xfrm>
          <a:prstGeom prst="rect">
            <a:avLst/>
          </a:prstGeom>
          <a:solidFill>
            <a:schemeClr val="lt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GB">
                <a:latin typeface="Maven Pro ExtraBold"/>
                <a:ea typeface="Maven Pro ExtraBold"/>
                <a:cs typeface="Maven Pro ExtraBold"/>
                <a:sym typeface="Maven Pro ExtraBold"/>
              </a:rPr>
              <a:t>Feature Engineering</a:t>
            </a:r>
            <a:endParaRPr b="0">
              <a:latin typeface="Maven Pro ExtraBold"/>
              <a:ea typeface="Maven Pro ExtraBold"/>
              <a:cs typeface="Maven Pro ExtraBold"/>
              <a:sym typeface="Maven Pro ExtraBold"/>
            </a:endParaRPr>
          </a:p>
        </p:txBody>
      </p:sp>
      <p:sp>
        <p:nvSpPr>
          <p:cNvPr id="334" name="Google Shape;334;p20"/>
          <p:cNvSpPr txBox="1"/>
          <p:nvPr>
            <p:ph idx="1" type="body"/>
          </p:nvPr>
        </p:nvSpPr>
        <p:spPr>
          <a:xfrm>
            <a:off x="1261450" y="1090475"/>
            <a:ext cx="7030500" cy="37398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Comfortaa"/>
              <a:buChar char="●"/>
            </a:pPr>
            <a:r>
              <a:rPr lang="en-GB" sz="1600">
                <a:latin typeface="Comfortaa"/>
                <a:ea typeface="Comfortaa"/>
                <a:cs typeface="Comfortaa"/>
                <a:sym typeface="Comfortaa"/>
              </a:rPr>
              <a:t>Few columns which are not </a:t>
            </a:r>
            <a:r>
              <a:rPr lang="en-GB" sz="1600">
                <a:latin typeface="Comfortaa"/>
                <a:ea typeface="Comfortaa"/>
                <a:cs typeface="Comfortaa"/>
                <a:sym typeface="Comfortaa"/>
              </a:rPr>
              <a:t>required</a:t>
            </a:r>
            <a:r>
              <a:rPr lang="en-GB" sz="1600">
                <a:latin typeface="Comfortaa"/>
                <a:ea typeface="Comfortaa"/>
                <a:cs typeface="Comfortaa"/>
                <a:sym typeface="Comfortaa"/>
              </a:rPr>
              <a:t> for the analysis are dropped.</a:t>
            </a:r>
            <a:endParaRPr sz="1600">
              <a:latin typeface="Comfortaa"/>
              <a:ea typeface="Comfortaa"/>
              <a:cs typeface="Comfortaa"/>
              <a:sym typeface="Comfortaa"/>
            </a:endParaRPr>
          </a:p>
          <a:p>
            <a:pPr indent="-330200" lvl="0" marL="457200" rtl="0" algn="l">
              <a:lnSpc>
                <a:spcPct val="150000"/>
              </a:lnSpc>
              <a:spcBef>
                <a:spcPts val="0"/>
              </a:spcBef>
              <a:spcAft>
                <a:spcPts val="0"/>
              </a:spcAft>
              <a:buSzPts val="1600"/>
              <a:buFont typeface="Comfortaa"/>
              <a:buChar char="●"/>
            </a:pPr>
            <a:r>
              <a:rPr lang="en-GB" sz="1600">
                <a:latin typeface="Comfortaa"/>
                <a:ea typeface="Comfortaa"/>
                <a:cs typeface="Comfortaa"/>
                <a:sym typeface="Comfortaa"/>
              </a:rPr>
              <a:t>The continuous and </a:t>
            </a:r>
            <a:r>
              <a:rPr lang="en-GB" sz="1600">
                <a:latin typeface="Comfortaa"/>
                <a:ea typeface="Comfortaa"/>
                <a:cs typeface="Comfortaa"/>
                <a:sym typeface="Comfortaa"/>
              </a:rPr>
              <a:t>categorical</a:t>
            </a:r>
            <a:r>
              <a:rPr lang="en-GB" sz="1600">
                <a:latin typeface="Comfortaa"/>
                <a:ea typeface="Comfortaa"/>
                <a:cs typeface="Comfortaa"/>
                <a:sym typeface="Comfortaa"/>
              </a:rPr>
              <a:t> variables were separated.</a:t>
            </a:r>
            <a:endParaRPr sz="1600">
              <a:latin typeface="Comfortaa"/>
              <a:ea typeface="Comfortaa"/>
              <a:cs typeface="Comfortaa"/>
              <a:sym typeface="Comfortaa"/>
            </a:endParaRPr>
          </a:p>
          <a:p>
            <a:pPr indent="-330200" lvl="0" marL="457200" rtl="0" algn="l">
              <a:lnSpc>
                <a:spcPct val="150000"/>
              </a:lnSpc>
              <a:spcBef>
                <a:spcPts val="0"/>
              </a:spcBef>
              <a:spcAft>
                <a:spcPts val="0"/>
              </a:spcAft>
              <a:buSzPts val="1600"/>
              <a:buFont typeface="Comfortaa SemiBold"/>
              <a:buChar char="●"/>
            </a:pPr>
            <a:r>
              <a:rPr b="1" i="1" lang="en-GB" sz="1600">
                <a:latin typeface="Comfortaa"/>
                <a:ea typeface="Comfortaa"/>
                <a:cs typeface="Comfortaa"/>
                <a:sym typeface="Comfortaa"/>
              </a:rPr>
              <a:t>Label encoding</a:t>
            </a:r>
            <a:r>
              <a:rPr b="1" lang="en-GB" sz="1600">
                <a:latin typeface="Comfortaa"/>
                <a:ea typeface="Comfortaa"/>
                <a:cs typeface="Comfortaa"/>
                <a:sym typeface="Comfortaa"/>
              </a:rPr>
              <a:t> </a:t>
            </a:r>
            <a:r>
              <a:rPr lang="en-GB" sz="1600">
                <a:latin typeface="Comfortaa"/>
                <a:ea typeface="Comfortaa"/>
                <a:cs typeface="Comfortaa"/>
                <a:sym typeface="Comfortaa"/>
              </a:rPr>
              <a:t>was performed on </a:t>
            </a:r>
            <a:r>
              <a:rPr lang="en-GB" sz="1600">
                <a:latin typeface="Comfortaa"/>
                <a:ea typeface="Comfortaa"/>
                <a:cs typeface="Comfortaa"/>
                <a:sym typeface="Comfortaa"/>
              </a:rPr>
              <a:t>categorical</a:t>
            </a:r>
            <a:r>
              <a:rPr lang="en-GB" sz="1600">
                <a:latin typeface="Comfortaa"/>
                <a:ea typeface="Comfortaa"/>
                <a:cs typeface="Comfortaa"/>
                <a:sym typeface="Comfortaa"/>
              </a:rPr>
              <a:t> variables.</a:t>
            </a:r>
            <a:endParaRPr sz="1600">
              <a:latin typeface="Comfortaa"/>
              <a:ea typeface="Comfortaa"/>
              <a:cs typeface="Comfortaa"/>
              <a:sym typeface="Comfortaa"/>
            </a:endParaRPr>
          </a:p>
          <a:p>
            <a:pPr indent="-330200" lvl="0" marL="457200" rtl="0" algn="l">
              <a:lnSpc>
                <a:spcPct val="150000"/>
              </a:lnSpc>
              <a:spcBef>
                <a:spcPts val="0"/>
              </a:spcBef>
              <a:spcAft>
                <a:spcPts val="0"/>
              </a:spcAft>
              <a:buSzPts val="1600"/>
              <a:buFont typeface="Comfortaa SemiBold"/>
              <a:buChar char="●"/>
            </a:pPr>
            <a:r>
              <a:rPr lang="en-GB" sz="1600">
                <a:latin typeface="Comfortaa"/>
                <a:ea typeface="Comfortaa"/>
                <a:cs typeface="Comfortaa"/>
                <a:sym typeface="Comfortaa"/>
              </a:rPr>
              <a:t>Standardization was applied  on continuous variables using </a:t>
            </a:r>
            <a:r>
              <a:rPr b="1" i="1" lang="en-GB" sz="1600">
                <a:latin typeface="Comfortaa"/>
                <a:ea typeface="Comfortaa"/>
                <a:cs typeface="Comfortaa"/>
                <a:sym typeface="Comfortaa"/>
              </a:rPr>
              <a:t>Standardscaler</a:t>
            </a:r>
            <a:r>
              <a:rPr i="1" lang="en-GB" sz="1600">
                <a:latin typeface="Comfortaa"/>
                <a:ea typeface="Comfortaa"/>
                <a:cs typeface="Comfortaa"/>
                <a:sym typeface="Comfortaa"/>
              </a:rPr>
              <a:t> </a:t>
            </a:r>
            <a:r>
              <a:rPr lang="en-GB" sz="1600">
                <a:latin typeface="Comfortaa"/>
                <a:ea typeface="Comfortaa"/>
                <a:cs typeface="Comfortaa"/>
                <a:sym typeface="Comfortaa"/>
              </a:rPr>
              <a:t>method.</a:t>
            </a:r>
            <a:endParaRPr sz="1600">
              <a:latin typeface="Comfortaa"/>
              <a:ea typeface="Comfortaa"/>
              <a:cs typeface="Comfortaa"/>
              <a:sym typeface="Comfortaa"/>
            </a:endParaRPr>
          </a:p>
          <a:p>
            <a:pPr indent="-330200" lvl="0" marL="457200" rtl="0" algn="l">
              <a:lnSpc>
                <a:spcPct val="150000"/>
              </a:lnSpc>
              <a:spcBef>
                <a:spcPts val="0"/>
              </a:spcBef>
              <a:spcAft>
                <a:spcPts val="0"/>
              </a:spcAft>
              <a:buSzPts val="1600"/>
              <a:buFont typeface="Comfortaa"/>
              <a:buChar char="●"/>
            </a:pPr>
            <a:r>
              <a:rPr lang="en-GB" sz="1600">
                <a:latin typeface="Comfortaa"/>
                <a:ea typeface="Comfortaa"/>
                <a:cs typeface="Comfortaa"/>
                <a:sym typeface="Comfortaa"/>
              </a:rPr>
              <a:t>PCA was applied on </a:t>
            </a:r>
            <a:r>
              <a:rPr lang="en-GB" sz="1600">
                <a:latin typeface="Comfortaa"/>
                <a:ea typeface="Comfortaa"/>
                <a:cs typeface="Comfortaa"/>
                <a:sym typeface="Comfortaa"/>
              </a:rPr>
              <a:t>standardized continuous variables.</a:t>
            </a:r>
            <a:endParaRPr sz="1600">
              <a:latin typeface="Comfortaa"/>
              <a:ea typeface="Comfortaa"/>
              <a:cs typeface="Comfortaa"/>
              <a:sym typeface="Comfortaa"/>
            </a:endParaRPr>
          </a:p>
          <a:p>
            <a:pPr indent="0" lvl="0" marL="457200" rtl="0" algn="l">
              <a:spcBef>
                <a:spcPts val="1200"/>
              </a:spcBef>
              <a:spcAft>
                <a:spcPts val="1200"/>
              </a:spcAft>
              <a:buNone/>
            </a:pPr>
            <a:r>
              <a:rPr lang="en-GB" sz="1400"/>
              <a:t>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1"/>
          <p:cNvSpPr txBox="1"/>
          <p:nvPr>
            <p:ph idx="1" type="body"/>
          </p:nvPr>
        </p:nvSpPr>
        <p:spPr>
          <a:xfrm>
            <a:off x="5164675" y="466800"/>
            <a:ext cx="3894600" cy="36300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Font typeface="Comfortaa"/>
              <a:buChar char="●"/>
            </a:pPr>
            <a:r>
              <a:rPr b="1" lang="en-GB" sz="1400">
                <a:latin typeface="Comfortaa"/>
                <a:ea typeface="Comfortaa"/>
                <a:cs typeface="Comfortaa"/>
                <a:sym typeface="Comfortaa"/>
              </a:rPr>
              <a:t>Scree Plot was plotted for PCA components and their explained variance ratios.</a:t>
            </a:r>
            <a:endParaRPr b="1" sz="1400">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b="1" lang="en-GB" sz="1400">
                <a:latin typeface="Comfortaa"/>
                <a:ea typeface="Comfortaa"/>
                <a:cs typeface="Comfortaa"/>
                <a:sym typeface="Comfortaa"/>
              </a:rPr>
              <a:t>The number of PCA components selected were 2.</a:t>
            </a:r>
            <a:endParaRPr b="1" sz="1400">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b="1" lang="en-GB" sz="1400">
                <a:latin typeface="Comfortaa"/>
                <a:ea typeface="Comfortaa"/>
                <a:cs typeface="Comfortaa"/>
                <a:sym typeface="Comfortaa"/>
              </a:rPr>
              <a:t>As the plot levels off after two components, the optimal number of pca components were 2.</a:t>
            </a:r>
            <a:endParaRPr b="1" sz="1400">
              <a:latin typeface="Comfortaa"/>
              <a:ea typeface="Comfortaa"/>
              <a:cs typeface="Comfortaa"/>
              <a:sym typeface="Comfortaa"/>
            </a:endParaRPr>
          </a:p>
        </p:txBody>
      </p:sp>
      <p:pic>
        <p:nvPicPr>
          <p:cNvPr id="340" name="Google Shape;340;p21"/>
          <p:cNvPicPr preferRelativeResize="0"/>
          <p:nvPr/>
        </p:nvPicPr>
        <p:blipFill rotWithShape="1">
          <a:blip r:embed="rId3">
            <a:alphaModFix/>
          </a:blip>
          <a:srcRect b="0" l="0" r="0" t="3707"/>
          <a:stretch/>
        </p:blipFill>
        <p:spPr>
          <a:xfrm>
            <a:off x="1266325" y="803225"/>
            <a:ext cx="3824250" cy="2603500"/>
          </a:xfrm>
          <a:prstGeom prst="rect">
            <a:avLst/>
          </a:prstGeom>
          <a:noFill/>
          <a:ln>
            <a:noFill/>
          </a:ln>
        </p:spPr>
      </p:pic>
      <p:sp>
        <p:nvSpPr>
          <p:cNvPr id="341" name="Google Shape;341;p21"/>
          <p:cNvSpPr txBox="1"/>
          <p:nvPr/>
        </p:nvSpPr>
        <p:spPr>
          <a:xfrm>
            <a:off x="1266325" y="4096800"/>
            <a:ext cx="72813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2"/>
              </a:buClr>
              <a:buSzPts val="1400"/>
              <a:buFont typeface="Comfortaa"/>
              <a:buChar char="●"/>
            </a:pPr>
            <a:r>
              <a:rPr b="1" lang="en-GB">
                <a:solidFill>
                  <a:schemeClr val="dk2"/>
                </a:solidFill>
                <a:latin typeface="Comfortaa"/>
                <a:ea typeface="Comfortaa"/>
                <a:cs typeface="Comfortaa"/>
                <a:sym typeface="Comfortaa"/>
              </a:rPr>
              <a:t>After selecting PCA components, </a:t>
            </a:r>
            <a:r>
              <a:rPr b="1" lang="en-GB">
                <a:solidFill>
                  <a:schemeClr val="dk2"/>
                </a:solidFill>
                <a:latin typeface="Comfortaa"/>
                <a:ea typeface="Comfortaa"/>
                <a:cs typeface="Comfortaa"/>
                <a:sym typeface="Comfortaa"/>
              </a:rPr>
              <a:t>concatenated with encoded categorical variables for further analysis.</a:t>
            </a:r>
            <a:endParaRPr b="1">
              <a:solidFill>
                <a:schemeClr val="dk2"/>
              </a:solidFill>
              <a:latin typeface="Comfortaa"/>
              <a:ea typeface="Comfortaa"/>
              <a:cs typeface="Comfortaa"/>
              <a:sym typeface="Comfortaa"/>
            </a:endParaRPr>
          </a:p>
          <a:p>
            <a:pPr indent="0" lvl="0" marL="457200" rtl="0" algn="l">
              <a:spcBef>
                <a:spcPts val="0"/>
              </a:spcBef>
              <a:spcAft>
                <a:spcPts val="0"/>
              </a:spcAft>
              <a:buNone/>
            </a:pPr>
            <a:r>
              <a:t/>
            </a:r>
            <a:endParaRPr b="1">
              <a:solidFill>
                <a:schemeClr val="dk2"/>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