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FD5E9-4747-4F96-9981-5822D7ACF48A}" v="2" dt="2024-07-11T17:15:56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ra, Mahendhar" userId="eb19a566-6d43-4ac1-9242-db48bdce485a" providerId="ADAL" clId="{B06FD5E9-4747-4F96-9981-5822D7ACF48A}"/>
    <pc:docChg chg="undo custSel addSld modSld">
      <pc:chgData name="Baira, Mahendhar" userId="eb19a566-6d43-4ac1-9242-db48bdce485a" providerId="ADAL" clId="{B06FD5E9-4747-4F96-9981-5822D7ACF48A}" dt="2024-07-11T17:18:38.951" v="350" actId="20577"/>
      <pc:docMkLst>
        <pc:docMk/>
      </pc:docMkLst>
      <pc:sldChg chg="modSp mod">
        <pc:chgData name="Baira, Mahendhar" userId="eb19a566-6d43-4ac1-9242-db48bdce485a" providerId="ADAL" clId="{B06FD5E9-4747-4F96-9981-5822D7ACF48A}" dt="2024-07-11T17:18:05.902" v="348" actId="33524"/>
        <pc:sldMkLst>
          <pc:docMk/>
          <pc:sldMk cId="891210429" sldId="266"/>
        </pc:sldMkLst>
        <pc:spChg chg="mod">
          <ac:chgData name="Baira, Mahendhar" userId="eb19a566-6d43-4ac1-9242-db48bdce485a" providerId="ADAL" clId="{B06FD5E9-4747-4F96-9981-5822D7ACF48A}" dt="2024-07-11T17:18:05.902" v="348" actId="33524"/>
          <ac:spMkLst>
            <pc:docMk/>
            <pc:sldMk cId="891210429" sldId="266"/>
            <ac:spMk id="8" creationId="{F6CE6D96-B01E-B9D9-2C7C-F6CE0DC6C000}"/>
          </ac:spMkLst>
        </pc:spChg>
      </pc:sldChg>
      <pc:sldChg chg="modSp mod">
        <pc:chgData name="Baira, Mahendhar" userId="eb19a566-6d43-4ac1-9242-db48bdce485a" providerId="ADAL" clId="{B06FD5E9-4747-4F96-9981-5822D7ACF48A}" dt="2024-07-11T17:18:38.951" v="350" actId="20577"/>
        <pc:sldMkLst>
          <pc:docMk/>
          <pc:sldMk cId="2959127399" sldId="267"/>
        </pc:sldMkLst>
        <pc:spChg chg="mod">
          <ac:chgData name="Baira, Mahendhar" userId="eb19a566-6d43-4ac1-9242-db48bdce485a" providerId="ADAL" clId="{B06FD5E9-4747-4F96-9981-5822D7ACF48A}" dt="2024-07-11T17:18:38.951" v="350" actId="20577"/>
          <ac:spMkLst>
            <pc:docMk/>
            <pc:sldMk cId="2959127399" sldId="267"/>
            <ac:spMk id="6" creationId="{6B9379C3-C56E-0D00-4F3B-B12433BAED30}"/>
          </ac:spMkLst>
        </pc:spChg>
      </pc:sldChg>
      <pc:sldChg chg="addSp delSp modSp new mod setBg modClrScheme chgLayout">
        <pc:chgData name="Baira, Mahendhar" userId="eb19a566-6d43-4ac1-9242-db48bdce485a" providerId="ADAL" clId="{B06FD5E9-4747-4F96-9981-5822D7ACF48A}" dt="2024-07-11T17:14:12.290" v="318" actId="26606"/>
        <pc:sldMkLst>
          <pc:docMk/>
          <pc:sldMk cId="211145983" sldId="268"/>
        </pc:sldMkLst>
        <pc:spChg chg="del mod ord">
          <ac:chgData name="Baira, Mahendhar" userId="eb19a566-6d43-4ac1-9242-db48bdce485a" providerId="ADAL" clId="{B06FD5E9-4747-4F96-9981-5822D7ACF48A}" dt="2024-07-11T17:07:42.429" v="1" actId="700"/>
          <ac:spMkLst>
            <pc:docMk/>
            <pc:sldMk cId="211145983" sldId="268"/>
            <ac:spMk id="2" creationId="{90FFDEAB-5133-406E-4B49-72FC04C478C1}"/>
          </ac:spMkLst>
        </pc:spChg>
        <pc:spChg chg="del mod ord">
          <ac:chgData name="Baira, Mahendhar" userId="eb19a566-6d43-4ac1-9242-db48bdce485a" providerId="ADAL" clId="{B06FD5E9-4747-4F96-9981-5822D7ACF48A}" dt="2024-07-11T17:07:42.429" v="1" actId="700"/>
          <ac:spMkLst>
            <pc:docMk/>
            <pc:sldMk cId="211145983" sldId="268"/>
            <ac:spMk id="3" creationId="{033F6F42-9C45-53D8-1ABB-D5B827CB06BA}"/>
          </ac:spMkLst>
        </pc:spChg>
        <pc:spChg chg="del">
          <ac:chgData name="Baira, Mahendhar" userId="eb19a566-6d43-4ac1-9242-db48bdce485a" providerId="ADAL" clId="{B06FD5E9-4747-4F96-9981-5822D7ACF48A}" dt="2024-07-11T17:07:42.429" v="1" actId="700"/>
          <ac:spMkLst>
            <pc:docMk/>
            <pc:sldMk cId="211145983" sldId="268"/>
            <ac:spMk id="4" creationId="{E594F0DD-11CF-BFAC-7838-CE77831B2797}"/>
          </ac:spMkLst>
        </pc:spChg>
        <pc:spChg chg="add mod ord">
          <ac:chgData name="Baira, Mahendhar" userId="eb19a566-6d43-4ac1-9242-db48bdce485a" providerId="ADAL" clId="{B06FD5E9-4747-4F96-9981-5822D7ACF48A}" dt="2024-07-11T17:14:12.290" v="318" actId="26606"/>
          <ac:spMkLst>
            <pc:docMk/>
            <pc:sldMk cId="211145983" sldId="268"/>
            <ac:spMk id="5" creationId="{FA08D87E-E47A-C8CB-23DD-1BCB69974B93}"/>
          </ac:spMkLst>
        </pc:spChg>
        <pc:spChg chg="add del mod ord">
          <ac:chgData name="Baira, Mahendhar" userId="eb19a566-6d43-4ac1-9242-db48bdce485a" providerId="ADAL" clId="{B06FD5E9-4747-4F96-9981-5822D7ACF48A}" dt="2024-07-11T17:14:12.290" v="318" actId="26606"/>
          <ac:spMkLst>
            <pc:docMk/>
            <pc:sldMk cId="211145983" sldId="268"/>
            <ac:spMk id="6" creationId="{F78BEB27-2B62-411B-C38C-468331A6BEE0}"/>
          </ac:spMkLst>
        </pc:spChg>
        <pc:spChg chg="add">
          <ac:chgData name="Baira, Mahendhar" userId="eb19a566-6d43-4ac1-9242-db48bdce485a" providerId="ADAL" clId="{B06FD5E9-4747-4F96-9981-5822D7ACF48A}" dt="2024-07-11T17:14:12.290" v="318" actId="26606"/>
          <ac:spMkLst>
            <pc:docMk/>
            <pc:sldMk cId="211145983" sldId="268"/>
            <ac:spMk id="14" creationId="{84A9FBAF-58DF-421B-B0FC-BE534D2FAD88}"/>
          </ac:spMkLst>
        </pc:spChg>
        <pc:spChg chg="add">
          <ac:chgData name="Baira, Mahendhar" userId="eb19a566-6d43-4ac1-9242-db48bdce485a" providerId="ADAL" clId="{B06FD5E9-4747-4F96-9981-5822D7ACF48A}" dt="2024-07-11T17:14:12.290" v="318" actId="26606"/>
          <ac:spMkLst>
            <pc:docMk/>
            <pc:sldMk cId="211145983" sldId="268"/>
            <ac:spMk id="15" creationId="{2696A513-97D8-4AC6-AC6A-1D833A569036}"/>
          </ac:spMkLst>
        </pc:spChg>
        <pc:spChg chg="add">
          <ac:chgData name="Baira, Mahendhar" userId="eb19a566-6d43-4ac1-9242-db48bdce485a" providerId="ADAL" clId="{B06FD5E9-4747-4F96-9981-5822D7ACF48A}" dt="2024-07-11T17:14:12.290" v="318" actId="26606"/>
          <ac:spMkLst>
            <pc:docMk/>
            <pc:sldMk cId="211145983" sldId="268"/>
            <ac:spMk id="18" creationId="{F59C4CAC-B6F7-4EB9-B195-2DE22AE6361B}"/>
          </ac:spMkLst>
        </pc:spChg>
        <pc:graphicFrameChg chg="add del">
          <ac:chgData name="Baira, Mahendhar" userId="eb19a566-6d43-4ac1-9242-db48bdce485a" providerId="ADAL" clId="{B06FD5E9-4747-4F96-9981-5822D7ACF48A}" dt="2024-07-11T17:13:48.565" v="313" actId="26606"/>
          <ac:graphicFrameMkLst>
            <pc:docMk/>
            <pc:sldMk cId="211145983" sldId="268"/>
            <ac:graphicFrameMk id="8" creationId="{04346E0D-9AD8-7E41-28CC-4B3E46881429}"/>
          </ac:graphicFrameMkLst>
        </pc:graphicFrameChg>
        <pc:graphicFrameChg chg="add del">
          <ac:chgData name="Baira, Mahendhar" userId="eb19a566-6d43-4ac1-9242-db48bdce485a" providerId="ADAL" clId="{B06FD5E9-4747-4F96-9981-5822D7ACF48A}" dt="2024-07-11T17:14:01.425" v="315" actId="26606"/>
          <ac:graphicFrameMkLst>
            <pc:docMk/>
            <pc:sldMk cId="211145983" sldId="268"/>
            <ac:graphicFrameMk id="10" creationId="{6EAA7084-EC41-CB62-F0A4-40954766B5C6}"/>
          </ac:graphicFrameMkLst>
        </pc:graphicFrameChg>
        <pc:graphicFrameChg chg="add del">
          <ac:chgData name="Baira, Mahendhar" userId="eb19a566-6d43-4ac1-9242-db48bdce485a" providerId="ADAL" clId="{B06FD5E9-4747-4F96-9981-5822D7ACF48A}" dt="2024-07-11T17:14:12.203" v="317" actId="26606"/>
          <ac:graphicFrameMkLst>
            <pc:docMk/>
            <pc:sldMk cId="211145983" sldId="268"/>
            <ac:graphicFrameMk id="12" creationId="{BA253C1C-9BE8-FC9B-4A51-0005093E044D}"/>
          </ac:graphicFrameMkLst>
        </pc:graphicFrameChg>
        <pc:graphicFrameChg chg="add">
          <ac:chgData name="Baira, Mahendhar" userId="eb19a566-6d43-4ac1-9242-db48bdce485a" providerId="ADAL" clId="{B06FD5E9-4747-4F96-9981-5822D7ACF48A}" dt="2024-07-11T17:14:12.290" v="318" actId="26606"/>
          <ac:graphicFrameMkLst>
            <pc:docMk/>
            <pc:sldMk cId="211145983" sldId="268"/>
            <ac:graphicFrameMk id="17" creationId="{F6038319-2BB8-475E-AACB-54C0A1E32D62}"/>
          </ac:graphicFrameMkLst>
        </pc:graphicFrameChg>
        <pc:cxnChg chg="add">
          <ac:chgData name="Baira, Mahendhar" userId="eb19a566-6d43-4ac1-9242-db48bdce485a" providerId="ADAL" clId="{B06FD5E9-4747-4F96-9981-5822D7ACF48A}" dt="2024-07-11T17:14:12.290" v="318" actId="26606"/>
          <ac:cxnSpMkLst>
            <pc:docMk/>
            <pc:sldMk cId="211145983" sldId="268"/>
            <ac:cxnSpMk id="16" creationId="{4FA13349-E604-4469-B599-3DADA7A93F71}"/>
          </ac:cxnSpMkLst>
        </pc:cxnChg>
      </pc:sldChg>
      <pc:sldChg chg="addSp delSp modSp new mod setBg modClrScheme addAnim chgLayout">
        <pc:chgData name="Baira, Mahendhar" userId="eb19a566-6d43-4ac1-9242-db48bdce485a" providerId="ADAL" clId="{B06FD5E9-4747-4F96-9981-5822D7ACF48A}" dt="2024-07-11T17:15:56.738" v="346" actId="2711"/>
        <pc:sldMkLst>
          <pc:docMk/>
          <pc:sldMk cId="2952117268" sldId="269"/>
        </pc:sldMkLst>
        <pc:spChg chg="del mod ord">
          <ac:chgData name="Baira, Mahendhar" userId="eb19a566-6d43-4ac1-9242-db48bdce485a" providerId="ADAL" clId="{B06FD5E9-4747-4F96-9981-5822D7ACF48A}" dt="2024-07-11T17:15:05.828" v="330" actId="700"/>
          <ac:spMkLst>
            <pc:docMk/>
            <pc:sldMk cId="2952117268" sldId="269"/>
            <ac:spMk id="2" creationId="{4D41C4FF-42FF-D572-E90B-FDE7C630B968}"/>
          </ac:spMkLst>
        </pc:spChg>
        <pc:spChg chg="del mod ord">
          <ac:chgData name="Baira, Mahendhar" userId="eb19a566-6d43-4ac1-9242-db48bdce485a" providerId="ADAL" clId="{B06FD5E9-4747-4F96-9981-5822D7ACF48A}" dt="2024-07-11T17:15:10.192" v="331" actId="478"/>
          <ac:spMkLst>
            <pc:docMk/>
            <pc:sldMk cId="2952117268" sldId="269"/>
            <ac:spMk id="3" creationId="{FB94FB5A-310C-3DD9-6F39-E552F3897FDE}"/>
          </ac:spMkLst>
        </pc:spChg>
        <pc:spChg chg="add mod ord">
          <ac:chgData name="Baira, Mahendhar" userId="eb19a566-6d43-4ac1-9242-db48bdce485a" providerId="ADAL" clId="{B06FD5E9-4747-4F96-9981-5822D7ACF48A}" dt="2024-07-11T17:15:56.738" v="346" actId="2711"/>
          <ac:spMkLst>
            <pc:docMk/>
            <pc:sldMk cId="2952117268" sldId="269"/>
            <ac:spMk id="4" creationId="{3FCADD1D-097F-6B7A-1E65-7E9AFA89B2E4}"/>
          </ac:spMkLst>
        </pc:spChg>
        <pc:spChg chg="add">
          <ac:chgData name="Baira, Mahendhar" userId="eb19a566-6d43-4ac1-9242-db48bdce485a" providerId="ADAL" clId="{B06FD5E9-4747-4F96-9981-5822D7ACF48A}" dt="2024-07-11T17:15:45.094" v="342" actId="26606"/>
          <ac:spMkLst>
            <pc:docMk/>
            <pc:sldMk cId="2952117268" sldId="269"/>
            <ac:spMk id="11" creationId="{B1BF42AE-2903-47F0-AF74-8CE49163EB44}"/>
          </ac:spMkLst>
        </pc:spChg>
        <pc:spChg chg="add">
          <ac:chgData name="Baira, Mahendhar" userId="eb19a566-6d43-4ac1-9242-db48bdce485a" providerId="ADAL" clId="{B06FD5E9-4747-4F96-9981-5822D7ACF48A}" dt="2024-07-11T17:15:45.094" v="342" actId="26606"/>
          <ac:spMkLst>
            <pc:docMk/>
            <pc:sldMk cId="2952117268" sldId="269"/>
            <ac:spMk id="13" creationId="{6BC27C36-A943-4985-A72B-BDEBD8482B0D}"/>
          </ac:spMkLst>
        </pc:spChg>
        <pc:picChg chg="add">
          <ac:chgData name="Baira, Mahendhar" userId="eb19a566-6d43-4ac1-9242-db48bdce485a" providerId="ADAL" clId="{B06FD5E9-4747-4F96-9981-5822D7ACF48A}" dt="2024-07-11T17:15:45.094" v="342" actId="26606"/>
          <ac:picMkLst>
            <pc:docMk/>
            <pc:sldMk cId="2952117268" sldId="269"/>
            <ac:picMk id="8" creationId="{44B40C75-B783-6EB6-FEF4-D345B3E0FB05}"/>
          </ac:picMkLst>
        </pc:picChg>
        <pc:picChg chg="add">
          <ac:chgData name="Baira, Mahendhar" userId="eb19a566-6d43-4ac1-9242-db48bdce485a" providerId="ADAL" clId="{B06FD5E9-4747-4F96-9981-5822D7ACF48A}" dt="2024-07-11T17:15:45.094" v="342" actId="26606"/>
          <ac:picMkLst>
            <pc:docMk/>
            <pc:sldMk cId="2952117268" sldId="269"/>
            <ac:picMk id="15" creationId="{CF4E9E39-DB8C-43F9-BBDA-FB346B1BC2E6}"/>
          </ac:picMkLst>
        </pc:picChg>
        <pc:picChg chg="add">
          <ac:chgData name="Baira, Mahendhar" userId="eb19a566-6d43-4ac1-9242-db48bdce485a" providerId="ADAL" clId="{B06FD5E9-4747-4F96-9981-5822D7ACF48A}" dt="2024-07-11T17:15:45.094" v="342" actId="26606"/>
          <ac:picMkLst>
            <pc:docMk/>
            <pc:sldMk cId="2952117268" sldId="269"/>
            <ac:picMk id="17" creationId="{41914B62-B225-47B1-9E49-307BD0D7F0E4}"/>
          </ac:picMkLst>
        </pc:picChg>
        <pc:cxnChg chg="add">
          <ac:chgData name="Baira, Mahendhar" userId="eb19a566-6d43-4ac1-9242-db48bdce485a" providerId="ADAL" clId="{B06FD5E9-4747-4F96-9981-5822D7ACF48A}" dt="2024-07-11T17:15:45.094" v="342" actId="26606"/>
          <ac:cxnSpMkLst>
            <pc:docMk/>
            <pc:sldMk cId="2952117268" sldId="269"/>
            <ac:cxnSpMk id="19" creationId="{E980D4DC-6A01-4C0D-AF84-9E43C4FD07D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C5D0C-F113-4281-A378-C78985182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8ED585-80BB-453C-8B8C-35B934ACEC79}">
      <dgm:prSet/>
      <dgm:spPr/>
      <dgm:t>
        <a:bodyPr/>
        <a:lstStyle/>
        <a:p>
          <a:r>
            <a:rPr lang="en-US" dirty="0"/>
            <a:t>I have Developed a deployment code with stream lit. In that I have used Prophet algorithm for Forecasting</a:t>
          </a:r>
        </a:p>
      </dgm:t>
    </dgm:pt>
    <dgm:pt modelId="{3B85E8EB-0964-4251-AC45-9F8D9D4C4A8A}" type="parTrans" cxnId="{E33C9E0E-A6F2-43FE-9E02-3F8A0488A7FC}">
      <dgm:prSet/>
      <dgm:spPr/>
      <dgm:t>
        <a:bodyPr/>
        <a:lstStyle/>
        <a:p>
          <a:endParaRPr lang="en-US"/>
        </a:p>
      </dgm:t>
    </dgm:pt>
    <dgm:pt modelId="{EEC63560-0BCF-48DA-A201-EA4C265CD81B}" type="sibTrans" cxnId="{E33C9E0E-A6F2-43FE-9E02-3F8A0488A7FC}">
      <dgm:prSet/>
      <dgm:spPr/>
      <dgm:t>
        <a:bodyPr/>
        <a:lstStyle/>
        <a:p>
          <a:endParaRPr lang="en-US"/>
        </a:p>
      </dgm:t>
    </dgm:pt>
    <dgm:pt modelId="{A8984A0F-7601-453E-B42B-606426E7F412}">
      <dgm:prSet/>
      <dgm:spPr/>
      <dgm:t>
        <a:bodyPr/>
        <a:lstStyle/>
        <a:p>
          <a:r>
            <a:rPr lang="en-US"/>
            <a:t>Run the code with </a:t>
          </a:r>
          <a:r>
            <a:rPr lang="en-US" b="1"/>
            <a:t>stream lit run filename.py</a:t>
          </a:r>
          <a:endParaRPr lang="en-US"/>
        </a:p>
      </dgm:t>
    </dgm:pt>
    <dgm:pt modelId="{4EA62749-94D7-4CA2-AD3C-665CF89E0171}" type="parTrans" cxnId="{F3CF12F6-C227-4784-8C74-189103CA64C1}">
      <dgm:prSet/>
      <dgm:spPr/>
      <dgm:t>
        <a:bodyPr/>
        <a:lstStyle/>
        <a:p>
          <a:endParaRPr lang="en-US"/>
        </a:p>
      </dgm:t>
    </dgm:pt>
    <dgm:pt modelId="{7F473B1A-7B16-4E76-846D-E65F587FBE33}" type="sibTrans" cxnId="{F3CF12F6-C227-4784-8C74-189103CA64C1}">
      <dgm:prSet/>
      <dgm:spPr/>
      <dgm:t>
        <a:bodyPr/>
        <a:lstStyle/>
        <a:p>
          <a:endParaRPr lang="en-US"/>
        </a:p>
      </dgm:t>
    </dgm:pt>
    <dgm:pt modelId="{DDA10F12-BCCC-4AF0-B012-002CE27B4405}">
      <dgm:prSet/>
      <dgm:spPr/>
      <dgm:t>
        <a:bodyPr/>
        <a:lstStyle/>
        <a:p>
          <a:r>
            <a:rPr lang="en-US"/>
            <a:t>By</a:t>
          </a:r>
          <a:r>
            <a:rPr lang="en-US" b="1"/>
            <a:t> </a:t>
          </a:r>
          <a:r>
            <a:rPr lang="en-US"/>
            <a:t>adjusting the slider. We can forecast monthly sales.</a:t>
          </a:r>
        </a:p>
      </dgm:t>
    </dgm:pt>
    <dgm:pt modelId="{AA3D27E4-51ED-476D-AAF8-2A36C826FF7E}" type="parTrans" cxnId="{FDD3B493-7AB0-4D26-A76A-F8749DB8AF4F}">
      <dgm:prSet/>
      <dgm:spPr/>
      <dgm:t>
        <a:bodyPr/>
        <a:lstStyle/>
        <a:p>
          <a:endParaRPr lang="en-US"/>
        </a:p>
      </dgm:t>
    </dgm:pt>
    <dgm:pt modelId="{5CD305B1-0C15-433D-8D73-3E167478CAE3}" type="sibTrans" cxnId="{FDD3B493-7AB0-4D26-A76A-F8749DB8AF4F}">
      <dgm:prSet/>
      <dgm:spPr/>
      <dgm:t>
        <a:bodyPr/>
        <a:lstStyle/>
        <a:p>
          <a:endParaRPr lang="en-US"/>
        </a:p>
      </dgm:t>
    </dgm:pt>
    <dgm:pt modelId="{BA85342C-AECF-46AA-90F4-7C0ADE22342D}" type="pres">
      <dgm:prSet presAssocID="{6B2C5D0C-F113-4281-A378-C789851820CB}" presName="root" presStyleCnt="0">
        <dgm:presLayoutVars>
          <dgm:dir/>
          <dgm:resizeHandles val="exact"/>
        </dgm:presLayoutVars>
      </dgm:prSet>
      <dgm:spPr/>
    </dgm:pt>
    <dgm:pt modelId="{9A91EF43-53F1-4B42-B0F4-139D6B80A734}" type="pres">
      <dgm:prSet presAssocID="{E58ED585-80BB-453C-8B8C-35B934ACEC79}" presName="compNode" presStyleCnt="0"/>
      <dgm:spPr/>
    </dgm:pt>
    <dgm:pt modelId="{12603296-8983-48C3-8F22-9E83386C3B5D}" type="pres">
      <dgm:prSet presAssocID="{E58ED585-80BB-453C-8B8C-35B934ACEC79}" presName="bgRect" presStyleLbl="bgShp" presStyleIdx="0" presStyleCnt="3"/>
      <dgm:spPr/>
    </dgm:pt>
    <dgm:pt modelId="{A5F44DA9-5A0C-4A7C-B14E-8DB1ED9DBBBE}" type="pres">
      <dgm:prSet presAssocID="{E58ED585-80BB-453C-8B8C-35B934ACEC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FA05B4-9A27-4305-9724-363D58FC70D6}" type="pres">
      <dgm:prSet presAssocID="{E58ED585-80BB-453C-8B8C-35B934ACEC79}" presName="spaceRect" presStyleCnt="0"/>
      <dgm:spPr/>
    </dgm:pt>
    <dgm:pt modelId="{AB0B970B-303D-4983-8024-B2F8619160BC}" type="pres">
      <dgm:prSet presAssocID="{E58ED585-80BB-453C-8B8C-35B934ACEC79}" presName="parTx" presStyleLbl="revTx" presStyleIdx="0" presStyleCnt="3">
        <dgm:presLayoutVars>
          <dgm:chMax val="0"/>
          <dgm:chPref val="0"/>
        </dgm:presLayoutVars>
      </dgm:prSet>
      <dgm:spPr/>
    </dgm:pt>
    <dgm:pt modelId="{2A77F26A-237B-4015-8979-6C422BFD81BC}" type="pres">
      <dgm:prSet presAssocID="{EEC63560-0BCF-48DA-A201-EA4C265CD81B}" presName="sibTrans" presStyleCnt="0"/>
      <dgm:spPr/>
    </dgm:pt>
    <dgm:pt modelId="{14E851D8-1286-43B8-89D4-D91A081CF55F}" type="pres">
      <dgm:prSet presAssocID="{A8984A0F-7601-453E-B42B-606426E7F412}" presName="compNode" presStyleCnt="0"/>
      <dgm:spPr/>
    </dgm:pt>
    <dgm:pt modelId="{E9C46593-D2B2-49D5-AAA8-2458A02DF5EC}" type="pres">
      <dgm:prSet presAssocID="{A8984A0F-7601-453E-B42B-606426E7F412}" presName="bgRect" presStyleLbl="bgShp" presStyleIdx="1" presStyleCnt="3"/>
      <dgm:spPr/>
    </dgm:pt>
    <dgm:pt modelId="{57AF3521-E594-4C2E-BE69-C31DDDDC568E}" type="pres">
      <dgm:prSet presAssocID="{A8984A0F-7601-453E-B42B-606426E7F4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1A29757-BEC4-447F-9238-6BCAB828D9B2}" type="pres">
      <dgm:prSet presAssocID="{A8984A0F-7601-453E-B42B-606426E7F412}" presName="spaceRect" presStyleCnt="0"/>
      <dgm:spPr/>
    </dgm:pt>
    <dgm:pt modelId="{2364A0D2-802D-4336-90EF-47F41A53B512}" type="pres">
      <dgm:prSet presAssocID="{A8984A0F-7601-453E-B42B-606426E7F412}" presName="parTx" presStyleLbl="revTx" presStyleIdx="1" presStyleCnt="3">
        <dgm:presLayoutVars>
          <dgm:chMax val="0"/>
          <dgm:chPref val="0"/>
        </dgm:presLayoutVars>
      </dgm:prSet>
      <dgm:spPr/>
    </dgm:pt>
    <dgm:pt modelId="{95217CD1-8D5E-4A03-921E-91328D8B0A24}" type="pres">
      <dgm:prSet presAssocID="{7F473B1A-7B16-4E76-846D-E65F587FBE33}" presName="sibTrans" presStyleCnt="0"/>
      <dgm:spPr/>
    </dgm:pt>
    <dgm:pt modelId="{2049E495-D5F1-4D65-ACDF-20E5DA509603}" type="pres">
      <dgm:prSet presAssocID="{DDA10F12-BCCC-4AF0-B012-002CE27B4405}" presName="compNode" presStyleCnt="0"/>
      <dgm:spPr/>
    </dgm:pt>
    <dgm:pt modelId="{B63017A9-F5EE-44CC-817B-01713D13CF49}" type="pres">
      <dgm:prSet presAssocID="{DDA10F12-BCCC-4AF0-B012-002CE27B4405}" presName="bgRect" presStyleLbl="bgShp" presStyleIdx="2" presStyleCnt="3"/>
      <dgm:spPr/>
    </dgm:pt>
    <dgm:pt modelId="{78F61473-4C1E-4423-A6D8-0851348D40B3}" type="pres">
      <dgm:prSet presAssocID="{DDA10F12-BCCC-4AF0-B012-002CE27B44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660E559-2C5E-43C7-A7AD-2672847D46FE}" type="pres">
      <dgm:prSet presAssocID="{DDA10F12-BCCC-4AF0-B012-002CE27B4405}" presName="spaceRect" presStyleCnt="0"/>
      <dgm:spPr/>
    </dgm:pt>
    <dgm:pt modelId="{8DF4202E-643D-42A2-BBAB-5A6AAA204B86}" type="pres">
      <dgm:prSet presAssocID="{DDA10F12-BCCC-4AF0-B012-002CE27B44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3C9E0E-A6F2-43FE-9E02-3F8A0488A7FC}" srcId="{6B2C5D0C-F113-4281-A378-C789851820CB}" destId="{E58ED585-80BB-453C-8B8C-35B934ACEC79}" srcOrd="0" destOrd="0" parTransId="{3B85E8EB-0964-4251-AC45-9F8D9D4C4A8A}" sibTransId="{EEC63560-0BCF-48DA-A201-EA4C265CD81B}"/>
    <dgm:cxn modelId="{7367F02A-D2F1-4F0E-A672-35181D6B7A69}" type="presOf" srcId="{6B2C5D0C-F113-4281-A378-C789851820CB}" destId="{BA85342C-AECF-46AA-90F4-7C0ADE22342D}" srcOrd="0" destOrd="0" presId="urn:microsoft.com/office/officeart/2018/2/layout/IconVerticalSolidList"/>
    <dgm:cxn modelId="{AA830469-591E-4EE4-B354-AF09DD0B6BE5}" type="presOf" srcId="{A8984A0F-7601-453E-B42B-606426E7F412}" destId="{2364A0D2-802D-4336-90EF-47F41A53B512}" srcOrd="0" destOrd="0" presId="urn:microsoft.com/office/officeart/2018/2/layout/IconVerticalSolidList"/>
    <dgm:cxn modelId="{FDD3B493-7AB0-4D26-A76A-F8749DB8AF4F}" srcId="{6B2C5D0C-F113-4281-A378-C789851820CB}" destId="{DDA10F12-BCCC-4AF0-B012-002CE27B4405}" srcOrd="2" destOrd="0" parTransId="{AA3D27E4-51ED-476D-AAF8-2A36C826FF7E}" sibTransId="{5CD305B1-0C15-433D-8D73-3E167478CAE3}"/>
    <dgm:cxn modelId="{9C06E4C3-D7BC-44DB-90AA-7A2B7751B4BA}" type="presOf" srcId="{DDA10F12-BCCC-4AF0-B012-002CE27B4405}" destId="{8DF4202E-643D-42A2-BBAB-5A6AAA204B86}" srcOrd="0" destOrd="0" presId="urn:microsoft.com/office/officeart/2018/2/layout/IconVerticalSolidList"/>
    <dgm:cxn modelId="{7711E8F1-03B8-42FE-8B78-D0C2528C7BEA}" type="presOf" srcId="{E58ED585-80BB-453C-8B8C-35B934ACEC79}" destId="{AB0B970B-303D-4983-8024-B2F8619160BC}" srcOrd="0" destOrd="0" presId="urn:microsoft.com/office/officeart/2018/2/layout/IconVerticalSolidList"/>
    <dgm:cxn modelId="{F3CF12F6-C227-4784-8C74-189103CA64C1}" srcId="{6B2C5D0C-F113-4281-A378-C789851820CB}" destId="{A8984A0F-7601-453E-B42B-606426E7F412}" srcOrd="1" destOrd="0" parTransId="{4EA62749-94D7-4CA2-AD3C-665CF89E0171}" sibTransId="{7F473B1A-7B16-4E76-846D-E65F587FBE33}"/>
    <dgm:cxn modelId="{B24619BE-4A5F-4535-BBC7-2F26D22BE6CB}" type="presParOf" srcId="{BA85342C-AECF-46AA-90F4-7C0ADE22342D}" destId="{9A91EF43-53F1-4B42-B0F4-139D6B80A734}" srcOrd="0" destOrd="0" presId="urn:microsoft.com/office/officeart/2018/2/layout/IconVerticalSolidList"/>
    <dgm:cxn modelId="{F1AEDDE3-1C1B-460E-9880-23E92D1B4AF1}" type="presParOf" srcId="{9A91EF43-53F1-4B42-B0F4-139D6B80A734}" destId="{12603296-8983-48C3-8F22-9E83386C3B5D}" srcOrd="0" destOrd="0" presId="urn:microsoft.com/office/officeart/2018/2/layout/IconVerticalSolidList"/>
    <dgm:cxn modelId="{B227DA41-65D0-4017-BB8C-0EDB95C56812}" type="presParOf" srcId="{9A91EF43-53F1-4B42-B0F4-139D6B80A734}" destId="{A5F44DA9-5A0C-4A7C-B14E-8DB1ED9DBBBE}" srcOrd="1" destOrd="0" presId="urn:microsoft.com/office/officeart/2018/2/layout/IconVerticalSolidList"/>
    <dgm:cxn modelId="{44773FA4-1ED2-42BA-BECE-6969E73908DF}" type="presParOf" srcId="{9A91EF43-53F1-4B42-B0F4-139D6B80A734}" destId="{E8FA05B4-9A27-4305-9724-363D58FC70D6}" srcOrd="2" destOrd="0" presId="urn:microsoft.com/office/officeart/2018/2/layout/IconVerticalSolidList"/>
    <dgm:cxn modelId="{8761A170-4AA4-4800-B304-C770BA8B719F}" type="presParOf" srcId="{9A91EF43-53F1-4B42-B0F4-139D6B80A734}" destId="{AB0B970B-303D-4983-8024-B2F8619160BC}" srcOrd="3" destOrd="0" presId="urn:microsoft.com/office/officeart/2018/2/layout/IconVerticalSolidList"/>
    <dgm:cxn modelId="{1C98D84C-CDD7-4D0A-B23E-6D75FF05BD5A}" type="presParOf" srcId="{BA85342C-AECF-46AA-90F4-7C0ADE22342D}" destId="{2A77F26A-237B-4015-8979-6C422BFD81BC}" srcOrd="1" destOrd="0" presId="urn:microsoft.com/office/officeart/2018/2/layout/IconVerticalSolidList"/>
    <dgm:cxn modelId="{B509A809-723C-48CF-9020-73155B53452E}" type="presParOf" srcId="{BA85342C-AECF-46AA-90F4-7C0ADE22342D}" destId="{14E851D8-1286-43B8-89D4-D91A081CF55F}" srcOrd="2" destOrd="0" presId="urn:microsoft.com/office/officeart/2018/2/layout/IconVerticalSolidList"/>
    <dgm:cxn modelId="{362064C6-6FCC-47DE-8ABF-75DE72AA2F8C}" type="presParOf" srcId="{14E851D8-1286-43B8-89D4-D91A081CF55F}" destId="{E9C46593-D2B2-49D5-AAA8-2458A02DF5EC}" srcOrd="0" destOrd="0" presId="urn:microsoft.com/office/officeart/2018/2/layout/IconVerticalSolidList"/>
    <dgm:cxn modelId="{6F6D81C0-7FA7-48A5-99FC-DC66EC871DFA}" type="presParOf" srcId="{14E851D8-1286-43B8-89D4-D91A081CF55F}" destId="{57AF3521-E594-4C2E-BE69-C31DDDDC568E}" srcOrd="1" destOrd="0" presId="urn:microsoft.com/office/officeart/2018/2/layout/IconVerticalSolidList"/>
    <dgm:cxn modelId="{0ED5AFB8-F065-4ADB-9413-D282EC860FD0}" type="presParOf" srcId="{14E851D8-1286-43B8-89D4-D91A081CF55F}" destId="{21A29757-BEC4-447F-9238-6BCAB828D9B2}" srcOrd="2" destOrd="0" presId="urn:microsoft.com/office/officeart/2018/2/layout/IconVerticalSolidList"/>
    <dgm:cxn modelId="{44B46319-BDB9-49AA-937B-76D2EE829DEF}" type="presParOf" srcId="{14E851D8-1286-43B8-89D4-D91A081CF55F}" destId="{2364A0D2-802D-4336-90EF-47F41A53B512}" srcOrd="3" destOrd="0" presId="urn:microsoft.com/office/officeart/2018/2/layout/IconVerticalSolidList"/>
    <dgm:cxn modelId="{2802C215-2A4B-425A-A292-51DEB55FD93D}" type="presParOf" srcId="{BA85342C-AECF-46AA-90F4-7C0ADE22342D}" destId="{95217CD1-8D5E-4A03-921E-91328D8B0A24}" srcOrd="3" destOrd="0" presId="urn:microsoft.com/office/officeart/2018/2/layout/IconVerticalSolidList"/>
    <dgm:cxn modelId="{92B3261F-2218-4415-AD07-1DE762463953}" type="presParOf" srcId="{BA85342C-AECF-46AA-90F4-7C0ADE22342D}" destId="{2049E495-D5F1-4D65-ACDF-20E5DA509603}" srcOrd="4" destOrd="0" presId="urn:microsoft.com/office/officeart/2018/2/layout/IconVerticalSolidList"/>
    <dgm:cxn modelId="{FEC249E6-CE2D-4E63-BB70-6C423FD8193B}" type="presParOf" srcId="{2049E495-D5F1-4D65-ACDF-20E5DA509603}" destId="{B63017A9-F5EE-44CC-817B-01713D13CF49}" srcOrd="0" destOrd="0" presId="urn:microsoft.com/office/officeart/2018/2/layout/IconVerticalSolidList"/>
    <dgm:cxn modelId="{57C723C8-A10B-4CB4-94DE-AEBAAD94B3AF}" type="presParOf" srcId="{2049E495-D5F1-4D65-ACDF-20E5DA509603}" destId="{78F61473-4C1E-4423-A6D8-0851348D40B3}" srcOrd="1" destOrd="0" presId="urn:microsoft.com/office/officeart/2018/2/layout/IconVerticalSolidList"/>
    <dgm:cxn modelId="{9DEDF29F-57B9-4619-9610-5AF703E5E81F}" type="presParOf" srcId="{2049E495-D5F1-4D65-ACDF-20E5DA509603}" destId="{1660E559-2C5E-43C7-A7AD-2672847D46FE}" srcOrd="2" destOrd="0" presId="urn:microsoft.com/office/officeart/2018/2/layout/IconVerticalSolidList"/>
    <dgm:cxn modelId="{C0BDD010-EC83-490F-9BE1-9F168887F4AA}" type="presParOf" srcId="{2049E495-D5F1-4D65-ACDF-20E5DA509603}" destId="{8DF4202E-643D-42A2-BBAB-5A6AAA204B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03296-8983-48C3-8F22-9E83386C3B5D}">
      <dsp:nvSpPr>
        <dsp:cNvPr id="0" name=""/>
        <dsp:cNvSpPr/>
      </dsp:nvSpPr>
      <dsp:spPr>
        <a:xfrm>
          <a:off x="0" y="641"/>
          <a:ext cx="5913437" cy="1500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44DA9-5A0C-4A7C-B14E-8DB1ED9DBBBE}">
      <dsp:nvSpPr>
        <dsp:cNvPr id="0" name=""/>
        <dsp:cNvSpPr/>
      </dsp:nvSpPr>
      <dsp:spPr>
        <a:xfrm>
          <a:off x="453764" y="338151"/>
          <a:ext cx="825026" cy="825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B970B-303D-4983-8024-B2F8619160BC}">
      <dsp:nvSpPr>
        <dsp:cNvPr id="0" name=""/>
        <dsp:cNvSpPr/>
      </dsp:nvSpPr>
      <dsp:spPr>
        <a:xfrm>
          <a:off x="1732555" y="641"/>
          <a:ext cx="4180881" cy="1500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5" tIns="158755" rIns="158755" bIns="15875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have Developed a deployment code with stream lit. In that I have used Prophet algorithm for Forecasting</a:t>
          </a:r>
        </a:p>
      </dsp:txBody>
      <dsp:txXfrm>
        <a:off x="1732555" y="641"/>
        <a:ext cx="4180881" cy="1500047"/>
      </dsp:txXfrm>
    </dsp:sp>
    <dsp:sp modelId="{E9C46593-D2B2-49D5-AAA8-2458A02DF5EC}">
      <dsp:nvSpPr>
        <dsp:cNvPr id="0" name=""/>
        <dsp:cNvSpPr/>
      </dsp:nvSpPr>
      <dsp:spPr>
        <a:xfrm>
          <a:off x="0" y="1875701"/>
          <a:ext cx="5913437" cy="1500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F3521-E594-4C2E-BE69-C31DDDDC568E}">
      <dsp:nvSpPr>
        <dsp:cNvPr id="0" name=""/>
        <dsp:cNvSpPr/>
      </dsp:nvSpPr>
      <dsp:spPr>
        <a:xfrm>
          <a:off x="453764" y="2213211"/>
          <a:ext cx="825026" cy="825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4A0D2-802D-4336-90EF-47F41A53B512}">
      <dsp:nvSpPr>
        <dsp:cNvPr id="0" name=""/>
        <dsp:cNvSpPr/>
      </dsp:nvSpPr>
      <dsp:spPr>
        <a:xfrm>
          <a:off x="1732555" y="1875701"/>
          <a:ext cx="4180881" cy="1500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5" tIns="158755" rIns="158755" bIns="15875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 the code with </a:t>
          </a:r>
          <a:r>
            <a:rPr lang="en-US" sz="2000" b="1" kern="1200"/>
            <a:t>stream lit run filename.py</a:t>
          </a:r>
          <a:endParaRPr lang="en-US" sz="2000" kern="1200"/>
        </a:p>
      </dsp:txBody>
      <dsp:txXfrm>
        <a:off x="1732555" y="1875701"/>
        <a:ext cx="4180881" cy="1500047"/>
      </dsp:txXfrm>
    </dsp:sp>
    <dsp:sp modelId="{B63017A9-F5EE-44CC-817B-01713D13CF49}">
      <dsp:nvSpPr>
        <dsp:cNvPr id="0" name=""/>
        <dsp:cNvSpPr/>
      </dsp:nvSpPr>
      <dsp:spPr>
        <a:xfrm>
          <a:off x="0" y="3750760"/>
          <a:ext cx="5913437" cy="15000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61473-4C1E-4423-A6D8-0851348D40B3}">
      <dsp:nvSpPr>
        <dsp:cNvPr id="0" name=""/>
        <dsp:cNvSpPr/>
      </dsp:nvSpPr>
      <dsp:spPr>
        <a:xfrm>
          <a:off x="453764" y="4088271"/>
          <a:ext cx="825026" cy="8250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4202E-643D-42A2-BBAB-5A6AAA204B86}">
      <dsp:nvSpPr>
        <dsp:cNvPr id="0" name=""/>
        <dsp:cNvSpPr/>
      </dsp:nvSpPr>
      <dsp:spPr>
        <a:xfrm>
          <a:off x="1732555" y="3750760"/>
          <a:ext cx="4180881" cy="1500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5" tIns="158755" rIns="158755" bIns="15875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</a:t>
          </a:r>
          <a:r>
            <a:rPr lang="en-US" sz="2000" b="1" kern="1200"/>
            <a:t> </a:t>
          </a:r>
          <a:r>
            <a:rPr lang="en-US" sz="2000" kern="1200"/>
            <a:t>adjusting the slider. We can forecast monthly sales.</a:t>
          </a:r>
        </a:p>
      </dsp:txBody>
      <dsp:txXfrm>
        <a:off x="1732555" y="3750760"/>
        <a:ext cx="4180881" cy="1500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F326B-1144-49EC-A12E-A4250E306975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94C4A-D156-4739-9EE9-6927F9CE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9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35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65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5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31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16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55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82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66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E96DC-C023-4ECE-A312-75964C97366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4556398-0A8C-452A-8F31-90BF03C9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3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464-CBF4-2EDE-BA1C-C01BFA6D1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5400" b="1" dirty="0"/>
              <a:t>Retail Store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EDC43-CEE6-FB0F-B994-396B3D66A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/>
              <a:t>MAHENDHAR BAIRA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mahendharbaira@gmail.com</a:t>
            </a:r>
          </a:p>
        </p:txBody>
      </p:sp>
      <p:pic>
        <p:nvPicPr>
          <p:cNvPr id="7" name="Graphic 6" descr="Shop">
            <a:extLst>
              <a:ext uri="{FF2B5EF4-FFF2-40B4-BE49-F238E27FC236}">
                <a16:creationId xmlns:a16="http://schemas.microsoft.com/office/drawing/2014/main" id="{57DD99EC-FE8A-D1FF-7420-A760284F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3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049F9C0-FA09-470E-83AC-F293C347E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0F5EF32-7770-4038-808B-2CEA965C3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89EB25-952F-439A-92C2-7B53D9A6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236844D-DDC1-1076-1B9D-3A67BE40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957221"/>
            <a:ext cx="587859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ARIMA &amp; SARIMA</a:t>
            </a:r>
          </a:p>
        </p:txBody>
      </p:sp>
      <p:pic>
        <p:nvPicPr>
          <p:cNvPr id="10" name="Content Placeholder 9" descr="A graph of blue and orange lines">
            <a:extLst>
              <a:ext uri="{FF2B5EF4-FFF2-40B4-BE49-F238E27FC236}">
                <a16:creationId xmlns:a16="http://schemas.microsoft.com/office/drawing/2014/main" id="{99836C19-2F93-CB58-457E-8F550DD9F4C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5" y="3370053"/>
            <a:ext cx="4424697" cy="23020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9974CC-A2A9-446D-BF72-234776445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5187048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A graph showing the results of a performance">
            <a:extLst>
              <a:ext uri="{FF2B5EF4-FFF2-40B4-BE49-F238E27FC236}">
                <a16:creationId xmlns:a16="http://schemas.microsoft.com/office/drawing/2014/main" id="{A44B75BE-087F-35D5-D85F-A2CCA73B7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5" y="528486"/>
            <a:ext cx="4424697" cy="2397849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47492F-BA30-D71E-9FAC-CD293414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8043" y="1674688"/>
            <a:ext cx="5878597" cy="3992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ARIMA takes  into account the past values (autoregressive, moving average) and predicts future values based on that.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SARIMA similarly uses past values but also takes into  account any seasonality patterns.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Fig-9 gives ARIMA predictions v/s test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 -10 gives SARIMA predictions v/s test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0554EF0-9EDC-4B04-8BC9-20A14D61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4453E7-C2D7-4BB2-934C-743899F28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15DC6A-1CCE-1A4F-52B4-8ABE495C2080}"/>
              </a:ext>
            </a:extLst>
          </p:cNvPr>
          <p:cNvSpPr txBox="1"/>
          <p:nvPr/>
        </p:nvSpPr>
        <p:spPr>
          <a:xfrm>
            <a:off x="2116477" y="3004356"/>
            <a:ext cx="78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Fig-9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17094-34EB-2123-6A96-5613C848A250}"/>
              </a:ext>
            </a:extLst>
          </p:cNvPr>
          <p:cNvSpPr txBox="1"/>
          <p:nvPr/>
        </p:nvSpPr>
        <p:spPr>
          <a:xfrm>
            <a:off x="2119882" y="5702066"/>
            <a:ext cx="777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Fig-10</a:t>
            </a:r>
          </a:p>
        </p:txBody>
      </p:sp>
    </p:spTree>
    <p:extLst>
      <p:ext uri="{BB962C8B-B14F-4D97-AF65-F5344CB8AC3E}">
        <p14:creationId xmlns:p14="http://schemas.microsoft.com/office/powerpoint/2010/main" val="242589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6CE6D96-B01E-B9D9-2C7C-F6CE0DC6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4" y="953324"/>
            <a:ext cx="1119883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Line plot with ARIMA SARIMA and 30-day MA</a:t>
            </a:r>
          </a:p>
        </p:txBody>
      </p:sp>
      <p:pic>
        <p:nvPicPr>
          <p:cNvPr id="11" name="Content Placeholder 10" descr="A blue and white sound waves&#10;&#10;Description automatically generated with medium confidence">
            <a:extLst>
              <a:ext uri="{FF2B5EF4-FFF2-40B4-BE49-F238E27FC236}">
                <a16:creationId xmlns:a16="http://schemas.microsoft.com/office/drawing/2014/main" id="{17984A15-E751-F230-ED6C-2A963D9DD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8" y="1561672"/>
            <a:ext cx="11311847" cy="40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1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049F9C0-FA09-470E-83AC-F293C347E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201B58D-2588-49F3-8D14-977F8751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232A0-47B2-482E-96A4-B330D325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B4AF27-108D-E9EC-9A99-185ADD9B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0" y="957221"/>
            <a:ext cx="634147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Supervised Machine Learning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75FFF58-B9EC-4A30-8F41-BF96085C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9379C3-C56E-0D00-4F3B-B12433BAE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570" y="2167151"/>
            <a:ext cx="6341477" cy="32991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use supervised learnings for forecasting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Here, shifting the data by (7,14,21) as 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week,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week, and 3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week. Taking them as   independent variables, I have built the models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Fig-11 shows, Random Forest model prediction with Test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Fig-12 shows, Linear regression model prediction with Test data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918AF22-6A71-35B7-EDC9-51D6A6C97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94" y="504611"/>
            <a:ext cx="4074836" cy="2444901"/>
          </a:xfrm>
          <a:prstGeom prst="rect">
            <a:avLst/>
          </a:prstGeom>
        </p:spPr>
      </p:pic>
      <p:pic>
        <p:nvPicPr>
          <p:cNvPr id="8" name="Content Placeholder 7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31720B1-8A32-0CA7-4BA4-256AEB25B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94" y="3218971"/>
            <a:ext cx="4074836" cy="2444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9DF0F2-2E13-4EBD-B1E6-F286C4C4B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6B09B1-F6CD-4C72-B3E4-F31BB3E8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FBADD2-99D5-67EB-3266-72C8377A1E27}"/>
              </a:ext>
            </a:extLst>
          </p:cNvPr>
          <p:cNvSpPr txBox="1"/>
          <p:nvPr/>
        </p:nvSpPr>
        <p:spPr>
          <a:xfrm>
            <a:off x="9151720" y="2940200"/>
            <a:ext cx="873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Fig-11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49D33-87DC-ED99-B109-988096AF77FF}"/>
              </a:ext>
            </a:extLst>
          </p:cNvPr>
          <p:cNvSpPr txBox="1"/>
          <p:nvPr/>
        </p:nvSpPr>
        <p:spPr>
          <a:xfrm>
            <a:off x="9280435" y="5687277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Fig-12</a:t>
            </a:r>
          </a:p>
        </p:txBody>
      </p:sp>
    </p:spTree>
    <p:extLst>
      <p:ext uri="{BB962C8B-B14F-4D97-AF65-F5344CB8AC3E}">
        <p14:creationId xmlns:p14="http://schemas.microsoft.com/office/powerpoint/2010/main" val="295912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96A513-97D8-4AC6-AC6A-1D833A569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9FBAF-58DF-421B-B0FC-BE534D2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08D87E-E47A-C8CB-23DD-1BCB6997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307409"/>
            <a:ext cx="3157577" cy="3747316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Model Deployment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A13349-E604-4469-B599-3DADA7A9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F59C4CAC-B6F7-4EB9-B195-2DE22AE63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F6038319-2BB8-475E-AACB-54C0A1E32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566184"/>
              </p:ext>
            </p:extLst>
          </p:nvPr>
        </p:nvGraphicFramePr>
        <p:xfrm>
          <a:off x="1136347" y="803275"/>
          <a:ext cx="5913437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4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BF42AE-2903-47F0-AF74-8CE49163E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27C36-A943-4985-A72B-BDEBD8482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ADD1D-097F-6B7A-1E65-7E9AFA89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712" y="1474970"/>
            <a:ext cx="5533666" cy="3152742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4E9E39-DB8C-43F9-BBDA-FB346B1BC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5187048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44B40C75-B783-6EB6-FEF4-D345B3E0F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029" y="1381390"/>
            <a:ext cx="3509148" cy="35091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914B62-B225-47B1-9E49-307BD0D7F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80D4DC-6A01-4C0D-AF84-9E43C4FD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1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F527-5939-2F9A-6901-C08427FB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Forecasting..?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307F-5EEE-6E82-B8CF-D0785F4F1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95236"/>
            <a:ext cx="9603275" cy="377110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Forecasting refers to the practice of predicting what will happen in the future by taking into consideration events in the past and present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Basically, it is decision-making tool that helps business cope with impact of the future’s uncertainty by examining historical data and trends.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business forecasting examples are.., Estimating future stock price, measuring the possibility of creating demand for a product,..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we are going to predict future sales of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ONLINE RETAIL SOTRE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grabbing some insights  by using various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81531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D5C0B-AB9D-01DD-7A38-65D277B0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Dataset..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98F877-DF60-2B42-7CB2-7F25661E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74687"/>
            <a:ext cx="9603275" cy="4229989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Invoice 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Invoice number. A 6-digit integral number uniquely assigned to each transaction. If this code starts with the letter 'c', it indicates a cancellation.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Stock 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Product (item) code. A 5-digit integral number uniquely assigned to each distinct product.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Product (item) name.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The quantities of each product (item) per transaction.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Invoice 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Invoice date and time. The day and time when a transaction was generated.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Unit Price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Unit price. Product price per unit in sterling (Â£).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Customer 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Customer number. A 5-digit integral number uniquely assigned to each customer.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Country name. The name of the country where a customer resides.</a:t>
            </a:r>
          </a:p>
        </p:txBody>
      </p:sp>
    </p:spTree>
    <p:extLst>
      <p:ext uri="{BB962C8B-B14F-4D97-AF65-F5344CB8AC3E}">
        <p14:creationId xmlns:p14="http://schemas.microsoft.com/office/powerpoint/2010/main" val="406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6E4F4B6-B981-4284-BB88-5B702BA3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B0680D-998F-5717-F1DA-25E468D2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711" y="1027937"/>
            <a:ext cx="6033232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Data Analysis and Insights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A008EC-7011-8D14-0635-C626F004C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057" y="1027937"/>
            <a:ext cx="3254900" cy="3711894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Insights from the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3FCC19-6678-4944-A0C0-7ABC13CD6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2806160"/>
            <a:ext cx="3459439" cy="155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CA044-7B23-4ACB-A3BC-3FE919549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3009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5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CD976-C76F-C939-F590-91E96E78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915" y="957221"/>
            <a:ext cx="514872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Monthly Analysis</a:t>
            </a:r>
          </a:p>
        </p:txBody>
      </p:sp>
      <p:pic>
        <p:nvPicPr>
          <p:cNvPr id="11" name="Content Placeholder 10" descr="A line graph with a blue line&#10;&#10;Description automatically generated">
            <a:extLst>
              <a:ext uri="{FF2B5EF4-FFF2-40B4-BE49-F238E27FC236}">
                <a16:creationId xmlns:a16="http://schemas.microsoft.com/office/drawing/2014/main" id="{B3673688-8257-B92A-5767-E8E2A4155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6" y="957220"/>
            <a:ext cx="4554505" cy="21250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77E631-146E-063D-9882-D3AD3170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17915" y="1602768"/>
            <a:ext cx="5148725" cy="4085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We closely observe the fig -1, Sales during last quarter(Q-4) increased than first three quarters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During April month., sales got down. After April., Sales raised suddenly almost 52% growth. It can be observed fig-2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 sales for even months got downed and for odd months sales increased.</a:t>
            </a:r>
          </a:p>
        </p:txBody>
      </p:sp>
      <p:pic>
        <p:nvPicPr>
          <p:cNvPr id="13" name="Picture 12" descr="A graph showing a line of growth&#10;&#10;Description automatically generated with medium confidence">
            <a:extLst>
              <a:ext uri="{FF2B5EF4-FFF2-40B4-BE49-F238E27FC236}">
                <a16:creationId xmlns:a16="http://schemas.microsoft.com/office/drawing/2014/main" id="{93548F65-830E-B2DE-0E51-3E9C2CBE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9" y="3392194"/>
            <a:ext cx="4554506" cy="21250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BB8C1D-09E4-FA45-0C68-E1D869A35279}"/>
              </a:ext>
            </a:extLst>
          </p:cNvPr>
          <p:cNvSpPr txBox="1"/>
          <p:nvPr/>
        </p:nvSpPr>
        <p:spPr>
          <a:xfrm>
            <a:off x="2494815" y="3082247"/>
            <a:ext cx="1767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1B09AC-0BED-C441-59B9-B7C345AEB5DA}"/>
              </a:ext>
            </a:extLst>
          </p:cNvPr>
          <p:cNvSpPr txBox="1"/>
          <p:nvPr/>
        </p:nvSpPr>
        <p:spPr>
          <a:xfrm>
            <a:off x="2494815" y="5550170"/>
            <a:ext cx="71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Fig-2</a:t>
            </a:r>
          </a:p>
        </p:txBody>
      </p:sp>
    </p:spTree>
    <p:extLst>
      <p:ext uri="{BB962C8B-B14F-4D97-AF65-F5344CB8AC3E}">
        <p14:creationId xmlns:p14="http://schemas.microsoft.com/office/powerpoint/2010/main" val="30652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B049F9C0-FA09-470E-83AC-F293C347E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D201B58D-2588-49F3-8D14-977F8751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4232A0-47B2-482E-96A4-B330D325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A839C8-4B36-3C0E-9C91-FF1F89E4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57221"/>
            <a:ext cx="5864018" cy="867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Sales and Revenue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75FFF58-B9EC-4A30-8F41-BF96085C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756931-E62F-08FD-F224-C0594402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029" y="1982822"/>
            <a:ext cx="5864018" cy="3483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During September, October, November, December ., sales revenue increases as Customers are more interested in buying Items.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November , sales revenue got touched all-time high of 1million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fig-4 we can observe the Monthly order quantity </a:t>
            </a:r>
          </a:p>
        </p:txBody>
      </p:sp>
      <p:pic>
        <p:nvPicPr>
          <p:cNvPr id="11" name="Picture 10" descr="A bar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130A789F-B8D7-A4B7-2565-30086825B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94" y="643464"/>
            <a:ext cx="4387668" cy="2102307"/>
          </a:xfrm>
          <a:prstGeom prst="rect">
            <a:avLst/>
          </a:prstGeom>
        </p:spPr>
      </p:pic>
      <p:pic>
        <p:nvPicPr>
          <p:cNvPr id="9" name="Content Placeholder 8" descr="A graph showing the number of the order&#10;&#10;Description automatically generated">
            <a:extLst>
              <a:ext uri="{FF2B5EF4-FFF2-40B4-BE49-F238E27FC236}">
                <a16:creationId xmlns:a16="http://schemas.microsoft.com/office/drawing/2014/main" id="{7C3F8EFF-0CD6-CDAC-ECA8-481C5DC78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94" y="2985355"/>
            <a:ext cx="4387668" cy="248099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69DF0F2-2E13-4EBD-B1E6-F286C4C4B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6B09B1-F6CD-4C72-B3E4-F31BB3E8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390F31-420C-28BE-809C-A25A42F8F870}"/>
              </a:ext>
            </a:extLst>
          </p:cNvPr>
          <p:cNvSpPr txBox="1"/>
          <p:nvPr/>
        </p:nvSpPr>
        <p:spPr>
          <a:xfrm>
            <a:off x="9380305" y="2747598"/>
            <a:ext cx="626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8FC5F3-968A-9FF5-8B4E-1C4010DB2EF0}"/>
              </a:ext>
            </a:extLst>
          </p:cNvPr>
          <p:cNvSpPr txBox="1"/>
          <p:nvPr/>
        </p:nvSpPr>
        <p:spPr>
          <a:xfrm flipH="1">
            <a:off x="9380305" y="5526932"/>
            <a:ext cx="832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Fig-4</a:t>
            </a:r>
          </a:p>
        </p:txBody>
      </p:sp>
    </p:spTree>
    <p:extLst>
      <p:ext uri="{BB962C8B-B14F-4D97-AF65-F5344CB8AC3E}">
        <p14:creationId xmlns:p14="http://schemas.microsoft.com/office/powerpoint/2010/main" val="337704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049F9C0-FA09-470E-83AC-F293C347E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F5EF32-7770-4038-808B-2CEA965C3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89EB25-952F-439A-92C2-7B53D9A6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843CF5-B693-CB18-8D29-22BF7038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957221"/>
            <a:ext cx="587859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pic>
        <p:nvPicPr>
          <p:cNvPr id="14" name="Picture 1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B6213E8-8C7B-20E9-9B69-74E0536CE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4" y="708306"/>
            <a:ext cx="4326931" cy="20374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9974CC-A2A9-446D-BF72-234776445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5187048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Content Placeholder 11" descr="A graph of blue bars&#10;&#10;Description automatically generated">
            <a:extLst>
              <a:ext uri="{FF2B5EF4-FFF2-40B4-BE49-F238E27FC236}">
                <a16:creationId xmlns:a16="http://schemas.microsoft.com/office/drawing/2014/main" id="{E4418F05-B36D-03BB-B5B5-420C806D9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4" y="3137516"/>
            <a:ext cx="4326931" cy="2492878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3BDC19-B3B9-1E9E-A235-74507B5FB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8043" y="1921267"/>
            <a:ext cx="5878597" cy="3709127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we closely observe the fig-5, Existing Customers revenue is below the New customers. That means existing customers are not regularly visiting the store.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 we should retain the existing customers to increase our sales. Because with out them there would be no business.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From fig-6 , for the first 8 months customers attention is very less in purchasing. We must attract the customers by making some offers in purchasing.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0554EF0-9EDC-4B04-8BC9-20A14D61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4453E7-C2D7-4BB2-934C-743899F28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1974F2-A09B-CA4D-28F8-D8A341191D55}"/>
              </a:ext>
            </a:extLst>
          </p:cNvPr>
          <p:cNvSpPr txBox="1"/>
          <p:nvPr/>
        </p:nvSpPr>
        <p:spPr>
          <a:xfrm>
            <a:off x="1952090" y="2792042"/>
            <a:ext cx="873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Fig-5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670419-FEF9-198B-6527-F75899DF2E9C}"/>
              </a:ext>
            </a:extLst>
          </p:cNvPr>
          <p:cNvSpPr txBox="1"/>
          <p:nvPr/>
        </p:nvSpPr>
        <p:spPr>
          <a:xfrm>
            <a:off x="1926404" y="5698869"/>
            <a:ext cx="58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Fig-6</a:t>
            </a:r>
          </a:p>
        </p:txBody>
      </p:sp>
    </p:spTree>
    <p:extLst>
      <p:ext uri="{BB962C8B-B14F-4D97-AF65-F5344CB8AC3E}">
        <p14:creationId xmlns:p14="http://schemas.microsoft.com/office/powerpoint/2010/main" val="254450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8690AC4-C9C4-4944-A98C-B1D32992D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F828BE-4D4E-43F9-AC35-0209B5190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BAB604-20D4-431F-ADD8-754BB7992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049F9C0-FA09-470E-83AC-F293C347E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01B58D-2588-49F3-8D14-977F8751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4232A0-47B2-482E-96A4-B330D325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3CC8C4-FBC0-9D3D-BFB0-B5244B7A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57221"/>
            <a:ext cx="5864018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and Revenue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5FFF58-B9EC-4A30-8F41-BF96085C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D4E070-B14B-C5CE-9B5A-9D58792E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1029" y="1828800"/>
            <a:ext cx="5864018" cy="3637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fig-7 we can clearly see that, people are less interested in purchasing new items compared to last quarter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fig-8, as the retail store is in Europe., revenue from UK is more followed by Netherlands, EIRE, Germany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should encourage the customers from neighbor countries also</a:t>
            </a:r>
          </a:p>
        </p:txBody>
      </p:sp>
      <p:pic>
        <p:nvPicPr>
          <p:cNvPr id="11" name="Content Placeholder 10" descr="A graph of blue bars&#10;&#10;Description automatically generated">
            <a:extLst>
              <a:ext uri="{FF2B5EF4-FFF2-40B4-BE49-F238E27FC236}">
                <a16:creationId xmlns:a16="http://schemas.microsoft.com/office/drawing/2014/main" id="{4317CE85-44F5-9CC6-1A06-E995C68EA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94" y="798911"/>
            <a:ext cx="4245658" cy="2174103"/>
          </a:xfrm>
          <a:prstGeom prst="rect">
            <a:avLst/>
          </a:prstGeom>
        </p:spPr>
      </p:pic>
      <p:pic>
        <p:nvPicPr>
          <p:cNvPr id="13" name="Picture 12" descr="A close-up of a graph&#10;&#10;Description automatically generated">
            <a:extLst>
              <a:ext uri="{FF2B5EF4-FFF2-40B4-BE49-F238E27FC236}">
                <a16:creationId xmlns:a16="http://schemas.microsoft.com/office/drawing/2014/main" id="{C77AEDDF-33F5-5D20-A6E4-FF9CD6502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94" y="3292241"/>
            <a:ext cx="4393058" cy="21741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69DF0F2-2E13-4EBD-B1E6-F286C4C4B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6B09B1-F6CD-4C72-B3E4-F31BB3E8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D0C8B6-12C6-21C3-7622-3FD6C8F52709}"/>
              </a:ext>
            </a:extLst>
          </p:cNvPr>
          <p:cNvSpPr txBox="1"/>
          <p:nvPr/>
        </p:nvSpPr>
        <p:spPr>
          <a:xfrm>
            <a:off x="9318661" y="2994128"/>
            <a:ext cx="883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Fig-7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5CE6D-F06C-8101-BE8A-C002C1BB0714}"/>
              </a:ext>
            </a:extLst>
          </p:cNvPr>
          <p:cNvSpPr txBox="1"/>
          <p:nvPr/>
        </p:nvSpPr>
        <p:spPr>
          <a:xfrm>
            <a:off x="9380306" y="5419210"/>
            <a:ext cx="68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Fig-8</a:t>
            </a:r>
          </a:p>
        </p:txBody>
      </p:sp>
    </p:spTree>
    <p:extLst>
      <p:ext uri="{BB962C8B-B14F-4D97-AF65-F5344CB8AC3E}">
        <p14:creationId xmlns:p14="http://schemas.microsoft.com/office/powerpoint/2010/main" val="42444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8373B5-F4E4-4102-9D27-E17631B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306E6-5D0B-439F-BB88-7F1CEA89B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9016E-713D-40ED-A242-4F407E905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6E4F4B6-B981-4284-BB88-5B702BA3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7BBB8-B442-E2EA-9ED2-3D1BDA51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711" y="1027937"/>
            <a:ext cx="6033232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 dirty="0"/>
              <a:t>Model Building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407B9F-AF0E-5F3C-3AEE-6222D625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057" y="1027937"/>
            <a:ext cx="3254900" cy="3711894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en-US" dirty="0"/>
              <a:t>- By using different ML forecasting algorithms, we built models for future sales forecasting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3FCC19-6678-4944-A0C0-7ABC13CD6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1" t="10889" r="45768" b="20966"/>
          <a:stretch/>
        </p:blipFill>
        <p:spPr>
          <a:xfrm rot="5400000">
            <a:off x="2918116" y="2806160"/>
            <a:ext cx="3459439" cy="155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54CA044-7B23-4ACB-A3BC-3FE919549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3009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10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189</TotalTime>
  <Words>701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Century Gothic</vt:lpstr>
      <vt:lpstr>Gallery</vt:lpstr>
      <vt:lpstr>Retail Store Forecasting</vt:lpstr>
      <vt:lpstr>What is Forecasting..?</vt:lpstr>
      <vt:lpstr>About Dataset..</vt:lpstr>
      <vt:lpstr>Data Analysis and Insights</vt:lpstr>
      <vt:lpstr>Monthly Analysis</vt:lpstr>
      <vt:lpstr>Sales and Revenue</vt:lpstr>
      <vt:lpstr>Customers</vt:lpstr>
      <vt:lpstr>Orders and Revenue</vt:lpstr>
      <vt:lpstr>Model Building</vt:lpstr>
      <vt:lpstr>ARIMA &amp; SARIMA</vt:lpstr>
      <vt:lpstr>     Final Line plot with ARIMA SARIMA and 30-day MA</vt:lpstr>
      <vt:lpstr>Supervised Machine Learning                   Model</vt:lpstr>
      <vt:lpstr>                       Model Deployment</vt:lpstr>
      <vt:lpstr>Thank you</vt:lpstr>
    </vt:vector>
  </TitlesOfParts>
  <Company>Broadridge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Baira, Mahendhar</dc:creator>
  <cp:lastModifiedBy>Baira, Mahendhar</cp:lastModifiedBy>
  <cp:revision>2</cp:revision>
  <dcterms:created xsi:type="dcterms:W3CDTF">2024-07-11T14:07:29Z</dcterms:created>
  <dcterms:modified xsi:type="dcterms:W3CDTF">2024-07-11T17:18:42Z</dcterms:modified>
</cp:coreProperties>
</file>