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9" r:id="rId9"/>
    <p:sldId id="263" r:id="rId10"/>
    <p:sldId id="264" r:id="rId11"/>
    <p:sldId id="298" r:id="rId12"/>
    <p:sldId id="265" r:id="rId13"/>
    <p:sldId id="266" r:id="rId14"/>
    <p:sldId id="267" r:id="rId15"/>
    <p:sldId id="268" r:id="rId16"/>
    <p:sldId id="269" r:id="rId17"/>
    <p:sldId id="300" r:id="rId18"/>
    <p:sldId id="271" r:id="rId19"/>
    <p:sldId id="272" r:id="rId20"/>
    <p:sldId id="273" r:id="rId21"/>
    <p:sldId id="274" r:id="rId22"/>
    <p:sldId id="297" r:id="rId23"/>
    <p:sldId id="275" r:id="rId24"/>
    <p:sldId id="276" r:id="rId25"/>
    <p:sldId id="279" r:id="rId26"/>
    <p:sldId id="280" r:id="rId27"/>
    <p:sldId id="281" r:id="rId28"/>
    <p:sldId id="296" r:id="rId29"/>
    <p:sldId id="285" r:id="rId30"/>
    <p:sldId id="286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0581E-E6D0-48D8-8232-0CD52C02A47D}">
          <p14:sldIdLst>
            <p14:sldId id="256"/>
            <p14:sldId id="257"/>
          </p14:sldIdLst>
        </p14:section>
        <p14:section name="Module 1" id="{88A78978-CB96-4B5A-8DA4-00E2C1618B4A}">
          <p14:sldIdLst>
            <p14:sldId id="258"/>
            <p14:sldId id="259"/>
            <p14:sldId id="260"/>
            <p14:sldId id="261"/>
            <p14:sldId id="262"/>
            <p14:sldId id="299"/>
            <p14:sldId id="263"/>
            <p14:sldId id="264"/>
            <p14:sldId id="298"/>
          </p14:sldIdLst>
        </p14:section>
        <p14:section name="Module 2" id="{392667AB-6C2A-470B-8C21-A05B6CF5AA97}">
          <p14:sldIdLst>
            <p14:sldId id="265"/>
            <p14:sldId id="266"/>
            <p14:sldId id="267"/>
            <p14:sldId id="268"/>
            <p14:sldId id="269"/>
            <p14:sldId id="300"/>
          </p14:sldIdLst>
        </p14:section>
        <p14:section name="Module 3" id="{DCCBAD8E-2FF8-4977-8601-26FCA349CA0A}">
          <p14:sldIdLst>
            <p14:sldId id="271"/>
            <p14:sldId id="272"/>
            <p14:sldId id="273"/>
            <p14:sldId id="274"/>
            <p14:sldId id="297"/>
            <p14:sldId id="275"/>
            <p14:sldId id="276"/>
          </p14:sldIdLst>
        </p14:section>
        <p14:section name="Module 4" id="{4E44E93F-B3DB-4A31-B3A7-BC772CDF04DC}">
          <p14:sldIdLst>
            <p14:sldId id="279"/>
            <p14:sldId id="280"/>
            <p14:sldId id="281"/>
            <p14:sldId id="296"/>
            <p14:sldId id="285"/>
            <p14:sldId id="286"/>
          </p14:sldIdLst>
        </p14:section>
        <p14:section name="Module 5" id="{357A6641-8EDF-4274-A24F-CE786E2A7F1A}">
          <p14:sldIdLst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FD04A-33F3-418B-9FB6-D4898C065CC5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4E8BB-AFFD-493A-A4AE-5843BD56B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2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7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9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2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99ED-14BD-4B7D-899C-0694B337104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847A-E407-4A5D-92F4-095A0E5BC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0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562A-8525-49A3-A136-4522C9AE3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Docker &amp;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3A74-ECAF-4BBC-83B4-8939808CB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Envisioning Application Modernization with Containers</a:t>
            </a:r>
          </a:p>
        </p:txBody>
      </p:sp>
    </p:spTree>
    <p:extLst>
      <p:ext uri="{BB962C8B-B14F-4D97-AF65-F5344CB8AC3E}">
        <p14:creationId xmlns:p14="http://schemas.microsoft.com/office/powerpoint/2010/main" val="4866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1A44-577A-4CDA-BDFF-F71AE40F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7453AE-0C4A-46A2-85A2-88064A56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from Docker Inc</a:t>
            </a:r>
          </a:p>
          <a:p>
            <a:r>
              <a:rPr lang="en-IN" dirty="0"/>
              <a:t>LXC from Linux </a:t>
            </a:r>
          </a:p>
          <a:p>
            <a:r>
              <a:rPr lang="en-IN" dirty="0"/>
              <a:t>LXD from Ubuntu</a:t>
            </a:r>
          </a:p>
          <a:p>
            <a:r>
              <a:rPr lang="en-IN" dirty="0"/>
              <a:t>RKT from CoreOS</a:t>
            </a:r>
          </a:p>
        </p:txBody>
      </p:sp>
      <p:pic>
        <p:nvPicPr>
          <p:cNvPr id="2050" name="Picture 2" descr="Image result for sw Application packaging challenges">
            <a:extLst>
              <a:ext uri="{FF2B5EF4-FFF2-40B4-BE49-F238E27FC236}">
                <a16:creationId xmlns:a16="http://schemas.microsoft.com/office/drawing/2014/main" id="{12FD8000-E1FD-49B7-97E7-ADC1543F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22" y="770791"/>
            <a:ext cx="4346331" cy="43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3E72-5951-4A98-92FC-3B0F1CC2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Image result for Docker components">
            <a:extLst>
              <a:ext uri="{FF2B5EF4-FFF2-40B4-BE49-F238E27FC236}">
                <a16:creationId xmlns:a16="http://schemas.microsoft.com/office/drawing/2014/main" id="{A086B2EB-915F-4F39-A609-960D6B315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501565"/>
            <a:ext cx="10437652" cy="585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5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FB31C-0CF5-4718-AF7C-E8FC59DF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E78CF-DA16-44A9-B0E9-207976965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Container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91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B30511-8744-427C-9825-CE5FF745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&amp;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A5DBB-7FFB-4983-9AF9-E625C236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Containers are running instances of image</a:t>
            </a:r>
          </a:p>
          <a:p>
            <a:r>
              <a:rPr lang="en-IN" sz="2000" dirty="0"/>
              <a:t>Image is a read-only filesystem made of “layers”</a:t>
            </a:r>
          </a:p>
          <a:p>
            <a:r>
              <a:rPr lang="en-IN" sz="2000" dirty="0"/>
              <a:t>Each “layer” is an image which may contain a specific application, library or runtime.</a:t>
            </a:r>
          </a:p>
          <a:p>
            <a:r>
              <a:rPr lang="en-IN" sz="2000" dirty="0"/>
              <a:t>Container has an extra “Writable” layer.</a:t>
            </a:r>
          </a:p>
          <a:p>
            <a:r>
              <a:rPr lang="en-IN" sz="2000" dirty="0"/>
              <a:t>The bottom-most image is “base” image.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4E3D04-44B7-4A01-A6FE-615CAFC7B261}"/>
              </a:ext>
            </a:extLst>
          </p:cNvPr>
          <p:cNvGrpSpPr/>
          <p:nvPr/>
        </p:nvGrpSpPr>
        <p:grpSpPr>
          <a:xfrm>
            <a:off x="4032984" y="3205213"/>
            <a:ext cx="7650815" cy="2837386"/>
            <a:chOff x="2133720" y="2706840"/>
            <a:chExt cx="9550080" cy="3335760"/>
          </a:xfrm>
        </p:grpSpPr>
        <p:sp>
          <p:nvSpPr>
            <p:cNvPr id="8" name="CustomShape 2">
              <a:extLst>
                <a:ext uri="{FF2B5EF4-FFF2-40B4-BE49-F238E27FC236}">
                  <a16:creationId xmlns:a16="http://schemas.microsoft.com/office/drawing/2014/main" id="{071FD7C9-FB3B-4D9E-B1EA-93F6A42EB84B}"/>
                </a:ext>
              </a:extLst>
            </p:cNvPr>
            <p:cNvSpPr/>
            <p:nvPr/>
          </p:nvSpPr>
          <p:spPr>
            <a:xfrm>
              <a:off x="2133720" y="3114360"/>
              <a:ext cx="9550080" cy="2928240"/>
            </a:xfrm>
            <a:prstGeom prst="cube">
              <a:avLst>
                <a:gd name="adj" fmla="val 73649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Host Kernel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9" name="CustomShape 3">
              <a:extLst>
                <a:ext uri="{FF2B5EF4-FFF2-40B4-BE49-F238E27FC236}">
                  <a16:creationId xmlns:a16="http://schemas.microsoft.com/office/drawing/2014/main" id="{60479956-37CF-461A-BCEC-6323E516105E}"/>
                </a:ext>
              </a:extLst>
            </p:cNvPr>
            <p:cNvSpPr/>
            <p:nvPr/>
          </p:nvSpPr>
          <p:spPr>
            <a:xfrm>
              <a:off x="2544480" y="4214160"/>
              <a:ext cx="5300640" cy="927360"/>
            </a:xfrm>
            <a:prstGeom prst="cube">
              <a:avLst>
                <a:gd name="adj" fmla="val 67520"/>
              </a:avLst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Debian Image [Read Only]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CDA27A76-EF5A-47B7-B12A-977AE49983F8}"/>
                </a:ext>
              </a:extLst>
            </p:cNvPr>
            <p:cNvSpPr/>
            <p:nvPr/>
          </p:nvSpPr>
          <p:spPr>
            <a:xfrm>
              <a:off x="5698440" y="3227040"/>
              <a:ext cx="5300640" cy="794880"/>
            </a:xfrm>
            <a:prstGeom prst="cube">
              <a:avLst>
                <a:gd name="adj" fmla="val 67520"/>
              </a:avLst>
            </a:prstGeom>
            <a:ln>
              <a:solidFill>
                <a:srgbClr val="7D5FA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BusyBox Image [Read Only]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3DE3852-D2C5-452F-970D-C1580E967A66}"/>
                </a:ext>
              </a:extLst>
            </p:cNvPr>
            <p:cNvSpPr/>
            <p:nvPr/>
          </p:nvSpPr>
          <p:spPr>
            <a:xfrm>
              <a:off x="2779560" y="4187520"/>
              <a:ext cx="4432320" cy="569520"/>
            </a:xfrm>
            <a:prstGeom prst="cube">
              <a:avLst>
                <a:gd name="adj" fmla="val 51241"/>
              </a:avLst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Apache2 HTTP Image [Read Only]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DB8007A-C4D7-4096-B2B8-C4B817AF619D}"/>
                </a:ext>
              </a:extLst>
            </p:cNvPr>
            <p:cNvSpPr/>
            <p:nvPr/>
          </p:nvSpPr>
          <p:spPr>
            <a:xfrm>
              <a:off x="6029640" y="3094560"/>
              <a:ext cx="4432320" cy="569520"/>
            </a:xfrm>
            <a:prstGeom prst="cube">
              <a:avLst>
                <a:gd name="adj" fmla="val 51241"/>
              </a:avLst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MySQL DB Image [Read Only]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13" name="CustomShape 7">
              <a:extLst>
                <a:ext uri="{FF2B5EF4-FFF2-40B4-BE49-F238E27FC236}">
                  <a16:creationId xmlns:a16="http://schemas.microsoft.com/office/drawing/2014/main" id="{36BF769D-454F-4562-81B7-CF09E0E4F8A7}"/>
                </a:ext>
              </a:extLst>
            </p:cNvPr>
            <p:cNvSpPr/>
            <p:nvPr/>
          </p:nvSpPr>
          <p:spPr>
            <a:xfrm>
              <a:off x="3004920" y="3730320"/>
              <a:ext cx="2739600" cy="688680"/>
            </a:xfrm>
            <a:prstGeom prst="cube">
              <a:avLst>
                <a:gd name="adj" fmla="val 33765"/>
              </a:avLst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Writable Layer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14" name="CustomShape 8">
              <a:extLst>
                <a:ext uri="{FF2B5EF4-FFF2-40B4-BE49-F238E27FC236}">
                  <a16:creationId xmlns:a16="http://schemas.microsoft.com/office/drawing/2014/main" id="{ACAFAB73-3FB4-4978-A3F8-A18BFE1027C4}"/>
                </a:ext>
              </a:extLst>
            </p:cNvPr>
            <p:cNvSpPr/>
            <p:nvPr/>
          </p:nvSpPr>
          <p:spPr>
            <a:xfrm>
              <a:off x="7417440" y="2706840"/>
              <a:ext cx="2580480" cy="579600"/>
            </a:xfrm>
            <a:prstGeom prst="cube">
              <a:avLst>
                <a:gd name="adj" fmla="val 33765"/>
              </a:avLst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Writable Layer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9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BC03-3CAF-4B51-90DE-C6B36A74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Read-Only vs Writable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FD4F-2D29-47EF-B78A-9629B2398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5577361" cy="5053380"/>
          </a:xfrm>
        </p:spPr>
        <p:txBody>
          <a:bodyPr/>
          <a:lstStyle/>
          <a:p>
            <a:r>
              <a:rPr lang="en-IN" dirty="0"/>
              <a:t>Read-only layers are shared by multiple containers / images.</a:t>
            </a:r>
          </a:p>
          <a:p>
            <a:r>
              <a:rPr lang="en-IN" dirty="0"/>
              <a:t>Writable layer allows read and write operations</a:t>
            </a:r>
          </a:p>
          <a:p>
            <a:r>
              <a:rPr lang="en-IN" dirty="0"/>
              <a:t>Every container has ONE writable layer.</a:t>
            </a:r>
          </a:p>
          <a:p>
            <a:r>
              <a:rPr lang="en-IN" dirty="0"/>
              <a:t>Every layer has unique ID and meta-data.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 descr="Image result for Containers Read-Only vs Writable layers">
            <a:extLst>
              <a:ext uri="{FF2B5EF4-FFF2-40B4-BE49-F238E27FC236}">
                <a16:creationId xmlns:a16="http://schemas.microsoft.com/office/drawing/2014/main" id="{E64A849E-39DE-4403-8F67-1B7CBBEE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986" y="1326540"/>
            <a:ext cx="5080500" cy="33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7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B50F-2449-4F8D-9C6D-647124D9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E163-E8DC-4C36-864E-02E82ACB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3" y="1253331"/>
            <a:ext cx="5999391" cy="50533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An Image repository is persistent storage for container images</a:t>
            </a:r>
          </a:p>
          <a:p>
            <a:r>
              <a:rPr lang="en-IN" dirty="0"/>
              <a:t>A private repository can be accessed by selected users.</a:t>
            </a:r>
          </a:p>
          <a:p>
            <a:r>
              <a:rPr lang="en-IN" dirty="0"/>
              <a:t>A public repository can be accessed by any one.</a:t>
            </a:r>
          </a:p>
          <a:p>
            <a:r>
              <a:rPr lang="en-IN" dirty="0"/>
              <a:t>A Developer may “Push” application as container image.</a:t>
            </a:r>
          </a:p>
          <a:p>
            <a:r>
              <a:rPr lang="en-IN" dirty="0"/>
              <a:t>An operations team may “Pull” the same image for deployment.</a:t>
            </a:r>
          </a:p>
          <a:p>
            <a:r>
              <a:rPr lang="en-IN" dirty="0"/>
              <a:t>Many cloud platforms do provide “Hosted” container repositories.</a:t>
            </a:r>
          </a:p>
          <a:p>
            <a:r>
              <a:rPr lang="en-IN" dirty="0"/>
              <a:t>Host repositories are managed by vendor.</a:t>
            </a:r>
          </a:p>
        </p:txBody>
      </p:sp>
      <p:pic>
        <p:nvPicPr>
          <p:cNvPr id="5122" name="Picture 2" descr="Image result for Container Image repositories">
            <a:extLst>
              <a:ext uri="{FF2B5EF4-FFF2-40B4-BE49-F238E27FC236}">
                <a16:creationId xmlns:a16="http://schemas.microsoft.com/office/drawing/2014/main" id="{A98481DD-6ABE-4A8F-B9BE-DE0ED8CD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868" y="817684"/>
            <a:ext cx="6658993" cy="34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1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15F8-FA94-4896-87A5-BAE8C070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Networking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70387A8-7220-4CD8-B6B0-1C78DDC8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Containers can communicate through a container network.</a:t>
            </a:r>
          </a:p>
          <a:p>
            <a:r>
              <a:rPr lang="en-IN" sz="2000" dirty="0"/>
              <a:t>Container platform like docker have </a:t>
            </a:r>
          </a:p>
          <a:p>
            <a:pPr marL="0" indent="0">
              <a:buNone/>
            </a:pPr>
            <a:r>
              <a:rPr lang="en-IN" sz="2000" dirty="0"/>
              <a:t>	Multiple network models.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724B72-DF93-40CC-B58B-48F2B8B8A273}"/>
              </a:ext>
            </a:extLst>
          </p:cNvPr>
          <p:cNvGrpSpPr/>
          <p:nvPr/>
        </p:nvGrpSpPr>
        <p:grpSpPr>
          <a:xfrm>
            <a:off x="4100362" y="2163449"/>
            <a:ext cx="7324826" cy="3544332"/>
            <a:chOff x="4100362" y="2163449"/>
            <a:chExt cx="7324826" cy="3544332"/>
          </a:xfrm>
        </p:grpSpPr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35DF1CBD-E1CC-4CC6-B436-870243F9795A}"/>
                </a:ext>
              </a:extLst>
            </p:cNvPr>
            <p:cNvSpPr/>
            <p:nvPr/>
          </p:nvSpPr>
          <p:spPr>
            <a:xfrm>
              <a:off x="4100362" y="2163449"/>
              <a:ext cx="7324826" cy="3544332"/>
            </a:xfrm>
            <a:prstGeom prst="cube">
              <a:avLst>
                <a:gd name="adj" fmla="val 86312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Host Kernel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7" name="CustomShape 3">
              <a:extLst>
                <a:ext uri="{FF2B5EF4-FFF2-40B4-BE49-F238E27FC236}">
                  <a16:creationId xmlns:a16="http://schemas.microsoft.com/office/drawing/2014/main" id="{168F130E-B100-40E1-936E-CBBD34E0EFE1}"/>
                </a:ext>
              </a:extLst>
            </p:cNvPr>
            <p:cNvSpPr/>
            <p:nvPr/>
          </p:nvSpPr>
          <p:spPr>
            <a:xfrm>
              <a:off x="5153471" y="3682718"/>
              <a:ext cx="2717541" cy="1083846"/>
            </a:xfrm>
            <a:prstGeom prst="cube">
              <a:avLst>
                <a:gd name="adj" fmla="val 55645"/>
              </a:avLst>
            </a:pr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Container Network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pic>
          <p:nvPicPr>
            <p:cNvPr id="11" name="Graphic 14">
              <a:extLst>
                <a:ext uri="{FF2B5EF4-FFF2-40B4-BE49-F238E27FC236}">
                  <a16:creationId xmlns:a16="http://schemas.microsoft.com/office/drawing/2014/main" id="{11B7E7A8-4D1D-4927-A2EB-7B969F3D19F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234745" y="3606377"/>
              <a:ext cx="701061" cy="7976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F199009F-1BE1-4A51-B9DF-EC2D6C21F808}"/>
                </a:ext>
              </a:extLst>
            </p:cNvPr>
            <p:cNvSpPr/>
            <p:nvPr/>
          </p:nvSpPr>
          <p:spPr>
            <a:xfrm>
              <a:off x="6561115" y="2279688"/>
              <a:ext cx="1396323" cy="747696"/>
            </a:xfrm>
            <a:prstGeom prst="cube">
              <a:avLst>
                <a:gd name="adj" fmla="val 25000"/>
              </a:avLst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Container 1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CC6E2802-3B6E-4AF7-B06B-521E3D42A44E}"/>
                </a:ext>
              </a:extLst>
            </p:cNvPr>
            <p:cNvSpPr/>
            <p:nvPr/>
          </p:nvSpPr>
          <p:spPr>
            <a:xfrm>
              <a:off x="8035578" y="2220312"/>
              <a:ext cx="1655596" cy="866762"/>
            </a:xfrm>
            <a:prstGeom prst="cube">
              <a:avLst>
                <a:gd name="adj" fmla="val 25000"/>
              </a:avLst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Container 2</a:t>
              </a:r>
              <a:endPara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16" name="CustomShape 9">
              <a:extLst>
                <a:ext uri="{FF2B5EF4-FFF2-40B4-BE49-F238E27FC236}">
                  <a16:creationId xmlns:a16="http://schemas.microsoft.com/office/drawing/2014/main" id="{45131EB8-F927-4CE4-BECE-423F97503EE7}"/>
                </a:ext>
              </a:extLst>
            </p:cNvPr>
            <p:cNvSpPr/>
            <p:nvPr/>
          </p:nvSpPr>
          <p:spPr>
            <a:xfrm flipH="1">
              <a:off x="6848552" y="2861823"/>
              <a:ext cx="1810222" cy="101378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E4B48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7" name="CustomShape 10">
              <a:extLst>
                <a:ext uri="{FF2B5EF4-FFF2-40B4-BE49-F238E27FC236}">
                  <a16:creationId xmlns:a16="http://schemas.microsoft.com/office/drawing/2014/main" id="{6EE6D3EE-41EC-4A3E-B475-15202BD24E2A}"/>
                </a:ext>
              </a:extLst>
            </p:cNvPr>
            <p:cNvSpPr/>
            <p:nvPr/>
          </p:nvSpPr>
          <p:spPr>
            <a:xfrm flipH="1">
              <a:off x="6560563" y="2861823"/>
              <a:ext cx="202394" cy="82089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E4B48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8971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C9E5-ED52-4CBA-A929-656D26D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Networks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B494-10E2-4232-9E8D-3A1D7E71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Bridge Network</a:t>
            </a:r>
          </a:p>
          <a:p>
            <a:r>
              <a:rPr lang="en-IN" dirty="0"/>
              <a:t>Host Network </a:t>
            </a:r>
          </a:p>
          <a:p>
            <a:r>
              <a:rPr lang="en-IN" dirty="0"/>
              <a:t>Overlay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00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8C752-ECE7-4AE1-A6C7-49CBFA25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E41E4-8DFE-4B7D-B1E6-37B49F494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Docker Architecture</a:t>
            </a:r>
          </a:p>
        </p:txBody>
      </p:sp>
      <p:pic>
        <p:nvPicPr>
          <p:cNvPr id="6" name="Picture 2" descr="Image result for Docker components">
            <a:extLst>
              <a:ext uri="{FF2B5EF4-FFF2-40B4-BE49-F238E27FC236}">
                <a16:creationId xmlns:a16="http://schemas.microsoft.com/office/drawing/2014/main" id="{2692D6B5-6ACD-41A3-8C18-CF2690190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1" y="0"/>
            <a:ext cx="4647467" cy="211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6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16D4-C432-4B0B-BD52-4D3A375A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As a Container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CEB4-0276-4075-8CA0-DDA7DAD3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4320061" cy="5053380"/>
          </a:xfrm>
        </p:spPr>
        <p:txBody>
          <a:bodyPr>
            <a:normAutofit/>
          </a:bodyPr>
          <a:lstStyle/>
          <a:p>
            <a:r>
              <a:rPr lang="en-US" sz="2000" dirty="0"/>
              <a:t>An open platform for developing, shipping, and running applications.</a:t>
            </a:r>
            <a:endParaRPr lang="en-IN" sz="2000" dirty="0"/>
          </a:p>
          <a:p>
            <a:r>
              <a:rPr lang="en-IN" sz="2000" dirty="0"/>
              <a:t>Started it’s life as a PaaS provider by name </a:t>
            </a:r>
            <a:r>
              <a:rPr lang="en-IN" sz="2000" dirty="0" err="1"/>
              <a:t>dotCloud</a:t>
            </a:r>
            <a:r>
              <a:rPr lang="en-IN" sz="2000" dirty="0"/>
              <a:t>.</a:t>
            </a:r>
          </a:p>
          <a:p>
            <a:r>
              <a:rPr lang="en-IN" sz="2000" dirty="0"/>
              <a:t>Since its inception, working with </a:t>
            </a:r>
            <a:r>
              <a:rPr lang="en-IN" sz="2000" dirty="0" err="1"/>
              <a:t>linux</a:t>
            </a:r>
            <a:r>
              <a:rPr lang="en-IN" sz="2000" dirty="0"/>
              <a:t> container.</a:t>
            </a:r>
          </a:p>
          <a:p>
            <a:r>
              <a:rPr lang="en-IN" sz="2000" dirty="0"/>
              <a:t>The container platform was named “Docker”</a:t>
            </a:r>
          </a:p>
          <a:p>
            <a:r>
              <a:rPr lang="en-IN" sz="2000" dirty="0"/>
              <a:t>In 2013, got “rebranded” as Docker Inc.</a:t>
            </a:r>
          </a:p>
          <a:p>
            <a:r>
              <a:rPr lang="en-IN" sz="2000" dirty="0"/>
              <a:t>A container platform based on “</a:t>
            </a:r>
            <a:r>
              <a:rPr lang="en-IN" sz="2000" dirty="0" err="1"/>
              <a:t>runc</a:t>
            </a:r>
            <a:r>
              <a:rPr lang="en-IN" sz="2000" dirty="0"/>
              <a:t>” and “</a:t>
            </a:r>
            <a:r>
              <a:rPr lang="en-IN" sz="2000" dirty="0" err="1"/>
              <a:t>libcontainer</a:t>
            </a:r>
            <a:r>
              <a:rPr lang="en-IN" sz="2000" dirty="0"/>
              <a:t>”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6146" name="Picture 2" descr="Image result for Docker As a Container platform">
            <a:extLst>
              <a:ext uri="{FF2B5EF4-FFF2-40B4-BE49-F238E27FC236}">
                <a16:creationId xmlns:a16="http://schemas.microsoft.com/office/drawing/2014/main" id="{D26FF3CE-2127-4A36-80BF-46B49EB5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394" y="1253331"/>
            <a:ext cx="6981606" cy="320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DF96-1E6A-4B39-8F88-F1A7F100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E0A9-7BE5-4B15-9310-78CC933E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Module 1: Introduction to Containers</a:t>
            </a:r>
          </a:p>
          <a:p>
            <a:endParaRPr lang="en-IN" sz="1800" dirty="0"/>
          </a:p>
          <a:p>
            <a:r>
              <a:rPr lang="en-IN" sz="1800" dirty="0"/>
              <a:t>Module 2: Container Architecture</a:t>
            </a:r>
          </a:p>
          <a:p>
            <a:endParaRPr lang="en-IN" sz="1800" dirty="0"/>
          </a:p>
          <a:p>
            <a:r>
              <a:rPr lang="en-IN" sz="1800" dirty="0"/>
              <a:t>Module 3: Docker Architecture</a:t>
            </a:r>
          </a:p>
          <a:p>
            <a:endParaRPr lang="en-IN" sz="1800" dirty="0"/>
          </a:p>
          <a:p>
            <a:r>
              <a:rPr lang="en-IN" sz="1800" dirty="0"/>
              <a:t>Module 4: Application Modernization</a:t>
            </a:r>
          </a:p>
          <a:p>
            <a:endParaRPr lang="en-IN" sz="1800" dirty="0"/>
          </a:p>
          <a:p>
            <a:r>
              <a:rPr lang="en-IN" sz="1800" dirty="0"/>
              <a:t>Module 5: Understanding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558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16D4-C432-4B0B-BD52-4D3A375A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Editions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CEB4-0276-4075-8CA0-DDA7DAD3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5480645" cy="5053380"/>
          </a:xfrm>
        </p:spPr>
        <p:txBody>
          <a:bodyPr>
            <a:normAutofit/>
          </a:bodyPr>
          <a:lstStyle/>
          <a:p>
            <a:r>
              <a:rPr lang="en-IN" sz="2000" dirty="0"/>
              <a:t>Community edition (Docker CE)</a:t>
            </a:r>
          </a:p>
          <a:p>
            <a:pPr lvl="1"/>
            <a:r>
              <a:rPr lang="en-IN" sz="1600" dirty="0"/>
              <a:t>Ideal for developers and small teams experimenting with containers.</a:t>
            </a:r>
          </a:p>
          <a:p>
            <a:pPr lvl="1"/>
            <a:endParaRPr lang="en-IN" sz="1600" dirty="0"/>
          </a:p>
          <a:p>
            <a:r>
              <a:rPr lang="en-IN" sz="2000" dirty="0"/>
              <a:t>Enterprise Edition (Docker EE)</a:t>
            </a:r>
          </a:p>
          <a:p>
            <a:pPr lvl="1"/>
            <a:r>
              <a:rPr lang="en-IN" sz="1600" dirty="0"/>
              <a:t>Enterprise development &amp; IT team for business critical </a:t>
            </a:r>
            <a:br>
              <a:rPr lang="en-IN" sz="1600" dirty="0"/>
            </a:br>
            <a:r>
              <a:rPr lang="en-IN" sz="1600" dirty="0"/>
              <a:t>applications at production scale.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6DA68-8789-4C03-BB4F-80FF814B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69" y="1187117"/>
            <a:ext cx="5677192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0215-E121-4C97-9C05-A1074FB2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E188-0F83-4709-AB7B-78B9AC15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3977161" cy="5053380"/>
          </a:xfrm>
        </p:spPr>
        <p:txBody>
          <a:bodyPr/>
          <a:lstStyle/>
          <a:p>
            <a:r>
              <a:rPr lang="en-IN" dirty="0"/>
              <a:t>Docker engine (docker daemon)</a:t>
            </a:r>
          </a:p>
          <a:p>
            <a:r>
              <a:rPr lang="en-IN" dirty="0"/>
              <a:t>Docker container images</a:t>
            </a:r>
          </a:p>
          <a:p>
            <a:r>
              <a:rPr lang="en-IN" dirty="0"/>
              <a:t>Docker containers</a:t>
            </a:r>
          </a:p>
          <a:p>
            <a:r>
              <a:rPr lang="en-IN" dirty="0"/>
              <a:t>Docker CLI (client)</a:t>
            </a:r>
          </a:p>
          <a:p>
            <a:r>
              <a:rPr lang="en-IN" dirty="0"/>
              <a:t>Docker (REST) API</a:t>
            </a:r>
          </a:p>
          <a:p>
            <a:r>
              <a:rPr lang="en-IN" dirty="0"/>
              <a:t>Docker Registry </a:t>
            </a:r>
          </a:p>
        </p:txBody>
      </p:sp>
      <p:pic>
        <p:nvPicPr>
          <p:cNvPr id="12290" name="Picture 2" descr="Image result for Docker components">
            <a:extLst>
              <a:ext uri="{FF2B5EF4-FFF2-40B4-BE49-F238E27FC236}">
                <a16:creationId xmlns:a16="http://schemas.microsoft.com/office/drawing/2014/main" id="{54668628-72BA-486F-8CAC-0A6152D01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69" y="715197"/>
            <a:ext cx="6440976" cy="44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365D-D347-41DE-B400-93B40C9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Image result for Docker components">
            <a:extLst>
              <a:ext uri="{FF2B5EF4-FFF2-40B4-BE49-F238E27FC236}">
                <a16:creationId xmlns:a16="http://schemas.microsoft.com/office/drawing/2014/main" id="{8E55DA9C-5876-4BD2-984C-F02FFDCABB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1" y="465993"/>
            <a:ext cx="10126194" cy="579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0570-ABD5-425E-87A3-568F6266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2610-8006-488E-824F-63ED4B58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4381607" cy="5053380"/>
          </a:xfrm>
        </p:spPr>
        <p:txBody>
          <a:bodyPr/>
          <a:lstStyle/>
          <a:p>
            <a:r>
              <a:rPr lang="en-IN" dirty="0"/>
              <a:t>Batteries included but “removable” (“replaceable”)</a:t>
            </a:r>
          </a:p>
          <a:p>
            <a:r>
              <a:rPr lang="en-IN" dirty="0"/>
              <a:t>Built in security</a:t>
            </a:r>
          </a:p>
          <a:p>
            <a:pPr lvl="1"/>
            <a:r>
              <a:rPr lang="en-IN" dirty="0"/>
              <a:t>Linux hosts can use </a:t>
            </a:r>
            <a:r>
              <a:rPr lang="en-IN" dirty="0" err="1"/>
              <a:t>AppArmor</a:t>
            </a:r>
            <a:r>
              <a:rPr lang="en-IN" dirty="0"/>
              <a:t> or </a:t>
            </a:r>
            <a:r>
              <a:rPr lang="en-IN" dirty="0" err="1"/>
              <a:t>SELinux</a:t>
            </a:r>
            <a:endParaRPr lang="en-IN" dirty="0"/>
          </a:p>
          <a:p>
            <a:pPr lvl="1"/>
            <a:r>
              <a:rPr lang="en-IN" dirty="0"/>
              <a:t>Namespaces to restrict access to host system resources.</a:t>
            </a:r>
          </a:p>
          <a:p>
            <a:endParaRPr lang="en-IN" dirty="0"/>
          </a:p>
        </p:txBody>
      </p:sp>
      <p:pic>
        <p:nvPicPr>
          <p:cNvPr id="7170" name="Picture 2" descr="Image result for Docker components">
            <a:extLst>
              <a:ext uri="{FF2B5EF4-FFF2-40B4-BE49-F238E27FC236}">
                <a16:creationId xmlns:a16="http://schemas.microsoft.com/office/drawing/2014/main" id="{C1956DA2-CB1A-400C-A71B-21E71BAB9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43" y="1075765"/>
            <a:ext cx="6947657" cy="425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B824-D749-4909-A4F8-A3895E4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on Windows &amp; Linux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D3FB-9DCE-4F35-8A26-6D22F465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5181708" cy="5053380"/>
          </a:xfrm>
        </p:spPr>
        <p:txBody>
          <a:bodyPr>
            <a:normAutofit/>
          </a:bodyPr>
          <a:lstStyle/>
          <a:p>
            <a:r>
              <a:rPr lang="en-IN" sz="2000" dirty="0"/>
              <a:t>Docker being only container platform supporting both Windows and Linux.</a:t>
            </a:r>
          </a:p>
          <a:p>
            <a:r>
              <a:rPr lang="en-IN" sz="2000" dirty="0"/>
              <a:t>Windows based container supported only on Windows 10 PRO and Windows Server 2016.</a:t>
            </a:r>
          </a:p>
          <a:p>
            <a:r>
              <a:rPr lang="en-IN" sz="2000" dirty="0"/>
              <a:t>Docker installation on windows uses different components than </a:t>
            </a:r>
            <a:r>
              <a:rPr lang="en-IN" sz="2000" dirty="0" err="1"/>
              <a:t>linux</a:t>
            </a:r>
            <a:r>
              <a:rPr lang="en-IN" sz="2000" dirty="0"/>
              <a:t> host.</a:t>
            </a:r>
          </a:p>
          <a:p>
            <a:r>
              <a:rPr lang="en-IN" sz="2000" dirty="0"/>
              <a:t>Images built for </a:t>
            </a:r>
            <a:r>
              <a:rPr lang="en-IN" sz="2000" dirty="0" err="1"/>
              <a:t>linux</a:t>
            </a:r>
            <a:r>
              <a:rPr lang="en-IN" sz="2000" dirty="0"/>
              <a:t> cannot be deployed on windows hosts.</a:t>
            </a:r>
          </a:p>
          <a:p>
            <a:r>
              <a:rPr lang="en-IN" sz="2000" dirty="0"/>
              <a:t>Windows do have a trick: docker-machine and </a:t>
            </a:r>
            <a:r>
              <a:rPr lang="en-IN" sz="2000" dirty="0" err="1"/>
              <a:t>moby</a:t>
            </a:r>
            <a:r>
              <a:rPr lang="en-IN" sz="2000" dirty="0"/>
              <a:t> project to run </a:t>
            </a:r>
            <a:r>
              <a:rPr lang="en-IN" sz="2000" dirty="0" err="1"/>
              <a:t>linux</a:t>
            </a:r>
            <a:r>
              <a:rPr lang="en-IN" sz="2000" dirty="0"/>
              <a:t> containers through a lightweight VM.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11266" name="Picture 2" descr="Image result for Docker components">
            <a:extLst>
              <a:ext uri="{FF2B5EF4-FFF2-40B4-BE49-F238E27FC236}">
                <a16:creationId xmlns:a16="http://schemas.microsoft.com/office/drawing/2014/main" id="{5D96CA0A-60B8-4D07-A2E8-8D9EB6975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0197"/>
            <a:ext cx="5930003" cy="43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9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4211-88A5-4043-B6FD-59276FDC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629CC-D883-49F5-8C08-ACE321A94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Application modernization</a:t>
            </a:r>
          </a:p>
        </p:txBody>
      </p:sp>
    </p:spTree>
    <p:extLst>
      <p:ext uri="{BB962C8B-B14F-4D97-AF65-F5344CB8AC3E}">
        <p14:creationId xmlns:p14="http://schemas.microsoft.com/office/powerpoint/2010/main" val="40164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8E3B8-B0A0-45DC-925C-80654C8D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21D275-D215-4F7F-8B54-2804841D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multi-layered monolith application</a:t>
            </a:r>
          </a:p>
          <a:p>
            <a:r>
              <a:rPr lang="en-IN" sz="2000" dirty="0"/>
              <a:t>A distributed application / SOA</a:t>
            </a:r>
          </a:p>
          <a:p>
            <a:r>
              <a:rPr lang="en-IN" sz="2000" dirty="0"/>
              <a:t>Micro-services</a:t>
            </a:r>
          </a:p>
          <a:p>
            <a:r>
              <a:rPr lang="en-IN" sz="2000" dirty="0"/>
              <a:t>Containers do support </a:t>
            </a:r>
            <a:br>
              <a:rPr lang="en-IN" sz="2000" dirty="0"/>
            </a:br>
            <a:r>
              <a:rPr lang="en-IN" sz="2000" dirty="0"/>
              <a:t>all of them!</a:t>
            </a:r>
          </a:p>
          <a:p>
            <a:r>
              <a:rPr lang="en-IN" sz="2000" dirty="0"/>
              <a:t>Monolith = Single large </a:t>
            </a:r>
            <a:br>
              <a:rPr lang="en-IN" sz="2000" dirty="0"/>
            </a:br>
            <a:r>
              <a:rPr lang="en-IN" sz="2000" dirty="0"/>
              <a:t> Container for App</a:t>
            </a:r>
          </a:p>
          <a:p>
            <a:pPr marL="0" indent="0">
              <a:buNone/>
            </a:pPr>
            <a:r>
              <a:rPr lang="en-IN" sz="2000" dirty="0"/>
              <a:t>    + DB Container</a:t>
            </a:r>
          </a:p>
          <a:p>
            <a:r>
              <a:rPr lang="en-IN" sz="2000" dirty="0"/>
              <a:t>Distributed = </a:t>
            </a:r>
            <a:br>
              <a:rPr lang="en-IN" sz="2000" dirty="0"/>
            </a:br>
            <a:r>
              <a:rPr lang="en-IN" sz="2000" dirty="0"/>
              <a:t>Container for each</a:t>
            </a:r>
            <a:br>
              <a:rPr lang="en-IN" sz="2000" dirty="0"/>
            </a:br>
            <a:r>
              <a:rPr lang="en-IN" sz="2000" dirty="0"/>
              <a:t>Service /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6E133-25FB-40D9-B35E-19032FBA7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3"/>
          <a:stretch/>
        </p:blipFill>
        <p:spPr>
          <a:xfrm>
            <a:off x="3955984" y="2308364"/>
            <a:ext cx="8042362" cy="43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68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4A1E-5346-45A0-A0B8-C24007B4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TWO TIER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6910E-3FAF-46FC-8A8C-E40D3D352CB7}"/>
              </a:ext>
            </a:extLst>
          </p:cNvPr>
          <p:cNvSpPr/>
          <p:nvPr/>
        </p:nvSpPr>
        <p:spPr>
          <a:xfrm>
            <a:off x="2171562" y="2837945"/>
            <a:ext cx="3108960" cy="6891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 End App Container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ABF895-D17E-477C-B979-9DCC35CB7A14}"/>
              </a:ext>
            </a:extLst>
          </p:cNvPr>
          <p:cNvSpPr/>
          <p:nvPr/>
        </p:nvSpPr>
        <p:spPr>
          <a:xfrm>
            <a:off x="7929613" y="1615441"/>
            <a:ext cx="3108960" cy="1127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 End App Container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1B8956-AFC2-428D-AE3C-D120A88F4B63}"/>
              </a:ext>
            </a:extLst>
          </p:cNvPr>
          <p:cNvSpPr/>
          <p:nvPr/>
        </p:nvSpPr>
        <p:spPr>
          <a:xfrm>
            <a:off x="7929613" y="3007895"/>
            <a:ext cx="3108960" cy="12175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 End App Container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57579A-791A-4159-9897-7293631735FC}"/>
              </a:ext>
            </a:extLst>
          </p:cNvPr>
          <p:cNvSpPr/>
          <p:nvPr/>
        </p:nvSpPr>
        <p:spPr>
          <a:xfrm>
            <a:off x="7929613" y="4490185"/>
            <a:ext cx="3108960" cy="12175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 End App Container</a:t>
            </a:r>
          </a:p>
        </p:txBody>
      </p:sp>
      <p:pic>
        <p:nvPicPr>
          <p:cNvPr id="9" name="Graphic 8" descr="Network">
            <a:extLst>
              <a:ext uri="{FF2B5EF4-FFF2-40B4-BE49-F238E27FC236}">
                <a16:creationId xmlns:a16="http://schemas.microsoft.com/office/drawing/2014/main" id="{4D6ECED5-778F-4D84-8839-6B7E47BF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0602" y="315949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D78494-2535-44A7-83CB-8959F32425CC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6835002" y="3616693"/>
            <a:ext cx="10946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ABCF298-5E34-47DA-AF77-A345B8FE31E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6835002" y="2179321"/>
            <a:ext cx="1094611" cy="14373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3872DB-1BE9-4E71-A1BC-484E850E51A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6835002" y="3616693"/>
            <a:ext cx="1094611" cy="1482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7771A-E6DE-4DE9-B200-152EB7AF25CC}"/>
              </a:ext>
            </a:extLst>
          </p:cNvPr>
          <p:cNvSpPr/>
          <p:nvPr/>
        </p:nvSpPr>
        <p:spPr>
          <a:xfrm>
            <a:off x="2171562" y="3643376"/>
            <a:ext cx="3108960" cy="6446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 End App Container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CFB3CE8-5869-44F6-81A7-37967859385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>
            <a:off x="5280522" y="3182535"/>
            <a:ext cx="640080" cy="4341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52CC2C-F3A0-4B71-AB28-F8655EC90E62}"/>
              </a:ext>
            </a:extLst>
          </p:cNvPr>
          <p:cNvCxnSpPr>
            <a:cxnSpLocks/>
            <a:stCxn id="9" idx="1"/>
            <a:endCxn id="18" idx="3"/>
          </p:cNvCxnSpPr>
          <p:nvPr/>
        </p:nvCxnSpPr>
        <p:spPr>
          <a:xfrm rot="10800000" flipV="1">
            <a:off x="5280522" y="3616692"/>
            <a:ext cx="640080" cy="3490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1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60F-D27A-402A-AF54-64BF652A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Docker components">
            <a:extLst>
              <a:ext uri="{FF2B5EF4-FFF2-40B4-BE49-F238E27FC236}">
                <a16:creationId xmlns:a16="http://schemas.microsoft.com/office/drawing/2014/main" id="{5CFC8D83-D338-4C59-921D-5440035ED1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9" y="278160"/>
            <a:ext cx="10832061" cy="609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A95A-6EBD-4D06-94E3-48DCF846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7788-99AC-4DFF-BE14-CE91407F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Automates the “Build” process of a container.</a:t>
            </a:r>
          </a:p>
          <a:p>
            <a:r>
              <a:rPr lang="en-IN" dirty="0"/>
              <a:t>Integrates with all popular CI/CD tools.</a:t>
            </a:r>
          </a:p>
          <a:p>
            <a:r>
              <a:rPr lang="en-IN" dirty="0"/>
              <a:t>Simple language to define entire build workflow</a:t>
            </a:r>
          </a:p>
          <a:p>
            <a:r>
              <a:rPr lang="en-IN" dirty="0"/>
              <a:t>Basic system administration commands needed.</a:t>
            </a:r>
          </a:p>
          <a:p>
            <a:pPr lvl="1"/>
            <a:r>
              <a:rPr lang="en-IN" dirty="0"/>
              <a:t>Windows : prefer </a:t>
            </a:r>
            <a:r>
              <a:rPr lang="en-IN" dirty="0" err="1"/>
              <a:t>powershell</a:t>
            </a:r>
            <a:endParaRPr lang="en-IN" dirty="0"/>
          </a:p>
          <a:p>
            <a:pPr lvl="1"/>
            <a:r>
              <a:rPr lang="en-IN" dirty="0"/>
              <a:t>Linux:	  prefer bash </a:t>
            </a:r>
          </a:p>
          <a:p>
            <a:r>
              <a:rPr lang="en-IN" dirty="0"/>
              <a:t>Can be placed in SCM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AC5EB-AF0A-445F-874C-DB1D8436A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5" r="4482" b="12148"/>
          <a:stretch/>
        </p:blipFill>
        <p:spPr>
          <a:xfrm>
            <a:off x="4627777" y="3323122"/>
            <a:ext cx="7168438" cy="3371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1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A0A06-CFB3-4F91-928C-61272A61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DCCDA-5A4E-4177-A262-B063C0B93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Introduction to Containers</a:t>
            </a:r>
          </a:p>
        </p:txBody>
      </p:sp>
    </p:spTree>
    <p:extLst>
      <p:ext uri="{BB962C8B-B14F-4D97-AF65-F5344CB8AC3E}">
        <p14:creationId xmlns:p14="http://schemas.microsoft.com/office/powerpoint/2010/main" val="41619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322A-7BBB-4F28-A8A5-0DAC3189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Dockerfile reference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A8B00D-B790-4EDA-B3C3-8D0085086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344297"/>
              </p:ext>
            </p:extLst>
          </p:nvPr>
        </p:nvGraphicFramePr>
        <p:xfrm>
          <a:off x="727075" y="1252538"/>
          <a:ext cx="1103947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845">
                  <a:extLst>
                    <a:ext uri="{9D8B030D-6E8A-4147-A177-3AD203B41FA5}">
                      <a16:colId xmlns:a16="http://schemas.microsoft.com/office/drawing/2014/main" val="1127138112"/>
                    </a:ext>
                  </a:extLst>
                </a:gridCol>
                <a:gridCol w="8771631">
                  <a:extLst>
                    <a:ext uri="{9D8B030D-6E8A-4147-A177-3AD203B41FA5}">
                      <a16:colId xmlns:a16="http://schemas.microsoft.com/office/drawing/2014/main" val="3135293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 </a:t>
                      </a:r>
                    </a:p>
                  </a:txBody>
                  <a:tcPr marL="88685" marR="8868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marL="88685" marR="88685"/>
                </a:tc>
                <a:extLst>
                  <a:ext uri="{0D108BD9-81ED-4DB2-BD59-A6C34878D82A}">
                    <a16:rowId xmlns:a16="http://schemas.microsoft.com/office/drawing/2014/main" val="1701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FROM</a:t>
                      </a:r>
                    </a:p>
                  </a:txBody>
                  <a:tcPr marL="88685" marR="8868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Initializes a new build and define “base” image to be used for building.</a:t>
                      </a:r>
                    </a:p>
                  </a:txBody>
                  <a:tcPr marL="88685" marR="88685"/>
                </a:tc>
                <a:extLst>
                  <a:ext uri="{0D108BD9-81ED-4DB2-BD59-A6C34878D82A}">
                    <a16:rowId xmlns:a16="http://schemas.microsoft.com/office/drawing/2014/main" val="1856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RUN</a:t>
                      </a:r>
                    </a:p>
                  </a:txBody>
                  <a:tcPr marL="88685" marR="8868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Step to be executed in build process. Can be used for installing necessary package.</a:t>
                      </a:r>
                    </a:p>
                  </a:txBody>
                  <a:tcPr marL="88685" marR="88685"/>
                </a:tc>
                <a:extLst>
                  <a:ext uri="{0D108BD9-81ED-4DB2-BD59-A6C34878D82A}">
                    <a16:rowId xmlns:a16="http://schemas.microsoft.com/office/drawing/2014/main" val="226124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CMD</a:t>
                      </a:r>
                    </a:p>
                  </a:txBody>
                  <a:tcPr marL="88685" marR="8868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 DEFAULT “</a:t>
                      </a:r>
                      <a:r>
                        <a:rPr lang="en-IN" dirty="0" err="1"/>
                        <a:t>startup</a:t>
                      </a:r>
                      <a:r>
                        <a:rPr lang="en-IN" dirty="0"/>
                        <a:t>” action for container. Must be used only ONCE.</a:t>
                      </a:r>
                    </a:p>
                  </a:txBody>
                  <a:tcPr marL="88685" marR="88685"/>
                </a:tc>
                <a:extLst>
                  <a:ext uri="{0D108BD9-81ED-4DB2-BD59-A6C34878D82A}">
                    <a16:rowId xmlns:a16="http://schemas.microsoft.com/office/drawing/2014/main" val="159399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LABEL</a:t>
                      </a:r>
                    </a:p>
                  </a:txBody>
                  <a:tcPr marL="88685" marR="8868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Provides additional META-DATA like Author name</a:t>
                      </a:r>
                    </a:p>
                  </a:txBody>
                  <a:tcPr marL="88685" marR="88685"/>
                </a:tc>
                <a:extLst>
                  <a:ext uri="{0D108BD9-81ED-4DB2-BD59-A6C34878D82A}">
                    <a16:rowId xmlns:a16="http://schemas.microsoft.com/office/drawing/2014/main" val="380477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EXPOSE</a:t>
                      </a:r>
                    </a:p>
                  </a:txBody>
                  <a:tcPr marL="88685" marR="8868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Hint for port used by container, can be overridden at run-time.</a:t>
                      </a:r>
                    </a:p>
                  </a:txBody>
                  <a:tcPr marL="88685" marR="88685"/>
                </a:tc>
                <a:extLst>
                  <a:ext uri="{0D108BD9-81ED-4DB2-BD59-A6C34878D82A}">
                    <a16:rowId xmlns:a16="http://schemas.microsoft.com/office/drawing/2014/main" val="167937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ENV</a:t>
                      </a:r>
                    </a:p>
                  </a:txBody>
                  <a:tcPr marL="88685" marR="8868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Define environment variables.</a:t>
                      </a:r>
                    </a:p>
                  </a:txBody>
                  <a:tcPr marL="88685" marR="88685"/>
                </a:tc>
                <a:extLst>
                  <a:ext uri="{0D108BD9-81ED-4DB2-BD59-A6C34878D82A}">
                    <a16:rowId xmlns:a16="http://schemas.microsoft.com/office/drawing/2014/main" val="329456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COPY</a:t>
                      </a:r>
                    </a:p>
                  </a:txBody>
                  <a:tcPr marL="88685" marR="8868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Copy files from host system to container.</a:t>
                      </a:r>
                    </a:p>
                    <a:p>
                      <a:r>
                        <a:rPr lang="en-IN" dirty="0"/>
                        <a:t>NOTE : optional feature --</a:t>
                      </a:r>
                      <a:r>
                        <a:rPr lang="en-IN" dirty="0" err="1"/>
                        <a:t>chown</a:t>
                      </a:r>
                      <a:r>
                        <a:rPr lang="en-IN" dirty="0"/>
                        <a:t> for </a:t>
                      </a:r>
                      <a:r>
                        <a:rPr lang="en-IN" dirty="0" err="1"/>
                        <a:t>linux</a:t>
                      </a:r>
                      <a:r>
                        <a:rPr lang="en-IN" dirty="0"/>
                        <a:t> containers</a:t>
                      </a:r>
                    </a:p>
                  </a:txBody>
                  <a:tcPr marL="88685" marR="88685"/>
                </a:tc>
                <a:extLst>
                  <a:ext uri="{0D108BD9-81ED-4DB2-BD59-A6C34878D82A}">
                    <a16:rowId xmlns:a16="http://schemas.microsoft.com/office/drawing/2014/main" val="5900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C8263-69D6-4626-9C13-980B0883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E1E28-4A57-4544-A4A7-A93EB5C6E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Understanding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4061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6098-74FA-431B-B049-36C04412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6486-8428-4AFF-B4F2-5B43239A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for Orchestration</a:t>
            </a:r>
          </a:p>
          <a:p>
            <a:pPr lvl="1"/>
            <a:r>
              <a:rPr lang="en-IN" dirty="0"/>
              <a:t>Ephemeral computing </a:t>
            </a:r>
          </a:p>
          <a:p>
            <a:pPr lvl="1"/>
            <a:r>
              <a:rPr lang="en-IN" dirty="0"/>
              <a:t>Desired State</a:t>
            </a:r>
          </a:p>
          <a:p>
            <a:pPr lvl="1"/>
            <a:r>
              <a:rPr lang="en-IN" dirty="0"/>
              <a:t>Cluster management</a:t>
            </a:r>
          </a:p>
          <a:p>
            <a:r>
              <a:rPr lang="en-IN" dirty="0"/>
              <a:t>Container Orchestration platforms</a:t>
            </a:r>
          </a:p>
          <a:p>
            <a:pPr lvl="1"/>
            <a:r>
              <a:rPr lang="en-IN" dirty="0"/>
              <a:t>Docker Swarm (from Docker Inc)</a:t>
            </a:r>
          </a:p>
          <a:p>
            <a:pPr lvl="1"/>
            <a:r>
              <a:rPr lang="en-IN" dirty="0"/>
              <a:t>Kubernetes (from Google)</a:t>
            </a:r>
          </a:p>
          <a:p>
            <a:pPr lvl="1"/>
            <a:r>
              <a:rPr lang="en-IN" dirty="0"/>
              <a:t>DC/OS (based on Apache Mesos)</a:t>
            </a:r>
          </a:p>
          <a:p>
            <a:pPr lvl="1"/>
            <a:r>
              <a:rPr lang="en-IN" dirty="0"/>
              <a:t>Nomad (from </a:t>
            </a:r>
            <a:r>
              <a:rPr lang="en-IN" dirty="0" err="1"/>
              <a:t>HashiCorp</a:t>
            </a:r>
            <a:r>
              <a:rPr lang="en-IN" dirty="0"/>
              <a:t>)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0B860-7454-445F-A53C-B88E1AB5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51" y="1311391"/>
            <a:ext cx="6076950" cy="456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6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0EF7-89F6-440C-A90C-A777B4F1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825B-25AD-41D9-A392-7BC0A95A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 management </a:t>
            </a:r>
            <a:r>
              <a:rPr lang="en-IN" i="1" dirty="0"/>
              <a:t>integrated with Docker </a:t>
            </a:r>
            <a:r>
              <a:rPr lang="en-IN" dirty="0"/>
              <a:t>engine</a:t>
            </a:r>
          </a:p>
          <a:p>
            <a:r>
              <a:rPr lang="en-IN" dirty="0"/>
              <a:t>Decentralized design (for cluster management)</a:t>
            </a:r>
          </a:p>
          <a:p>
            <a:r>
              <a:rPr lang="en-IN" dirty="0"/>
              <a:t>Declarative service model (ref: docker-compose)</a:t>
            </a:r>
          </a:p>
          <a:p>
            <a:r>
              <a:rPr lang="en-IN" dirty="0"/>
              <a:t>Scaling</a:t>
            </a:r>
          </a:p>
          <a:p>
            <a:r>
              <a:rPr lang="en-IN" dirty="0"/>
              <a:t>Desired state reconciliation</a:t>
            </a:r>
          </a:p>
          <a:p>
            <a:r>
              <a:rPr lang="en-IN" dirty="0"/>
              <a:t>Multi-host networking</a:t>
            </a:r>
          </a:p>
          <a:p>
            <a:r>
              <a:rPr lang="en-IN" dirty="0"/>
              <a:t>Service discovery</a:t>
            </a:r>
          </a:p>
          <a:p>
            <a:r>
              <a:rPr lang="en-IN" dirty="0"/>
              <a:t>Load balancing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95535-BA47-4AE3-AB15-FFC26AF9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5" y="2926080"/>
            <a:ext cx="7117850" cy="3660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29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07BE-A52C-45B6-8022-0E002A54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FE43-4730-4941-BC08-39250906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Cluster managed from google with 10+ years of internal use by google.</a:t>
            </a:r>
          </a:p>
          <a:p>
            <a:r>
              <a:rPr lang="en-IN" sz="2000" dirty="0"/>
              <a:t>Open source, run anywhere</a:t>
            </a:r>
          </a:p>
          <a:p>
            <a:r>
              <a:rPr lang="en-IN" sz="2000" dirty="0"/>
              <a:t>Service discovery</a:t>
            </a:r>
          </a:p>
          <a:p>
            <a:r>
              <a:rPr lang="en-IN" sz="2000" dirty="0"/>
              <a:t>Load balancing</a:t>
            </a:r>
          </a:p>
          <a:p>
            <a:r>
              <a:rPr lang="en-IN" sz="2000" dirty="0"/>
              <a:t>Self healing</a:t>
            </a:r>
          </a:p>
          <a:p>
            <a:r>
              <a:rPr lang="en-IN" sz="2000" dirty="0"/>
              <a:t>Storage </a:t>
            </a:r>
            <a:br>
              <a:rPr lang="en-IN" sz="2000" dirty="0"/>
            </a:br>
            <a:r>
              <a:rPr lang="en-IN" sz="2000" dirty="0"/>
              <a:t>orchestration</a:t>
            </a:r>
          </a:p>
          <a:p>
            <a:r>
              <a:rPr lang="en-IN" sz="2000" dirty="0"/>
              <a:t>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8681-9690-40E4-B3CD-A891AD57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4" y="2271562"/>
            <a:ext cx="8773749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40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A930-4467-4BE6-8292-C5A804E7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DC/OS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078E-0C4D-4CD1-AFCB-664320B7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Distributed OS based on Apache Mesos</a:t>
            </a:r>
          </a:p>
          <a:p>
            <a:r>
              <a:rPr lang="en-IN" sz="2000" dirty="0"/>
              <a:t>Treat cluster as a single machine</a:t>
            </a:r>
          </a:p>
          <a:p>
            <a:r>
              <a:rPr lang="en-IN" sz="2000" dirty="0"/>
              <a:t>High resource utilization</a:t>
            </a:r>
          </a:p>
          <a:p>
            <a:r>
              <a:rPr lang="en-IN" sz="2000" dirty="0"/>
              <a:t>Container orchestration using “Marathon”</a:t>
            </a:r>
          </a:p>
          <a:p>
            <a:r>
              <a:rPr lang="en-IN" sz="2000" dirty="0"/>
              <a:t>Cloud agnostic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12E39-C138-46AE-A9A5-3AE58398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76" y="3429000"/>
            <a:ext cx="9302142" cy="3234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4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B854D-6916-4BDB-A343-83E5C104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Q/A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1D8A3-A16E-4462-97AA-2D2A48821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0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376D8-45CF-453A-BE60-511CB67E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packaging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FFB84-2825-43CF-A604-F6AEFA3F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5630114" cy="505338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Every Application has certain dependencies.</a:t>
            </a: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Libraries provided by Operating System </a:t>
            </a:r>
          </a:p>
          <a:p>
            <a:pPr marL="742950" lvl="1" indent="-28575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Libraries provided by runtime environment like Java, Python &amp; Dot Net runtime</a:t>
            </a:r>
          </a:p>
          <a:p>
            <a:pPr marL="742950" lvl="1" indent="-28575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Server Runtime like Tomcat for Java, IIS for Asp.net, Apache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httpd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Third Party Libraries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Change in Dependencies affects Application.</a:t>
            </a: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Image result for SW Application packaging strategies">
            <a:extLst>
              <a:ext uri="{FF2B5EF4-FFF2-40B4-BE49-F238E27FC236}">
                <a16:creationId xmlns:a16="http://schemas.microsoft.com/office/drawing/2014/main" id="{41006DE3-7F9B-4B30-9384-F779AF22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75765"/>
            <a:ext cx="5193232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376D8-45CF-453A-BE60-511CB67E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packaging strategies /challenges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FFB84-2825-43CF-A604-F6AEFA3F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5515814" cy="505338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Application goes through following phases:</a:t>
            </a:r>
          </a:p>
          <a:p>
            <a:pPr marL="800100" lvl="1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Development</a:t>
            </a:r>
          </a:p>
          <a:p>
            <a:pPr marL="800100" lvl="1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Testing</a:t>
            </a:r>
          </a:p>
          <a:p>
            <a:pPr marL="800100" lvl="1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Staging</a:t>
            </a:r>
          </a:p>
          <a:p>
            <a:pPr marL="800100" lvl="1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Production</a:t>
            </a:r>
          </a:p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Managing dependencies across all these environments could be challenging.</a:t>
            </a:r>
          </a:p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Creating compatible dev-test environment may take considerable time.</a:t>
            </a:r>
          </a:p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Question : Challenges in moving application between environments</a:t>
            </a:r>
          </a:p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Question:  List Existing solutions based on Virtualization </a:t>
            </a:r>
          </a:p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" name="Picture 2" descr="Image result for SW Application packaging strategies">
            <a:extLst>
              <a:ext uri="{FF2B5EF4-FFF2-40B4-BE49-F238E27FC236}">
                <a16:creationId xmlns:a16="http://schemas.microsoft.com/office/drawing/2014/main" id="{3EF1468B-0567-4127-928C-B5B08F7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75765"/>
            <a:ext cx="5193232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9723-6287-45AA-8725-8917874A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 as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4314-98F7-41CB-91E8-60696974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6" y="1443897"/>
            <a:ext cx="5491668" cy="5045554"/>
          </a:xfrm>
        </p:spPr>
        <p:txBody>
          <a:bodyPr>
            <a:normAutofit/>
          </a:bodyPr>
          <a:lstStyle/>
          <a:p>
            <a:r>
              <a:rPr lang="en-IN" sz="2000" dirty="0"/>
              <a:t>A Typical container would have application &amp; all its dependencies packed together.</a:t>
            </a:r>
          </a:p>
          <a:p>
            <a:r>
              <a:rPr lang="en-IN" sz="2000" dirty="0"/>
              <a:t>This makes container “decoupled” from targeted environment.</a:t>
            </a:r>
          </a:p>
          <a:p>
            <a:r>
              <a:rPr lang="en-IN" sz="2000" dirty="0"/>
              <a:t>Only restriction being Windows or Linux platform.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4B5B838-2F22-41C2-96CC-75483F279674}"/>
              </a:ext>
            </a:extLst>
          </p:cNvPr>
          <p:cNvSpPr/>
          <p:nvPr/>
        </p:nvSpPr>
        <p:spPr>
          <a:xfrm>
            <a:off x="7048500" y="1549400"/>
            <a:ext cx="4184650" cy="2984500"/>
          </a:xfrm>
          <a:prstGeom prst="round2DiagRect">
            <a:avLst>
              <a:gd name="adj1" fmla="val 11631"/>
              <a:gd name="adj2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dirty="0"/>
              <a:t>Container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6179AFA-C044-4F87-B0C4-B1DFC31E91C0}"/>
              </a:ext>
            </a:extLst>
          </p:cNvPr>
          <p:cNvSpPr/>
          <p:nvPr/>
        </p:nvSpPr>
        <p:spPr>
          <a:xfrm>
            <a:off x="7156450" y="3530600"/>
            <a:ext cx="3879850" cy="48260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Image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A588968E-0CF1-4D94-8A31-FF662ADB06F5}"/>
              </a:ext>
            </a:extLst>
          </p:cNvPr>
          <p:cNvSpPr/>
          <p:nvPr/>
        </p:nvSpPr>
        <p:spPr>
          <a:xfrm>
            <a:off x="7200900" y="3073400"/>
            <a:ext cx="3879850" cy="332664"/>
          </a:xfrm>
          <a:prstGeom prst="snip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Runtime (JRE / Python / Node)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800A100-1F5E-49AE-9D58-A505FC775C5F}"/>
              </a:ext>
            </a:extLst>
          </p:cNvPr>
          <p:cNvSpPr/>
          <p:nvPr/>
        </p:nvSpPr>
        <p:spPr>
          <a:xfrm>
            <a:off x="7200900" y="2605914"/>
            <a:ext cx="3879850" cy="303435"/>
          </a:xfrm>
          <a:prstGeom prst="snip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 Libs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F1A105E9-5E49-4E25-BFC7-E3CB2C4B6414}"/>
              </a:ext>
            </a:extLst>
          </p:cNvPr>
          <p:cNvSpPr/>
          <p:nvPr/>
        </p:nvSpPr>
        <p:spPr>
          <a:xfrm>
            <a:off x="7200900" y="2127954"/>
            <a:ext cx="3879850" cy="303435"/>
          </a:xfrm>
          <a:prstGeom prst="snip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Image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C853F70-7ADE-4F7B-AEA5-BE482178BA16}"/>
              </a:ext>
            </a:extLst>
          </p:cNvPr>
          <p:cNvSpPr/>
          <p:nvPr/>
        </p:nvSpPr>
        <p:spPr>
          <a:xfrm>
            <a:off x="7200900" y="1660681"/>
            <a:ext cx="3879850" cy="303435"/>
          </a:xfrm>
          <a:prstGeom prst="snip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Writable Layer</a:t>
            </a:r>
          </a:p>
        </p:txBody>
      </p:sp>
    </p:spTree>
    <p:extLst>
      <p:ext uri="{BB962C8B-B14F-4D97-AF65-F5344CB8AC3E}">
        <p14:creationId xmlns:p14="http://schemas.microsoft.com/office/powerpoint/2010/main" val="27965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9723-6287-45AA-8725-8917874A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4314-98F7-41CB-91E8-60696974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6" y="1443897"/>
            <a:ext cx="5491668" cy="5045554"/>
          </a:xfrm>
        </p:spPr>
        <p:txBody>
          <a:bodyPr>
            <a:normAutofit/>
          </a:bodyPr>
          <a:lstStyle/>
          <a:p>
            <a:r>
              <a:rPr lang="en-IN" sz="2000" dirty="0"/>
              <a:t>Isolate application from underlying OS and Hardware.</a:t>
            </a:r>
          </a:p>
          <a:p>
            <a:r>
              <a:rPr lang="en-IN" sz="2000" dirty="0"/>
              <a:t>Lightweight, provides higher density than Virtual machines.</a:t>
            </a:r>
          </a:p>
          <a:p>
            <a:r>
              <a:rPr lang="en-IN" sz="2000" dirty="0"/>
              <a:t>Dev-Ops ready. Many CI/CD platforms support container deployments/build.</a:t>
            </a:r>
          </a:p>
          <a:p>
            <a:r>
              <a:rPr lang="en-IN" sz="2000" dirty="0"/>
              <a:t>Every container executes in a separate user space.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715F8-490A-4690-81BF-BADAABBC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4" y="1716118"/>
            <a:ext cx="6162396" cy="38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A92F82-AB0D-415C-9323-96AA4171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Image result for Docker components">
            <a:extLst>
              <a:ext uri="{FF2B5EF4-FFF2-40B4-BE49-F238E27FC236}">
                <a16:creationId xmlns:a16="http://schemas.microsoft.com/office/drawing/2014/main" id="{A6C2F24F-16D3-4BCF-BED7-B3ECB08E28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93" y="1075765"/>
            <a:ext cx="9676834" cy="508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E65-1865-4D3C-A9D6-4B252940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vs Virtual machines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23E3B-EEDB-4EEA-B40A-5BD9377FF4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Virtual machines provides hardware level virtualization.</a:t>
            </a:r>
          </a:p>
          <a:p>
            <a:r>
              <a:rPr lang="en-IN" sz="2000" dirty="0"/>
              <a:t>Virtual machines contains Operating system.</a:t>
            </a:r>
          </a:p>
          <a:p>
            <a:r>
              <a:rPr lang="en-IN" sz="2000" dirty="0"/>
              <a:t>Virtual machines use guest OS kernel.</a:t>
            </a:r>
          </a:p>
          <a:p>
            <a:r>
              <a:rPr lang="en-IN" sz="2000" dirty="0"/>
              <a:t>Host OS and Guest OS could be completely different.</a:t>
            </a:r>
          </a:p>
          <a:p>
            <a:r>
              <a:rPr lang="en-IN" sz="2000" dirty="0"/>
              <a:t>Booting up VM is equivalent of booting a physical machine.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E6D37-4808-41E7-9B0E-CE60FC417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Containers provide software level isolation, no hardware virtualization.</a:t>
            </a:r>
          </a:p>
          <a:p>
            <a:r>
              <a:rPr lang="en-IN" sz="2000" dirty="0"/>
              <a:t>Containers use “base image” which provide basic OS level libraries but not the OS.</a:t>
            </a:r>
          </a:p>
          <a:p>
            <a:r>
              <a:rPr lang="en-IN" sz="2000" dirty="0"/>
              <a:t>Containers use host OS kernel.	</a:t>
            </a:r>
          </a:p>
          <a:p>
            <a:r>
              <a:rPr lang="en-IN" sz="2000" dirty="0"/>
              <a:t>Due to dependence on Host OS Kernel, containers must be deployed on compatible host OS. </a:t>
            </a:r>
          </a:p>
          <a:p>
            <a:r>
              <a:rPr lang="en-IN" sz="2000" dirty="0"/>
              <a:t>Launching container is equivalent of launching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344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templet</Template>
  <TotalTime>1387</TotalTime>
  <Words>1107</Words>
  <Application>Microsoft Office PowerPoint</Application>
  <PresentationFormat>Widescreen</PresentationFormat>
  <Paragraphs>215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Segoe UI</vt:lpstr>
      <vt:lpstr>Trebuchet MS</vt:lpstr>
      <vt:lpstr>Wingdings 2</vt:lpstr>
      <vt:lpstr>2018</vt:lpstr>
      <vt:lpstr>Docker &amp; Containers</vt:lpstr>
      <vt:lpstr>Agenda</vt:lpstr>
      <vt:lpstr>Module 1</vt:lpstr>
      <vt:lpstr>Application packaging strategies</vt:lpstr>
      <vt:lpstr>Application packaging strategies /challenges</vt:lpstr>
      <vt:lpstr>Containers as alternative</vt:lpstr>
      <vt:lpstr>Benefits of Containers</vt:lpstr>
      <vt:lpstr>PowerPoint Presentation</vt:lpstr>
      <vt:lpstr>Container vs Virtual machines</vt:lpstr>
      <vt:lpstr>Container platforms</vt:lpstr>
      <vt:lpstr>PowerPoint Presentation</vt:lpstr>
      <vt:lpstr>Module 2</vt:lpstr>
      <vt:lpstr>Container &amp; Images</vt:lpstr>
      <vt:lpstr>Read-Only vs Writable layers</vt:lpstr>
      <vt:lpstr>Image repositories</vt:lpstr>
      <vt:lpstr>Container Networking</vt:lpstr>
      <vt:lpstr>Container Networks</vt:lpstr>
      <vt:lpstr>Module 03</vt:lpstr>
      <vt:lpstr>Docker As a Container platform</vt:lpstr>
      <vt:lpstr>Docker Editions</vt:lpstr>
      <vt:lpstr>Docker components</vt:lpstr>
      <vt:lpstr>PowerPoint Presentation</vt:lpstr>
      <vt:lpstr>Docker components</vt:lpstr>
      <vt:lpstr>Docker on Windows &amp; Linux hosts</vt:lpstr>
      <vt:lpstr>Module 04</vt:lpstr>
      <vt:lpstr>Application types</vt:lpstr>
      <vt:lpstr>A typical TWO TIER Application</vt:lpstr>
      <vt:lpstr>PowerPoint Presentation</vt:lpstr>
      <vt:lpstr>Dockerfile</vt:lpstr>
      <vt:lpstr>Dockerfile reference</vt:lpstr>
      <vt:lpstr>Module 05</vt:lpstr>
      <vt:lpstr>Orchestration</vt:lpstr>
      <vt:lpstr>Docker Swarm</vt:lpstr>
      <vt:lpstr>Kubernetes</vt:lpstr>
      <vt:lpstr>DC/OS 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Orchestration</dc:title>
  <dc:creator>Mahendra Shinde</dc:creator>
  <cp:lastModifiedBy>Mahendra Shinde</cp:lastModifiedBy>
  <cp:revision>129</cp:revision>
  <dcterms:created xsi:type="dcterms:W3CDTF">2018-09-22T06:17:35Z</dcterms:created>
  <dcterms:modified xsi:type="dcterms:W3CDTF">2019-08-02T10:39:16Z</dcterms:modified>
</cp:coreProperties>
</file>