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58" r:id="rId5"/>
    <p:sldId id="280" r:id="rId6"/>
    <p:sldId id="259" r:id="rId7"/>
    <p:sldId id="260" r:id="rId8"/>
    <p:sldId id="262" r:id="rId9"/>
    <p:sldId id="281" r:id="rId10"/>
    <p:sldId id="261" r:id="rId11"/>
    <p:sldId id="275" r:id="rId12"/>
    <p:sldId id="263" r:id="rId13"/>
    <p:sldId id="276" r:id="rId14"/>
    <p:sldId id="277" r:id="rId15"/>
    <p:sldId id="264" r:id="rId16"/>
    <p:sldId id="283" r:id="rId17"/>
    <p:sldId id="284" r:id="rId18"/>
    <p:sldId id="265" r:id="rId19"/>
    <p:sldId id="285" r:id="rId20"/>
    <p:sldId id="286" r:id="rId21"/>
    <p:sldId id="282" r:id="rId22"/>
    <p:sldId id="266" r:id="rId23"/>
    <p:sldId id="267" r:id="rId24"/>
    <p:sldId id="288" r:id="rId25"/>
    <p:sldId id="289" r:id="rId26"/>
    <p:sldId id="271" r:id="rId27"/>
    <p:sldId id="27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ndra Thakur" initials="MT" lastIdx="1" clrIdx="0">
    <p:extLst>
      <p:ext uri="{19B8F6BF-5375-455C-9EA6-DF929625EA0E}">
        <p15:presenceInfo xmlns:p15="http://schemas.microsoft.com/office/powerpoint/2012/main" userId="Mahendra Thak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endra%20Thakur\Documents\Visualization\Ag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endra%20Thakur\Documents\Visualization\MonthlyIncom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endra%20Thakur\Documents\Visualization\TotalWorkingYear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endra%20Thakur\Documents\Visualization\DailyRat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Vs Attrition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Age!$B$2:$B$11</c:f>
              <c:strCache>
                <c:ptCount val="10"/>
                <c:pt idx="0">
                  <c:v>18 to 25</c:v>
                </c:pt>
                <c:pt idx="1">
                  <c:v>26 to 28</c:v>
                </c:pt>
                <c:pt idx="2">
                  <c:v>29 to 30</c:v>
                </c:pt>
                <c:pt idx="3">
                  <c:v>31 to 33</c:v>
                </c:pt>
                <c:pt idx="4">
                  <c:v>34 to 35</c:v>
                </c:pt>
                <c:pt idx="5">
                  <c:v>36 to 37</c:v>
                </c:pt>
                <c:pt idx="6">
                  <c:v>38 to 40</c:v>
                </c:pt>
                <c:pt idx="7">
                  <c:v>41 to 44</c:v>
                </c:pt>
                <c:pt idx="8">
                  <c:v>45 to 49</c:v>
                </c:pt>
                <c:pt idx="9">
                  <c:v>50 to 60</c:v>
                </c:pt>
              </c:strCache>
            </c:strRef>
          </c:cat>
          <c:val>
            <c:numRef>
              <c:f>Age!$F$2:$F$11</c:f>
              <c:numCache>
                <c:formatCode>General</c:formatCode>
                <c:ptCount val="10"/>
                <c:pt idx="0">
                  <c:v>246</c:v>
                </c:pt>
                <c:pt idx="1">
                  <c:v>270</c:v>
                </c:pt>
                <c:pt idx="2">
                  <c:v>256</c:v>
                </c:pt>
                <c:pt idx="3">
                  <c:v>376</c:v>
                </c:pt>
                <c:pt idx="4">
                  <c:v>310</c:v>
                </c:pt>
                <c:pt idx="5">
                  <c:v>238</c:v>
                </c:pt>
                <c:pt idx="6">
                  <c:v>314</c:v>
                </c:pt>
                <c:pt idx="7">
                  <c:v>302</c:v>
                </c:pt>
                <c:pt idx="8">
                  <c:v>282</c:v>
                </c:pt>
                <c:pt idx="9">
                  <c:v>346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2349968"/>
        <c:axId val="2012348336"/>
      </c:barChart>
      <c:lineChart>
        <c:grouping val="standard"/>
        <c:varyColors val="0"/>
        <c:ser>
          <c:idx val="1"/>
          <c:order val="1"/>
          <c:tx>
            <c:strRef>
              <c:f>Age!$I$1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Age!$B$2:$B$11</c:f>
              <c:strCache>
                <c:ptCount val="10"/>
                <c:pt idx="0">
                  <c:v>18 to 25</c:v>
                </c:pt>
                <c:pt idx="1">
                  <c:v>26 to 28</c:v>
                </c:pt>
                <c:pt idx="2">
                  <c:v>29 to 30</c:v>
                </c:pt>
                <c:pt idx="3">
                  <c:v>31 to 33</c:v>
                </c:pt>
                <c:pt idx="4">
                  <c:v>34 to 35</c:v>
                </c:pt>
                <c:pt idx="5">
                  <c:v>36 to 37</c:v>
                </c:pt>
                <c:pt idx="6">
                  <c:v>38 to 40</c:v>
                </c:pt>
                <c:pt idx="7">
                  <c:v>41 to 44</c:v>
                </c:pt>
                <c:pt idx="8">
                  <c:v>45 to 49</c:v>
                </c:pt>
                <c:pt idx="9">
                  <c:v>50 to 60</c:v>
                </c:pt>
              </c:strCache>
            </c:strRef>
          </c:cat>
          <c:val>
            <c:numRef>
              <c:f>Age!$I$2:$I$11</c:f>
              <c:numCache>
                <c:formatCode>0.00%</c:formatCode>
                <c:ptCount val="10"/>
                <c:pt idx="0">
                  <c:v>0.35799999999999998</c:v>
                </c:pt>
                <c:pt idx="1">
                  <c:v>0.215</c:v>
                </c:pt>
                <c:pt idx="2">
                  <c:v>0.21099999999999999</c:v>
                </c:pt>
                <c:pt idx="3">
                  <c:v>0.218</c:v>
                </c:pt>
                <c:pt idx="4">
                  <c:v>0.123</c:v>
                </c:pt>
                <c:pt idx="5">
                  <c:v>0.10100000000000001</c:v>
                </c:pt>
                <c:pt idx="6">
                  <c:v>8.3000000000000004E-2</c:v>
                </c:pt>
                <c:pt idx="7">
                  <c:v>0.106</c:v>
                </c:pt>
                <c:pt idx="8">
                  <c:v>9.1999999999999998E-2</c:v>
                </c:pt>
                <c:pt idx="9">
                  <c:v>0.13300000000000001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359760"/>
        <c:axId val="2012358128"/>
      </c:lineChart>
      <c:catAx>
        <c:axId val="201234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48336"/>
        <c:crosses val="autoZero"/>
        <c:auto val="1"/>
        <c:lblAlgn val="ctr"/>
        <c:lblOffset val="100"/>
        <c:noMultiLvlLbl val="0"/>
      </c:catAx>
      <c:valAx>
        <c:axId val="201234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49968"/>
        <c:crosses val="autoZero"/>
        <c:crossBetween val="between"/>
      </c:valAx>
      <c:valAx>
        <c:axId val="201235812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59760"/>
        <c:crosses val="max"/>
        <c:crossBetween val="between"/>
      </c:valAx>
      <c:catAx>
        <c:axId val="2012359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2358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MonthlyIncome Vs Attrition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MonthlyIncome!$F$1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MonthlyIncome!$B$2:$B$11</c:f>
              <c:strCache>
                <c:ptCount val="10"/>
                <c:pt idx="0">
                  <c:v>1009 to 2314</c:v>
                </c:pt>
                <c:pt idx="1">
                  <c:v>2318 to 2695</c:v>
                </c:pt>
                <c:pt idx="2">
                  <c:v>2696 to 3312</c:v>
                </c:pt>
                <c:pt idx="3">
                  <c:v>3319 to 4227</c:v>
                </c:pt>
                <c:pt idx="4">
                  <c:v>4230 to 4908</c:v>
                </c:pt>
                <c:pt idx="5">
                  <c:v>4930 to 5743</c:v>
                </c:pt>
                <c:pt idx="6">
                  <c:v>5744 to 6883</c:v>
                </c:pt>
                <c:pt idx="7">
                  <c:v>6893 to 9854</c:v>
                </c:pt>
                <c:pt idx="8">
                  <c:v>9884 to 13770</c:v>
                </c:pt>
                <c:pt idx="9">
                  <c:v>13826 to 19999</c:v>
                </c:pt>
              </c:strCache>
            </c:strRef>
          </c:cat>
          <c:val>
            <c:numRef>
              <c:f>MonthlyIncome!$F$2:$F$11</c:f>
              <c:numCache>
                <c:formatCode>General</c:formatCode>
                <c:ptCount val="10"/>
                <c:pt idx="0">
                  <c:v>294</c:v>
                </c:pt>
                <c:pt idx="1">
                  <c:v>294</c:v>
                </c:pt>
                <c:pt idx="2">
                  <c:v>294</c:v>
                </c:pt>
                <c:pt idx="3">
                  <c:v>294</c:v>
                </c:pt>
                <c:pt idx="4">
                  <c:v>294</c:v>
                </c:pt>
                <c:pt idx="5">
                  <c:v>294</c:v>
                </c:pt>
                <c:pt idx="6">
                  <c:v>294</c:v>
                </c:pt>
                <c:pt idx="7">
                  <c:v>294</c:v>
                </c:pt>
                <c:pt idx="8">
                  <c:v>294</c:v>
                </c:pt>
                <c:pt idx="9">
                  <c:v>294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2360304"/>
        <c:axId val="2012358672"/>
      </c:barChart>
      <c:lineChart>
        <c:grouping val="standard"/>
        <c:varyColors val="0"/>
        <c:ser>
          <c:idx val="1"/>
          <c:order val="1"/>
          <c:tx>
            <c:strRef>
              <c:f>MonthlyIncome!$I$1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MonthlyIncome!$B$2:$B$11</c:f>
              <c:strCache>
                <c:ptCount val="10"/>
                <c:pt idx="0">
                  <c:v>1009 to 2314</c:v>
                </c:pt>
                <c:pt idx="1">
                  <c:v>2318 to 2695</c:v>
                </c:pt>
                <c:pt idx="2">
                  <c:v>2696 to 3312</c:v>
                </c:pt>
                <c:pt idx="3">
                  <c:v>3319 to 4227</c:v>
                </c:pt>
                <c:pt idx="4">
                  <c:v>4230 to 4908</c:v>
                </c:pt>
                <c:pt idx="5">
                  <c:v>4930 to 5743</c:v>
                </c:pt>
                <c:pt idx="6">
                  <c:v>5744 to 6883</c:v>
                </c:pt>
                <c:pt idx="7">
                  <c:v>6893 to 9854</c:v>
                </c:pt>
                <c:pt idx="8">
                  <c:v>9884 to 13770</c:v>
                </c:pt>
                <c:pt idx="9">
                  <c:v>13826 to 19999</c:v>
                </c:pt>
              </c:strCache>
            </c:strRef>
          </c:cat>
          <c:val>
            <c:numRef>
              <c:f>MonthlyIncome!$I$2:$I$11</c:f>
              <c:numCache>
                <c:formatCode>0.00%</c:formatCode>
                <c:ptCount val="10"/>
                <c:pt idx="0">
                  <c:v>0.313</c:v>
                </c:pt>
                <c:pt idx="1">
                  <c:v>0.313</c:v>
                </c:pt>
                <c:pt idx="2">
                  <c:v>0.184</c:v>
                </c:pt>
                <c:pt idx="3">
                  <c:v>0.156</c:v>
                </c:pt>
                <c:pt idx="4">
                  <c:v>0.122</c:v>
                </c:pt>
                <c:pt idx="5">
                  <c:v>8.7999999999999995E-2</c:v>
                </c:pt>
                <c:pt idx="6">
                  <c:v>0.11600000000000001</c:v>
                </c:pt>
                <c:pt idx="7">
                  <c:v>0.13600000000000001</c:v>
                </c:pt>
                <c:pt idx="8">
                  <c:v>0.15</c:v>
                </c:pt>
                <c:pt idx="9">
                  <c:v>3.4000000000000002E-2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360848"/>
        <c:axId val="2012351056"/>
      </c:lineChart>
      <c:catAx>
        <c:axId val="201236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58672"/>
        <c:crosses val="autoZero"/>
        <c:auto val="1"/>
        <c:lblAlgn val="ctr"/>
        <c:lblOffset val="100"/>
        <c:noMultiLvlLbl val="0"/>
      </c:catAx>
      <c:valAx>
        <c:axId val="20123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60304"/>
        <c:crosses val="autoZero"/>
        <c:crossBetween val="between"/>
      </c:valAx>
      <c:valAx>
        <c:axId val="201235105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60848"/>
        <c:crosses val="max"/>
        <c:crossBetween val="between"/>
      </c:valAx>
      <c:catAx>
        <c:axId val="2012360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2351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TotalWorkingYear Vs </a:t>
            </a:r>
            <a:r>
              <a:rPr lang="en-US" baseline="0"/>
              <a:t> Attrition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572470107903181E-2"/>
          <c:y val="0.13652400360994649"/>
          <c:w val="0.8697716535433071"/>
          <c:h val="0.656881281751902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TotalWorkingYears!$F$1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TotalWorkingYears!$B$2:$B$10</c:f>
              <c:strCache>
                <c:ptCount val="9"/>
                <c:pt idx="0">
                  <c:v>0 to 2</c:v>
                </c:pt>
                <c:pt idx="1">
                  <c:v>3 to 4</c:v>
                </c:pt>
                <c:pt idx="2">
                  <c:v>5 to 6</c:v>
                </c:pt>
                <c:pt idx="3">
                  <c:v>7 to 7</c:v>
                </c:pt>
                <c:pt idx="4">
                  <c:v>8 to 9</c:v>
                </c:pt>
                <c:pt idx="5">
                  <c:v>10 to 12</c:v>
                </c:pt>
                <c:pt idx="6">
                  <c:v>13 to 16</c:v>
                </c:pt>
                <c:pt idx="7">
                  <c:v>17 to 22</c:v>
                </c:pt>
                <c:pt idx="8">
                  <c:v>23 to 40</c:v>
                </c:pt>
              </c:strCache>
            </c:strRef>
          </c:cat>
          <c:val>
            <c:numRef>
              <c:f>TotalWorkingYears!$F$2:$F$10</c:f>
              <c:numCache>
                <c:formatCode>General</c:formatCode>
                <c:ptCount val="9"/>
                <c:pt idx="0">
                  <c:v>246</c:v>
                </c:pt>
                <c:pt idx="1">
                  <c:v>210</c:v>
                </c:pt>
                <c:pt idx="2">
                  <c:v>426</c:v>
                </c:pt>
                <c:pt idx="3">
                  <c:v>162</c:v>
                </c:pt>
                <c:pt idx="4">
                  <c:v>398</c:v>
                </c:pt>
                <c:pt idx="5">
                  <c:v>572</c:v>
                </c:pt>
                <c:pt idx="6">
                  <c:v>288</c:v>
                </c:pt>
                <c:pt idx="7">
                  <c:v>334</c:v>
                </c:pt>
                <c:pt idx="8">
                  <c:v>304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2352144"/>
        <c:axId val="2012354864"/>
      </c:barChart>
      <c:lineChart>
        <c:grouping val="standard"/>
        <c:varyColors val="0"/>
        <c:ser>
          <c:idx val="1"/>
          <c:order val="1"/>
          <c:tx>
            <c:strRef>
              <c:f>TotalWorkingYears!$I$1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TotalWorkingYears!$B$2:$B$10</c:f>
              <c:strCache>
                <c:ptCount val="9"/>
                <c:pt idx="0">
                  <c:v>0 to 2</c:v>
                </c:pt>
                <c:pt idx="1">
                  <c:v>3 to 4</c:v>
                </c:pt>
                <c:pt idx="2">
                  <c:v>5 to 6</c:v>
                </c:pt>
                <c:pt idx="3">
                  <c:v>7 to 7</c:v>
                </c:pt>
                <c:pt idx="4">
                  <c:v>8 to 9</c:v>
                </c:pt>
                <c:pt idx="5">
                  <c:v>10 to 12</c:v>
                </c:pt>
                <c:pt idx="6">
                  <c:v>13 to 16</c:v>
                </c:pt>
                <c:pt idx="7">
                  <c:v>17 to 22</c:v>
                </c:pt>
                <c:pt idx="8">
                  <c:v>23 to 40</c:v>
                </c:pt>
              </c:strCache>
            </c:strRef>
          </c:cat>
          <c:val>
            <c:numRef>
              <c:f>TotalWorkingYears!$I$2:$I$10</c:f>
              <c:numCache>
                <c:formatCode>0.00%</c:formatCode>
                <c:ptCount val="9"/>
                <c:pt idx="0">
                  <c:v>0.439</c:v>
                </c:pt>
                <c:pt idx="1">
                  <c:v>0.2</c:v>
                </c:pt>
                <c:pt idx="2">
                  <c:v>0.17799999999999999</c:v>
                </c:pt>
                <c:pt idx="3">
                  <c:v>0.222</c:v>
                </c:pt>
                <c:pt idx="4">
                  <c:v>0.13100000000000001</c:v>
                </c:pt>
                <c:pt idx="5">
                  <c:v>0.129</c:v>
                </c:pt>
                <c:pt idx="6">
                  <c:v>0.104</c:v>
                </c:pt>
                <c:pt idx="7">
                  <c:v>0.09</c:v>
                </c:pt>
                <c:pt idx="8">
                  <c:v>8.5999999999999993E-2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356496"/>
        <c:axId val="2012353776"/>
      </c:lineChart>
      <c:catAx>
        <c:axId val="201235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54864"/>
        <c:crosses val="autoZero"/>
        <c:auto val="1"/>
        <c:lblAlgn val="ctr"/>
        <c:lblOffset val="100"/>
        <c:noMultiLvlLbl val="0"/>
      </c:catAx>
      <c:valAx>
        <c:axId val="201235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52144"/>
        <c:crosses val="autoZero"/>
        <c:crossBetween val="between"/>
      </c:valAx>
      <c:valAx>
        <c:axId val="201235377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56496"/>
        <c:crosses val="max"/>
        <c:crossBetween val="between"/>
      </c:valAx>
      <c:catAx>
        <c:axId val="2012356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23537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DailyRate Vs Attrition</a:t>
            </a:r>
          </a:p>
        </c:rich>
      </c:tx>
      <c:layout>
        <c:manualLayout>
          <c:xMode val="edge"/>
          <c:yMode val="edge"/>
          <c:x val="0.3956041119860018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DailyRate!$F$1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DailyRate!$B$2:$B$11</c:f>
              <c:strCache>
                <c:ptCount val="10"/>
                <c:pt idx="0">
                  <c:v>102 to 241</c:v>
                </c:pt>
                <c:pt idx="1">
                  <c:v>243 to 391</c:v>
                </c:pt>
                <c:pt idx="2">
                  <c:v>392 to 530</c:v>
                </c:pt>
                <c:pt idx="3">
                  <c:v>531 to 655</c:v>
                </c:pt>
                <c:pt idx="4">
                  <c:v>657 to 801</c:v>
                </c:pt>
                <c:pt idx="5">
                  <c:v>802 to 942</c:v>
                </c:pt>
                <c:pt idx="6">
                  <c:v>943 to 1094</c:v>
                </c:pt>
                <c:pt idx="7">
                  <c:v>1096 to 1224</c:v>
                </c:pt>
                <c:pt idx="8">
                  <c:v>1225 to 1355</c:v>
                </c:pt>
                <c:pt idx="9">
                  <c:v>1356 to 1499</c:v>
                </c:pt>
              </c:strCache>
            </c:strRef>
          </c:cat>
          <c:val>
            <c:numRef>
              <c:f>DailyRate!$F$2:$F$11</c:f>
              <c:numCache>
                <c:formatCode>General</c:formatCode>
                <c:ptCount val="10"/>
                <c:pt idx="0">
                  <c:v>294</c:v>
                </c:pt>
                <c:pt idx="1">
                  <c:v>294</c:v>
                </c:pt>
                <c:pt idx="2">
                  <c:v>294</c:v>
                </c:pt>
                <c:pt idx="3">
                  <c:v>294</c:v>
                </c:pt>
                <c:pt idx="4">
                  <c:v>292</c:v>
                </c:pt>
                <c:pt idx="5">
                  <c:v>296</c:v>
                </c:pt>
                <c:pt idx="6">
                  <c:v>294</c:v>
                </c:pt>
                <c:pt idx="7">
                  <c:v>294</c:v>
                </c:pt>
                <c:pt idx="8">
                  <c:v>292</c:v>
                </c:pt>
                <c:pt idx="9">
                  <c:v>296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2347792"/>
        <c:axId val="2012354320"/>
      </c:barChart>
      <c:lineChart>
        <c:grouping val="standard"/>
        <c:varyColors val="0"/>
        <c:ser>
          <c:idx val="1"/>
          <c:order val="1"/>
          <c:tx>
            <c:strRef>
              <c:f>DailyRate!$I$1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DailyRate!$B$2:$B$11</c:f>
              <c:strCache>
                <c:ptCount val="10"/>
                <c:pt idx="0">
                  <c:v>102 to 241</c:v>
                </c:pt>
                <c:pt idx="1">
                  <c:v>243 to 391</c:v>
                </c:pt>
                <c:pt idx="2">
                  <c:v>392 to 530</c:v>
                </c:pt>
                <c:pt idx="3">
                  <c:v>531 to 655</c:v>
                </c:pt>
                <c:pt idx="4">
                  <c:v>657 to 801</c:v>
                </c:pt>
                <c:pt idx="5">
                  <c:v>802 to 942</c:v>
                </c:pt>
                <c:pt idx="6">
                  <c:v>943 to 1094</c:v>
                </c:pt>
                <c:pt idx="7">
                  <c:v>1096 to 1224</c:v>
                </c:pt>
                <c:pt idx="8">
                  <c:v>1225 to 1355</c:v>
                </c:pt>
                <c:pt idx="9">
                  <c:v>1356 to 1499</c:v>
                </c:pt>
              </c:strCache>
            </c:strRef>
          </c:cat>
          <c:val>
            <c:numRef>
              <c:f>DailyRate!$I$2:$I$11</c:f>
              <c:numCache>
                <c:formatCode>0.00%</c:formatCode>
                <c:ptCount val="10"/>
                <c:pt idx="0">
                  <c:v>0.15</c:v>
                </c:pt>
                <c:pt idx="1">
                  <c:v>0.252</c:v>
                </c:pt>
                <c:pt idx="2">
                  <c:v>0.184</c:v>
                </c:pt>
                <c:pt idx="3">
                  <c:v>0.156</c:v>
                </c:pt>
                <c:pt idx="4">
                  <c:v>0.16400000000000001</c:v>
                </c:pt>
                <c:pt idx="5">
                  <c:v>0.16900000000000001</c:v>
                </c:pt>
                <c:pt idx="6">
                  <c:v>0.14299999999999999</c:v>
                </c:pt>
                <c:pt idx="7">
                  <c:v>0.122</c:v>
                </c:pt>
                <c:pt idx="8">
                  <c:v>9.6000000000000002E-2</c:v>
                </c:pt>
                <c:pt idx="9">
                  <c:v>0.17599999999999999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346704"/>
        <c:axId val="2012355408"/>
      </c:lineChart>
      <c:catAx>
        <c:axId val="201234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54320"/>
        <c:crosses val="autoZero"/>
        <c:auto val="1"/>
        <c:lblAlgn val="ctr"/>
        <c:lblOffset val="100"/>
        <c:noMultiLvlLbl val="0"/>
      </c:catAx>
      <c:valAx>
        <c:axId val="201235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47792"/>
        <c:crosses val="autoZero"/>
        <c:crossBetween val="between"/>
      </c:valAx>
      <c:valAx>
        <c:axId val="201235540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346704"/>
        <c:crosses val="max"/>
        <c:crossBetween val="between"/>
      </c:valAx>
      <c:catAx>
        <c:axId val="2012346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2355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08T22:12:51.13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63A31-422A-49F6-B4DC-E8BC56CCA859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D2D8-BF94-40EB-8EF4-F72B286D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1D2D8-BF94-40EB-8EF4-F72B286D48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11850"/>
            <a:ext cx="118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6E245-57CC-43B5-B685-B6EC083E0526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A0E71-6E25-4528-9AD1-69F10A3B0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67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F821A-9E41-49B1-A7FF-2B3A6B528BDE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64DD4-617E-4826-901D-F3B45B28AA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5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46E95-1724-412F-9288-8BC92139304D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0443E-9E1B-4449-9F80-296D4B8499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3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3DB3A-DF6C-47BC-BFE4-B65A72831456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7F5D-16DB-464F-A12C-4A95E806A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70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327F-A1CD-4A14-A931-D7BF7D2F1993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6EFA7-0E49-4A10-98C9-CA417DA618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30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C3B97-1B61-4B6A-8302-2126041005A3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35020-5691-4351-9B0B-88DEFF2A5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EA7E2-17FE-49B5-A055-2C2CB43BB642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262EA-A77E-4927-9EAE-9B64E8BE85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85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7DBB8-5EC7-458C-81E1-05B23C98DF96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6136D-F665-432A-A1F6-E39B789074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27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F378E-41A4-4189-9157-22AA62A6A796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F92E7-8512-49C9-BF63-840677EFAB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03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4CA1E-CB58-474A-B323-19730612E047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AB70E-DFEF-4BDF-9A82-2936C6B1E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09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47346-2A53-4747-954D-852045F149B9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174E2-0A84-4D13-94E8-7998525CE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0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694E2E-4450-4D89-A901-A51EF1B708C0}" type="datetimeFigureOut">
              <a:rPr lang="en-US"/>
              <a:pPr>
                <a:defRPr/>
              </a:pPr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F7F8DE-ED88-4BD6-8956-C87CF81E6C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11850"/>
            <a:ext cx="118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352425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HR_Employee_Attrition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Random Forest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en-US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600450"/>
            <a:ext cx="6477000" cy="1717074"/>
          </a:xfrm>
        </p:spPr>
        <p:txBody>
          <a:bodyPr rtlCol="0">
            <a:normAutofit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Mahendra Thakur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Aegis School Of Data Science</a:t>
            </a:r>
          </a:p>
          <a:p>
            <a:pPr fontAlgn="auto">
              <a:spcAft>
                <a:spcPts val="0"/>
              </a:spcAft>
              <a:defRPr/>
            </a:pPr>
            <a:endParaRPr lang="en-US" b="1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98" y="274638"/>
            <a:ext cx="6244662" cy="1020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229" y="1295400"/>
            <a:ext cx="4498117" cy="51244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3727" y="1417638"/>
            <a:ext cx="4621169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Value Using 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36" r="36748" b="32655"/>
          <a:stretch/>
        </p:blipFill>
        <p:spPr>
          <a:xfrm>
            <a:off x="609600" y="1524000"/>
            <a:ext cx="7848600" cy="457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550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206"/>
            <a:ext cx="8193174" cy="50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06153759"/>
              </p:ext>
            </p:extLst>
          </p:nvPr>
        </p:nvGraphicFramePr>
        <p:xfrm>
          <a:off x="304800" y="-152400"/>
          <a:ext cx="6553200" cy="318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496835"/>
              </p:ext>
            </p:extLst>
          </p:nvPr>
        </p:nvGraphicFramePr>
        <p:xfrm>
          <a:off x="152400" y="3355028"/>
          <a:ext cx="6629400" cy="332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70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73652750"/>
              </p:ext>
            </p:extLst>
          </p:nvPr>
        </p:nvGraphicFramePr>
        <p:xfrm>
          <a:off x="381000" y="152400"/>
          <a:ext cx="6858000" cy="3078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09215413"/>
              </p:ext>
            </p:extLst>
          </p:nvPr>
        </p:nvGraphicFramePr>
        <p:xfrm>
          <a:off x="152400" y="3124200"/>
          <a:ext cx="7391400" cy="354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29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7924800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7" y="4724400"/>
            <a:ext cx="5944829" cy="14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60083"/>
            <a:ext cx="7467600" cy="3221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76600"/>
            <a:ext cx="7213385" cy="346126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03745"/>
              </p:ext>
            </p:extLst>
          </p:nvPr>
        </p:nvGraphicFramePr>
        <p:xfrm>
          <a:off x="7924800" y="1524000"/>
          <a:ext cx="106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26567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 </a:t>
                      </a:r>
                    </a:p>
                    <a:p>
                      <a:pPr algn="ctr"/>
                      <a:r>
                        <a:rPr lang="en-US" dirty="0" smtClean="0"/>
                        <a:t>The </a:t>
                      </a:r>
                    </a:p>
                    <a:p>
                      <a:pPr algn="ctr"/>
                      <a:r>
                        <a:rPr lang="en-US" dirty="0" smtClean="0"/>
                        <a:t>Unused</a:t>
                      </a:r>
                    </a:p>
                    <a:p>
                      <a:pPr algn="ctr"/>
                      <a:r>
                        <a:rPr lang="en-US" dirty="0" smtClean="0"/>
                        <a:t>Variables</a:t>
                      </a:r>
                    </a:p>
                    <a:p>
                      <a:pPr algn="ctr"/>
                      <a:r>
                        <a:rPr lang="en-US" dirty="0" smtClean="0"/>
                        <a:t>Based </a:t>
                      </a:r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</a:p>
                    <a:p>
                      <a:pPr algn="ctr"/>
                      <a:r>
                        <a:rPr lang="en-US" dirty="0" smtClean="0"/>
                        <a:t>Iv</a:t>
                      </a:r>
                    </a:p>
                    <a:p>
                      <a:pPr algn="ctr"/>
                      <a:r>
                        <a:rPr lang="en-US" dirty="0" smtClean="0"/>
                        <a:t> &amp;</a:t>
                      </a:r>
                    </a:p>
                    <a:p>
                      <a:pPr algn="ctr"/>
                      <a:r>
                        <a:rPr lang="en-US" dirty="0" smtClean="0"/>
                        <a:t>Variance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7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42063"/>
            <a:ext cx="4952999" cy="2057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</p:spPr>
        <p:txBody>
          <a:bodyPr/>
          <a:lstStyle/>
          <a:p>
            <a:r>
              <a:rPr lang="en-US" dirty="0" smtClean="0"/>
              <a:t>Check Correlation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81288"/>
            <a:ext cx="5944829" cy="1124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04" y="838200"/>
            <a:ext cx="4621169" cy="51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304800"/>
            <a:ext cx="6705600" cy="36009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#########################  8.	Build Random Forest Model on </a:t>
            </a:r>
            <a:r>
              <a:rPr lang="en-US" sz="1200" dirty="0" err="1"/>
              <a:t>train_set</a:t>
            </a:r>
            <a:r>
              <a:rPr lang="en-US" sz="1200" dirty="0"/>
              <a:t> Sample #####################</a:t>
            </a:r>
          </a:p>
          <a:p>
            <a:r>
              <a:rPr lang="en-US" sz="1200" dirty="0" smtClean="0"/>
              <a:t>############ </a:t>
            </a:r>
            <a:r>
              <a:rPr lang="en-US" sz="1200" dirty="0"/>
              <a:t>Random </a:t>
            </a:r>
            <a:r>
              <a:rPr lang="en-US" sz="1200" dirty="0" err="1"/>
              <a:t>Forset</a:t>
            </a:r>
            <a:r>
              <a:rPr lang="en-US" sz="1200" dirty="0"/>
              <a:t> on Holdout data &amp; </a:t>
            </a:r>
            <a:r>
              <a:rPr lang="en-US" sz="1200" dirty="0" err="1"/>
              <a:t>Tunning</a:t>
            </a:r>
            <a:r>
              <a:rPr lang="en-US" sz="1200" dirty="0"/>
              <a:t> ################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randomForest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set.seed</a:t>
            </a:r>
            <a:r>
              <a:rPr lang="en-US" sz="1200" dirty="0"/>
              <a:t>(123)</a:t>
            </a:r>
          </a:p>
          <a:p>
            <a:r>
              <a:rPr lang="en-US" sz="1200" dirty="0" err="1"/>
              <a:t>RF_model</a:t>
            </a:r>
            <a:r>
              <a:rPr lang="en-US" sz="1200" dirty="0"/>
              <a:t> = </a:t>
            </a:r>
            <a:r>
              <a:rPr lang="en-US" sz="1200" dirty="0" err="1"/>
              <a:t>randomForest</a:t>
            </a:r>
            <a:r>
              <a:rPr lang="en-US" sz="1200" dirty="0"/>
              <a:t>(x = </a:t>
            </a:r>
            <a:r>
              <a:rPr lang="en-US" sz="1200" dirty="0" err="1"/>
              <a:t>train_set</a:t>
            </a:r>
            <a:r>
              <a:rPr lang="en-US" sz="1200" dirty="0"/>
              <a:t>[-2],</a:t>
            </a:r>
          </a:p>
          <a:p>
            <a:r>
              <a:rPr lang="en-US" sz="1200" dirty="0"/>
              <a:t>                        y = </a:t>
            </a:r>
            <a:r>
              <a:rPr lang="en-US" sz="1200" dirty="0" err="1"/>
              <a:t>train_set$Attrition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data_set</a:t>
            </a:r>
            <a:r>
              <a:rPr lang="en-US" sz="1200" dirty="0"/>
              <a:t> = </a:t>
            </a:r>
            <a:r>
              <a:rPr lang="en-US" sz="1200" dirty="0" err="1"/>
              <a:t>train_set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ntree</a:t>
            </a:r>
            <a:r>
              <a:rPr lang="en-US" sz="1200" dirty="0"/>
              <a:t> =  2000,  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mtry</a:t>
            </a:r>
            <a:r>
              <a:rPr lang="en-US" sz="1200" dirty="0"/>
              <a:t> =  6,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nodesize</a:t>
            </a:r>
            <a:r>
              <a:rPr lang="en-US" sz="1200" dirty="0"/>
              <a:t> = 30)</a:t>
            </a:r>
          </a:p>
          <a:p>
            <a:r>
              <a:rPr lang="en-US" sz="1200" dirty="0" err="1"/>
              <a:t>RF_model</a:t>
            </a:r>
            <a:endParaRPr lang="en-US" sz="1200" dirty="0"/>
          </a:p>
          <a:p>
            <a:r>
              <a:rPr lang="en-US" sz="1200" dirty="0"/>
              <a:t>plot(</a:t>
            </a:r>
            <a:r>
              <a:rPr lang="en-US" sz="1200" dirty="0" err="1"/>
              <a:t>RF_model</a:t>
            </a:r>
            <a:r>
              <a:rPr lang="en-US" sz="1200" dirty="0"/>
              <a:t>, main="")</a:t>
            </a:r>
          </a:p>
          <a:p>
            <a:r>
              <a:rPr lang="en-US" sz="1200" dirty="0"/>
              <a:t>legend("</a:t>
            </a:r>
            <a:r>
              <a:rPr lang="en-US" sz="1200" dirty="0" err="1"/>
              <a:t>topright</a:t>
            </a:r>
            <a:r>
              <a:rPr lang="en-US" sz="1200" dirty="0"/>
              <a:t>", c("OOB", "0", "1"), </a:t>
            </a:r>
            <a:r>
              <a:rPr lang="en-US" sz="1200" dirty="0" err="1"/>
              <a:t>text.col</a:t>
            </a:r>
            <a:r>
              <a:rPr lang="en-US" sz="1200" dirty="0"/>
              <a:t>=1:6, </a:t>
            </a:r>
            <a:r>
              <a:rPr lang="en-US" sz="1200" dirty="0" err="1"/>
              <a:t>lty</a:t>
            </a:r>
            <a:r>
              <a:rPr lang="en-US" sz="1200" dirty="0"/>
              <a:t>=1:3, col=1:3)</a:t>
            </a:r>
          </a:p>
          <a:p>
            <a:r>
              <a:rPr lang="en-US" sz="1200" dirty="0"/>
              <a:t>title(main="Error Rates Random Forest </a:t>
            </a:r>
            <a:r>
              <a:rPr lang="en-US" sz="1200" dirty="0" err="1"/>
              <a:t>train_set</a:t>
            </a:r>
            <a:r>
              <a:rPr lang="en-US" sz="1200" dirty="0"/>
              <a:t>")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 importance(</a:t>
            </a:r>
            <a:r>
              <a:rPr lang="en-US" sz="1200" dirty="0" err="1"/>
              <a:t>RF_model</a:t>
            </a:r>
            <a:r>
              <a:rPr lang="en-US" sz="1200" dirty="0"/>
              <a:t>)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varImpPlot</a:t>
            </a:r>
            <a:r>
              <a:rPr lang="en-US" sz="1200" dirty="0"/>
              <a:t>(</a:t>
            </a:r>
            <a:r>
              <a:rPr lang="en-US" sz="1200" dirty="0" err="1"/>
              <a:t>RF_model</a:t>
            </a:r>
            <a:r>
              <a:rPr lang="en-US" sz="12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166" y="3905786"/>
            <a:ext cx="6700234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RF_model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Call: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randomForest</a:t>
            </a:r>
            <a:r>
              <a:rPr lang="en-US" sz="1200" dirty="0"/>
              <a:t>(x = </a:t>
            </a:r>
            <a:r>
              <a:rPr lang="en-US" sz="1200" dirty="0" err="1"/>
              <a:t>train_set</a:t>
            </a:r>
            <a:r>
              <a:rPr lang="en-US" sz="1200" dirty="0"/>
              <a:t>[-2], y = </a:t>
            </a:r>
            <a:r>
              <a:rPr lang="en-US" sz="1200" dirty="0" err="1"/>
              <a:t>train_set$Attrition</a:t>
            </a:r>
            <a:r>
              <a:rPr lang="en-US" sz="1200" dirty="0"/>
              <a:t>, </a:t>
            </a:r>
            <a:r>
              <a:rPr lang="en-US" sz="1200" dirty="0" err="1"/>
              <a:t>ntree</a:t>
            </a:r>
            <a:r>
              <a:rPr lang="en-US" sz="1200" dirty="0"/>
              <a:t> = 2000,      </a:t>
            </a:r>
            <a:r>
              <a:rPr lang="en-US" sz="1200" dirty="0" err="1"/>
              <a:t>mtry</a:t>
            </a:r>
            <a:r>
              <a:rPr lang="en-US" sz="1200" dirty="0"/>
              <a:t> = 6, </a:t>
            </a:r>
            <a:r>
              <a:rPr lang="en-US" sz="1200" dirty="0" err="1"/>
              <a:t>nodesize</a:t>
            </a:r>
            <a:r>
              <a:rPr lang="en-US" sz="1200" dirty="0"/>
              <a:t> = 30, </a:t>
            </a:r>
            <a:r>
              <a:rPr lang="en-US" sz="1200" dirty="0" err="1"/>
              <a:t>data_set</a:t>
            </a:r>
            <a:r>
              <a:rPr lang="en-US" sz="1200" dirty="0"/>
              <a:t> = </a:t>
            </a:r>
            <a:r>
              <a:rPr lang="en-US" sz="1200" dirty="0" err="1"/>
              <a:t>train_set</a:t>
            </a:r>
            <a:r>
              <a:rPr lang="en-US" sz="1200" dirty="0"/>
              <a:t>) </a:t>
            </a:r>
          </a:p>
          <a:p>
            <a:r>
              <a:rPr lang="en-US" sz="1200" dirty="0"/>
              <a:t>               Type of random forest: classification</a:t>
            </a:r>
          </a:p>
          <a:p>
            <a:r>
              <a:rPr lang="en-US" sz="1200" dirty="0"/>
              <a:t>                     Number of trees: 2000</a:t>
            </a:r>
          </a:p>
          <a:p>
            <a:r>
              <a:rPr lang="en-US" sz="1200" dirty="0"/>
              <a:t>No. of variables tried at each split: 6</a:t>
            </a:r>
          </a:p>
          <a:p>
            <a:endParaRPr lang="en-US" sz="1200" dirty="0"/>
          </a:p>
          <a:p>
            <a:r>
              <a:rPr lang="en-US" sz="1200" dirty="0"/>
              <a:t>        OOB estimate of  error rate: 8.45%</a:t>
            </a:r>
          </a:p>
          <a:p>
            <a:r>
              <a:rPr lang="en-US" sz="1200" dirty="0"/>
              <a:t>Confusion matrix:</a:t>
            </a:r>
          </a:p>
          <a:p>
            <a:r>
              <a:rPr lang="en-US" sz="1200" dirty="0"/>
              <a:t>      No Yes </a:t>
            </a:r>
            <a:r>
              <a:rPr lang="en-US" sz="1200" dirty="0" err="1"/>
              <a:t>class.error</a:t>
            </a:r>
            <a:endParaRPr lang="en-US" sz="1200" dirty="0"/>
          </a:p>
          <a:p>
            <a:r>
              <a:rPr lang="en-US" sz="1200" dirty="0"/>
              <a:t>No  1698  28  0.01622248</a:t>
            </a:r>
          </a:p>
          <a:p>
            <a:r>
              <a:rPr lang="en-US" sz="1200" dirty="0"/>
              <a:t>Yes  173 481  0.26452599</a:t>
            </a:r>
          </a:p>
        </p:txBody>
      </p:sp>
      <p:sp>
        <p:nvSpPr>
          <p:cNvPr id="9" name="Oval 8"/>
          <p:cNvSpPr/>
          <p:nvPr/>
        </p:nvSpPr>
        <p:spPr>
          <a:xfrm>
            <a:off x="7315200" y="533400"/>
            <a:ext cx="1524000" cy="353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 Random Forest Model on train_set Sample </a:t>
            </a:r>
          </a:p>
        </p:txBody>
      </p:sp>
    </p:spTree>
    <p:extLst>
      <p:ext uri="{BB962C8B-B14F-4D97-AF65-F5344CB8AC3E}">
        <p14:creationId xmlns:p14="http://schemas.microsoft.com/office/powerpoint/2010/main" val="3163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appropriate number of trees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6400"/>
            <a:ext cx="4343400" cy="43249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1430148"/>
            <a:ext cx="4572000" cy="1231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plot(</a:t>
            </a:r>
            <a:r>
              <a:rPr lang="en-US" sz="1400" dirty="0" err="1">
                <a:solidFill>
                  <a:prstClr val="black"/>
                </a:solidFill>
              </a:rPr>
              <a:t>RF_model</a:t>
            </a:r>
            <a:r>
              <a:rPr lang="en-US" sz="1400" dirty="0">
                <a:solidFill>
                  <a:prstClr val="black"/>
                </a:solidFill>
              </a:rPr>
              <a:t>, main="")</a:t>
            </a:r>
          </a:p>
          <a:p>
            <a:r>
              <a:rPr lang="en-US" sz="1400" dirty="0">
                <a:solidFill>
                  <a:prstClr val="black"/>
                </a:solidFill>
              </a:rPr>
              <a:t>legend("</a:t>
            </a:r>
            <a:r>
              <a:rPr lang="en-US" sz="1400" dirty="0" err="1">
                <a:solidFill>
                  <a:prstClr val="black"/>
                </a:solidFill>
              </a:rPr>
              <a:t>topright</a:t>
            </a:r>
            <a:r>
              <a:rPr lang="en-US" sz="1400" dirty="0">
                <a:solidFill>
                  <a:prstClr val="black"/>
                </a:solidFill>
              </a:rPr>
              <a:t>", c("OOB", "0", "1"), </a:t>
            </a:r>
            <a:r>
              <a:rPr lang="en-US" sz="1400" dirty="0" err="1">
                <a:solidFill>
                  <a:prstClr val="black"/>
                </a:solidFill>
              </a:rPr>
              <a:t>text.col</a:t>
            </a:r>
            <a:r>
              <a:rPr lang="en-US" sz="1400" dirty="0">
                <a:solidFill>
                  <a:prstClr val="black"/>
                </a:solidFill>
              </a:rPr>
              <a:t>=1:6, </a:t>
            </a:r>
            <a:r>
              <a:rPr lang="en-US" sz="1400" dirty="0" err="1">
                <a:solidFill>
                  <a:prstClr val="black"/>
                </a:solidFill>
              </a:rPr>
              <a:t>lty</a:t>
            </a:r>
            <a:r>
              <a:rPr lang="en-US" sz="1400" dirty="0">
                <a:solidFill>
                  <a:prstClr val="black"/>
                </a:solidFill>
              </a:rPr>
              <a:t>=1:3, col=1:3)</a:t>
            </a:r>
          </a:p>
          <a:p>
            <a:r>
              <a:rPr lang="en-US" sz="1400" dirty="0">
                <a:solidFill>
                  <a:prstClr val="black"/>
                </a:solidFill>
              </a:rPr>
              <a:t>title(main="Error Rates Random Forest </a:t>
            </a:r>
            <a:r>
              <a:rPr lang="en-US" sz="1400" dirty="0" err="1">
                <a:solidFill>
                  <a:prstClr val="black"/>
                </a:solidFill>
              </a:rPr>
              <a:t>train_set</a:t>
            </a:r>
            <a:r>
              <a:rPr lang="en-US" sz="1400" dirty="0">
                <a:solidFill>
                  <a:prstClr val="black"/>
                </a:solidFill>
              </a:rPr>
              <a:t>")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2554308"/>
            <a:ext cx="4572000" cy="3693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########### Adjusted Random forest based on previous </a:t>
            </a:r>
            <a:r>
              <a:rPr lang="en-US" dirty="0" err="1"/>
              <a:t>oob</a:t>
            </a:r>
            <a:r>
              <a:rPr lang="en-US" dirty="0"/>
              <a:t> plot #################</a:t>
            </a:r>
          </a:p>
          <a:p>
            <a:endParaRPr lang="en-US" dirty="0"/>
          </a:p>
          <a:p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r>
              <a:rPr lang="en-US" dirty="0" err="1"/>
              <a:t>RF_model</a:t>
            </a:r>
            <a:r>
              <a:rPr lang="en-US" dirty="0"/>
              <a:t> = </a:t>
            </a:r>
            <a:r>
              <a:rPr lang="en-US" dirty="0" err="1"/>
              <a:t>randomForest</a:t>
            </a:r>
            <a:r>
              <a:rPr lang="en-US" dirty="0"/>
              <a:t>(x = </a:t>
            </a:r>
            <a:r>
              <a:rPr lang="en-US" dirty="0" err="1"/>
              <a:t>train_set</a:t>
            </a:r>
            <a:r>
              <a:rPr lang="en-US" dirty="0"/>
              <a:t>[-2],</a:t>
            </a:r>
          </a:p>
          <a:p>
            <a:r>
              <a:rPr lang="en-US" dirty="0"/>
              <a:t>                        y = </a:t>
            </a:r>
            <a:r>
              <a:rPr lang="en-US" dirty="0" err="1"/>
              <a:t>train_set$Attrition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data_set</a:t>
            </a:r>
            <a:r>
              <a:rPr lang="en-US" dirty="0"/>
              <a:t> = </a:t>
            </a:r>
            <a:r>
              <a:rPr lang="en-US" dirty="0" err="1"/>
              <a:t>train_set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ntree</a:t>
            </a:r>
            <a:r>
              <a:rPr lang="en-US" dirty="0"/>
              <a:t> =  500, 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mtry</a:t>
            </a:r>
            <a:r>
              <a:rPr lang="en-US" dirty="0"/>
              <a:t> =  6,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nodesize</a:t>
            </a:r>
            <a:r>
              <a:rPr lang="en-US" dirty="0"/>
              <a:t> = 30)</a:t>
            </a:r>
          </a:p>
          <a:p>
            <a:r>
              <a:rPr lang="en-US" dirty="0" err="1"/>
              <a:t>RF_model</a:t>
            </a:r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RF_model</a:t>
            </a:r>
            <a:r>
              <a:rPr lang="en-US" dirty="0"/>
              <a:t>, main = "Error Rates Random Forest </a:t>
            </a:r>
            <a:r>
              <a:rPr lang="en-US" dirty="0" err="1"/>
              <a:t>train_set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470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272"/>
            <a:ext cx="7620000" cy="43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1143000"/>
          </a:xfrm>
        </p:spPr>
        <p:txBody>
          <a:bodyPr/>
          <a:lstStyle/>
          <a:p>
            <a:r>
              <a:rPr lang="en-US" dirty="0" smtClean="0"/>
              <a:t>Tuning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91368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dirty="0"/>
              <a:t>############################  Adjusting </a:t>
            </a:r>
            <a:r>
              <a:rPr lang="en-US" sz="1200" dirty="0" err="1"/>
              <a:t>mtry</a:t>
            </a:r>
            <a:r>
              <a:rPr lang="en-US" sz="1200" dirty="0"/>
              <a:t> using </a:t>
            </a:r>
            <a:r>
              <a:rPr lang="en-US" sz="1200" dirty="0" err="1"/>
              <a:t>tuneRF</a:t>
            </a:r>
            <a:r>
              <a:rPr lang="en-US" sz="1200" dirty="0"/>
              <a:t> ########</a:t>
            </a:r>
          </a:p>
          <a:p>
            <a:r>
              <a:rPr lang="en-US" sz="1200" dirty="0" err="1"/>
              <a:t>set.seed</a:t>
            </a:r>
            <a:r>
              <a:rPr lang="en-US" sz="1200" dirty="0"/>
              <a:t>(321)</a:t>
            </a:r>
          </a:p>
          <a:p>
            <a:r>
              <a:rPr lang="en-US" sz="1200" dirty="0" err="1"/>
              <a:t>tuned_RF_model</a:t>
            </a:r>
            <a:r>
              <a:rPr lang="en-US" sz="1200" dirty="0"/>
              <a:t> = </a:t>
            </a:r>
            <a:r>
              <a:rPr lang="en-US" sz="1200" dirty="0" err="1"/>
              <a:t>tuneRF</a:t>
            </a:r>
            <a:r>
              <a:rPr lang="en-US" sz="1200" dirty="0"/>
              <a:t>(x = </a:t>
            </a:r>
            <a:r>
              <a:rPr lang="en-US" sz="1200" dirty="0" err="1"/>
              <a:t>train_set</a:t>
            </a:r>
            <a:r>
              <a:rPr lang="en-US" sz="1200" dirty="0"/>
              <a:t>[-2],</a:t>
            </a:r>
          </a:p>
          <a:p>
            <a:r>
              <a:rPr lang="en-US" sz="1200" dirty="0"/>
              <a:t>                        y = </a:t>
            </a:r>
            <a:r>
              <a:rPr lang="en-US" sz="1200" dirty="0" err="1"/>
              <a:t>train_set$Attrition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data_set</a:t>
            </a:r>
            <a:r>
              <a:rPr lang="en-US" sz="1200" dirty="0"/>
              <a:t> = </a:t>
            </a:r>
            <a:r>
              <a:rPr lang="en-US" sz="1200" dirty="0" err="1"/>
              <a:t>train_set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mtryStart</a:t>
            </a:r>
            <a:r>
              <a:rPr lang="en-US" sz="1200" dirty="0"/>
              <a:t> = 2,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stepFactor</a:t>
            </a:r>
            <a:r>
              <a:rPr lang="en-US" sz="1200" dirty="0"/>
              <a:t> = 1.5,</a:t>
            </a:r>
          </a:p>
          <a:p>
            <a:r>
              <a:rPr lang="en-US" sz="1200" dirty="0"/>
              <a:t>                        improve = 0.001,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ntreeTry</a:t>
            </a:r>
            <a:r>
              <a:rPr lang="en-US" sz="1200" dirty="0"/>
              <a:t> = 500,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nodesize</a:t>
            </a:r>
            <a:r>
              <a:rPr lang="en-US" sz="1200" dirty="0"/>
              <a:t> = 40,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doBest</a:t>
            </a:r>
            <a:r>
              <a:rPr lang="en-US" sz="1200" dirty="0"/>
              <a:t> = T, trace = T, plot = </a:t>
            </a:r>
            <a:r>
              <a:rPr lang="en-US" sz="1200" dirty="0" err="1"/>
              <a:t>T,importance</a:t>
            </a:r>
            <a:r>
              <a:rPr lang="en-US" sz="1200" dirty="0"/>
              <a:t> = T)</a:t>
            </a:r>
          </a:p>
          <a:p>
            <a:r>
              <a:rPr lang="en-US" sz="1200" dirty="0" err="1"/>
              <a:t>tuned_RF_model</a:t>
            </a:r>
            <a:endParaRPr lang="en-US" sz="1200" dirty="0"/>
          </a:p>
          <a:p>
            <a:r>
              <a:rPr lang="en-US" sz="1200" dirty="0"/>
              <a:t>#</a:t>
            </a:r>
            <a:r>
              <a:rPr lang="en-US" sz="1200" dirty="0" err="1"/>
              <a:t>tuned_RF_model$importance</a:t>
            </a:r>
            <a:endParaRPr lang="en-US" sz="1200" dirty="0"/>
          </a:p>
          <a:p>
            <a:r>
              <a:rPr lang="en-US" sz="1200" dirty="0"/>
              <a:t>#Evaluate variable importance</a:t>
            </a:r>
          </a:p>
          <a:p>
            <a:r>
              <a:rPr lang="en-US" sz="1200" dirty="0"/>
              <a:t>importance(</a:t>
            </a:r>
            <a:r>
              <a:rPr lang="en-US" sz="1200" dirty="0" err="1"/>
              <a:t>tuned_RF_model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varImpPlot</a:t>
            </a:r>
            <a:r>
              <a:rPr lang="en-US" sz="1200" dirty="0"/>
              <a:t>(</a:t>
            </a:r>
            <a:r>
              <a:rPr lang="en-US" sz="1200" dirty="0" err="1"/>
              <a:t>tuned_RF_model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876800" y="4038600"/>
            <a:ext cx="3581400" cy="2492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white"/>
                </a:solidFill>
              </a:rPr>
              <a:t>mtry</a:t>
            </a:r>
            <a:r>
              <a:rPr lang="en-US" sz="1200" dirty="0">
                <a:solidFill>
                  <a:prstClr val="white"/>
                </a:solidFill>
              </a:rPr>
              <a:t> = 2  OOB error = 15.25% </a:t>
            </a:r>
          </a:p>
          <a:p>
            <a:r>
              <a:rPr lang="en-US" sz="1200" dirty="0">
                <a:solidFill>
                  <a:prstClr val="white"/>
                </a:solidFill>
              </a:rPr>
              <a:t>Searching left ...</a:t>
            </a:r>
          </a:p>
          <a:p>
            <a:r>
              <a:rPr lang="en-US" sz="1200" dirty="0">
                <a:solidFill>
                  <a:prstClr val="white"/>
                </a:solidFill>
              </a:rPr>
              <a:t>Searching right ...</a:t>
            </a:r>
          </a:p>
          <a:p>
            <a:r>
              <a:rPr lang="en-US" sz="1200" dirty="0" err="1">
                <a:solidFill>
                  <a:prstClr val="white"/>
                </a:solidFill>
              </a:rPr>
              <a:t>mtry</a:t>
            </a:r>
            <a:r>
              <a:rPr lang="en-US" sz="1200" dirty="0">
                <a:solidFill>
                  <a:prstClr val="white"/>
                </a:solidFill>
              </a:rPr>
              <a:t> = 3 	OOB error = 12.44% </a:t>
            </a:r>
          </a:p>
          <a:p>
            <a:r>
              <a:rPr lang="en-US" sz="1200" dirty="0">
                <a:solidFill>
                  <a:prstClr val="white"/>
                </a:solidFill>
              </a:rPr>
              <a:t>0.184573 0.001 </a:t>
            </a:r>
          </a:p>
          <a:p>
            <a:r>
              <a:rPr lang="en-US" sz="1200" dirty="0" err="1">
                <a:solidFill>
                  <a:prstClr val="white"/>
                </a:solidFill>
              </a:rPr>
              <a:t>mtry</a:t>
            </a:r>
            <a:r>
              <a:rPr lang="en-US" sz="1200" dirty="0">
                <a:solidFill>
                  <a:prstClr val="white"/>
                </a:solidFill>
              </a:rPr>
              <a:t> = 4 	OOB error = 11.55% </a:t>
            </a:r>
          </a:p>
          <a:p>
            <a:r>
              <a:rPr lang="en-US" sz="1200" dirty="0">
                <a:solidFill>
                  <a:prstClr val="white"/>
                </a:solidFill>
              </a:rPr>
              <a:t>0.07094595 0.001 </a:t>
            </a:r>
          </a:p>
          <a:p>
            <a:r>
              <a:rPr lang="en-US" sz="1200" dirty="0" err="1">
                <a:solidFill>
                  <a:prstClr val="white"/>
                </a:solidFill>
              </a:rPr>
              <a:t>mtry</a:t>
            </a:r>
            <a:r>
              <a:rPr lang="en-US" sz="1200" dirty="0">
                <a:solidFill>
                  <a:prstClr val="white"/>
                </a:solidFill>
              </a:rPr>
              <a:t> = 6 	OOB error = 10.08% </a:t>
            </a:r>
          </a:p>
          <a:p>
            <a:r>
              <a:rPr lang="en-US" sz="1200" dirty="0">
                <a:solidFill>
                  <a:prstClr val="white"/>
                </a:solidFill>
              </a:rPr>
              <a:t>0.1272727 0.001 </a:t>
            </a:r>
          </a:p>
          <a:p>
            <a:r>
              <a:rPr lang="en-US" sz="1200" dirty="0" err="1">
                <a:solidFill>
                  <a:prstClr val="white"/>
                </a:solidFill>
              </a:rPr>
              <a:t>mtry</a:t>
            </a:r>
            <a:r>
              <a:rPr lang="en-US" sz="1200" dirty="0">
                <a:solidFill>
                  <a:prstClr val="white"/>
                </a:solidFill>
              </a:rPr>
              <a:t> = 9 	OOB error = 9.62% </a:t>
            </a:r>
          </a:p>
          <a:p>
            <a:r>
              <a:rPr lang="en-US" sz="1200" dirty="0">
                <a:solidFill>
                  <a:prstClr val="white"/>
                </a:solidFill>
              </a:rPr>
              <a:t>0.04583333 0.001 </a:t>
            </a:r>
          </a:p>
          <a:p>
            <a:r>
              <a:rPr lang="en-US" sz="1200" dirty="0" err="1">
                <a:solidFill>
                  <a:prstClr val="white"/>
                </a:solidFill>
              </a:rPr>
              <a:t>mtry</a:t>
            </a:r>
            <a:r>
              <a:rPr lang="en-US" sz="1200" dirty="0">
                <a:solidFill>
                  <a:prstClr val="white"/>
                </a:solidFill>
              </a:rPr>
              <a:t> = 13 	OOB error = 9.79% </a:t>
            </a:r>
          </a:p>
          <a:p>
            <a:r>
              <a:rPr lang="en-US" sz="1200" dirty="0">
                <a:solidFill>
                  <a:prstClr val="white"/>
                </a:solidFill>
              </a:rPr>
              <a:t>-0.01746725 0.001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426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After tuning </a:t>
            </a:r>
            <a:r>
              <a:rPr lang="en-US" dirty="0" err="1" smtClean="0"/>
              <a:t>ntree</a:t>
            </a:r>
            <a:r>
              <a:rPr lang="en-US" dirty="0" smtClean="0"/>
              <a:t> and </a:t>
            </a:r>
            <a:r>
              <a:rPr lang="en-US" dirty="0" err="1" smtClean="0"/>
              <a:t>mtry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400"/>
            <a:ext cx="4267200" cy="4144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/>
              <a:t>############# </a:t>
            </a:r>
            <a:r>
              <a:rPr lang="en-US" sz="1400" dirty="0" err="1"/>
              <a:t>tune_RF</a:t>
            </a:r>
            <a:r>
              <a:rPr lang="en-US" sz="1400" dirty="0"/>
              <a:t> gives the best </a:t>
            </a:r>
            <a:r>
              <a:rPr lang="en-US" sz="1400" dirty="0" err="1"/>
              <a:t>mtry</a:t>
            </a:r>
            <a:r>
              <a:rPr lang="en-US" sz="1400" dirty="0"/>
              <a:t> </a:t>
            </a:r>
            <a:r>
              <a:rPr lang="en-US" sz="1400" dirty="0" smtClean="0"/>
              <a:t>9 </a:t>
            </a:r>
            <a:r>
              <a:rPr lang="en-US" sz="1400" dirty="0"/>
              <a:t>##########################</a:t>
            </a:r>
          </a:p>
          <a:p>
            <a:endParaRPr lang="en-US" sz="1400" dirty="0"/>
          </a:p>
          <a:p>
            <a:r>
              <a:rPr lang="en-US" sz="1400" dirty="0"/>
              <a:t>############## Adjust the model parameter ##############################</a:t>
            </a:r>
          </a:p>
          <a:p>
            <a:endParaRPr lang="en-US" sz="1400" dirty="0"/>
          </a:p>
          <a:p>
            <a:r>
              <a:rPr lang="en-US" sz="1400" dirty="0" err="1"/>
              <a:t>set.seed</a:t>
            </a:r>
            <a:r>
              <a:rPr lang="en-US" sz="1400" dirty="0"/>
              <a:t>(123)</a:t>
            </a:r>
          </a:p>
          <a:p>
            <a:r>
              <a:rPr lang="en-US" sz="1400" dirty="0" err="1"/>
              <a:t>RF_model</a:t>
            </a:r>
            <a:r>
              <a:rPr lang="en-US" sz="1400" dirty="0"/>
              <a:t> = </a:t>
            </a:r>
            <a:r>
              <a:rPr lang="en-US" sz="1400" dirty="0" err="1"/>
              <a:t>randomForest</a:t>
            </a:r>
            <a:r>
              <a:rPr lang="en-US" sz="1400" dirty="0"/>
              <a:t>(x = </a:t>
            </a:r>
            <a:r>
              <a:rPr lang="en-US" sz="1400" dirty="0" err="1"/>
              <a:t>train_set</a:t>
            </a:r>
            <a:r>
              <a:rPr lang="en-US" sz="1400" dirty="0"/>
              <a:t>[-2],</a:t>
            </a:r>
          </a:p>
          <a:p>
            <a:r>
              <a:rPr lang="en-US" sz="1400" dirty="0"/>
              <a:t>                        y = </a:t>
            </a:r>
            <a:r>
              <a:rPr lang="en-US" sz="1400" dirty="0" err="1"/>
              <a:t>train_set$Attrition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data_set</a:t>
            </a:r>
            <a:r>
              <a:rPr lang="en-US" sz="1400" dirty="0"/>
              <a:t> = </a:t>
            </a:r>
            <a:r>
              <a:rPr lang="en-US" sz="1400" dirty="0" err="1"/>
              <a:t>train_set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ntree</a:t>
            </a:r>
            <a:r>
              <a:rPr lang="en-US" sz="1400" dirty="0"/>
              <a:t> =  500,  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mtry</a:t>
            </a:r>
            <a:r>
              <a:rPr lang="en-US" sz="1400" dirty="0"/>
              <a:t> =  9,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nodesize</a:t>
            </a:r>
            <a:r>
              <a:rPr lang="en-US" sz="1400" dirty="0"/>
              <a:t> = 30)</a:t>
            </a:r>
          </a:p>
          <a:p>
            <a:r>
              <a:rPr lang="en-US" sz="1400" dirty="0" err="1"/>
              <a:t>RF_model</a:t>
            </a:r>
            <a:endParaRPr lang="en-US" sz="1400" dirty="0"/>
          </a:p>
          <a:p>
            <a:r>
              <a:rPr lang="en-US" sz="1400" dirty="0"/>
              <a:t>plot(</a:t>
            </a:r>
            <a:r>
              <a:rPr lang="en-US" sz="1400" dirty="0" err="1"/>
              <a:t>RF_model</a:t>
            </a:r>
            <a:r>
              <a:rPr lang="en-US" sz="1400" dirty="0"/>
              <a:t>, main = "Error Rates Random Forest </a:t>
            </a:r>
            <a:r>
              <a:rPr lang="en-US" sz="1400" dirty="0" err="1"/>
              <a:t>train_set</a:t>
            </a:r>
            <a:r>
              <a:rPr lang="en-US" sz="1400" dirty="0"/>
              <a:t>")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336961" y="3690263"/>
            <a:ext cx="4114800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Call: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randomForest</a:t>
            </a:r>
            <a:r>
              <a:rPr lang="en-US" sz="1400" dirty="0"/>
              <a:t>(x = </a:t>
            </a:r>
            <a:r>
              <a:rPr lang="en-US" sz="1400" dirty="0" err="1"/>
              <a:t>train_set</a:t>
            </a:r>
            <a:r>
              <a:rPr lang="en-US" sz="1400" dirty="0"/>
              <a:t>[-2], y = </a:t>
            </a:r>
            <a:r>
              <a:rPr lang="en-US" sz="1400" dirty="0" err="1"/>
              <a:t>train_set$Attrition</a:t>
            </a:r>
            <a:r>
              <a:rPr lang="en-US" sz="1400" dirty="0"/>
              <a:t>, </a:t>
            </a:r>
            <a:r>
              <a:rPr lang="en-US" sz="1400" dirty="0" err="1"/>
              <a:t>ntree</a:t>
            </a:r>
            <a:r>
              <a:rPr lang="en-US" sz="1400" dirty="0"/>
              <a:t> = 500,      </a:t>
            </a:r>
            <a:r>
              <a:rPr lang="en-US" sz="1400" dirty="0" err="1"/>
              <a:t>mtry</a:t>
            </a:r>
            <a:r>
              <a:rPr lang="en-US" sz="1400" dirty="0"/>
              <a:t> = 9, </a:t>
            </a:r>
            <a:r>
              <a:rPr lang="en-US" sz="1400" dirty="0" err="1"/>
              <a:t>nodesize</a:t>
            </a:r>
            <a:r>
              <a:rPr lang="en-US" sz="1400" dirty="0"/>
              <a:t> = 30, </a:t>
            </a:r>
            <a:r>
              <a:rPr lang="en-US" sz="1400" dirty="0" err="1"/>
              <a:t>data_set</a:t>
            </a:r>
            <a:r>
              <a:rPr lang="en-US" sz="1400" dirty="0"/>
              <a:t> = </a:t>
            </a:r>
            <a:r>
              <a:rPr lang="en-US" sz="1400" dirty="0" err="1"/>
              <a:t>train_set</a:t>
            </a:r>
            <a:r>
              <a:rPr lang="en-US" sz="1400" dirty="0"/>
              <a:t>) </a:t>
            </a:r>
          </a:p>
          <a:p>
            <a:r>
              <a:rPr lang="en-US" sz="1400" dirty="0"/>
              <a:t>               Type of random forest: classification</a:t>
            </a:r>
          </a:p>
          <a:p>
            <a:r>
              <a:rPr lang="en-US" sz="1400" dirty="0"/>
              <a:t>                     Number of trees: 500</a:t>
            </a:r>
          </a:p>
          <a:p>
            <a:r>
              <a:rPr lang="en-US" sz="1400" dirty="0"/>
              <a:t>No. of variables tried at each split: 9</a:t>
            </a:r>
          </a:p>
          <a:p>
            <a:endParaRPr lang="en-US" sz="1400" dirty="0"/>
          </a:p>
          <a:p>
            <a:r>
              <a:rPr lang="en-US" sz="1400" dirty="0"/>
              <a:t>        OOB estimate of  error rate: 8.03%</a:t>
            </a:r>
          </a:p>
          <a:p>
            <a:r>
              <a:rPr lang="en-US" sz="1400" dirty="0"/>
              <a:t>Confusion matrix:</a:t>
            </a:r>
          </a:p>
          <a:p>
            <a:r>
              <a:rPr lang="en-US" sz="1400" dirty="0"/>
              <a:t>      No Yes </a:t>
            </a:r>
            <a:r>
              <a:rPr lang="en-US" sz="1400" dirty="0" err="1"/>
              <a:t>class.error</a:t>
            </a:r>
            <a:endParaRPr lang="en-US" sz="1400" dirty="0"/>
          </a:p>
          <a:p>
            <a:r>
              <a:rPr lang="en-US" sz="1400" dirty="0"/>
              <a:t>No  1688  38  0.02201622</a:t>
            </a:r>
          </a:p>
          <a:p>
            <a:r>
              <a:rPr lang="en-US" sz="1400" dirty="0"/>
              <a:t>Yes  153 501  0.23394495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61" y="1219201"/>
            <a:ext cx="457843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66700"/>
            <a:ext cx="7315200" cy="5334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Finally tune </a:t>
            </a:r>
            <a:r>
              <a:rPr lang="en-US" dirty="0" err="1" smtClean="0"/>
              <a:t>nodesize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4572000" cy="526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#################### finally tune the </a:t>
            </a:r>
            <a:r>
              <a:rPr lang="en-US" sz="1200" dirty="0" err="1"/>
              <a:t>nodesize</a:t>
            </a:r>
            <a:r>
              <a:rPr lang="en-US" sz="1200" dirty="0"/>
              <a:t> ################</a:t>
            </a:r>
          </a:p>
          <a:p>
            <a:endParaRPr lang="en-US" sz="1200" dirty="0"/>
          </a:p>
          <a:p>
            <a:r>
              <a:rPr lang="en-US" sz="1200" dirty="0" err="1"/>
              <a:t>temp_train_acc</a:t>
            </a:r>
            <a:r>
              <a:rPr lang="en-US" sz="1200" dirty="0"/>
              <a:t> = numeric()</a:t>
            </a:r>
          </a:p>
          <a:p>
            <a:r>
              <a:rPr lang="en-US" sz="1200" dirty="0" err="1"/>
              <a:t>temp_nodesize</a:t>
            </a:r>
            <a:r>
              <a:rPr lang="en-US" sz="1200" dirty="0"/>
              <a:t> = numeric()</a:t>
            </a:r>
          </a:p>
          <a:p>
            <a:r>
              <a:rPr lang="en-US" sz="1200" dirty="0" err="1"/>
              <a:t>temp_hold_acc</a:t>
            </a:r>
            <a:r>
              <a:rPr lang="en-US" sz="1200" dirty="0"/>
              <a:t> = numeric()</a:t>
            </a:r>
          </a:p>
          <a:p>
            <a:r>
              <a:rPr lang="en-US" sz="1200" dirty="0"/>
              <a:t>j = 1</a:t>
            </a:r>
          </a:p>
          <a:p>
            <a:r>
              <a:rPr lang="en-US" sz="1200" dirty="0"/>
              <a:t>for (</a:t>
            </a:r>
            <a:r>
              <a:rPr lang="en-US" sz="1200" dirty="0" err="1"/>
              <a:t>i</a:t>
            </a:r>
            <a:r>
              <a:rPr lang="en-US" sz="1200" dirty="0"/>
              <a:t> in </a:t>
            </a:r>
            <a:r>
              <a:rPr lang="en-US" sz="1200" dirty="0" err="1"/>
              <a:t>seq</a:t>
            </a:r>
            <a:r>
              <a:rPr lang="en-US" sz="1200" dirty="0"/>
              <a:t>(from = 1, to = 800 , by = 5)){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set.seed</a:t>
            </a:r>
            <a:r>
              <a:rPr lang="en-US" sz="1200" dirty="0"/>
              <a:t>(123)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RF_model</a:t>
            </a:r>
            <a:r>
              <a:rPr lang="en-US" sz="1200" dirty="0"/>
              <a:t> = </a:t>
            </a:r>
            <a:r>
              <a:rPr lang="en-US" sz="1200" dirty="0" err="1"/>
              <a:t>randomForest</a:t>
            </a:r>
            <a:r>
              <a:rPr lang="en-US" sz="1200" dirty="0"/>
              <a:t>(x = </a:t>
            </a:r>
            <a:r>
              <a:rPr lang="en-US" sz="1200" dirty="0" err="1"/>
              <a:t>train_set</a:t>
            </a:r>
            <a:r>
              <a:rPr lang="en-US" sz="1200" dirty="0"/>
              <a:t>[-2],</a:t>
            </a:r>
          </a:p>
          <a:p>
            <a:r>
              <a:rPr lang="en-US" sz="1200" dirty="0"/>
              <a:t>                          y = </a:t>
            </a:r>
            <a:r>
              <a:rPr lang="en-US" sz="1200" dirty="0" err="1"/>
              <a:t>train_set$Attrition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   </a:t>
            </a:r>
            <a:r>
              <a:rPr lang="en-US" sz="1200" dirty="0" err="1"/>
              <a:t>data_set</a:t>
            </a:r>
            <a:r>
              <a:rPr lang="en-US" sz="1200" dirty="0"/>
              <a:t> = </a:t>
            </a:r>
            <a:r>
              <a:rPr lang="en-US" sz="1200" dirty="0" err="1"/>
              <a:t>train_set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   </a:t>
            </a:r>
            <a:r>
              <a:rPr lang="en-US" sz="1200" dirty="0" err="1"/>
              <a:t>ntree</a:t>
            </a:r>
            <a:r>
              <a:rPr lang="en-US" sz="1200" dirty="0"/>
              <a:t> = 500,</a:t>
            </a:r>
          </a:p>
          <a:p>
            <a:r>
              <a:rPr lang="en-US" sz="1200" dirty="0"/>
              <a:t>                          </a:t>
            </a:r>
            <a:r>
              <a:rPr lang="en-US" sz="1200" dirty="0" err="1"/>
              <a:t>mtry</a:t>
            </a:r>
            <a:r>
              <a:rPr lang="en-US" sz="1200" dirty="0"/>
              <a:t> =  9,</a:t>
            </a:r>
          </a:p>
          <a:p>
            <a:r>
              <a:rPr lang="en-US" sz="1200" dirty="0"/>
              <a:t>                          </a:t>
            </a:r>
            <a:r>
              <a:rPr lang="en-US" sz="1200" dirty="0" err="1"/>
              <a:t>nodesize</a:t>
            </a:r>
            <a:r>
              <a:rPr lang="en-US" sz="1200" dirty="0"/>
              <a:t> = 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r>
              <a:rPr lang="en-US" sz="1200" dirty="0"/>
              <a:t>  if(</a:t>
            </a:r>
            <a:r>
              <a:rPr lang="en-US" sz="1200" dirty="0" err="1"/>
              <a:t>RF_model$confusion</a:t>
            </a:r>
            <a:r>
              <a:rPr lang="en-US" sz="1200" dirty="0"/>
              <a:t>[1]!=2058 &amp; </a:t>
            </a:r>
            <a:r>
              <a:rPr lang="en-US" sz="1200" dirty="0" err="1"/>
              <a:t>RF_model$confusion</a:t>
            </a:r>
            <a:r>
              <a:rPr lang="en-US" sz="1200" dirty="0"/>
              <a:t>[2]!=2058){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temp_train_acc</a:t>
            </a:r>
            <a:r>
              <a:rPr lang="en-US" sz="1200" dirty="0"/>
              <a:t>[j] = (</a:t>
            </a:r>
            <a:r>
              <a:rPr lang="en-US" sz="1200" dirty="0" err="1"/>
              <a:t>RF_model$confusion</a:t>
            </a:r>
            <a:r>
              <a:rPr lang="en-US" sz="1200" dirty="0"/>
              <a:t>[1]+</a:t>
            </a:r>
            <a:r>
              <a:rPr lang="en-US" sz="1200" dirty="0" err="1"/>
              <a:t>RF_model$confusion</a:t>
            </a:r>
            <a:r>
              <a:rPr lang="en-US" sz="1200" dirty="0"/>
              <a:t>[4])/2058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temp_nodesize</a:t>
            </a:r>
            <a:r>
              <a:rPr lang="en-US" sz="1200" dirty="0"/>
              <a:t>[j] = </a:t>
            </a:r>
            <a:r>
              <a:rPr lang="en-US" sz="1200" dirty="0" err="1"/>
              <a:t>i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holdout_prediction</a:t>
            </a:r>
            <a:r>
              <a:rPr lang="en-US" sz="1200" dirty="0"/>
              <a:t> = predict(</a:t>
            </a:r>
            <a:r>
              <a:rPr lang="en-US" sz="1200" dirty="0" err="1"/>
              <a:t>RF_model</a:t>
            </a:r>
            <a:r>
              <a:rPr lang="en-US" sz="1200" dirty="0"/>
              <a:t>, </a:t>
            </a:r>
            <a:r>
              <a:rPr lang="en-US" sz="1200" dirty="0" err="1"/>
              <a:t>newdata</a:t>
            </a:r>
            <a:r>
              <a:rPr lang="en-US" sz="1200" dirty="0"/>
              <a:t> = </a:t>
            </a:r>
            <a:r>
              <a:rPr lang="en-US" sz="1200" dirty="0" err="1"/>
              <a:t>HoldOut_set</a:t>
            </a:r>
            <a:r>
              <a:rPr lang="en-US" sz="1200" dirty="0"/>
              <a:t>, type ='class')</a:t>
            </a:r>
          </a:p>
          <a:p>
            <a:r>
              <a:rPr lang="en-US" sz="1200" dirty="0"/>
              <a:t>    table = table(</a:t>
            </a:r>
            <a:r>
              <a:rPr lang="en-US" sz="1200" dirty="0" err="1"/>
              <a:t>HoldOut_set$Attrition,holdout_prediction</a:t>
            </a:r>
            <a:r>
              <a:rPr lang="en-US" sz="1200" dirty="0"/>
              <a:t>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temp_hold_acc</a:t>
            </a:r>
            <a:r>
              <a:rPr lang="en-US" sz="1200" dirty="0"/>
              <a:t>[j] = (table[1]+table[4])/882</a:t>
            </a:r>
          </a:p>
          <a:p>
            <a:r>
              <a:rPr lang="en-US" sz="1200" dirty="0"/>
              <a:t>    j = j+1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nodesize_df</a:t>
            </a:r>
            <a:r>
              <a:rPr lang="en-US" sz="1200" dirty="0"/>
              <a:t> = </a:t>
            </a:r>
            <a:r>
              <a:rPr lang="en-US" sz="1200" dirty="0" err="1"/>
              <a:t>data.frame</a:t>
            </a:r>
            <a:r>
              <a:rPr lang="en-US" sz="1200" dirty="0"/>
              <a:t>(x=temp_nodesize,y1=temp_train_acc,y2=</a:t>
            </a:r>
            <a:r>
              <a:rPr lang="en-US" sz="1200" dirty="0" err="1"/>
              <a:t>temp_hold_acc</a:t>
            </a:r>
            <a:r>
              <a:rPr lang="en-US" sz="1200" dirty="0"/>
              <a:t>)</a:t>
            </a:r>
          </a:p>
          <a:p>
            <a:r>
              <a:rPr lang="en-US" sz="1200" dirty="0"/>
              <a:t>############### use visualization for node size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3886200"/>
            <a:ext cx="40386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library(ggplot2)</a:t>
            </a:r>
          </a:p>
          <a:p>
            <a:r>
              <a:rPr lang="en-US" sz="1200" dirty="0" err="1"/>
              <a:t>ggplot</a:t>
            </a:r>
            <a:r>
              <a:rPr lang="en-US" sz="1200" dirty="0"/>
              <a:t>()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geom_line</a:t>
            </a:r>
            <a:r>
              <a:rPr lang="en-US" sz="1200" dirty="0"/>
              <a:t>(data = </a:t>
            </a:r>
            <a:r>
              <a:rPr lang="en-US" sz="1200" dirty="0" err="1"/>
              <a:t>nodesize_df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aes</a:t>
            </a:r>
            <a:r>
              <a:rPr lang="en-US" sz="1200" dirty="0"/>
              <a:t>(nodesize_df$x,nodesize_df$y1),col = 'red')+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geom_line</a:t>
            </a:r>
            <a:r>
              <a:rPr lang="en-US" sz="1200" dirty="0"/>
              <a:t>(data = </a:t>
            </a:r>
            <a:r>
              <a:rPr lang="en-US" sz="1200" dirty="0" err="1"/>
              <a:t>nodesize_df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aes</a:t>
            </a:r>
            <a:r>
              <a:rPr lang="en-US" sz="1200" dirty="0"/>
              <a:t>(nodesize_df$x,nodesize_df$y2),col = 'green')+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xlab</a:t>
            </a:r>
            <a:r>
              <a:rPr lang="en-US" sz="1200" dirty="0"/>
              <a:t>('node size')+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ylab</a:t>
            </a:r>
            <a:r>
              <a:rPr lang="en-US" sz="1200" dirty="0"/>
              <a:t>('accuracy')+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ggtitle</a:t>
            </a:r>
            <a:r>
              <a:rPr lang="en-US" sz="1200" dirty="0"/>
              <a:t>('</a:t>
            </a:r>
            <a:r>
              <a:rPr lang="en-US" sz="1200" dirty="0" err="1"/>
              <a:t>ntree</a:t>
            </a:r>
            <a:r>
              <a:rPr lang="en-US" sz="1200" dirty="0"/>
              <a:t> is 500 &amp; </a:t>
            </a:r>
            <a:r>
              <a:rPr lang="en-US" sz="1200" dirty="0" err="1"/>
              <a:t>mtry</a:t>
            </a:r>
            <a:r>
              <a:rPr lang="en-US" sz="1200" dirty="0"/>
              <a:t> is 9')</a:t>
            </a:r>
          </a:p>
          <a:p>
            <a:endParaRPr lang="en-US" sz="1200" dirty="0"/>
          </a:p>
          <a:p>
            <a:r>
              <a:rPr lang="en-US" sz="1200" dirty="0"/>
              <a:t>################# </a:t>
            </a:r>
            <a:r>
              <a:rPr lang="en-US" sz="1200" dirty="0" err="1"/>
              <a:t>nodesize</a:t>
            </a:r>
            <a:r>
              <a:rPr lang="en-US" sz="1200" dirty="0"/>
              <a:t> </a:t>
            </a:r>
            <a:r>
              <a:rPr lang="en-US" sz="1200" dirty="0" smtClean="0"/>
              <a:t>400 gives </a:t>
            </a:r>
            <a:r>
              <a:rPr lang="en-US" sz="1200" dirty="0"/>
              <a:t>the best accuracy </a:t>
            </a:r>
          </a:p>
          <a:p>
            <a:r>
              <a:rPr lang="en-US" sz="1200" dirty="0"/>
              <a:t>################ so we choose the </a:t>
            </a:r>
            <a:r>
              <a:rPr lang="en-US" sz="1200" dirty="0" err="1"/>
              <a:t>nodesize</a:t>
            </a:r>
            <a:r>
              <a:rPr lang="en-US" sz="1200" dirty="0"/>
              <a:t>=400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18" y="685800"/>
            <a:ext cx="409548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" y="24685"/>
            <a:ext cx="8974428" cy="1243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9710" y="1268377"/>
            <a:ext cx="4707228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########################### Final Random Forest Model  ####################</a:t>
            </a:r>
          </a:p>
          <a:p>
            <a:endParaRPr lang="en-US" sz="1400" dirty="0"/>
          </a:p>
          <a:p>
            <a:r>
              <a:rPr lang="en-US" sz="1400" dirty="0" err="1"/>
              <a:t>set.seed</a:t>
            </a:r>
            <a:r>
              <a:rPr lang="en-US" sz="1400" dirty="0"/>
              <a:t>(123)</a:t>
            </a:r>
          </a:p>
          <a:p>
            <a:r>
              <a:rPr lang="en-US" sz="1400" dirty="0" err="1"/>
              <a:t>RF_model</a:t>
            </a:r>
            <a:r>
              <a:rPr lang="en-US" sz="1400" dirty="0"/>
              <a:t> = </a:t>
            </a:r>
            <a:r>
              <a:rPr lang="en-US" sz="1400" dirty="0" err="1"/>
              <a:t>randomForest</a:t>
            </a:r>
            <a:r>
              <a:rPr lang="en-US" sz="1400" dirty="0"/>
              <a:t>(x = </a:t>
            </a:r>
            <a:r>
              <a:rPr lang="en-US" sz="1400" dirty="0" err="1"/>
              <a:t>train_set</a:t>
            </a:r>
            <a:r>
              <a:rPr lang="en-US" sz="1400" dirty="0"/>
              <a:t>[-2],</a:t>
            </a:r>
          </a:p>
          <a:p>
            <a:r>
              <a:rPr lang="en-US" sz="1400" dirty="0"/>
              <a:t>                        y = </a:t>
            </a:r>
            <a:r>
              <a:rPr lang="en-US" sz="1400" dirty="0" err="1"/>
              <a:t>train_set$Attrition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data_set</a:t>
            </a:r>
            <a:r>
              <a:rPr lang="en-US" sz="1400" dirty="0"/>
              <a:t> = </a:t>
            </a:r>
            <a:r>
              <a:rPr lang="en-US" sz="1400" dirty="0" err="1"/>
              <a:t>train_set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ntree</a:t>
            </a:r>
            <a:r>
              <a:rPr lang="en-US" sz="1400" dirty="0"/>
              <a:t> =  500,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mtry</a:t>
            </a:r>
            <a:r>
              <a:rPr lang="en-US" sz="1400" dirty="0"/>
              <a:t> =  9,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nodesize</a:t>
            </a:r>
            <a:r>
              <a:rPr lang="en-US" sz="1400" dirty="0"/>
              <a:t> =400)</a:t>
            </a:r>
          </a:p>
          <a:p>
            <a:r>
              <a:rPr lang="en-US" sz="1400" dirty="0" err="1"/>
              <a:t>RF_model</a:t>
            </a:r>
            <a:endParaRPr lang="en-US" sz="1400" dirty="0"/>
          </a:p>
          <a:p>
            <a:r>
              <a:rPr lang="en-US" sz="1400" dirty="0"/>
              <a:t>plot(</a:t>
            </a:r>
            <a:r>
              <a:rPr lang="en-US" sz="1400" dirty="0" err="1"/>
              <a:t>RF_model</a:t>
            </a:r>
            <a:r>
              <a:rPr lang="en-US" sz="1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48" y="3933154"/>
            <a:ext cx="4662152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Call: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randomForest</a:t>
            </a:r>
            <a:r>
              <a:rPr lang="en-US" sz="1400" dirty="0"/>
              <a:t>(x = </a:t>
            </a:r>
            <a:r>
              <a:rPr lang="en-US" sz="1400" dirty="0" err="1"/>
              <a:t>train_set</a:t>
            </a:r>
            <a:r>
              <a:rPr lang="en-US" sz="1400" dirty="0"/>
              <a:t>[-2], y = </a:t>
            </a:r>
            <a:r>
              <a:rPr lang="en-US" sz="1400" dirty="0" err="1"/>
              <a:t>train_set$Attrition</a:t>
            </a:r>
            <a:r>
              <a:rPr lang="en-US" sz="1400" dirty="0"/>
              <a:t>, </a:t>
            </a:r>
            <a:r>
              <a:rPr lang="en-US" sz="1400" dirty="0" err="1"/>
              <a:t>ntree</a:t>
            </a:r>
            <a:r>
              <a:rPr lang="en-US" sz="1400" dirty="0"/>
              <a:t> = 500,      </a:t>
            </a:r>
            <a:r>
              <a:rPr lang="en-US" sz="1400" dirty="0" err="1"/>
              <a:t>mtry</a:t>
            </a:r>
            <a:r>
              <a:rPr lang="en-US" sz="1400" dirty="0"/>
              <a:t> = 9, </a:t>
            </a:r>
            <a:r>
              <a:rPr lang="en-US" sz="1400" dirty="0" err="1"/>
              <a:t>nodesize</a:t>
            </a:r>
            <a:r>
              <a:rPr lang="en-US" sz="1400" dirty="0"/>
              <a:t> = 60, </a:t>
            </a:r>
            <a:r>
              <a:rPr lang="en-US" sz="1400" dirty="0" err="1"/>
              <a:t>data_set</a:t>
            </a:r>
            <a:r>
              <a:rPr lang="en-US" sz="1400" dirty="0"/>
              <a:t> = </a:t>
            </a:r>
            <a:r>
              <a:rPr lang="en-US" sz="1400" dirty="0" err="1"/>
              <a:t>train_set</a:t>
            </a:r>
            <a:r>
              <a:rPr lang="en-US" sz="1400" dirty="0"/>
              <a:t>) </a:t>
            </a:r>
          </a:p>
          <a:p>
            <a:r>
              <a:rPr lang="en-US" sz="1400" dirty="0"/>
              <a:t>               Type of random forest: classification</a:t>
            </a:r>
          </a:p>
          <a:p>
            <a:r>
              <a:rPr lang="en-US" sz="1400" dirty="0"/>
              <a:t>                     Number of trees: 500</a:t>
            </a:r>
          </a:p>
          <a:p>
            <a:r>
              <a:rPr lang="en-US" sz="1400" dirty="0"/>
              <a:t>No. of variables tried at each split: 9</a:t>
            </a:r>
          </a:p>
          <a:p>
            <a:endParaRPr lang="en-US" sz="1400" dirty="0"/>
          </a:p>
          <a:p>
            <a:r>
              <a:rPr lang="en-US" sz="1400" dirty="0"/>
              <a:t>        OOB estimate of  error rate: 12.61%</a:t>
            </a:r>
          </a:p>
          <a:p>
            <a:r>
              <a:rPr lang="en-US" sz="1400" dirty="0"/>
              <a:t>Confusion matrix:</a:t>
            </a:r>
          </a:p>
          <a:p>
            <a:r>
              <a:rPr lang="en-US" sz="1400" dirty="0"/>
              <a:t>      No Yes </a:t>
            </a:r>
            <a:r>
              <a:rPr lang="en-US" sz="1400" dirty="0" err="1"/>
              <a:t>class.error</a:t>
            </a:r>
            <a:endParaRPr lang="en-US" sz="1400" dirty="0"/>
          </a:p>
          <a:p>
            <a:r>
              <a:rPr lang="en-US" sz="1400" dirty="0"/>
              <a:t>No  1662  64  0.03707995</a:t>
            </a:r>
          </a:p>
          <a:p>
            <a:r>
              <a:rPr lang="en-US" sz="1400" dirty="0"/>
              <a:t>Yes  236 418  0.36085627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938" y="1251205"/>
            <a:ext cx="4267200" cy="4616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train_data$RF_Prob</a:t>
            </a:r>
            <a:r>
              <a:rPr lang="en-US" sz="1400" dirty="0"/>
              <a:t> = predict(</a:t>
            </a:r>
            <a:r>
              <a:rPr lang="en-US" sz="1400" dirty="0" err="1"/>
              <a:t>RF_model,newdata</a:t>
            </a:r>
            <a:r>
              <a:rPr lang="en-US" sz="1400" dirty="0"/>
              <a:t> =</a:t>
            </a:r>
            <a:r>
              <a:rPr lang="en-US" sz="1400" dirty="0" err="1"/>
              <a:t>train_set</a:t>
            </a:r>
            <a:r>
              <a:rPr lang="en-US" sz="1400" dirty="0"/>
              <a:t>, type='</a:t>
            </a:r>
            <a:r>
              <a:rPr lang="en-US" sz="1400" dirty="0" err="1"/>
              <a:t>prob</a:t>
            </a:r>
            <a:r>
              <a:rPr lang="en-US" sz="1400" dirty="0"/>
              <a:t>')</a:t>
            </a:r>
          </a:p>
          <a:p>
            <a:r>
              <a:rPr lang="en-US" sz="1400" dirty="0" err="1"/>
              <a:t>train_data$RF_Prob</a:t>
            </a:r>
            <a:r>
              <a:rPr lang="en-US" sz="1400" dirty="0"/>
              <a:t> =</a:t>
            </a:r>
            <a:r>
              <a:rPr lang="en-US" sz="1400" dirty="0" err="1"/>
              <a:t>train_data$RF_Prob</a:t>
            </a:r>
            <a:r>
              <a:rPr lang="en-US" sz="1400" dirty="0"/>
              <a:t>[,2]</a:t>
            </a:r>
          </a:p>
          <a:p>
            <a:endParaRPr lang="en-US" sz="1400" dirty="0"/>
          </a:p>
          <a:p>
            <a:r>
              <a:rPr lang="en-US" sz="1400" dirty="0" err="1"/>
              <a:t>Holdout_prediction_Prob</a:t>
            </a:r>
            <a:r>
              <a:rPr lang="en-US" sz="1400" dirty="0"/>
              <a:t> = predict(</a:t>
            </a:r>
            <a:r>
              <a:rPr lang="en-US" sz="1400" dirty="0" err="1"/>
              <a:t>RF_model,newdata</a:t>
            </a:r>
            <a:r>
              <a:rPr lang="en-US" sz="1400" dirty="0"/>
              <a:t> = </a:t>
            </a:r>
            <a:r>
              <a:rPr lang="en-US" sz="1400" dirty="0" err="1"/>
              <a:t>HoldOut_set</a:t>
            </a:r>
            <a:r>
              <a:rPr lang="en-US" sz="1400" dirty="0"/>
              <a:t>, type='</a:t>
            </a:r>
            <a:r>
              <a:rPr lang="en-US" sz="1400" dirty="0" err="1"/>
              <a:t>prob</a:t>
            </a:r>
            <a:r>
              <a:rPr lang="en-US" sz="1400" dirty="0"/>
              <a:t>')</a:t>
            </a:r>
          </a:p>
          <a:p>
            <a:r>
              <a:rPr lang="en-US" sz="1400" dirty="0" err="1"/>
              <a:t>Holdout_prediction_class</a:t>
            </a:r>
            <a:r>
              <a:rPr lang="en-US" sz="1400" dirty="0"/>
              <a:t> =predict(</a:t>
            </a:r>
            <a:r>
              <a:rPr lang="en-US" sz="1400" dirty="0" err="1"/>
              <a:t>RF_model,newdata</a:t>
            </a:r>
            <a:r>
              <a:rPr lang="en-US" sz="1400" dirty="0"/>
              <a:t> = </a:t>
            </a:r>
            <a:r>
              <a:rPr lang="en-US" sz="1400" dirty="0" err="1"/>
              <a:t>HoldOut_set</a:t>
            </a:r>
            <a:r>
              <a:rPr lang="en-US" sz="1400" dirty="0"/>
              <a:t>, type='class')</a:t>
            </a:r>
          </a:p>
          <a:p>
            <a:r>
              <a:rPr lang="en-US" sz="1400" dirty="0" err="1"/>
              <a:t>HoldOut_set$RF_prob</a:t>
            </a:r>
            <a:r>
              <a:rPr lang="en-US" sz="1400" dirty="0"/>
              <a:t> =</a:t>
            </a:r>
            <a:r>
              <a:rPr lang="en-US" sz="1400" dirty="0" err="1"/>
              <a:t>Holdout_prediction_Prob</a:t>
            </a:r>
            <a:r>
              <a:rPr lang="en-US" sz="1400" dirty="0"/>
              <a:t>[,2]</a:t>
            </a:r>
          </a:p>
          <a:p>
            <a:r>
              <a:rPr lang="en-US" sz="1400" dirty="0" err="1"/>
              <a:t>HoldOut_set$RF_class</a:t>
            </a:r>
            <a:r>
              <a:rPr lang="en-US" sz="1400" dirty="0"/>
              <a:t> = </a:t>
            </a:r>
            <a:r>
              <a:rPr lang="en-US" sz="1400" dirty="0" err="1"/>
              <a:t>Holdout_prediction_class</a:t>
            </a:r>
            <a:endParaRPr lang="en-US" sz="1400" dirty="0"/>
          </a:p>
          <a:p>
            <a:r>
              <a:rPr lang="en-US" sz="1400" dirty="0" err="1"/>
              <a:t>HoldOut_data$RF_prob</a:t>
            </a:r>
            <a:r>
              <a:rPr lang="en-US" sz="1400" dirty="0"/>
              <a:t> = </a:t>
            </a:r>
            <a:r>
              <a:rPr lang="en-US" sz="1400" dirty="0" err="1"/>
              <a:t>HoldOut_set$RF_prob</a:t>
            </a:r>
            <a:endParaRPr lang="en-US" sz="1400" dirty="0"/>
          </a:p>
          <a:p>
            <a:r>
              <a:rPr lang="en-US" sz="1400" dirty="0" err="1"/>
              <a:t>HoldOut_data$RF_Class</a:t>
            </a:r>
            <a:r>
              <a:rPr lang="en-US" sz="1400" dirty="0"/>
              <a:t> = </a:t>
            </a:r>
            <a:r>
              <a:rPr lang="en-US" sz="1400" dirty="0" err="1"/>
              <a:t>Holdout_prediction_class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 Classification </a:t>
            </a:r>
          </a:p>
          <a:p>
            <a:r>
              <a:rPr lang="en-US" sz="1400" dirty="0" err="1"/>
              <a:t>Confusion_Matrix_RF</a:t>
            </a:r>
            <a:r>
              <a:rPr lang="en-US" sz="1400" dirty="0"/>
              <a:t>=</a:t>
            </a:r>
            <a:r>
              <a:rPr lang="en-US" sz="1400" dirty="0" err="1"/>
              <a:t>addmargins</a:t>
            </a:r>
            <a:r>
              <a:rPr lang="en-US" sz="1400" dirty="0"/>
              <a:t>(table(actual = </a:t>
            </a:r>
            <a:r>
              <a:rPr lang="en-US" sz="1400" dirty="0" err="1"/>
              <a:t>HoldOut_set$Attrition</a:t>
            </a:r>
            <a:r>
              <a:rPr lang="en-US" sz="1400" dirty="0"/>
              <a:t>, Prediction = </a:t>
            </a:r>
            <a:r>
              <a:rPr lang="en-US" sz="1400" dirty="0" err="1"/>
              <a:t>HoldOut_set$RF_class</a:t>
            </a:r>
            <a:r>
              <a:rPr lang="en-US" sz="1400" dirty="0"/>
              <a:t>))</a:t>
            </a:r>
          </a:p>
          <a:p>
            <a:r>
              <a:rPr lang="en-US" sz="1400" dirty="0" err="1"/>
              <a:t>Confusion_Matrix_RF</a:t>
            </a:r>
            <a:endParaRPr lang="en-US" sz="1400" dirty="0"/>
          </a:p>
          <a:p>
            <a:r>
              <a:rPr lang="en-US" sz="1400" dirty="0" err="1"/>
              <a:t>Accuracy_RF</a:t>
            </a:r>
            <a:r>
              <a:rPr lang="en-US" sz="1400" dirty="0"/>
              <a:t>=(</a:t>
            </a:r>
            <a:r>
              <a:rPr lang="en-US" sz="1400" dirty="0" err="1"/>
              <a:t>Confusion_Matrix_RF</a:t>
            </a:r>
            <a:r>
              <a:rPr lang="en-US" sz="1400" dirty="0"/>
              <a:t>[1]+</a:t>
            </a:r>
            <a:r>
              <a:rPr lang="en-US" sz="1400" dirty="0" err="1"/>
              <a:t>Confusion_Matrix_RF</a:t>
            </a:r>
            <a:r>
              <a:rPr lang="en-US" sz="1400" dirty="0"/>
              <a:t>[5])/</a:t>
            </a:r>
            <a:r>
              <a:rPr lang="en-US" sz="1400" dirty="0" err="1"/>
              <a:t>Confusion_Matrix_RF</a:t>
            </a:r>
            <a:r>
              <a:rPr lang="en-US" sz="1400" dirty="0"/>
              <a:t>[9]*100</a:t>
            </a:r>
          </a:p>
          <a:p>
            <a:r>
              <a:rPr lang="en-US" sz="1400" dirty="0" err="1"/>
              <a:t>Accuracy_RF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746938" y="5899465"/>
            <a:ext cx="424466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&gt; </a:t>
            </a:r>
            <a:r>
              <a:rPr lang="en-US" dirty="0" err="1"/>
              <a:t>Accuracy_RF</a:t>
            </a:r>
            <a:endParaRPr lang="en-US" dirty="0"/>
          </a:p>
          <a:p>
            <a:r>
              <a:rPr lang="en-US" dirty="0"/>
              <a:t>[1] 86.86275</a:t>
            </a:r>
          </a:p>
        </p:txBody>
      </p:sp>
    </p:spTree>
    <p:extLst>
      <p:ext uri="{BB962C8B-B14F-4D97-AF65-F5344CB8AC3E}">
        <p14:creationId xmlns:p14="http://schemas.microsoft.com/office/powerpoint/2010/main" val="5823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2209800" cy="350838"/>
          </a:xfrm>
        </p:spPr>
        <p:txBody>
          <a:bodyPr/>
          <a:lstStyle/>
          <a:p>
            <a:r>
              <a:rPr lang="en-US" sz="1200" b="1" dirty="0" smtClean="0"/>
              <a:t>GINI Index and AUC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37563" y="1387587"/>
            <a:ext cx="4572000" cy="41549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############ GINI Index ##############</a:t>
            </a:r>
          </a:p>
          <a:p>
            <a:r>
              <a:rPr lang="en-US" sz="1200" dirty="0">
                <a:solidFill>
                  <a:prstClr val="black"/>
                </a:solidFill>
              </a:rPr>
              <a:t>#</a:t>
            </a:r>
            <a:r>
              <a:rPr lang="en-US" sz="1200" dirty="0" err="1">
                <a:solidFill>
                  <a:prstClr val="black"/>
                </a:solidFill>
              </a:rPr>
              <a:t>install.packages</a:t>
            </a:r>
            <a:r>
              <a:rPr lang="en-US" sz="1200" dirty="0">
                <a:solidFill>
                  <a:prstClr val="black"/>
                </a:solidFill>
              </a:rPr>
              <a:t>("</a:t>
            </a:r>
            <a:r>
              <a:rPr lang="en-US" sz="1200" dirty="0" err="1">
                <a:solidFill>
                  <a:prstClr val="black"/>
                </a:solidFill>
              </a:rPr>
              <a:t>ineq</a:t>
            </a:r>
            <a:r>
              <a:rPr lang="en-US" sz="1200" dirty="0">
                <a:solidFill>
                  <a:prstClr val="black"/>
                </a:solidFill>
              </a:rPr>
              <a:t>")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library(</a:t>
            </a:r>
            <a:r>
              <a:rPr lang="en-US" sz="1200" dirty="0" err="1">
                <a:solidFill>
                  <a:prstClr val="black"/>
                </a:solidFill>
              </a:rPr>
              <a:t>ineq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gini</a:t>
            </a:r>
            <a:r>
              <a:rPr lang="en-US" sz="120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ineq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Holdout_prediction_Prob</a:t>
            </a:r>
            <a:r>
              <a:rPr lang="en-US" sz="1200" dirty="0">
                <a:solidFill>
                  <a:prstClr val="black"/>
                </a:solidFill>
              </a:rPr>
              <a:t>, type="</a:t>
            </a:r>
            <a:r>
              <a:rPr lang="en-US" sz="1200" dirty="0" err="1">
                <a:solidFill>
                  <a:prstClr val="black"/>
                </a:solidFill>
              </a:rPr>
              <a:t>Gini</a:t>
            </a:r>
            <a:r>
              <a:rPr lang="en-US" sz="1200" dirty="0">
                <a:solidFill>
                  <a:prstClr val="black"/>
                </a:solidFill>
              </a:rPr>
              <a:t>")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gini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sz="1200" dirty="0">
              <a:solidFill>
                <a:prstClr val="black"/>
              </a:solidFill>
            </a:endParaRPr>
          </a:p>
          <a:p>
            <a:endParaRPr lang="en-US" sz="1200" dirty="0">
              <a:solidFill>
                <a:prstClr val="black"/>
              </a:solidFill>
            </a:endParaRP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### Calculating AUC using ROC Curve and KS for the model</a:t>
            </a:r>
          </a:p>
          <a:p>
            <a:r>
              <a:rPr lang="en-US" sz="1200" dirty="0">
                <a:solidFill>
                  <a:prstClr val="black"/>
                </a:solidFill>
              </a:rPr>
              <a:t>#</a:t>
            </a:r>
            <a:r>
              <a:rPr lang="en-US" sz="1200" dirty="0" err="1">
                <a:solidFill>
                  <a:prstClr val="black"/>
                </a:solidFill>
              </a:rPr>
              <a:t>install.packages</a:t>
            </a:r>
            <a:r>
              <a:rPr lang="en-US" sz="1200" dirty="0">
                <a:solidFill>
                  <a:prstClr val="black"/>
                </a:solidFill>
              </a:rPr>
              <a:t>("ROCR")</a:t>
            </a:r>
          </a:p>
          <a:p>
            <a:r>
              <a:rPr lang="en-US" sz="1200" dirty="0">
                <a:solidFill>
                  <a:prstClr val="black"/>
                </a:solidFill>
              </a:rPr>
              <a:t>library(ROCR)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pred</a:t>
            </a:r>
            <a:r>
              <a:rPr lang="en-US" sz="1200" dirty="0">
                <a:solidFill>
                  <a:prstClr val="black"/>
                </a:solidFill>
              </a:rPr>
              <a:t> &lt;- prediction(</a:t>
            </a:r>
            <a:r>
              <a:rPr lang="en-US" sz="1200" dirty="0" err="1">
                <a:solidFill>
                  <a:prstClr val="black"/>
                </a:solidFill>
              </a:rPr>
              <a:t>Holdout_prediction_Prob</a:t>
            </a:r>
            <a:r>
              <a:rPr lang="en-US" sz="1200" dirty="0">
                <a:solidFill>
                  <a:prstClr val="black"/>
                </a:solidFill>
              </a:rPr>
              <a:t>[,2], </a:t>
            </a:r>
            <a:r>
              <a:rPr lang="en-US" sz="1200" dirty="0" err="1">
                <a:solidFill>
                  <a:prstClr val="black"/>
                </a:solidFill>
              </a:rPr>
              <a:t>HoldOut_set$Attrition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perf</a:t>
            </a:r>
            <a:r>
              <a:rPr lang="en-US" sz="1200" dirty="0">
                <a:solidFill>
                  <a:prstClr val="black"/>
                </a:solidFill>
              </a:rPr>
              <a:t> &lt;- performance(</a:t>
            </a:r>
            <a:r>
              <a:rPr lang="en-US" sz="1200" dirty="0" err="1">
                <a:solidFill>
                  <a:prstClr val="black"/>
                </a:solidFill>
              </a:rPr>
              <a:t>pred</a:t>
            </a:r>
            <a:r>
              <a:rPr lang="en-US" sz="1200" dirty="0">
                <a:solidFill>
                  <a:prstClr val="black"/>
                </a:solidFill>
              </a:rPr>
              <a:t>, "</a:t>
            </a:r>
            <a:r>
              <a:rPr lang="en-US" sz="1200" dirty="0" err="1">
                <a:solidFill>
                  <a:prstClr val="black"/>
                </a:solidFill>
              </a:rPr>
              <a:t>tpr</a:t>
            </a:r>
            <a:r>
              <a:rPr lang="en-US" sz="1200" dirty="0">
                <a:solidFill>
                  <a:prstClr val="black"/>
                </a:solidFill>
              </a:rPr>
              <a:t>", "</a:t>
            </a:r>
            <a:r>
              <a:rPr lang="en-US" sz="1200" dirty="0" err="1">
                <a:solidFill>
                  <a:prstClr val="black"/>
                </a:solidFill>
              </a:rPr>
              <a:t>fpr</a:t>
            </a:r>
            <a:r>
              <a:rPr lang="en-US" sz="1200" dirty="0">
                <a:solidFill>
                  <a:prstClr val="black"/>
                </a:solidFill>
              </a:rPr>
              <a:t>")</a:t>
            </a:r>
          </a:p>
          <a:p>
            <a:r>
              <a:rPr lang="en-US" sz="1200" dirty="0">
                <a:solidFill>
                  <a:prstClr val="black"/>
                </a:solidFill>
              </a:rPr>
              <a:t>plot(</a:t>
            </a:r>
            <a:r>
              <a:rPr lang="en-US" sz="1200" dirty="0" err="1">
                <a:solidFill>
                  <a:prstClr val="black"/>
                </a:solidFill>
              </a:rPr>
              <a:t>perf</a:t>
            </a:r>
            <a:r>
              <a:rPr lang="en-US" sz="1200" dirty="0">
                <a:solidFill>
                  <a:prstClr val="black"/>
                </a:solidFill>
              </a:rPr>
              <a:t>, col="green", </a:t>
            </a:r>
            <a:r>
              <a:rPr lang="en-US" sz="1200" dirty="0" err="1">
                <a:solidFill>
                  <a:prstClr val="black"/>
                </a:solidFill>
              </a:rPr>
              <a:t>lwd</a:t>
            </a:r>
            <a:r>
              <a:rPr lang="en-US" sz="1200" dirty="0">
                <a:solidFill>
                  <a:prstClr val="black"/>
                </a:solidFill>
              </a:rPr>
              <a:t>=2, main="ROC Curve")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abline</a:t>
            </a:r>
            <a:r>
              <a:rPr lang="en-US" sz="1200" dirty="0">
                <a:solidFill>
                  <a:prstClr val="black"/>
                </a:solidFill>
              </a:rPr>
              <a:t>(a=0,b=1,lwd=2,lty=2,col="gray")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KS &lt;- max(</a:t>
            </a:r>
            <a:r>
              <a:rPr lang="en-US" sz="1200" dirty="0" err="1">
                <a:solidFill>
                  <a:prstClr val="black"/>
                </a:solidFill>
              </a:rPr>
              <a:t>attr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perf</a:t>
            </a:r>
            <a:r>
              <a:rPr lang="en-US" sz="1200" dirty="0">
                <a:solidFill>
                  <a:prstClr val="black"/>
                </a:solidFill>
              </a:rPr>
              <a:t>, '</a:t>
            </a:r>
            <a:r>
              <a:rPr lang="en-US" sz="1200" dirty="0" err="1">
                <a:solidFill>
                  <a:prstClr val="black"/>
                </a:solidFill>
              </a:rPr>
              <a:t>y.values</a:t>
            </a:r>
            <a:r>
              <a:rPr lang="en-US" sz="1200" dirty="0">
                <a:solidFill>
                  <a:prstClr val="black"/>
                </a:solidFill>
              </a:rPr>
              <a:t>')[[1]]-</a:t>
            </a:r>
            <a:r>
              <a:rPr lang="en-US" sz="1200" dirty="0" err="1">
                <a:solidFill>
                  <a:prstClr val="black"/>
                </a:solidFill>
              </a:rPr>
              <a:t>attr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perf</a:t>
            </a:r>
            <a:r>
              <a:rPr lang="en-US" sz="1200" dirty="0">
                <a:solidFill>
                  <a:prstClr val="black"/>
                </a:solidFill>
              </a:rPr>
              <a:t>, '</a:t>
            </a:r>
            <a:r>
              <a:rPr lang="en-US" sz="1200" dirty="0" err="1">
                <a:solidFill>
                  <a:prstClr val="black"/>
                </a:solidFill>
              </a:rPr>
              <a:t>x.values</a:t>
            </a:r>
            <a:r>
              <a:rPr lang="en-US" sz="1200" dirty="0">
                <a:solidFill>
                  <a:prstClr val="black"/>
                </a:solidFill>
              </a:rPr>
              <a:t>')[[1]])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auc</a:t>
            </a:r>
            <a:r>
              <a:rPr lang="en-US" sz="1200" dirty="0">
                <a:solidFill>
                  <a:prstClr val="black"/>
                </a:solidFill>
              </a:rPr>
              <a:t> &lt;- performance(</a:t>
            </a:r>
            <a:r>
              <a:rPr lang="en-US" sz="1200" dirty="0" err="1">
                <a:solidFill>
                  <a:prstClr val="black"/>
                </a:solidFill>
              </a:rPr>
              <a:t>pred</a:t>
            </a:r>
            <a:r>
              <a:rPr lang="en-US" sz="1200" dirty="0">
                <a:solidFill>
                  <a:prstClr val="black"/>
                </a:solidFill>
              </a:rPr>
              <a:t>,"</a:t>
            </a:r>
            <a:r>
              <a:rPr lang="en-US" sz="1200" dirty="0" err="1">
                <a:solidFill>
                  <a:prstClr val="black"/>
                </a:solidFill>
              </a:rPr>
              <a:t>auc</a:t>
            </a:r>
            <a:r>
              <a:rPr lang="en-US" sz="1200" dirty="0">
                <a:solidFill>
                  <a:prstClr val="black"/>
                </a:solidFill>
              </a:rPr>
              <a:t>"); 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auc</a:t>
            </a:r>
            <a:r>
              <a:rPr lang="en-US" sz="1200" dirty="0">
                <a:solidFill>
                  <a:prstClr val="black"/>
                </a:solidFill>
              </a:rPr>
              <a:t> &lt;- </a:t>
            </a:r>
            <a:r>
              <a:rPr lang="en-US" sz="1200" dirty="0" err="1">
                <a:solidFill>
                  <a:prstClr val="black"/>
                </a:solidFill>
              </a:rPr>
              <a:t>as.numeric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auc@y.values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</a:rPr>
              <a:t>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19" y="1066800"/>
            <a:ext cx="3934374" cy="3053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053" y="5715000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&gt; </a:t>
            </a:r>
            <a:r>
              <a:rPr lang="en-US" dirty="0" err="1">
                <a:solidFill>
                  <a:prstClr val="white"/>
                </a:solidFill>
              </a:rPr>
              <a:t>gini</a:t>
            </a:r>
            <a:endParaRPr lang="en-US" dirty="0">
              <a:solidFill>
                <a:prstClr val="white"/>
              </a:solidFill>
            </a:endParaRPr>
          </a:p>
          <a:p>
            <a:r>
              <a:rPr lang="en-US" dirty="0">
                <a:solidFill>
                  <a:prstClr val="white"/>
                </a:solidFill>
              </a:rPr>
              <a:t>[1] 0.4191865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" y="-49999"/>
            <a:ext cx="8230313" cy="1243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141411"/>
            <a:ext cx="3124200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Rank Ordering </a:t>
            </a:r>
            <a:r>
              <a:rPr lang="en-US" dirty="0" err="1" smtClean="0"/>
              <a:t>train_set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6" y="3581400"/>
            <a:ext cx="4407794" cy="2743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050" dirty="0" err="1"/>
              <a:t>HoldOut_set$decile</a:t>
            </a:r>
            <a:r>
              <a:rPr lang="en-US" sz="1050" dirty="0"/>
              <a:t> = </a:t>
            </a:r>
            <a:r>
              <a:rPr lang="en-US" sz="1050" dirty="0" err="1"/>
              <a:t>decile</a:t>
            </a:r>
            <a:r>
              <a:rPr lang="en-US" sz="1050" dirty="0"/>
              <a:t>(</a:t>
            </a:r>
            <a:r>
              <a:rPr lang="en-US" sz="1050" dirty="0" err="1"/>
              <a:t>Holdout_prediction_Prob</a:t>
            </a:r>
            <a:r>
              <a:rPr lang="en-US" sz="1050" dirty="0"/>
              <a:t>[,2])</a:t>
            </a:r>
          </a:p>
          <a:p>
            <a:r>
              <a:rPr lang="en-US" sz="1050" dirty="0"/>
              <a:t>require(</a:t>
            </a:r>
            <a:r>
              <a:rPr lang="en-US" sz="1050" dirty="0" err="1"/>
              <a:t>data.table</a:t>
            </a:r>
            <a:r>
              <a:rPr lang="en-US" sz="1050" dirty="0"/>
              <a:t>)</a:t>
            </a:r>
          </a:p>
          <a:p>
            <a:r>
              <a:rPr lang="en-US" sz="1050" dirty="0"/>
              <a:t>require(scales)</a:t>
            </a:r>
          </a:p>
          <a:p>
            <a:r>
              <a:rPr lang="en-US" sz="1050" dirty="0" err="1"/>
              <a:t>HoldOut_set$Attrition_Numeric</a:t>
            </a:r>
            <a:r>
              <a:rPr lang="en-US" sz="1050" dirty="0"/>
              <a:t> = </a:t>
            </a:r>
            <a:r>
              <a:rPr lang="en-US" sz="1050" dirty="0" err="1"/>
              <a:t>ifelse</a:t>
            </a:r>
            <a:r>
              <a:rPr lang="en-US" sz="1050" dirty="0"/>
              <a:t>(</a:t>
            </a:r>
            <a:r>
              <a:rPr lang="en-US" sz="1050" dirty="0" err="1"/>
              <a:t>HoldOut_set$Attrition</a:t>
            </a:r>
            <a:r>
              <a:rPr lang="en-US" sz="1050" dirty="0"/>
              <a:t>=="No",0,1)</a:t>
            </a:r>
          </a:p>
          <a:p>
            <a:endParaRPr lang="en-US" sz="1050" dirty="0"/>
          </a:p>
          <a:p>
            <a:r>
              <a:rPr lang="en-US" sz="1050" dirty="0"/>
              <a:t>Ranking &lt;-function(</a:t>
            </a:r>
            <a:r>
              <a:rPr lang="en-US" sz="1050" dirty="0" err="1"/>
              <a:t>tmp_DT</a:t>
            </a:r>
            <a:r>
              <a:rPr lang="en-US" sz="1050" dirty="0"/>
              <a:t>){</a:t>
            </a:r>
          </a:p>
          <a:p>
            <a:r>
              <a:rPr lang="en-US" sz="1050" dirty="0"/>
              <a:t>  rank = </a:t>
            </a:r>
            <a:r>
              <a:rPr lang="en-US" sz="1050" dirty="0" err="1"/>
              <a:t>tmp_DT</a:t>
            </a:r>
            <a:r>
              <a:rPr lang="en-US" sz="1050" dirty="0"/>
              <a:t>[, list(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cnt</a:t>
            </a:r>
            <a:r>
              <a:rPr lang="en-US" sz="1050" dirty="0"/>
              <a:t> = length(</a:t>
            </a:r>
            <a:r>
              <a:rPr lang="en-US" sz="1050" dirty="0" err="1"/>
              <a:t>Attrition_Numeric</a:t>
            </a:r>
            <a:r>
              <a:rPr lang="en-US" sz="1050" dirty="0"/>
              <a:t>), 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cnt_resp</a:t>
            </a:r>
            <a:r>
              <a:rPr lang="en-US" sz="1050" dirty="0"/>
              <a:t> = sum(</a:t>
            </a:r>
            <a:r>
              <a:rPr lang="en-US" sz="1050" dirty="0" err="1"/>
              <a:t>Attrition_Numeric</a:t>
            </a:r>
            <a:r>
              <a:rPr lang="en-US" sz="1050" dirty="0"/>
              <a:t>), 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cnt_non_resp</a:t>
            </a:r>
            <a:r>
              <a:rPr lang="en-US" sz="1050" dirty="0"/>
              <a:t> = sum(</a:t>
            </a:r>
            <a:r>
              <a:rPr lang="en-US" sz="1050" dirty="0" err="1"/>
              <a:t>Attrition_Numeric</a:t>
            </a:r>
            <a:r>
              <a:rPr lang="en-US" sz="1050" dirty="0"/>
              <a:t> == 0)) , </a:t>
            </a:r>
          </a:p>
          <a:p>
            <a:r>
              <a:rPr lang="en-US" sz="1050" dirty="0"/>
              <a:t>    by=</a:t>
            </a:r>
            <a:r>
              <a:rPr lang="en-US" sz="1050" dirty="0" err="1"/>
              <a:t>decile</a:t>
            </a:r>
            <a:r>
              <a:rPr lang="en-US" sz="1050" dirty="0"/>
              <a:t>][order(-</a:t>
            </a:r>
            <a:r>
              <a:rPr lang="en-US" sz="1050" dirty="0" err="1"/>
              <a:t>decile</a:t>
            </a:r>
            <a:r>
              <a:rPr lang="en-US" sz="1050" dirty="0"/>
              <a:t>)]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rank$rrate</a:t>
            </a:r>
            <a:r>
              <a:rPr lang="en-US" sz="1050" dirty="0"/>
              <a:t> &lt;- round (</a:t>
            </a:r>
            <a:r>
              <a:rPr lang="en-US" sz="1050" dirty="0" err="1"/>
              <a:t>rank$cnt_resp</a:t>
            </a:r>
            <a:r>
              <a:rPr lang="en-US" sz="1050" dirty="0"/>
              <a:t> / rank$cnt,2);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rank$cum_resp</a:t>
            </a:r>
            <a:r>
              <a:rPr lang="en-US" sz="1050" dirty="0"/>
              <a:t> &lt;- </a:t>
            </a:r>
            <a:r>
              <a:rPr lang="en-US" sz="1050" dirty="0" err="1"/>
              <a:t>cumsum</a:t>
            </a:r>
            <a:r>
              <a:rPr lang="en-US" sz="1050" dirty="0"/>
              <a:t>(</a:t>
            </a:r>
            <a:r>
              <a:rPr lang="en-US" sz="1050" dirty="0" err="1"/>
              <a:t>rank$cnt_resp</a:t>
            </a:r>
            <a:r>
              <a:rPr lang="en-US" sz="1050" dirty="0"/>
              <a:t>)</a:t>
            </a:r>
          </a:p>
          <a:p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382000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19600" y="3581400"/>
            <a:ext cx="4572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 </a:t>
            </a:r>
            <a:r>
              <a:rPr lang="en-US" sz="1050" dirty="0" err="1">
                <a:solidFill>
                  <a:prstClr val="black"/>
                </a:solidFill>
              </a:rPr>
              <a:t>rank$cum_non_resp</a:t>
            </a:r>
            <a:r>
              <a:rPr lang="en-US" sz="1050" dirty="0">
                <a:solidFill>
                  <a:prstClr val="black"/>
                </a:solidFill>
              </a:rPr>
              <a:t> &lt;- </a:t>
            </a:r>
            <a:r>
              <a:rPr lang="en-US" sz="1050" dirty="0" err="1">
                <a:solidFill>
                  <a:prstClr val="black"/>
                </a:solidFill>
              </a:rPr>
              <a:t>cumsum</a:t>
            </a:r>
            <a:r>
              <a:rPr lang="en-US" sz="1050" dirty="0">
                <a:solidFill>
                  <a:prstClr val="black"/>
                </a:solidFill>
              </a:rPr>
              <a:t>(</a:t>
            </a:r>
            <a:r>
              <a:rPr lang="en-US" sz="1050" dirty="0" err="1">
                <a:solidFill>
                  <a:prstClr val="black"/>
                </a:solidFill>
              </a:rPr>
              <a:t>rank$cnt_non_resp</a:t>
            </a:r>
            <a:r>
              <a:rPr lang="en-US" sz="1050" dirty="0">
                <a:solidFill>
                  <a:prstClr val="black"/>
                </a:solidFill>
              </a:rPr>
              <a:t>)</a:t>
            </a:r>
          </a:p>
          <a:p>
            <a:r>
              <a:rPr lang="en-US" sz="1050" dirty="0">
                <a:solidFill>
                  <a:prstClr val="black"/>
                </a:solidFill>
              </a:rPr>
              <a:t>  </a:t>
            </a:r>
            <a:r>
              <a:rPr lang="en-US" sz="1050" dirty="0" err="1">
                <a:solidFill>
                  <a:prstClr val="black"/>
                </a:solidFill>
              </a:rPr>
              <a:t>rank$cum_rel_resp</a:t>
            </a:r>
            <a:r>
              <a:rPr lang="en-US" sz="1050" dirty="0">
                <a:solidFill>
                  <a:prstClr val="black"/>
                </a:solidFill>
              </a:rPr>
              <a:t> &lt;- round(</a:t>
            </a:r>
            <a:r>
              <a:rPr lang="en-US" sz="1050" dirty="0" err="1">
                <a:solidFill>
                  <a:prstClr val="black"/>
                </a:solidFill>
              </a:rPr>
              <a:t>rank$cum_resp</a:t>
            </a:r>
            <a:r>
              <a:rPr lang="en-US" sz="1050" dirty="0">
                <a:solidFill>
                  <a:prstClr val="black"/>
                </a:solidFill>
              </a:rPr>
              <a:t> / sum(</a:t>
            </a:r>
            <a:r>
              <a:rPr lang="en-US" sz="1050" dirty="0" err="1">
                <a:solidFill>
                  <a:prstClr val="black"/>
                </a:solidFill>
              </a:rPr>
              <a:t>rank$cnt_resp</a:t>
            </a:r>
            <a:r>
              <a:rPr lang="en-US" sz="1050" dirty="0">
                <a:solidFill>
                  <a:prstClr val="black"/>
                </a:solidFill>
              </a:rPr>
              <a:t>),2);</a:t>
            </a:r>
          </a:p>
          <a:p>
            <a:r>
              <a:rPr lang="en-US" sz="1050" dirty="0">
                <a:solidFill>
                  <a:prstClr val="black"/>
                </a:solidFill>
              </a:rPr>
              <a:t>  </a:t>
            </a:r>
            <a:r>
              <a:rPr lang="en-US" sz="1050" dirty="0" err="1">
                <a:solidFill>
                  <a:prstClr val="black"/>
                </a:solidFill>
              </a:rPr>
              <a:t>rank$cum_rel_non_resp</a:t>
            </a:r>
            <a:r>
              <a:rPr lang="en-US" sz="1050" dirty="0">
                <a:solidFill>
                  <a:prstClr val="black"/>
                </a:solidFill>
              </a:rPr>
              <a:t> &lt;- round(</a:t>
            </a:r>
            <a:r>
              <a:rPr lang="en-US" sz="1050" dirty="0" err="1">
                <a:solidFill>
                  <a:prstClr val="black"/>
                </a:solidFill>
              </a:rPr>
              <a:t>rank$cum_non_resp</a:t>
            </a:r>
            <a:r>
              <a:rPr lang="en-US" sz="1050" dirty="0">
                <a:solidFill>
                  <a:prstClr val="black"/>
                </a:solidFill>
              </a:rPr>
              <a:t> / sum(</a:t>
            </a:r>
            <a:r>
              <a:rPr lang="en-US" sz="1050" dirty="0" err="1">
                <a:solidFill>
                  <a:prstClr val="black"/>
                </a:solidFill>
              </a:rPr>
              <a:t>rank$cnt_non_resp</a:t>
            </a:r>
            <a:r>
              <a:rPr lang="en-US" sz="1050" dirty="0">
                <a:solidFill>
                  <a:prstClr val="black"/>
                </a:solidFill>
              </a:rPr>
              <a:t>),2);</a:t>
            </a:r>
          </a:p>
          <a:p>
            <a:r>
              <a:rPr lang="en-US" sz="1050" dirty="0">
                <a:solidFill>
                  <a:prstClr val="black"/>
                </a:solidFill>
              </a:rPr>
              <a:t>  </a:t>
            </a:r>
            <a:r>
              <a:rPr lang="en-US" sz="1050" dirty="0" err="1">
                <a:solidFill>
                  <a:prstClr val="black"/>
                </a:solidFill>
              </a:rPr>
              <a:t>rank$ks</a:t>
            </a:r>
            <a:r>
              <a:rPr lang="en-US" sz="1050" dirty="0">
                <a:solidFill>
                  <a:prstClr val="black"/>
                </a:solidFill>
              </a:rPr>
              <a:t> &lt;- abs(</a:t>
            </a:r>
            <a:r>
              <a:rPr lang="en-US" sz="1050" dirty="0" err="1">
                <a:solidFill>
                  <a:prstClr val="black"/>
                </a:solidFill>
              </a:rPr>
              <a:t>rank$cum_rel_resp</a:t>
            </a:r>
            <a:r>
              <a:rPr lang="en-US" sz="1050" dirty="0">
                <a:solidFill>
                  <a:prstClr val="black"/>
                </a:solidFill>
              </a:rPr>
              <a:t> - </a:t>
            </a:r>
            <a:r>
              <a:rPr lang="en-US" sz="1050" dirty="0" err="1">
                <a:solidFill>
                  <a:prstClr val="black"/>
                </a:solidFill>
              </a:rPr>
              <a:t>rank$cum_rel_non_resp</a:t>
            </a:r>
            <a:r>
              <a:rPr lang="en-US" sz="1050" dirty="0">
                <a:solidFill>
                  <a:prstClr val="black"/>
                </a:solidFill>
              </a:rPr>
              <a:t>);</a:t>
            </a:r>
          </a:p>
          <a:p>
            <a:r>
              <a:rPr lang="en-US" sz="1050" dirty="0">
                <a:solidFill>
                  <a:prstClr val="black"/>
                </a:solidFill>
              </a:rPr>
              <a:t>  </a:t>
            </a:r>
            <a:r>
              <a:rPr lang="en-US" sz="1050" dirty="0" err="1">
                <a:solidFill>
                  <a:prstClr val="black"/>
                </a:solidFill>
              </a:rPr>
              <a:t>rank$rrate</a:t>
            </a:r>
            <a:r>
              <a:rPr lang="en-US" sz="1050" dirty="0">
                <a:solidFill>
                  <a:prstClr val="black"/>
                </a:solidFill>
              </a:rPr>
              <a:t> &lt;- percent(</a:t>
            </a:r>
            <a:r>
              <a:rPr lang="en-US" sz="1050" dirty="0" err="1">
                <a:solidFill>
                  <a:prstClr val="black"/>
                </a:solidFill>
              </a:rPr>
              <a:t>rank$rrate</a:t>
            </a:r>
            <a:r>
              <a:rPr lang="en-US" sz="1050" dirty="0">
                <a:solidFill>
                  <a:prstClr val="black"/>
                </a:solidFill>
              </a:rPr>
              <a:t>)</a:t>
            </a:r>
          </a:p>
          <a:p>
            <a:r>
              <a:rPr lang="en-US" sz="1050" dirty="0">
                <a:solidFill>
                  <a:prstClr val="black"/>
                </a:solidFill>
              </a:rPr>
              <a:t>  </a:t>
            </a:r>
            <a:r>
              <a:rPr lang="en-US" sz="1050" dirty="0" err="1">
                <a:solidFill>
                  <a:prstClr val="black"/>
                </a:solidFill>
              </a:rPr>
              <a:t>rank$cum_rel_resp</a:t>
            </a:r>
            <a:r>
              <a:rPr lang="en-US" sz="1050" dirty="0">
                <a:solidFill>
                  <a:prstClr val="black"/>
                </a:solidFill>
              </a:rPr>
              <a:t> &lt;- percent(</a:t>
            </a:r>
            <a:r>
              <a:rPr lang="en-US" sz="1050" dirty="0" err="1">
                <a:solidFill>
                  <a:prstClr val="black"/>
                </a:solidFill>
              </a:rPr>
              <a:t>rank$cum_rel_resp</a:t>
            </a:r>
            <a:r>
              <a:rPr lang="en-US" sz="1050" dirty="0">
                <a:solidFill>
                  <a:prstClr val="black"/>
                </a:solidFill>
              </a:rPr>
              <a:t>)</a:t>
            </a:r>
          </a:p>
          <a:p>
            <a:r>
              <a:rPr lang="en-US" sz="1050" dirty="0">
                <a:solidFill>
                  <a:prstClr val="black"/>
                </a:solidFill>
              </a:rPr>
              <a:t>  </a:t>
            </a:r>
            <a:r>
              <a:rPr lang="en-US" sz="1050" dirty="0" err="1">
                <a:solidFill>
                  <a:prstClr val="black"/>
                </a:solidFill>
              </a:rPr>
              <a:t>rank$cum_rel_non_resp</a:t>
            </a:r>
            <a:r>
              <a:rPr lang="en-US" sz="1050" dirty="0">
                <a:solidFill>
                  <a:prstClr val="black"/>
                </a:solidFill>
              </a:rPr>
              <a:t> &lt;- percent(</a:t>
            </a:r>
            <a:r>
              <a:rPr lang="en-US" sz="1050" dirty="0" err="1">
                <a:solidFill>
                  <a:prstClr val="black"/>
                </a:solidFill>
              </a:rPr>
              <a:t>rank$cum_rel_non_resp</a:t>
            </a:r>
            <a:r>
              <a:rPr lang="en-US" sz="1050" dirty="0">
                <a:solidFill>
                  <a:prstClr val="black"/>
                </a:solidFill>
              </a:rPr>
              <a:t>)</a:t>
            </a:r>
          </a:p>
          <a:p>
            <a:r>
              <a:rPr lang="en-US" sz="1050" dirty="0">
                <a:solidFill>
                  <a:prstClr val="black"/>
                </a:solidFill>
              </a:rPr>
              <a:t>  </a:t>
            </a:r>
          </a:p>
          <a:p>
            <a:r>
              <a:rPr lang="en-US" sz="1050" dirty="0">
                <a:solidFill>
                  <a:prstClr val="black"/>
                </a:solidFill>
              </a:rPr>
              <a:t>  return(rank)</a:t>
            </a:r>
          </a:p>
          <a:p>
            <a:r>
              <a:rPr lang="en-US" sz="1050" dirty="0">
                <a:solidFill>
                  <a:prstClr val="black"/>
                </a:solidFill>
              </a:rPr>
              <a:t>}</a:t>
            </a:r>
          </a:p>
          <a:p>
            <a:r>
              <a:rPr lang="en-US" sz="1050" dirty="0">
                <a:solidFill>
                  <a:prstClr val="black"/>
                </a:solidFill>
              </a:rPr>
              <a:t>View(rank)</a:t>
            </a:r>
          </a:p>
        </p:txBody>
      </p:sp>
    </p:spTree>
    <p:extLst>
      <p:ext uri="{BB962C8B-B14F-4D97-AF65-F5344CB8AC3E}">
        <p14:creationId xmlns:p14="http://schemas.microsoft.com/office/powerpoint/2010/main" val="30571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230313" cy="124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1" y="1066800"/>
            <a:ext cx="7845988" cy="3581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4685" y="4343400"/>
            <a:ext cx="6501685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Holdout_RF_Ranking</a:t>
            </a:r>
            <a:r>
              <a:rPr lang="en-US" sz="1400" dirty="0" smtClean="0"/>
              <a:t> </a:t>
            </a:r>
            <a:r>
              <a:rPr lang="en-US" sz="1400" dirty="0"/>
              <a:t>= Ranking(</a:t>
            </a:r>
            <a:r>
              <a:rPr lang="en-US" sz="1400" dirty="0" err="1"/>
              <a:t>data.table</a:t>
            </a:r>
            <a:r>
              <a:rPr lang="en-US" sz="1400" dirty="0"/>
              <a:t>(</a:t>
            </a:r>
            <a:r>
              <a:rPr lang="en-US" sz="1400" dirty="0" err="1"/>
              <a:t>HoldOut_set</a:t>
            </a:r>
            <a:r>
              <a:rPr lang="en-US" sz="1400" dirty="0"/>
              <a:t>))</a:t>
            </a:r>
          </a:p>
          <a:p>
            <a:r>
              <a:rPr lang="en-US" sz="1400" dirty="0" err="1" smtClean="0"/>
              <a:t>train_set$Attrition_Numeric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ifelse</a:t>
            </a:r>
            <a:r>
              <a:rPr lang="en-US" sz="1400" dirty="0"/>
              <a:t>(</a:t>
            </a:r>
            <a:r>
              <a:rPr lang="en-US" sz="1400" dirty="0" err="1"/>
              <a:t>train_set$Attrition</a:t>
            </a:r>
            <a:r>
              <a:rPr lang="en-US" sz="1400" dirty="0"/>
              <a:t>=="No",0,1)</a:t>
            </a:r>
          </a:p>
          <a:p>
            <a:r>
              <a:rPr lang="en-US" sz="1400" dirty="0" err="1"/>
              <a:t>train_set_Prob</a:t>
            </a:r>
            <a:r>
              <a:rPr lang="en-US" sz="1400" dirty="0"/>
              <a:t> = predict(</a:t>
            </a:r>
            <a:r>
              <a:rPr lang="en-US" sz="1400" dirty="0" err="1"/>
              <a:t>RF_model,newdata</a:t>
            </a:r>
            <a:r>
              <a:rPr lang="en-US" sz="1400" dirty="0"/>
              <a:t> =</a:t>
            </a:r>
            <a:r>
              <a:rPr lang="en-US" sz="1400" dirty="0" err="1"/>
              <a:t>train_set</a:t>
            </a:r>
            <a:r>
              <a:rPr lang="en-US" sz="1400" dirty="0"/>
              <a:t>, type='</a:t>
            </a:r>
            <a:r>
              <a:rPr lang="en-US" sz="1400" dirty="0" err="1"/>
              <a:t>prob</a:t>
            </a:r>
            <a:r>
              <a:rPr lang="en-US" sz="1400" dirty="0"/>
              <a:t>')</a:t>
            </a:r>
          </a:p>
          <a:p>
            <a:r>
              <a:rPr lang="en-US" sz="1400" dirty="0" err="1"/>
              <a:t>train_set_class</a:t>
            </a:r>
            <a:r>
              <a:rPr lang="en-US" sz="1400" dirty="0"/>
              <a:t> =predict(</a:t>
            </a:r>
            <a:r>
              <a:rPr lang="en-US" sz="1400" dirty="0" err="1"/>
              <a:t>RF_model,newdata</a:t>
            </a:r>
            <a:r>
              <a:rPr lang="en-US" sz="1400" dirty="0"/>
              <a:t> = </a:t>
            </a:r>
            <a:r>
              <a:rPr lang="en-US" sz="1400" dirty="0" err="1"/>
              <a:t>train_set</a:t>
            </a:r>
            <a:r>
              <a:rPr lang="en-US" sz="1400" dirty="0"/>
              <a:t>, type='class')</a:t>
            </a:r>
          </a:p>
          <a:p>
            <a:r>
              <a:rPr lang="en-US" sz="1400" dirty="0" err="1"/>
              <a:t>train_set$RF_prob</a:t>
            </a:r>
            <a:r>
              <a:rPr lang="en-US" sz="1400" dirty="0"/>
              <a:t> =</a:t>
            </a:r>
            <a:r>
              <a:rPr lang="en-US" sz="1400" dirty="0" err="1"/>
              <a:t>train_set_Prob</a:t>
            </a:r>
            <a:r>
              <a:rPr lang="en-US" sz="1400" dirty="0"/>
              <a:t>[,2]</a:t>
            </a:r>
          </a:p>
          <a:p>
            <a:r>
              <a:rPr lang="en-US" sz="1400" dirty="0" err="1"/>
              <a:t>train_set$decile</a:t>
            </a:r>
            <a:r>
              <a:rPr lang="en-US" sz="1400" dirty="0"/>
              <a:t> = </a:t>
            </a:r>
            <a:r>
              <a:rPr lang="en-US" sz="1400" dirty="0" err="1"/>
              <a:t>decile</a:t>
            </a:r>
            <a:r>
              <a:rPr lang="en-US" sz="1400" dirty="0"/>
              <a:t>(</a:t>
            </a:r>
            <a:r>
              <a:rPr lang="en-US" sz="1400" dirty="0" err="1"/>
              <a:t>train_set_Prob</a:t>
            </a:r>
            <a:r>
              <a:rPr lang="en-US" sz="1400" dirty="0"/>
              <a:t>[,2])</a:t>
            </a:r>
          </a:p>
          <a:p>
            <a:r>
              <a:rPr lang="en-US" sz="1400" dirty="0" err="1"/>
              <a:t>train_set$RF_class</a:t>
            </a:r>
            <a:r>
              <a:rPr lang="en-US" sz="1400" dirty="0"/>
              <a:t> = </a:t>
            </a:r>
            <a:r>
              <a:rPr lang="en-US" sz="1400" dirty="0" err="1"/>
              <a:t>train_set_class</a:t>
            </a:r>
            <a:endParaRPr lang="en-US" sz="1400" dirty="0"/>
          </a:p>
          <a:p>
            <a:r>
              <a:rPr lang="en-US" sz="1400" dirty="0" err="1"/>
              <a:t>train_set_RF_Ranking</a:t>
            </a:r>
            <a:r>
              <a:rPr lang="en-US" sz="1400" dirty="0"/>
              <a:t> = Ranking(</a:t>
            </a:r>
            <a:r>
              <a:rPr lang="en-US" sz="1400" dirty="0" err="1"/>
              <a:t>data.table</a:t>
            </a:r>
            <a:r>
              <a:rPr lang="en-US" sz="1400" dirty="0"/>
              <a:t>((</a:t>
            </a:r>
            <a:r>
              <a:rPr lang="en-US" sz="1400" dirty="0" err="1"/>
              <a:t>train_set</a:t>
            </a:r>
            <a:r>
              <a:rPr lang="en-US" sz="1400" dirty="0"/>
              <a:t>)))</a:t>
            </a:r>
          </a:p>
          <a:p>
            <a:r>
              <a:rPr lang="en-US" sz="1400" dirty="0" smtClean="0"/>
              <a:t>View(</a:t>
            </a:r>
            <a:r>
              <a:rPr lang="en-US" sz="1400" dirty="0" err="1" smtClean="0"/>
              <a:t>Holdout_RF_Ranking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View(</a:t>
            </a:r>
            <a:r>
              <a:rPr lang="en-US" sz="1400" dirty="0" err="1" smtClean="0"/>
              <a:t>train_set_RF_Ranking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5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25146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3471" b="28603"/>
          <a:stretch/>
        </p:blipFill>
        <p:spPr>
          <a:xfrm>
            <a:off x="228600" y="152400"/>
            <a:ext cx="8686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Summary(EDA)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73" y="1662050"/>
            <a:ext cx="4191000" cy="2164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73" y="3824849"/>
            <a:ext cx="4351638" cy="24075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00400" y="1173890"/>
            <a:ext cx="2124075" cy="531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05404"/>
            <a:ext cx="4487562" cy="44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7543800" cy="2890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04818"/>
            <a:ext cx="7543800" cy="35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292"/>
            <a:ext cx="8229600" cy="1143000"/>
          </a:xfrm>
        </p:spPr>
        <p:txBody>
          <a:bodyPr/>
          <a:lstStyle/>
          <a:p>
            <a:r>
              <a:rPr lang="en-US" dirty="0" smtClean="0"/>
              <a:t>Getting Percentile Distribution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3050" y="4743876"/>
            <a:ext cx="158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………..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692"/>
            <a:ext cx="6249554" cy="124112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5975" y="2599446"/>
            <a:ext cx="4972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468" y="1535800"/>
            <a:ext cx="5981700" cy="510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751"/>
            <a:ext cx="5762625" cy="1492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18" y="2045816"/>
            <a:ext cx="5772150" cy="1459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646" y="3531973"/>
            <a:ext cx="5991225" cy="495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4053789"/>
            <a:ext cx="5305425" cy="24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missing values &amp; outliers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1225950"/>
            <a:ext cx="3200400" cy="1773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4192"/>
            <a:ext cx="3200399" cy="17728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4899" y="299966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boxplot</a:t>
            </a:r>
            <a:r>
              <a:rPr lang="en-US" dirty="0"/>
              <a:t>(</a:t>
            </a:r>
            <a:r>
              <a:rPr lang="en-US" dirty="0" err="1"/>
              <a:t>dataset$Age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2550" y="304707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/>
              <a:t>boxplot</a:t>
            </a:r>
            <a:r>
              <a:rPr lang="en-US" dirty="0"/>
              <a:t>(</a:t>
            </a:r>
            <a:r>
              <a:rPr lang="en-US" dirty="0" err="1"/>
              <a:t>dataset$DailyRate</a:t>
            </a:r>
            <a:r>
              <a:rPr lang="en-US" dirty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3275937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1" y="3505201"/>
            <a:ext cx="3347936" cy="1905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24450" y="5410201"/>
            <a:ext cx="306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/>
              <a:t>boxplot</a:t>
            </a:r>
            <a:r>
              <a:rPr lang="en-US" dirty="0"/>
              <a:t>(</a:t>
            </a:r>
            <a:r>
              <a:rPr lang="en-US" dirty="0" err="1"/>
              <a:t>dataset$MonthlyRate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917" y="5334000"/>
            <a:ext cx="293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/>
              <a:t>boxplot</a:t>
            </a:r>
            <a:r>
              <a:rPr lang="en-US" dirty="0"/>
              <a:t>(</a:t>
            </a:r>
            <a:r>
              <a:rPr lang="en-US" dirty="0" err="1"/>
              <a:t>dataset$HourlyRate</a:t>
            </a:r>
            <a:r>
              <a:rPr lang="en-US" dirty="0"/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31933"/>
            <a:ext cx="7408536" cy="9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02579"/>
            <a:ext cx="7086600" cy="3674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1" y="4800600"/>
            <a:ext cx="675174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PPT Template (1) (2)</Template>
  <TotalTime>371</TotalTime>
  <Words>1180</Words>
  <Application>Microsoft Office PowerPoint</Application>
  <PresentationFormat>On-screen Show (4:3)</PresentationFormat>
  <Paragraphs>269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Presentation3</vt:lpstr>
      <vt:lpstr>HR_Employee_Attrition  using Random Forest </vt:lpstr>
      <vt:lpstr>Data Import</vt:lpstr>
      <vt:lpstr>PowerPoint Presentation</vt:lpstr>
      <vt:lpstr>Data Summary(EDA)</vt:lpstr>
      <vt:lpstr>PowerPoint Presentation</vt:lpstr>
      <vt:lpstr>Getting Percentile Distribution</vt:lpstr>
      <vt:lpstr>PowerPoint Presentation</vt:lpstr>
      <vt:lpstr>Check for missing values &amp; outliers</vt:lpstr>
      <vt:lpstr>Class Imbalance</vt:lpstr>
      <vt:lpstr>PowerPoint Presentation</vt:lpstr>
      <vt:lpstr>Information Value Using Excel</vt:lpstr>
      <vt:lpstr>PowerPoint Presentation</vt:lpstr>
      <vt:lpstr>PowerPoint Presentation</vt:lpstr>
      <vt:lpstr>PowerPoint Presentation</vt:lpstr>
      <vt:lpstr>Sampling</vt:lpstr>
      <vt:lpstr>PowerPoint Presentation</vt:lpstr>
      <vt:lpstr>Check Correlation</vt:lpstr>
      <vt:lpstr>PowerPoint Presentation</vt:lpstr>
      <vt:lpstr>Deciding appropriate number of trees </vt:lpstr>
      <vt:lpstr>Tuning Random Forest</vt:lpstr>
      <vt:lpstr>Model After tuning ntree and mtry</vt:lpstr>
      <vt:lpstr> Finally tune nodesize</vt:lpstr>
      <vt:lpstr>PowerPoint Presentation</vt:lpstr>
      <vt:lpstr>GINI Index and AUC</vt:lpstr>
      <vt:lpstr>Rank Ordering train_set Table</vt:lpstr>
      <vt:lpstr>PowerPoint Presentation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HR_Employee_Attrition  using Logistic Regression</dc:title>
  <dc:creator>Murtaza</dc:creator>
  <cp:lastModifiedBy>Mahendra Thakur</cp:lastModifiedBy>
  <cp:revision>66</cp:revision>
  <dcterms:created xsi:type="dcterms:W3CDTF">2017-08-08T06:27:06Z</dcterms:created>
  <dcterms:modified xsi:type="dcterms:W3CDTF">2017-08-08T17:41:06Z</dcterms:modified>
</cp:coreProperties>
</file>