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64" r:id="rId2"/>
    <p:sldId id="257" r:id="rId3"/>
    <p:sldId id="258" r:id="rId4"/>
    <p:sldId id="256" r:id="rId5"/>
    <p:sldId id="261" r:id="rId6"/>
    <p:sldId id="262" r:id="rId7"/>
    <p:sldId id="263" r:id="rId8"/>
    <p:sldId id="268" r:id="rId9"/>
    <p:sldId id="269" r:id="rId10"/>
    <p:sldId id="266" r:id="rId11"/>
    <p:sldId id="267" r:id="rId12"/>
    <p:sldId id="265"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70EBC4-F8EC-4A25-BED6-27E39E5D885E}">
          <p14:sldIdLst>
            <p14:sldId id="264"/>
            <p14:sldId id="257"/>
            <p14:sldId id="258"/>
            <p14:sldId id="256"/>
            <p14:sldId id="261"/>
            <p14:sldId id="262"/>
            <p14:sldId id="263"/>
            <p14:sldId id="268"/>
            <p14:sldId id="269"/>
            <p14:sldId id="266"/>
            <p14:sldId id="267"/>
            <p14:sldId id="265"/>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405811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F16CDB-62DE-42CD-A43F-EBD2518132D5}"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3842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339988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4716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4204902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3327651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2444163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3716729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121640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57665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307179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F16CDB-62DE-42CD-A43F-EBD2518132D5}"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373266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F16CDB-62DE-42CD-A43F-EBD2518132D5}" type="datetimeFigureOut">
              <a:rPr lang="en-IN" smtClean="0"/>
              <a:t>22-05-2020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344121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100612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48397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F16CDB-62DE-42CD-A43F-EBD2518132D5}" type="datetimeFigureOut">
              <a:rPr lang="en-IN" smtClean="0"/>
              <a:t>22-05-2020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234405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F16CDB-62DE-42CD-A43F-EBD2518132D5}"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8B4F-1D10-4076-83C3-D308F5C1A9D0}" type="slidenum">
              <a:rPr lang="en-IN" smtClean="0"/>
              <a:t>‹#›</a:t>
            </a:fld>
            <a:endParaRPr lang="en-IN"/>
          </a:p>
        </p:txBody>
      </p:sp>
    </p:spTree>
    <p:extLst>
      <p:ext uri="{BB962C8B-B14F-4D97-AF65-F5344CB8AC3E}">
        <p14:creationId xmlns:p14="http://schemas.microsoft.com/office/powerpoint/2010/main" val="163155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F16CDB-62DE-42CD-A43F-EBD2518132D5}" type="datetimeFigureOut">
              <a:rPr lang="en-IN" smtClean="0"/>
              <a:t>22-05-2020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E58B4F-1D10-4076-83C3-D308F5C1A9D0}" type="slidenum">
              <a:rPr lang="en-IN" smtClean="0"/>
              <a:t>‹#›</a:t>
            </a:fld>
            <a:endParaRPr lang="en-IN"/>
          </a:p>
        </p:txBody>
      </p:sp>
    </p:spTree>
    <p:extLst>
      <p:ext uri="{BB962C8B-B14F-4D97-AF65-F5344CB8AC3E}">
        <p14:creationId xmlns:p14="http://schemas.microsoft.com/office/powerpoint/2010/main" val="7091684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D5F6-6629-445A-A9B9-9DEB333A5AD7}"/>
              </a:ext>
            </a:extLst>
          </p:cNvPr>
          <p:cNvSpPr>
            <a:spLocks noGrp="1"/>
          </p:cNvSpPr>
          <p:nvPr>
            <p:ph type="title"/>
          </p:nvPr>
        </p:nvSpPr>
        <p:spPr>
          <a:xfrm>
            <a:off x="838200" y="365125"/>
            <a:ext cx="10515600" cy="3860646"/>
          </a:xfrm>
        </p:spPr>
        <p:txBody>
          <a:bodyPr/>
          <a:lstStyle/>
          <a:p>
            <a:r>
              <a:rPr lang="en-IN" sz="6600" dirty="0"/>
              <a:t>DISEASE PREDICTOR</a:t>
            </a:r>
          </a:p>
        </p:txBody>
      </p:sp>
      <p:pic>
        <p:nvPicPr>
          <p:cNvPr id="6" name="Picture 5">
            <a:extLst>
              <a:ext uri="{FF2B5EF4-FFF2-40B4-BE49-F238E27FC236}">
                <a16:creationId xmlns:a16="http://schemas.microsoft.com/office/drawing/2014/main" id="{6682F231-992E-4BD1-8CA8-0FA56BBDA8DE}"/>
              </a:ext>
            </a:extLst>
          </p:cNvPr>
          <p:cNvPicPr>
            <a:picLocks noChangeAspect="1"/>
          </p:cNvPicPr>
          <p:nvPr/>
        </p:nvPicPr>
        <p:blipFill>
          <a:blip r:embed="rId2"/>
          <a:stretch>
            <a:fillRect/>
          </a:stretch>
        </p:blipFill>
        <p:spPr>
          <a:xfrm>
            <a:off x="9814079" y="4516484"/>
            <a:ext cx="1851179" cy="1851179"/>
          </a:xfrm>
          <a:prstGeom prst="rect">
            <a:avLst/>
          </a:prstGeom>
          <a:effectLst>
            <a:glow rad="228600">
              <a:schemeClr val="accent1">
                <a:satMod val="175000"/>
                <a:alpha val="40000"/>
              </a:schemeClr>
            </a:glow>
          </a:effectLst>
        </p:spPr>
      </p:pic>
      <p:pic>
        <p:nvPicPr>
          <p:cNvPr id="7" name="Picture 6">
            <a:extLst>
              <a:ext uri="{FF2B5EF4-FFF2-40B4-BE49-F238E27FC236}">
                <a16:creationId xmlns:a16="http://schemas.microsoft.com/office/drawing/2014/main" id="{635F30EB-8017-4FCC-A4F2-8CAC68A265A2}"/>
              </a:ext>
            </a:extLst>
          </p:cNvPr>
          <p:cNvPicPr>
            <a:picLocks noChangeAspect="1"/>
          </p:cNvPicPr>
          <p:nvPr/>
        </p:nvPicPr>
        <p:blipFill>
          <a:blip r:embed="rId3"/>
          <a:stretch>
            <a:fillRect/>
          </a:stretch>
        </p:blipFill>
        <p:spPr>
          <a:xfrm>
            <a:off x="838200" y="4500763"/>
            <a:ext cx="2457450" cy="18669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30217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4B81-FA9A-443D-8D08-FAD98D614CE2}"/>
              </a:ext>
            </a:extLst>
          </p:cNvPr>
          <p:cNvSpPr>
            <a:spLocks noGrp="1"/>
          </p:cNvSpPr>
          <p:nvPr>
            <p:ph type="title"/>
          </p:nvPr>
        </p:nvSpPr>
        <p:spPr/>
        <p:txBody>
          <a:bodyPr/>
          <a:lstStyle/>
          <a:p>
            <a:r>
              <a:rPr lang="en-IN" dirty="0"/>
              <a:t>Results And Analysis</a:t>
            </a:r>
          </a:p>
        </p:txBody>
      </p:sp>
      <p:pic>
        <p:nvPicPr>
          <p:cNvPr id="8" name="Picture 7">
            <a:extLst>
              <a:ext uri="{FF2B5EF4-FFF2-40B4-BE49-F238E27FC236}">
                <a16:creationId xmlns:a16="http://schemas.microsoft.com/office/drawing/2014/main" id="{581AEA2E-4B40-41AF-AC1F-93FD74B8DD27}"/>
              </a:ext>
            </a:extLst>
          </p:cNvPr>
          <p:cNvPicPr>
            <a:picLocks noChangeAspect="1"/>
          </p:cNvPicPr>
          <p:nvPr/>
        </p:nvPicPr>
        <p:blipFill>
          <a:blip r:embed="rId2"/>
          <a:stretch>
            <a:fillRect/>
          </a:stretch>
        </p:blipFill>
        <p:spPr>
          <a:xfrm>
            <a:off x="6781999" y="3541879"/>
            <a:ext cx="4291956" cy="2414225"/>
          </a:xfrm>
          <a:prstGeom prst="rect">
            <a:avLst/>
          </a:prstGeom>
        </p:spPr>
      </p:pic>
      <p:sp>
        <p:nvSpPr>
          <p:cNvPr id="13" name="Content Placeholder 12">
            <a:extLst>
              <a:ext uri="{FF2B5EF4-FFF2-40B4-BE49-F238E27FC236}">
                <a16:creationId xmlns:a16="http://schemas.microsoft.com/office/drawing/2014/main" id="{EAEE4C3B-3AA7-4101-8AA8-56DB7803B7E6}"/>
              </a:ext>
            </a:extLst>
          </p:cNvPr>
          <p:cNvSpPr>
            <a:spLocks noGrp="1"/>
          </p:cNvSpPr>
          <p:nvPr>
            <p:ph idx="1"/>
          </p:nvPr>
        </p:nvSpPr>
        <p:spPr>
          <a:xfrm>
            <a:off x="439496" y="1963363"/>
            <a:ext cx="5768005" cy="4195481"/>
          </a:xfrm>
        </p:spPr>
        <p:txBody>
          <a:bodyPr/>
          <a:lstStyle/>
          <a:p>
            <a:pPr marL="0" indent="0">
              <a:buNone/>
            </a:pPr>
            <a:r>
              <a:rPr lang="en-IN" dirty="0"/>
              <a:t>The test case designed for the project is discussed below:</a:t>
            </a:r>
            <a:r>
              <a:rPr lang="en-IN" b="1" dirty="0"/>
              <a:t> </a:t>
            </a:r>
            <a:endParaRPr lang="en-IN" dirty="0"/>
          </a:p>
          <a:p>
            <a:pPr marL="0" indent="0">
              <a:buNone/>
            </a:pPr>
            <a:r>
              <a:rPr lang="en-IN" b="1" dirty="0"/>
              <a:t> </a:t>
            </a:r>
            <a:endParaRPr lang="en-IN" dirty="0"/>
          </a:p>
          <a:p>
            <a:pPr marL="0" indent="0">
              <a:buNone/>
            </a:pPr>
            <a:r>
              <a:rPr lang="en-IN" dirty="0"/>
              <a:t>Test case 1: Submit the symptoms from the list. </a:t>
            </a:r>
          </a:p>
          <a:p>
            <a:pPr marL="0" indent="0">
              <a:buNone/>
            </a:pPr>
            <a:r>
              <a:rPr lang="en-IN" dirty="0"/>
              <a:t>The symptoms are : abdominal pain, nausea ,high fever , fatigue,  constipation, belly pain , toxic look, vomiting and chills. </a:t>
            </a:r>
          </a:p>
          <a:p>
            <a:pPr marL="0" indent="0">
              <a:buNone/>
            </a:pPr>
            <a:r>
              <a:rPr lang="en-IN" b="1" dirty="0"/>
              <a:t>Expected result</a:t>
            </a:r>
            <a:r>
              <a:rPr lang="en-IN" dirty="0"/>
              <a:t>: According to the symptoms submitted the expected disease is Typhoid. </a:t>
            </a:r>
          </a:p>
          <a:p>
            <a:pPr marL="0" indent="0">
              <a:buNone/>
            </a:pPr>
            <a:endParaRPr lang="en-IN" dirty="0"/>
          </a:p>
        </p:txBody>
      </p:sp>
      <p:pic>
        <p:nvPicPr>
          <p:cNvPr id="14" name="Picture 13">
            <a:extLst>
              <a:ext uri="{FF2B5EF4-FFF2-40B4-BE49-F238E27FC236}">
                <a16:creationId xmlns:a16="http://schemas.microsoft.com/office/drawing/2014/main" id="{E90671F9-AC66-49CA-8BBC-7349BAC90EAF}"/>
              </a:ext>
            </a:extLst>
          </p:cNvPr>
          <p:cNvPicPr>
            <a:picLocks noChangeAspect="1"/>
          </p:cNvPicPr>
          <p:nvPr/>
        </p:nvPicPr>
        <p:blipFill>
          <a:blip r:embed="rId3"/>
          <a:stretch>
            <a:fillRect/>
          </a:stretch>
        </p:blipFill>
        <p:spPr>
          <a:xfrm>
            <a:off x="6781999" y="1058958"/>
            <a:ext cx="4316342" cy="2426418"/>
          </a:xfrm>
          <a:prstGeom prst="rect">
            <a:avLst/>
          </a:prstGeom>
        </p:spPr>
      </p:pic>
    </p:spTree>
    <p:extLst>
      <p:ext uri="{BB962C8B-B14F-4D97-AF65-F5344CB8AC3E}">
        <p14:creationId xmlns:p14="http://schemas.microsoft.com/office/powerpoint/2010/main" val="35563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28BDF5-241B-4583-8C0F-B2BF87452357}"/>
              </a:ext>
            </a:extLst>
          </p:cNvPr>
          <p:cNvPicPr>
            <a:picLocks noGrp="1" noChangeAspect="1"/>
          </p:cNvPicPr>
          <p:nvPr>
            <p:ph idx="1"/>
          </p:nvPr>
        </p:nvPicPr>
        <p:blipFill>
          <a:blip r:embed="rId2"/>
          <a:stretch>
            <a:fillRect/>
          </a:stretch>
        </p:blipFill>
        <p:spPr>
          <a:xfrm>
            <a:off x="7023114" y="3915194"/>
            <a:ext cx="4919898" cy="2395936"/>
          </a:xfrm>
          <a:prstGeom prst="rect">
            <a:avLst/>
          </a:prstGeom>
        </p:spPr>
      </p:pic>
      <p:sp>
        <p:nvSpPr>
          <p:cNvPr id="5" name="Rectangle 4">
            <a:extLst>
              <a:ext uri="{FF2B5EF4-FFF2-40B4-BE49-F238E27FC236}">
                <a16:creationId xmlns:a16="http://schemas.microsoft.com/office/drawing/2014/main" id="{7F5C9D58-12CA-4025-AC0C-627C77A8CC1C}"/>
              </a:ext>
            </a:extLst>
          </p:cNvPr>
          <p:cNvSpPr/>
          <p:nvPr/>
        </p:nvSpPr>
        <p:spPr>
          <a:xfrm>
            <a:off x="775317" y="2277576"/>
            <a:ext cx="6096000" cy="2031325"/>
          </a:xfrm>
          <a:prstGeom prst="rect">
            <a:avLst/>
          </a:prstGeom>
        </p:spPr>
        <p:txBody>
          <a:bodyPr>
            <a:spAutoFit/>
          </a:bodyPr>
          <a:lstStyle/>
          <a:p>
            <a:r>
              <a:rPr lang="en-US" dirty="0"/>
              <a:t>Test Case 2: Submit the symptoms from the list. </a:t>
            </a:r>
          </a:p>
          <a:p>
            <a:r>
              <a:rPr lang="en-US" dirty="0"/>
              <a:t>The symptoms are : Visual disturbances, depression, irritability , stiff neck, blurred vision,  Acidity ,excessive hunger and headache. </a:t>
            </a:r>
          </a:p>
          <a:p>
            <a:r>
              <a:rPr lang="en-US" dirty="0"/>
              <a:t> </a:t>
            </a:r>
          </a:p>
          <a:p>
            <a:r>
              <a:rPr lang="en-US" dirty="0"/>
              <a:t>Expected result: According to the symptoms submitted the expected disease is Migraine</a:t>
            </a:r>
          </a:p>
        </p:txBody>
      </p:sp>
      <p:pic>
        <p:nvPicPr>
          <p:cNvPr id="6" name="Picture 5">
            <a:extLst>
              <a:ext uri="{FF2B5EF4-FFF2-40B4-BE49-F238E27FC236}">
                <a16:creationId xmlns:a16="http://schemas.microsoft.com/office/drawing/2014/main" id="{34DDAB81-6D79-498C-9CA8-12C8DA47B828}"/>
              </a:ext>
            </a:extLst>
          </p:cNvPr>
          <p:cNvPicPr>
            <a:picLocks noChangeAspect="1"/>
          </p:cNvPicPr>
          <p:nvPr/>
        </p:nvPicPr>
        <p:blipFill>
          <a:blip r:embed="rId3"/>
          <a:stretch>
            <a:fillRect/>
          </a:stretch>
        </p:blipFill>
        <p:spPr>
          <a:xfrm>
            <a:off x="7218145" y="1296139"/>
            <a:ext cx="4529836" cy="2548033"/>
          </a:xfrm>
          <a:prstGeom prst="rect">
            <a:avLst/>
          </a:prstGeom>
        </p:spPr>
      </p:pic>
    </p:spTree>
    <p:extLst>
      <p:ext uri="{BB962C8B-B14F-4D97-AF65-F5344CB8AC3E}">
        <p14:creationId xmlns:p14="http://schemas.microsoft.com/office/powerpoint/2010/main" val="132726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E3E0-4C80-4531-81FF-3310E91FE3B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468D46B-9A9A-445E-883F-D052CAC12BA0}"/>
              </a:ext>
            </a:extLst>
          </p:cNvPr>
          <p:cNvSpPr>
            <a:spLocks noGrp="1"/>
          </p:cNvSpPr>
          <p:nvPr>
            <p:ph idx="1"/>
          </p:nvPr>
        </p:nvSpPr>
        <p:spPr/>
        <p:txBody>
          <a:bodyPr>
            <a:normAutofit fontScale="92500" lnSpcReduction="20000"/>
          </a:bodyPr>
          <a:lstStyle/>
          <a:p>
            <a:r>
              <a:rPr lang="en-IN" dirty="0"/>
              <a:t>The ultimate goal is to facilitate coordinated and well-informed health care systems capable of ensuring maximum patient satisfaction. In developing nations, predictive analytics are the next big idea in medicine –the next evolution in statistics – and roles will change as a result. Patients can get to become higher knowing and can get to assume a lot of responsibility for his or her own care, if they are to make use of the information derived. Physician roles can probably modification to a lot of an advisor than head, who will advise, warn and help individual patients. Perhaps time with individual patients can increase and physicians will another time have the time to create positive and lasting relationships with their patients.  In this study five different data mining classification techniques were used for the prediction of various diseases and their performance was compared in order to evaluate the best classifier. An important challenge in data mining and machine learning areas is to build precise and computationally efficient classifiers for Medical applications </a:t>
            </a:r>
          </a:p>
          <a:p>
            <a:endParaRPr lang="en-IN" dirty="0"/>
          </a:p>
        </p:txBody>
      </p:sp>
    </p:spTree>
    <p:extLst>
      <p:ext uri="{BB962C8B-B14F-4D97-AF65-F5344CB8AC3E}">
        <p14:creationId xmlns:p14="http://schemas.microsoft.com/office/powerpoint/2010/main" val="206938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FCC0-27EC-44E8-ACD6-317D6C44B577}"/>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540F99A9-6907-4DBB-8394-05BCA9850257}"/>
              </a:ext>
            </a:extLst>
          </p:cNvPr>
          <p:cNvSpPr>
            <a:spLocks noGrp="1"/>
          </p:cNvSpPr>
          <p:nvPr>
            <p:ph sz="half" idx="1"/>
          </p:nvPr>
        </p:nvSpPr>
        <p:spPr>
          <a:xfrm>
            <a:off x="838199" y="1825625"/>
            <a:ext cx="10223377" cy="4351338"/>
          </a:xfrm>
        </p:spPr>
        <p:txBody>
          <a:bodyPr>
            <a:normAutofit/>
          </a:bodyPr>
          <a:lstStyle/>
          <a:p>
            <a:r>
              <a:rPr lang="en-US" dirty="0"/>
              <a:t> Every one of us would like to have a good medical care system and physicians are expected to be medical experts and take good decisions all the time. But it’s highly unlikely to memorize all the knowledge, patient history, records needed for every situation. Although they have all the massive amount of data and information; it’s difficult to compare and </a:t>
            </a:r>
            <a:r>
              <a:rPr lang="en-US" dirty="0" err="1"/>
              <a:t>analyse</a:t>
            </a:r>
            <a:r>
              <a:rPr lang="en-US" dirty="0"/>
              <a:t> the symptoms of all the diseases and predict the outcome. So, integrating information into patient’s personalized profile and performing an in-depth research is beyond the scope a physician. So the solution is ever heard of a personalized healthcare plan – exclusively crafted for an individual. Predictive analytics is the process to make predictions about the future by analyzing historical data. For health care, it would be convenient to make best decisions in case of every individual. Predictive modeling uses artificial intelligence to create a prediction from past records, trends, individuals, diseases and the model is deployed so that a new individual can get a prediction instantly. Health and Medicare units can use these predictive models to accurately assess when a patient can safely be released.</a:t>
            </a:r>
            <a:endParaRPr lang="en-IN" dirty="0"/>
          </a:p>
        </p:txBody>
      </p:sp>
    </p:spTree>
    <p:extLst>
      <p:ext uri="{BB962C8B-B14F-4D97-AF65-F5344CB8AC3E}">
        <p14:creationId xmlns:p14="http://schemas.microsoft.com/office/powerpoint/2010/main" val="291273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C7C8C5-14DC-4B43-9EA3-1D0603B29CD4}"/>
              </a:ext>
            </a:extLst>
          </p:cNvPr>
          <p:cNvSpPr>
            <a:spLocks noGrp="1"/>
          </p:cNvSpPr>
          <p:nvPr>
            <p:ph type="title"/>
          </p:nvPr>
        </p:nvSpPr>
        <p:spPr/>
        <p:txBody>
          <a:bodyPr/>
          <a:lstStyle/>
          <a:p>
            <a:r>
              <a:rPr lang="en-IN" dirty="0"/>
              <a:t>Gantt Chart</a:t>
            </a:r>
          </a:p>
        </p:txBody>
      </p:sp>
      <p:pic>
        <p:nvPicPr>
          <p:cNvPr id="4" name="Content Placeholder 3">
            <a:extLst>
              <a:ext uri="{FF2B5EF4-FFF2-40B4-BE49-F238E27FC236}">
                <a16:creationId xmlns:a16="http://schemas.microsoft.com/office/drawing/2014/main" id="{CAEC9324-46E0-4FB6-BAD8-9355FF6458E2}"/>
              </a:ext>
            </a:extLst>
          </p:cNvPr>
          <p:cNvPicPr>
            <a:picLocks noGrp="1" noChangeAspect="1"/>
          </p:cNvPicPr>
          <p:nvPr>
            <p:ph sz="half" idx="1"/>
          </p:nvPr>
        </p:nvPicPr>
        <p:blipFill>
          <a:blip r:embed="rId2"/>
          <a:stretch>
            <a:fillRect/>
          </a:stretch>
        </p:blipFill>
        <p:spPr>
          <a:xfrm>
            <a:off x="1662606" y="1922181"/>
            <a:ext cx="8102831" cy="3665566"/>
          </a:xfrm>
          <a:prstGeom prst="rect">
            <a:avLst/>
          </a:prstGeom>
        </p:spPr>
      </p:pic>
    </p:spTree>
    <p:extLst>
      <p:ext uri="{BB962C8B-B14F-4D97-AF65-F5344CB8AC3E}">
        <p14:creationId xmlns:p14="http://schemas.microsoft.com/office/powerpoint/2010/main" val="365449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A792-6E08-4F30-A40C-009C87B9731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E908426-8B4A-45B3-81D1-31F25ADF8BD9}"/>
              </a:ext>
            </a:extLst>
          </p:cNvPr>
          <p:cNvSpPr>
            <a:spLocks noGrp="1"/>
          </p:cNvSpPr>
          <p:nvPr>
            <p:ph sz="half" idx="1"/>
          </p:nvPr>
        </p:nvSpPr>
        <p:spPr>
          <a:xfrm>
            <a:off x="838199" y="1825625"/>
            <a:ext cx="10515599" cy="4351338"/>
          </a:xfrm>
        </p:spPr>
        <p:txBody>
          <a:bodyPr/>
          <a:lstStyle/>
          <a:p>
            <a:r>
              <a:rPr lang="en-IN" dirty="0"/>
              <a:t>The purpose of the system is to provide prediction for the general and more commonly  occurring disease that when unchecked can turn into fatal disease. This allows user to share their symptoms regarding their health. Here we   use some data analysis techniques to predict whether a person is suffering from a disease or not. </a:t>
            </a:r>
          </a:p>
          <a:p>
            <a:endParaRPr lang="en-IN" dirty="0"/>
          </a:p>
        </p:txBody>
      </p:sp>
    </p:spTree>
    <p:extLst>
      <p:ext uri="{BB962C8B-B14F-4D97-AF65-F5344CB8AC3E}">
        <p14:creationId xmlns:p14="http://schemas.microsoft.com/office/powerpoint/2010/main" val="25462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D30C-6C6A-45FE-AFB4-CC1A921EB33D}"/>
              </a:ext>
            </a:extLst>
          </p:cNvPr>
          <p:cNvSpPr>
            <a:spLocks noGrp="1"/>
          </p:cNvSpPr>
          <p:nvPr>
            <p:ph type="title"/>
          </p:nvPr>
        </p:nvSpPr>
        <p:spPr/>
        <p:txBody>
          <a:bodyPr/>
          <a:lstStyle/>
          <a:p>
            <a:r>
              <a:rPr lang="en-IN" dirty="0"/>
              <a:t>Objective and work Distribution</a:t>
            </a:r>
          </a:p>
        </p:txBody>
      </p:sp>
      <p:sp>
        <p:nvSpPr>
          <p:cNvPr id="3" name="Content Placeholder 2">
            <a:extLst>
              <a:ext uri="{FF2B5EF4-FFF2-40B4-BE49-F238E27FC236}">
                <a16:creationId xmlns:a16="http://schemas.microsoft.com/office/drawing/2014/main" id="{50364278-1EF7-45D7-AFE6-4AFC8788930A}"/>
              </a:ext>
            </a:extLst>
          </p:cNvPr>
          <p:cNvSpPr>
            <a:spLocks noGrp="1"/>
          </p:cNvSpPr>
          <p:nvPr>
            <p:ph sz="half" idx="1"/>
          </p:nvPr>
        </p:nvSpPr>
        <p:spPr>
          <a:xfrm>
            <a:off x="838199" y="1825625"/>
            <a:ext cx="10515599" cy="4351338"/>
          </a:xfrm>
        </p:spPr>
        <p:txBody>
          <a:bodyPr>
            <a:normAutofit/>
          </a:bodyPr>
          <a:lstStyle/>
          <a:p>
            <a:pPr marL="0" indent="0">
              <a:buNone/>
            </a:pPr>
            <a:endParaRPr lang="en-IN" dirty="0"/>
          </a:p>
          <a:p>
            <a:r>
              <a:rPr lang="en-IN" dirty="0"/>
              <a:t>The core objective of this project is to implement data mining techniques Decision Tree , Random Forest , Naïve Bayes , Support vector machine and KNN that classifies the disease as per the input of the user and to develop web interface platform for the prediction of the disease .This  project aims to provide a web platform to predict the occurrences of disease on the basis of various symptoms. The user can select various symptoms and can find the diseases with their probabilistic figures.</a:t>
            </a:r>
          </a:p>
          <a:p>
            <a:r>
              <a:rPr lang="en-IN" dirty="0"/>
              <a:t>Work Distribution:</a:t>
            </a:r>
          </a:p>
          <a:p>
            <a:pPr marL="0" indent="0">
              <a:buNone/>
            </a:pPr>
            <a:r>
              <a:rPr lang="en-IN" dirty="0"/>
              <a:t>      Web Platform: Mahender Singh</a:t>
            </a:r>
          </a:p>
          <a:p>
            <a:pPr marL="0" indent="0">
              <a:buNone/>
            </a:pPr>
            <a:r>
              <a:rPr lang="en-IN" dirty="0"/>
              <a:t>      Algorithms Implemented : Ankit Raj , </a:t>
            </a:r>
            <a:r>
              <a:rPr lang="en-IN" dirty="0" err="1"/>
              <a:t>Asheesh</a:t>
            </a:r>
            <a:r>
              <a:rPr lang="en-IN" dirty="0"/>
              <a:t> Mittal and </a:t>
            </a:r>
            <a:r>
              <a:rPr lang="en-IN" dirty="0" err="1"/>
              <a:t>Shubh</a:t>
            </a:r>
            <a:r>
              <a:rPr lang="en-IN" dirty="0"/>
              <a:t> Pandey  </a:t>
            </a:r>
          </a:p>
        </p:txBody>
      </p:sp>
    </p:spTree>
    <p:extLst>
      <p:ext uri="{BB962C8B-B14F-4D97-AF65-F5344CB8AC3E}">
        <p14:creationId xmlns:p14="http://schemas.microsoft.com/office/powerpoint/2010/main" val="365781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184B50-8F79-4B1B-B34B-16A258B911C3}"/>
              </a:ext>
            </a:extLst>
          </p:cNvPr>
          <p:cNvSpPr>
            <a:spLocks noGrp="1"/>
          </p:cNvSpPr>
          <p:nvPr>
            <p:ph type="title"/>
          </p:nvPr>
        </p:nvSpPr>
        <p:spPr/>
        <p:txBody>
          <a:bodyPr/>
          <a:lstStyle/>
          <a:p>
            <a:r>
              <a:rPr lang="en-IN" dirty="0"/>
              <a:t>Design And Algorithm Implemented</a:t>
            </a:r>
          </a:p>
        </p:txBody>
      </p:sp>
      <p:sp>
        <p:nvSpPr>
          <p:cNvPr id="7" name="Content Placeholder 6">
            <a:extLst>
              <a:ext uri="{FF2B5EF4-FFF2-40B4-BE49-F238E27FC236}">
                <a16:creationId xmlns:a16="http://schemas.microsoft.com/office/drawing/2014/main" id="{1C1A6EB1-3799-4ED3-85ED-6E460BC24420}"/>
              </a:ext>
            </a:extLst>
          </p:cNvPr>
          <p:cNvSpPr>
            <a:spLocks noGrp="1"/>
          </p:cNvSpPr>
          <p:nvPr>
            <p:ph idx="1"/>
          </p:nvPr>
        </p:nvSpPr>
        <p:spPr/>
        <p:txBody>
          <a:bodyPr>
            <a:normAutofit fontScale="92500" lnSpcReduction="20000"/>
          </a:bodyPr>
          <a:lstStyle/>
          <a:p>
            <a:pPr marL="0" indent="0">
              <a:buNone/>
            </a:pPr>
            <a:r>
              <a:rPr lang="en-IN" dirty="0"/>
              <a:t>1. Decision Tree</a:t>
            </a:r>
          </a:p>
          <a:p>
            <a:pPr marL="0" indent="0">
              <a:buNone/>
            </a:pPr>
            <a:r>
              <a:rPr lang="en-IN" dirty="0"/>
              <a:t>The decision tree approach is more powerful for classification problems. There are two steps in this technique building a tree &amp; applying the tree to the dataset. Decision tree learning is one of the predictive modelling approaches used in statistics, data mining and machine learning. It uses a decision tree (as a predictive model) to go from observations about an item (represented in the branches) to conclusions about the item's target value (represented in the leaves). Tree models where the target variable can take a discrete set of values are called classification trees; in these tree structures, leaves represent class labels and branches represent conjunctions of features that lead to those class labels. </a:t>
            </a:r>
          </a:p>
          <a:p>
            <a:pPr marL="0" indent="0">
              <a:buNone/>
            </a:pPr>
            <a:r>
              <a:rPr lang="en-IN" dirty="0"/>
              <a:t>In decision analysis, a decision tree can be used to visually and explicitly represent decisions and decision making This technique gives maximum accuracy on training data. The overall concept is to build a tree that provides balance of flexibility &amp; accuracy. </a:t>
            </a:r>
          </a:p>
          <a:p>
            <a:endParaRPr lang="en-IN" dirty="0"/>
          </a:p>
        </p:txBody>
      </p:sp>
    </p:spTree>
    <p:extLst>
      <p:ext uri="{BB962C8B-B14F-4D97-AF65-F5344CB8AC3E}">
        <p14:creationId xmlns:p14="http://schemas.microsoft.com/office/powerpoint/2010/main" val="189263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41B13D12-FD43-4DAF-BB6A-8711D18C03EE}"/>
              </a:ext>
            </a:extLst>
          </p:cNvPr>
          <p:cNvSpPr>
            <a:spLocks noGrp="1"/>
          </p:cNvSpPr>
          <p:nvPr>
            <p:ph idx="1"/>
          </p:nvPr>
        </p:nvSpPr>
        <p:spPr>
          <a:xfrm>
            <a:off x="838200" y="1278384"/>
            <a:ext cx="10515600" cy="4898579"/>
          </a:xfrm>
        </p:spPr>
        <p:txBody>
          <a:bodyPr>
            <a:normAutofit/>
          </a:bodyPr>
          <a:lstStyle/>
          <a:p>
            <a:pPr marL="0" indent="0">
              <a:buNone/>
            </a:pPr>
            <a:r>
              <a:rPr lang="en-IN" dirty="0"/>
              <a:t>2. Random Forest</a:t>
            </a:r>
          </a:p>
          <a:p>
            <a:pPr marL="0" indent="0">
              <a:buNone/>
            </a:pPr>
            <a:r>
              <a:rPr lang="en-IN" dirty="0"/>
              <a:t>Random forest, like its name implies, consists of a large number of individual decision trees that operate as an </a:t>
            </a:r>
            <a:r>
              <a:rPr lang="en-IN" u="sng" dirty="0"/>
              <a:t>ensemble</a:t>
            </a:r>
            <a:r>
              <a:rPr lang="en-IN" u="sng" dirty="0">
                <a:hlinkClick r:id="rId2"/>
              </a:rPr>
              <a:t> </a:t>
            </a:r>
            <a:r>
              <a:rPr lang="en-IN" dirty="0">
                <a:hlinkClick r:id="rId2"/>
              </a:rPr>
              <a:t>.</a:t>
            </a:r>
            <a:r>
              <a:rPr lang="en-IN" dirty="0"/>
              <a:t> Each individual tree in the random forest spits out a class prediction and the class with the most votes becomes our model’s prediction. The fundamental concept behind random forest is a simple but powerful one — the wisdom of crowds. In data science speak, the reason that the random forest model works so well is: </a:t>
            </a:r>
          </a:p>
          <a:p>
            <a:pPr marL="0" indent="0">
              <a:buNone/>
            </a:pPr>
            <a:r>
              <a:rPr lang="en-IN" dirty="0"/>
              <a:t>A large number of relatively uncorrelated models (trees) operating as a committee will outperform any of the individual constituent models. </a:t>
            </a:r>
          </a:p>
          <a:p>
            <a:pPr marL="0" indent="0">
              <a:buNone/>
            </a:pPr>
            <a:r>
              <a:rPr lang="en-IN" dirty="0"/>
              <a:t>Random forest classifier creates a set of decision trees from randomly selected subset of training set. It then aggregates the votes from different decision trees to decide the final class of the test object. </a:t>
            </a:r>
          </a:p>
          <a:p>
            <a:endParaRPr lang="en-IN" dirty="0"/>
          </a:p>
        </p:txBody>
      </p:sp>
    </p:spTree>
    <p:extLst>
      <p:ext uri="{BB962C8B-B14F-4D97-AF65-F5344CB8AC3E}">
        <p14:creationId xmlns:p14="http://schemas.microsoft.com/office/powerpoint/2010/main" val="152464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BC72A-4BB7-4E3F-B97A-E62D2338A090}"/>
              </a:ext>
            </a:extLst>
          </p:cNvPr>
          <p:cNvSpPr>
            <a:spLocks noGrp="1"/>
          </p:cNvSpPr>
          <p:nvPr>
            <p:ph idx="1"/>
          </p:nvPr>
        </p:nvSpPr>
        <p:spPr>
          <a:xfrm>
            <a:off x="838200" y="525113"/>
            <a:ext cx="10515600" cy="5651850"/>
          </a:xfrm>
        </p:spPr>
        <p:txBody>
          <a:bodyPr>
            <a:normAutofit fontScale="92500" lnSpcReduction="10000"/>
          </a:bodyPr>
          <a:lstStyle/>
          <a:p>
            <a:pPr marL="0" indent="0">
              <a:buNone/>
            </a:pPr>
            <a:r>
              <a:rPr lang="en-IN" dirty="0"/>
              <a:t>3.Naive Bayes Classifier</a:t>
            </a:r>
          </a:p>
          <a:p>
            <a:pPr marL="0" indent="0">
              <a:buNone/>
            </a:pPr>
            <a:r>
              <a:rPr lang="en-IN" dirty="0"/>
              <a:t>The Naive Bayesian classifier is based on Bayes theorem with independence assumptions between predictors. A Naive Bayesian model is simple to build, with no difficult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buNone/>
            </a:pPr>
            <a:endParaRPr lang="en-IN" dirty="0"/>
          </a:p>
          <a:p>
            <a:pPr marL="0" indent="0">
              <a:buNone/>
            </a:pPr>
            <a:r>
              <a:rPr lang="en-IN" dirty="0"/>
              <a:t>4.KNN</a:t>
            </a:r>
          </a:p>
          <a:p>
            <a:pPr marL="0" indent="0">
              <a:buNone/>
            </a:pPr>
            <a:r>
              <a:rPr lang="en-IN" dirty="0"/>
              <a:t>KNN is a basic lazy and nonparametric classifier. KNN is preferred when every one of the features are persistent. KNN is likewise called as case-based reasoning and has been utilized in numerous applications like statistical estimation, pattern recognition. Classification is distinguishing the closest neighbour to decide the class of an unknown sample. KNN is favoured over other classification algorithms due to its high merging velocity and straightforwardness. KNN characterization has two phases:</a:t>
            </a:r>
          </a:p>
          <a:p>
            <a:pPr marL="0" indent="0">
              <a:buNone/>
            </a:pPr>
            <a:r>
              <a:rPr lang="en-IN" dirty="0"/>
              <a:t>   a) Find the k number of examples in the dataset that is nearest to instance S</a:t>
            </a:r>
          </a:p>
          <a:p>
            <a:pPr marL="0" indent="0">
              <a:buNone/>
            </a:pPr>
            <a:r>
              <a:rPr lang="en-IN" dirty="0"/>
              <a:t>   b) These k number of examples at that point vote to decide the class of instance S</a:t>
            </a:r>
          </a:p>
          <a:p>
            <a:endParaRPr lang="en-IN" dirty="0"/>
          </a:p>
          <a:p>
            <a:endParaRPr lang="en-IN" dirty="0"/>
          </a:p>
        </p:txBody>
      </p:sp>
    </p:spTree>
    <p:extLst>
      <p:ext uri="{BB962C8B-B14F-4D97-AF65-F5344CB8AC3E}">
        <p14:creationId xmlns:p14="http://schemas.microsoft.com/office/powerpoint/2010/main" val="136977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4DEFA-D42F-4BE6-8EB3-0ED89FE18B77}"/>
              </a:ext>
            </a:extLst>
          </p:cNvPr>
          <p:cNvSpPr>
            <a:spLocks noGrp="1"/>
          </p:cNvSpPr>
          <p:nvPr>
            <p:ph idx="1"/>
          </p:nvPr>
        </p:nvSpPr>
        <p:spPr>
          <a:xfrm>
            <a:off x="838200" y="568170"/>
            <a:ext cx="10515600" cy="6045693"/>
          </a:xfrm>
        </p:spPr>
        <p:txBody>
          <a:bodyPr>
            <a:normAutofit/>
          </a:bodyPr>
          <a:lstStyle/>
          <a:p>
            <a:pPr marL="0" indent="0">
              <a:buNone/>
            </a:pPr>
            <a:r>
              <a:rPr lang="en-IN" dirty="0"/>
              <a:t>5.Support Vector Machine</a:t>
            </a:r>
          </a:p>
          <a:p>
            <a:pPr marL="0" indent="0">
              <a:buNone/>
            </a:pPr>
            <a:r>
              <a:rPr lang="en-IN" dirty="0"/>
              <a:t>The objective of the support vector machine algorithm is to find a hyperplane in an N-dimensional space (N — the number of features) that distinctly classifies the data points. To separate the two classes of data points, there are many possible hyperplanes that could be chosen. Our objective is to find a plane that has the maximum margin, </a:t>
            </a:r>
            <a:r>
              <a:rPr lang="en-IN" dirty="0" err="1"/>
              <a:t>i.e</a:t>
            </a:r>
            <a:r>
              <a:rPr lang="en-IN" dirty="0"/>
              <a:t> the maximum distance between data points of both classes. Maximizing the margin distance provides some reinforcement so that future data points can be classified with more confidence.</a:t>
            </a:r>
          </a:p>
          <a:p>
            <a:pPr marL="0" indent="0">
              <a:buNone/>
            </a:pPr>
            <a:endParaRPr lang="en-IN" dirty="0"/>
          </a:p>
          <a:p>
            <a:pPr marL="0" indent="0">
              <a:buNone/>
            </a:pPr>
            <a:r>
              <a:rPr lang="en-IN" dirty="0"/>
              <a:t>6.Stacking Classifier</a:t>
            </a:r>
          </a:p>
          <a:p>
            <a:pPr marL="0" indent="0">
              <a:buNone/>
            </a:pPr>
            <a:r>
              <a:rPr lang="en-IN" dirty="0"/>
              <a:t>Stacking is a method where a single training dataset is given to multiple models and trained. The training set is further divided using k-fold validation and the resultant model is formed. Here each model indicates a different algorithm used. In this we have used the combination </a:t>
            </a:r>
            <a:r>
              <a:rPr lang="en-IN" dirty="0" err="1"/>
              <a:t>svm,random</a:t>
            </a:r>
            <a:r>
              <a:rPr lang="en-IN" dirty="0"/>
              <a:t> forest and </a:t>
            </a:r>
            <a:r>
              <a:rPr lang="en-IN" dirty="0" err="1"/>
              <a:t>logstic</a:t>
            </a:r>
            <a:r>
              <a:rPr lang="en-IN" dirty="0"/>
              <a:t> regression. In this this have made an input table with the help of random forest and SVM </a:t>
            </a:r>
            <a:r>
              <a:rPr lang="en-IN" dirty="0" err="1"/>
              <a:t>algorithim</a:t>
            </a:r>
            <a:r>
              <a:rPr lang="en-IN" dirty="0"/>
              <a:t> then we have used this table as an input for logistic regression to predict the answer</a:t>
            </a:r>
            <a:r>
              <a:rPr lang="en-IN" b="1" dirty="0"/>
              <a:t>.</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16258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D7A8-F973-4757-B8AE-5D673251C758}"/>
              </a:ext>
            </a:extLst>
          </p:cNvPr>
          <p:cNvSpPr>
            <a:spLocks noGrp="1"/>
          </p:cNvSpPr>
          <p:nvPr>
            <p:ph type="title"/>
          </p:nvPr>
        </p:nvSpPr>
        <p:spPr/>
        <p:txBody>
          <a:bodyPr/>
          <a:lstStyle/>
          <a:p>
            <a:r>
              <a:rPr lang="en-IN" dirty="0"/>
              <a:t>Project Pipeline</a:t>
            </a:r>
          </a:p>
        </p:txBody>
      </p:sp>
      <p:pic>
        <p:nvPicPr>
          <p:cNvPr id="4" name="Content Placeholder 3">
            <a:extLst>
              <a:ext uri="{FF2B5EF4-FFF2-40B4-BE49-F238E27FC236}">
                <a16:creationId xmlns:a16="http://schemas.microsoft.com/office/drawing/2014/main" id="{6374AD39-A2A9-4E12-B6B8-18D8E68F1198}"/>
              </a:ext>
            </a:extLst>
          </p:cNvPr>
          <p:cNvPicPr>
            <a:picLocks noGrp="1" noChangeAspect="1"/>
          </p:cNvPicPr>
          <p:nvPr>
            <p:ph idx="1"/>
          </p:nvPr>
        </p:nvPicPr>
        <p:blipFill>
          <a:blip r:embed="rId2"/>
          <a:stretch>
            <a:fillRect/>
          </a:stretch>
        </p:blipFill>
        <p:spPr>
          <a:xfrm>
            <a:off x="786028" y="2237172"/>
            <a:ext cx="9404723" cy="3728621"/>
          </a:xfrm>
          <a:prstGeom prst="rect">
            <a:avLst/>
          </a:prstGeom>
        </p:spPr>
      </p:pic>
    </p:spTree>
    <p:extLst>
      <p:ext uri="{BB962C8B-B14F-4D97-AF65-F5344CB8AC3E}">
        <p14:creationId xmlns:p14="http://schemas.microsoft.com/office/powerpoint/2010/main" val="354246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892-A8E9-4AEB-ABFB-D1658E7730D7}"/>
              </a:ext>
            </a:extLst>
          </p:cNvPr>
          <p:cNvSpPr>
            <a:spLocks noGrp="1"/>
          </p:cNvSpPr>
          <p:nvPr>
            <p:ph type="title"/>
          </p:nvPr>
        </p:nvSpPr>
        <p:spPr/>
        <p:txBody>
          <a:bodyPr/>
          <a:lstStyle/>
          <a:p>
            <a:r>
              <a:rPr lang="en-IN" dirty="0"/>
              <a:t>Result And Analysis</a:t>
            </a:r>
          </a:p>
        </p:txBody>
      </p:sp>
      <p:sp>
        <p:nvSpPr>
          <p:cNvPr id="3" name="Content Placeholder 2">
            <a:extLst>
              <a:ext uri="{FF2B5EF4-FFF2-40B4-BE49-F238E27FC236}">
                <a16:creationId xmlns:a16="http://schemas.microsoft.com/office/drawing/2014/main" id="{5614149C-F18F-43D3-8B2A-A2AB9776C5E4}"/>
              </a:ext>
            </a:extLst>
          </p:cNvPr>
          <p:cNvSpPr>
            <a:spLocks noGrp="1"/>
          </p:cNvSpPr>
          <p:nvPr>
            <p:ph idx="1"/>
          </p:nvPr>
        </p:nvSpPr>
        <p:spPr/>
        <p:txBody>
          <a:bodyPr/>
          <a:lstStyle/>
          <a:p>
            <a:pPr marL="0" indent="0">
              <a:buNone/>
            </a:pPr>
            <a:r>
              <a:rPr lang="en-IN" dirty="0"/>
              <a:t>The prediction accuracy of the various Data mining techniques are:</a:t>
            </a:r>
          </a:p>
          <a:p>
            <a:r>
              <a:rPr lang="en-IN" dirty="0"/>
              <a:t>1.Decision Tree: 81.7%</a:t>
            </a:r>
          </a:p>
          <a:p>
            <a:r>
              <a:rPr lang="en-IN" dirty="0"/>
              <a:t>2.Random Forest: 98.5%</a:t>
            </a:r>
          </a:p>
          <a:p>
            <a:r>
              <a:rPr lang="en-IN" dirty="0"/>
              <a:t>3.KNN: 92%</a:t>
            </a:r>
          </a:p>
          <a:p>
            <a:r>
              <a:rPr lang="en-IN" dirty="0"/>
              <a:t>4.SVM: 96.5%</a:t>
            </a:r>
          </a:p>
          <a:p>
            <a:r>
              <a:rPr lang="en-IN" dirty="0"/>
              <a:t>5.Naive Bayes: 97.5%</a:t>
            </a:r>
          </a:p>
          <a:p>
            <a:r>
              <a:rPr lang="en-IN" dirty="0"/>
              <a:t>6.Stacking Classifier: 98.5%</a:t>
            </a:r>
          </a:p>
          <a:p>
            <a:pPr marL="0" indent="0">
              <a:buNone/>
            </a:pPr>
            <a:r>
              <a:rPr lang="en-IN" dirty="0"/>
              <a:t>As we can see that Random Forest and Stacking Classifier have the best accuracy for prediction but here we are using Random Forest Technique because of space complexity issue.</a:t>
            </a:r>
          </a:p>
          <a:p>
            <a:endParaRPr lang="en-IN" dirty="0"/>
          </a:p>
        </p:txBody>
      </p:sp>
    </p:spTree>
    <p:extLst>
      <p:ext uri="{BB962C8B-B14F-4D97-AF65-F5344CB8AC3E}">
        <p14:creationId xmlns:p14="http://schemas.microsoft.com/office/powerpoint/2010/main" val="2020971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3330</TotalTime>
  <Words>1472</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DISEASE PREDICTOR</vt:lpstr>
      <vt:lpstr>PROBLEM STATEMENT</vt:lpstr>
      <vt:lpstr>Objective and work Distribution</vt:lpstr>
      <vt:lpstr>Design And Algorithm Implemented</vt:lpstr>
      <vt:lpstr>PowerPoint Presentation</vt:lpstr>
      <vt:lpstr>PowerPoint Presentation</vt:lpstr>
      <vt:lpstr>PowerPoint Presentation</vt:lpstr>
      <vt:lpstr>Project Pipeline</vt:lpstr>
      <vt:lpstr>Result And Analysis</vt:lpstr>
      <vt:lpstr>Results And Analysis</vt:lpstr>
      <vt:lpstr>PowerPoint Presentation</vt:lpstr>
      <vt:lpstr>Conclusion</vt:lpstr>
      <vt:lpstr>Future Scope</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raj</dc:creator>
  <cp:lastModifiedBy>ankit raj</cp:lastModifiedBy>
  <cp:revision>16</cp:revision>
  <dcterms:created xsi:type="dcterms:W3CDTF">2020-05-22T06:47:36Z</dcterms:created>
  <dcterms:modified xsi:type="dcterms:W3CDTF">2020-05-24T14:17:56Z</dcterms:modified>
</cp:coreProperties>
</file>