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0" r:id="rId4"/>
    <p:sldId id="267" r:id="rId5"/>
    <p:sldId id="268" r:id="rId6"/>
    <p:sldId id="265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72D"/>
    <a:srgbClr val="0217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8F006-7E17-4262-A08D-792DE1724CC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830F-8D6C-497C-B5B6-339B3D98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830F-8D6C-497C-B5B6-339B3D9871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F43-9154-4687-8591-9DDD01B1C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B28F-98E1-4A70-B497-89281A93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FB20-0E22-4BCD-9A6E-C2AB3D41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ED8F-17F3-47F7-A035-611ED1DB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FA89-6FE5-4B59-8BAC-BC8161A4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2EBE-5E67-43E3-A138-6BE97D52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EB05B-07C1-43CE-9141-A4DF9903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DF3D-F3E0-4231-8553-DC65134C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1A5-2AEE-490D-92C7-0B161C14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E788-7D65-492F-A293-CC30B1F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4DD20-CDBA-4960-965B-ADCACAE9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1E1BB-A2FA-43B5-9ACD-6FC6394E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028B-AA58-4620-9987-E1BCEFB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99BE-A427-418E-A0D3-231CEBDD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D755-A02D-490E-91C5-03723678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16EA-EE0B-4283-BEA2-DDD7F07A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E953-C58D-4B3E-BE66-47350C23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17CF-DFB2-4618-9C05-128E0A9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838F-3A64-498F-81BE-BFAAA24D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CCBE-A9E1-4F68-877F-C036CB5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00A7-4A8A-42F0-A0C8-C2EF7348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7EDA-902F-4D25-A525-16019D07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D710-B86B-4C53-B259-F2F67BD8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3AAE-8C32-47C7-A826-677485C7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1BFF-2F98-47E5-BF35-DD87C635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49C-F71A-462E-9477-D905DED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DECA-3352-44B0-B1C7-45892F96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F13D-BBB4-42B3-B452-49C974B3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B32C-73D4-4341-83A4-355D17A0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BB9E-0F50-42AC-BCAF-9D84174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82FB-F779-4237-BBE0-EC4E796C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73DC-97D5-4CC5-AA45-9A5DA346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B392-0769-4CC7-8436-49E226BE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8CDD-F3F4-4E95-BB04-E499081C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C824-2479-4BA9-A7CC-A680827B6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4C2E3-7459-4F00-A268-3314CB611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CA31-CD99-47BA-8757-A7457417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8D0D-A300-4381-AC1C-30B89EF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D7D2B-B655-4523-8FF6-A8D46B96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CF5C-F0D9-44D2-AFAE-920B2854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5C88-9B21-4320-84E9-C4ABBC4B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EDF4F-1965-4306-8164-3C1ED592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5F11-EA3C-4B6E-8FF7-1D843D8E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E0192-FC05-47C9-BCBB-1BCC294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CFA36-ECC2-4A96-AF11-238EBB6D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37E6-74C9-445A-809D-9056FF4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30F9-76EF-4702-A00F-B543738C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6AB9-93F0-4DF4-A51B-449F2101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3B08E-130C-4353-88E7-6B74FCCB7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CD50-2253-4670-AF09-D0466AEA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0A7F-1ADB-48C4-B3ED-8D04AEBB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1B60-74D3-4326-A4E9-0F9EE92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BDF-960C-4F0E-8454-E396EDE8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E3560-B20F-4EAC-BDB8-9FDAA61B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1984E-C2D9-422B-929B-961782ED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23EF-E7B5-4753-85EF-3BCD4E21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72B0-D203-4E4C-8AFD-024BD431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44C1-16BB-4FB6-AA3A-E73ECF8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BE58-8772-40BF-A21A-62542114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25F2E-9FF7-411C-98A6-DFE102E2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1795-2A1B-479E-8886-340E53B40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1D33-4D51-4D32-988A-0FAE15A7C10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962-EED9-4F05-8066-9E344941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3223-CAD4-41D6-8C28-286231AE0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EF68-29B2-4832-8008-990430705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4.wdp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u9E_tiaCY980rEJVePum_Q">
            <a:extLst>
              <a:ext uri="{FF2B5EF4-FFF2-40B4-BE49-F238E27FC236}">
                <a16:creationId xmlns:a16="http://schemas.microsoft.com/office/drawing/2014/main" id="{C7E3057B-44D1-41D3-B035-193AD2D2DB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5"/>
            <a:ext cx="12192000" cy="6738551"/>
          </a:xfrm>
          <a:prstGeom prst="rect">
            <a:avLst/>
          </a:prstGeom>
          <a:gradFill>
            <a:gsLst>
              <a:gs pos="37000">
                <a:srgbClr val="02172A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7BFEF-7E22-469E-ABD3-04A7CB961BFE}"/>
              </a:ext>
            </a:extLst>
          </p:cNvPr>
          <p:cNvSpPr txBox="1"/>
          <p:nvPr/>
        </p:nvSpPr>
        <p:spPr>
          <a:xfrm>
            <a:off x="5675871" y="2053456"/>
            <a:ext cx="5766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ndara Light" panose="020E0502030303020204" pitchFamily="34" charset="0"/>
              </a:rPr>
              <a:t>W</a:t>
            </a:r>
            <a:r>
              <a:rPr lang="en-US" sz="3600" dirty="0">
                <a:latin typeface="Candara Light" panose="020E0502030303020204" pitchFamily="34" charset="0"/>
              </a:rPr>
              <a:t>ORLD CREATED WITH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88DC2-2C3B-48A0-8535-D271D8003E27}"/>
              </a:ext>
            </a:extLst>
          </p:cNvPr>
          <p:cNvSpPr txBox="1"/>
          <p:nvPr/>
        </p:nvSpPr>
        <p:spPr>
          <a:xfrm>
            <a:off x="6516130" y="3344562"/>
            <a:ext cx="49262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Candara Light" panose="020E0502030303020204" pitchFamily="34" charset="0"/>
              </a:rPr>
              <a:t>V</a:t>
            </a:r>
            <a:r>
              <a:rPr lang="en-US" sz="3600" dirty="0">
                <a:latin typeface="Candara Light" panose="020E0502030303020204" pitchFamily="34" charset="0"/>
              </a:rPr>
              <a:t>IRTUAL REALITY</a:t>
            </a:r>
          </a:p>
          <a:p>
            <a:r>
              <a:rPr lang="en-US" sz="3200" dirty="0">
                <a:latin typeface="Candara Light" panose="020E0502030303020204" pitchFamily="34" charset="0"/>
              </a:rPr>
              <a:t>		&amp;</a:t>
            </a:r>
          </a:p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Candara Light" panose="020E0502030303020204" pitchFamily="34" charset="0"/>
              </a:rPr>
              <a:t>A</a:t>
            </a:r>
            <a:r>
              <a:rPr lang="en-US" sz="3200" dirty="0">
                <a:latin typeface="Candara Light" panose="020E0502030303020204" pitchFamily="34" charset="0"/>
              </a:rPr>
              <a:t>UGMENTED REALITY</a:t>
            </a:r>
          </a:p>
        </p:txBody>
      </p:sp>
    </p:spTree>
    <p:extLst>
      <p:ext uri="{BB962C8B-B14F-4D97-AF65-F5344CB8AC3E}">
        <p14:creationId xmlns:p14="http://schemas.microsoft.com/office/powerpoint/2010/main" val="34534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/>
        </p:nvSpPr>
        <p:spPr>
          <a:xfrm flipV="1">
            <a:off x="4167037" y="-400050"/>
            <a:ext cx="3680460" cy="3680460"/>
          </a:xfrm>
          <a:prstGeom prst="blockArc">
            <a:avLst>
              <a:gd name="adj1" fmla="val 10800000"/>
              <a:gd name="adj2" fmla="val 21510437"/>
              <a:gd name="adj3" fmla="val 23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856747" y="385010"/>
            <a:ext cx="2301040" cy="23010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8E5A2-5B3E-482B-ACB5-2101C66055FA}"/>
              </a:ext>
            </a:extLst>
          </p:cNvPr>
          <p:cNvSpPr txBox="1"/>
          <p:nvPr/>
        </p:nvSpPr>
        <p:spPr>
          <a:xfrm>
            <a:off x="101646" y="1429415"/>
            <a:ext cx="21257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  <a:latin typeface="Century Gothic" panose="020B0502020202020204" pitchFamily="34" charset="0"/>
              </a:rPr>
              <a:t>POINT 1</a:t>
            </a: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</a:p>
          <a:p>
            <a:pPr lvl="0"/>
            <a:r>
              <a:rPr lang="en-IN" sz="1500" dirty="0"/>
              <a:t>It is use of computer technology to create a simulated environment. VR places the user inside an experience. </a:t>
            </a:r>
            <a:endParaRPr 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6E256-0352-49CA-80A8-95CF65DA78E7}"/>
              </a:ext>
            </a:extLst>
          </p:cNvPr>
          <p:cNvSpPr txBox="1"/>
          <p:nvPr/>
        </p:nvSpPr>
        <p:spPr>
          <a:xfrm>
            <a:off x="583338" y="4454347"/>
            <a:ext cx="21257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A16D5F"/>
                </a:solidFill>
                <a:latin typeface="Century Gothic" panose="020B0502020202020204" pitchFamily="34" charset="0"/>
              </a:rPr>
              <a:t>POINT 2</a:t>
            </a:r>
          </a:p>
          <a:p>
            <a:pPr lvl="0"/>
            <a:r>
              <a:rPr lang="en-IN" sz="1500" dirty="0"/>
              <a:t>It is represented by the headset call VR box, which takes power from the mobile phone or from other resources.</a:t>
            </a:r>
            <a:endParaRPr 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71629-F0AA-473D-831A-21AF49233690}"/>
              </a:ext>
            </a:extLst>
          </p:cNvPr>
          <p:cNvSpPr txBox="1"/>
          <p:nvPr/>
        </p:nvSpPr>
        <p:spPr>
          <a:xfrm>
            <a:off x="10112338" y="1216364"/>
            <a:ext cx="21257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C000"/>
                </a:solidFill>
                <a:latin typeface="Century Gothic" panose="020B0502020202020204" pitchFamily="34" charset="0"/>
              </a:rPr>
              <a:t>POINT 5</a:t>
            </a:r>
          </a:p>
          <a:p>
            <a:pPr lvl="0"/>
            <a:r>
              <a:rPr lang="en-IN" sz="1500" dirty="0"/>
              <a:t>VR is very cheap technology compare with AR.</a:t>
            </a:r>
            <a:endParaRPr 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8845926" y="4488351"/>
            <a:ext cx="21257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POINT 4</a:t>
            </a:r>
          </a:p>
          <a:p>
            <a:pPr lvl="0"/>
            <a:r>
              <a:rPr lang="en-IN" sz="1500" dirty="0"/>
              <a:t>You can play VR games such as Dead trigger and modern </a:t>
            </a:r>
            <a:r>
              <a:rPr lang="en-IN" sz="1500" dirty="0" err="1"/>
              <a:t>combact</a:t>
            </a:r>
            <a:r>
              <a:rPr lang="en-IN" sz="1500" dirty="0"/>
              <a:t>. </a:t>
            </a:r>
            <a:endParaRPr 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738E3-D2EB-4C91-8D38-2EED9126A98E}"/>
              </a:ext>
            </a:extLst>
          </p:cNvPr>
          <p:cNvSpPr txBox="1"/>
          <p:nvPr/>
        </p:nvSpPr>
        <p:spPr>
          <a:xfrm>
            <a:off x="4885581" y="5529483"/>
            <a:ext cx="21257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POINT 3</a:t>
            </a:r>
          </a:p>
          <a:p>
            <a:pPr algn="ctr"/>
            <a:r>
              <a:rPr lang="en-IN" sz="1500" dirty="0"/>
              <a:t>You can also experience the 360 videos and 3D tours with for example a roller coaster ride, etc.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67663" y="2667489"/>
            <a:ext cx="2283812" cy="1394460"/>
            <a:chOff x="2867663" y="2667489"/>
            <a:chExt cx="2283812" cy="1394460"/>
          </a:xfrm>
        </p:grpSpPr>
        <p:grpSp>
          <p:nvGrpSpPr>
            <p:cNvPr id="21" name="Group 20"/>
            <p:cNvGrpSpPr/>
            <p:nvPr/>
          </p:nvGrpSpPr>
          <p:grpSpPr>
            <a:xfrm rot="18900000" flipH="1" flipV="1">
              <a:off x="2867663" y="2667489"/>
              <a:ext cx="2283812" cy="1394460"/>
              <a:chOff x="7624996" y="786638"/>
              <a:chExt cx="2283812" cy="139446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456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B456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B456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7" name="Graphic 47" descr="Link">
              <a:extLst>
                <a:ext uri="{FF2B5EF4-FFF2-40B4-BE49-F238E27FC236}">
                  <a16:creationId xmlns:a16="http://schemas.microsoft.com/office/drawing/2014/main" id="{F53158F9-303C-4425-B7C6-518B84B9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3871" y="3429000"/>
              <a:ext cx="590337" cy="59033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310037" y="3092274"/>
            <a:ext cx="1394460" cy="2283812"/>
            <a:chOff x="5310037" y="3092274"/>
            <a:chExt cx="1394460" cy="2283812"/>
          </a:xfrm>
        </p:grpSpPr>
        <p:grpSp>
          <p:nvGrpSpPr>
            <p:cNvPr id="16" name="Group 15"/>
            <p:cNvGrpSpPr/>
            <p:nvPr/>
          </p:nvGrpSpPr>
          <p:grpSpPr>
            <a:xfrm rot="16200000" flipH="1">
              <a:off x="4865361" y="3536950"/>
              <a:ext cx="2283812" cy="1394460"/>
              <a:chOff x="7624996" y="786638"/>
              <a:chExt cx="2283812" cy="13944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8" name="Graphic 49" descr="Single gear">
              <a:extLst>
                <a:ext uri="{FF2B5EF4-FFF2-40B4-BE49-F238E27FC236}">
                  <a16:creationId xmlns:a16="http://schemas.microsoft.com/office/drawing/2014/main" id="{6215DB89-49B3-422C-9359-3A1A4A35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611680" y="4312257"/>
              <a:ext cx="762551" cy="76255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624996" y="786638"/>
            <a:ext cx="2283812" cy="1394460"/>
            <a:chOff x="7624996" y="786638"/>
            <a:chExt cx="2283812" cy="1394460"/>
          </a:xfrm>
        </p:grpSpPr>
        <p:grpSp>
          <p:nvGrpSpPr>
            <p:cNvPr id="10" name="Group 9"/>
            <p:cNvGrpSpPr/>
            <p:nvPr/>
          </p:nvGrpSpPr>
          <p:grpSpPr>
            <a:xfrm>
              <a:off x="7624996" y="786638"/>
              <a:ext cx="2283812" cy="1394460"/>
              <a:chOff x="7624996" y="786638"/>
              <a:chExt cx="2283812" cy="13944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Graphic 50" descr="Download from cloud">
              <a:extLst>
                <a:ext uri="{FF2B5EF4-FFF2-40B4-BE49-F238E27FC236}">
                  <a16:creationId xmlns:a16="http://schemas.microsoft.com/office/drawing/2014/main" id="{7A2C0FDF-0062-4D92-9018-AFE05096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895113" y="1210511"/>
              <a:ext cx="650037" cy="650037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077326" y="911563"/>
            <a:ext cx="1804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entury Gothic" panose="020B0502020202020204" pitchFamily="34" charset="0"/>
              </a:rPr>
              <a:t>VIRTUAL REALITY</a:t>
            </a:r>
            <a:endParaRPr lang="en-GB" sz="3200" b="1" dirty="0">
              <a:latin typeface="Century Gothic" panose="020B0502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FC0B63-34B5-4312-8503-6693DB201850}"/>
              </a:ext>
            </a:extLst>
          </p:cNvPr>
          <p:cNvGrpSpPr/>
          <p:nvPr/>
        </p:nvGrpSpPr>
        <p:grpSpPr>
          <a:xfrm>
            <a:off x="2105726" y="742950"/>
            <a:ext cx="2283812" cy="1394460"/>
            <a:chOff x="2105726" y="742950"/>
            <a:chExt cx="2283812" cy="1394460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2105726" y="742950"/>
              <a:ext cx="2283812" cy="1394460"/>
              <a:chOff x="7624996" y="786638"/>
              <a:chExt cx="2283812" cy="13944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448C01-8746-4EEC-8FCF-3CDFA4118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302" y="1060908"/>
              <a:ext cx="758541" cy="758541"/>
            </a:xfrm>
            <a:prstGeom prst="rect">
              <a:avLst/>
            </a:prstGeom>
            <a:no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931674-9765-4B3C-9215-077B95C3975B}"/>
              </a:ext>
            </a:extLst>
          </p:cNvPr>
          <p:cNvGrpSpPr/>
          <p:nvPr/>
        </p:nvGrpSpPr>
        <p:grpSpPr>
          <a:xfrm>
            <a:off x="7306421" y="2293728"/>
            <a:ext cx="1495317" cy="2283812"/>
            <a:chOff x="7306421" y="2293728"/>
            <a:chExt cx="1495317" cy="2283812"/>
          </a:xfrm>
        </p:grpSpPr>
        <p:grpSp>
          <p:nvGrpSpPr>
            <p:cNvPr id="26" name="Group 25"/>
            <p:cNvGrpSpPr/>
            <p:nvPr/>
          </p:nvGrpSpPr>
          <p:grpSpPr>
            <a:xfrm rot="2700000" flipV="1">
              <a:off x="6861745" y="2738404"/>
              <a:ext cx="2283812" cy="1394460"/>
              <a:chOff x="7624996" y="786638"/>
              <a:chExt cx="2283812" cy="13944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2D1A708-41A6-4111-BFD2-22A33C17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512" y="3245350"/>
              <a:ext cx="1006226" cy="1006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0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6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/>
        </p:nvSpPr>
        <p:spPr>
          <a:xfrm flipV="1">
            <a:off x="4167037" y="-400050"/>
            <a:ext cx="3680460" cy="3680460"/>
          </a:xfrm>
          <a:prstGeom prst="blockArc">
            <a:avLst>
              <a:gd name="adj1" fmla="val 10800000"/>
              <a:gd name="adj2" fmla="val 21510437"/>
              <a:gd name="adj3" fmla="val 23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856747" y="385010"/>
            <a:ext cx="2301040" cy="23010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8E5A2-5B3E-482B-ACB5-2101C66055FA}"/>
              </a:ext>
            </a:extLst>
          </p:cNvPr>
          <p:cNvSpPr txBox="1"/>
          <p:nvPr/>
        </p:nvSpPr>
        <p:spPr>
          <a:xfrm>
            <a:off x="170288" y="1125317"/>
            <a:ext cx="2125765" cy="1338828"/>
          </a:xfrm>
          <a:prstGeom prst="rect">
            <a:avLst/>
          </a:prstGeom>
          <a:solidFill>
            <a:srgbClr val="0217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POINT 1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lvl="0"/>
            <a:r>
              <a:rPr lang="en-IN" sz="1500" dirty="0"/>
              <a:t>It is a computer-generated content overlaid on a real world environment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6E256-0352-49CA-80A8-95CF65DA78E7}"/>
              </a:ext>
            </a:extLst>
          </p:cNvPr>
          <p:cNvSpPr txBox="1"/>
          <p:nvPr/>
        </p:nvSpPr>
        <p:spPr>
          <a:xfrm>
            <a:off x="695106" y="4209189"/>
            <a:ext cx="21257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POINT 2</a:t>
            </a:r>
          </a:p>
          <a:p>
            <a:r>
              <a:rPr lang="en-IN" sz="1500" dirty="0"/>
              <a:t>Devices:- handheld displays, wearable devices, such as headsets and glasses.</a:t>
            </a:r>
            <a:endParaRPr lang="en-US" sz="1500" dirty="0"/>
          </a:p>
          <a:p>
            <a:pPr lvl="0"/>
            <a:endParaRPr 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71629-F0AA-473D-831A-21AF49233690}"/>
              </a:ext>
            </a:extLst>
          </p:cNvPr>
          <p:cNvSpPr txBox="1"/>
          <p:nvPr/>
        </p:nvSpPr>
        <p:spPr>
          <a:xfrm>
            <a:off x="9895947" y="1485095"/>
            <a:ext cx="21257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POINT 5</a:t>
            </a:r>
          </a:p>
          <a:p>
            <a:pPr lvl="0"/>
            <a:r>
              <a:rPr lang="en-IN" sz="1500" dirty="0"/>
              <a:t>Some AR based camera applications:-Augment – 3d Augmented Reality, </a:t>
            </a:r>
            <a:r>
              <a:rPr lang="en-IN" sz="1500" dirty="0" err="1"/>
              <a:t>Holo</a:t>
            </a:r>
            <a:r>
              <a:rPr lang="en-IN" sz="1500" dirty="0"/>
              <a:t>: – Holograms for AR videos.</a:t>
            </a:r>
            <a:endParaRPr 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8582011" y="4753027"/>
            <a:ext cx="21257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POINT 4</a:t>
            </a:r>
          </a:p>
          <a:p>
            <a:pPr lvl="0"/>
            <a:r>
              <a:rPr lang="en-IN" sz="1500" dirty="0"/>
              <a:t>Basically,  AR creates new computerized object in the real world. Which is real till the device wear.</a:t>
            </a:r>
            <a:endParaRPr 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738E3-D2EB-4C91-8D38-2EED9126A98E}"/>
              </a:ext>
            </a:extLst>
          </p:cNvPr>
          <p:cNvSpPr txBox="1"/>
          <p:nvPr/>
        </p:nvSpPr>
        <p:spPr>
          <a:xfrm>
            <a:off x="4751421" y="5399636"/>
            <a:ext cx="212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POINT 3</a:t>
            </a:r>
          </a:p>
          <a:p>
            <a:pPr lvl="0"/>
            <a:r>
              <a:rPr lang="en-IN" sz="1500" dirty="0"/>
              <a:t>Common applications of AR technology include video games, television and personal navigation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78992" y="1232434"/>
            <a:ext cx="1804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>
                <a:latin typeface="Century Gothic" panose="020B0502020202020204" pitchFamily="34" charset="0"/>
              </a:rPr>
              <a:t>AUGMENTED </a:t>
            </a:r>
          </a:p>
          <a:p>
            <a:pPr algn="ctr"/>
            <a:r>
              <a:rPr lang="en-IN" sz="2100" b="1" dirty="0">
                <a:latin typeface="Century Gothic" panose="020B0502020202020204" pitchFamily="34" charset="0"/>
              </a:rPr>
              <a:t>REALITY</a:t>
            </a:r>
            <a:endParaRPr lang="en-GB" sz="2100" b="1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D41E4-83DE-4765-B0F2-F99EF610D0BA}"/>
              </a:ext>
            </a:extLst>
          </p:cNvPr>
          <p:cNvGrpSpPr/>
          <p:nvPr/>
        </p:nvGrpSpPr>
        <p:grpSpPr>
          <a:xfrm>
            <a:off x="2105726" y="742950"/>
            <a:ext cx="2283812" cy="1394460"/>
            <a:chOff x="2105726" y="742950"/>
            <a:chExt cx="2283812" cy="1394460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2105726" y="742950"/>
              <a:ext cx="2283812" cy="1394460"/>
              <a:chOff x="7624996" y="786638"/>
              <a:chExt cx="2283812" cy="13944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164234-5563-4D9D-BC94-F8DF9BFA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666" y="1075103"/>
              <a:ext cx="764410" cy="76441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80DC1C-9DF5-40DE-A628-14C8F6CB395B}"/>
              </a:ext>
            </a:extLst>
          </p:cNvPr>
          <p:cNvGrpSpPr/>
          <p:nvPr/>
        </p:nvGrpSpPr>
        <p:grpSpPr>
          <a:xfrm>
            <a:off x="2867663" y="2667489"/>
            <a:ext cx="2283812" cy="1415600"/>
            <a:chOff x="2867663" y="2667489"/>
            <a:chExt cx="2283812" cy="1415600"/>
          </a:xfrm>
        </p:grpSpPr>
        <p:grpSp>
          <p:nvGrpSpPr>
            <p:cNvPr id="21" name="Group 20"/>
            <p:cNvGrpSpPr/>
            <p:nvPr/>
          </p:nvGrpSpPr>
          <p:grpSpPr>
            <a:xfrm rot="18900000" flipH="1" flipV="1">
              <a:off x="2867663" y="2667489"/>
              <a:ext cx="2283812" cy="1394460"/>
              <a:chOff x="7624996" y="786638"/>
              <a:chExt cx="2283812" cy="139446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456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5E7E17D-49EC-4AC2-B8C3-BA06EF41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362" y="3349733"/>
              <a:ext cx="733356" cy="73335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0D9152-B0B2-4281-9E25-1997163639E2}"/>
              </a:ext>
            </a:extLst>
          </p:cNvPr>
          <p:cNvGrpSpPr/>
          <p:nvPr/>
        </p:nvGrpSpPr>
        <p:grpSpPr>
          <a:xfrm>
            <a:off x="7624996" y="786638"/>
            <a:ext cx="2283812" cy="1394460"/>
            <a:chOff x="7624996" y="786638"/>
            <a:chExt cx="2283812" cy="1394460"/>
          </a:xfrm>
        </p:grpSpPr>
        <p:grpSp>
          <p:nvGrpSpPr>
            <p:cNvPr id="10" name="Group 9"/>
            <p:cNvGrpSpPr/>
            <p:nvPr/>
          </p:nvGrpSpPr>
          <p:grpSpPr>
            <a:xfrm>
              <a:off x="7624996" y="786638"/>
              <a:ext cx="2283812" cy="1394460"/>
              <a:chOff x="7624996" y="786638"/>
              <a:chExt cx="2283812" cy="13944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315406-6231-44C4-88A6-12C22537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268" y="1126867"/>
              <a:ext cx="667864" cy="66786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C1F410-DEBE-4B02-BC54-CE5ACA29EED8}"/>
              </a:ext>
            </a:extLst>
          </p:cNvPr>
          <p:cNvGrpSpPr/>
          <p:nvPr/>
        </p:nvGrpSpPr>
        <p:grpSpPr>
          <a:xfrm>
            <a:off x="5310037" y="3092274"/>
            <a:ext cx="1394460" cy="2283812"/>
            <a:chOff x="5310037" y="3092274"/>
            <a:chExt cx="1394460" cy="2283812"/>
          </a:xfrm>
        </p:grpSpPr>
        <p:grpSp>
          <p:nvGrpSpPr>
            <p:cNvPr id="16" name="Group 15"/>
            <p:cNvGrpSpPr/>
            <p:nvPr/>
          </p:nvGrpSpPr>
          <p:grpSpPr>
            <a:xfrm rot="16200000" flipH="1">
              <a:off x="4865361" y="3536950"/>
              <a:ext cx="2283812" cy="1394460"/>
              <a:chOff x="7624996" y="786638"/>
              <a:chExt cx="2283812" cy="13944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08DA6F9-00B1-4365-8A24-39444A22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898" y="4281280"/>
              <a:ext cx="812394" cy="81239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8E28BD-A6A9-42E3-B9C5-2D65F05B668B}"/>
              </a:ext>
            </a:extLst>
          </p:cNvPr>
          <p:cNvGrpSpPr/>
          <p:nvPr/>
        </p:nvGrpSpPr>
        <p:grpSpPr>
          <a:xfrm>
            <a:off x="7306421" y="2293728"/>
            <a:ext cx="1501218" cy="2283812"/>
            <a:chOff x="7306421" y="2293728"/>
            <a:chExt cx="1501218" cy="2283812"/>
          </a:xfrm>
        </p:grpSpPr>
        <p:grpSp>
          <p:nvGrpSpPr>
            <p:cNvPr id="26" name="Group 25"/>
            <p:cNvGrpSpPr/>
            <p:nvPr/>
          </p:nvGrpSpPr>
          <p:grpSpPr>
            <a:xfrm rot="2700000" flipV="1">
              <a:off x="6861745" y="2738404"/>
              <a:ext cx="2283812" cy="1394460"/>
              <a:chOff x="7624996" y="786638"/>
              <a:chExt cx="2283812" cy="13944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A0F1C6D-77D5-4058-8C2C-7AF7B58FA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497" y="3296602"/>
              <a:ext cx="960142" cy="960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9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7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601B2600-D4D2-4206-93EE-F22D0E32DA51}"/>
              </a:ext>
            </a:extLst>
          </p:cNvPr>
          <p:cNvSpPr/>
          <p:nvPr/>
        </p:nvSpPr>
        <p:spPr>
          <a:xfrm>
            <a:off x="5118601" y="6603277"/>
            <a:ext cx="2080987" cy="17962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4000"/>
                </a:schemeClr>
              </a:gs>
              <a:gs pos="46000">
                <a:srgbClr val="686868">
                  <a:alpha val="38000"/>
                </a:srgbClr>
              </a:gs>
              <a:gs pos="100000">
                <a:schemeClr val="tx1">
                  <a:alpha val="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A97B0-DD96-4EEF-A9D0-952AEE828DBE}"/>
              </a:ext>
            </a:extLst>
          </p:cNvPr>
          <p:cNvCxnSpPr>
            <a:cxnSpLocks/>
          </p:cNvCxnSpPr>
          <p:nvPr/>
        </p:nvCxnSpPr>
        <p:spPr>
          <a:xfrm>
            <a:off x="8855988" y="218286"/>
            <a:ext cx="0" cy="320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0B32810-E728-4282-AA14-9705AF282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-624804" y="3089829"/>
            <a:ext cx="453145" cy="36884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20AC54C-E430-46D8-AD1D-C658008D3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461"/>
          <a:stretch/>
        </p:blipFill>
        <p:spPr>
          <a:xfrm>
            <a:off x="-754876" y="1491272"/>
            <a:ext cx="556953" cy="4764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D89EAC-71A0-4404-A9B3-ED50993403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4927" r="22173" b="19130"/>
          <a:stretch/>
        </p:blipFill>
        <p:spPr>
          <a:xfrm>
            <a:off x="-616941" y="631480"/>
            <a:ext cx="193066" cy="26073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9C8CB62-40EC-435E-B56F-0460721ACD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>
          <a:xfrm>
            <a:off x="-526908" y="3752145"/>
            <a:ext cx="479084" cy="4117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03576F6-C621-40F2-9FBA-0BFB2BF595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1" t="4156" r="8465" b="17656"/>
          <a:stretch/>
        </p:blipFill>
        <p:spPr>
          <a:xfrm>
            <a:off x="-568547" y="2343275"/>
            <a:ext cx="281181" cy="269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052BA75-8291-40B3-A790-104450967C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50" t="9641" r="26808" b="23474"/>
          <a:stretch/>
        </p:blipFill>
        <p:spPr>
          <a:xfrm>
            <a:off x="-580473" y="1098073"/>
            <a:ext cx="208148" cy="34087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A8A7ABB-E31E-4FC6-A06B-7B92EF742BD7}"/>
              </a:ext>
            </a:extLst>
          </p:cNvPr>
          <p:cNvGrpSpPr/>
          <p:nvPr/>
        </p:nvGrpSpPr>
        <p:grpSpPr>
          <a:xfrm>
            <a:off x="2041022" y="253646"/>
            <a:ext cx="4054979" cy="2728558"/>
            <a:chOff x="2041022" y="253646"/>
            <a:chExt cx="4054979" cy="272855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554833-3FEA-4796-AFA9-FA1B116D40D0}"/>
                </a:ext>
              </a:extLst>
            </p:cNvPr>
            <p:cNvGrpSpPr/>
            <p:nvPr/>
          </p:nvGrpSpPr>
          <p:grpSpPr>
            <a:xfrm>
              <a:off x="2041022" y="253646"/>
              <a:ext cx="4054979" cy="2728558"/>
              <a:chOff x="2041022" y="253646"/>
              <a:chExt cx="4054979" cy="272855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06B11A7-E74B-427B-915D-D6E43DB7A846}"/>
                  </a:ext>
                </a:extLst>
              </p:cNvPr>
              <p:cNvSpPr/>
              <p:nvPr/>
            </p:nvSpPr>
            <p:spPr>
              <a:xfrm>
                <a:off x="3728732" y="253646"/>
                <a:ext cx="2367269" cy="2728558"/>
              </a:xfrm>
              <a:custGeom>
                <a:avLst/>
                <a:gdLst>
                  <a:gd name="connsiteX0" fmla="*/ 2539983 w 2539983"/>
                  <a:gd name="connsiteY0" fmla="*/ 0 h 2927632"/>
                  <a:gd name="connsiteX1" fmla="*/ 2539983 w 2539983"/>
                  <a:gd name="connsiteY1" fmla="*/ 2927632 h 2927632"/>
                  <a:gd name="connsiteX2" fmla="*/ 0 w 2539983"/>
                  <a:gd name="connsiteY2" fmla="*/ 1461172 h 2927632"/>
                  <a:gd name="connsiteX3" fmla="*/ 99318 w 2539983"/>
                  <a:gd name="connsiteY3" fmla="*/ 1297691 h 2927632"/>
                  <a:gd name="connsiteX4" fmla="*/ 2539983 w 2539983"/>
                  <a:gd name="connsiteY4" fmla="*/ 0 h 292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983" h="2927632">
                    <a:moveTo>
                      <a:pt x="2539983" y="0"/>
                    </a:moveTo>
                    <a:lnTo>
                      <a:pt x="2539983" y="2927632"/>
                    </a:lnTo>
                    <a:lnTo>
                      <a:pt x="0" y="1461172"/>
                    </a:lnTo>
                    <a:lnTo>
                      <a:pt x="99318" y="1297691"/>
                    </a:lnTo>
                    <a:cubicBezTo>
                      <a:pt x="628257" y="514757"/>
                      <a:pt x="1524006" y="0"/>
                      <a:pt x="2539983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CC5EDC5-B483-435B-B241-B34E9DB7299B}"/>
                  </a:ext>
                </a:extLst>
              </p:cNvPr>
              <p:cNvGrpSpPr/>
              <p:nvPr/>
            </p:nvGrpSpPr>
            <p:grpSpPr>
              <a:xfrm>
                <a:off x="2041022" y="337144"/>
                <a:ext cx="2336149" cy="996209"/>
                <a:chOff x="2041022" y="337144"/>
                <a:chExt cx="2336149" cy="99620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3F3D7D-190A-4842-8E33-0E8C4752CFE1}"/>
                    </a:ext>
                  </a:extLst>
                </p:cNvPr>
                <p:cNvSpPr txBox="1"/>
                <p:nvPr/>
              </p:nvSpPr>
              <p:spPr>
                <a:xfrm>
                  <a:off x="2041022" y="625467"/>
                  <a:ext cx="233614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ansSerif" panose="00000400000000000000" pitchFamily="2" charset="2"/>
                    </a:rPr>
                    <a:t>Cheaper as compare to AR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0D1E09-70DD-4789-9E81-B8A03D7F5E5C}"/>
                    </a:ext>
                  </a:extLst>
                </p:cNvPr>
                <p:cNvSpPr txBox="1"/>
                <p:nvPr/>
              </p:nvSpPr>
              <p:spPr>
                <a:xfrm>
                  <a:off x="2884968" y="337144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A</a:t>
                  </a: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770254-79CF-413C-8B31-E8541404A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400" y="711357"/>
              <a:ext cx="1412639" cy="141263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023E6F-9826-451B-8D13-559A5FBA185D}"/>
              </a:ext>
            </a:extLst>
          </p:cNvPr>
          <p:cNvGrpSpPr/>
          <p:nvPr/>
        </p:nvGrpSpPr>
        <p:grpSpPr>
          <a:xfrm>
            <a:off x="917555" y="1651887"/>
            <a:ext cx="5157961" cy="2723579"/>
            <a:chOff x="917555" y="1651887"/>
            <a:chExt cx="5157961" cy="2723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10859-7DC7-4A81-8C3A-199923FCA3AD}"/>
                </a:ext>
              </a:extLst>
            </p:cNvPr>
            <p:cNvGrpSpPr/>
            <p:nvPr/>
          </p:nvGrpSpPr>
          <p:grpSpPr>
            <a:xfrm>
              <a:off x="917555" y="1651887"/>
              <a:ext cx="5157961" cy="2723579"/>
              <a:chOff x="917555" y="1651887"/>
              <a:chExt cx="5157961" cy="2723579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58B26AE-683F-437C-848B-5D2F238A20FA}"/>
                  </a:ext>
                </a:extLst>
              </p:cNvPr>
              <p:cNvSpPr/>
              <p:nvPr/>
            </p:nvSpPr>
            <p:spPr>
              <a:xfrm>
                <a:off x="3352800" y="1651887"/>
                <a:ext cx="2722716" cy="2723579"/>
              </a:xfrm>
              <a:custGeom>
                <a:avLst/>
                <a:gdLst>
                  <a:gd name="connsiteX0" fmla="*/ 379615 w 2921364"/>
                  <a:gd name="connsiteY0" fmla="*/ 0 h 2922290"/>
                  <a:gd name="connsiteX1" fmla="*/ 2921364 w 2921364"/>
                  <a:gd name="connsiteY1" fmla="*/ 1467479 h 2922290"/>
                  <a:gd name="connsiteX2" fmla="*/ 401557 w 2921364"/>
                  <a:gd name="connsiteY2" fmla="*/ 2922290 h 2922290"/>
                  <a:gd name="connsiteX3" fmla="*/ 355245 w 2921364"/>
                  <a:gd name="connsiteY3" fmla="*/ 2846058 h 2922290"/>
                  <a:gd name="connsiteX4" fmla="*/ 0 w 2921364"/>
                  <a:gd name="connsiteY4" fmla="*/ 1443086 h 2922290"/>
                  <a:gd name="connsiteX5" fmla="*/ 355245 w 2921364"/>
                  <a:gd name="connsiteY5" fmla="*/ 40114 h 2922290"/>
                  <a:gd name="connsiteX6" fmla="*/ 379615 w 2921364"/>
                  <a:gd name="connsiteY6" fmla="*/ 0 h 292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1364" h="2922290">
                    <a:moveTo>
                      <a:pt x="379615" y="0"/>
                    </a:moveTo>
                    <a:lnTo>
                      <a:pt x="2921364" y="1467479"/>
                    </a:lnTo>
                    <a:lnTo>
                      <a:pt x="401557" y="2922290"/>
                    </a:lnTo>
                    <a:lnTo>
                      <a:pt x="355245" y="2846058"/>
                    </a:lnTo>
                    <a:cubicBezTo>
                      <a:pt x="128689" y="2429006"/>
                      <a:pt x="0" y="1951075"/>
                      <a:pt x="0" y="1443086"/>
                    </a:cubicBezTo>
                    <a:cubicBezTo>
                      <a:pt x="0" y="935098"/>
                      <a:pt x="128689" y="457166"/>
                      <a:pt x="355245" y="40114"/>
                    </a:cubicBezTo>
                    <a:lnTo>
                      <a:pt x="379615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9C61C37-AD9A-4630-A682-27A7124DEA81}"/>
                  </a:ext>
                </a:extLst>
              </p:cNvPr>
              <p:cNvGrpSpPr/>
              <p:nvPr/>
            </p:nvGrpSpPr>
            <p:grpSpPr>
              <a:xfrm>
                <a:off x="917555" y="2364324"/>
                <a:ext cx="2336149" cy="1060485"/>
                <a:chOff x="917555" y="2364324"/>
                <a:chExt cx="2336149" cy="106048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32660F-069A-44B2-8008-46C854F70C3F}"/>
                    </a:ext>
                  </a:extLst>
                </p:cNvPr>
                <p:cNvSpPr txBox="1"/>
                <p:nvPr/>
              </p:nvSpPr>
              <p:spPr>
                <a:xfrm>
                  <a:off x="917555" y="2716923"/>
                  <a:ext cx="233614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ansSerif" panose="00000400000000000000" pitchFamily="2" charset="2"/>
                    </a:rPr>
                    <a:t>Which takes you in different world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9C5804A-5203-48CD-991B-FE107C5591DC}"/>
                    </a:ext>
                  </a:extLst>
                </p:cNvPr>
                <p:cNvSpPr txBox="1"/>
                <p:nvPr/>
              </p:nvSpPr>
              <p:spPr>
                <a:xfrm>
                  <a:off x="1734431" y="2364324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 B</a:t>
                  </a:r>
                </a:p>
              </p:txBody>
            </p:sp>
          </p:grp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757FB1B-7861-4272-BD14-40042AA1C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364" y="2449695"/>
              <a:ext cx="1412639" cy="141263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3774E-786B-4778-B3FE-6D30E42E9AB6}"/>
              </a:ext>
            </a:extLst>
          </p:cNvPr>
          <p:cNvGrpSpPr/>
          <p:nvPr/>
        </p:nvGrpSpPr>
        <p:grpSpPr>
          <a:xfrm>
            <a:off x="2196217" y="3056955"/>
            <a:ext cx="3899784" cy="3632483"/>
            <a:chOff x="2196217" y="3056955"/>
            <a:chExt cx="3899784" cy="36324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6C46D64-C90B-4C7E-8F6F-8A06E52212C4}"/>
                </a:ext>
              </a:extLst>
            </p:cNvPr>
            <p:cNvGrpSpPr/>
            <p:nvPr/>
          </p:nvGrpSpPr>
          <p:grpSpPr>
            <a:xfrm>
              <a:off x="2196217" y="3056955"/>
              <a:ext cx="3899784" cy="3632483"/>
              <a:chOff x="2196217" y="3056955"/>
              <a:chExt cx="3899784" cy="3632483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4F715E-7382-4890-A6D3-1F81460208A4}"/>
                  </a:ext>
                </a:extLst>
              </p:cNvPr>
              <p:cNvSpPr/>
              <p:nvPr/>
            </p:nvSpPr>
            <p:spPr>
              <a:xfrm flipH="1" flipV="1">
                <a:off x="3749182" y="3056955"/>
                <a:ext cx="2346819" cy="3632483"/>
              </a:xfrm>
              <a:custGeom>
                <a:avLst/>
                <a:gdLst>
                  <a:gd name="connsiteX0" fmla="*/ 0 w 2346819"/>
                  <a:gd name="connsiteY0" fmla="*/ 3632483 h 3632483"/>
                  <a:gd name="connsiteX1" fmla="*/ 0 w 2346819"/>
                  <a:gd name="connsiteY1" fmla="*/ 949392 h 3632483"/>
                  <a:gd name="connsiteX2" fmla="*/ 1 w 2346819"/>
                  <a:gd name="connsiteY2" fmla="*/ 949392 h 3632483"/>
                  <a:gd name="connsiteX3" fmla="*/ 1 w 2346819"/>
                  <a:gd name="connsiteY3" fmla="*/ 0 h 3632483"/>
                  <a:gd name="connsiteX4" fmla="*/ 1642664 w 2346819"/>
                  <a:gd name="connsiteY4" fmla="*/ 1499515 h 3632483"/>
                  <a:gd name="connsiteX5" fmla="*/ 1844466 w 2346819"/>
                  <a:gd name="connsiteY5" fmla="*/ 1662026 h 3632483"/>
                  <a:gd name="connsiteX6" fmla="*/ 2274705 w 2346819"/>
                  <a:gd name="connsiteY6" fmla="*/ 2158843 h 3632483"/>
                  <a:gd name="connsiteX7" fmla="*/ 2346819 w 2346819"/>
                  <a:gd name="connsiteY7" fmla="*/ 2277546 h 363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6819" h="3632483">
                    <a:moveTo>
                      <a:pt x="0" y="3632483"/>
                    </a:moveTo>
                    <a:lnTo>
                      <a:pt x="0" y="949392"/>
                    </a:lnTo>
                    <a:lnTo>
                      <a:pt x="1" y="949392"/>
                    </a:lnTo>
                    <a:lnTo>
                      <a:pt x="1" y="0"/>
                    </a:lnTo>
                    <a:lnTo>
                      <a:pt x="1642664" y="1499515"/>
                    </a:lnTo>
                    <a:lnTo>
                      <a:pt x="1844466" y="1662026"/>
                    </a:lnTo>
                    <a:cubicBezTo>
                      <a:pt x="2006852" y="1809616"/>
                      <a:pt x="2151461" y="1976419"/>
                      <a:pt x="2274705" y="2158843"/>
                    </a:cubicBezTo>
                    <a:lnTo>
                      <a:pt x="2346819" y="2277546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375CDA-4C8F-4192-8CED-981EE118FAA7}"/>
                  </a:ext>
                </a:extLst>
              </p:cNvPr>
              <p:cNvGrpSpPr/>
              <p:nvPr/>
            </p:nvGrpSpPr>
            <p:grpSpPr>
              <a:xfrm>
                <a:off x="2196217" y="4933354"/>
                <a:ext cx="2336149" cy="1503865"/>
                <a:chOff x="2196217" y="4933354"/>
                <a:chExt cx="2336149" cy="150386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03FBD7-71C0-47D9-BC16-D639BED1C84E}"/>
                    </a:ext>
                  </a:extLst>
                </p:cNvPr>
                <p:cNvSpPr txBox="1"/>
                <p:nvPr/>
              </p:nvSpPr>
              <p:spPr>
                <a:xfrm>
                  <a:off x="2196217" y="5206113"/>
                  <a:ext cx="2336149" cy="123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IN" dirty="0"/>
                    <a:t>e.g.:- </a:t>
                  </a:r>
                  <a:r>
                    <a:rPr lang="en-IN" sz="2000" dirty="0"/>
                    <a:t>Google</a:t>
                  </a:r>
                  <a:r>
                    <a:rPr lang="en-IN" dirty="0"/>
                    <a:t> Card Board, Mi VR box, Samsung Gear VR, Oculus Rift, etc.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ansSerif" panose="00000400000000000000" pitchFamily="2" charset="2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8160D2-6906-4A7C-B68F-8A6B083B3A4F}"/>
                    </a:ext>
                  </a:extLst>
                </p:cNvPr>
                <p:cNvSpPr txBox="1"/>
                <p:nvPr/>
              </p:nvSpPr>
              <p:spPr>
                <a:xfrm>
                  <a:off x="3054700" y="4933354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 C</a:t>
                  </a:r>
                </a:p>
              </p:txBody>
            </p:sp>
          </p:grp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1450591-5B5A-486E-BB61-6DEB4A57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80" y="4020931"/>
              <a:ext cx="1412639" cy="141263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ADB0DB-1090-4857-B454-04398395CCA2}"/>
              </a:ext>
            </a:extLst>
          </p:cNvPr>
          <p:cNvGrpSpPr/>
          <p:nvPr/>
        </p:nvGrpSpPr>
        <p:grpSpPr>
          <a:xfrm>
            <a:off x="6138611" y="254723"/>
            <a:ext cx="4422584" cy="2728430"/>
            <a:chOff x="6138611" y="254723"/>
            <a:chExt cx="4422584" cy="27284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4B4BC9-E9A2-412A-9139-906BFBCDB009}"/>
                </a:ext>
              </a:extLst>
            </p:cNvPr>
            <p:cNvGrpSpPr/>
            <p:nvPr/>
          </p:nvGrpSpPr>
          <p:grpSpPr>
            <a:xfrm>
              <a:off x="6138611" y="254723"/>
              <a:ext cx="4422584" cy="2728430"/>
              <a:chOff x="6138611" y="254723"/>
              <a:chExt cx="4422584" cy="27284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1C7F868-C2C5-4A4C-99FE-7EF749C4CE7B}"/>
                  </a:ext>
                </a:extLst>
              </p:cNvPr>
              <p:cNvSpPr/>
              <p:nvPr/>
            </p:nvSpPr>
            <p:spPr>
              <a:xfrm>
                <a:off x="6138611" y="254723"/>
                <a:ext cx="2336149" cy="2728430"/>
              </a:xfrm>
              <a:custGeom>
                <a:avLst/>
                <a:gdLst>
                  <a:gd name="connsiteX0" fmla="*/ 0 w 2506593"/>
                  <a:gd name="connsiteY0" fmla="*/ 0 h 2927494"/>
                  <a:gd name="connsiteX1" fmla="*/ 105745 w 2506593"/>
                  <a:gd name="connsiteY1" fmla="*/ 2674 h 2927494"/>
                  <a:gd name="connsiteX2" fmla="*/ 2394946 w 2506593"/>
                  <a:gd name="connsiteY2" fmla="*/ 1296535 h 2927494"/>
                  <a:gd name="connsiteX3" fmla="*/ 2506593 w 2506593"/>
                  <a:gd name="connsiteY3" fmla="*/ 1480311 h 2927494"/>
                  <a:gd name="connsiteX4" fmla="*/ 0 w 2506593"/>
                  <a:gd name="connsiteY4" fmla="*/ 2927494 h 2927494"/>
                  <a:gd name="connsiteX5" fmla="*/ 0 w 2506593"/>
                  <a:gd name="connsiteY5" fmla="*/ 0 h 292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593" h="2927494">
                    <a:moveTo>
                      <a:pt x="0" y="0"/>
                    </a:moveTo>
                    <a:lnTo>
                      <a:pt x="105745" y="2674"/>
                    </a:lnTo>
                    <a:cubicBezTo>
                      <a:pt x="1058916" y="50990"/>
                      <a:pt x="1892454" y="552748"/>
                      <a:pt x="2394946" y="1296535"/>
                    </a:cubicBezTo>
                    <a:lnTo>
                      <a:pt x="2506593" y="1480311"/>
                    </a:lnTo>
                    <a:lnTo>
                      <a:pt x="0" y="2927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F01F8A-901B-4FEF-A668-4DD545675BA3}"/>
                  </a:ext>
                </a:extLst>
              </p:cNvPr>
              <p:cNvGrpSpPr/>
              <p:nvPr/>
            </p:nvGrpSpPr>
            <p:grpSpPr>
              <a:xfrm>
                <a:off x="8225046" y="344380"/>
                <a:ext cx="2336149" cy="977898"/>
                <a:chOff x="8225046" y="344380"/>
                <a:chExt cx="2336149" cy="97789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992BD4-A4FF-420A-8E3C-26A8F50E7F77}"/>
                    </a:ext>
                  </a:extLst>
                </p:cNvPr>
                <p:cNvSpPr txBox="1"/>
                <p:nvPr/>
              </p:nvSpPr>
              <p:spPr>
                <a:xfrm>
                  <a:off x="8225046" y="645170"/>
                  <a:ext cx="2336149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dirty="0"/>
                    <a:t>Costlier</a:t>
                  </a:r>
                  <a:r>
                    <a:rPr lang="en-IN" dirty="0"/>
                    <a:t> compare to </a:t>
                  </a:r>
                  <a:endParaRPr lang="en-US" dirty="0"/>
                </a:p>
                <a:p>
                  <a:r>
                    <a:rPr lang="en-IN" dirty="0"/>
                    <a:t>VR.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ansSerif" panose="00000400000000000000" pitchFamily="2" charset="2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8614AF-3305-4307-8ED0-3FC0604CCE77}"/>
                    </a:ext>
                  </a:extLst>
                </p:cNvPr>
                <p:cNvSpPr txBox="1"/>
                <p:nvPr/>
              </p:nvSpPr>
              <p:spPr>
                <a:xfrm>
                  <a:off x="9065962" y="34438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A</a:t>
                  </a:r>
                </a:p>
              </p:txBody>
            </p:sp>
          </p:grp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F446D3-4353-4B48-BC65-536AEC88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133" y="748964"/>
              <a:ext cx="1412639" cy="141263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6311C6-A4BD-4268-B238-0B65C2DA6178}"/>
              </a:ext>
            </a:extLst>
          </p:cNvPr>
          <p:cNvGrpSpPr/>
          <p:nvPr/>
        </p:nvGrpSpPr>
        <p:grpSpPr>
          <a:xfrm>
            <a:off x="6160737" y="1670802"/>
            <a:ext cx="4951291" cy="2685750"/>
            <a:chOff x="6160737" y="1670802"/>
            <a:chExt cx="4951291" cy="26857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CB2035-09FF-4A36-8536-B6F19558A382}"/>
                </a:ext>
              </a:extLst>
            </p:cNvPr>
            <p:cNvGrpSpPr/>
            <p:nvPr/>
          </p:nvGrpSpPr>
          <p:grpSpPr>
            <a:xfrm>
              <a:off x="6160737" y="1670802"/>
              <a:ext cx="4951291" cy="2685750"/>
              <a:chOff x="6160737" y="1670802"/>
              <a:chExt cx="4951291" cy="268575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88625BA-15BD-468E-BCB8-03F217D2B087}"/>
                  </a:ext>
                </a:extLst>
              </p:cNvPr>
              <p:cNvSpPr/>
              <p:nvPr/>
            </p:nvSpPr>
            <p:spPr>
              <a:xfrm>
                <a:off x="6160737" y="1670802"/>
                <a:ext cx="2678463" cy="2685750"/>
              </a:xfrm>
              <a:custGeom>
                <a:avLst/>
                <a:gdLst>
                  <a:gd name="connsiteX0" fmla="*/ 2506596 w 2873882"/>
                  <a:gd name="connsiteY0" fmla="*/ 0 h 2881700"/>
                  <a:gd name="connsiteX1" fmla="*/ 2518637 w 2873882"/>
                  <a:gd name="connsiteY1" fmla="*/ 19819 h 2881700"/>
                  <a:gd name="connsiteX2" fmla="*/ 2873882 w 2873882"/>
                  <a:gd name="connsiteY2" fmla="*/ 1422791 h 2881700"/>
                  <a:gd name="connsiteX3" fmla="*/ 2518637 w 2873882"/>
                  <a:gd name="connsiteY3" fmla="*/ 2825763 h 2881700"/>
                  <a:gd name="connsiteX4" fmla="*/ 2484654 w 2873882"/>
                  <a:gd name="connsiteY4" fmla="*/ 2881700 h 2881700"/>
                  <a:gd name="connsiteX5" fmla="*/ 0 w 2873882"/>
                  <a:gd name="connsiteY5" fmla="*/ 1447184 h 2881700"/>
                  <a:gd name="connsiteX6" fmla="*/ 2506596 w 2873882"/>
                  <a:gd name="connsiteY6" fmla="*/ 0 h 288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3882" h="2881700">
                    <a:moveTo>
                      <a:pt x="2506596" y="0"/>
                    </a:moveTo>
                    <a:lnTo>
                      <a:pt x="2518637" y="19819"/>
                    </a:lnTo>
                    <a:cubicBezTo>
                      <a:pt x="2745193" y="436871"/>
                      <a:pt x="2873882" y="914803"/>
                      <a:pt x="2873882" y="1422791"/>
                    </a:cubicBezTo>
                    <a:cubicBezTo>
                      <a:pt x="2873882" y="1930780"/>
                      <a:pt x="2745193" y="2408711"/>
                      <a:pt x="2518637" y="2825763"/>
                    </a:cubicBezTo>
                    <a:lnTo>
                      <a:pt x="2484654" y="2881700"/>
                    </a:lnTo>
                    <a:lnTo>
                      <a:pt x="0" y="1447184"/>
                    </a:lnTo>
                    <a:lnTo>
                      <a:pt x="2506596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0247168-B46D-4818-A670-A33F30F2BF71}"/>
                  </a:ext>
                </a:extLst>
              </p:cNvPr>
              <p:cNvGrpSpPr/>
              <p:nvPr/>
            </p:nvGrpSpPr>
            <p:grpSpPr>
              <a:xfrm>
                <a:off x="8775879" y="2364324"/>
                <a:ext cx="2336149" cy="1029707"/>
                <a:chOff x="8775879" y="2364324"/>
                <a:chExt cx="2336149" cy="102970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80A04CB-FE7C-4D83-BA75-D1B034248541}"/>
                    </a:ext>
                  </a:extLst>
                </p:cNvPr>
                <p:cNvSpPr txBox="1"/>
                <p:nvPr/>
              </p:nvSpPr>
              <p:spPr>
                <a:xfrm>
                  <a:off x="8775879" y="2716923"/>
                  <a:ext cx="2336149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IN" dirty="0"/>
                    <a:t>Creates </a:t>
                  </a:r>
                  <a:r>
                    <a:rPr lang="en-IN" sz="2000" dirty="0"/>
                    <a:t>object</a:t>
                  </a:r>
                  <a:r>
                    <a:rPr lang="en-IN" dirty="0"/>
                    <a:t> in your existing space.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ansSerif" panose="00000400000000000000" pitchFamily="2" charset="2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E03223-A05D-4287-B627-AE72F265948E}"/>
                    </a:ext>
                  </a:extLst>
                </p:cNvPr>
                <p:cNvSpPr txBox="1"/>
                <p:nvPr/>
              </p:nvSpPr>
              <p:spPr>
                <a:xfrm>
                  <a:off x="9599975" y="2364324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B</a:t>
                  </a:r>
                </a:p>
              </p:txBody>
            </p:sp>
          </p:grp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ABD4A1D-0C62-4185-9E8C-3ACF948C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644" y="2312052"/>
              <a:ext cx="1412639" cy="141263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086C93-87C3-4AA0-9A8C-7067DF2BF29D}"/>
              </a:ext>
            </a:extLst>
          </p:cNvPr>
          <p:cNvGrpSpPr/>
          <p:nvPr/>
        </p:nvGrpSpPr>
        <p:grpSpPr>
          <a:xfrm>
            <a:off x="6138610" y="3056007"/>
            <a:ext cx="3805344" cy="3633430"/>
            <a:chOff x="6138610" y="3056007"/>
            <a:chExt cx="3805344" cy="36334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D1F7EB-123D-4F60-B77D-AED0ADE39755}"/>
                </a:ext>
              </a:extLst>
            </p:cNvPr>
            <p:cNvGrpSpPr/>
            <p:nvPr/>
          </p:nvGrpSpPr>
          <p:grpSpPr>
            <a:xfrm>
              <a:off x="6138610" y="3056007"/>
              <a:ext cx="3805344" cy="3633430"/>
              <a:chOff x="6138610" y="3056007"/>
              <a:chExt cx="3805344" cy="36334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ED99745-6210-4160-8DDC-A8770D4E0483}"/>
                  </a:ext>
                </a:extLst>
              </p:cNvPr>
              <p:cNvSpPr/>
              <p:nvPr/>
            </p:nvSpPr>
            <p:spPr>
              <a:xfrm>
                <a:off x="6138610" y="3056007"/>
                <a:ext cx="2315700" cy="3633430"/>
              </a:xfrm>
              <a:custGeom>
                <a:avLst/>
                <a:gdLst>
                  <a:gd name="connsiteX0" fmla="*/ 0 w 2315700"/>
                  <a:gd name="connsiteY0" fmla="*/ 0 h 3633430"/>
                  <a:gd name="connsiteX1" fmla="*/ 2315700 w 2315700"/>
                  <a:gd name="connsiteY1" fmla="*/ 1336970 h 3633430"/>
                  <a:gd name="connsiteX2" fmla="*/ 2232094 w 2315700"/>
                  <a:gd name="connsiteY2" fmla="*/ 1474588 h 3633430"/>
                  <a:gd name="connsiteX3" fmla="*/ 1826080 w 2315700"/>
                  <a:gd name="connsiteY3" fmla="*/ 1949123 h 3633430"/>
                  <a:gd name="connsiteX4" fmla="*/ 1617329 w 2315700"/>
                  <a:gd name="connsiteY4" fmla="*/ 2122436 h 3633430"/>
                  <a:gd name="connsiteX5" fmla="*/ 1633933 w 2315700"/>
                  <a:gd name="connsiteY5" fmla="*/ 2122436 h 3633430"/>
                  <a:gd name="connsiteX6" fmla="*/ 0 w 2315700"/>
                  <a:gd name="connsiteY6" fmla="*/ 3633430 h 3633430"/>
                  <a:gd name="connsiteX7" fmla="*/ 0 w 2315700"/>
                  <a:gd name="connsiteY7" fmla="*/ 2682961 h 3633430"/>
                  <a:gd name="connsiteX8" fmla="*/ 0 w 2315700"/>
                  <a:gd name="connsiteY8" fmla="*/ 2122436 h 3633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5700" h="3633430">
                    <a:moveTo>
                      <a:pt x="0" y="0"/>
                    </a:moveTo>
                    <a:lnTo>
                      <a:pt x="2315700" y="1336970"/>
                    </a:lnTo>
                    <a:lnTo>
                      <a:pt x="2232094" y="1474588"/>
                    </a:lnTo>
                    <a:cubicBezTo>
                      <a:pt x="2115013" y="1647891"/>
                      <a:pt x="1978649" y="1807096"/>
                      <a:pt x="1826080" y="1949123"/>
                    </a:cubicBezTo>
                    <a:lnTo>
                      <a:pt x="1617329" y="2122436"/>
                    </a:lnTo>
                    <a:lnTo>
                      <a:pt x="1633933" y="2122436"/>
                    </a:lnTo>
                    <a:lnTo>
                      <a:pt x="0" y="3633430"/>
                    </a:lnTo>
                    <a:lnTo>
                      <a:pt x="0" y="2682961"/>
                    </a:lnTo>
                    <a:lnTo>
                      <a:pt x="0" y="2122436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B2D0933-7749-4A2D-ABAA-81C7BAF032BD}"/>
                  </a:ext>
                </a:extLst>
              </p:cNvPr>
              <p:cNvGrpSpPr/>
              <p:nvPr/>
            </p:nvGrpSpPr>
            <p:grpSpPr>
              <a:xfrm>
                <a:off x="7607805" y="4853580"/>
                <a:ext cx="2336149" cy="1692771"/>
                <a:chOff x="7607805" y="4853580"/>
                <a:chExt cx="2336149" cy="169277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B7C4B7E-6681-45AF-AA8D-F87E8CD2D826}"/>
                    </a:ext>
                  </a:extLst>
                </p:cNvPr>
                <p:cNvSpPr txBox="1"/>
                <p:nvPr/>
              </p:nvSpPr>
              <p:spPr>
                <a:xfrm>
                  <a:off x="7607805" y="5222912"/>
                  <a:ext cx="233614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IN" sz="2000" dirty="0"/>
                    <a:t>e.g.:-Microsoft HoloLense,Google glasses ,Magic leap, etc.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ansSerif" panose="00000400000000000000" pitchFamily="2" charset="2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62E89F-6A0E-44DB-BA16-670935400216}"/>
                    </a:ext>
                  </a:extLst>
                </p:cNvPr>
                <p:cNvSpPr txBox="1"/>
                <p:nvPr/>
              </p:nvSpPr>
              <p:spPr>
                <a:xfrm>
                  <a:off x="8549494" y="485358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ansSerif" panose="00000400000000000000" pitchFamily="2" charset="2"/>
                    </a:rPr>
                    <a:t>C</a:t>
                  </a:r>
                </a:p>
              </p:txBody>
            </p:sp>
          </p:grp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5A21A6D-7739-4BEB-A122-3C1B13BC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327" y="4114918"/>
              <a:ext cx="1412639" cy="1412639"/>
            </a:xfrm>
            <a:prstGeom prst="rect">
              <a:avLst/>
            </a:prstGeom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691AFF5-6297-45C2-82EC-522DAF23EB64}"/>
              </a:ext>
            </a:extLst>
          </p:cNvPr>
          <p:cNvSpPr/>
          <p:nvPr/>
        </p:nvSpPr>
        <p:spPr>
          <a:xfrm>
            <a:off x="5181600" y="2067804"/>
            <a:ext cx="188784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innerShdw blurRad="152400" dist="1524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266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 Light</vt:lpstr>
      <vt:lpstr>Century Gothic</vt:lpstr>
      <vt:lpstr>SansSerif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bherwani</dc:creator>
  <cp:lastModifiedBy>kunal bherwani</cp:lastModifiedBy>
  <cp:revision>17</cp:revision>
  <dcterms:created xsi:type="dcterms:W3CDTF">2019-12-07T15:08:18Z</dcterms:created>
  <dcterms:modified xsi:type="dcterms:W3CDTF">2019-12-09T05:03:21Z</dcterms:modified>
</cp:coreProperties>
</file>