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17"/>
  </p:notesMasterIdLst>
  <p:sldIdLst>
    <p:sldId id="299" r:id="rId2"/>
    <p:sldId id="300" r:id="rId3"/>
    <p:sldId id="301" r:id="rId4"/>
    <p:sldId id="302" r:id="rId5"/>
    <p:sldId id="284" r:id="rId6"/>
    <p:sldId id="289" r:id="rId7"/>
    <p:sldId id="288" r:id="rId8"/>
    <p:sldId id="290" r:id="rId9"/>
    <p:sldId id="293" r:id="rId10"/>
    <p:sldId id="298" r:id="rId11"/>
    <p:sldId id="294" r:id="rId12"/>
    <p:sldId id="297" r:id="rId13"/>
    <p:sldId id="295" r:id="rId14"/>
    <p:sldId id="296" r:id="rId15"/>
    <p:sldId id="28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129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E200F-FE8B-49CA-B0F2-1738806F0894}" type="datetimeFigureOut">
              <a:rPr lang="en-IN" smtClean="0"/>
              <a:pPr/>
              <a:t>21-03-2018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A1FFB8-5BDA-40DF-A0D6-218A2408F2B1}" type="slidenum">
              <a:rPr lang="en-IN" smtClean="0"/>
              <a:pPr/>
              <a:t>‹#›</a:t>
            </a:fld>
            <a:endParaRPr lang="en-IN"/>
          </a:p>
        </p:txBody>
      </p:sp>
    </p:spTree>
    <p:extLst>
      <p:ext uri="{BB962C8B-B14F-4D97-AF65-F5344CB8AC3E}">
        <p14:creationId xmlns:p14="http://schemas.microsoft.com/office/powerpoint/2010/main" val="3288552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0A1FFB8-5BDA-40DF-A0D6-218A2408F2B1}" type="slidenum">
              <a:rPr lang="en-IN" smtClean="0"/>
              <a:pPr/>
              <a:t>5</a:t>
            </a:fld>
            <a:endParaRPr lang="en-IN"/>
          </a:p>
        </p:txBody>
      </p:sp>
    </p:spTree>
    <p:extLst>
      <p:ext uri="{BB962C8B-B14F-4D97-AF65-F5344CB8AC3E}">
        <p14:creationId xmlns:p14="http://schemas.microsoft.com/office/powerpoint/2010/main" val="1444698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0A1FFB8-5BDA-40DF-A0D6-218A2408F2B1}" type="slidenum">
              <a:rPr lang="en-IN" smtClean="0"/>
              <a:pPr/>
              <a:t>14</a:t>
            </a:fld>
            <a:endParaRPr lang="en-IN"/>
          </a:p>
        </p:txBody>
      </p:sp>
    </p:spTree>
    <p:extLst>
      <p:ext uri="{BB962C8B-B14F-4D97-AF65-F5344CB8AC3E}">
        <p14:creationId xmlns:p14="http://schemas.microsoft.com/office/powerpoint/2010/main" val="357118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0A1FFB8-5BDA-40DF-A0D6-218A2408F2B1}" type="slidenum">
              <a:rPr lang="en-IN" smtClean="0"/>
              <a:pPr/>
              <a:t>15</a:t>
            </a:fld>
            <a:endParaRPr lang="en-IN"/>
          </a:p>
        </p:txBody>
      </p:sp>
    </p:spTree>
    <p:extLst>
      <p:ext uri="{BB962C8B-B14F-4D97-AF65-F5344CB8AC3E}">
        <p14:creationId xmlns:p14="http://schemas.microsoft.com/office/powerpoint/2010/main" val="1444698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0A1FFB8-5BDA-40DF-A0D6-218A2408F2B1}" type="slidenum">
              <a:rPr lang="en-IN" smtClean="0"/>
              <a:pPr/>
              <a:t>6</a:t>
            </a:fld>
            <a:endParaRPr lang="en-IN"/>
          </a:p>
        </p:txBody>
      </p:sp>
    </p:spTree>
    <p:extLst>
      <p:ext uri="{BB962C8B-B14F-4D97-AF65-F5344CB8AC3E}">
        <p14:creationId xmlns:p14="http://schemas.microsoft.com/office/powerpoint/2010/main" val="726769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0A1FFB8-5BDA-40DF-A0D6-218A2408F2B1}" type="slidenum">
              <a:rPr lang="en-IN" smtClean="0"/>
              <a:pPr/>
              <a:t>7</a:t>
            </a:fld>
            <a:endParaRPr lang="en-IN"/>
          </a:p>
        </p:txBody>
      </p:sp>
    </p:spTree>
    <p:extLst>
      <p:ext uri="{BB962C8B-B14F-4D97-AF65-F5344CB8AC3E}">
        <p14:creationId xmlns:p14="http://schemas.microsoft.com/office/powerpoint/2010/main" val="3914448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0A1FFB8-5BDA-40DF-A0D6-218A2408F2B1}" type="slidenum">
              <a:rPr lang="en-IN" smtClean="0"/>
              <a:pPr/>
              <a:t>8</a:t>
            </a:fld>
            <a:endParaRPr lang="en-IN"/>
          </a:p>
        </p:txBody>
      </p:sp>
    </p:spTree>
    <p:extLst>
      <p:ext uri="{BB962C8B-B14F-4D97-AF65-F5344CB8AC3E}">
        <p14:creationId xmlns:p14="http://schemas.microsoft.com/office/powerpoint/2010/main" val="3505942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0A1FFB8-5BDA-40DF-A0D6-218A2408F2B1}" type="slidenum">
              <a:rPr lang="en-IN" smtClean="0"/>
              <a:pPr/>
              <a:t>9</a:t>
            </a:fld>
            <a:endParaRPr lang="en-IN"/>
          </a:p>
        </p:txBody>
      </p:sp>
    </p:spTree>
    <p:extLst>
      <p:ext uri="{BB962C8B-B14F-4D97-AF65-F5344CB8AC3E}">
        <p14:creationId xmlns:p14="http://schemas.microsoft.com/office/powerpoint/2010/main" val="3960730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0A1FFB8-5BDA-40DF-A0D6-218A2408F2B1}" type="slidenum">
              <a:rPr lang="en-IN" smtClean="0"/>
              <a:pPr/>
              <a:t>10</a:t>
            </a:fld>
            <a:endParaRPr lang="en-IN"/>
          </a:p>
        </p:txBody>
      </p:sp>
    </p:spTree>
    <p:extLst>
      <p:ext uri="{BB962C8B-B14F-4D97-AF65-F5344CB8AC3E}">
        <p14:creationId xmlns:p14="http://schemas.microsoft.com/office/powerpoint/2010/main" val="577898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0A1FFB8-5BDA-40DF-A0D6-218A2408F2B1}" type="slidenum">
              <a:rPr lang="en-IN" smtClean="0"/>
              <a:pPr/>
              <a:t>11</a:t>
            </a:fld>
            <a:endParaRPr lang="en-IN"/>
          </a:p>
        </p:txBody>
      </p:sp>
    </p:spTree>
    <p:extLst>
      <p:ext uri="{BB962C8B-B14F-4D97-AF65-F5344CB8AC3E}">
        <p14:creationId xmlns:p14="http://schemas.microsoft.com/office/powerpoint/2010/main" val="752798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0A1FFB8-5BDA-40DF-A0D6-218A2408F2B1}" type="slidenum">
              <a:rPr lang="en-IN" smtClean="0"/>
              <a:pPr/>
              <a:t>12</a:t>
            </a:fld>
            <a:endParaRPr lang="en-IN"/>
          </a:p>
        </p:txBody>
      </p:sp>
    </p:spTree>
    <p:extLst>
      <p:ext uri="{BB962C8B-B14F-4D97-AF65-F5344CB8AC3E}">
        <p14:creationId xmlns:p14="http://schemas.microsoft.com/office/powerpoint/2010/main" val="97362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0A1FFB8-5BDA-40DF-A0D6-218A2408F2B1}" type="slidenum">
              <a:rPr lang="en-IN" smtClean="0"/>
              <a:pPr/>
              <a:t>13</a:t>
            </a:fld>
            <a:endParaRPr lang="en-IN"/>
          </a:p>
        </p:txBody>
      </p:sp>
    </p:spTree>
    <p:extLst>
      <p:ext uri="{BB962C8B-B14F-4D97-AF65-F5344CB8AC3E}">
        <p14:creationId xmlns:p14="http://schemas.microsoft.com/office/powerpoint/2010/main" val="209113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r>
              <a:rPr lang="en-US" smtClean="0"/>
              <a:t>Sept 15, 2017</a:t>
            </a:r>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IN" smtClean="0"/>
              <a:t>Chartered Institute of Technology, Aburoad</a:t>
            </a:r>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A4BD9C6-70AA-4D56-8FF3-8A10F9CED19F}"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Sept 15, 2017</a:t>
            </a:r>
            <a:endParaRPr lang="en-IN"/>
          </a:p>
        </p:txBody>
      </p:sp>
      <p:sp>
        <p:nvSpPr>
          <p:cNvPr id="5" name="Footer Placeholder 4"/>
          <p:cNvSpPr>
            <a:spLocks noGrp="1"/>
          </p:cNvSpPr>
          <p:nvPr>
            <p:ph type="ftr" sz="quarter" idx="11"/>
          </p:nvPr>
        </p:nvSpPr>
        <p:spPr/>
        <p:txBody>
          <a:bodyPr/>
          <a:lstStyle/>
          <a:p>
            <a:r>
              <a:rPr lang="en-IN" smtClean="0"/>
              <a:t>Chartered Institute of Technology, Aburoad</a:t>
            </a:r>
            <a:endParaRPr lang="en-IN"/>
          </a:p>
        </p:txBody>
      </p:sp>
      <p:sp>
        <p:nvSpPr>
          <p:cNvPr id="6" name="Slide Number Placeholder 5"/>
          <p:cNvSpPr>
            <a:spLocks noGrp="1"/>
          </p:cNvSpPr>
          <p:nvPr>
            <p:ph type="sldNum" sz="quarter" idx="12"/>
          </p:nvPr>
        </p:nvSpPr>
        <p:spPr/>
        <p:txBody>
          <a:bodyPr/>
          <a:lstStyle/>
          <a:p>
            <a:fld id="{DA4BD9C6-70AA-4D56-8FF3-8A10F9CED19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Sept 15, 2017</a:t>
            </a:r>
            <a:endParaRPr lang="en-IN"/>
          </a:p>
        </p:txBody>
      </p:sp>
      <p:sp>
        <p:nvSpPr>
          <p:cNvPr id="5" name="Footer Placeholder 4"/>
          <p:cNvSpPr>
            <a:spLocks noGrp="1"/>
          </p:cNvSpPr>
          <p:nvPr>
            <p:ph type="ftr" sz="quarter" idx="11"/>
          </p:nvPr>
        </p:nvSpPr>
        <p:spPr/>
        <p:txBody>
          <a:bodyPr/>
          <a:lstStyle/>
          <a:p>
            <a:r>
              <a:rPr lang="en-IN" smtClean="0"/>
              <a:t>Chartered Institute of Technology, Aburoad</a:t>
            </a:r>
            <a:endParaRPr lang="en-IN"/>
          </a:p>
        </p:txBody>
      </p:sp>
      <p:sp>
        <p:nvSpPr>
          <p:cNvPr id="6" name="Slide Number Placeholder 5"/>
          <p:cNvSpPr>
            <a:spLocks noGrp="1"/>
          </p:cNvSpPr>
          <p:nvPr>
            <p:ph type="sldNum" sz="quarter" idx="12"/>
          </p:nvPr>
        </p:nvSpPr>
        <p:spPr/>
        <p:txBody>
          <a:bodyPr/>
          <a:lstStyle/>
          <a:p>
            <a:fld id="{DA4BD9C6-70AA-4D56-8FF3-8A10F9CED19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r>
              <a:rPr lang="en-US" smtClean="0"/>
              <a:t>Sept 15, 2017</a:t>
            </a:r>
            <a:endParaRPr lang="en-IN"/>
          </a:p>
        </p:txBody>
      </p:sp>
      <p:sp>
        <p:nvSpPr>
          <p:cNvPr id="9" name="Slide Number Placeholder 8"/>
          <p:cNvSpPr>
            <a:spLocks noGrp="1"/>
          </p:cNvSpPr>
          <p:nvPr>
            <p:ph type="sldNum" sz="quarter" idx="15"/>
          </p:nvPr>
        </p:nvSpPr>
        <p:spPr/>
        <p:txBody>
          <a:bodyPr rtlCol="0"/>
          <a:lstStyle/>
          <a:p>
            <a:fld id="{DA4BD9C6-70AA-4D56-8FF3-8A10F9CED19F}" type="slidenum">
              <a:rPr lang="en-IN" smtClean="0"/>
              <a:pPr/>
              <a:t>‹#›</a:t>
            </a:fld>
            <a:endParaRPr lang="en-IN"/>
          </a:p>
        </p:txBody>
      </p:sp>
      <p:sp>
        <p:nvSpPr>
          <p:cNvPr id="10" name="Footer Placeholder 9"/>
          <p:cNvSpPr>
            <a:spLocks noGrp="1"/>
          </p:cNvSpPr>
          <p:nvPr>
            <p:ph type="ftr" sz="quarter" idx="16"/>
          </p:nvPr>
        </p:nvSpPr>
        <p:spPr/>
        <p:txBody>
          <a:bodyPr rtlCol="0"/>
          <a:lstStyle/>
          <a:p>
            <a:r>
              <a:rPr lang="en-IN" smtClean="0"/>
              <a:t>Chartered Institute of Technology, Aburoad</a:t>
            </a:r>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r>
              <a:rPr lang="en-US" smtClean="0"/>
              <a:t>Sept 15, 2017</a:t>
            </a:r>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IN" smtClean="0"/>
              <a:t>Chartered Institute of Technology, Aburoad</a:t>
            </a:r>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A4BD9C6-70AA-4D56-8FF3-8A10F9CED19F}"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r>
              <a:rPr lang="en-US" smtClean="0"/>
              <a:t>Sept 15, 2017</a:t>
            </a:r>
            <a:endParaRPr lang="en-IN"/>
          </a:p>
        </p:txBody>
      </p:sp>
      <p:sp>
        <p:nvSpPr>
          <p:cNvPr id="6" name="Footer Placeholder 5"/>
          <p:cNvSpPr>
            <a:spLocks noGrp="1"/>
          </p:cNvSpPr>
          <p:nvPr>
            <p:ph type="ftr" sz="quarter" idx="11"/>
          </p:nvPr>
        </p:nvSpPr>
        <p:spPr/>
        <p:txBody>
          <a:bodyPr/>
          <a:lstStyle/>
          <a:p>
            <a:r>
              <a:rPr lang="en-IN" smtClean="0"/>
              <a:t>Chartered Institute of Technology, Aburoad</a:t>
            </a:r>
            <a:endParaRPr lang="en-IN"/>
          </a:p>
        </p:txBody>
      </p:sp>
      <p:sp>
        <p:nvSpPr>
          <p:cNvPr id="7" name="Slide Number Placeholder 6"/>
          <p:cNvSpPr>
            <a:spLocks noGrp="1"/>
          </p:cNvSpPr>
          <p:nvPr>
            <p:ph type="sldNum" sz="quarter" idx="12"/>
          </p:nvPr>
        </p:nvSpPr>
        <p:spPr/>
        <p:txBody>
          <a:bodyPr/>
          <a:lstStyle/>
          <a:p>
            <a:fld id="{DA4BD9C6-70AA-4D56-8FF3-8A10F9CED19F}"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r>
              <a:rPr lang="en-US" smtClean="0"/>
              <a:t>Sept 15, 2017</a:t>
            </a:r>
            <a:endParaRPr lang="en-IN"/>
          </a:p>
        </p:txBody>
      </p:sp>
      <p:sp>
        <p:nvSpPr>
          <p:cNvPr id="8" name="Footer Placeholder 7"/>
          <p:cNvSpPr>
            <a:spLocks noGrp="1"/>
          </p:cNvSpPr>
          <p:nvPr>
            <p:ph type="ftr" sz="quarter" idx="11"/>
          </p:nvPr>
        </p:nvSpPr>
        <p:spPr/>
        <p:txBody>
          <a:bodyPr/>
          <a:lstStyle/>
          <a:p>
            <a:r>
              <a:rPr lang="en-IN" smtClean="0"/>
              <a:t>Chartered Institute of Technology, Aburoad</a:t>
            </a:r>
            <a:endParaRPr lang="en-IN"/>
          </a:p>
        </p:txBody>
      </p:sp>
      <p:sp>
        <p:nvSpPr>
          <p:cNvPr id="9" name="Slide Number Placeholder 8"/>
          <p:cNvSpPr>
            <a:spLocks noGrp="1"/>
          </p:cNvSpPr>
          <p:nvPr>
            <p:ph type="sldNum" sz="quarter" idx="12"/>
          </p:nvPr>
        </p:nvSpPr>
        <p:spPr/>
        <p:txBody>
          <a:bodyPr/>
          <a:lstStyle/>
          <a:p>
            <a:fld id="{DA4BD9C6-70AA-4D56-8FF3-8A10F9CED19F}"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r>
              <a:rPr lang="en-US" smtClean="0"/>
              <a:t>Sept 15, 2017</a:t>
            </a:r>
            <a:endParaRPr lang="en-IN"/>
          </a:p>
        </p:txBody>
      </p:sp>
      <p:sp>
        <p:nvSpPr>
          <p:cNvPr id="7" name="Slide Number Placeholder 6"/>
          <p:cNvSpPr>
            <a:spLocks noGrp="1"/>
          </p:cNvSpPr>
          <p:nvPr>
            <p:ph type="sldNum" sz="quarter" idx="11"/>
          </p:nvPr>
        </p:nvSpPr>
        <p:spPr/>
        <p:txBody>
          <a:bodyPr rtlCol="0"/>
          <a:lstStyle/>
          <a:p>
            <a:fld id="{DA4BD9C6-70AA-4D56-8FF3-8A10F9CED19F}" type="slidenum">
              <a:rPr lang="en-IN" smtClean="0"/>
              <a:pPr/>
              <a:t>‹#›</a:t>
            </a:fld>
            <a:endParaRPr lang="en-IN"/>
          </a:p>
        </p:txBody>
      </p:sp>
      <p:sp>
        <p:nvSpPr>
          <p:cNvPr id="8" name="Footer Placeholder 7"/>
          <p:cNvSpPr>
            <a:spLocks noGrp="1"/>
          </p:cNvSpPr>
          <p:nvPr>
            <p:ph type="ftr" sz="quarter" idx="12"/>
          </p:nvPr>
        </p:nvSpPr>
        <p:spPr/>
        <p:txBody>
          <a:bodyPr rtlCol="0"/>
          <a:lstStyle/>
          <a:p>
            <a:r>
              <a:rPr lang="en-IN" smtClean="0"/>
              <a:t>Chartered Institute of Technology, Aburoad</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Sept 15, 2017</a:t>
            </a:r>
            <a:endParaRPr lang="en-IN"/>
          </a:p>
        </p:txBody>
      </p:sp>
      <p:sp>
        <p:nvSpPr>
          <p:cNvPr id="3" name="Footer Placeholder 2"/>
          <p:cNvSpPr>
            <a:spLocks noGrp="1"/>
          </p:cNvSpPr>
          <p:nvPr>
            <p:ph type="ftr" sz="quarter" idx="11"/>
          </p:nvPr>
        </p:nvSpPr>
        <p:spPr/>
        <p:txBody>
          <a:bodyPr/>
          <a:lstStyle/>
          <a:p>
            <a:r>
              <a:rPr lang="en-IN" smtClean="0"/>
              <a:t>Chartered Institute of Technology, Aburoad</a:t>
            </a:r>
            <a:endParaRPr lang="en-IN"/>
          </a:p>
        </p:txBody>
      </p:sp>
      <p:sp>
        <p:nvSpPr>
          <p:cNvPr id="4" name="Slide Number Placeholder 3"/>
          <p:cNvSpPr>
            <a:spLocks noGrp="1"/>
          </p:cNvSpPr>
          <p:nvPr>
            <p:ph type="sldNum" sz="quarter" idx="12"/>
          </p:nvPr>
        </p:nvSpPr>
        <p:spPr/>
        <p:txBody>
          <a:bodyPr/>
          <a:lstStyle/>
          <a:p>
            <a:fld id="{DA4BD9C6-70AA-4D56-8FF3-8A10F9CED19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r>
              <a:rPr lang="en-US" smtClean="0"/>
              <a:t>Sept 15, 2017</a:t>
            </a:r>
            <a:endParaRPr lang="en-IN"/>
          </a:p>
        </p:txBody>
      </p:sp>
      <p:sp>
        <p:nvSpPr>
          <p:cNvPr id="22" name="Slide Number Placeholder 21"/>
          <p:cNvSpPr>
            <a:spLocks noGrp="1"/>
          </p:cNvSpPr>
          <p:nvPr>
            <p:ph type="sldNum" sz="quarter" idx="15"/>
          </p:nvPr>
        </p:nvSpPr>
        <p:spPr/>
        <p:txBody>
          <a:bodyPr rtlCol="0"/>
          <a:lstStyle/>
          <a:p>
            <a:fld id="{DA4BD9C6-70AA-4D56-8FF3-8A10F9CED19F}" type="slidenum">
              <a:rPr lang="en-IN" smtClean="0"/>
              <a:pPr/>
              <a:t>‹#›</a:t>
            </a:fld>
            <a:endParaRPr lang="en-IN"/>
          </a:p>
        </p:txBody>
      </p:sp>
      <p:sp>
        <p:nvSpPr>
          <p:cNvPr id="23" name="Footer Placeholder 22"/>
          <p:cNvSpPr>
            <a:spLocks noGrp="1"/>
          </p:cNvSpPr>
          <p:nvPr>
            <p:ph type="ftr" sz="quarter" idx="16"/>
          </p:nvPr>
        </p:nvSpPr>
        <p:spPr/>
        <p:txBody>
          <a:bodyPr rtlCol="0"/>
          <a:lstStyle/>
          <a:p>
            <a:r>
              <a:rPr lang="en-IN" smtClean="0"/>
              <a:t>Chartered Institute of Technology, Aburoad</a:t>
            </a:r>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r>
              <a:rPr lang="en-US" smtClean="0"/>
              <a:t>Sept 15, 2017</a:t>
            </a:r>
            <a:endParaRPr lang="en-IN"/>
          </a:p>
        </p:txBody>
      </p:sp>
      <p:sp>
        <p:nvSpPr>
          <p:cNvPr id="18" name="Slide Number Placeholder 17"/>
          <p:cNvSpPr>
            <a:spLocks noGrp="1"/>
          </p:cNvSpPr>
          <p:nvPr>
            <p:ph type="sldNum" sz="quarter" idx="11"/>
          </p:nvPr>
        </p:nvSpPr>
        <p:spPr/>
        <p:txBody>
          <a:bodyPr rtlCol="0"/>
          <a:lstStyle/>
          <a:p>
            <a:fld id="{DA4BD9C6-70AA-4D56-8FF3-8A10F9CED19F}" type="slidenum">
              <a:rPr lang="en-IN" smtClean="0"/>
              <a:pPr/>
              <a:t>‹#›</a:t>
            </a:fld>
            <a:endParaRPr lang="en-IN"/>
          </a:p>
        </p:txBody>
      </p:sp>
      <p:sp>
        <p:nvSpPr>
          <p:cNvPr id="21" name="Footer Placeholder 20"/>
          <p:cNvSpPr>
            <a:spLocks noGrp="1"/>
          </p:cNvSpPr>
          <p:nvPr>
            <p:ph type="ftr" sz="quarter" idx="12"/>
          </p:nvPr>
        </p:nvSpPr>
        <p:spPr/>
        <p:txBody>
          <a:bodyPr rtlCol="0"/>
          <a:lstStyle/>
          <a:p>
            <a:r>
              <a:rPr lang="en-IN" smtClean="0"/>
              <a:t>Chartered Institute of Technology, Aburoad</a:t>
            </a:r>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r>
              <a:rPr lang="en-US" smtClean="0"/>
              <a:t>Sept 15, 2017</a:t>
            </a:r>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IN" smtClean="0"/>
              <a:t>Chartered Institute of Technology, Aburoad</a:t>
            </a:r>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A4BD9C6-70AA-4D56-8FF3-8A10F9CED19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electrosome.com/esp8266/"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electrosome.com/arduino/" TargetMode="External"/><Relationship Id="rId4" Type="http://schemas.openxmlformats.org/officeDocument/2006/relationships/hyperlink" Target="https://electrosome.com/arduino-uno/"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4" y="577974"/>
            <a:ext cx="7500990" cy="707886"/>
          </a:xfrm>
          <a:prstGeom prst="rect">
            <a:avLst/>
          </a:prstGeom>
          <a:noFill/>
        </p:spPr>
        <p:txBody>
          <a:bodyPr wrap="square" rtlCol="0">
            <a:spAutoFit/>
          </a:bodyPr>
          <a:lstStyle/>
          <a:p>
            <a:pPr algn="ctr"/>
            <a:r>
              <a:rPr lang="en-US" sz="4000" b="1" dirty="0" smtClean="0">
                <a:solidFill>
                  <a:srgbClr val="492DC1"/>
                </a:solidFill>
                <a:latin typeface="Times New Roman" pitchFamily="18" charset="0"/>
                <a:cs typeface="Times New Roman" pitchFamily="18" charset="0"/>
              </a:rPr>
              <a:t>Genius Group </a:t>
            </a:r>
            <a:endParaRPr lang="en-US" sz="4000" b="1" dirty="0">
              <a:solidFill>
                <a:srgbClr val="492DC1"/>
              </a:solidFill>
              <a:latin typeface="Times New Roman" pitchFamily="18" charset="0"/>
              <a:cs typeface="Times New Roman" pitchFamily="18" charset="0"/>
            </a:endParaRPr>
          </a:p>
        </p:txBody>
      </p:sp>
      <p:sp>
        <p:nvSpPr>
          <p:cNvPr id="6" name="TextBox 5"/>
          <p:cNvSpPr txBox="1"/>
          <p:nvPr/>
        </p:nvSpPr>
        <p:spPr>
          <a:xfrm>
            <a:off x="3857620" y="4143380"/>
            <a:ext cx="4857784" cy="2231380"/>
          </a:xfrm>
          <a:prstGeom prst="rect">
            <a:avLst/>
          </a:prstGeom>
          <a:noFill/>
        </p:spPr>
        <p:txBody>
          <a:bodyPr wrap="square" rtlCol="0">
            <a:spAutoFit/>
          </a:bodyPr>
          <a:lstStyle/>
          <a:p>
            <a:r>
              <a:rPr lang="en-US" sz="3200" b="1" dirty="0" smtClean="0">
                <a:solidFill>
                  <a:srgbClr val="FFFF00"/>
                </a:solidFill>
              </a:rPr>
              <a:t>                   </a:t>
            </a:r>
            <a:r>
              <a:rPr lang="en-US" sz="3200" b="1" dirty="0" smtClean="0">
                <a:solidFill>
                  <a:schemeClr val="accent6">
                    <a:lumMod val="60000"/>
                    <a:lumOff val="40000"/>
                  </a:schemeClr>
                </a:solidFill>
              </a:rPr>
              <a:t>Members:</a:t>
            </a:r>
          </a:p>
          <a:p>
            <a:pPr algn="just"/>
            <a:r>
              <a:rPr lang="en-US" sz="3200" dirty="0" smtClean="0">
                <a:solidFill>
                  <a:srgbClr val="00B050"/>
                </a:solidFill>
              </a:rPr>
              <a:t>               </a:t>
            </a:r>
            <a:r>
              <a:rPr lang="en-US" sz="2500" dirty="0" smtClean="0">
                <a:solidFill>
                  <a:srgbClr val="00B050"/>
                </a:solidFill>
                <a:latin typeface="Times New Roman" pitchFamily="18" charset="0"/>
                <a:cs typeface="Times New Roman" pitchFamily="18" charset="0"/>
              </a:rPr>
              <a:t> </a:t>
            </a:r>
            <a:r>
              <a:rPr lang="en-US" sz="2500" dirty="0" smtClean="0">
                <a:latin typeface="Times New Roman" pitchFamily="18" charset="0"/>
                <a:cs typeface="Times New Roman" pitchFamily="18" charset="0"/>
              </a:rPr>
              <a:t>1.</a:t>
            </a:r>
            <a:r>
              <a:rPr lang="en-US" sz="2500" b="1" dirty="0" smtClean="0">
                <a:latin typeface="Times New Roman" pitchFamily="18" charset="0"/>
                <a:cs typeface="Times New Roman" pitchFamily="18" charset="0"/>
              </a:rPr>
              <a:t>Mahendra Kumar</a:t>
            </a:r>
          </a:p>
          <a:p>
            <a:pPr algn="just"/>
            <a:r>
              <a:rPr lang="en-US" sz="2500" b="1" dirty="0">
                <a:latin typeface="Times New Roman" pitchFamily="18" charset="0"/>
                <a:cs typeface="Times New Roman" pitchFamily="18" charset="0"/>
              </a:rPr>
              <a:t> </a:t>
            </a:r>
            <a:r>
              <a:rPr lang="en-US" sz="2500" b="1" dirty="0" smtClean="0">
                <a:latin typeface="Times New Roman" pitchFamily="18" charset="0"/>
                <a:cs typeface="Times New Roman" pitchFamily="18" charset="0"/>
              </a:rPr>
              <a:t>                     2. Ashutosh Sharma</a:t>
            </a:r>
          </a:p>
          <a:p>
            <a:pPr algn="just"/>
            <a:r>
              <a:rPr lang="en-US" sz="2500" b="1" dirty="0">
                <a:latin typeface="Times New Roman" pitchFamily="18" charset="0"/>
                <a:cs typeface="Times New Roman" pitchFamily="18" charset="0"/>
              </a:rPr>
              <a:t> </a:t>
            </a:r>
            <a:r>
              <a:rPr lang="en-US" sz="2500" b="1" dirty="0" smtClean="0">
                <a:latin typeface="Times New Roman" pitchFamily="18" charset="0"/>
                <a:cs typeface="Times New Roman" pitchFamily="18" charset="0"/>
              </a:rPr>
              <a:t>                     3. Krupali Mundhwa</a:t>
            </a:r>
          </a:p>
          <a:p>
            <a:pPr algn="just"/>
            <a:r>
              <a:rPr lang="en-US" sz="2500" b="1" dirty="0">
                <a:latin typeface="Times New Roman" pitchFamily="18" charset="0"/>
                <a:cs typeface="Times New Roman" pitchFamily="18" charset="0"/>
              </a:rPr>
              <a:t> </a:t>
            </a:r>
            <a:r>
              <a:rPr lang="en-US" sz="2500" b="1" dirty="0" smtClean="0">
                <a:latin typeface="Times New Roman" pitchFamily="18" charset="0"/>
                <a:cs typeface="Times New Roman" pitchFamily="18" charset="0"/>
              </a:rPr>
              <a:t>                     4. Priyanka</a:t>
            </a:r>
            <a:r>
              <a:rPr lang="en-US" sz="2500" b="1" dirty="0">
                <a:latin typeface="Times New Roman" pitchFamily="18" charset="0"/>
                <a:cs typeface="Times New Roman" pitchFamily="18" charset="0"/>
              </a:rPr>
              <a:t> </a:t>
            </a:r>
            <a:r>
              <a:rPr lang="en-US" sz="2500" b="1" dirty="0" smtClean="0">
                <a:latin typeface="Times New Roman" pitchFamily="18" charset="0"/>
                <a:cs typeface="Times New Roman" pitchFamily="18" charset="0"/>
              </a:rPr>
              <a:t>Jain  </a:t>
            </a:r>
          </a:p>
        </p:txBody>
      </p:sp>
      <p:sp>
        <p:nvSpPr>
          <p:cNvPr id="7" name="TextBox 6"/>
          <p:cNvSpPr txBox="1"/>
          <p:nvPr/>
        </p:nvSpPr>
        <p:spPr>
          <a:xfrm>
            <a:off x="285720" y="1836327"/>
            <a:ext cx="8572560" cy="1323439"/>
          </a:xfrm>
          <a:prstGeom prst="rect">
            <a:avLst/>
          </a:prstGeom>
          <a:solidFill>
            <a:schemeClr val="bg2">
              <a:lumMod val="90000"/>
            </a:schemeClr>
          </a:solidFill>
        </p:spPr>
        <p:txBody>
          <a:bodyPr wrap="square" rtlCol="0">
            <a:spAutoFit/>
          </a:bodyPr>
          <a:lstStyle/>
          <a:p>
            <a:pPr algn="ctr"/>
            <a:r>
              <a:rPr lang="en-US" sz="8000" dirty="0" smtClean="0">
                <a:solidFill>
                  <a:schemeClr val="accent2"/>
                </a:solidFill>
                <a:latin typeface="Subway" pitchFamily="2" charset="0"/>
              </a:rPr>
              <a:t>HACKHATHON</a:t>
            </a:r>
            <a:endParaRPr lang="en-US" sz="8000" dirty="0">
              <a:solidFill>
                <a:schemeClr val="accent2"/>
              </a:solidFill>
              <a:latin typeface="Subway" pitchFamily="2" charset="0"/>
            </a:endParaRPr>
          </a:p>
        </p:txBody>
      </p:sp>
    </p:spTree>
    <p:extLst>
      <p:ext uri="{BB962C8B-B14F-4D97-AF65-F5344CB8AC3E}">
        <p14:creationId xmlns:p14="http://schemas.microsoft.com/office/powerpoint/2010/main" val="1581319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p:nvPr/>
        </p:nvGrpSpPr>
        <p:grpSpPr>
          <a:xfrm>
            <a:off x="2" y="865498"/>
            <a:ext cx="9235760" cy="6005381"/>
            <a:chOff x="2" y="865498"/>
            <a:chExt cx="9235760" cy="6005381"/>
          </a:xfrm>
        </p:grpSpPr>
        <p:sp>
          <p:nvSpPr>
            <p:cNvPr id="3" name="Rectangle 2"/>
            <p:cNvSpPr/>
            <p:nvPr/>
          </p:nvSpPr>
          <p:spPr>
            <a:xfrm>
              <a:off x="862885" y="865498"/>
              <a:ext cx="8281115" cy="4571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b="1" spc="50">
                <a:ln w="0"/>
                <a:solidFill>
                  <a:schemeClr val="bg2"/>
                </a:solidFill>
                <a:effectLst>
                  <a:innerShdw blurRad="63500" dist="50800" dir="13500000">
                    <a:srgbClr val="000000">
                      <a:alpha val="50000"/>
                    </a:srgbClr>
                  </a:innerShdw>
                </a:effectLst>
              </a:endParaRPr>
            </a:p>
          </p:txBody>
        </p:sp>
        <p:sp>
          <p:nvSpPr>
            <p:cNvPr id="9" name="Trapezoid 8"/>
            <p:cNvSpPr/>
            <p:nvPr/>
          </p:nvSpPr>
          <p:spPr>
            <a:xfrm>
              <a:off x="1300766" y="6585499"/>
              <a:ext cx="6700234" cy="272501"/>
            </a:xfrm>
            <a:prstGeom prst="trapezoi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latin typeface="Times New Roman" panose="02020603050405020304" pitchFamily="18" charset="0"/>
                  <a:cs typeface="Times New Roman" panose="02020603050405020304" pitchFamily="18" charset="0"/>
                </a:rPr>
                <a:t>Chartered Institute of Technology, Abu Road</a:t>
              </a:r>
              <a:endParaRPr lang="en-IN" sz="1600" b="1" dirty="0">
                <a:latin typeface="Times New Roman" panose="02020603050405020304" pitchFamily="18" charset="0"/>
                <a:cs typeface="Times New Roman" panose="02020603050405020304" pitchFamily="18" charset="0"/>
              </a:endParaRPr>
            </a:p>
          </p:txBody>
        </p:sp>
        <p:sp>
          <p:nvSpPr>
            <p:cNvPr id="10" name="Rectangle 9"/>
            <p:cNvSpPr/>
            <p:nvPr/>
          </p:nvSpPr>
          <p:spPr>
            <a:xfrm>
              <a:off x="2"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7688688"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6816" y="6477590"/>
              <a:ext cx="1339404" cy="338554"/>
            </a:xfrm>
            <a:prstGeom prst="rect">
              <a:avLst/>
            </a:prstGeom>
            <a:noFill/>
          </p:spPr>
          <p:txBody>
            <a:bodyPr wrap="square" rtlCol="0">
              <a:spAutoFit/>
            </a:bodyPr>
            <a:lstStyle/>
            <a:p>
              <a:r>
                <a:rPr lang="en-IN" sz="1600" b="1" dirty="0" smtClean="0">
                  <a:solidFill>
                    <a:schemeClr val="accent1">
                      <a:lumMod val="75000"/>
                    </a:schemeClr>
                  </a:solidFill>
                  <a:latin typeface="Times New Roman" panose="02020603050405020304" pitchFamily="18" charset="0"/>
                  <a:cs typeface="Times New Roman" panose="02020603050405020304" pitchFamily="18" charset="0"/>
                </a:rPr>
                <a:t>Sept 23, 2017</a:t>
              </a:r>
              <a:endParaRPr lang="en-IN" sz="1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7896358" y="6477590"/>
              <a:ext cx="1339404" cy="338554"/>
            </a:xfrm>
            <a:prstGeom prst="rect">
              <a:avLst/>
            </a:prstGeom>
            <a:noFill/>
          </p:spPr>
          <p:txBody>
            <a:bodyPr wrap="square" rtlCol="0">
              <a:spAutoFit/>
            </a:bodyPr>
            <a:lstStyle/>
            <a:p>
              <a:pPr algn="ctr"/>
              <a:r>
                <a:rPr lang="en-IN" sz="1600" b="1" dirty="0" smtClean="0">
                  <a:solidFill>
                    <a:schemeClr val="accent1">
                      <a:lumMod val="75000"/>
                    </a:schemeClr>
                  </a:solidFill>
                </a:rPr>
                <a:t>17</a:t>
              </a:r>
              <a:endParaRPr lang="en-IN" sz="1600" b="1" dirty="0">
                <a:solidFill>
                  <a:schemeClr val="accent1">
                    <a:lumMod val="75000"/>
                  </a:schemeClr>
                </a:solidFill>
              </a:endParaRPr>
            </a:p>
          </p:txBody>
        </p:sp>
      </p:grpSp>
      <p:sp>
        <p:nvSpPr>
          <p:cNvPr id="15" name="Content Placeholder 14"/>
          <p:cNvSpPr>
            <a:spLocks noGrp="1"/>
          </p:cNvSpPr>
          <p:nvPr>
            <p:ph sz="quarter" idx="1"/>
          </p:nvPr>
        </p:nvSpPr>
        <p:spPr>
          <a:xfrm>
            <a:off x="707366" y="1227909"/>
            <a:ext cx="8298611" cy="3016288"/>
          </a:xfrm>
        </p:spPr>
        <p:txBody>
          <a:bodyPr>
            <a:noAutofit/>
          </a:bodyPr>
          <a:lstStyle/>
          <a:p>
            <a:pPr marL="0" lvl="0" indent="0" algn="just">
              <a:buNone/>
            </a:pPr>
            <a:r>
              <a:rPr lang="en-IN" dirty="0">
                <a:latin typeface="Times New Roman" panose="02020603050405020304" pitchFamily="18" charset="0"/>
                <a:cs typeface="Times New Roman" panose="02020603050405020304" pitchFamily="18" charset="0"/>
              </a:rPr>
              <a:t>The code is very long but easy to understand as it is well commented. First we will initialize the software </a:t>
            </a:r>
            <a:r>
              <a:rPr lang="en-IN" dirty="0" err="1">
                <a:latin typeface="Times New Roman" panose="02020603050405020304" pitchFamily="18" charset="0"/>
                <a:cs typeface="Times New Roman" panose="02020603050405020304" pitchFamily="18" charset="0"/>
              </a:rPr>
              <a:t>uart</a:t>
            </a:r>
            <a:r>
              <a:rPr lang="en-IN" dirty="0">
                <a:latin typeface="Times New Roman" panose="02020603050405020304" pitchFamily="18" charset="0"/>
                <a:cs typeface="Times New Roman" panose="02020603050405020304" pitchFamily="18" charset="0"/>
              </a:rPr>
              <a:t> with digital pins 2 &amp; 3 of Arduino for the communication with ESP8266. After that we will initialize pins to which we will connect relays as output pins. Then we will configure ESP8266 in access point mode. Arduino + ESP8266 is programmed as a web server such that we can control those relays through a web browser.</a:t>
            </a:r>
            <a:endParaRPr lang="en-IN"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2848147" y="183933"/>
            <a:ext cx="3605474" cy="523220"/>
          </a:xfrm>
          <a:prstGeom prst="rect">
            <a:avLst/>
          </a:prstGeom>
        </p:spPr>
        <p:txBody>
          <a:bodyPr wrap="none">
            <a:spAutoFit/>
          </a:bodyPr>
          <a:lstStyle/>
          <a:p>
            <a:pPr algn="ctr"/>
            <a:r>
              <a:rPr lang="en-IN" sz="2800" dirty="0" err="1" smtClean="0">
                <a:solidFill>
                  <a:srgbClr val="92D050"/>
                </a:solidFill>
              </a:rPr>
              <a:t>Explnation</a:t>
            </a:r>
            <a:r>
              <a:rPr lang="en-IN" sz="2800" dirty="0" smtClean="0">
                <a:solidFill>
                  <a:srgbClr val="92D050"/>
                </a:solidFill>
              </a:rPr>
              <a:t> of CODE</a:t>
            </a:r>
            <a:endParaRPr lang="en-IN" sz="2800" dirty="0">
              <a:solidFill>
                <a:srgbClr val="92D050"/>
              </a:solidFill>
            </a:endParaRPr>
          </a:p>
        </p:txBody>
      </p:sp>
    </p:spTree>
    <p:extLst>
      <p:ext uri="{BB962C8B-B14F-4D97-AF65-F5344CB8AC3E}">
        <p14:creationId xmlns:p14="http://schemas.microsoft.com/office/powerpoint/2010/main" val="24338215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p:nvPr/>
        </p:nvGrpSpPr>
        <p:grpSpPr>
          <a:xfrm>
            <a:off x="2" y="865498"/>
            <a:ext cx="9235760" cy="6005381"/>
            <a:chOff x="2" y="865498"/>
            <a:chExt cx="9235760" cy="6005381"/>
          </a:xfrm>
        </p:grpSpPr>
        <p:sp>
          <p:nvSpPr>
            <p:cNvPr id="3" name="Rectangle 2"/>
            <p:cNvSpPr/>
            <p:nvPr/>
          </p:nvSpPr>
          <p:spPr>
            <a:xfrm>
              <a:off x="862885" y="865498"/>
              <a:ext cx="8281115" cy="4571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b="1" spc="50">
                <a:ln w="0"/>
                <a:solidFill>
                  <a:schemeClr val="bg2"/>
                </a:solidFill>
                <a:effectLst>
                  <a:innerShdw blurRad="63500" dist="50800" dir="13500000">
                    <a:srgbClr val="000000">
                      <a:alpha val="50000"/>
                    </a:srgbClr>
                  </a:innerShdw>
                </a:effectLst>
              </a:endParaRPr>
            </a:p>
          </p:txBody>
        </p:sp>
        <p:sp>
          <p:nvSpPr>
            <p:cNvPr id="9" name="Trapezoid 8"/>
            <p:cNvSpPr/>
            <p:nvPr/>
          </p:nvSpPr>
          <p:spPr>
            <a:xfrm>
              <a:off x="1300766" y="6585499"/>
              <a:ext cx="6700234" cy="272501"/>
            </a:xfrm>
            <a:prstGeom prst="trapezoi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latin typeface="Times New Roman" panose="02020603050405020304" pitchFamily="18" charset="0"/>
                  <a:cs typeface="Times New Roman" panose="02020603050405020304" pitchFamily="18" charset="0"/>
                </a:rPr>
                <a:t>Chartered Institute of Technology, Abu Road</a:t>
              </a:r>
              <a:endParaRPr lang="en-IN" sz="1600" b="1" dirty="0">
                <a:latin typeface="Times New Roman" panose="02020603050405020304" pitchFamily="18" charset="0"/>
                <a:cs typeface="Times New Roman" panose="02020603050405020304" pitchFamily="18" charset="0"/>
              </a:endParaRPr>
            </a:p>
          </p:txBody>
        </p:sp>
        <p:sp>
          <p:nvSpPr>
            <p:cNvPr id="10" name="Rectangle 9"/>
            <p:cNvSpPr/>
            <p:nvPr/>
          </p:nvSpPr>
          <p:spPr>
            <a:xfrm>
              <a:off x="2"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7688688"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6816" y="6477590"/>
              <a:ext cx="1339404" cy="338554"/>
            </a:xfrm>
            <a:prstGeom prst="rect">
              <a:avLst/>
            </a:prstGeom>
            <a:noFill/>
          </p:spPr>
          <p:txBody>
            <a:bodyPr wrap="square" rtlCol="0">
              <a:spAutoFit/>
            </a:bodyPr>
            <a:lstStyle/>
            <a:p>
              <a:r>
                <a:rPr lang="en-IN" sz="1600" b="1" dirty="0" smtClean="0">
                  <a:solidFill>
                    <a:schemeClr val="accent1">
                      <a:lumMod val="75000"/>
                    </a:schemeClr>
                  </a:solidFill>
                  <a:latin typeface="Times New Roman" panose="02020603050405020304" pitchFamily="18" charset="0"/>
                  <a:cs typeface="Times New Roman" panose="02020603050405020304" pitchFamily="18" charset="0"/>
                </a:rPr>
                <a:t>Sept 23, 2017</a:t>
              </a:r>
              <a:endParaRPr lang="en-IN" sz="1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7896358" y="6477590"/>
              <a:ext cx="1339404" cy="338554"/>
            </a:xfrm>
            <a:prstGeom prst="rect">
              <a:avLst/>
            </a:prstGeom>
            <a:noFill/>
          </p:spPr>
          <p:txBody>
            <a:bodyPr wrap="square" rtlCol="0">
              <a:spAutoFit/>
            </a:bodyPr>
            <a:lstStyle/>
            <a:p>
              <a:pPr algn="ctr"/>
              <a:r>
                <a:rPr lang="en-IN" sz="1600" b="1" dirty="0" smtClean="0">
                  <a:solidFill>
                    <a:schemeClr val="accent1">
                      <a:lumMod val="75000"/>
                    </a:schemeClr>
                  </a:solidFill>
                </a:rPr>
                <a:t>17</a:t>
              </a:r>
              <a:endParaRPr lang="en-IN" sz="1600" b="1" dirty="0">
                <a:solidFill>
                  <a:schemeClr val="accent1">
                    <a:lumMod val="75000"/>
                  </a:schemeClr>
                </a:solidFill>
              </a:endParaRPr>
            </a:p>
          </p:txBody>
        </p:sp>
      </p:grpSp>
      <p:sp>
        <p:nvSpPr>
          <p:cNvPr id="15" name="Content Placeholder 14"/>
          <p:cNvSpPr>
            <a:spLocks noGrp="1"/>
          </p:cNvSpPr>
          <p:nvPr>
            <p:ph sz="quarter" idx="1"/>
          </p:nvPr>
        </p:nvSpPr>
        <p:spPr>
          <a:xfrm>
            <a:off x="629728" y="990972"/>
            <a:ext cx="8298611" cy="5153526"/>
          </a:xfrm>
        </p:spPr>
        <p:txBody>
          <a:bodyPr>
            <a:noAutofit/>
          </a:bodyPr>
          <a:lstStyle/>
          <a:p>
            <a:pPr marL="0" lvl="0" indent="0" algn="just">
              <a:buNone/>
            </a:pPr>
            <a:r>
              <a:rPr lang="en-IN" sz="1000" dirty="0">
                <a:latin typeface="Times New Roman" panose="02020603050405020304" pitchFamily="18" charset="0"/>
                <a:cs typeface="Times New Roman" panose="02020603050405020304" pitchFamily="18" charset="0"/>
              </a:rPr>
              <a:t>&lt;html&gt;</a:t>
            </a:r>
          </a:p>
          <a:p>
            <a:pPr marL="0" lvl="0" indent="0" algn="just">
              <a:buNone/>
            </a:pPr>
            <a:r>
              <a:rPr lang="en-IN" sz="1000" dirty="0">
                <a:latin typeface="Times New Roman" panose="02020603050405020304" pitchFamily="18" charset="0"/>
                <a:cs typeface="Times New Roman" panose="02020603050405020304" pitchFamily="18" charset="0"/>
              </a:rPr>
              <a:t>&lt;head&gt;</a:t>
            </a:r>
          </a:p>
          <a:p>
            <a:pPr marL="0" lvl="0" indent="0" algn="just">
              <a:buNone/>
            </a:pPr>
            <a:r>
              <a:rPr lang="en-IN" sz="1000" dirty="0">
                <a:latin typeface="Times New Roman" panose="02020603050405020304" pitchFamily="18" charset="0"/>
                <a:cs typeface="Times New Roman" panose="02020603050405020304" pitchFamily="18" charset="0"/>
              </a:rPr>
              <a:t>&lt;title&gt;Home Automation System&lt;/title&gt;  &lt;!-- This will be the page title --&gt;</a:t>
            </a:r>
          </a:p>
          <a:p>
            <a:pPr marL="0" lvl="0" indent="0" algn="just">
              <a:buNone/>
            </a:pPr>
            <a:r>
              <a:rPr lang="en-IN" sz="1000" dirty="0">
                <a:latin typeface="Times New Roman" panose="02020603050405020304" pitchFamily="18" charset="0"/>
                <a:cs typeface="Times New Roman" panose="02020603050405020304" pitchFamily="18" charset="0"/>
              </a:rPr>
              <a:t>&lt;/head&gt;</a:t>
            </a:r>
          </a:p>
          <a:p>
            <a:pPr marL="0" lvl="0" indent="0" algn="just">
              <a:buNone/>
            </a:pPr>
            <a:r>
              <a:rPr lang="en-IN" sz="1000" dirty="0">
                <a:latin typeface="Times New Roman" panose="02020603050405020304" pitchFamily="18" charset="0"/>
                <a:cs typeface="Times New Roman" panose="02020603050405020304" pitchFamily="18" charset="0"/>
              </a:rPr>
              <a:t>&lt;body&gt; &lt;!-- All the data in it will be shown on the page --&gt;</a:t>
            </a:r>
          </a:p>
          <a:p>
            <a:pPr marL="0" lvl="0" indent="0" algn="just">
              <a:buNone/>
            </a:pPr>
            <a:r>
              <a:rPr lang="en-IN" sz="1000" dirty="0">
                <a:latin typeface="Times New Roman" panose="02020603050405020304" pitchFamily="18" charset="0"/>
                <a:cs typeface="Times New Roman" panose="02020603050405020304" pitchFamily="18" charset="0"/>
              </a:rPr>
              <a:t>&lt;button id="11" class="led"&gt;Toggle Pin 11&lt;/button&gt; &lt;!--  This will create the button for pin 11 --&gt;</a:t>
            </a:r>
          </a:p>
          <a:p>
            <a:pPr marL="0" lvl="0" indent="0" algn="just">
              <a:buNone/>
            </a:pPr>
            <a:r>
              <a:rPr lang="en-IN" sz="1000" dirty="0">
                <a:latin typeface="Times New Roman" panose="02020603050405020304" pitchFamily="18" charset="0"/>
                <a:cs typeface="Times New Roman" panose="02020603050405020304" pitchFamily="18" charset="0"/>
              </a:rPr>
              <a:t>&lt;button id="12" class="led"&gt;Toggle Pin 12&lt;/button&gt; &lt;!--  This will create the button for pin 12 --&gt;</a:t>
            </a:r>
          </a:p>
          <a:p>
            <a:pPr marL="0" lvl="0" indent="0" algn="just">
              <a:buNone/>
            </a:pPr>
            <a:r>
              <a:rPr lang="en-IN" sz="1000" dirty="0">
                <a:latin typeface="Times New Roman" panose="02020603050405020304" pitchFamily="18" charset="0"/>
                <a:cs typeface="Times New Roman" panose="02020603050405020304" pitchFamily="18" charset="0"/>
              </a:rPr>
              <a:t>&lt;button id="13" class="led"&gt;Toggle Pin 13&lt;/button&gt; &lt;!--  This will create the button for pin 13 </a:t>
            </a:r>
            <a:r>
              <a:rPr lang="en-IN" sz="1000" dirty="0" smtClean="0">
                <a:latin typeface="Times New Roman" panose="02020603050405020304" pitchFamily="18" charset="0"/>
                <a:cs typeface="Times New Roman" panose="02020603050405020304" pitchFamily="18" charset="0"/>
              </a:rPr>
              <a:t>--&gt;</a:t>
            </a:r>
            <a:endParaRPr lang="en-IN" sz="1000" dirty="0">
              <a:latin typeface="Times New Roman" panose="02020603050405020304" pitchFamily="18" charset="0"/>
              <a:cs typeface="Times New Roman" panose="02020603050405020304" pitchFamily="18" charset="0"/>
            </a:endParaRPr>
          </a:p>
          <a:p>
            <a:pPr marL="0" lvl="0" indent="0" algn="just">
              <a:buNone/>
            </a:pPr>
            <a:r>
              <a:rPr lang="en-IN" sz="1000" dirty="0">
                <a:latin typeface="Times New Roman" panose="02020603050405020304" pitchFamily="18" charset="0"/>
                <a:cs typeface="Times New Roman" panose="02020603050405020304" pitchFamily="18" charset="0"/>
              </a:rPr>
              <a:t>&lt;script </a:t>
            </a:r>
            <a:r>
              <a:rPr lang="en-IN" sz="1000" dirty="0" err="1">
                <a:latin typeface="Times New Roman" panose="02020603050405020304" pitchFamily="18" charset="0"/>
                <a:cs typeface="Times New Roman" panose="02020603050405020304" pitchFamily="18" charset="0"/>
              </a:rPr>
              <a:t>src</a:t>
            </a:r>
            <a:r>
              <a:rPr lang="en-IN" sz="1000" dirty="0">
                <a:latin typeface="Times New Roman" panose="02020603050405020304" pitchFamily="18" charset="0"/>
                <a:cs typeface="Times New Roman" panose="02020603050405020304" pitchFamily="18" charset="0"/>
              </a:rPr>
              <a:t>="jquery.min.js"&gt;&lt;/script&gt; &lt;!-- This will read the script from the </a:t>
            </a:r>
            <a:r>
              <a:rPr lang="en-IN" sz="1000" dirty="0" err="1">
                <a:latin typeface="Times New Roman" panose="02020603050405020304" pitchFamily="18" charset="0"/>
                <a:cs typeface="Times New Roman" panose="02020603050405020304" pitchFamily="18" charset="0"/>
              </a:rPr>
              <a:t>jquery</a:t>
            </a:r>
            <a:r>
              <a:rPr lang="en-IN" sz="1000" dirty="0">
                <a:latin typeface="Times New Roman" panose="02020603050405020304" pitchFamily="18" charset="0"/>
                <a:cs typeface="Times New Roman" panose="02020603050405020304" pitchFamily="18" charset="0"/>
              </a:rPr>
              <a:t> --&gt;</a:t>
            </a:r>
          </a:p>
          <a:p>
            <a:pPr marL="0" lvl="0" indent="0" algn="just">
              <a:buNone/>
            </a:pPr>
            <a:r>
              <a:rPr lang="en-IN" sz="1000" dirty="0">
                <a:latin typeface="Times New Roman" panose="02020603050405020304" pitchFamily="18" charset="0"/>
                <a:cs typeface="Times New Roman" panose="02020603050405020304" pitchFamily="18" charset="0"/>
              </a:rPr>
              <a:t>&lt;script type="text/</a:t>
            </a:r>
            <a:r>
              <a:rPr lang="en-IN" sz="1000" dirty="0" err="1">
                <a:latin typeface="Times New Roman" panose="02020603050405020304" pitchFamily="18" charset="0"/>
                <a:cs typeface="Times New Roman" panose="02020603050405020304" pitchFamily="18" charset="0"/>
              </a:rPr>
              <a:t>javascript</a:t>
            </a:r>
            <a:r>
              <a:rPr lang="en-IN" sz="1000" dirty="0">
                <a:latin typeface="Times New Roman" panose="02020603050405020304" pitchFamily="18" charset="0"/>
                <a:cs typeface="Times New Roman" panose="02020603050405020304" pitchFamily="18" charset="0"/>
              </a:rPr>
              <a:t>"&gt;</a:t>
            </a:r>
          </a:p>
          <a:p>
            <a:pPr marL="0" lvl="0" indent="0" algn="just">
              <a:buNone/>
            </a:pPr>
            <a:r>
              <a:rPr lang="en-IN" sz="1000" dirty="0">
                <a:latin typeface="Times New Roman" panose="02020603050405020304" pitchFamily="18" charset="0"/>
                <a:cs typeface="Times New Roman" panose="02020603050405020304" pitchFamily="18" charset="0"/>
              </a:rPr>
              <a:t>$(document).ready(function(){</a:t>
            </a:r>
          </a:p>
          <a:p>
            <a:pPr marL="0" lvl="0" indent="0" algn="just">
              <a:buNone/>
            </a:pPr>
            <a:r>
              <a:rPr lang="en-IN" sz="1000" dirty="0">
                <a:latin typeface="Times New Roman" panose="02020603050405020304" pitchFamily="18" charset="0"/>
                <a:cs typeface="Times New Roman" panose="02020603050405020304" pitchFamily="18" charset="0"/>
              </a:rPr>
              <a:t>  $(".led").click(function(){</a:t>
            </a:r>
          </a:p>
          <a:p>
            <a:pPr marL="0" lvl="0" indent="0" algn="just">
              <a:buNone/>
            </a:pP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var</a:t>
            </a:r>
            <a:r>
              <a:rPr lang="en-IN" sz="1000" dirty="0">
                <a:latin typeface="Times New Roman" panose="02020603050405020304" pitchFamily="18" charset="0"/>
                <a:cs typeface="Times New Roman" panose="02020603050405020304" pitchFamily="18" charset="0"/>
              </a:rPr>
              <a:t> p = $(this).</a:t>
            </a:r>
            <a:r>
              <a:rPr lang="en-IN" sz="1000" dirty="0" err="1">
                <a:latin typeface="Times New Roman" panose="02020603050405020304" pitchFamily="18" charset="0"/>
                <a:cs typeface="Times New Roman" panose="02020603050405020304" pitchFamily="18" charset="0"/>
              </a:rPr>
              <a:t>attr</a:t>
            </a:r>
            <a:r>
              <a:rPr lang="en-IN" sz="1000" dirty="0">
                <a:latin typeface="Times New Roman" panose="02020603050405020304" pitchFamily="18" charset="0"/>
                <a:cs typeface="Times New Roman" panose="02020603050405020304" pitchFamily="18" charset="0"/>
              </a:rPr>
              <a:t>('id'); // Getting the id value that which pin to toggle, pin 13 or pin 13 or pin 11</a:t>
            </a:r>
          </a:p>
          <a:p>
            <a:pPr marL="0" lvl="0" indent="0" algn="just">
              <a:buNone/>
            </a:pPr>
            <a:r>
              <a:rPr lang="en-IN" sz="1000" dirty="0">
                <a:latin typeface="Times New Roman" panose="02020603050405020304" pitchFamily="18" charset="0"/>
                <a:cs typeface="Times New Roman" panose="02020603050405020304" pitchFamily="18" charset="0"/>
              </a:rPr>
              <a:t>    // Sending the request to the </a:t>
            </a:r>
            <a:r>
              <a:rPr lang="en-IN" sz="1000" dirty="0" err="1">
                <a:latin typeface="Times New Roman" panose="02020603050405020304" pitchFamily="18" charset="0"/>
                <a:cs typeface="Times New Roman" panose="02020603050405020304" pitchFamily="18" charset="0"/>
              </a:rPr>
              <a:t>ip</a:t>
            </a:r>
            <a:r>
              <a:rPr lang="en-IN" sz="1000" dirty="0">
                <a:latin typeface="Times New Roman" panose="02020603050405020304" pitchFamily="18" charset="0"/>
                <a:cs typeface="Times New Roman" panose="02020603050405020304" pitchFamily="18" charset="0"/>
              </a:rPr>
              <a:t> address of the server with the pin number to toggle the pin                                                                </a:t>
            </a:r>
          </a:p>
          <a:p>
            <a:pPr marL="0" lvl="0" indent="0" algn="just">
              <a:buNone/>
            </a:pPr>
            <a:r>
              <a:rPr lang="en-IN" sz="1000" dirty="0">
                <a:latin typeface="Times New Roman" panose="02020603050405020304" pitchFamily="18" charset="0"/>
                <a:cs typeface="Times New Roman" panose="02020603050405020304" pitchFamily="18" charset="0"/>
              </a:rPr>
              <a:t>    $.get("http://192.168.4.1:80/", {</a:t>
            </a:r>
            <a:r>
              <a:rPr lang="en-IN" sz="1000" dirty="0" err="1">
                <a:latin typeface="Times New Roman" panose="02020603050405020304" pitchFamily="18" charset="0"/>
                <a:cs typeface="Times New Roman" panose="02020603050405020304" pitchFamily="18" charset="0"/>
              </a:rPr>
              <a:t>pin:p</a:t>
            </a:r>
            <a:r>
              <a:rPr lang="en-IN" sz="1000" dirty="0">
                <a:latin typeface="Times New Roman" panose="02020603050405020304" pitchFamily="18" charset="0"/>
                <a:cs typeface="Times New Roman" panose="02020603050405020304" pitchFamily="18" charset="0"/>
              </a:rPr>
              <a:t>}); // Sending the get request</a:t>
            </a:r>
          </a:p>
          <a:p>
            <a:pPr marL="0" lvl="0" indent="0" algn="just">
              <a:buNone/>
            </a:pPr>
            <a:r>
              <a:rPr lang="en-IN" sz="1000" dirty="0">
                <a:latin typeface="Times New Roman" panose="02020603050405020304" pitchFamily="18" charset="0"/>
                <a:cs typeface="Times New Roman" panose="02020603050405020304" pitchFamily="18" charset="0"/>
              </a:rPr>
              <a:t>  });</a:t>
            </a:r>
          </a:p>
          <a:p>
            <a:pPr marL="0" lvl="0" indent="0" algn="just">
              <a:buNone/>
            </a:pPr>
            <a:r>
              <a:rPr lang="en-IN" sz="1000" dirty="0">
                <a:latin typeface="Times New Roman" panose="02020603050405020304" pitchFamily="18" charset="0"/>
                <a:cs typeface="Times New Roman" panose="02020603050405020304" pitchFamily="18" charset="0"/>
              </a:rPr>
              <a:t>});</a:t>
            </a:r>
          </a:p>
          <a:p>
            <a:pPr marL="0" lvl="0" indent="0" algn="just">
              <a:buNone/>
            </a:pPr>
            <a:r>
              <a:rPr lang="en-IN" sz="1000" dirty="0">
                <a:latin typeface="Times New Roman" panose="02020603050405020304" pitchFamily="18" charset="0"/>
                <a:cs typeface="Times New Roman" panose="02020603050405020304" pitchFamily="18" charset="0"/>
              </a:rPr>
              <a:t>&lt;/script&gt;</a:t>
            </a:r>
          </a:p>
          <a:p>
            <a:pPr marL="0" lvl="0" indent="0" algn="just">
              <a:buNone/>
            </a:pPr>
            <a:r>
              <a:rPr lang="en-IN" sz="1000" dirty="0">
                <a:latin typeface="Times New Roman" panose="02020603050405020304" pitchFamily="18" charset="0"/>
                <a:cs typeface="Times New Roman" panose="02020603050405020304" pitchFamily="18" charset="0"/>
              </a:rPr>
              <a:t>&lt;/body&gt;</a:t>
            </a:r>
          </a:p>
          <a:p>
            <a:pPr marL="0" lvl="0" indent="0" algn="just">
              <a:buNone/>
            </a:pPr>
            <a:r>
              <a:rPr lang="en-IN" sz="1000" dirty="0">
                <a:latin typeface="Times New Roman" panose="02020603050405020304" pitchFamily="18" charset="0"/>
                <a:cs typeface="Times New Roman" panose="02020603050405020304" pitchFamily="18" charset="0"/>
              </a:rPr>
              <a:t>&lt;/html&gt;</a:t>
            </a:r>
            <a:endParaRPr lang="en-IN" sz="10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3637079" y="183933"/>
            <a:ext cx="2027607" cy="523220"/>
          </a:xfrm>
          <a:prstGeom prst="rect">
            <a:avLst/>
          </a:prstGeom>
        </p:spPr>
        <p:txBody>
          <a:bodyPr wrap="none">
            <a:spAutoFit/>
          </a:bodyPr>
          <a:lstStyle/>
          <a:p>
            <a:pPr algn="ctr"/>
            <a:r>
              <a:rPr lang="en-IN" sz="2800" dirty="0" smtClean="0">
                <a:solidFill>
                  <a:srgbClr val="92D050"/>
                </a:solidFill>
              </a:rPr>
              <a:t>HTML CODE</a:t>
            </a:r>
            <a:endParaRPr lang="en-IN" sz="2800" dirty="0">
              <a:solidFill>
                <a:srgbClr val="92D050"/>
              </a:solidFill>
            </a:endParaRPr>
          </a:p>
        </p:txBody>
      </p:sp>
    </p:spTree>
    <p:extLst>
      <p:ext uri="{BB962C8B-B14F-4D97-AF65-F5344CB8AC3E}">
        <p14:creationId xmlns:p14="http://schemas.microsoft.com/office/powerpoint/2010/main" val="17186590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p:nvPr/>
        </p:nvGrpSpPr>
        <p:grpSpPr>
          <a:xfrm>
            <a:off x="2" y="865498"/>
            <a:ext cx="9235760" cy="6005381"/>
            <a:chOff x="2" y="865498"/>
            <a:chExt cx="9235760" cy="6005381"/>
          </a:xfrm>
        </p:grpSpPr>
        <p:sp>
          <p:nvSpPr>
            <p:cNvPr id="3" name="Rectangle 2"/>
            <p:cNvSpPr/>
            <p:nvPr/>
          </p:nvSpPr>
          <p:spPr>
            <a:xfrm>
              <a:off x="862885" y="865498"/>
              <a:ext cx="8281115" cy="4571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b="1" spc="50">
                <a:ln w="0"/>
                <a:solidFill>
                  <a:schemeClr val="bg2"/>
                </a:solidFill>
                <a:effectLst>
                  <a:innerShdw blurRad="63500" dist="50800" dir="13500000">
                    <a:srgbClr val="000000">
                      <a:alpha val="50000"/>
                    </a:srgbClr>
                  </a:innerShdw>
                </a:effectLst>
              </a:endParaRPr>
            </a:p>
          </p:txBody>
        </p:sp>
        <p:sp>
          <p:nvSpPr>
            <p:cNvPr id="9" name="Trapezoid 8"/>
            <p:cNvSpPr/>
            <p:nvPr/>
          </p:nvSpPr>
          <p:spPr>
            <a:xfrm>
              <a:off x="1300766" y="6585499"/>
              <a:ext cx="6700234" cy="272501"/>
            </a:xfrm>
            <a:prstGeom prst="trapezoi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latin typeface="Times New Roman" panose="02020603050405020304" pitchFamily="18" charset="0"/>
                  <a:cs typeface="Times New Roman" panose="02020603050405020304" pitchFamily="18" charset="0"/>
                </a:rPr>
                <a:t>Chartered Institute of Technology, Abu Road</a:t>
              </a:r>
              <a:endParaRPr lang="en-IN" sz="1600" b="1" dirty="0">
                <a:latin typeface="Times New Roman" panose="02020603050405020304" pitchFamily="18" charset="0"/>
                <a:cs typeface="Times New Roman" panose="02020603050405020304" pitchFamily="18" charset="0"/>
              </a:endParaRPr>
            </a:p>
          </p:txBody>
        </p:sp>
        <p:sp>
          <p:nvSpPr>
            <p:cNvPr id="10" name="Rectangle 9"/>
            <p:cNvSpPr/>
            <p:nvPr/>
          </p:nvSpPr>
          <p:spPr>
            <a:xfrm>
              <a:off x="2"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7688688"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6816" y="6477590"/>
              <a:ext cx="1339404" cy="338554"/>
            </a:xfrm>
            <a:prstGeom prst="rect">
              <a:avLst/>
            </a:prstGeom>
            <a:noFill/>
          </p:spPr>
          <p:txBody>
            <a:bodyPr wrap="square" rtlCol="0">
              <a:spAutoFit/>
            </a:bodyPr>
            <a:lstStyle/>
            <a:p>
              <a:r>
                <a:rPr lang="en-IN" sz="1600" b="1" dirty="0" smtClean="0">
                  <a:solidFill>
                    <a:schemeClr val="accent1">
                      <a:lumMod val="75000"/>
                    </a:schemeClr>
                  </a:solidFill>
                  <a:latin typeface="Times New Roman" panose="02020603050405020304" pitchFamily="18" charset="0"/>
                  <a:cs typeface="Times New Roman" panose="02020603050405020304" pitchFamily="18" charset="0"/>
                </a:rPr>
                <a:t>Sept 23, 2017</a:t>
              </a:r>
              <a:endParaRPr lang="en-IN" sz="1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7896358" y="6477590"/>
              <a:ext cx="1339404" cy="338554"/>
            </a:xfrm>
            <a:prstGeom prst="rect">
              <a:avLst/>
            </a:prstGeom>
            <a:noFill/>
          </p:spPr>
          <p:txBody>
            <a:bodyPr wrap="square" rtlCol="0">
              <a:spAutoFit/>
            </a:bodyPr>
            <a:lstStyle/>
            <a:p>
              <a:pPr algn="ctr"/>
              <a:r>
                <a:rPr lang="en-IN" sz="1600" b="1" dirty="0" smtClean="0">
                  <a:solidFill>
                    <a:schemeClr val="accent1">
                      <a:lumMod val="75000"/>
                    </a:schemeClr>
                  </a:solidFill>
                </a:rPr>
                <a:t>17</a:t>
              </a:r>
              <a:endParaRPr lang="en-IN" sz="1600" b="1" dirty="0">
                <a:solidFill>
                  <a:schemeClr val="accent1">
                    <a:lumMod val="75000"/>
                  </a:schemeClr>
                </a:solidFill>
              </a:endParaRPr>
            </a:p>
          </p:txBody>
        </p:sp>
      </p:grpSp>
      <p:sp>
        <p:nvSpPr>
          <p:cNvPr id="15" name="Content Placeholder 14"/>
          <p:cNvSpPr>
            <a:spLocks noGrp="1"/>
          </p:cNvSpPr>
          <p:nvPr>
            <p:ph sz="quarter" idx="1"/>
          </p:nvPr>
        </p:nvSpPr>
        <p:spPr>
          <a:xfrm>
            <a:off x="629728" y="990972"/>
            <a:ext cx="8298611" cy="5153526"/>
          </a:xfrm>
        </p:spPr>
        <p:txBody>
          <a:bodyPr>
            <a:noAutofit/>
          </a:bodyPr>
          <a:lstStyle/>
          <a:p>
            <a:pPr algn="just"/>
            <a:r>
              <a:rPr lang="en-IN" dirty="0">
                <a:latin typeface="Times New Roman" panose="02020603050405020304" pitchFamily="18" charset="0"/>
                <a:cs typeface="Times New Roman" panose="02020603050405020304" pitchFamily="18" charset="0"/>
              </a:rPr>
              <a:t>The above HTML code uses the open source </a:t>
            </a:r>
            <a:r>
              <a:rPr lang="en-IN" dirty="0" smtClean="0">
                <a:latin typeface="Times New Roman" panose="02020603050405020304" pitchFamily="18" charset="0"/>
                <a:cs typeface="Times New Roman" panose="02020603050405020304" pitchFamily="18" charset="0"/>
              </a:rPr>
              <a:t>JavaScript </a:t>
            </a:r>
            <a:r>
              <a:rPr lang="en-IN" dirty="0">
                <a:latin typeface="Times New Roman" panose="02020603050405020304" pitchFamily="18" charset="0"/>
                <a:cs typeface="Times New Roman" panose="02020603050405020304" pitchFamily="18" charset="0"/>
              </a:rPr>
              <a:t>library JQuery, so we need to obtain </a:t>
            </a:r>
            <a:r>
              <a:rPr lang="en-IN" dirty="0" smtClean="0">
                <a:latin typeface="Times New Roman" panose="02020603050405020304" pitchFamily="18" charset="0"/>
                <a:cs typeface="Times New Roman" panose="02020603050405020304" pitchFamily="18" charset="0"/>
              </a:rPr>
              <a:t>that. Save </a:t>
            </a:r>
            <a:r>
              <a:rPr lang="en-IN" dirty="0">
                <a:latin typeface="Times New Roman" panose="02020603050405020304" pitchFamily="18" charset="0"/>
                <a:cs typeface="Times New Roman" panose="02020603050405020304" pitchFamily="18" charset="0"/>
              </a:rPr>
              <a:t>it in the same directory where you are going to save the above HTML code. Save the JQuery library file as the </a:t>
            </a:r>
            <a:r>
              <a:rPr lang="en-IN" dirty="0" err="1">
                <a:latin typeface="Times New Roman" panose="02020603050405020304" pitchFamily="18" charset="0"/>
                <a:cs typeface="Times New Roman" panose="02020603050405020304" pitchFamily="18" charset="0"/>
              </a:rPr>
              <a:t>jquery</a:t>
            </a:r>
            <a:r>
              <a:rPr lang="en-IN" dirty="0" smtClean="0">
                <a:latin typeface="Times New Roman" panose="02020603050405020304" pitchFamily="18" charset="0"/>
                <a:cs typeface="Times New Roman" panose="02020603050405020304" pitchFamily="18" charset="0"/>
              </a:rPr>
              <a:t>. min </a:t>
            </a:r>
            <a:r>
              <a:rPr lang="en-IN" dirty="0">
                <a:latin typeface="Times New Roman" panose="02020603050405020304" pitchFamily="18" charset="0"/>
                <a:cs typeface="Times New Roman" panose="02020603050405020304" pitchFamily="18" charset="0"/>
              </a:rPr>
              <a:t>and the full name of the file will be “jquery.min.js</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Then copy above HTML code in a file and save it as an HTML file, say ‘control.html’. You can open this HTML file in a web browser, which will looks as shown below.</a:t>
            </a:r>
          </a:p>
          <a:p>
            <a:pPr marL="0" lvl="0" indent="0" algn="just">
              <a:buNone/>
            </a:pPr>
            <a:endParaRPr lang="en-IN"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3621211" y="183933"/>
            <a:ext cx="2059346" cy="523220"/>
          </a:xfrm>
          <a:prstGeom prst="rect">
            <a:avLst/>
          </a:prstGeom>
        </p:spPr>
        <p:txBody>
          <a:bodyPr wrap="none">
            <a:spAutoFit/>
          </a:bodyPr>
          <a:lstStyle/>
          <a:p>
            <a:pPr algn="ctr"/>
            <a:r>
              <a:rPr lang="en-IN" sz="2800" dirty="0" smtClean="0">
                <a:solidFill>
                  <a:srgbClr val="92D050"/>
                </a:solidFill>
              </a:rPr>
              <a:t>Server Page</a:t>
            </a:r>
            <a:endParaRPr lang="en-IN" sz="2800" dirty="0">
              <a:solidFill>
                <a:srgbClr val="92D050"/>
              </a:solidFill>
            </a:endParaRPr>
          </a:p>
        </p:txBody>
      </p:sp>
      <p:pic>
        <p:nvPicPr>
          <p:cNvPr id="1026" name="Picture 2" descr="https://electrosome.com/wp-content/uploads/2016/12/Home-Automation-Arduino-ESP8266-Web-Pa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4032" y="4557489"/>
            <a:ext cx="2933700" cy="25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6501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p:nvPr/>
        </p:nvGrpSpPr>
        <p:grpSpPr>
          <a:xfrm>
            <a:off x="2" y="865498"/>
            <a:ext cx="9235760" cy="6005381"/>
            <a:chOff x="2" y="865498"/>
            <a:chExt cx="9235760" cy="6005381"/>
          </a:xfrm>
        </p:grpSpPr>
        <p:sp>
          <p:nvSpPr>
            <p:cNvPr id="3" name="Rectangle 2"/>
            <p:cNvSpPr/>
            <p:nvPr/>
          </p:nvSpPr>
          <p:spPr>
            <a:xfrm>
              <a:off x="862885" y="865498"/>
              <a:ext cx="8281115" cy="4571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b="1" spc="50">
                <a:ln w="0"/>
                <a:solidFill>
                  <a:schemeClr val="bg2"/>
                </a:solidFill>
                <a:effectLst>
                  <a:innerShdw blurRad="63500" dist="50800" dir="13500000">
                    <a:srgbClr val="000000">
                      <a:alpha val="50000"/>
                    </a:srgbClr>
                  </a:innerShdw>
                </a:effectLst>
              </a:endParaRPr>
            </a:p>
          </p:txBody>
        </p:sp>
        <p:sp>
          <p:nvSpPr>
            <p:cNvPr id="9" name="Trapezoid 8"/>
            <p:cNvSpPr/>
            <p:nvPr/>
          </p:nvSpPr>
          <p:spPr>
            <a:xfrm>
              <a:off x="1300766" y="6585499"/>
              <a:ext cx="6700234" cy="272501"/>
            </a:xfrm>
            <a:prstGeom prst="trapezoi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latin typeface="Times New Roman" panose="02020603050405020304" pitchFamily="18" charset="0"/>
                  <a:cs typeface="Times New Roman" panose="02020603050405020304" pitchFamily="18" charset="0"/>
                </a:rPr>
                <a:t>Chartered Institute of Technology, Abu Road</a:t>
              </a:r>
              <a:endParaRPr lang="en-IN" sz="1600" b="1" dirty="0">
                <a:latin typeface="Times New Roman" panose="02020603050405020304" pitchFamily="18" charset="0"/>
                <a:cs typeface="Times New Roman" panose="02020603050405020304" pitchFamily="18" charset="0"/>
              </a:endParaRPr>
            </a:p>
          </p:txBody>
        </p:sp>
        <p:sp>
          <p:nvSpPr>
            <p:cNvPr id="10" name="Rectangle 9"/>
            <p:cNvSpPr/>
            <p:nvPr/>
          </p:nvSpPr>
          <p:spPr>
            <a:xfrm>
              <a:off x="2"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7688688"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6816" y="6477590"/>
              <a:ext cx="1339404" cy="338554"/>
            </a:xfrm>
            <a:prstGeom prst="rect">
              <a:avLst/>
            </a:prstGeom>
            <a:noFill/>
          </p:spPr>
          <p:txBody>
            <a:bodyPr wrap="square" rtlCol="0">
              <a:spAutoFit/>
            </a:bodyPr>
            <a:lstStyle/>
            <a:p>
              <a:r>
                <a:rPr lang="en-IN" sz="1600" b="1" dirty="0" smtClean="0">
                  <a:solidFill>
                    <a:schemeClr val="accent1">
                      <a:lumMod val="75000"/>
                    </a:schemeClr>
                  </a:solidFill>
                  <a:latin typeface="Times New Roman" panose="02020603050405020304" pitchFamily="18" charset="0"/>
                  <a:cs typeface="Times New Roman" panose="02020603050405020304" pitchFamily="18" charset="0"/>
                </a:rPr>
                <a:t>Sept 23, 2017</a:t>
              </a:r>
              <a:endParaRPr lang="en-IN" sz="1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7896358" y="6477590"/>
              <a:ext cx="1339404" cy="338554"/>
            </a:xfrm>
            <a:prstGeom prst="rect">
              <a:avLst/>
            </a:prstGeom>
            <a:noFill/>
          </p:spPr>
          <p:txBody>
            <a:bodyPr wrap="square" rtlCol="0">
              <a:spAutoFit/>
            </a:bodyPr>
            <a:lstStyle/>
            <a:p>
              <a:pPr algn="ctr"/>
              <a:r>
                <a:rPr lang="en-IN" sz="1600" b="1" dirty="0" smtClean="0">
                  <a:solidFill>
                    <a:schemeClr val="accent1">
                      <a:lumMod val="75000"/>
                    </a:schemeClr>
                  </a:solidFill>
                </a:rPr>
                <a:t>17</a:t>
              </a:r>
              <a:endParaRPr lang="en-IN" sz="1600" b="1" dirty="0">
                <a:solidFill>
                  <a:schemeClr val="accent1">
                    <a:lumMod val="75000"/>
                  </a:schemeClr>
                </a:solidFill>
              </a:endParaRPr>
            </a:p>
          </p:txBody>
        </p:sp>
      </p:grpSp>
      <p:sp>
        <p:nvSpPr>
          <p:cNvPr id="15" name="Content Placeholder 14"/>
          <p:cNvSpPr>
            <a:spLocks noGrp="1"/>
          </p:cNvSpPr>
          <p:nvPr>
            <p:ph sz="quarter" idx="1"/>
          </p:nvPr>
        </p:nvSpPr>
        <p:spPr>
          <a:xfrm>
            <a:off x="707366" y="1227909"/>
            <a:ext cx="8298611" cy="3016288"/>
          </a:xfrm>
        </p:spPr>
        <p:txBody>
          <a:bodyPr>
            <a:noAutofit/>
          </a:bodyPr>
          <a:lstStyle/>
          <a:p>
            <a:pPr marL="0" lvl="0" indent="0" algn="just">
              <a:buNone/>
            </a:pPr>
            <a:r>
              <a:rPr lang="en-IN" dirty="0">
                <a:latin typeface="Times New Roman" panose="02020603050405020304" pitchFamily="18" charset="0"/>
                <a:cs typeface="Times New Roman" panose="02020603050405020304" pitchFamily="18" charset="0"/>
              </a:rPr>
              <a:t>Whenever a button is pressed in the web browser, a HTTP GET request is send to the Arduino-ESP8266 webserver to toggle a particular pin. In the Arduino code, it looks for the string “+IPD” again and again to check that if any request is coming or not. When it gets a request it reads the next character which is the connection id. Connection id is required to close the particular TCP connection after processing the request. Then it looks for the pin number to toggle by checking the character after the string “?pin=”. The Arduino then toggles that particular digital pin, which toggles the relay.</a:t>
            </a:r>
            <a:endParaRPr lang="en-IN"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2424411" y="183933"/>
            <a:ext cx="4452950" cy="523220"/>
          </a:xfrm>
          <a:prstGeom prst="rect">
            <a:avLst/>
          </a:prstGeom>
        </p:spPr>
        <p:txBody>
          <a:bodyPr wrap="none">
            <a:spAutoFit/>
          </a:bodyPr>
          <a:lstStyle/>
          <a:p>
            <a:pPr algn="ctr"/>
            <a:r>
              <a:rPr lang="en-IN" sz="2800" dirty="0" smtClean="0">
                <a:solidFill>
                  <a:srgbClr val="92D050"/>
                </a:solidFill>
              </a:rPr>
              <a:t>Explanation of HTML CODE</a:t>
            </a:r>
            <a:endParaRPr lang="en-IN" sz="2800" dirty="0">
              <a:solidFill>
                <a:srgbClr val="92D050"/>
              </a:solidFill>
            </a:endParaRPr>
          </a:p>
        </p:txBody>
      </p:sp>
    </p:spTree>
    <p:extLst>
      <p:ext uri="{BB962C8B-B14F-4D97-AF65-F5344CB8AC3E}">
        <p14:creationId xmlns:p14="http://schemas.microsoft.com/office/powerpoint/2010/main" val="34973565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p:nvPr/>
        </p:nvGrpSpPr>
        <p:grpSpPr>
          <a:xfrm>
            <a:off x="2" y="865498"/>
            <a:ext cx="9235760" cy="6005381"/>
            <a:chOff x="2" y="865498"/>
            <a:chExt cx="9235760" cy="6005381"/>
          </a:xfrm>
        </p:grpSpPr>
        <p:sp>
          <p:nvSpPr>
            <p:cNvPr id="3" name="Rectangle 2"/>
            <p:cNvSpPr/>
            <p:nvPr/>
          </p:nvSpPr>
          <p:spPr>
            <a:xfrm>
              <a:off x="862885" y="865498"/>
              <a:ext cx="8281115" cy="4571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b="1" spc="50">
                <a:ln w="0"/>
                <a:solidFill>
                  <a:schemeClr val="bg2"/>
                </a:solidFill>
                <a:effectLst>
                  <a:innerShdw blurRad="63500" dist="50800" dir="13500000">
                    <a:srgbClr val="000000">
                      <a:alpha val="50000"/>
                    </a:srgbClr>
                  </a:innerShdw>
                </a:effectLst>
              </a:endParaRPr>
            </a:p>
          </p:txBody>
        </p:sp>
        <p:sp>
          <p:nvSpPr>
            <p:cNvPr id="9" name="Trapezoid 8"/>
            <p:cNvSpPr/>
            <p:nvPr/>
          </p:nvSpPr>
          <p:spPr>
            <a:xfrm>
              <a:off x="1300766" y="6585499"/>
              <a:ext cx="6700234" cy="272501"/>
            </a:xfrm>
            <a:prstGeom prst="trapezoi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latin typeface="Times New Roman" panose="02020603050405020304" pitchFamily="18" charset="0"/>
                  <a:cs typeface="Times New Roman" panose="02020603050405020304" pitchFamily="18" charset="0"/>
                </a:rPr>
                <a:t>Chartered Institute of Technology, Abu Road</a:t>
              </a:r>
              <a:endParaRPr lang="en-IN" sz="1600" b="1" dirty="0">
                <a:latin typeface="Times New Roman" panose="02020603050405020304" pitchFamily="18" charset="0"/>
                <a:cs typeface="Times New Roman" panose="02020603050405020304" pitchFamily="18" charset="0"/>
              </a:endParaRPr>
            </a:p>
          </p:txBody>
        </p:sp>
        <p:sp>
          <p:nvSpPr>
            <p:cNvPr id="10" name="Rectangle 9"/>
            <p:cNvSpPr/>
            <p:nvPr/>
          </p:nvSpPr>
          <p:spPr>
            <a:xfrm>
              <a:off x="2"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7688688"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6816" y="6477590"/>
              <a:ext cx="1339404" cy="338554"/>
            </a:xfrm>
            <a:prstGeom prst="rect">
              <a:avLst/>
            </a:prstGeom>
            <a:noFill/>
          </p:spPr>
          <p:txBody>
            <a:bodyPr wrap="square" rtlCol="0">
              <a:spAutoFit/>
            </a:bodyPr>
            <a:lstStyle/>
            <a:p>
              <a:r>
                <a:rPr lang="en-IN" sz="1600" b="1" dirty="0" smtClean="0">
                  <a:solidFill>
                    <a:schemeClr val="accent1">
                      <a:lumMod val="75000"/>
                    </a:schemeClr>
                  </a:solidFill>
                  <a:latin typeface="Times New Roman" panose="02020603050405020304" pitchFamily="18" charset="0"/>
                  <a:cs typeface="Times New Roman" panose="02020603050405020304" pitchFamily="18" charset="0"/>
                </a:rPr>
                <a:t>Sept 23, 2017</a:t>
              </a:r>
              <a:endParaRPr lang="en-IN" sz="1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7896358" y="6477590"/>
              <a:ext cx="1339404" cy="338554"/>
            </a:xfrm>
            <a:prstGeom prst="rect">
              <a:avLst/>
            </a:prstGeom>
            <a:noFill/>
          </p:spPr>
          <p:txBody>
            <a:bodyPr wrap="square" rtlCol="0">
              <a:spAutoFit/>
            </a:bodyPr>
            <a:lstStyle/>
            <a:p>
              <a:pPr algn="ctr"/>
              <a:r>
                <a:rPr lang="en-IN" sz="1600" b="1" dirty="0" smtClean="0">
                  <a:solidFill>
                    <a:schemeClr val="accent1">
                      <a:lumMod val="75000"/>
                    </a:schemeClr>
                  </a:solidFill>
                </a:rPr>
                <a:t>17</a:t>
              </a:r>
              <a:endParaRPr lang="en-IN" sz="1600" b="1" dirty="0">
                <a:solidFill>
                  <a:schemeClr val="accent1">
                    <a:lumMod val="75000"/>
                  </a:schemeClr>
                </a:solidFill>
              </a:endParaRPr>
            </a:p>
          </p:txBody>
        </p:sp>
      </p:grpSp>
      <p:sp>
        <p:nvSpPr>
          <p:cNvPr id="15" name="Content Placeholder 14"/>
          <p:cNvSpPr>
            <a:spLocks noGrp="1"/>
          </p:cNvSpPr>
          <p:nvPr>
            <p:ph sz="quarter" idx="1"/>
          </p:nvPr>
        </p:nvSpPr>
        <p:spPr>
          <a:xfrm>
            <a:off x="86264" y="1055380"/>
            <a:ext cx="8298611" cy="721335"/>
          </a:xfrm>
        </p:spPr>
        <p:txBody>
          <a:bodyPr>
            <a:noAutofit/>
          </a:bodyPr>
          <a:lstStyle/>
          <a:p>
            <a:pPr marL="0" lvl="0" indent="0" algn="just">
              <a:buNone/>
            </a:pPr>
            <a:r>
              <a:rPr lang="en-IN" dirty="0">
                <a:latin typeface="Times New Roman" panose="02020603050405020304" pitchFamily="18" charset="0"/>
                <a:cs typeface="Times New Roman" panose="02020603050405020304" pitchFamily="18" charset="0"/>
              </a:rPr>
              <a:t>After uploading the code to the Arduino, open the serial monitor from the Arduino IDE. It will show you the IP address as shown below</a:t>
            </a:r>
            <a:r>
              <a:rPr lang="en-IN" dirty="0" smtClean="0">
                <a:latin typeface="Times New Roman" panose="02020603050405020304" pitchFamily="18" charset="0"/>
                <a:cs typeface="Times New Roman" panose="02020603050405020304" pitchFamily="18" charset="0"/>
              </a:rPr>
              <a:t>.</a:t>
            </a:r>
          </a:p>
          <a:p>
            <a:pPr marL="0" lvl="0" indent="0" algn="just">
              <a:buNone/>
            </a:pPr>
            <a:endParaRPr lang="en-IN"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3260247" y="183933"/>
            <a:ext cx="2781275" cy="523220"/>
          </a:xfrm>
          <a:prstGeom prst="rect">
            <a:avLst/>
          </a:prstGeom>
        </p:spPr>
        <p:txBody>
          <a:bodyPr wrap="none">
            <a:spAutoFit/>
          </a:bodyPr>
          <a:lstStyle/>
          <a:p>
            <a:pPr algn="ctr"/>
            <a:r>
              <a:rPr lang="en-IN" sz="2800" dirty="0" smtClean="0">
                <a:solidFill>
                  <a:srgbClr val="92D050"/>
                </a:solidFill>
              </a:rPr>
              <a:t>To Make In Work</a:t>
            </a:r>
            <a:endParaRPr lang="en-IN" sz="2800" dirty="0">
              <a:solidFill>
                <a:srgbClr val="92D050"/>
              </a:solidFill>
            </a:endParaRPr>
          </a:p>
        </p:txBody>
      </p:sp>
      <p:pic>
        <p:nvPicPr>
          <p:cNvPr id="8194" name="Picture 2" descr="ESP8266 - Arduino Web Server - IP Addr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3616" y="1776715"/>
            <a:ext cx="5854534" cy="279364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4925606"/>
            <a:ext cx="8328059" cy="1754326"/>
          </a:xfrm>
          <a:prstGeom prst="rect">
            <a:avLst/>
          </a:prstGeom>
        </p:spPr>
        <p:txBody>
          <a:bodyPr wrap="square">
            <a:spAutoFit/>
          </a:bodyPr>
          <a:lstStyle/>
          <a:p>
            <a:pPr algn="just"/>
            <a:r>
              <a:rPr lang="en-IN" dirty="0">
                <a:latin typeface="Times New Roman" panose="02020603050405020304" pitchFamily="18" charset="0"/>
                <a:cs typeface="Times New Roman" panose="02020603050405020304" pitchFamily="18" charset="0"/>
              </a:rPr>
              <a:t>First </a:t>
            </a:r>
            <a:r>
              <a:rPr lang="en-IN" b="1" dirty="0">
                <a:latin typeface="Times New Roman" panose="02020603050405020304" pitchFamily="18" charset="0"/>
                <a:cs typeface="Times New Roman" panose="02020603050405020304" pitchFamily="18" charset="0"/>
              </a:rPr>
              <a:t>connect your system to the access point</a:t>
            </a:r>
            <a:r>
              <a:rPr lang="en-IN" dirty="0">
                <a:latin typeface="Times New Roman" panose="02020603050405020304" pitchFamily="18" charset="0"/>
                <a:cs typeface="Times New Roman" panose="02020603050405020304" pitchFamily="18" charset="0"/>
              </a:rPr>
              <a:t> created by ESP8266 module (</a:t>
            </a:r>
            <a:r>
              <a:rPr lang="en-IN" dirty="0" err="1">
                <a:latin typeface="Times New Roman" panose="02020603050405020304" pitchFamily="18" charset="0"/>
                <a:cs typeface="Times New Roman" panose="02020603050405020304" pitchFamily="18" charset="0"/>
              </a:rPr>
              <a:t>ESP_xxxxxx</a:t>
            </a:r>
            <a:r>
              <a:rPr lang="en-IN" dirty="0">
                <a:latin typeface="Times New Roman" panose="02020603050405020304" pitchFamily="18" charset="0"/>
                <a:cs typeface="Times New Roman" panose="02020603050405020304" pitchFamily="18" charset="0"/>
              </a:rPr>
              <a:t>). Update the IP address in the </a:t>
            </a:r>
            <a:r>
              <a:rPr lang="en-IN" b="1" dirty="0">
                <a:latin typeface="Times New Roman" panose="02020603050405020304" pitchFamily="18" charset="0"/>
                <a:cs typeface="Times New Roman" panose="02020603050405020304" pitchFamily="18" charset="0"/>
              </a:rPr>
              <a:t>control.html</a:t>
            </a:r>
            <a:r>
              <a:rPr lang="en-IN" dirty="0">
                <a:latin typeface="Times New Roman" panose="02020603050405020304" pitchFamily="18" charset="0"/>
                <a:cs typeface="Times New Roman" panose="02020603050405020304" pitchFamily="18" charset="0"/>
              </a:rPr>
              <a:t> file created above. Now open the file using your web browser (Google Chrome or Mozilla Firefox). Now you can control your home appliances very easily.</a:t>
            </a:r>
          </a:p>
          <a:p>
            <a:pPr algn="just"/>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70420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p:nvPr/>
        </p:nvGrpSpPr>
        <p:grpSpPr>
          <a:xfrm>
            <a:off x="2" y="865498"/>
            <a:ext cx="9235760" cy="6005381"/>
            <a:chOff x="2" y="865498"/>
            <a:chExt cx="9235760" cy="6005381"/>
          </a:xfrm>
        </p:grpSpPr>
        <p:sp>
          <p:nvSpPr>
            <p:cNvPr id="3" name="Rectangle 2"/>
            <p:cNvSpPr/>
            <p:nvPr/>
          </p:nvSpPr>
          <p:spPr>
            <a:xfrm>
              <a:off x="862885" y="865498"/>
              <a:ext cx="8281115" cy="4571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b="1" spc="50">
                <a:ln w="0"/>
                <a:solidFill>
                  <a:schemeClr val="bg2"/>
                </a:solidFill>
                <a:effectLst>
                  <a:innerShdw blurRad="63500" dist="50800" dir="13500000">
                    <a:srgbClr val="000000">
                      <a:alpha val="50000"/>
                    </a:srgbClr>
                  </a:innerShdw>
                </a:effectLst>
              </a:endParaRPr>
            </a:p>
          </p:txBody>
        </p:sp>
        <p:sp>
          <p:nvSpPr>
            <p:cNvPr id="9" name="Trapezoid 8"/>
            <p:cNvSpPr/>
            <p:nvPr/>
          </p:nvSpPr>
          <p:spPr>
            <a:xfrm>
              <a:off x="1300766" y="6585499"/>
              <a:ext cx="6700234" cy="272501"/>
            </a:xfrm>
            <a:prstGeom prst="trapezoi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latin typeface="Times New Roman" panose="02020603050405020304" pitchFamily="18" charset="0"/>
                  <a:cs typeface="Times New Roman" panose="02020603050405020304" pitchFamily="18" charset="0"/>
                </a:rPr>
                <a:t>Chartered Institute of Technology, Abu Road</a:t>
              </a:r>
              <a:endParaRPr lang="en-IN" sz="1600" b="1" dirty="0">
                <a:latin typeface="Times New Roman" panose="02020603050405020304" pitchFamily="18" charset="0"/>
                <a:cs typeface="Times New Roman" panose="02020603050405020304" pitchFamily="18" charset="0"/>
              </a:endParaRPr>
            </a:p>
          </p:txBody>
        </p:sp>
        <p:sp>
          <p:nvSpPr>
            <p:cNvPr id="10" name="Rectangle 9"/>
            <p:cNvSpPr/>
            <p:nvPr/>
          </p:nvSpPr>
          <p:spPr>
            <a:xfrm>
              <a:off x="2"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7688688"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6816" y="6477590"/>
              <a:ext cx="1339404" cy="338554"/>
            </a:xfrm>
            <a:prstGeom prst="rect">
              <a:avLst/>
            </a:prstGeom>
            <a:noFill/>
          </p:spPr>
          <p:txBody>
            <a:bodyPr wrap="square" rtlCol="0">
              <a:spAutoFit/>
            </a:bodyPr>
            <a:lstStyle/>
            <a:p>
              <a:r>
                <a:rPr lang="en-IN" sz="1600" b="1" dirty="0" smtClean="0">
                  <a:solidFill>
                    <a:schemeClr val="accent1">
                      <a:lumMod val="75000"/>
                    </a:schemeClr>
                  </a:solidFill>
                  <a:latin typeface="Times New Roman" panose="02020603050405020304" pitchFamily="18" charset="0"/>
                  <a:cs typeface="Times New Roman" panose="02020603050405020304" pitchFamily="18" charset="0"/>
                </a:rPr>
                <a:t>Sept 23, 2017</a:t>
              </a:r>
              <a:endParaRPr lang="en-IN" sz="1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7896358" y="6477590"/>
              <a:ext cx="1339404" cy="338554"/>
            </a:xfrm>
            <a:prstGeom prst="rect">
              <a:avLst/>
            </a:prstGeom>
            <a:noFill/>
          </p:spPr>
          <p:txBody>
            <a:bodyPr wrap="square" rtlCol="0">
              <a:spAutoFit/>
            </a:bodyPr>
            <a:lstStyle/>
            <a:p>
              <a:pPr algn="ctr"/>
              <a:r>
                <a:rPr lang="en-IN" sz="1600" b="1" dirty="0" smtClean="0">
                  <a:solidFill>
                    <a:schemeClr val="accent1">
                      <a:lumMod val="75000"/>
                    </a:schemeClr>
                  </a:solidFill>
                </a:rPr>
                <a:t>19</a:t>
              </a:r>
              <a:endParaRPr lang="en-IN" sz="1600" b="1" dirty="0">
                <a:solidFill>
                  <a:schemeClr val="accent1">
                    <a:lumMod val="75000"/>
                  </a:schemeClr>
                </a:solidFill>
              </a:endParaRPr>
            </a:p>
          </p:txBody>
        </p:sp>
      </p:grpSp>
      <p:sp>
        <p:nvSpPr>
          <p:cNvPr id="14" name="TextBox 13"/>
          <p:cNvSpPr txBox="1"/>
          <p:nvPr/>
        </p:nvSpPr>
        <p:spPr>
          <a:xfrm>
            <a:off x="3252656" y="2743201"/>
            <a:ext cx="2299064" cy="646331"/>
          </a:xfrm>
          <a:prstGeom prst="rect">
            <a:avLst/>
          </a:prstGeom>
          <a:noFill/>
        </p:spPr>
        <p:txBody>
          <a:bodyPr wrap="square" rtlCol="0">
            <a:spAutoFit/>
          </a:bodyPr>
          <a:lstStyle/>
          <a:p>
            <a:r>
              <a:rPr lang="en-US" sz="3600" dirty="0" smtClean="0">
                <a:latin typeface="Times New Roman" pitchFamily="18" charset="0"/>
                <a:cs typeface="Times New Roman" pitchFamily="18" charset="0"/>
              </a:rPr>
              <a:t>Thank You</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18709252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000100" y="357166"/>
            <a:ext cx="7072362" cy="707886"/>
          </a:xfrm>
          <a:prstGeom prst="rect">
            <a:avLst/>
          </a:prstGeom>
          <a:noFill/>
        </p:spPr>
        <p:txBody>
          <a:bodyPr wrap="square" rtlCol="0">
            <a:spAutoFit/>
          </a:bodyPr>
          <a:lstStyle/>
          <a:p>
            <a:pPr algn="ctr"/>
            <a:r>
              <a:rPr lang="en-US" sz="4000" b="1" dirty="0" smtClean="0">
                <a:solidFill>
                  <a:srgbClr val="492DC1"/>
                </a:solidFill>
                <a:latin typeface="Times New Roman" pitchFamily="18" charset="0"/>
                <a:cs typeface="Times New Roman" pitchFamily="18" charset="0"/>
              </a:rPr>
              <a:t>INTERNET OF THINGS</a:t>
            </a:r>
            <a:endParaRPr lang="en-US" sz="4000" b="1" dirty="0">
              <a:solidFill>
                <a:srgbClr val="492DC1"/>
              </a:solidFill>
              <a:latin typeface="Times New Roman" pitchFamily="18" charset="0"/>
              <a:cs typeface="Times New Roman" pitchFamily="18" charset="0"/>
            </a:endParaRPr>
          </a:p>
        </p:txBody>
      </p:sp>
      <p:sp>
        <p:nvSpPr>
          <p:cNvPr id="11" name="TextBox 10"/>
          <p:cNvSpPr txBox="1"/>
          <p:nvPr/>
        </p:nvSpPr>
        <p:spPr>
          <a:xfrm>
            <a:off x="214282" y="1071546"/>
            <a:ext cx="8715436" cy="3416320"/>
          </a:xfrm>
          <a:prstGeom prst="rect">
            <a:avLst/>
          </a:prstGeom>
          <a:noFill/>
        </p:spPr>
        <p:txBody>
          <a:bodyPr wrap="square" rtlCol="0">
            <a:spAutoFit/>
          </a:bodyPr>
          <a:lstStyle/>
          <a:p>
            <a:pPr algn="just">
              <a:buFont typeface="Arial" pitchFamily="34" charset="0"/>
              <a:buChar char="•"/>
            </a:pPr>
            <a:r>
              <a:rPr lang="en-US" sz="2400" dirty="0" smtClean="0">
                <a:latin typeface="Times New Roman" pitchFamily="18" charset="0"/>
                <a:cs typeface="Times New Roman" pitchFamily="18" charset="0"/>
              </a:rPr>
              <a:t>The </a:t>
            </a:r>
            <a:r>
              <a:rPr lang="en-US" sz="2400" b="1" dirty="0" smtClean="0">
                <a:latin typeface="Times New Roman" pitchFamily="18" charset="0"/>
                <a:cs typeface="Times New Roman" pitchFamily="18" charset="0"/>
              </a:rPr>
              <a:t>Internet of Things(IOT) </a:t>
            </a:r>
            <a:r>
              <a:rPr lang="en-US" sz="2400" dirty="0" smtClean="0">
                <a:latin typeface="Times New Roman" pitchFamily="18" charset="0"/>
                <a:cs typeface="Times New Roman" pitchFamily="18" charset="0"/>
              </a:rPr>
              <a:t>is the N/W of physical devices, vehicles, home appliance  &amp; another items embedded wit  electronics, software, sensors, actuators, and connectivity which enables these objects to connect and exchange Data.</a:t>
            </a:r>
          </a:p>
          <a:p>
            <a:pPr algn="just">
              <a:buFont typeface="Arial" pitchFamily="34" charset="0"/>
              <a:buChar char="•"/>
            </a:pPr>
            <a:r>
              <a:rPr lang="en-US" sz="2400" dirty="0" smtClean="0">
                <a:latin typeface="Times New Roman" pitchFamily="18" charset="0"/>
                <a:cs typeface="Times New Roman" pitchFamily="18" charset="0"/>
              </a:rPr>
              <a:t>The IOT allows objects to be sensed or controlled remotely across</a:t>
            </a:r>
          </a:p>
          <a:p>
            <a:pPr algn="just"/>
            <a:endParaRPr lang="en-US" sz="2400" dirty="0" smtClean="0">
              <a:latin typeface="Times New Roman" pitchFamily="18" charset="0"/>
              <a:cs typeface="Times New Roman" pitchFamily="18" charset="0"/>
            </a:endParaRPr>
          </a:p>
          <a:p>
            <a:pPr algn="just">
              <a:buFont typeface="Arial" pitchFamily="34" charset="0"/>
              <a:buChar char="•"/>
            </a:pPr>
            <a:endParaRPr lang="en-US" sz="2400" dirty="0">
              <a:latin typeface="Times New Roman" pitchFamily="18" charset="0"/>
              <a:cs typeface="Times New Roman" pitchFamily="18" charset="0"/>
            </a:endParaRPr>
          </a:p>
          <a:p>
            <a:pPr algn="just">
              <a:buFont typeface="Arial" pitchFamily="34" charset="0"/>
              <a:buChar char="•"/>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pic>
        <p:nvPicPr>
          <p:cNvPr id="1028" name="Picture 4"/>
          <p:cNvPicPr>
            <a:picLocks noChangeAspect="1" noChangeArrowheads="1"/>
          </p:cNvPicPr>
          <p:nvPr/>
        </p:nvPicPr>
        <p:blipFill>
          <a:blip r:embed="rId2" cstate="print"/>
          <a:srcRect/>
          <a:stretch>
            <a:fillRect/>
          </a:stretch>
        </p:blipFill>
        <p:spPr bwMode="auto">
          <a:xfrm>
            <a:off x="0" y="3429000"/>
            <a:ext cx="9144000" cy="3429000"/>
          </a:xfrm>
          <a:prstGeom prst="rect">
            <a:avLst/>
          </a:prstGeom>
          <a:noFill/>
          <a:ln w="9525">
            <a:noFill/>
            <a:miter lim="800000"/>
            <a:headEnd/>
            <a:tailEnd/>
          </a:ln>
        </p:spPr>
      </p:pic>
    </p:spTree>
    <p:extLst>
      <p:ext uri="{BB962C8B-B14F-4D97-AF65-F5344CB8AC3E}">
        <p14:creationId xmlns:p14="http://schemas.microsoft.com/office/powerpoint/2010/main" val="4098074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57158" y="285728"/>
            <a:ext cx="8429684" cy="707886"/>
          </a:xfrm>
          <a:prstGeom prst="rect">
            <a:avLst/>
          </a:prstGeom>
          <a:noFill/>
        </p:spPr>
        <p:txBody>
          <a:bodyPr wrap="square" rtlCol="0">
            <a:spAutoFit/>
          </a:bodyPr>
          <a:lstStyle/>
          <a:p>
            <a:pPr algn="ctr"/>
            <a:r>
              <a:rPr lang="en-US" sz="4000" b="1" dirty="0" smtClean="0">
                <a:solidFill>
                  <a:srgbClr val="492DC1"/>
                </a:solidFill>
                <a:latin typeface="Times New Roman" pitchFamily="18" charset="0"/>
                <a:cs typeface="Times New Roman" pitchFamily="18" charset="0"/>
              </a:rPr>
              <a:t>Arduino Uno</a:t>
            </a:r>
            <a:endParaRPr lang="en-US" sz="4000" b="1" dirty="0">
              <a:solidFill>
                <a:srgbClr val="492DC1"/>
              </a:solidFill>
              <a:latin typeface="Times New Roman" pitchFamily="18" charset="0"/>
              <a:cs typeface="Times New Roman" pitchFamily="18" charset="0"/>
            </a:endParaRPr>
          </a:p>
        </p:txBody>
      </p:sp>
      <p:sp>
        <p:nvSpPr>
          <p:cNvPr id="13" name="TextBox 12"/>
          <p:cNvSpPr txBox="1"/>
          <p:nvPr/>
        </p:nvSpPr>
        <p:spPr>
          <a:xfrm>
            <a:off x="357158" y="1142984"/>
            <a:ext cx="8429684" cy="3293209"/>
          </a:xfrm>
          <a:prstGeom prst="rect">
            <a:avLst/>
          </a:prstGeom>
          <a:noFill/>
        </p:spPr>
        <p:txBody>
          <a:bodyPr wrap="square" rtlCol="0">
            <a:spAutoFit/>
          </a:bodyPr>
          <a:lstStyle/>
          <a:p>
            <a:pPr algn="just">
              <a:buFont typeface="Arial" pitchFamily="34" charset="0"/>
              <a:buChar char="•"/>
            </a:pPr>
            <a:r>
              <a:rPr lang="en-US" sz="2200" dirty="0" smtClean="0">
                <a:latin typeface="Times New Roman" pitchFamily="18" charset="0"/>
                <a:cs typeface="Times New Roman" pitchFamily="18" charset="0"/>
              </a:rPr>
              <a:t> The </a:t>
            </a:r>
            <a:r>
              <a:rPr lang="en-US" sz="2200" dirty="0">
                <a:latin typeface="Times New Roman" pitchFamily="18" charset="0"/>
                <a:cs typeface="Times New Roman" pitchFamily="18" charset="0"/>
              </a:rPr>
              <a:t>Arduino project provides the Arduino integrated</a:t>
            </a:r>
            <a:r>
              <a:rPr lang="en-US" sz="2200" u="sng" dirty="0">
                <a:latin typeface="Times New Roman" pitchFamily="18" charset="0"/>
                <a:cs typeface="Times New Roman" pitchFamily="18" charset="0"/>
              </a:rPr>
              <a:t> </a:t>
            </a:r>
            <a:r>
              <a:rPr lang="en-US" sz="2200" dirty="0">
                <a:latin typeface="Times New Roman" pitchFamily="18" charset="0"/>
                <a:cs typeface="Times New Roman" pitchFamily="18" charset="0"/>
              </a:rPr>
              <a:t>development</a:t>
            </a:r>
            <a:r>
              <a:rPr lang="en-US" sz="2200" u="sng" dirty="0">
                <a:latin typeface="Times New Roman" pitchFamily="18" charset="0"/>
                <a:cs typeface="Times New Roman" pitchFamily="18" charset="0"/>
              </a:rPr>
              <a:t> </a:t>
            </a:r>
            <a:r>
              <a:rPr lang="en-US" sz="2200" u="sng"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environment</a:t>
            </a:r>
            <a:r>
              <a:rPr lang="en-US" sz="2200" dirty="0">
                <a:latin typeface="Times New Roman" pitchFamily="18" charset="0"/>
                <a:cs typeface="Times New Roman" pitchFamily="18" charset="0"/>
              </a:rPr>
              <a:t> (IDE</a:t>
            </a:r>
            <a:r>
              <a:rPr lang="en-US" sz="2200" dirty="0" smtClean="0">
                <a:latin typeface="Times New Roman" pitchFamily="18" charset="0"/>
                <a:cs typeface="Times New Roman" pitchFamily="18" charset="0"/>
              </a:rPr>
              <a:t>).</a:t>
            </a:r>
          </a:p>
          <a:p>
            <a:pPr algn="just">
              <a:buFont typeface="Arial" pitchFamily="34" charset="0"/>
              <a:buChar char="•"/>
            </a:pPr>
            <a:endParaRPr lang="en-US" sz="22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 A </a:t>
            </a:r>
            <a:r>
              <a:rPr lang="en-US" sz="2400" dirty="0">
                <a:latin typeface="Times New Roman" pitchFamily="18" charset="0"/>
                <a:cs typeface="Times New Roman" pitchFamily="18" charset="0"/>
              </a:rPr>
              <a:t>program written with the IDE for Arduino is called a sketch</a:t>
            </a:r>
            <a:r>
              <a:rPr lang="en-US" sz="2400" dirty="0" smtClean="0">
                <a:latin typeface="Times New Roman" pitchFamily="18" charset="0"/>
                <a:cs typeface="Times New Roman" pitchFamily="18" charset="0"/>
              </a:rPr>
              <a:t>.</a:t>
            </a:r>
          </a:p>
          <a:p>
            <a:pPr>
              <a:buFont typeface="Arial" pitchFamily="34" charset="0"/>
              <a:buChar char="•"/>
            </a:pPr>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Minimal </a:t>
            </a:r>
            <a:r>
              <a:rPr lang="en-US" sz="2400" dirty="0">
                <a:latin typeface="Times New Roman" pitchFamily="18" charset="0"/>
                <a:cs typeface="Times New Roman" pitchFamily="18" charset="0"/>
              </a:rPr>
              <a:t>Arduino C/C++ program consist of only two </a:t>
            </a:r>
            <a:r>
              <a:rPr lang="en-US" sz="2400" dirty="0" smtClean="0">
                <a:latin typeface="Times New Roman" pitchFamily="18" charset="0"/>
                <a:cs typeface="Times New Roman" pitchFamily="18" charset="0"/>
              </a:rPr>
              <a:t>functions</a:t>
            </a:r>
          </a:p>
          <a:p>
            <a:r>
              <a:rPr lang="en-US" sz="2400" dirty="0" smtClean="0">
                <a:latin typeface="Times New Roman" pitchFamily="18" charset="0"/>
                <a:cs typeface="Times New Roman" pitchFamily="18" charset="0"/>
              </a:rPr>
              <a:t>   1. Setup()</a:t>
            </a:r>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2. Loop()</a:t>
            </a:r>
            <a:endParaRPr lang="en-US" sz="2400" dirty="0">
              <a:latin typeface="Times New Roman" pitchFamily="18" charset="0"/>
              <a:cs typeface="Times New Roman" pitchFamily="18" charset="0"/>
            </a:endParaRPr>
          </a:p>
          <a:p>
            <a:pPr algn="just">
              <a:buFont typeface="Arial" pitchFamily="34" charset="0"/>
              <a:buChar char="•"/>
            </a:pPr>
            <a:endParaRPr lang="en-US" sz="2200" dirty="0">
              <a:latin typeface="Times New Roman" pitchFamily="18" charset="0"/>
              <a:cs typeface="Times New Roman" pitchFamily="18" charset="0"/>
            </a:endParaRPr>
          </a:p>
        </p:txBody>
      </p:sp>
      <p:pic>
        <p:nvPicPr>
          <p:cNvPr id="1026" name="Picture 2" descr="C:\Users\DELL\Desktop\Arduino Uno.jpg"/>
          <p:cNvPicPr>
            <a:picLocks noChangeAspect="1" noChangeArrowheads="1"/>
          </p:cNvPicPr>
          <p:nvPr/>
        </p:nvPicPr>
        <p:blipFill>
          <a:blip r:embed="rId2" cstate="print"/>
          <a:srcRect/>
          <a:stretch>
            <a:fillRect/>
          </a:stretch>
        </p:blipFill>
        <p:spPr bwMode="auto">
          <a:xfrm>
            <a:off x="2214546" y="3643314"/>
            <a:ext cx="6500858" cy="2928934"/>
          </a:xfrm>
          <a:prstGeom prst="rect">
            <a:avLst/>
          </a:prstGeom>
          <a:noFill/>
        </p:spPr>
      </p:pic>
    </p:spTree>
    <p:extLst>
      <p:ext uri="{BB962C8B-B14F-4D97-AF65-F5344CB8AC3E}">
        <p14:creationId xmlns:p14="http://schemas.microsoft.com/office/powerpoint/2010/main" val="2261789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57158" y="285728"/>
            <a:ext cx="8429684" cy="707886"/>
          </a:xfrm>
          <a:prstGeom prst="rect">
            <a:avLst/>
          </a:prstGeom>
          <a:noFill/>
        </p:spPr>
        <p:txBody>
          <a:bodyPr wrap="square" rtlCol="0">
            <a:spAutoFit/>
          </a:bodyPr>
          <a:lstStyle/>
          <a:p>
            <a:pPr algn="ctr"/>
            <a:r>
              <a:rPr lang="en-US" sz="4000" b="1" dirty="0" smtClean="0">
                <a:solidFill>
                  <a:srgbClr val="492DC1"/>
                </a:solidFill>
                <a:latin typeface="Times New Roman" pitchFamily="18" charset="0"/>
                <a:cs typeface="Times New Roman" pitchFamily="18" charset="0"/>
              </a:rPr>
              <a:t>HC 05 Bluetooth Module</a:t>
            </a:r>
            <a:endParaRPr lang="en-US" sz="4000" b="1" dirty="0">
              <a:solidFill>
                <a:srgbClr val="492DC1"/>
              </a:solidFill>
              <a:latin typeface="Times New Roman" pitchFamily="18" charset="0"/>
              <a:cs typeface="Times New Roman" pitchFamily="18" charset="0"/>
            </a:endParaRPr>
          </a:p>
        </p:txBody>
      </p:sp>
      <p:sp>
        <p:nvSpPr>
          <p:cNvPr id="13" name="TextBox 12"/>
          <p:cNvSpPr txBox="1"/>
          <p:nvPr/>
        </p:nvSpPr>
        <p:spPr>
          <a:xfrm>
            <a:off x="357158" y="1142984"/>
            <a:ext cx="8429684" cy="4862870"/>
          </a:xfrm>
          <a:prstGeom prst="rect">
            <a:avLst/>
          </a:prstGeom>
          <a:noFill/>
        </p:spPr>
        <p:txBody>
          <a:bodyPr wrap="square" rtlCol="0">
            <a:spAutoFit/>
          </a:bodyPr>
          <a:lstStyle/>
          <a:p>
            <a:pPr algn="just">
              <a:buFont typeface="Arial" pitchFamily="34" charset="0"/>
              <a:buChar char="•"/>
            </a:pPr>
            <a:r>
              <a:rPr lang="en-US" sz="2400" b="1" dirty="0" smtClean="0">
                <a:latin typeface="Times New Roman" pitchFamily="18" charset="0"/>
                <a:cs typeface="Times New Roman" pitchFamily="18" charset="0"/>
              </a:rPr>
              <a:t> HC‐05 module</a:t>
            </a:r>
            <a:r>
              <a:rPr lang="en-US" sz="2400" dirty="0" smtClean="0">
                <a:latin typeface="Times New Roman" pitchFamily="18" charset="0"/>
                <a:cs typeface="Times New Roman" pitchFamily="18" charset="0"/>
              </a:rPr>
              <a:t> is an easy to use </a:t>
            </a:r>
            <a:r>
              <a:rPr lang="en-US" sz="2400" b="1" dirty="0" smtClean="0">
                <a:latin typeface="Times New Roman" pitchFamily="18" charset="0"/>
                <a:cs typeface="Times New Roman" pitchFamily="18" charset="0"/>
              </a:rPr>
              <a:t>Bluetooth SPP (Serial Port     Protocol) module</a:t>
            </a:r>
            <a:r>
              <a:rPr lang="en-US" sz="2400" dirty="0" smtClean="0">
                <a:latin typeface="Times New Roman" pitchFamily="18" charset="0"/>
                <a:cs typeface="Times New Roman" pitchFamily="18" charset="0"/>
              </a:rPr>
              <a:t>, designed for transparent wireless serial connection setup.</a:t>
            </a:r>
          </a:p>
          <a:p>
            <a:pPr algn="just">
              <a:buFont typeface="Arial" pitchFamily="34" charset="0"/>
              <a:buChar char="•"/>
            </a:pPr>
            <a:endParaRPr lang="en-US" sz="2400" dirty="0" smtClean="0">
              <a:latin typeface="Times New Roman" pitchFamily="18" charset="0"/>
              <a:cs typeface="Times New Roman" pitchFamily="18" charset="0"/>
            </a:endParaRPr>
          </a:p>
          <a:p>
            <a:pPr>
              <a:buFont typeface="Arial" pitchFamily="34" charset="0"/>
              <a:buChar char="•"/>
            </a:pPr>
            <a:r>
              <a:rPr lang="en-US" sz="2400" b="1" dirty="0" smtClean="0">
                <a:latin typeface="Times New Roman" pitchFamily="18" charset="0"/>
                <a:cs typeface="Times New Roman" pitchFamily="18" charset="0"/>
              </a:rPr>
              <a:t> Hardware Features: </a:t>
            </a:r>
          </a:p>
          <a:p>
            <a:pPr lvl="1" algn="just">
              <a:buFont typeface="Arial" pitchFamily="34" charset="0"/>
              <a:buChar char="•"/>
            </a:pPr>
            <a:r>
              <a:rPr lang="en-US" sz="2400" dirty="0" smtClean="0">
                <a:latin typeface="Times New Roman" pitchFamily="18" charset="0"/>
                <a:cs typeface="Times New Roman" pitchFamily="18" charset="0"/>
              </a:rPr>
              <a:t> Typical ‐80dBm sensitivity.</a:t>
            </a:r>
          </a:p>
          <a:p>
            <a:pPr lvl="1" algn="just">
              <a:buFont typeface="Arial" pitchFamily="34" charset="0"/>
              <a:buChar char="•"/>
            </a:pPr>
            <a:r>
              <a:rPr lang="en-US" sz="2400" dirty="0" smtClean="0">
                <a:latin typeface="Times New Roman" pitchFamily="18" charset="0"/>
                <a:cs typeface="Times New Roman" pitchFamily="18" charset="0"/>
              </a:rPr>
              <a:t> Up to +4dBm RF transmit power.</a:t>
            </a:r>
          </a:p>
          <a:p>
            <a:pPr lvl="1" algn="just">
              <a:buFont typeface="Arial" pitchFamily="34" charset="0"/>
              <a:buChar char="•"/>
            </a:pPr>
            <a:r>
              <a:rPr lang="en-US" sz="2400" dirty="0" smtClean="0">
                <a:latin typeface="Times New Roman" pitchFamily="18" charset="0"/>
                <a:cs typeface="Times New Roman" pitchFamily="18" charset="0"/>
              </a:rPr>
              <a:t> 3.3 to 5 V I/O.</a:t>
            </a:r>
          </a:p>
          <a:p>
            <a:pPr lvl="1" algn="just">
              <a:buFont typeface="Arial" pitchFamily="34" charset="0"/>
              <a:buChar char="•"/>
            </a:pPr>
            <a:r>
              <a:rPr lang="en-US" sz="2400" dirty="0" smtClean="0">
                <a:latin typeface="Times New Roman" pitchFamily="18" charset="0"/>
                <a:cs typeface="Times New Roman" pitchFamily="18" charset="0"/>
              </a:rPr>
              <a:t> PIO(Programmable Input/output) control.</a:t>
            </a:r>
          </a:p>
          <a:p>
            <a:pPr algn="just">
              <a:buFont typeface="Arial" pitchFamily="34" charset="0"/>
              <a:buChar char="•"/>
            </a:pPr>
            <a:endParaRPr lang="en-US" sz="2400" b="1" dirty="0" smtClean="0">
              <a:latin typeface="Times New Roman" pitchFamily="18" charset="0"/>
              <a:cs typeface="Times New Roman" pitchFamily="18" charset="0"/>
            </a:endParaRPr>
          </a:p>
          <a:p>
            <a:pPr algn="just">
              <a:buFont typeface="Arial" pitchFamily="34" charset="0"/>
              <a:buChar char="•"/>
            </a:pPr>
            <a:endParaRPr lang="en-US" sz="2400" dirty="0" smtClean="0">
              <a:latin typeface="Times New Roman" pitchFamily="18" charset="0"/>
              <a:cs typeface="Times New Roman" pitchFamily="18" charset="0"/>
            </a:endParaRPr>
          </a:p>
          <a:p>
            <a:pPr algn="just">
              <a:buFont typeface="Arial" pitchFamily="34" charset="0"/>
              <a:buChar char="•"/>
            </a:pPr>
            <a:endParaRPr lang="en-US" sz="2400" dirty="0" smtClean="0">
              <a:latin typeface="Times New Roman" pitchFamily="18" charset="0"/>
              <a:cs typeface="Times New Roman" pitchFamily="18" charset="0"/>
            </a:endParaRPr>
          </a:p>
          <a:p>
            <a:pPr algn="just">
              <a:buFont typeface="Arial" pitchFamily="34" charset="0"/>
              <a:buChar char="•"/>
            </a:pPr>
            <a:endParaRPr lang="en-US" sz="22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b="47735"/>
          <a:stretch>
            <a:fillRect/>
          </a:stretch>
        </p:blipFill>
        <p:spPr bwMode="auto">
          <a:xfrm>
            <a:off x="1285852" y="4714884"/>
            <a:ext cx="6215106" cy="1785950"/>
          </a:xfrm>
          <a:prstGeom prst="rect">
            <a:avLst/>
          </a:prstGeom>
          <a:noFill/>
          <a:ln w="9525">
            <a:noFill/>
            <a:miter lim="800000"/>
            <a:headEnd/>
            <a:tailEnd/>
          </a:ln>
        </p:spPr>
      </p:pic>
    </p:spTree>
    <p:extLst>
      <p:ext uri="{BB962C8B-B14F-4D97-AF65-F5344CB8AC3E}">
        <p14:creationId xmlns:p14="http://schemas.microsoft.com/office/powerpoint/2010/main" val="313767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602666" y="78806"/>
            <a:ext cx="2135456" cy="523220"/>
          </a:xfrm>
          <a:prstGeom prst="rect">
            <a:avLst/>
          </a:prstGeom>
          <a:noFill/>
        </p:spPr>
        <p:txBody>
          <a:bodyPr wrap="none" rtlCol="0">
            <a:spAutoFit/>
          </a:bodyPr>
          <a:lstStyle/>
          <a:p>
            <a:pPr algn="ctr"/>
            <a: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t>Introduction</a:t>
            </a:r>
            <a:endParaRPr lang="en-IN" sz="2800" b="1" dirty="0">
              <a:solidFill>
                <a:schemeClr val="accent1">
                  <a:lumMod val="75000"/>
                </a:schemeClr>
              </a:solidFill>
              <a:latin typeface="Times New Roman" panose="02020603050405020304" pitchFamily="18" charset="0"/>
              <a:cs typeface="Times New Roman" panose="02020603050405020304" pitchFamily="18" charset="0"/>
            </a:endParaRPr>
          </a:p>
        </p:txBody>
      </p:sp>
      <p:grpSp>
        <p:nvGrpSpPr>
          <p:cNvPr id="2" name="Group 13"/>
          <p:cNvGrpSpPr/>
          <p:nvPr/>
        </p:nvGrpSpPr>
        <p:grpSpPr>
          <a:xfrm>
            <a:off x="2" y="865498"/>
            <a:ext cx="9235760" cy="6005381"/>
            <a:chOff x="2" y="865498"/>
            <a:chExt cx="9235760" cy="6005381"/>
          </a:xfrm>
        </p:grpSpPr>
        <p:sp>
          <p:nvSpPr>
            <p:cNvPr id="3" name="Rectangle 2"/>
            <p:cNvSpPr/>
            <p:nvPr/>
          </p:nvSpPr>
          <p:spPr>
            <a:xfrm>
              <a:off x="862885" y="865498"/>
              <a:ext cx="8281115" cy="4571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b="1" spc="50">
                <a:ln w="0"/>
                <a:solidFill>
                  <a:schemeClr val="bg2"/>
                </a:solidFill>
                <a:effectLst>
                  <a:innerShdw blurRad="63500" dist="50800" dir="13500000">
                    <a:srgbClr val="000000">
                      <a:alpha val="50000"/>
                    </a:srgbClr>
                  </a:innerShdw>
                </a:effectLst>
              </a:endParaRPr>
            </a:p>
          </p:txBody>
        </p:sp>
        <p:sp>
          <p:nvSpPr>
            <p:cNvPr id="9" name="Trapezoid 8"/>
            <p:cNvSpPr/>
            <p:nvPr/>
          </p:nvSpPr>
          <p:spPr>
            <a:xfrm>
              <a:off x="1300766" y="6585499"/>
              <a:ext cx="6700234" cy="272501"/>
            </a:xfrm>
            <a:prstGeom prst="trapezoi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latin typeface="Times New Roman" panose="02020603050405020304" pitchFamily="18" charset="0"/>
                  <a:cs typeface="Times New Roman" panose="02020603050405020304" pitchFamily="18" charset="0"/>
                </a:rPr>
                <a:t>Chartered Institute of Technology, Abu Road</a:t>
              </a:r>
              <a:endParaRPr lang="en-IN" sz="1600" b="1" dirty="0">
                <a:latin typeface="Times New Roman" panose="02020603050405020304" pitchFamily="18" charset="0"/>
                <a:cs typeface="Times New Roman" panose="02020603050405020304" pitchFamily="18" charset="0"/>
              </a:endParaRPr>
            </a:p>
          </p:txBody>
        </p:sp>
        <p:sp>
          <p:nvSpPr>
            <p:cNvPr id="10" name="Rectangle 9"/>
            <p:cNvSpPr/>
            <p:nvPr/>
          </p:nvSpPr>
          <p:spPr>
            <a:xfrm>
              <a:off x="2"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7688688"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6816" y="6477590"/>
              <a:ext cx="1339404" cy="338554"/>
            </a:xfrm>
            <a:prstGeom prst="rect">
              <a:avLst/>
            </a:prstGeom>
            <a:noFill/>
          </p:spPr>
          <p:txBody>
            <a:bodyPr wrap="square" rtlCol="0">
              <a:spAutoFit/>
            </a:bodyPr>
            <a:lstStyle/>
            <a:p>
              <a:r>
                <a:rPr lang="en-IN" sz="1600" b="1" dirty="0" smtClean="0">
                  <a:solidFill>
                    <a:schemeClr val="accent1">
                      <a:lumMod val="75000"/>
                    </a:schemeClr>
                  </a:solidFill>
                  <a:latin typeface="Times New Roman" panose="02020603050405020304" pitchFamily="18" charset="0"/>
                  <a:cs typeface="Times New Roman" panose="02020603050405020304" pitchFamily="18" charset="0"/>
                </a:rPr>
                <a:t>Sept 23, 2017</a:t>
              </a:r>
              <a:endParaRPr lang="en-IN" sz="1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7896358" y="6477590"/>
              <a:ext cx="1339404" cy="338554"/>
            </a:xfrm>
            <a:prstGeom prst="rect">
              <a:avLst/>
            </a:prstGeom>
            <a:noFill/>
          </p:spPr>
          <p:txBody>
            <a:bodyPr wrap="square" rtlCol="0">
              <a:spAutoFit/>
            </a:bodyPr>
            <a:lstStyle/>
            <a:p>
              <a:pPr algn="ctr"/>
              <a:r>
                <a:rPr lang="en-IN" sz="1600" b="1" dirty="0" smtClean="0">
                  <a:solidFill>
                    <a:schemeClr val="accent1">
                      <a:lumMod val="75000"/>
                    </a:schemeClr>
                  </a:solidFill>
                </a:rPr>
                <a:t>17</a:t>
              </a:r>
              <a:endParaRPr lang="en-IN" sz="1600" b="1" dirty="0">
                <a:solidFill>
                  <a:schemeClr val="accent1">
                    <a:lumMod val="75000"/>
                  </a:schemeClr>
                </a:solidFill>
              </a:endParaRPr>
            </a:p>
          </p:txBody>
        </p:sp>
      </p:grpSp>
      <p:sp>
        <p:nvSpPr>
          <p:cNvPr id="15" name="Content Placeholder 14"/>
          <p:cNvSpPr>
            <a:spLocks noGrp="1"/>
          </p:cNvSpPr>
          <p:nvPr>
            <p:ph sz="quarter" idx="1"/>
          </p:nvPr>
        </p:nvSpPr>
        <p:spPr>
          <a:xfrm>
            <a:off x="628650" y="1227908"/>
            <a:ext cx="7886700" cy="4896803"/>
          </a:xfrm>
        </p:spPr>
        <p:txBody>
          <a:bodyPr>
            <a:normAutofit/>
          </a:bodyPr>
          <a:lstStyle/>
          <a:p>
            <a:pPr algn="just"/>
            <a:r>
              <a:rPr lang="en-IN" dirty="0">
                <a:latin typeface="Times New Roman" panose="02020603050405020304" pitchFamily="18" charset="0"/>
                <a:cs typeface="Times New Roman" panose="02020603050405020304" pitchFamily="18" charset="0"/>
              </a:rPr>
              <a:t>In this project we are going to make a home automation system using </a:t>
            </a:r>
            <a:r>
              <a:rPr lang="en-IN" dirty="0">
                <a:latin typeface="Times New Roman" panose="02020603050405020304" pitchFamily="18" charset="0"/>
                <a:cs typeface="Times New Roman" panose="02020603050405020304" pitchFamily="18" charset="0"/>
                <a:hlinkClick r:id="rId3"/>
              </a:rPr>
              <a:t>ESP8266</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WiFi</a:t>
            </a:r>
            <a:r>
              <a:rPr lang="en-IN" dirty="0">
                <a:latin typeface="Times New Roman" panose="02020603050405020304" pitchFamily="18" charset="0"/>
                <a:cs typeface="Times New Roman" panose="02020603050405020304" pitchFamily="18" charset="0"/>
              </a:rPr>
              <a:t> module and </a:t>
            </a:r>
            <a:r>
              <a:rPr lang="en-IN" dirty="0">
                <a:latin typeface="Times New Roman" panose="02020603050405020304" pitchFamily="18" charset="0"/>
                <a:cs typeface="Times New Roman" panose="02020603050405020304" pitchFamily="18" charset="0"/>
                <a:hlinkClick r:id="rId4"/>
              </a:rPr>
              <a:t>Arduino Uno</a:t>
            </a:r>
            <a:r>
              <a:rPr lang="en-IN" dirty="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Using </a:t>
            </a:r>
            <a:r>
              <a:rPr lang="en-IN" dirty="0">
                <a:latin typeface="Times New Roman" panose="02020603050405020304" pitchFamily="18" charset="0"/>
                <a:cs typeface="Times New Roman" panose="02020603050405020304" pitchFamily="18" charset="0"/>
              </a:rPr>
              <a:t>this we will be able to control lights, electric fan and other home appliances through a web browser using your PC or mobile. These AC mains appliances will be connected to relays which are controlled by the </a:t>
            </a:r>
            <a:r>
              <a:rPr lang="en-IN" dirty="0">
                <a:latin typeface="Times New Roman" panose="02020603050405020304" pitchFamily="18" charset="0"/>
                <a:cs typeface="Times New Roman" panose="02020603050405020304" pitchFamily="18" charset="0"/>
                <a:hlinkClick r:id="rId5"/>
              </a:rPr>
              <a:t>Arduino</a:t>
            </a:r>
            <a:r>
              <a:rPr lang="en-IN" dirty="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ESP8266 </a:t>
            </a:r>
            <a:r>
              <a:rPr lang="en-IN" dirty="0">
                <a:latin typeface="Times New Roman" panose="02020603050405020304" pitchFamily="18" charset="0"/>
                <a:cs typeface="Times New Roman" panose="02020603050405020304" pitchFamily="18" charset="0"/>
              </a:rPr>
              <a:t>and Arduino together acts as a Web Server and we will send control commands through a Web Browser like Google Chrome or Mozilla Firefox. ESP8266 is the one of the most popular and low cost </a:t>
            </a:r>
            <a:r>
              <a:rPr lang="en-IN" dirty="0" err="1">
                <a:latin typeface="Times New Roman" panose="02020603050405020304" pitchFamily="18" charset="0"/>
                <a:cs typeface="Times New Roman" panose="02020603050405020304" pitchFamily="18" charset="0"/>
              </a:rPr>
              <a:t>wifi</a:t>
            </a:r>
            <a:r>
              <a:rPr lang="en-IN" dirty="0">
                <a:latin typeface="Times New Roman" panose="02020603050405020304" pitchFamily="18" charset="0"/>
                <a:cs typeface="Times New Roman" panose="02020603050405020304" pitchFamily="18" charset="0"/>
              </a:rPr>
              <a:t> module available in the market today. </a:t>
            </a:r>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You </a:t>
            </a:r>
            <a:r>
              <a:rPr lang="en-IN" dirty="0">
                <a:latin typeface="Times New Roman" panose="02020603050405020304" pitchFamily="18" charset="0"/>
                <a:cs typeface="Times New Roman" panose="02020603050405020304" pitchFamily="18" charset="0"/>
              </a:rPr>
              <a:t>can ready more about it here, </a:t>
            </a:r>
            <a:r>
              <a:rPr lang="en-IN" dirty="0">
                <a:latin typeface="Times New Roman" panose="02020603050405020304" pitchFamily="18" charset="0"/>
                <a:cs typeface="Times New Roman" panose="02020603050405020304" pitchFamily="18" charset="0"/>
                <a:hlinkClick r:id="rId3"/>
              </a:rPr>
              <a:t>ESP8266 – </a:t>
            </a:r>
            <a:r>
              <a:rPr lang="en-IN" dirty="0" err="1">
                <a:latin typeface="Times New Roman" panose="02020603050405020304" pitchFamily="18" charset="0"/>
                <a:cs typeface="Times New Roman" panose="02020603050405020304" pitchFamily="18" charset="0"/>
                <a:hlinkClick r:id="rId3"/>
              </a:rPr>
              <a:t>WiFi</a:t>
            </a:r>
            <a:r>
              <a:rPr lang="en-IN" dirty="0">
                <a:latin typeface="Times New Roman" panose="02020603050405020304" pitchFamily="18" charset="0"/>
                <a:cs typeface="Times New Roman" panose="02020603050405020304" pitchFamily="18" charset="0"/>
                <a:hlinkClick r:id="rId3"/>
              </a:rPr>
              <a:t> </a:t>
            </a:r>
            <a:r>
              <a:rPr lang="en-IN" dirty="0" err="1">
                <a:latin typeface="Times New Roman" panose="02020603050405020304" pitchFamily="18" charset="0"/>
                <a:cs typeface="Times New Roman" panose="02020603050405020304" pitchFamily="18" charset="0"/>
                <a:hlinkClick r:id="rId3"/>
              </a:rPr>
              <a:t>SoC</a:t>
            </a:r>
            <a:r>
              <a:rPr lang="en-IN" dirty="0" err="1">
                <a:latin typeface="Times New Roman" panose="02020603050405020304" pitchFamily="18" charset="0"/>
                <a:cs typeface="Times New Roman" panose="02020603050405020304" pitchFamily="18" charset="0"/>
              </a:rPr>
              <a:t>.</a:t>
            </a:r>
            <a:endParaRPr lang="en-US" sz="1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870925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p:nvPr/>
        </p:nvGrpSpPr>
        <p:grpSpPr>
          <a:xfrm>
            <a:off x="2" y="865498"/>
            <a:ext cx="9235760" cy="6005381"/>
            <a:chOff x="2" y="865498"/>
            <a:chExt cx="9235760" cy="6005381"/>
          </a:xfrm>
        </p:grpSpPr>
        <p:sp>
          <p:nvSpPr>
            <p:cNvPr id="3" name="Rectangle 2"/>
            <p:cNvSpPr/>
            <p:nvPr/>
          </p:nvSpPr>
          <p:spPr>
            <a:xfrm>
              <a:off x="862885" y="865498"/>
              <a:ext cx="8281115" cy="4571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b="1" spc="50">
                <a:ln w="0"/>
                <a:solidFill>
                  <a:schemeClr val="bg2"/>
                </a:solidFill>
                <a:effectLst>
                  <a:innerShdw blurRad="63500" dist="50800" dir="13500000">
                    <a:srgbClr val="000000">
                      <a:alpha val="50000"/>
                    </a:srgbClr>
                  </a:innerShdw>
                </a:effectLst>
              </a:endParaRPr>
            </a:p>
          </p:txBody>
        </p:sp>
        <p:sp>
          <p:nvSpPr>
            <p:cNvPr id="9" name="Trapezoid 8"/>
            <p:cNvSpPr/>
            <p:nvPr/>
          </p:nvSpPr>
          <p:spPr>
            <a:xfrm>
              <a:off x="1300766" y="6585499"/>
              <a:ext cx="6700234" cy="272501"/>
            </a:xfrm>
            <a:prstGeom prst="trapezoi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latin typeface="Times New Roman" panose="02020603050405020304" pitchFamily="18" charset="0"/>
                  <a:cs typeface="Times New Roman" panose="02020603050405020304" pitchFamily="18" charset="0"/>
                </a:rPr>
                <a:t>Chartered Institute of Technology, Abu Road</a:t>
              </a:r>
              <a:endParaRPr lang="en-IN" sz="1600" b="1" dirty="0">
                <a:latin typeface="Times New Roman" panose="02020603050405020304" pitchFamily="18" charset="0"/>
                <a:cs typeface="Times New Roman" panose="02020603050405020304" pitchFamily="18" charset="0"/>
              </a:endParaRPr>
            </a:p>
          </p:txBody>
        </p:sp>
        <p:sp>
          <p:nvSpPr>
            <p:cNvPr id="10" name="Rectangle 9"/>
            <p:cNvSpPr/>
            <p:nvPr/>
          </p:nvSpPr>
          <p:spPr>
            <a:xfrm>
              <a:off x="2"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7688688"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6816" y="6477590"/>
              <a:ext cx="1339404" cy="338554"/>
            </a:xfrm>
            <a:prstGeom prst="rect">
              <a:avLst/>
            </a:prstGeom>
            <a:noFill/>
          </p:spPr>
          <p:txBody>
            <a:bodyPr wrap="square" rtlCol="0">
              <a:spAutoFit/>
            </a:bodyPr>
            <a:lstStyle/>
            <a:p>
              <a:r>
                <a:rPr lang="en-IN" sz="1600" b="1" dirty="0" smtClean="0">
                  <a:solidFill>
                    <a:schemeClr val="accent1">
                      <a:lumMod val="75000"/>
                    </a:schemeClr>
                  </a:solidFill>
                  <a:latin typeface="Times New Roman" panose="02020603050405020304" pitchFamily="18" charset="0"/>
                  <a:cs typeface="Times New Roman" panose="02020603050405020304" pitchFamily="18" charset="0"/>
                </a:rPr>
                <a:t>Sept 23, 2017</a:t>
              </a:r>
              <a:endParaRPr lang="en-IN" sz="1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7896358" y="6477590"/>
              <a:ext cx="1339404" cy="338554"/>
            </a:xfrm>
            <a:prstGeom prst="rect">
              <a:avLst/>
            </a:prstGeom>
            <a:noFill/>
          </p:spPr>
          <p:txBody>
            <a:bodyPr wrap="square" rtlCol="0">
              <a:spAutoFit/>
            </a:bodyPr>
            <a:lstStyle/>
            <a:p>
              <a:pPr algn="ctr"/>
              <a:r>
                <a:rPr lang="en-IN" sz="1600" b="1" dirty="0" smtClean="0">
                  <a:solidFill>
                    <a:schemeClr val="accent1">
                      <a:lumMod val="75000"/>
                    </a:schemeClr>
                  </a:solidFill>
                </a:rPr>
                <a:t>17</a:t>
              </a:r>
              <a:endParaRPr lang="en-IN" sz="1600" b="1" dirty="0">
                <a:solidFill>
                  <a:schemeClr val="accent1">
                    <a:lumMod val="75000"/>
                  </a:schemeClr>
                </a:solidFill>
              </a:endParaRPr>
            </a:p>
          </p:txBody>
        </p:sp>
      </p:grpSp>
      <p:sp>
        <p:nvSpPr>
          <p:cNvPr id="15" name="Content Placeholder 14"/>
          <p:cNvSpPr>
            <a:spLocks noGrp="1"/>
          </p:cNvSpPr>
          <p:nvPr>
            <p:ph sz="quarter" idx="1"/>
          </p:nvPr>
        </p:nvSpPr>
        <p:spPr>
          <a:xfrm>
            <a:off x="707366" y="1227909"/>
            <a:ext cx="8298611" cy="3016288"/>
          </a:xfrm>
        </p:spPr>
        <p:txBody>
          <a:bodyPr>
            <a:normAutofit fontScale="92500"/>
          </a:bodyPr>
          <a:lstStyle/>
          <a:p>
            <a:pPr algn="just">
              <a:buFont typeface="+mj-lt"/>
              <a:buAutoNum type="arabicPeriod"/>
            </a:pPr>
            <a:r>
              <a:rPr lang="en-IN" dirty="0" smtClean="0">
                <a:latin typeface="Times New Roman" panose="02020603050405020304" pitchFamily="18" charset="0"/>
                <a:cs typeface="Times New Roman" panose="02020603050405020304" pitchFamily="18" charset="0"/>
              </a:rPr>
              <a:t>It </a:t>
            </a:r>
            <a:r>
              <a:rPr lang="en-IN" dirty="0">
                <a:latin typeface="Times New Roman" panose="02020603050405020304" pitchFamily="18" charset="0"/>
                <a:cs typeface="Times New Roman" panose="02020603050405020304" pitchFamily="18" charset="0"/>
              </a:rPr>
              <a:t>can act as both </a:t>
            </a:r>
            <a:r>
              <a:rPr lang="en-IN" dirty="0" smtClean="0">
                <a:latin typeface="Times New Roman" panose="02020603050405020304" pitchFamily="18" charset="0"/>
                <a:cs typeface="Times New Roman" panose="02020603050405020304" pitchFamily="18" charset="0"/>
              </a:rPr>
              <a:t>Wi-Fi </a:t>
            </a:r>
            <a:r>
              <a:rPr lang="en-IN" dirty="0">
                <a:latin typeface="Times New Roman" panose="02020603050405020304" pitchFamily="18" charset="0"/>
                <a:cs typeface="Times New Roman" panose="02020603050405020304" pitchFamily="18" charset="0"/>
              </a:rPr>
              <a:t>access point as well as a </a:t>
            </a:r>
            <a:r>
              <a:rPr lang="en-IN" dirty="0" err="1">
                <a:latin typeface="Times New Roman" panose="02020603050405020304" pitchFamily="18" charset="0"/>
                <a:cs typeface="Times New Roman" panose="02020603050405020304" pitchFamily="18" charset="0"/>
              </a:rPr>
              <a:t>WiFi</a:t>
            </a:r>
            <a:r>
              <a:rPr lang="en-IN" dirty="0">
                <a:latin typeface="Times New Roman" panose="02020603050405020304" pitchFamily="18" charset="0"/>
                <a:cs typeface="Times New Roman" panose="02020603050405020304" pitchFamily="18" charset="0"/>
              </a:rPr>
              <a:t> client. It is pre-programmed with AT commands, so we can easily access and configure it using a microcontroller.</a:t>
            </a:r>
          </a:p>
          <a:p>
            <a:pPr algn="just"/>
            <a:r>
              <a:rPr lang="en-IN" dirty="0">
                <a:latin typeface="Times New Roman" panose="02020603050405020304" pitchFamily="18" charset="0"/>
                <a:cs typeface="Times New Roman" panose="02020603050405020304" pitchFamily="18" charset="0"/>
              </a:rPr>
              <a:t>ESP8266 runs on 3.3V and its input pins are not 5V tolerant. So we need to reduce the 5V output of the Arduino </a:t>
            </a:r>
            <a:r>
              <a:rPr lang="en-IN" dirty="0" err="1">
                <a:latin typeface="Times New Roman" panose="02020603050405020304" pitchFamily="18" charset="0"/>
                <a:cs typeface="Times New Roman" panose="02020603050405020304" pitchFamily="18" charset="0"/>
              </a:rPr>
              <a:t>Tx</a:t>
            </a:r>
            <a:r>
              <a:rPr lang="en-IN" dirty="0">
                <a:latin typeface="Times New Roman" panose="02020603050405020304" pitchFamily="18" charset="0"/>
                <a:cs typeface="Times New Roman" panose="02020603050405020304" pitchFamily="18" charset="0"/>
              </a:rPr>
              <a:t> pin to 3.3V by using voltage dividing resistors to connect to Rx pin of ESP8266 module. Arduino TTL input pins will detect 3.3V as logic high, so we can directly connect 3.3V output of ESP8266 </a:t>
            </a:r>
            <a:r>
              <a:rPr lang="en-IN" dirty="0" err="1">
                <a:latin typeface="Times New Roman" panose="02020603050405020304" pitchFamily="18" charset="0"/>
                <a:cs typeface="Times New Roman" panose="02020603050405020304" pitchFamily="18" charset="0"/>
              </a:rPr>
              <a:t>Tx</a:t>
            </a:r>
            <a:r>
              <a:rPr lang="en-IN" dirty="0">
                <a:latin typeface="Times New Roman" panose="02020603050405020304" pitchFamily="18" charset="0"/>
                <a:cs typeface="Times New Roman" panose="02020603050405020304" pitchFamily="18" charset="0"/>
              </a:rPr>
              <a:t> to Arduino Rx pin</a:t>
            </a:r>
          </a:p>
          <a:p>
            <a:pPr marL="0" lvl="0" indent="0" algn="just">
              <a:buNone/>
            </a:pPr>
            <a:endParaRPr lang="en-IN" sz="18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2684639" y="183933"/>
            <a:ext cx="3932487" cy="523220"/>
          </a:xfrm>
          <a:prstGeom prst="rect">
            <a:avLst/>
          </a:prstGeom>
        </p:spPr>
        <p:txBody>
          <a:bodyPr wrap="none">
            <a:spAutoFit/>
          </a:bodyPr>
          <a:lstStyle/>
          <a:p>
            <a:pPr algn="ctr"/>
            <a:r>
              <a:rPr lang="en-IN" sz="2800" dirty="0">
                <a:solidFill>
                  <a:srgbClr val="92D050"/>
                </a:solidFill>
              </a:rPr>
              <a:t>ESP-01 ESP8266 </a:t>
            </a:r>
            <a:r>
              <a:rPr lang="en-IN" sz="2800" dirty="0" smtClean="0">
                <a:solidFill>
                  <a:srgbClr val="92D050"/>
                </a:solidFill>
              </a:rPr>
              <a:t>Module</a:t>
            </a:r>
            <a:endParaRPr lang="en-IN" sz="2800" dirty="0">
              <a:solidFill>
                <a:srgbClr val="92D050"/>
              </a:solidFill>
            </a:endParaRPr>
          </a:p>
        </p:txBody>
      </p:sp>
      <p:pic>
        <p:nvPicPr>
          <p:cNvPr id="2052" name="Picture 4" descr="ESP-01 ESP8266 Mod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6671" y="3948038"/>
            <a:ext cx="2857500" cy="24955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ESP-01 ESP8266 Module Pinou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126" y="4630639"/>
            <a:ext cx="2073073" cy="898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147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48488" y="78806"/>
            <a:ext cx="6443816" cy="523220"/>
          </a:xfrm>
          <a:prstGeom prst="rect">
            <a:avLst/>
          </a:prstGeom>
          <a:noFill/>
        </p:spPr>
        <p:txBody>
          <a:bodyPr wrap="none" rtlCol="0">
            <a:spAutoFit/>
          </a:bodyPr>
          <a:lstStyle/>
          <a:p>
            <a:pPr algn="ctr"/>
            <a: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t>Connection of ARDUINO with ESP8266 </a:t>
            </a:r>
            <a:endParaRPr lang="en-IN" sz="2800" b="1" dirty="0">
              <a:solidFill>
                <a:schemeClr val="accent1">
                  <a:lumMod val="75000"/>
                </a:schemeClr>
              </a:solidFill>
              <a:latin typeface="Times New Roman" panose="02020603050405020304" pitchFamily="18" charset="0"/>
              <a:cs typeface="Times New Roman" panose="02020603050405020304" pitchFamily="18" charset="0"/>
            </a:endParaRPr>
          </a:p>
        </p:txBody>
      </p:sp>
      <p:grpSp>
        <p:nvGrpSpPr>
          <p:cNvPr id="2" name="Group 13"/>
          <p:cNvGrpSpPr/>
          <p:nvPr/>
        </p:nvGrpSpPr>
        <p:grpSpPr>
          <a:xfrm>
            <a:off x="2" y="865498"/>
            <a:ext cx="9235760" cy="6005381"/>
            <a:chOff x="2" y="865498"/>
            <a:chExt cx="9235760" cy="6005381"/>
          </a:xfrm>
        </p:grpSpPr>
        <p:sp>
          <p:nvSpPr>
            <p:cNvPr id="3" name="Rectangle 2"/>
            <p:cNvSpPr/>
            <p:nvPr/>
          </p:nvSpPr>
          <p:spPr>
            <a:xfrm>
              <a:off x="862885" y="865498"/>
              <a:ext cx="8281115" cy="4571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b="1" spc="50">
                <a:ln w="0"/>
                <a:solidFill>
                  <a:schemeClr val="bg2"/>
                </a:solidFill>
                <a:effectLst>
                  <a:innerShdw blurRad="63500" dist="50800" dir="13500000">
                    <a:srgbClr val="000000">
                      <a:alpha val="50000"/>
                    </a:srgbClr>
                  </a:innerShdw>
                </a:effectLst>
              </a:endParaRPr>
            </a:p>
          </p:txBody>
        </p:sp>
        <p:sp>
          <p:nvSpPr>
            <p:cNvPr id="9" name="Trapezoid 8"/>
            <p:cNvSpPr/>
            <p:nvPr/>
          </p:nvSpPr>
          <p:spPr>
            <a:xfrm>
              <a:off x="1300766" y="6585499"/>
              <a:ext cx="6700234" cy="272501"/>
            </a:xfrm>
            <a:prstGeom prst="trapezoi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latin typeface="Times New Roman" panose="02020603050405020304" pitchFamily="18" charset="0"/>
                  <a:cs typeface="Times New Roman" panose="02020603050405020304" pitchFamily="18" charset="0"/>
                </a:rPr>
                <a:t>Chartered Institute of Technology, Abu Road</a:t>
              </a:r>
              <a:endParaRPr lang="en-IN" sz="1600" b="1" dirty="0">
                <a:latin typeface="Times New Roman" panose="02020603050405020304" pitchFamily="18" charset="0"/>
                <a:cs typeface="Times New Roman" panose="02020603050405020304" pitchFamily="18" charset="0"/>
              </a:endParaRPr>
            </a:p>
          </p:txBody>
        </p:sp>
        <p:sp>
          <p:nvSpPr>
            <p:cNvPr id="10" name="Rectangle 9"/>
            <p:cNvSpPr/>
            <p:nvPr/>
          </p:nvSpPr>
          <p:spPr>
            <a:xfrm>
              <a:off x="2"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7688688"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6816" y="6477590"/>
              <a:ext cx="1339404" cy="338554"/>
            </a:xfrm>
            <a:prstGeom prst="rect">
              <a:avLst/>
            </a:prstGeom>
            <a:noFill/>
          </p:spPr>
          <p:txBody>
            <a:bodyPr wrap="square" rtlCol="0">
              <a:spAutoFit/>
            </a:bodyPr>
            <a:lstStyle/>
            <a:p>
              <a:r>
                <a:rPr lang="en-IN" sz="1600" b="1" dirty="0" smtClean="0">
                  <a:solidFill>
                    <a:schemeClr val="accent1">
                      <a:lumMod val="75000"/>
                    </a:schemeClr>
                  </a:solidFill>
                  <a:latin typeface="Times New Roman" panose="02020603050405020304" pitchFamily="18" charset="0"/>
                  <a:cs typeface="Times New Roman" panose="02020603050405020304" pitchFamily="18" charset="0"/>
                </a:rPr>
                <a:t>Sept 23, 2017</a:t>
              </a:r>
              <a:endParaRPr lang="en-IN" sz="1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7896358" y="6477590"/>
              <a:ext cx="1339404" cy="338554"/>
            </a:xfrm>
            <a:prstGeom prst="rect">
              <a:avLst/>
            </a:prstGeom>
            <a:noFill/>
          </p:spPr>
          <p:txBody>
            <a:bodyPr wrap="square" rtlCol="0">
              <a:spAutoFit/>
            </a:bodyPr>
            <a:lstStyle/>
            <a:p>
              <a:pPr algn="ctr"/>
              <a:r>
                <a:rPr lang="en-IN" sz="1600" b="1" dirty="0" smtClean="0">
                  <a:solidFill>
                    <a:schemeClr val="accent1">
                      <a:lumMod val="75000"/>
                    </a:schemeClr>
                  </a:solidFill>
                </a:rPr>
                <a:t>17</a:t>
              </a:r>
              <a:endParaRPr lang="en-IN" sz="1600" b="1" dirty="0">
                <a:solidFill>
                  <a:schemeClr val="accent1">
                    <a:lumMod val="75000"/>
                  </a:schemeClr>
                </a:solidFill>
              </a:endParaRPr>
            </a:p>
          </p:txBody>
        </p:sp>
      </p:grpSp>
      <p:pic>
        <p:nvPicPr>
          <p:cNvPr id="1026" name="Picture 2" descr="https://electrosome.com/wp-content/uploads/2016/12/Home-Automation-System-using-Arduino-and-ESP8266-Circuit-Diagram.jpg"/>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284870" y="1087126"/>
            <a:ext cx="6857522" cy="4897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2600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p:nvPr/>
        </p:nvGrpSpPr>
        <p:grpSpPr>
          <a:xfrm>
            <a:off x="2" y="865498"/>
            <a:ext cx="9235760" cy="6005381"/>
            <a:chOff x="2" y="865498"/>
            <a:chExt cx="9235760" cy="6005381"/>
          </a:xfrm>
        </p:grpSpPr>
        <p:sp>
          <p:nvSpPr>
            <p:cNvPr id="3" name="Rectangle 2"/>
            <p:cNvSpPr/>
            <p:nvPr/>
          </p:nvSpPr>
          <p:spPr>
            <a:xfrm>
              <a:off x="862885" y="865498"/>
              <a:ext cx="8281115" cy="4571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b="1" spc="50">
                <a:ln w="0"/>
                <a:solidFill>
                  <a:schemeClr val="bg2"/>
                </a:solidFill>
                <a:effectLst>
                  <a:innerShdw blurRad="63500" dist="50800" dir="13500000">
                    <a:srgbClr val="000000">
                      <a:alpha val="50000"/>
                    </a:srgbClr>
                  </a:innerShdw>
                </a:effectLst>
              </a:endParaRPr>
            </a:p>
          </p:txBody>
        </p:sp>
        <p:sp>
          <p:nvSpPr>
            <p:cNvPr id="9" name="Trapezoid 8"/>
            <p:cNvSpPr/>
            <p:nvPr/>
          </p:nvSpPr>
          <p:spPr>
            <a:xfrm>
              <a:off x="1300766" y="6585499"/>
              <a:ext cx="6700234" cy="272501"/>
            </a:xfrm>
            <a:prstGeom prst="trapezoi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latin typeface="Times New Roman" panose="02020603050405020304" pitchFamily="18" charset="0"/>
                  <a:cs typeface="Times New Roman" panose="02020603050405020304" pitchFamily="18" charset="0"/>
                </a:rPr>
                <a:t>Chartered Institute of Technology, Abu Road</a:t>
              </a:r>
              <a:endParaRPr lang="en-IN" sz="1600" b="1" dirty="0">
                <a:latin typeface="Times New Roman" panose="02020603050405020304" pitchFamily="18" charset="0"/>
                <a:cs typeface="Times New Roman" panose="02020603050405020304" pitchFamily="18" charset="0"/>
              </a:endParaRPr>
            </a:p>
          </p:txBody>
        </p:sp>
        <p:sp>
          <p:nvSpPr>
            <p:cNvPr id="10" name="Rectangle 9"/>
            <p:cNvSpPr/>
            <p:nvPr/>
          </p:nvSpPr>
          <p:spPr>
            <a:xfrm>
              <a:off x="2"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7688688"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6816" y="6477590"/>
              <a:ext cx="1339404" cy="338554"/>
            </a:xfrm>
            <a:prstGeom prst="rect">
              <a:avLst/>
            </a:prstGeom>
            <a:noFill/>
          </p:spPr>
          <p:txBody>
            <a:bodyPr wrap="square" rtlCol="0">
              <a:spAutoFit/>
            </a:bodyPr>
            <a:lstStyle/>
            <a:p>
              <a:r>
                <a:rPr lang="en-IN" sz="1600" b="1" dirty="0" smtClean="0">
                  <a:solidFill>
                    <a:schemeClr val="accent1">
                      <a:lumMod val="75000"/>
                    </a:schemeClr>
                  </a:solidFill>
                  <a:latin typeface="Times New Roman" panose="02020603050405020304" pitchFamily="18" charset="0"/>
                  <a:cs typeface="Times New Roman" panose="02020603050405020304" pitchFamily="18" charset="0"/>
                </a:rPr>
                <a:t>Sept 23, 2017</a:t>
              </a:r>
              <a:endParaRPr lang="en-IN" sz="1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7896358" y="6477590"/>
              <a:ext cx="1339404" cy="338554"/>
            </a:xfrm>
            <a:prstGeom prst="rect">
              <a:avLst/>
            </a:prstGeom>
            <a:noFill/>
          </p:spPr>
          <p:txBody>
            <a:bodyPr wrap="square" rtlCol="0">
              <a:spAutoFit/>
            </a:bodyPr>
            <a:lstStyle/>
            <a:p>
              <a:pPr algn="ctr"/>
              <a:r>
                <a:rPr lang="en-IN" sz="1600" b="1" dirty="0" smtClean="0">
                  <a:solidFill>
                    <a:schemeClr val="accent1">
                      <a:lumMod val="75000"/>
                    </a:schemeClr>
                  </a:solidFill>
                </a:rPr>
                <a:t>17</a:t>
              </a:r>
              <a:endParaRPr lang="en-IN" sz="1600" b="1" dirty="0">
                <a:solidFill>
                  <a:schemeClr val="accent1">
                    <a:lumMod val="75000"/>
                  </a:schemeClr>
                </a:solidFill>
              </a:endParaRPr>
            </a:p>
          </p:txBody>
        </p:sp>
      </p:grpSp>
      <p:sp>
        <p:nvSpPr>
          <p:cNvPr id="15" name="Content Placeholder 14"/>
          <p:cNvSpPr>
            <a:spLocks noGrp="1"/>
          </p:cNvSpPr>
          <p:nvPr>
            <p:ph sz="quarter" idx="1"/>
          </p:nvPr>
        </p:nvSpPr>
        <p:spPr>
          <a:xfrm>
            <a:off x="707366" y="1227909"/>
            <a:ext cx="8037389" cy="3016288"/>
          </a:xfrm>
        </p:spPr>
        <p:txBody>
          <a:bodyPr>
            <a:noAutofit/>
          </a:bodyPr>
          <a:lstStyle/>
          <a:p>
            <a:pPr lvl="0" algn="just">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First we can connect ESP8266 with the Arduino Uno. The ESP8266 runs on </a:t>
            </a:r>
            <a:r>
              <a:rPr lang="en-IN" sz="1800" dirty="0" smtClean="0">
                <a:latin typeface="Times New Roman" panose="02020603050405020304" pitchFamily="18" charset="0"/>
                <a:cs typeface="Times New Roman" panose="02020603050405020304" pitchFamily="18" charset="0"/>
              </a:rPr>
              <a:t>3.3V</a:t>
            </a:r>
            <a:r>
              <a:rPr lang="en-IN" sz="1800" dirty="0">
                <a:latin typeface="Times New Roman" panose="02020603050405020304" pitchFamily="18" charset="0"/>
                <a:cs typeface="Times New Roman" panose="02020603050405020304" pitchFamily="18" charset="0"/>
              </a:rPr>
              <a:t>.</a:t>
            </a:r>
            <a:endParaRPr lang="en-IN" sz="1800" dirty="0" smtClean="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Connect the VCC and CH_PD of the ESP8266 to the 3.3V output pin of Arduino. CH_PD is Chip Power Down pin, which is active low. So we will give 3.3V to it, which will enable the chip. Then connect the TXD pin of the ESP8266 with the digital pin 2 of the Arduino. Then make a voltage divider to make 3.3V for the RXD of the ESP8266 which is connected to the pin 3 of Arduino. Here we are using software UART through digital pins 2 &amp; 3 of Arduino. Lastly, connect the ground of the ESP8266 with the ground of the Arduino</a:t>
            </a:r>
            <a:r>
              <a:rPr lang="en-IN" sz="1800" dirty="0" smtClean="0">
                <a:latin typeface="Times New Roman" panose="02020603050405020304" pitchFamily="18" charset="0"/>
                <a:cs typeface="Times New Roman" panose="02020603050405020304" pitchFamily="18" charset="0"/>
              </a:rPr>
              <a:t>.</a:t>
            </a:r>
          </a:p>
          <a:p>
            <a:pPr lvl="0" algn="just">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Now we can connect relays to Arduino. Connect three relays to pins 11, 12 and 13 of the Arduino. Also connect 5V and ground from the Arduino to power the relay. Note that here I am using relay modules which having built in transistor driver. So </a:t>
            </a:r>
            <a:r>
              <a:rPr lang="en-IN" sz="1800" b="1" dirty="0">
                <a:latin typeface="Times New Roman" panose="02020603050405020304" pitchFamily="18" charset="0"/>
                <a:cs typeface="Times New Roman" panose="02020603050405020304" pitchFamily="18" charset="0"/>
              </a:rPr>
              <a:t>don’t forget to add driver when you are using bare relays</a:t>
            </a:r>
            <a:r>
              <a:rPr lang="en-IN" sz="1800" dirty="0">
                <a:latin typeface="Times New Roman" panose="02020603050405020304" pitchFamily="18" charset="0"/>
                <a:cs typeface="Times New Roman" panose="02020603050405020304" pitchFamily="18" charset="0"/>
              </a:rPr>
              <a:t>. We can connect AC devices to the output terminals of those relays. First connect one wire (Phase) of the AC source with the common terminal (COM) of all relays and the second wire (Neutral) of AC source to one terminal of AC devices. Then connect the other terminal of AC devices to the NO (Normally Open) terminal of relays.</a:t>
            </a:r>
            <a:endParaRPr lang="en-IN" sz="18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3615983" y="183933"/>
            <a:ext cx="2069798" cy="523220"/>
          </a:xfrm>
          <a:prstGeom prst="rect">
            <a:avLst/>
          </a:prstGeom>
        </p:spPr>
        <p:txBody>
          <a:bodyPr wrap="none">
            <a:spAutoFit/>
          </a:bodyPr>
          <a:lstStyle/>
          <a:p>
            <a:pPr algn="ctr"/>
            <a:r>
              <a:rPr lang="en-IN" sz="2800" dirty="0" smtClean="0">
                <a:solidFill>
                  <a:srgbClr val="92D050"/>
                </a:solidFill>
              </a:rPr>
              <a:t>Explanation</a:t>
            </a:r>
            <a:endParaRPr lang="en-IN" sz="2800" dirty="0">
              <a:solidFill>
                <a:srgbClr val="92D050"/>
              </a:solidFill>
            </a:endParaRPr>
          </a:p>
        </p:txBody>
      </p:sp>
    </p:spTree>
    <p:extLst>
      <p:ext uri="{BB962C8B-B14F-4D97-AF65-F5344CB8AC3E}">
        <p14:creationId xmlns:p14="http://schemas.microsoft.com/office/powerpoint/2010/main" val="28485978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p:nvPr/>
        </p:nvGrpSpPr>
        <p:grpSpPr>
          <a:xfrm>
            <a:off x="2" y="865498"/>
            <a:ext cx="9235760" cy="6005381"/>
            <a:chOff x="2" y="865498"/>
            <a:chExt cx="9235760" cy="6005381"/>
          </a:xfrm>
        </p:grpSpPr>
        <p:sp>
          <p:nvSpPr>
            <p:cNvPr id="3" name="Rectangle 2"/>
            <p:cNvSpPr/>
            <p:nvPr/>
          </p:nvSpPr>
          <p:spPr>
            <a:xfrm>
              <a:off x="862885" y="865498"/>
              <a:ext cx="8281115" cy="4571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b="1" spc="50">
                <a:ln w="0"/>
                <a:solidFill>
                  <a:schemeClr val="bg2"/>
                </a:solidFill>
                <a:effectLst>
                  <a:innerShdw blurRad="63500" dist="50800" dir="13500000">
                    <a:srgbClr val="000000">
                      <a:alpha val="50000"/>
                    </a:srgbClr>
                  </a:innerShdw>
                </a:effectLst>
              </a:endParaRPr>
            </a:p>
          </p:txBody>
        </p:sp>
        <p:sp>
          <p:nvSpPr>
            <p:cNvPr id="9" name="Trapezoid 8"/>
            <p:cNvSpPr/>
            <p:nvPr/>
          </p:nvSpPr>
          <p:spPr>
            <a:xfrm>
              <a:off x="1300766" y="6585499"/>
              <a:ext cx="6700234" cy="272501"/>
            </a:xfrm>
            <a:prstGeom prst="trapezoi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latin typeface="Times New Roman" panose="02020603050405020304" pitchFamily="18" charset="0"/>
                  <a:cs typeface="Times New Roman" panose="02020603050405020304" pitchFamily="18" charset="0"/>
                </a:rPr>
                <a:t>Chartered Institute of Technology, Abu Road</a:t>
              </a:r>
              <a:endParaRPr lang="en-IN" sz="1600" b="1" dirty="0">
                <a:latin typeface="Times New Roman" panose="02020603050405020304" pitchFamily="18" charset="0"/>
                <a:cs typeface="Times New Roman" panose="02020603050405020304" pitchFamily="18" charset="0"/>
              </a:endParaRPr>
            </a:p>
          </p:txBody>
        </p:sp>
        <p:sp>
          <p:nvSpPr>
            <p:cNvPr id="10" name="Rectangle 9"/>
            <p:cNvSpPr/>
            <p:nvPr/>
          </p:nvSpPr>
          <p:spPr>
            <a:xfrm>
              <a:off x="2"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7688688"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6816" y="6477590"/>
              <a:ext cx="1339404" cy="338554"/>
            </a:xfrm>
            <a:prstGeom prst="rect">
              <a:avLst/>
            </a:prstGeom>
            <a:noFill/>
          </p:spPr>
          <p:txBody>
            <a:bodyPr wrap="square" rtlCol="0">
              <a:spAutoFit/>
            </a:bodyPr>
            <a:lstStyle/>
            <a:p>
              <a:r>
                <a:rPr lang="en-IN" sz="1600" b="1" dirty="0" smtClean="0">
                  <a:solidFill>
                    <a:schemeClr val="accent1">
                      <a:lumMod val="75000"/>
                    </a:schemeClr>
                  </a:solidFill>
                  <a:latin typeface="Times New Roman" panose="02020603050405020304" pitchFamily="18" charset="0"/>
                  <a:cs typeface="Times New Roman" panose="02020603050405020304" pitchFamily="18" charset="0"/>
                </a:rPr>
                <a:t>Sept 23, 2017</a:t>
              </a:r>
              <a:endParaRPr lang="en-IN" sz="1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7896358" y="6477590"/>
              <a:ext cx="1339404" cy="338554"/>
            </a:xfrm>
            <a:prstGeom prst="rect">
              <a:avLst/>
            </a:prstGeom>
            <a:noFill/>
          </p:spPr>
          <p:txBody>
            <a:bodyPr wrap="square" rtlCol="0">
              <a:spAutoFit/>
            </a:bodyPr>
            <a:lstStyle/>
            <a:p>
              <a:pPr algn="ctr"/>
              <a:r>
                <a:rPr lang="en-IN" sz="1600" b="1" dirty="0" smtClean="0">
                  <a:solidFill>
                    <a:schemeClr val="accent1">
                      <a:lumMod val="75000"/>
                    </a:schemeClr>
                  </a:solidFill>
                </a:rPr>
                <a:t>17</a:t>
              </a:r>
              <a:endParaRPr lang="en-IN" sz="1600" b="1" dirty="0">
                <a:solidFill>
                  <a:schemeClr val="accent1">
                    <a:lumMod val="75000"/>
                  </a:schemeClr>
                </a:solidFill>
              </a:endParaRPr>
            </a:p>
          </p:txBody>
        </p:sp>
      </p:grpSp>
      <p:sp>
        <p:nvSpPr>
          <p:cNvPr id="4" name="Rectangle 3"/>
          <p:cNvSpPr/>
          <p:nvPr/>
        </p:nvSpPr>
        <p:spPr>
          <a:xfrm>
            <a:off x="3206836" y="183933"/>
            <a:ext cx="2888098" cy="523220"/>
          </a:xfrm>
          <a:prstGeom prst="rect">
            <a:avLst/>
          </a:prstGeom>
        </p:spPr>
        <p:txBody>
          <a:bodyPr wrap="none">
            <a:spAutoFit/>
          </a:bodyPr>
          <a:lstStyle/>
          <a:p>
            <a:pPr algn="ctr"/>
            <a:r>
              <a:rPr lang="en-IN" sz="2800" dirty="0" smtClean="0">
                <a:solidFill>
                  <a:srgbClr val="92D050"/>
                </a:solidFill>
              </a:rPr>
              <a:t>Program </a:t>
            </a:r>
            <a:r>
              <a:rPr lang="en-IN" sz="2800" dirty="0" err="1" smtClean="0">
                <a:solidFill>
                  <a:srgbClr val="92D050"/>
                </a:solidFill>
              </a:rPr>
              <a:t>Coading</a:t>
            </a:r>
            <a:endParaRPr lang="en-IN" sz="2800" dirty="0">
              <a:solidFill>
                <a:srgbClr val="92D050"/>
              </a:solidFill>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2825690750"/>
              </p:ext>
            </p:extLst>
          </p:nvPr>
        </p:nvGraphicFramePr>
        <p:xfrm>
          <a:off x="2946147" y="1858558"/>
          <a:ext cx="3409471" cy="3371471"/>
        </p:xfrm>
        <a:graphic>
          <a:graphicData uri="http://schemas.openxmlformats.org/presentationml/2006/ole">
            <mc:AlternateContent xmlns:mc="http://schemas.openxmlformats.org/markup-compatibility/2006">
              <mc:Choice xmlns:v="urn:schemas-microsoft-com:vml" Requires="v">
                <p:oleObj spid="_x0000_s1032" name="Packager Shell Object" showAsIcon="1" r:id="rId4" imgW="483840" imgH="437400" progId="Package">
                  <p:embed/>
                </p:oleObj>
              </mc:Choice>
              <mc:Fallback>
                <p:oleObj name="Packager Shell Object" showAsIcon="1" r:id="rId4" imgW="483840" imgH="437400" progId="Package">
                  <p:embed/>
                  <p:pic>
                    <p:nvPicPr>
                      <p:cNvPr id="0" name=""/>
                      <p:cNvPicPr/>
                      <p:nvPr/>
                    </p:nvPicPr>
                    <p:blipFill>
                      <a:blip r:embed="rId5"/>
                      <a:stretch>
                        <a:fillRect/>
                      </a:stretch>
                    </p:blipFill>
                    <p:spPr>
                      <a:xfrm>
                        <a:off x="2946147" y="1858558"/>
                        <a:ext cx="3409471" cy="3371471"/>
                      </a:xfrm>
                      <a:prstGeom prst="rect">
                        <a:avLst/>
                      </a:prstGeom>
                    </p:spPr>
                  </p:pic>
                </p:oleObj>
              </mc:Fallback>
            </mc:AlternateContent>
          </a:graphicData>
        </a:graphic>
      </p:graphicFrame>
    </p:spTree>
    <p:extLst>
      <p:ext uri="{BB962C8B-B14F-4D97-AF65-F5344CB8AC3E}">
        <p14:creationId xmlns:p14="http://schemas.microsoft.com/office/powerpoint/2010/main" val="38025438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826</TotalTime>
  <Words>731</Words>
  <Application>Microsoft Office PowerPoint</Application>
  <PresentationFormat>On-screen Show (4:3)</PresentationFormat>
  <Paragraphs>123</Paragraphs>
  <Slides>15</Slides>
  <Notes>11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Oriel</vt:lpstr>
      <vt:lpstr>Packager Shell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dc:creator>
  <cp:lastModifiedBy>admin</cp:lastModifiedBy>
  <cp:revision>97</cp:revision>
  <dcterms:created xsi:type="dcterms:W3CDTF">2017-09-13T13:10:00Z</dcterms:created>
  <dcterms:modified xsi:type="dcterms:W3CDTF">2018-03-20T20:10:07Z</dcterms:modified>
</cp:coreProperties>
</file>