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4" r:id="rId8"/>
    <p:sldId id="262" r:id="rId9"/>
    <p:sldId id="265" r:id="rId10"/>
    <p:sldId id="263" r:id="rId11"/>
    <p:sldId id="266" r:id="rId12"/>
    <p:sldId id="267" r:id="rId13"/>
    <p:sldId id="268" r:id="rId14"/>
    <p:sldId id="273" r:id="rId15"/>
    <p:sldId id="274" r:id="rId16"/>
    <p:sldId id="269" r:id="rId17"/>
    <p:sldId id="275" r:id="rId18"/>
    <p:sldId id="270" r:id="rId19"/>
    <p:sldId id="272" r:id="rId20"/>
    <p:sldId id="271"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6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716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7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2839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426810"/>
            <a:ext cx="10325000" cy="4477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935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0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33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693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2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4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180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SIPCMContentMarking" descr="{&quot;HashCode&quot;:194002340,&quot;Placement&quot;:&quot;Footer&quot;,&quot;Top&quot;:520.68866,&quot;Left&quot;:402.385834,&quot;SlideWidth&quot;:960,&quot;SlideHeight&quot;:540}">
            <a:extLst>
              <a:ext uri="{FF2B5EF4-FFF2-40B4-BE49-F238E27FC236}">
                <a16:creationId xmlns:a16="http://schemas.microsoft.com/office/drawing/2014/main" id="{9D84E620-8A73-4BB5-953A-07FE4AF67CA3}"/>
              </a:ext>
            </a:extLst>
          </p:cNvPr>
          <p:cNvSpPr txBox="1"/>
          <p:nvPr userDrawn="1"/>
        </p:nvSpPr>
        <p:spPr>
          <a:xfrm>
            <a:off x="5110300" y="6612746"/>
            <a:ext cx="1971400" cy="245254"/>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Calibri" panose="020F0502020204030204" pitchFamily="34" charset="0"/>
              </a:rPr>
              <a:t>Information Classification: GENERAL</a:t>
            </a:r>
          </a:p>
        </p:txBody>
      </p:sp>
    </p:spTree>
    <p:extLst>
      <p:ext uri="{BB962C8B-B14F-4D97-AF65-F5344CB8AC3E}">
        <p14:creationId xmlns:p14="http://schemas.microsoft.com/office/powerpoint/2010/main" val="369124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pp-service/configure-authentication-provider-googl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89AA3FEB-6340-6C00-DC78-86701581CDAD}"/>
              </a:ext>
            </a:extLst>
          </p:cNvPr>
          <p:cNvSpPr>
            <a:spLocks noGrp="1"/>
          </p:cNvSpPr>
          <p:nvPr>
            <p:ph type="subTitle" idx="1"/>
          </p:nvPr>
        </p:nvSpPr>
        <p:spPr>
          <a:xfrm>
            <a:off x="6089726" y="650929"/>
            <a:ext cx="5781976" cy="5484168"/>
          </a:xfrm>
        </p:spPr>
        <p:txBody>
          <a:bodyPr>
            <a:normAutofit/>
          </a:bodyPr>
          <a:lstStyle/>
          <a:p>
            <a:r>
              <a:rPr lang="en-IN" dirty="0"/>
              <a:t>Azure App integrated with Google Drive</a:t>
            </a:r>
          </a:p>
          <a:p>
            <a:pPr marL="285750" indent="-285750">
              <a:buFontTx/>
              <a:buChar char="-"/>
            </a:pPr>
            <a:r>
              <a:rPr lang="en-IN" sz="1400" b="1" dirty="0"/>
              <a:t>Features</a:t>
            </a:r>
          </a:p>
          <a:p>
            <a:pPr marL="742950" lvl="1" indent="-285750" algn="l">
              <a:buFontTx/>
              <a:buChar char="-"/>
            </a:pPr>
            <a:r>
              <a:rPr lang="en-IN" sz="1000" dirty="0"/>
              <a:t>Expose Documents from Google Drive</a:t>
            </a:r>
          </a:p>
          <a:p>
            <a:pPr marL="742950" lvl="1" indent="-285750" algn="l">
              <a:buFontTx/>
              <a:buChar char="-"/>
            </a:pPr>
            <a:r>
              <a:rPr lang="en-IN" sz="1000" dirty="0"/>
              <a:t>Allow document uploads to Google Drive</a:t>
            </a:r>
          </a:p>
          <a:p>
            <a:pPr marL="742950" lvl="1" indent="-285750" algn="l">
              <a:buFontTx/>
              <a:buChar char="-"/>
            </a:pPr>
            <a:r>
              <a:rPr lang="en-IN" sz="1000" dirty="0"/>
              <a:t>Expose data Google Sheets</a:t>
            </a:r>
          </a:p>
          <a:p>
            <a:pPr marL="742950" lvl="1" indent="-285750" algn="l">
              <a:buFontTx/>
              <a:buChar char="-"/>
            </a:pPr>
            <a:r>
              <a:rPr lang="en-IN" sz="1000" dirty="0"/>
              <a:t>Conduct a Poll</a:t>
            </a:r>
          </a:p>
          <a:p>
            <a:pPr marL="742950" lvl="1" indent="-285750" algn="l">
              <a:buFontTx/>
              <a:buChar char="-"/>
            </a:pPr>
            <a:r>
              <a:rPr lang="en-IN" sz="1000" dirty="0"/>
              <a:t>Integrated with Google Authentication</a:t>
            </a:r>
          </a:p>
          <a:p>
            <a:pPr marL="742950" lvl="1" indent="-285750" algn="l">
              <a:buFontTx/>
              <a:buChar char="-"/>
            </a:pPr>
            <a:r>
              <a:rPr lang="en-IN" sz="1000" dirty="0"/>
              <a:t>Log user activity</a:t>
            </a:r>
          </a:p>
          <a:p>
            <a:pPr marL="742950" lvl="1" indent="-285750" algn="l">
              <a:buFontTx/>
              <a:buChar char="-"/>
            </a:pPr>
            <a:r>
              <a:rPr lang="en-IN" sz="1000" dirty="0"/>
              <a:t>Works on mobile/desktop</a:t>
            </a:r>
          </a:p>
          <a:p>
            <a:pPr marL="285750" indent="-285750">
              <a:buFontTx/>
              <a:buChar char="-"/>
            </a:pPr>
            <a:r>
              <a:rPr lang="en-IN" sz="1400" b="1" dirty="0"/>
              <a:t>What you will need</a:t>
            </a:r>
          </a:p>
          <a:p>
            <a:pPr marL="742950" lvl="1" indent="-285750" algn="l">
              <a:buFontTx/>
              <a:buChar char="-"/>
            </a:pPr>
            <a:r>
              <a:rPr lang="en-IN" sz="1000" dirty="0"/>
              <a:t>Azure Web App (Free Tier is ok)</a:t>
            </a:r>
          </a:p>
          <a:p>
            <a:pPr marL="742950" lvl="1" indent="-285750" algn="l">
              <a:buFontTx/>
              <a:buChar char="-"/>
            </a:pPr>
            <a:r>
              <a:rPr lang="en-IN" sz="1000" dirty="0"/>
              <a:t>Docker Hub (Private repository is preferred)</a:t>
            </a:r>
          </a:p>
          <a:p>
            <a:pPr marL="742950" lvl="1" indent="-285750" algn="l">
              <a:buFontTx/>
              <a:buChar char="-"/>
            </a:pPr>
            <a:r>
              <a:rPr lang="en-IN" sz="1000" dirty="0"/>
              <a:t>Git hub (download the source code)</a:t>
            </a:r>
          </a:p>
          <a:p>
            <a:pPr marL="742950" lvl="1" indent="-285750" algn="l">
              <a:buFontTx/>
              <a:buChar char="-"/>
            </a:pPr>
            <a:r>
              <a:rPr lang="en-IN" sz="1000" dirty="0"/>
              <a:t>Docker Desktop</a:t>
            </a:r>
          </a:p>
          <a:p>
            <a:pPr marL="742950" lvl="1" indent="-285750" algn="l">
              <a:buFontTx/>
              <a:buChar char="-"/>
            </a:pPr>
            <a:r>
              <a:rPr lang="en-IN" sz="1000" dirty="0"/>
              <a:t>IDE (Visual Studio Code)</a:t>
            </a:r>
          </a:p>
          <a:p>
            <a:pPr marL="742950" lvl="1" indent="-285750" algn="l">
              <a:buFontTx/>
              <a:buChar char="-"/>
            </a:pPr>
            <a:endParaRPr lang="en-IN" sz="1000" dirty="0"/>
          </a:p>
        </p:txBody>
      </p:sp>
      <p:pic>
        <p:nvPicPr>
          <p:cNvPr id="4" name="Picture 3" descr="Person watching empty phone">
            <a:extLst>
              <a:ext uri="{FF2B5EF4-FFF2-40B4-BE49-F238E27FC236}">
                <a16:creationId xmlns:a16="http://schemas.microsoft.com/office/drawing/2014/main" id="{B8F3C626-7493-BE35-2F9E-095B61F756D6}"/>
              </a:ext>
            </a:extLst>
          </p:cNvPr>
          <p:cNvPicPr>
            <a:picLocks noChangeAspect="1"/>
          </p:cNvPicPr>
          <p:nvPr/>
        </p:nvPicPr>
        <p:blipFill rotWithShape="1">
          <a:blip r:embed="rId2"/>
          <a:srcRect l="37086" r="5927"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18558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47BE-2FD9-1139-7B71-6E7D407FCB7C}"/>
              </a:ext>
            </a:extLst>
          </p:cNvPr>
          <p:cNvSpPr>
            <a:spLocks noGrp="1"/>
          </p:cNvSpPr>
          <p:nvPr>
            <p:ph type="title"/>
          </p:nvPr>
        </p:nvSpPr>
        <p:spPr/>
        <p:txBody>
          <a:bodyPr>
            <a:normAutofit fontScale="90000"/>
          </a:bodyPr>
          <a:lstStyle/>
          <a:p>
            <a:r>
              <a:rPr lang="en-IN" dirty="0"/>
              <a:t>Step 6: Configure Oauth2.0 Credentials</a:t>
            </a:r>
          </a:p>
        </p:txBody>
      </p:sp>
      <p:sp>
        <p:nvSpPr>
          <p:cNvPr id="3" name="Content Placeholder 2">
            <a:extLst>
              <a:ext uri="{FF2B5EF4-FFF2-40B4-BE49-F238E27FC236}">
                <a16:creationId xmlns:a16="http://schemas.microsoft.com/office/drawing/2014/main" id="{30980BBE-EF24-9755-9CBA-56125333FF1A}"/>
              </a:ext>
            </a:extLst>
          </p:cNvPr>
          <p:cNvSpPr>
            <a:spLocks noGrp="1"/>
          </p:cNvSpPr>
          <p:nvPr>
            <p:ph idx="1"/>
          </p:nvPr>
        </p:nvSpPr>
        <p:spPr>
          <a:xfrm>
            <a:off x="474453" y="1426810"/>
            <a:ext cx="3823747" cy="4477757"/>
          </a:xfrm>
        </p:spPr>
        <p:txBody>
          <a:bodyPr>
            <a:normAutofit fontScale="85000" lnSpcReduction="20000"/>
          </a:bodyPr>
          <a:lstStyle/>
          <a:p>
            <a:r>
              <a:rPr lang="en-IN" dirty="0"/>
              <a:t>Create Credentials -&gt; Select “</a:t>
            </a:r>
            <a:r>
              <a:rPr lang="en-IN" dirty="0" err="1"/>
              <a:t>Oauth</a:t>
            </a:r>
            <a:r>
              <a:rPr lang="en-IN" dirty="0"/>
              <a:t> Client ID”</a:t>
            </a:r>
          </a:p>
          <a:p>
            <a:r>
              <a:rPr lang="en-IN" dirty="0"/>
              <a:t>Select Application Type as “Desktop App”</a:t>
            </a:r>
          </a:p>
          <a:p>
            <a:r>
              <a:rPr lang="en-IN" dirty="0"/>
              <a:t>Download the </a:t>
            </a:r>
            <a:r>
              <a:rPr lang="en-IN" dirty="0" err="1"/>
              <a:t>Credentials.json</a:t>
            </a:r>
            <a:endParaRPr lang="en-IN" dirty="0"/>
          </a:p>
          <a:p>
            <a:r>
              <a:rPr lang="en-IN" dirty="0"/>
              <a:t>Copy the </a:t>
            </a:r>
            <a:r>
              <a:rPr lang="en-IN" dirty="0" err="1"/>
              <a:t>credentials.json</a:t>
            </a:r>
            <a:r>
              <a:rPr lang="en-IN" dirty="0"/>
              <a:t> to .config folder</a:t>
            </a:r>
          </a:p>
          <a:p>
            <a:r>
              <a:rPr lang="en-IN" dirty="0"/>
              <a:t>You will need to convert the </a:t>
            </a:r>
            <a:r>
              <a:rPr lang="en-IN" dirty="0" err="1"/>
              <a:t>credentials.json</a:t>
            </a:r>
            <a:r>
              <a:rPr lang="en-IN" dirty="0"/>
              <a:t> to a </a:t>
            </a:r>
            <a:r>
              <a:rPr lang="en-IN" dirty="0" err="1"/>
              <a:t>token.pickle</a:t>
            </a:r>
            <a:r>
              <a:rPr lang="en-IN" dirty="0"/>
              <a:t> file. You can do this using a simple python script (attached here)</a:t>
            </a:r>
          </a:p>
          <a:p>
            <a:r>
              <a:rPr lang="en-IN" dirty="0"/>
              <a:t>The </a:t>
            </a:r>
            <a:r>
              <a:rPr lang="en-IN" dirty="0" err="1"/>
              <a:t>token.pickle</a:t>
            </a:r>
            <a:r>
              <a:rPr lang="en-IN" dirty="0"/>
              <a:t> file should be copied in .config folder</a:t>
            </a:r>
          </a:p>
          <a:p>
            <a:r>
              <a:rPr lang="en-IN" dirty="0"/>
              <a:t>If you need help with this, contact mahendracc@hotmail.com</a:t>
            </a:r>
          </a:p>
        </p:txBody>
      </p:sp>
      <p:graphicFrame>
        <p:nvGraphicFramePr>
          <p:cNvPr id="8" name="Object 7">
            <a:extLst>
              <a:ext uri="{FF2B5EF4-FFF2-40B4-BE49-F238E27FC236}">
                <a16:creationId xmlns:a16="http://schemas.microsoft.com/office/drawing/2014/main" id="{054EC778-BA57-E586-5740-7C06F87AE7A4}"/>
              </a:ext>
            </a:extLst>
          </p:cNvPr>
          <p:cNvGraphicFramePr>
            <a:graphicFrameLocks noChangeAspect="1"/>
          </p:cNvGraphicFramePr>
          <p:nvPr>
            <p:extLst>
              <p:ext uri="{D42A27DB-BD31-4B8C-83A1-F6EECF244321}">
                <p14:modId xmlns:p14="http://schemas.microsoft.com/office/powerpoint/2010/main" val="1929486492"/>
              </p:ext>
            </p:extLst>
          </p:nvPr>
        </p:nvGraphicFramePr>
        <p:xfrm>
          <a:off x="580242" y="581425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525" progId="Package">
                  <p:embed/>
                </p:oleObj>
              </mc:Choice>
              <mc:Fallback>
                <p:oleObj name="Packager Shell Object" showAsIcon="1" r:id="rId2" imgW="914400" imgH="771525" progId="Package">
                  <p:embed/>
                  <p:pic>
                    <p:nvPicPr>
                      <p:cNvPr id="0" name=""/>
                      <p:cNvPicPr/>
                      <p:nvPr/>
                    </p:nvPicPr>
                    <p:blipFill>
                      <a:blip r:embed="rId3"/>
                      <a:stretch>
                        <a:fillRect/>
                      </a:stretch>
                    </p:blipFill>
                    <p:spPr>
                      <a:xfrm>
                        <a:off x="580242" y="5814258"/>
                        <a:ext cx="914400" cy="7715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447DBAB-0759-2BBC-91FC-46140A23A2B7}"/>
              </a:ext>
            </a:extLst>
          </p:cNvPr>
          <p:cNvPicPr>
            <a:picLocks noChangeAspect="1"/>
          </p:cNvPicPr>
          <p:nvPr/>
        </p:nvPicPr>
        <p:blipFill>
          <a:blip r:embed="rId4"/>
          <a:stretch>
            <a:fillRect/>
          </a:stretch>
        </p:blipFill>
        <p:spPr>
          <a:xfrm>
            <a:off x="4228373" y="1354348"/>
            <a:ext cx="5362575" cy="2809875"/>
          </a:xfrm>
          <a:prstGeom prst="rect">
            <a:avLst/>
          </a:prstGeom>
        </p:spPr>
      </p:pic>
      <p:pic>
        <p:nvPicPr>
          <p:cNvPr id="7" name="Picture 6">
            <a:extLst>
              <a:ext uri="{FF2B5EF4-FFF2-40B4-BE49-F238E27FC236}">
                <a16:creationId xmlns:a16="http://schemas.microsoft.com/office/drawing/2014/main" id="{48CC964F-772E-F344-26FD-45A5F61ADB07}"/>
              </a:ext>
            </a:extLst>
          </p:cNvPr>
          <p:cNvPicPr>
            <a:picLocks noChangeAspect="1"/>
          </p:cNvPicPr>
          <p:nvPr/>
        </p:nvPicPr>
        <p:blipFill>
          <a:blip r:embed="rId5"/>
          <a:stretch>
            <a:fillRect/>
          </a:stretch>
        </p:blipFill>
        <p:spPr>
          <a:xfrm>
            <a:off x="4185913" y="4236685"/>
            <a:ext cx="7896225" cy="2019300"/>
          </a:xfrm>
          <a:prstGeom prst="rect">
            <a:avLst/>
          </a:prstGeom>
        </p:spPr>
      </p:pic>
    </p:spTree>
    <p:extLst>
      <p:ext uri="{BB962C8B-B14F-4D97-AF65-F5344CB8AC3E}">
        <p14:creationId xmlns:p14="http://schemas.microsoft.com/office/powerpoint/2010/main" val="3360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D23E-0FBF-1370-E20C-4EE2361AB7DD}"/>
              </a:ext>
            </a:extLst>
          </p:cNvPr>
          <p:cNvSpPr>
            <a:spLocks noGrp="1"/>
          </p:cNvSpPr>
          <p:nvPr>
            <p:ph type="title"/>
          </p:nvPr>
        </p:nvSpPr>
        <p:spPr/>
        <p:txBody>
          <a:bodyPr>
            <a:normAutofit fontScale="90000"/>
          </a:bodyPr>
          <a:lstStyle/>
          <a:p>
            <a:r>
              <a:rPr lang="en-IN" dirty="0"/>
              <a:t>Step 7: Setup Service Account</a:t>
            </a:r>
          </a:p>
        </p:txBody>
      </p:sp>
      <p:sp>
        <p:nvSpPr>
          <p:cNvPr id="3" name="Content Placeholder 2">
            <a:extLst>
              <a:ext uri="{FF2B5EF4-FFF2-40B4-BE49-F238E27FC236}">
                <a16:creationId xmlns:a16="http://schemas.microsoft.com/office/drawing/2014/main" id="{6D2963FF-4737-D7C0-2AA0-B20913E8BBE1}"/>
              </a:ext>
            </a:extLst>
          </p:cNvPr>
          <p:cNvSpPr>
            <a:spLocks noGrp="1"/>
          </p:cNvSpPr>
          <p:nvPr>
            <p:ph idx="1"/>
          </p:nvPr>
        </p:nvSpPr>
        <p:spPr>
          <a:xfrm>
            <a:off x="691079" y="1426810"/>
            <a:ext cx="4476144" cy="4477757"/>
          </a:xfrm>
        </p:spPr>
        <p:txBody>
          <a:bodyPr>
            <a:normAutofit lnSpcReduction="10000"/>
          </a:bodyPr>
          <a:lstStyle/>
          <a:p>
            <a:r>
              <a:rPr lang="en-IN" dirty="0"/>
              <a:t>For integrating with google sheets and restricting access only to the files we want to share, we are creating a service account</a:t>
            </a:r>
          </a:p>
          <a:p>
            <a:r>
              <a:rPr lang="en-IN" dirty="0"/>
              <a:t>Create a New Service Account</a:t>
            </a:r>
          </a:p>
          <a:p>
            <a:r>
              <a:rPr lang="en-IN" dirty="0"/>
              <a:t>Grant Role as Editor</a:t>
            </a:r>
          </a:p>
          <a:p>
            <a:r>
              <a:rPr lang="en-IN" dirty="0"/>
              <a:t>Now go to keys and Add a key</a:t>
            </a:r>
          </a:p>
          <a:p>
            <a:r>
              <a:rPr lang="en-IN" dirty="0"/>
              <a:t>Choose a JSON Key. It will also save a </a:t>
            </a:r>
            <a:r>
              <a:rPr lang="en-IN" dirty="0" err="1"/>
              <a:t>json</a:t>
            </a:r>
            <a:r>
              <a:rPr lang="en-IN" dirty="0"/>
              <a:t> file locally.</a:t>
            </a:r>
          </a:p>
          <a:p>
            <a:r>
              <a:rPr lang="en-IN" dirty="0"/>
              <a:t>Rename the downloaded </a:t>
            </a:r>
            <a:r>
              <a:rPr lang="en-IN" dirty="0" err="1"/>
              <a:t>json</a:t>
            </a:r>
            <a:r>
              <a:rPr lang="en-IN" dirty="0"/>
              <a:t> file as </a:t>
            </a:r>
            <a:r>
              <a:rPr lang="en-IN" dirty="0" err="1"/>
              <a:t>service_account.json</a:t>
            </a:r>
            <a:r>
              <a:rPr lang="en-IN" dirty="0"/>
              <a:t> and copy it to the .config folder</a:t>
            </a:r>
          </a:p>
        </p:txBody>
      </p:sp>
      <p:pic>
        <p:nvPicPr>
          <p:cNvPr id="8" name="Picture 7">
            <a:extLst>
              <a:ext uri="{FF2B5EF4-FFF2-40B4-BE49-F238E27FC236}">
                <a16:creationId xmlns:a16="http://schemas.microsoft.com/office/drawing/2014/main" id="{BD161CC9-8D7C-11B3-C21C-EE6565D244D0}"/>
              </a:ext>
            </a:extLst>
          </p:cNvPr>
          <p:cNvPicPr>
            <a:picLocks noChangeAspect="1"/>
          </p:cNvPicPr>
          <p:nvPr/>
        </p:nvPicPr>
        <p:blipFill>
          <a:blip r:embed="rId2"/>
          <a:stretch>
            <a:fillRect/>
          </a:stretch>
        </p:blipFill>
        <p:spPr>
          <a:xfrm>
            <a:off x="5316826" y="1354348"/>
            <a:ext cx="6010275" cy="5076825"/>
          </a:xfrm>
          <a:prstGeom prst="rect">
            <a:avLst/>
          </a:prstGeom>
        </p:spPr>
      </p:pic>
    </p:spTree>
    <p:extLst>
      <p:ext uri="{BB962C8B-B14F-4D97-AF65-F5344CB8AC3E}">
        <p14:creationId xmlns:p14="http://schemas.microsoft.com/office/powerpoint/2010/main" val="1202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79B-AE97-D549-441D-107D1BFAD73B}"/>
              </a:ext>
            </a:extLst>
          </p:cNvPr>
          <p:cNvSpPr>
            <a:spLocks noGrp="1"/>
          </p:cNvSpPr>
          <p:nvPr>
            <p:ph type="title"/>
          </p:nvPr>
        </p:nvSpPr>
        <p:spPr/>
        <p:txBody>
          <a:bodyPr>
            <a:normAutofit fontScale="90000"/>
          </a:bodyPr>
          <a:lstStyle/>
          <a:p>
            <a:r>
              <a:rPr lang="en-IN" dirty="0"/>
              <a:t>Step 8: Create your Banner</a:t>
            </a:r>
          </a:p>
        </p:txBody>
      </p:sp>
      <p:sp>
        <p:nvSpPr>
          <p:cNvPr id="3" name="Content Placeholder 2">
            <a:extLst>
              <a:ext uri="{FF2B5EF4-FFF2-40B4-BE49-F238E27FC236}">
                <a16:creationId xmlns:a16="http://schemas.microsoft.com/office/drawing/2014/main" id="{70DD5029-CF6E-804A-14A5-E86A3AE98835}"/>
              </a:ext>
            </a:extLst>
          </p:cNvPr>
          <p:cNvSpPr>
            <a:spLocks noGrp="1"/>
          </p:cNvSpPr>
          <p:nvPr>
            <p:ph idx="1"/>
          </p:nvPr>
        </p:nvSpPr>
        <p:spPr/>
        <p:txBody>
          <a:bodyPr/>
          <a:lstStyle/>
          <a:p>
            <a:r>
              <a:rPr lang="en-IN" dirty="0"/>
              <a:t>Create your own Banner that should be displayed on the website</a:t>
            </a:r>
          </a:p>
          <a:p>
            <a:r>
              <a:rPr lang="en-IN" dirty="0"/>
              <a:t>Save the file as </a:t>
            </a:r>
            <a:r>
              <a:rPr lang="en-IN" b="1" dirty="0"/>
              <a:t>Banner.png </a:t>
            </a:r>
            <a:r>
              <a:rPr lang="en-IN" dirty="0"/>
              <a:t>into the .banner folder (This name is currently hardcoded. Note that names are case sensitive)</a:t>
            </a:r>
          </a:p>
        </p:txBody>
      </p:sp>
    </p:spTree>
    <p:extLst>
      <p:ext uri="{BB962C8B-B14F-4D97-AF65-F5344CB8AC3E}">
        <p14:creationId xmlns:p14="http://schemas.microsoft.com/office/powerpoint/2010/main" val="18587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CE8-C247-5A05-57E3-FAF38149E1C1}"/>
              </a:ext>
            </a:extLst>
          </p:cNvPr>
          <p:cNvSpPr>
            <a:spLocks noGrp="1"/>
          </p:cNvSpPr>
          <p:nvPr>
            <p:ph type="title"/>
          </p:nvPr>
        </p:nvSpPr>
        <p:spPr/>
        <p:txBody>
          <a:bodyPr>
            <a:normAutofit fontScale="90000"/>
          </a:bodyPr>
          <a:lstStyle/>
          <a:p>
            <a:r>
              <a:rPr lang="en-IN" dirty="0"/>
              <a:t>Step 9: </a:t>
            </a:r>
            <a:r>
              <a:rPr lang="en-IN"/>
              <a:t>Docker Build</a:t>
            </a:r>
            <a:endParaRPr lang="en-IN" dirty="0"/>
          </a:p>
        </p:txBody>
      </p:sp>
      <p:sp>
        <p:nvSpPr>
          <p:cNvPr id="3" name="Content Placeholder 2">
            <a:extLst>
              <a:ext uri="{FF2B5EF4-FFF2-40B4-BE49-F238E27FC236}">
                <a16:creationId xmlns:a16="http://schemas.microsoft.com/office/drawing/2014/main" id="{58C6E10F-F83B-A2BF-75E7-44AE2BE5B24D}"/>
              </a:ext>
            </a:extLst>
          </p:cNvPr>
          <p:cNvSpPr>
            <a:spLocks noGrp="1"/>
          </p:cNvSpPr>
          <p:nvPr>
            <p:ph idx="1"/>
          </p:nvPr>
        </p:nvSpPr>
        <p:spPr/>
        <p:txBody>
          <a:bodyPr/>
          <a:lstStyle/>
          <a:p>
            <a:r>
              <a:rPr lang="en-IN" dirty="0"/>
              <a:t>Ensure you have Docker installed (or install Docker Desktop for Windows)</a:t>
            </a:r>
          </a:p>
          <a:p>
            <a:r>
              <a:rPr lang="en-IN" dirty="0"/>
              <a:t>Also, it would be good to setup WSL in case you have windows machine</a:t>
            </a:r>
          </a:p>
          <a:p>
            <a:r>
              <a:rPr lang="en-IN" dirty="0"/>
              <a:t>Copy this Docker file into the folder you created in Step 3</a:t>
            </a:r>
          </a:p>
          <a:p>
            <a:endParaRPr lang="en-IN" dirty="0"/>
          </a:p>
          <a:p>
            <a:r>
              <a:rPr lang="en-IN" dirty="0"/>
              <a:t>Build the image and upload to Docker Hub. Run from the Folder you created in Step 3</a:t>
            </a:r>
          </a:p>
          <a:p>
            <a:pPr lvl="1"/>
            <a:r>
              <a:rPr lang="en-IN" dirty="0"/>
              <a:t>docker build -t &lt;</a:t>
            </a:r>
            <a:r>
              <a:rPr lang="en-IN" dirty="0" err="1"/>
              <a:t>nameofapp</a:t>
            </a:r>
            <a:r>
              <a:rPr lang="en-IN" dirty="0"/>
              <a:t>&gt; .</a:t>
            </a:r>
          </a:p>
          <a:p>
            <a:pPr lvl="1"/>
            <a:r>
              <a:rPr lang="en-IN" dirty="0"/>
              <a:t>docker tag &lt;</a:t>
            </a:r>
            <a:r>
              <a:rPr lang="en-IN" dirty="0" err="1"/>
              <a:t>nameofapp</a:t>
            </a:r>
            <a:r>
              <a:rPr lang="en-IN" dirty="0"/>
              <a:t>&gt;:latest &lt;your docker hub id&gt;/&lt;</a:t>
            </a:r>
            <a:r>
              <a:rPr lang="en-IN" dirty="0" err="1"/>
              <a:t>nameofapp</a:t>
            </a:r>
            <a:r>
              <a:rPr lang="en-IN" dirty="0"/>
              <a:t>&gt;:latest</a:t>
            </a:r>
          </a:p>
          <a:p>
            <a:pPr lvl="1"/>
            <a:r>
              <a:rPr lang="en-US" dirty="0" err="1"/>
              <a:t>sudo</a:t>
            </a:r>
            <a:r>
              <a:rPr lang="en-US" dirty="0"/>
              <a:t> docker push </a:t>
            </a:r>
            <a:r>
              <a:rPr lang="en-IN" dirty="0"/>
              <a:t>&lt;your docker hub id&gt;/ &lt;</a:t>
            </a:r>
            <a:r>
              <a:rPr lang="en-IN" dirty="0" err="1"/>
              <a:t>nameofapp</a:t>
            </a:r>
            <a:r>
              <a:rPr lang="en-IN" dirty="0"/>
              <a:t>&gt;</a:t>
            </a:r>
            <a:r>
              <a:rPr lang="en-US" dirty="0"/>
              <a:t>:latest</a:t>
            </a:r>
            <a:endParaRPr lang="en-IN" dirty="0"/>
          </a:p>
        </p:txBody>
      </p:sp>
      <p:graphicFrame>
        <p:nvGraphicFramePr>
          <p:cNvPr id="5" name="Object 4">
            <a:extLst>
              <a:ext uri="{FF2B5EF4-FFF2-40B4-BE49-F238E27FC236}">
                <a16:creationId xmlns:a16="http://schemas.microsoft.com/office/drawing/2014/main" id="{B43375E6-3369-FBC5-3608-B885ADD7B933}"/>
              </a:ext>
            </a:extLst>
          </p:cNvPr>
          <p:cNvGraphicFramePr>
            <a:graphicFrameLocks noChangeAspect="1"/>
          </p:cNvGraphicFramePr>
          <p:nvPr>
            <p:extLst>
              <p:ext uri="{D42A27DB-BD31-4B8C-83A1-F6EECF244321}">
                <p14:modId xmlns:p14="http://schemas.microsoft.com/office/powerpoint/2010/main" val="798603153"/>
              </p:ext>
            </p:extLst>
          </p:nvPr>
        </p:nvGraphicFramePr>
        <p:xfrm>
          <a:off x="7560590" y="2351975"/>
          <a:ext cx="914400" cy="771525"/>
        </p:xfrm>
        <a:graphic>
          <a:graphicData uri="http://schemas.openxmlformats.org/presentationml/2006/ole">
            <mc:AlternateContent xmlns:mc="http://schemas.openxmlformats.org/markup-compatibility/2006">
              <mc:Choice xmlns:v="urn:schemas-microsoft-com:vml" Requires="v">
                <p:oleObj name="Wordpad Document" showAsIcon="1" r:id="rId2" imgW="914400" imgH="771480" progId="WordPad.Document.1">
                  <p:embed/>
                </p:oleObj>
              </mc:Choice>
              <mc:Fallback>
                <p:oleObj name="Wordpad Document" showAsIcon="1" r:id="rId2" imgW="914400" imgH="771480" progId="WordPad.Document.1">
                  <p:embed/>
                  <p:pic>
                    <p:nvPicPr>
                      <p:cNvPr id="0" name=""/>
                      <p:cNvPicPr/>
                      <p:nvPr/>
                    </p:nvPicPr>
                    <p:blipFill>
                      <a:blip r:embed="rId3"/>
                      <a:stretch>
                        <a:fillRect/>
                      </a:stretch>
                    </p:blipFill>
                    <p:spPr>
                      <a:xfrm>
                        <a:off x="7560590" y="235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79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83B4-2A30-E874-5E7C-CE3CF3D5E75C}"/>
              </a:ext>
            </a:extLst>
          </p:cNvPr>
          <p:cNvSpPr>
            <a:spLocks noGrp="1"/>
          </p:cNvSpPr>
          <p:nvPr>
            <p:ph type="title"/>
          </p:nvPr>
        </p:nvSpPr>
        <p:spPr/>
        <p:txBody>
          <a:bodyPr>
            <a:normAutofit fontScale="90000"/>
          </a:bodyPr>
          <a:lstStyle/>
          <a:p>
            <a:r>
              <a:rPr lang="en-IN" dirty="0"/>
              <a:t>Step 10: Docker: Generate a access token</a:t>
            </a:r>
          </a:p>
        </p:txBody>
      </p:sp>
      <p:sp>
        <p:nvSpPr>
          <p:cNvPr id="3" name="Content Placeholder 2">
            <a:extLst>
              <a:ext uri="{FF2B5EF4-FFF2-40B4-BE49-F238E27FC236}">
                <a16:creationId xmlns:a16="http://schemas.microsoft.com/office/drawing/2014/main" id="{E03E7E42-1173-4C58-8F00-9B31E65579A0}"/>
              </a:ext>
            </a:extLst>
          </p:cNvPr>
          <p:cNvSpPr>
            <a:spLocks noGrp="1"/>
          </p:cNvSpPr>
          <p:nvPr>
            <p:ph idx="1"/>
          </p:nvPr>
        </p:nvSpPr>
        <p:spPr>
          <a:xfrm>
            <a:off x="691079" y="1426810"/>
            <a:ext cx="3173942" cy="4477757"/>
          </a:xfrm>
        </p:spPr>
        <p:txBody>
          <a:bodyPr/>
          <a:lstStyle/>
          <a:p>
            <a:r>
              <a:rPr lang="en-IN" dirty="0"/>
              <a:t>Generate an access token that you will use to authenticate in Azure</a:t>
            </a:r>
          </a:p>
          <a:p>
            <a:r>
              <a:rPr lang="en-IN" dirty="0"/>
              <a:t>Copy the password</a:t>
            </a:r>
          </a:p>
        </p:txBody>
      </p:sp>
      <p:pic>
        <p:nvPicPr>
          <p:cNvPr id="9" name="Picture 8">
            <a:extLst>
              <a:ext uri="{FF2B5EF4-FFF2-40B4-BE49-F238E27FC236}">
                <a16:creationId xmlns:a16="http://schemas.microsoft.com/office/drawing/2014/main" id="{C6E827E2-B5F9-CA28-1821-5233D33E7BA4}"/>
              </a:ext>
            </a:extLst>
          </p:cNvPr>
          <p:cNvPicPr>
            <a:picLocks noChangeAspect="1"/>
          </p:cNvPicPr>
          <p:nvPr/>
        </p:nvPicPr>
        <p:blipFill>
          <a:blip r:embed="rId2"/>
          <a:stretch>
            <a:fillRect/>
          </a:stretch>
        </p:blipFill>
        <p:spPr>
          <a:xfrm>
            <a:off x="4017817" y="1426810"/>
            <a:ext cx="7755439" cy="4358739"/>
          </a:xfrm>
          <a:prstGeom prst="rect">
            <a:avLst/>
          </a:prstGeom>
        </p:spPr>
      </p:pic>
    </p:spTree>
    <p:extLst>
      <p:ext uri="{BB962C8B-B14F-4D97-AF65-F5344CB8AC3E}">
        <p14:creationId xmlns:p14="http://schemas.microsoft.com/office/powerpoint/2010/main" val="289112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98D4-D1C8-C79C-29D8-7AB844FAA189}"/>
              </a:ext>
            </a:extLst>
          </p:cNvPr>
          <p:cNvSpPr>
            <a:spLocks noGrp="1"/>
          </p:cNvSpPr>
          <p:nvPr>
            <p:ph type="title"/>
          </p:nvPr>
        </p:nvSpPr>
        <p:spPr/>
        <p:txBody>
          <a:bodyPr>
            <a:normAutofit fontScale="90000"/>
          </a:bodyPr>
          <a:lstStyle/>
          <a:p>
            <a:r>
              <a:rPr lang="en-IN" dirty="0"/>
              <a:t>Step 11: Convert the image to Private</a:t>
            </a:r>
          </a:p>
        </p:txBody>
      </p:sp>
      <p:sp>
        <p:nvSpPr>
          <p:cNvPr id="3" name="Content Placeholder 2">
            <a:extLst>
              <a:ext uri="{FF2B5EF4-FFF2-40B4-BE49-F238E27FC236}">
                <a16:creationId xmlns:a16="http://schemas.microsoft.com/office/drawing/2014/main" id="{0946C4B0-2750-77DB-F573-C1BDD89BD6CA}"/>
              </a:ext>
            </a:extLst>
          </p:cNvPr>
          <p:cNvSpPr>
            <a:spLocks noGrp="1"/>
          </p:cNvSpPr>
          <p:nvPr>
            <p:ph idx="1"/>
          </p:nvPr>
        </p:nvSpPr>
        <p:spPr>
          <a:xfrm>
            <a:off x="691079" y="1426810"/>
            <a:ext cx="3083324" cy="4477757"/>
          </a:xfrm>
        </p:spPr>
        <p:txBody>
          <a:bodyPr/>
          <a:lstStyle/>
          <a:p>
            <a:r>
              <a:rPr lang="en-IN" dirty="0"/>
              <a:t>The free docker version allows one private repository</a:t>
            </a:r>
          </a:p>
        </p:txBody>
      </p:sp>
      <p:pic>
        <p:nvPicPr>
          <p:cNvPr id="7" name="Picture 6">
            <a:extLst>
              <a:ext uri="{FF2B5EF4-FFF2-40B4-BE49-F238E27FC236}">
                <a16:creationId xmlns:a16="http://schemas.microsoft.com/office/drawing/2014/main" id="{9F58A671-2136-EF2E-AAF1-170E38B0AD48}"/>
              </a:ext>
            </a:extLst>
          </p:cNvPr>
          <p:cNvPicPr>
            <a:picLocks noChangeAspect="1"/>
          </p:cNvPicPr>
          <p:nvPr/>
        </p:nvPicPr>
        <p:blipFill>
          <a:blip r:embed="rId2"/>
          <a:stretch>
            <a:fillRect/>
          </a:stretch>
        </p:blipFill>
        <p:spPr>
          <a:xfrm>
            <a:off x="3774403" y="1497921"/>
            <a:ext cx="7930656" cy="4406646"/>
          </a:xfrm>
          <a:prstGeom prst="rect">
            <a:avLst/>
          </a:prstGeom>
        </p:spPr>
      </p:pic>
    </p:spTree>
    <p:extLst>
      <p:ext uri="{BB962C8B-B14F-4D97-AF65-F5344CB8AC3E}">
        <p14:creationId xmlns:p14="http://schemas.microsoft.com/office/powerpoint/2010/main" val="14228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12.1: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a:bodyPr>
          <a:lstStyle/>
          <a:p>
            <a:r>
              <a:rPr lang="en-IN" dirty="0"/>
              <a:t>Create an Azure Web App (Choose an appropriate App Service Plan)</a:t>
            </a:r>
          </a:p>
          <a:p>
            <a:r>
              <a:rPr lang="en-IN" dirty="0"/>
              <a:t>Select Publish as Docker Container</a:t>
            </a:r>
          </a:p>
        </p:txBody>
      </p:sp>
      <p:pic>
        <p:nvPicPr>
          <p:cNvPr id="6" name="Picture 5">
            <a:extLst>
              <a:ext uri="{FF2B5EF4-FFF2-40B4-BE49-F238E27FC236}">
                <a16:creationId xmlns:a16="http://schemas.microsoft.com/office/drawing/2014/main" id="{3214FE5F-7C6B-DF36-6799-16ADCD9A2AFF}"/>
              </a:ext>
            </a:extLst>
          </p:cNvPr>
          <p:cNvPicPr>
            <a:picLocks noChangeAspect="1"/>
          </p:cNvPicPr>
          <p:nvPr/>
        </p:nvPicPr>
        <p:blipFill>
          <a:blip r:embed="rId2"/>
          <a:stretch>
            <a:fillRect/>
          </a:stretch>
        </p:blipFill>
        <p:spPr>
          <a:xfrm>
            <a:off x="4563374" y="1418292"/>
            <a:ext cx="4095750" cy="4486275"/>
          </a:xfrm>
          <a:prstGeom prst="rect">
            <a:avLst/>
          </a:prstGeom>
        </p:spPr>
      </p:pic>
    </p:spTree>
    <p:extLst>
      <p:ext uri="{BB962C8B-B14F-4D97-AF65-F5344CB8AC3E}">
        <p14:creationId xmlns:p14="http://schemas.microsoft.com/office/powerpoint/2010/main" val="24978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12.2: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fontScale="92500" lnSpcReduction="10000"/>
          </a:bodyPr>
          <a:lstStyle/>
          <a:p>
            <a:r>
              <a:rPr lang="en-IN" dirty="0"/>
              <a:t>In the next tab, choose Image Source as “Docker Hub”, Access Type as Private</a:t>
            </a:r>
          </a:p>
          <a:p>
            <a:r>
              <a:rPr lang="en-IN" dirty="0"/>
              <a:t>Give the user name and password of the token you generated in step 10</a:t>
            </a:r>
          </a:p>
          <a:p>
            <a:r>
              <a:rPr lang="en-IN" dirty="0"/>
              <a:t>Image and Tag should be &lt;your docker hub id&gt;/ &lt;</a:t>
            </a:r>
            <a:r>
              <a:rPr lang="en-IN" dirty="0" err="1"/>
              <a:t>nameofapp</a:t>
            </a:r>
            <a:r>
              <a:rPr lang="en-IN" dirty="0"/>
              <a:t>&gt;:latest.</a:t>
            </a:r>
          </a:p>
          <a:p>
            <a:r>
              <a:rPr lang="en-IN" dirty="0"/>
              <a:t>In the </a:t>
            </a:r>
            <a:r>
              <a:rPr lang="en-IN" dirty="0" err="1"/>
              <a:t>startup</a:t>
            </a:r>
            <a:r>
              <a:rPr lang="en-IN" dirty="0"/>
              <a:t> command give this command </a:t>
            </a:r>
            <a:r>
              <a:rPr lang="en-IN" dirty="0">
                <a:latin typeface="Courier New" panose="02070309020205020404" pitchFamily="49" charset="0"/>
                <a:cs typeface="Courier New" panose="02070309020205020404" pitchFamily="49" charset="0"/>
              </a:rPr>
              <a:t>-- -g &lt;YourSheetNamefromStep1&gt;</a:t>
            </a:r>
          </a:p>
        </p:txBody>
      </p:sp>
      <p:pic>
        <p:nvPicPr>
          <p:cNvPr id="8" name="Picture 7">
            <a:extLst>
              <a:ext uri="{FF2B5EF4-FFF2-40B4-BE49-F238E27FC236}">
                <a16:creationId xmlns:a16="http://schemas.microsoft.com/office/drawing/2014/main" id="{79C9806E-208F-BD70-6385-A7DFE9F03C31}"/>
              </a:ext>
            </a:extLst>
          </p:cNvPr>
          <p:cNvPicPr>
            <a:picLocks noChangeAspect="1"/>
          </p:cNvPicPr>
          <p:nvPr/>
        </p:nvPicPr>
        <p:blipFill>
          <a:blip r:embed="rId2"/>
          <a:stretch>
            <a:fillRect/>
          </a:stretch>
        </p:blipFill>
        <p:spPr>
          <a:xfrm>
            <a:off x="5472124" y="1533341"/>
            <a:ext cx="5010270" cy="4264694"/>
          </a:xfrm>
          <a:prstGeom prst="rect">
            <a:avLst/>
          </a:prstGeom>
        </p:spPr>
      </p:pic>
    </p:spTree>
    <p:extLst>
      <p:ext uri="{BB962C8B-B14F-4D97-AF65-F5344CB8AC3E}">
        <p14:creationId xmlns:p14="http://schemas.microsoft.com/office/powerpoint/2010/main" val="380260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8900-5C2E-D9DC-4A8A-C89AB7EDDEAF}"/>
              </a:ext>
            </a:extLst>
          </p:cNvPr>
          <p:cNvSpPr>
            <a:spLocks noGrp="1"/>
          </p:cNvSpPr>
          <p:nvPr>
            <p:ph type="title"/>
          </p:nvPr>
        </p:nvSpPr>
        <p:spPr>
          <a:xfrm>
            <a:off x="691078" y="725952"/>
            <a:ext cx="10885571" cy="628396"/>
          </a:xfrm>
        </p:spPr>
        <p:txBody>
          <a:bodyPr>
            <a:normAutofit fontScale="90000"/>
          </a:bodyPr>
          <a:lstStyle/>
          <a:p>
            <a:r>
              <a:rPr lang="en-IN" dirty="0"/>
              <a:t>Step 13: Setup Login Authentication</a:t>
            </a:r>
          </a:p>
        </p:txBody>
      </p:sp>
      <p:sp>
        <p:nvSpPr>
          <p:cNvPr id="3" name="Content Placeholder 2">
            <a:extLst>
              <a:ext uri="{FF2B5EF4-FFF2-40B4-BE49-F238E27FC236}">
                <a16:creationId xmlns:a16="http://schemas.microsoft.com/office/drawing/2014/main" id="{07FC9D0B-BAD2-9919-48F1-B79CE00234D9}"/>
              </a:ext>
            </a:extLst>
          </p:cNvPr>
          <p:cNvSpPr>
            <a:spLocks noGrp="1"/>
          </p:cNvSpPr>
          <p:nvPr>
            <p:ph idx="1"/>
          </p:nvPr>
        </p:nvSpPr>
        <p:spPr>
          <a:xfrm>
            <a:off x="691079" y="1426811"/>
            <a:ext cx="4182846" cy="2480956"/>
          </a:xfrm>
        </p:spPr>
        <p:txBody>
          <a:bodyPr>
            <a:normAutofit fontScale="85000" lnSpcReduction="20000"/>
          </a:bodyPr>
          <a:lstStyle/>
          <a:p>
            <a:r>
              <a:rPr lang="en-IN" dirty="0"/>
              <a:t>In the App Service go to the Authentication tab and choose the identity provider as Google</a:t>
            </a:r>
          </a:p>
          <a:p>
            <a:r>
              <a:rPr lang="en-IN" dirty="0"/>
              <a:t>Pick the Client ID and Secret from the “OAuth 2.0 Client IDs” that you created</a:t>
            </a:r>
          </a:p>
          <a:p>
            <a:r>
              <a:rPr lang="en-IN" dirty="0"/>
              <a:t>Follow the other steps mentioned in </a:t>
            </a:r>
            <a:r>
              <a:rPr lang="en-IN" dirty="0">
                <a:hlinkClick r:id="rId2"/>
              </a:rPr>
              <a:t>https://learn.microsoft.com/en-us/azure/app-service/configure-authentication-provider-google</a:t>
            </a:r>
            <a:endParaRPr lang="en-IN" dirty="0"/>
          </a:p>
          <a:p>
            <a:pPr marL="0" indent="0">
              <a:buNone/>
            </a:pPr>
            <a:endParaRPr lang="en-IN" dirty="0"/>
          </a:p>
        </p:txBody>
      </p:sp>
      <p:pic>
        <p:nvPicPr>
          <p:cNvPr id="7" name="Picture 6">
            <a:extLst>
              <a:ext uri="{FF2B5EF4-FFF2-40B4-BE49-F238E27FC236}">
                <a16:creationId xmlns:a16="http://schemas.microsoft.com/office/drawing/2014/main" id="{C1E52FBC-51A8-8853-6A9D-FF767D265711}"/>
              </a:ext>
            </a:extLst>
          </p:cNvPr>
          <p:cNvPicPr>
            <a:picLocks noChangeAspect="1"/>
          </p:cNvPicPr>
          <p:nvPr/>
        </p:nvPicPr>
        <p:blipFill>
          <a:blip r:embed="rId3"/>
          <a:stretch>
            <a:fillRect/>
          </a:stretch>
        </p:blipFill>
        <p:spPr>
          <a:xfrm>
            <a:off x="4661061" y="4434737"/>
            <a:ext cx="7286274" cy="1992904"/>
          </a:xfrm>
          <a:prstGeom prst="rect">
            <a:avLst/>
          </a:prstGeom>
        </p:spPr>
      </p:pic>
      <p:pic>
        <p:nvPicPr>
          <p:cNvPr id="9" name="Picture 8">
            <a:extLst>
              <a:ext uri="{FF2B5EF4-FFF2-40B4-BE49-F238E27FC236}">
                <a16:creationId xmlns:a16="http://schemas.microsoft.com/office/drawing/2014/main" id="{6E55EF1C-B4F0-06AA-6D05-885E23D1C06D}"/>
              </a:ext>
            </a:extLst>
          </p:cNvPr>
          <p:cNvPicPr>
            <a:picLocks noChangeAspect="1"/>
          </p:cNvPicPr>
          <p:nvPr/>
        </p:nvPicPr>
        <p:blipFill>
          <a:blip r:embed="rId4"/>
          <a:stretch>
            <a:fillRect/>
          </a:stretch>
        </p:blipFill>
        <p:spPr>
          <a:xfrm>
            <a:off x="5139316" y="1354348"/>
            <a:ext cx="5833486" cy="3219917"/>
          </a:xfrm>
          <a:prstGeom prst="rect">
            <a:avLst/>
          </a:prstGeom>
        </p:spPr>
      </p:pic>
      <p:pic>
        <p:nvPicPr>
          <p:cNvPr id="13" name="Picture 12">
            <a:extLst>
              <a:ext uri="{FF2B5EF4-FFF2-40B4-BE49-F238E27FC236}">
                <a16:creationId xmlns:a16="http://schemas.microsoft.com/office/drawing/2014/main" id="{2FDAE098-B439-5A58-9EDE-8202564CED97}"/>
              </a:ext>
            </a:extLst>
          </p:cNvPr>
          <p:cNvPicPr>
            <a:picLocks noChangeAspect="1"/>
          </p:cNvPicPr>
          <p:nvPr/>
        </p:nvPicPr>
        <p:blipFill>
          <a:blip r:embed="rId5"/>
          <a:stretch>
            <a:fillRect/>
          </a:stretch>
        </p:blipFill>
        <p:spPr>
          <a:xfrm>
            <a:off x="244665" y="3907767"/>
            <a:ext cx="4315427" cy="2181529"/>
          </a:xfrm>
          <a:prstGeom prst="rect">
            <a:avLst/>
          </a:prstGeom>
        </p:spPr>
      </p:pic>
    </p:spTree>
    <p:extLst>
      <p:ext uri="{BB962C8B-B14F-4D97-AF65-F5344CB8AC3E}">
        <p14:creationId xmlns:p14="http://schemas.microsoft.com/office/powerpoint/2010/main" val="24578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252-87F1-4421-88FF-37C386FDB5BF}"/>
              </a:ext>
            </a:extLst>
          </p:cNvPr>
          <p:cNvSpPr>
            <a:spLocks noGrp="1"/>
          </p:cNvSpPr>
          <p:nvPr>
            <p:ph type="title"/>
          </p:nvPr>
        </p:nvSpPr>
        <p:spPr/>
        <p:txBody>
          <a:bodyPr>
            <a:normAutofit fontScale="90000"/>
          </a:bodyPr>
          <a:lstStyle/>
          <a:p>
            <a:r>
              <a:rPr lang="en-US" dirty="0"/>
              <a:t>Step 14: Give access to the files</a:t>
            </a:r>
          </a:p>
        </p:txBody>
      </p:sp>
      <p:sp>
        <p:nvSpPr>
          <p:cNvPr id="3" name="Content Placeholder 2">
            <a:extLst>
              <a:ext uri="{FF2B5EF4-FFF2-40B4-BE49-F238E27FC236}">
                <a16:creationId xmlns:a16="http://schemas.microsoft.com/office/drawing/2014/main" id="{46E29359-888D-451B-9717-F29BF47B8975}"/>
              </a:ext>
            </a:extLst>
          </p:cNvPr>
          <p:cNvSpPr>
            <a:spLocks noGrp="1"/>
          </p:cNvSpPr>
          <p:nvPr>
            <p:ph idx="1"/>
          </p:nvPr>
        </p:nvSpPr>
        <p:spPr/>
        <p:txBody>
          <a:bodyPr/>
          <a:lstStyle/>
          <a:p>
            <a:r>
              <a:rPr lang="en-US" dirty="0"/>
              <a:t>For all the files that you need to show in the app (where the Tab Type = </a:t>
            </a:r>
            <a:r>
              <a:rPr lang="en-IN" b="1" dirty="0" err="1"/>
              <a:t>GdriveDocument</a:t>
            </a:r>
            <a:r>
              <a:rPr lang="en-IN" b="1" dirty="0"/>
              <a:t>), </a:t>
            </a:r>
            <a:r>
              <a:rPr lang="en-IN" dirty="0"/>
              <a:t>you will need to give access to the files to the service account you created in Step 7.</a:t>
            </a:r>
          </a:p>
          <a:p>
            <a:r>
              <a:rPr lang="en-IN" dirty="0"/>
              <a:t>If you don’t set this sharing up, then the documents will not be accessible. This will also allow you to restrict viewing to only the files you want and not the entire folder.</a:t>
            </a:r>
          </a:p>
          <a:p>
            <a:r>
              <a:rPr lang="en-IN" dirty="0"/>
              <a:t>Additionally, please ensure you give editor access to the master </a:t>
            </a:r>
            <a:r>
              <a:rPr lang="en-IN" dirty="0" err="1"/>
              <a:t>gsheet</a:t>
            </a:r>
            <a:r>
              <a:rPr lang="en-IN" dirty="0"/>
              <a:t> (The file you created in Step1) to the service account.</a:t>
            </a:r>
            <a:endParaRPr lang="en-US" dirty="0"/>
          </a:p>
        </p:txBody>
      </p:sp>
    </p:spTree>
    <p:extLst>
      <p:ext uri="{BB962C8B-B14F-4D97-AF65-F5344CB8AC3E}">
        <p14:creationId xmlns:p14="http://schemas.microsoft.com/office/powerpoint/2010/main" val="27120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9B5-110C-1974-9ECF-AA9B0AF17D77}"/>
              </a:ext>
            </a:extLst>
          </p:cNvPr>
          <p:cNvSpPr>
            <a:spLocks noGrp="1"/>
          </p:cNvSpPr>
          <p:nvPr>
            <p:ph type="title"/>
          </p:nvPr>
        </p:nvSpPr>
        <p:spPr/>
        <p:txBody>
          <a:bodyPr>
            <a:normAutofit fontScale="90000"/>
          </a:bodyPr>
          <a:lstStyle/>
          <a:p>
            <a:r>
              <a:rPr lang="en-IN" dirty="0"/>
              <a:t>Setup your </a:t>
            </a:r>
            <a:r>
              <a:rPr lang="en-IN" dirty="0" err="1"/>
              <a:t>gmail</a:t>
            </a:r>
            <a:r>
              <a:rPr lang="en-IN" dirty="0"/>
              <a:t> account</a:t>
            </a:r>
          </a:p>
        </p:txBody>
      </p:sp>
      <p:sp>
        <p:nvSpPr>
          <p:cNvPr id="3" name="Content Placeholder 2">
            <a:extLst>
              <a:ext uri="{FF2B5EF4-FFF2-40B4-BE49-F238E27FC236}">
                <a16:creationId xmlns:a16="http://schemas.microsoft.com/office/drawing/2014/main" id="{024247DB-171A-4D19-C28C-3DCC1AF15DED}"/>
              </a:ext>
            </a:extLst>
          </p:cNvPr>
          <p:cNvSpPr>
            <a:spLocks noGrp="1"/>
          </p:cNvSpPr>
          <p:nvPr>
            <p:ph idx="1"/>
          </p:nvPr>
        </p:nvSpPr>
        <p:spPr/>
        <p:txBody>
          <a:bodyPr/>
          <a:lstStyle/>
          <a:p>
            <a:r>
              <a:rPr lang="en-IN" dirty="0"/>
              <a:t>First step is to setup your </a:t>
            </a:r>
            <a:r>
              <a:rPr lang="en-IN" dirty="0" err="1"/>
              <a:t>gmail</a:t>
            </a:r>
            <a:r>
              <a:rPr lang="en-IN" dirty="0"/>
              <a:t> account</a:t>
            </a:r>
          </a:p>
          <a:p>
            <a:r>
              <a:rPr lang="en-IN" dirty="0"/>
              <a:t>You will get 15GB free access of storage</a:t>
            </a:r>
          </a:p>
        </p:txBody>
      </p:sp>
    </p:spTree>
    <p:extLst>
      <p:ext uri="{BB962C8B-B14F-4D97-AF65-F5344CB8AC3E}">
        <p14:creationId xmlns:p14="http://schemas.microsoft.com/office/powerpoint/2010/main" val="61879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4F5D-551A-5681-A3D8-30822D8723B2}"/>
              </a:ext>
            </a:extLst>
          </p:cNvPr>
          <p:cNvSpPr>
            <a:spLocks noGrp="1"/>
          </p:cNvSpPr>
          <p:nvPr>
            <p:ph type="title"/>
          </p:nvPr>
        </p:nvSpPr>
        <p:spPr/>
        <p:txBody>
          <a:bodyPr>
            <a:normAutofit fontScale="90000"/>
          </a:bodyPr>
          <a:lstStyle/>
          <a:p>
            <a:r>
              <a:rPr lang="en-IN" dirty="0"/>
              <a:t>Test the App</a:t>
            </a:r>
          </a:p>
        </p:txBody>
      </p:sp>
      <p:sp>
        <p:nvSpPr>
          <p:cNvPr id="3" name="Content Placeholder 2">
            <a:extLst>
              <a:ext uri="{FF2B5EF4-FFF2-40B4-BE49-F238E27FC236}">
                <a16:creationId xmlns:a16="http://schemas.microsoft.com/office/drawing/2014/main" id="{ACE427AD-78FE-30CC-B860-34FFCB097546}"/>
              </a:ext>
            </a:extLst>
          </p:cNvPr>
          <p:cNvSpPr>
            <a:spLocks noGrp="1"/>
          </p:cNvSpPr>
          <p:nvPr>
            <p:ph idx="1"/>
          </p:nvPr>
        </p:nvSpPr>
        <p:spPr/>
        <p:txBody>
          <a:bodyPr/>
          <a:lstStyle/>
          <a:p>
            <a:r>
              <a:rPr lang="en-IN" dirty="0"/>
              <a:t>Complete: Now restart the web app and test it works as expected.</a:t>
            </a:r>
          </a:p>
        </p:txBody>
      </p:sp>
    </p:spTree>
    <p:extLst>
      <p:ext uri="{BB962C8B-B14F-4D97-AF65-F5344CB8AC3E}">
        <p14:creationId xmlns:p14="http://schemas.microsoft.com/office/powerpoint/2010/main" val="7648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05B-36E7-0327-EBA3-F7BB02BE3039}"/>
              </a:ext>
            </a:extLst>
          </p:cNvPr>
          <p:cNvSpPr>
            <a:spLocks noGrp="1"/>
          </p:cNvSpPr>
          <p:nvPr>
            <p:ph type="title"/>
          </p:nvPr>
        </p:nvSpPr>
        <p:spPr/>
        <p:txBody>
          <a:bodyPr>
            <a:normAutofit fontScale="90000"/>
          </a:bodyPr>
          <a:lstStyle/>
          <a:p>
            <a:r>
              <a:rPr lang="en-IN" dirty="0"/>
              <a:t>Step 1: Source Code and Master Sheet</a:t>
            </a:r>
          </a:p>
        </p:txBody>
      </p:sp>
      <p:sp>
        <p:nvSpPr>
          <p:cNvPr id="3" name="Content Placeholder 2">
            <a:extLst>
              <a:ext uri="{FF2B5EF4-FFF2-40B4-BE49-F238E27FC236}">
                <a16:creationId xmlns:a16="http://schemas.microsoft.com/office/drawing/2014/main" id="{7F470988-B7AC-8801-EAA2-5EC6CAE9223A}"/>
              </a:ext>
            </a:extLst>
          </p:cNvPr>
          <p:cNvSpPr>
            <a:spLocks noGrp="1"/>
          </p:cNvSpPr>
          <p:nvPr>
            <p:ph idx="1"/>
          </p:nvPr>
        </p:nvSpPr>
        <p:spPr/>
        <p:txBody>
          <a:bodyPr/>
          <a:lstStyle/>
          <a:p>
            <a:r>
              <a:rPr lang="en-IN" dirty="0"/>
              <a:t>Download the Microsoft Excel Worksheet attached and save it as an Excel File</a:t>
            </a:r>
          </a:p>
          <a:p>
            <a:r>
              <a:rPr lang="en-IN" dirty="0"/>
              <a:t>Copy the Excel File into Google Drive (</a:t>
            </a:r>
            <a:r>
              <a:rPr lang="en-IN" dirty="0">
                <a:hlinkClick r:id="rId2"/>
              </a:rPr>
              <a:t>https://drive.google.com</a:t>
            </a:r>
            <a:r>
              <a:rPr lang="en-IN" dirty="0"/>
              <a:t>). </a:t>
            </a:r>
          </a:p>
          <a:p>
            <a:r>
              <a:rPr lang="en-IN" dirty="0"/>
              <a:t>Open the Sheet in Google Sheets and save it as a Google sheet. Make sure to note the name of the sheet. This will be needed later in Step10. E.g. My sheet’s name is </a:t>
            </a:r>
            <a:r>
              <a:rPr lang="en-IN" dirty="0" err="1"/>
              <a:t>SocietyAppMain</a:t>
            </a:r>
            <a:endParaRPr lang="en-IN" dirty="0"/>
          </a:p>
          <a:p>
            <a:r>
              <a:rPr lang="en-IN"/>
              <a:t>Download the source code https://github.com/mahendrachandrasekhar/SocietyApp.git</a:t>
            </a:r>
            <a:endParaRPr lang="en-IN" dirty="0"/>
          </a:p>
          <a:p>
            <a:endParaRPr lang="en-IN" dirty="0"/>
          </a:p>
        </p:txBody>
      </p:sp>
      <p:graphicFrame>
        <p:nvGraphicFramePr>
          <p:cNvPr id="4" name="Object 3">
            <a:extLst>
              <a:ext uri="{FF2B5EF4-FFF2-40B4-BE49-F238E27FC236}">
                <a16:creationId xmlns:a16="http://schemas.microsoft.com/office/drawing/2014/main" id="{50E3B11E-B2FA-FB6E-91DC-761FBB15C317}"/>
              </a:ext>
            </a:extLst>
          </p:cNvPr>
          <p:cNvGraphicFramePr>
            <a:graphicFrameLocks noChangeAspect="1"/>
          </p:cNvGraphicFramePr>
          <p:nvPr>
            <p:extLst>
              <p:ext uri="{D42A27DB-BD31-4B8C-83A1-F6EECF244321}">
                <p14:modId xmlns:p14="http://schemas.microsoft.com/office/powerpoint/2010/main" val="579412123"/>
              </p:ext>
            </p:extLst>
          </p:nvPr>
        </p:nvGraphicFramePr>
        <p:xfrm>
          <a:off x="2990491" y="5133042"/>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9917840-C5BF-63B0-2D52-75999A88AD51}"/>
                          </a:ext>
                        </a:extLst>
                      </p:cNvPr>
                      <p:cNvPicPr/>
                      <p:nvPr/>
                    </p:nvPicPr>
                    <p:blipFill>
                      <a:blip r:embed="rId4"/>
                      <a:stretch>
                        <a:fillRect/>
                      </a:stretch>
                    </p:blipFill>
                    <p:spPr>
                      <a:xfrm>
                        <a:off x="2990491" y="513304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7CEBA8B-3E43-FDA9-1B87-098AB87B7F7B}"/>
              </a:ext>
            </a:extLst>
          </p:cNvPr>
          <p:cNvSpPr txBox="1"/>
          <p:nvPr/>
        </p:nvSpPr>
        <p:spPr>
          <a:xfrm>
            <a:off x="1524000" y="4763710"/>
            <a:ext cx="3605474" cy="369332"/>
          </a:xfrm>
          <a:prstGeom prst="rect">
            <a:avLst/>
          </a:prstGeom>
          <a:noFill/>
        </p:spPr>
        <p:txBody>
          <a:bodyPr wrap="none" rtlCol="0">
            <a:spAutoFit/>
          </a:bodyPr>
          <a:lstStyle/>
          <a:p>
            <a:r>
              <a:rPr lang="en-IN" dirty="0"/>
              <a:t>DOWNLOAD EXCEL SHEET HERE</a:t>
            </a:r>
          </a:p>
        </p:txBody>
      </p:sp>
    </p:spTree>
    <p:extLst>
      <p:ext uri="{BB962C8B-B14F-4D97-AF65-F5344CB8AC3E}">
        <p14:creationId xmlns:p14="http://schemas.microsoft.com/office/powerpoint/2010/main" val="6335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C86-D199-66F8-4D8E-AEA4E9A0B699}"/>
              </a:ext>
            </a:extLst>
          </p:cNvPr>
          <p:cNvSpPr>
            <a:spLocks noGrp="1"/>
          </p:cNvSpPr>
          <p:nvPr>
            <p:ph type="title"/>
          </p:nvPr>
        </p:nvSpPr>
        <p:spPr/>
        <p:txBody>
          <a:bodyPr>
            <a:normAutofit fontScale="90000"/>
          </a:bodyPr>
          <a:lstStyle/>
          <a:p>
            <a:r>
              <a:rPr lang="en-IN" dirty="0"/>
              <a:t>Step 2: Setup the Master Sheet - Tabs</a:t>
            </a:r>
          </a:p>
        </p:txBody>
      </p:sp>
      <p:sp>
        <p:nvSpPr>
          <p:cNvPr id="3" name="Content Placeholder 2">
            <a:extLst>
              <a:ext uri="{FF2B5EF4-FFF2-40B4-BE49-F238E27FC236}">
                <a16:creationId xmlns:a16="http://schemas.microsoft.com/office/drawing/2014/main" id="{AF7CDB79-5015-372F-A140-7B4175DF5781}"/>
              </a:ext>
            </a:extLst>
          </p:cNvPr>
          <p:cNvSpPr>
            <a:spLocks noGrp="1"/>
          </p:cNvSpPr>
          <p:nvPr>
            <p:ph idx="1"/>
          </p:nvPr>
        </p:nvSpPr>
        <p:spPr>
          <a:xfrm>
            <a:off x="691078" y="1426810"/>
            <a:ext cx="7279903" cy="4477757"/>
          </a:xfrm>
        </p:spPr>
        <p:txBody>
          <a:bodyPr>
            <a:normAutofit fontScale="85000" lnSpcReduction="10000"/>
          </a:bodyPr>
          <a:lstStyle/>
          <a:p>
            <a:r>
              <a:rPr lang="en-IN" dirty="0"/>
              <a:t>In the “Tabs” Sheet enter the different tabs you need in you application</a:t>
            </a:r>
          </a:p>
          <a:p>
            <a:r>
              <a:rPr lang="en-IN" dirty="0"/>
              <a:t>There are 5 types of Features Supported in this app</a:t>
            </a:r>
          </a:p>
          <a:p>
            <a:pPr lvl="1"/>
            <a:r>
              <a:rPr lang="en-IN" b="1" dirty="0" err="1"/>
              <a:t>GdriveDocument</a:t>
            </a:r>
            <a:r>
              <a:rPr lang="en-IN" dirty="0"/>
              <a:t>: This will display all the documents in a given folder (specified in the </a:t>
            </a:r>
            <a:r>
              <a:rPr lang="en-IN" dirty="0" err="1"/>
              <a:t>TabName</a:t>
            </a:r>
            <a:r>
              <a:rPr lang="en-IN" dirty="0"/>
              <a:t>) that have been given access to the service account. We will see the setup of the service account later.</a:t>
            </a:r>
          </a:p>
          <a:p>
            <a:pPr lvl="1"/>
            <a:r>
              <a:rPr lang="en-IN" b="1" dirty="0"/>
              <a:t>Table: </a:t>
            </a:r>
            <a:r>
              <a:rPr lang="en-IN" dirty="0"/>
              <a:t>This displays the contents of the Sheet mentioned in the “</a:t>
            </a:r>
            <a:r>
              <a:rPr lang="en-IN" dirty="0" err="1"/>
              <a:t>TabName</a:t>
            </a:r>
            <a:r>
              <a:rPr lang="en-IN" dirty="0"/>
              <a:t>”. The data is displayed as is (As a pandas </a:t>
            </a:r>
            <a:r>
              <a:rPr lang="en-IN" dirty="0" err="1"/>
              <a:t>dataframe</a:t>
            </a:r>
            <a:r>
              <a:rPr lang="en-IN" dirty="0"/>
              <a:t>)</a:t>
            </a:r>
          </a:p>
          <a:p>
            <a:pPr lvl="1"/>
            <a:r>
              <a:rPr lang="en-IN" b="1" dirty="0"/>
              <a:t>Upload</a:t>
            </a:r>
            <a:r>
              <a:rPr lang="en-IN" dirty="0"/>
              <a:t>: This allows users to upload files in the folder that is specified in the “</a:t>
            </a:r>
            <a:r>
              <a:rPr lang="en-IN" b="0" i="0" dirty="0" err="1">
                <a:solidFill>
                  <a:srgbClr val="222222"/>
                </a:solidFill>
                <a:effectLst/>
                <a:latin typeface="Google Sans"/>
              </a:rPr>
              <a:t>CurrentUploadFolder</a:t>
            </a:r>
            <a:r>
              <a:rPr lang="en-IN" b="0" i="0" dirty="0">
                <a:solidFill>
                  <a:srgbClr val="222222"/>
                </a:solidFill>
                <a:effectLst/>
                <a:latin typeface="Google Sans"/>
              </a:rPr>
              <a:t>” Sheet. There can be just one tab of type “Upload”. See next screen for screenshot and details</a:t>
            </a:r>
          </a:p>
          <a:p>
            <a:pPr lvl="1"/>
            <a:r>
              <a:rPr lang="en-IN" b="1" dirty="0" err="1">
                <a:solidFill>
                  <a:srgbClr val="222222"/>
                </a:solidFill>
                <a:latin typeface="Google Sans"/>
              </a:rPr>
              <a:t>PollingTemplate</a:t>
            </a:r>
            <a:r>
              <a:rPr lang="en-IN" dirty="0">
                <a:solidFill>
                  <a:srgbClr val="222222"/>
                </a:solidFill>
                <a:latin typeface="Google Sans"/>
              </a:rPr>
              <a:t>: This is used to setup a tab that will allow you to setup a Voting Ballot for use in your AGMs. The Sheet containing the Resolutions to vote on is picked up from the sheet name mentioned in the “</a:t>
            </a:r>
            <a:r>
              <a:rPr lang="en-IN" b="1" dirty="0" err="1">
                <a:solidFill>
                  <a:srgbClr val="222222"/>
                </a:solidFill>
                <a:latin typeface="Google Sans"/>
              </a:rPr>
              <a:t>CurrentPoll</a:t>
            </a:r>
            <a:r>
              <a:rPr lang="en-IN" dirty="0">
                <a:solidFill>
                  <a:srgbClr val="222222"/>
                </a:solidFill>
                <a:latin typeface="Google Sans"/>
              </a:rPr>
              <a:t>” sheet. </a:t>
            </a:r>
          </a:p>
          <a:p>
            <a:pPr lvl="1"/>
            <a:r>
              <a:rPr lang="en-IN" b="1" dirty="0" err="1">
                <a:solidFill>
                  <a:srgbClr val="222222"/>
                </a:solidFill>
                <a:latin typeface="Google Sans"/>
              </a:rPr>
              <a:t>PollingResults</a:t>
            </a:r>
            <a:r>
              <a:rPr lang="en-IN" b="1" dirty="0">
                <a:solidFill>
                  <a:srgbClr val="222222"/>
                </a:solidFill>
                <a:latin typeface="Google Sans"/>
              </a:rPr>
              <a:t>: </a:t>
            </a:r>
            <a:r>
              <a:rPr lang="en-IN" dirty="0">
                <a:solidFill>
                  <a:srgbClr val="222222"/>
                </a:solidFill>
                <a:latin typeface="Google Sans"/>
              </a:rPr>
              <a:t>This is used to display the Polling Questions and the results.</a:t>
            </a:r>
            <a:endParaRPr lang="en-IN" dirty="0"/>
          </a:p>
        </p:txBody>
      </p:sp>
      <p:pic>
        <p:nvPicPr>
          <p:cNvPr id="6" name="Picture 5">
            <a:extLst>
              <a:ext uri="{FF2B5EF4-FFF2-40B4-BE49-F238E27FC236}">
                <a16:creationId xmlns:a16="http://schemas.microsoft.com/office/drawing/2014/main" id="{77C77581-D2F7-4743-805C-E0915948ED96}"/>
              </a:ext>
            </a:extLst>
          </p:cNvPr>
          <p:cNvPicPr>
            <a:picLocks noChangeAspect="1"/>
          </p:cNvPicPr>
          <p:nvPr/>
        </p:nvPicPr>
        <p:blipFill>
          <a:blip r:embed="rId2"/>
          <a:stretch>
            <a:fillRect/>
          </a:stretch>
        </p:blipFill>
        <p:spPr>
          <a:xfrm>
            <a:off x="8681128" y="1487903"/>
            <a:ext cx="2819794" cy="2753109"/>
          </a:xfrm>
          <a:prstGeom prst="rect">
            <a:avLst/>
          </a:prstGeom>
        </p:spPr>
      </p:pic>
    </p:spTree>
    <p:extLst>
      <p:ext uri="{BB962C8B-B14F-4D97-AF65-F5344CB8AC3E}">
        <p14:creationId xmlns:p14="http://schemas.microsoft.com/office/powerpoint/2010/main" val="29292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E612-A32A-6790-3F56-5EC2C72F9A61}"/>
              </a:ext>
            </a:extLst>
          </p:cNvPr>
          <p:cNvSpPr>
            <a:spLocks noGrp="1"/>
          </p:cNvSpPr>
          <p:nvPr>
            <p:ph type="title"/>
          </p:nvPr>
        </p:nvSpPr>
        <p:spPr/>
        <p:txBody>
          <a:bodyPr>
            <a:normAutofit fontScale="90000"/>
          </a:bodyPr>
          <a:lstStyle/>
          <a:p>
            <a:r>
              <a:rPr lang="en-IN" dirty="0"/>
              <a:t>Master Sheet: Tab Information</a:t>
            </a:r>
          </a:p>
        </p:txBody>
      </p:sp>
      <p:sp>
        <p:nvSpPr>
          <p:cNvPr id="8" name="TextBox 7">
            <a:extLst>
              <a:ext uri="{FF2B5EF4-FFF2-40B4-BE49-F238E27FC236}">
                <a16:creationId xmlns:a16="http://schemas.microsoft.com/office/drawing/2014/main" id="{2E99EA2F-9ED3-E18E-B3BE-5898694C59FC}"/>
              </a:ext>
            </a:extLst>
          </p:cNvPr>
          <p:cNvSpPr txBox="1"/>
          <p:nvPr/>
        </p:nvSpPr>
        <p:spPr>
          <a:xfrm>
            <a:off x="589301" y="4412208"/>
            <a:ext cx="1929611" cy="1169551"/>
          </a:xfrm>
          <a:prstGeom prst="rect">
            <a:avLst/>
          </a:prstGeom>
          <a:noFill/>
        </p:spPr>
        <p:txBody>
          <a:bodyPr wrap="square" rtlCol="0">
            <a:spAutoFit/>
          </a:bodyPr>
          <a:lstStyle/>
          <a:p>
            <a:r>
              <a:rPr lang="en-IN" sz="1400" dirty="0"/>
              <a:t>Here the Upload Tab will upload files in the “</a:t>
            </a:r>
            <a:r>
              <a:rPr lang="en-IN" sz="1400" dirty="0" err="1"/>
              <a:t>ShareCertificate</a:t>
            </a:r>
            <a:r>
              <a:rPr lang="en-IN" sz="1400" dirty="0"/>
              <a:t>” folder (folder in Google Drive).</a:t>
            </a:r>
          </a:p>
        </p:txBody>
      </p:sp>
      <p:sp>
        <p:nvSpPr>
          <p:cNvPr id="11" name="TextBox 10">
            <a:extLst>
              <a:ext uri="{FF2B5EF4-FFF2-40B4-BE49-F238E27FC236}">
                <a16:creationId xmlns:a16="http://schemas.microsoft.com/office/drawing/2014/main" id="{07B74361-D23E-89FF-FDDD-61AF08F2837E}"/>
              </a:ext>
            </a:extLst>
          </p:cNvPr>
          <p:cNvSpPr txBox="1"/>
          <p:nvPr/>
        </p:nvSpPr>
        <p:spPr>
          <a:xfrm>
            <a:off x="2594807" y="4412208"/>
            <a:ext cx="2047235" cy="1600438"/>
          </a:xfrm>
          <a:prstGeom prst="rect">
            <a:avLst/>
          </a:prstGeom>
          <a:noFill/>
        </p:spPr>
        <p:txBody>
          <a:bodyPr wrap="square" rtlCol="0">
            <a:spAutoFit/>
          </a:bodyPr>
          <a:lstStyle/>
          <a:p>
            <a:r>
              <a:rPr lang="en-IN" sz="1400" dirty="0"/>
              <a:t>Here the Current Ballot will be based on the questions in the </a:t>
            </a:r>
            <a:r>
              <a:rPr lang="en-IN" sz="1400" dirty="0" err="1"/>
              <a:t>VotingTemplate</a:t>
            </a:r>
            <a:r>
              <a:rPr lang="en-IN" sz="1400" dirty="0"/>
              <a:t> Sheet in this </a:t>
            </a:r>
            <a:r>
              <a:rPr lang="en-IN" sz="1400" dirty="0" err="1"/>
              <a:t>gsheet</a:t>
            </a:r>
            <a:r>
              <a:rPr lang="en-IN" sz="1400" dirty="0"/>
              <a:t>. (It should be in the same workbook)</a:t>
            </a:r>
          </a:p>
        </p:txBody>
      </p:sp>
      <p:pic>
        <p:nvPicPr>
          <p:cNvPr id="19" name="Picture 18">
            <a:extLst>
              <a:ext uri="{FF2B5EF4-FFF2-40B4-BE49-F238E27FC236}">
                <a16:creationId xmlns:a16="http://schemas.microsoft.com/office/drawing/2014/main" id="{493CDEB0-0611-43BA-1E3B-16F1634376A7}"/>
              </a:ext>
            </a:extLst>
          </p:cNvPr>
          <p:cNvPicPr>
            <a:picLocks noChangeAspect="1"/>
          </p:cNvPicPr>
          <p:nvPr/>
        </p:nvPicPr>
        <p:blipFill>
          <a:blip r:embed="rId2"/>
          <a:stretch>
            <a:fillRect/>
          </a:stretch>
        </p:blipFill>
        <p:spPr>
          <a:xfrm>
            <a:off x="2594807" y="1289520"/>
            <a:ext cx="2047235" cy="3231271"/>
          </a:xfrm>
          <a:prstGeom prst="rect">
            <a:avLst/>
          </a:prstGeom>
        </p:spPr>
      </p:pic>
      <p:pic>
        <p:nvPicPr>
          <p:cNvPr id="21" name="Picture 20">
            <a:extLst>
              <a:ext uri="{FF2B5EF4-FFF2-40B4-BE49-F238E27FC236}">
                <a16:creationId xmlns:a16="http://schemas.microsoft.com/office/drawing/2014/main" id="{85F82708-3137-5888-8BD4-72A55C86DDBD}"/>
              </a:ext>
            </a:extLst>
          </p:cNvPr>
          <p:cNvPicPr>
            <a:picLocks noChangeAspect="1"/>
          </p:cNvPicPr>
          <p:nvPr/>
        </p:nvPicPr>
        <p:blipFill>
          <a:blip r:embed="rId3"/>
          <a:stretch>
            <a:fillRect/>
          </a:stretch>
        </p:blipFill>
        <p:spPr>
          <a:xfrm>
            <a:off x="589301" y="1276714"/>
            <a:ext cx="1929611" cy="3128081"/>
          </a:xfrm>
          <a:prstGeom prst="rect">
            <a:avLst/>
          </a:prstGeom>
        </p:spPr>
      </p:pic>
      <p:pic>
        <p:nvPicPr>
          <p:cNvPr id="25" name="Picture 24">
            <a:extLst>
              <a:ext uri="{FF2B5EF4-FFF2-40B4-BE49-F238E27FC236}">
                <a16:creationId xmlns:a16="http://schemas.microsoft.com/office/drawing/2014/main" id="{F96217DB-D7C5-D801-DD16-8052DF7D5640}"/>
              </a:ext>
            </a:extLst>
          </p:cNvPr>
          <p:cNvPicPr>
            <a:picLocks noChangeAspect="1"/>
          </p:cNvPicPr>
          <p:nvPr/>
        </p:nvPicPr>
        <p:blipFill>
          <a:blip r:embed="rId4"/>
          <a:stretch>
            <a:fillRect/>
          </a:stretch>
        </p:blipFill>
        <p:spPr>
          <a:xfrm>
            <a:off x="4898905" y="1276714"/>
            <a:ext cx="5991993" cy="4318419"/>
          </a:xfrm>
          <a:prstGeom prst="rect">
            <a:avLst/>
          </a:prstGeom>
        </p:spPr>
      </p:pic>
      <p:sp>
        <p:nvSpPr>
          <p:cNvPr id="26" name="TextBox 25">
            <a:extLst>
              <a:ext uri="{FF2B5EF4-FFF2-40B4-BE49-F238E27FC236}">
                <a16:creationId xmlns:a16="http://schemas.microsoft.com/office/drawing/2014/main" id="{83564D68-B367-BBD4-EFF8-B6CCBC0E375D}"/>
              </a:ext>
            </a:extLst>
          </p:cNvPr>
          <p:cNvSpPr txBox="1"/>
          <p:nvPr/>
        </p:nvSpPr>
        <p:spPr>
          <a:xfrm>
            <a:off x="5011947" y="5848709"/>
            <a:ext cx="3026791" cy="369332"/>
          </a:xfrm>
          <a:prstGeom prst="rect">
            <a:avLst/>
          </a:prstGeom>
          <a:noFill/>
        </p:spPr>
        <p:txBody>
          <a:bodyPr wrap="none" rtlCol="0">
            <a:spAutoFit/>
          </a:bodyPr>
          <a:lstStyle/>
          <a:p>
            <a:r>
              <a:rPr lang="en-IN" dirty="0"/>
              <a:t>Setting up the Voting Sheet</a:t>
            </a:r>
          </a:p>
        </p:txBody>
      </p:sp>
    </p:spTree>
    <p:extLst>
      <p:ext uri="{BB962C8B-B14F-4D97-AF65-F5344CB8AC3E}">
        <p14:creationId xmlns:p14="http://schemas.microsoft.com/office/powerpoint/2010/main" val="329142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B90-8BE3-DA24-418C-EAC940D8B8FB}"/>
              </a:ext>
            </a:extLst>
          </p:cNvPr>
          <p:cNvSpPr>
            <a:spLocks noGrp="1"/>
          </p:cNvSpPr>
          <p:nvPr>
            <p:ph type="title"/>
          </p:nvPr>
        </p:nvSpPr>
        <p:spPr/>
        <p:txBody>
          <a:bodyPr>
            <a:normAutofit fontScale="90000"/>
          </a:bodyPr>
          <a:lstStyle/>
          <a:p>
            <a:r>
              <a:rPr lang="en-IN" dirty="0"/>
              <a:t>Master Sheet: Tab Information</a:t>
            </a:r>
          </a:p>
        </p:txBody>
      </p:sp>
      <p:pic>
        <p:nvPicPr>
          <p:cNvPr id="5" name="Picture 4">
            <a:extLst>
              <a:ext uri="{FF2B5EF4-FFF2-40B4-BE49-F238E27FC236}">
                <a16:creationId xmlns:a16="http://schemas.microsoft.com/office/drawing/2014/main" id="{70FC8097-F9A2-CDD0-A2A0-E9DCCFCD3CE0}"/>
              </a:ext>
            </a:extLst>
          </p:cNvPr>
          <p:cNvPicPr>
            <a:picLocks noChangeAspect="1"/>
          </p:cNvPicPr>
          <p:nvPr/>
        </p:nvPicPr>
        <p:blipFill>
          <a:blip r:embed="rId2"/>
          <a:stretch>
            <a:fillRect/>
          </a:stretch>
        </p:blipFill>
        <p:spPr>
          <a:xfrm>
            <a:off x="414532" y="1426810"/>
            <a:ext cx="2991940" cy="2705478"/>
          </a:xfrm>
          <a:prstGeom prst="rect">
            <a:avLst/>
          </a:prstGeom>
        </p:spPr>
      </p:pic>
      <p:sp>
        <p:nvSpPr>
          <p:cNvPr id="7" name="TextBox 6">
            <a:extLst>
              <a:ext uri="{FF2B5EF4-FFF2-40B4-BE49-F238E27FC236}">
                <a16:creationId xmlns:a16="http://schemas.microsoft.com/office/drawing/2014/main" id="{8C3A30FE-4DA3-1511-185C-00A7E7968EF7}"/>
              </a:ext>
            </a:extLst>
          </p:cNvPr>
          <p:cNvSpPr txBox="1"/>
          <p:nvPr/>
        </p:nvSpPr>
        <p:spPr>
          <a:xfrm>
            <a:off x="803596" y="4132288"/>
            <a:ext cx="1929611" cy="954107"/>
          </a:xfrm>
          <a:prstGeom prst="rect">
            <a:avLst/>
          </a:prstGeom>
          <a:noFill/>
        </p:spPr>
        <p:txBody>
          <a:bodyPr wrap="square" rtlCol="0">
            <a:spAutoFit/>
          </a:bodyPr>
          <a:lstStyle/>
          <a:p>
            <a:r>
              <a:rPr lang="en-IN" sz="1400" dirty="0"/>
              <a:t>Setup the message you want to display on every tab (Important Notice)</a:t>
            </a:r>
          </a:p>
        </p:txBody>
      </p:sp>
      <p:pic>
        <p:nvPicPr>
          <p:cNvPr id="9" name="Picture 8">
            <a:extLst>
              <a:ext uri="{FF2B5EF4-FFF2-40B4-BE49-F238E27FC236}">
                <a16:creationId xmlns:a16="http://schemas.microsoft.com/office/drawing/2014/main" id="{48FCA428-3F36-87B4-26E7-C6FD5E0CF3C6}"/>
              </a:ext>
            </a:extLst>
          </p:cNvPr>
          <p:cNvPicPr>
            <a:picLocks noChangeAspect="1"/>
          </p:cNvPicPr>
          <p:nvPr/>
        </p:nvPicPr>
        <p:blipFill>
          <a:blip r:embed="rId3"/>
          <a:stretch>
            <a:fillRect/>
          </a:stretch>
        </p:blipFill>
        <p:spPr>
          <a:xfrm>
            <a:off x="3467908" y="1426810"/>
            <a:ext cx="2785767" cy="2075515"/>
          </a:xfrm>
          <a:prstGeom prst="rect">
            <a:avLst/>
          </a:prstGeom>
        </p:spPr>
      </p:pic>
      <p:sp>
        <p:nvSpPr>
          <p:cNvPr id="11" name="TextBox 10">
            <a:extLst>
              <a:ext uri="{FF2B5EF4-FFF2-40B4-BE49-F238E27FC236}">
                <a16:creationId xmlns:a16="http://schemas.microsoft.com/office/drawing/2014/main" id="{21A2744E-902B-CF9E-5FE7-3DDE77CFE9E6}"/>
              </a:ext>
            </a:extLst>
          </p:cNvPr>
          <p:cNvSpPr txBox="1"/>
          <p:nvPr/>
        </p:nvSpPr>
        <p:spPr>
          <a:xfrm>
            <a:off x="3467908" y="3626781"/>
            <a:ext cx="1929611" cy="738664"/>
          </a:xfrm>
          <a:prstGeom prst="rect">
            <a:avLst/>
          </a:prstGeom>
          <a:noFill/>
        </p:spPr>
        <p:txBody>
          <a:bodyPr wrap="square" rtlCol="0">
            <a:spAutoFit/>
          </a:bodyPr>
          <a:lstStyle/>
          <a:p>
            <a:r>
              <a:rPr lang="en-IN" sz="1400" dirty="0"/>
              <a:t>Grant people access by adding their email here</a:t>
            </a:r>
          </a:p>
        </p:txBody>
      </p:sp>
      <p:pic>
        <p:nvPicPr>
          <p:cNvPr id="13" name="Picture 12">
            <a:extLst>
              <a:ext uri="{FF2B5EF4-FFF2-40B4-BE49-F238E27FC236}">
                <a16:creationId xmlns:a16="http://schemas.microsoft.com/office/drawing/2014/main" id="{974E5D3F-9BCF-AB98-0CDD-4620082349FE}"/>
              </a:ext>
            </a:extLst>
          </p:cNvPr>
          <p:cNvPicPr>
            <a:picLocks noChangeAspect="1"/>
          </p:cNvPicPr>
          <p:nvPr/>
        </p:nvPicPr>
        <p:blipFill>
          <a:blip r:embed="rId4"/>
          <a:stretch>
            <a:fillRect/>
          </a:stretch>
        </p:blipFill>
        <p:spPr>
          <a:xfrm>
            <a:off x="6280593" y="1426810"/>
            <a:ext cx="2864422" cy="2054585"/>
          </a:xfrm>
          <a:prstGeom prst="rect">
            <a:avLst/>
          </a:prstGeom>
        </p:spPr>
      </p:pic>
      <p:sp>
        <p:nvSpPr>
          <p:cNvPr id="14" name="TextBox 13">
            <a:extLst>
              <a:ext uri="{FF2B5EF4-FFF2-40B4-BE49-F238E27FC236}">
                <a16:creationId xmlns:a16="http://schemas.microsoft.com/office/drawing/2014/main" id="{FD5456E4-79F7-B21D-49C5-5DE1A8DACEAB}"/>
              </a:ext>
            </a:extLst>
          </p:cNvPr>
          <p:cNvSpPr txBox="1"/>
          <p:nvPr/>
        </p:nvSpPr>
        <p:spPr>
          <a:xfrm>
            <a:off x="6280593" y="3553857"/>
            <a:ext cx="2504937" cy="1169551"/>
          </a:xfrm>
          <a:prstGeom prst="rect">
            <a:avLst/>
          </a:prstGeom>
          <a:noFill/>
        </p:spPr>
        <p:txBody>
          <a:bodyPr wrap="square" rtlCol="0">
            <a:spAutoFit/>
          </a:bodyPr>
          <a:lstStyle/>
          <a:p>
            <a:r>
              <a:rPr lang="en-IN" sz="1400" dirty="0"/>
              <a:t>If anyone requests access you will see it in the “</a:t>
            </a:r>
            <a:r>
              <a:rPr lang="en-IN" sz="1400" dirty="0" err="1"/>
              <a:t>AccessRequest</a:t>
            </a:r>
            <a:r>
              <a:rPr lang="en-IN" sz="1400" dirty="0"/>
              <a:t>” sheet</a:t>
            </a:r>
          </a:p>
          <a:p>
            <a:r>
              <a:rPr lang="en-IN" sz="1400" dirty="0"/>
              <a:t>Add them to the “Access” tab if you want to give access</a:t>
            </a:r>
          </a:p>
        </p:txBody>
      </p:sp>
      <p:pic>
        <p:nvPicPr>
          <p:cNvPr id="16" name="Picture 15">
            <a:extLst>
              <a:ext uri="{FF2B5EF4-FFF2-40B4-BE49-F238E27FC236}">
                <a16:creationId xmlns:a16="http://schemas.microsoft.com/office/drawing/2014/main" id="{23A37407-999F-3810-EC71-AE4D4CAF2658}"/>
              </a:ext>
            </a:extLst>
          </p:cNvPr>
          <p:cNvPicPr>
            <a:picLocks noChangeAspect="1"/>
          </p:cNvPicPr>
          <p:nvPr/>
        </p:nvPicPr>
        <p:blipFill>
          <a:blip r:embed="rId5"/>
          <a:stretch>
            <a:fillRect/>
          </a:stretch>
        </p:blipFill>
        <p:spPr>
          <a:xfrm>
            <a:off x="8796557" y="1426810"/>
            <a:ext cx="3395443" cy="2416807"/>
          </a:xfrm>
          <a:prstGeom prst="rect">
            <a:avLst/>
          </a:prstGeom>
        </p:spPr>
      </p:pic>
      <p:sp>
        <p:nvSpPr>
          <p:cNvPr id="17" name="TextBox 16">
            <a:extLst>
              <a:ext uri="{FF2B5EF4-FFF2-40B4-BE49-F238E27FC236}">
                <a16:creationId xmlns:a16="http://schemas.microsoft.com/office/drawing/2014/main" id="{CC4DEEAC-7374-B54F-E084-66FE7F3F28EA}"/>
              </a:ext>
            </a:extLst>
          </p:cNvPr>
          <p:cNvSpPr txBox="1"/>
          <p:nvPr/>
        </p:nvSpPr>
        <p:spPr>
          <a:xfrm>
            <a:off x="8828446" y="3916079"/>
            <a:ext cx="3363554" cy="1169551"/>
          </a:xfrm>
          <a:prstGeom prst="rect">
            <a:avLst/>
          </a:prstGeom>
          <a:noFill/>
        </p:spPr>
        <p:txBody>
          <a:bodyPr wrap="square" rtlCol="0">
            <a:spAutoFit/>
          </a:bodyPr>
          <a:lstStyle/>
          <a:p>
            <a:r>
              <a:rPr lang="en-IN" sz="1400" dirty="0"/>
              <a:t>Setting up a sheet to display a table (</a:t>
            </a:r>
            <a:r>
              <a:rPr lang="en-IN" sz="1400" dirty="0" err="1"/>
              <a:t>TabType</a:t>
            </a:r>
            <a:r>
              <a:rPr lang="en-IN" sz="1400" dirty="0"/>
              <a:t> = Table)</a:t>
            </a:r>
          </a:p>
          <a:p>
            <a:endParaRPr lang="en-IN" sz="1400" dirty="0"/>
          </a:p>
          <a:p>
            <a:r>
              <a:rPr lang="en-IN" sz="1400" dirty="0"/>
              <a:t>It can be any sheet data you want to display</a:t>
            </a:r>
          </a:p>
        </p:txBody>
      </p:sp>
    </p:spTree>
    <p:extLst>
      <p:ext uri="{BB962C8B-B14F-4D97-AF65-F5344CB8AC3E}">
        <p14:creationId xmlns:p14="http://schemas.microsoft.com/office/powerpoint/2010/main" val="20179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474F-D3F9-58BD-727E-F11E324779E3}"/>
              </a:ext>
            </a:extLst>
          </p:cNvPr>
          <p:cNvSpPr>
            <a:spLocks noGrp="1"/>
          </p:cNvSpPr>
          <p:nvPr>
            <p:ph type="title"/>
          </p:nvPr>
        </p:nvSpPr>
        <p:spPr/>
        <p:txBody>
          <a:bodyPr>
            <a:normAutofit fontScale="90000"/>
          </a:bodyPr>
          <a:lstStyle/>
          <a:p>
            <a:r>
              <a:rPr lang="en-IN" dirty="0"/>
              <a:t>Step 3: Setup Local Folder</a:t>
            </a:r>
          </a:p>
        </p:txBody>
      </p:sp>
      <p:sp>
        <p:nvSpPr>
          <p:cNvPr id="3" name="Content Placeholder 2">
            <a:extLst>
              <a:ext uri="{FF2B5EF4-FFF2-40B4-BE49-F238E27FC236}">
                <a16:creationId xmlns:a16="http://schemas.microsoft.com/office/drawing/2014/main" id="{2244C66A-9543-406E-5BF6-90443433D0A9}"/>
              </a:ext>
            </a:extLst>
          </p:cNvPr>
          <p:cNvSpPr>
            <a:spLocks noGrp="1"/>
          </p:cNvSpPr>
          <p:nvPr>
            <p:ph idx="1"/>
          </p:nvPr>
        </p:nvSpPr>
        <p:spPr/>
        <p:txBody>
          <a:bodyPr/>
          <a:lstStyle/>
          <a:p>
            <a:r>
              <a:rPr lang="en-IN" dirty="0"/>
              <a:t>Create a folder in your local desktop/laptop</a:t>
            </a:r>
          </a:p>
          <a:p>
            <a:r>
              <a:rPr lang="en-IN" dirty="0"/>
              <a:t>Create a subfolder called .config</a:t>
            </a:r>
          </a:p>
          <a:p>
            <a:r>
              <a:rPr lang="en-IN" dirty="0"/>
              <a:t>Create a subfolder called .banner</a:t>
            </a:r>
          </a:p>
        </p:txBody>
      </p:sp>
    </p:spTree>
    <p:extLst>
      <p:ext uri="{BB962C8B-B14F-4D97-AF65-F5344CB8AC3E}">
        <p14:creationId xmlns:p14="http://schemas.microsoft.com/office/powerpoint/2010/main" val="15495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93B0-64CC-C5E4-D465-0A605E56845F}"/>
              </a:ext>
            </a:extLst>
          </p:cNvPr>
          <p:cNvSpPr>
            <a:spLocks noGrp="1"/>
          </p:cNvSpPr>
          <p:nvPr>
            <p:ph type="title"/>
          </p:nvPr>
        </p:nvSpPr>
        <p:spPr/>
        <p:txBody>
          <a:bodyPr>
            <a:normAutofit fontScale="90000"/>
          </a:bodyPr>
          <a:lstStyle/>
          <a:p>
            <a:r>
              <a:rPr lang="en-IN" dirty="0"/>
              <a:t>Step 4: Setup Google Cloud APIs</a:t>
            </a:r>
          </a:p>
        </p:txBody>
      </p:sp>
      <p:sp>
        <p:nvSpPr>
          <p:cNvPr id="3" name="Content Placeholder 2">
            <a:extLst>
              <a:ext uri="{FF2B5EF4-FFF2-40B4-BE49-F238E27FC236}">
                <a16:creationId xmlns:a16="http://schemas.microsoft.com/office/drawing/2014/main" id="{C1117148-6832-A238-FE5F-BEB466F0C15D}"/>
              </a:ext>
            </a:extLst>
          </p:cNvPr>
          <p:cNvSpPr>
            <a:spLocks noGrp="1"/>
          </p:cNvSpPr>
          <p:nvPr>
            <p:ph idx="1"/>
          </p:nvPr>
        </p:nvSpPr>
        <p:spPr>
          <a:xfrm>
            <a:off x="691079" y="1426810"/>
            <a:ext cx="3465285" cy="4477757"/>
          </a:xfrm>
        </p:spPr>
        <p:txBody>
          <a:bodyPr/>
          <a:lstStyle/>
          <a:p>
            <a:r>
              <a:rPr lang="en-IN" dirty="0"/>
              <a:t>Go to console.google.com,</a:t>
            </a:r>
          </a:p>
          <a:p>
            <a:r>
              <a:rPr lang="en-IN" dirty="0"/>
              <a:t>Login with your </a:t>
            </a:r>
            <a:r>
              <a:rPr lang="en-IN" dirty="0" err="1"/>
              <a:t>gmail</a:t>
            </a:r>
            <a:r>
              <a:rPr lang="en-IN" dirty="0"/>
              <a:t> address.</a:t>
            </a:r>
          </a:p>
          <a:p>
            <a:r>
              <a:rPr lang="en-IN" dirty="0"/>
              <a:t>Enable Google Sheets API and Google Drive API</a:t>
            </a:r>
          </a:p>
        </p:txBody>
      </p:sp>
      <p:pic>
        <p:nvPicPr>
          <p:cNvPr id="6" name="Picture 5">
            <a:extLst>
              <a:ext uri="{FF2B5EF4-FFF2-40B4-BE49-F238E27FC236}">
                <a16:creationId xmlns:a16="http://schemas.microsoft.com/office/drawing/2014/main" id="{D1B538A9-4ADA-6B46-8F2C-50389D0890F1}"/>
              </a:ext>
            </a:extLst>
          </p:cNvPr>
          <p:cNvPicPr>
            <a:picLocks noChangeAspect="1"/>
          </p:cNvPicPr>
          <p:nvPr/>
        </p:nvPicPr>
        <p:blipFill>
          <a:blip r:embed="rId2"/>
          <a:stretch>
            <a:fillRect/>
          </a:stretch>
        </p:blipFill>
        <p:spPr>
          <a:xfrm>
            <a:off x="4081946" y="1264887"/>
            <a:ext cx="7515225" cy="5010150"/>
          </a:xfrm>
          <a:prstGeom prst="rect">
            <a:avLst/>
          </a:prstGeom>
        </p:spPr>
      </p:pic>
    </p:spTree>
    <p:extLst>
      <p:ext uri="{BB962C8B-B14F-4D97-AF65-F5344CB8AC3E}">
        <p14:creationId xmlns:p14="http://schemas.microsoft.com/office/powerpoint/2010/main" val="111227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208F-505B-78E3-9436-F2CC298068F0}"/>
              </a:ext>
            </a:extLst>
          </p:cNvPr>
          <p:cNvSpPr>
            <a:spLocks noGrp="1"/>
          </p:cNvSpPr>
          <p:nvPr>
            <p:ph type="title"/>
          </p:nvPr>
        </p:nvSpPr>
        <p:spPr/>
        <p:txBody>
          <a:bodyPr>
            <a:normAutofit fontScale="90000"/>
          </a:bodyPr>
          <a:lstStyle/>
          <a:p>
            <a:r>
              <a:rPr lang="en-IN" dirty="0"/>
              <a:t>Step 5: Configure </a:t>
            </a:r>
            <a:r>
              <a:rPr lang="en-IN" dirty="0" err="1"/>
              <a:t>Oauth</a:t>
            </a:r>
            <a:r>
              <a:rPr lang="en-IN" dirty="0"/>
              <a:t> Consent Screen</a:t>
            </a:r>
          </a:p>
        </p:txBody>
      </p:sp>
      <p:sp>
        <p:nvSpPr>
          <p:cNvPr id="3" name="Content Placeholder 2">
            <a:extLst>
              <a:ext uri="{FF2B5EF4-FFF2-40B4-BE49-F238E27FC236}">
                <a16:creationId xmlns:a16="http://schemas.microsoft.com/office/drawing/2014/main" id="{321FF1AA-F194-8F79-D47E-4C6889625D05}"/>
              </a:ext>
            </a:extLst>
          </p:cNvPr>
          <p:cNvSpPr>
            <a:spLocks noGrp="1"/>
          </p:cNvSpPr>
          <p:nvPr>
            <p:ph idx="1"/>
          </p:nvPr>
        </p:nvSpPr>
        <p:spPr>
          <a:xfrm>
            <a:off x="691079" y="1426810"/>
            <a:ext cx="4065648" cy="4477757"/>
          </a:xfrm>
        </p:spPr>
        <p:txBody>
          <a:bodyPr/>
          <a:lstStyle/>
          <a:p>
            <a:r>
              <a:rPr lang="en-IN" dirty="0"/>
              <a:t>Before you create credentials you will need to Configure the </a:t>
            </a:r>
            <a:r>
              <a:rPr lang="en-IN" dirty="0" err="1"/>
              <a:t>Oauth</a:t>
            </a:r>
            <a:r>
              <a:rPr lang="en-IN" dirty="0"/>
              <a:t> Consent Screen</a:t>
            </a:r>
          </a:p>
          <a:p>
            <a:r>
              <a:rPr lang="en-IN" dirty="0"/>
              <a:t>After you configure, make sure you “Publish”. Only after this is the auth going to work from all Google IDs</a:t>
            </a:r>
          </a:p>
        </p:txBody>
      </p:sp>
      <p:pic>
        <p:nvPicPr>
          <p:cNvPr id="5" name="Picture 4">
            <a:extLst>
              <a:ext uri="{FF2B5EF4-FFF2-40B4-BE49-F238E27FC236}">
                <a16:creationId xmlns:a16="http://schemas.microsoft.com/office/drawing/2014/main" id="{EEDCE54F-CB9E-6382-9CFE-A68478B87759}"/>
              </a:ext>
            </a:extLst>
          </p:cNvPr>
          <p:cNvPicPr>
            <a:picLocks noChangeAspect="1"/>
          </p:cNvPicPr>
          <p:nvPr/>
        </p:nvPicPr>
        <p:blipFill>
          <a:blip r:embed="rId2"/>
          <a:stretch>
            <a:fillRect/>
          </a:stretch>
        </p:blipFill>
        <p:spPr>
          <a:xfrm>
            <a:off x="4928218" y="1276350"/>
            <a:ext cx="5419725" cy="5219700"/>
          </a:xfrm>
          <a:prstGeom prst="rect">
            <a:avLst/>
          </a:prstGeom>
        </p:spPr>
      </p:pic>
    </p:spTree>
    <p:extLst>
      <p:ext uri="{BB962C8B-B14F-4D97-AF65-F5344CB8AC3E}">
        <p14:creationId xmlns:p14="http://schemas.microsoft.com/office/powerpoint/2010/main" val="21208830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326</TotalTime>
  <Words>1256</Words>
  <Application>Microsoft Office PowerPoint</Application>
  <PresentationFormat>Widescreen</PresentationFormat>
  <Paragraphs>105</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vt:lpstr>
      <vt:lpstr>Calibri</vt:lpstr>
      <vt:lpstr>Courier New</vt:lpstr>
      <vt:lpstr>Google Sans</vt:lpstr>
      <vt:lpstr>Grandview</vt:lpstr>
      <vt:lpstr>Wingdings</vt:lpstr>
      <vt:lpstr>CosineVTI</vt:lpstr>
      <vt:lpstr>Worksheet</vt:lpstr>
      <vt:lpstr>Packager Shell Object</vt:lpstr>
      <vt:lpstr>Wordpad Document</vt:lpstr>
      <vt:lpstr>PowerPoint Presentation</vt:lpstr>
      <vt:lpstr>Setup your gmail account</vt:lpstr>
      <vt:lpstr>Step 1: Source Code and Master Sheet</vt:lpstr>
      <vt:lpstr>Step 2: Setup the Master Sheet - Tabs</vt:lpstr>
      <vt:lpstr>Master Sheet: Tab Information</vt:lpstr>
      <vt:lpstr>Master Sheet: Tab Information</vt:lpstr>
      <vt:lpstr>Step 3: Setup Local Folder</vt:lpstr>
      <vt:lpstr>Step 4: Setup Google Cloud APIs</vt:lpstr>
      <vt:lpstr>Step 5: Configure Oauth Consent Screen</vt:lpstr>
      <vt:lpstr>Step 6: Configure Oauth2.0 Credentials</vt:lpstr>
      <vt:lpstr>Step 7: Setup Service Account</vt:lpstr>
      <vt:lpstr>Step 8: Create your Banner</vt:lpstr>
      <vt:lpstr>Step 9: Docker Build</vt:lpstr>
      <vt:lpstr>Step 10: Docker: Generate a access token</vt:lpstr>
      <vt:lpstr>Step 11: Convert the image to Private</vt:lpstr>
      <vt:lpstr>Step 12.1: Publish to Azure Web App</vt:lpstr>
      <vt:lpstr>Step 12.2: Publish to Azure Web App</vt:lpstr>
      <vt:lpstr>Step 13: Setup Login Authentication</vt:lpstr>
      <vt:lpstr>Step 14: Give access to the files</vt:lpstr>
      <vt:lpstr>Test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Society App</dc:title>
  <dc:creator>Mahendra Chandrasekhar</dc:creator>
  <cp:lastModifiedBy>Mahendra Chandrasekhar</cp:lastModifiedBy>
  <cp:revision>41</cp:revision>
  <dcterms:created xsi:type="dcterms:W3CDTF">2022-11-08T06:36:25Z</dcterms:created>
  <dcterms:modified xsi:type="dcterms:W3CDTF">2022-12-05T11:07:05Z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2022-11-09T06:03:38Z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fa407914-71eb-422d-b465-160185a18516</vt:lpwstr>
  </property>
  <property fmtid="{D5CDD505-2E9C-101B-9397-08002B2CF9AE}" pid="8" name="MSIP_Label_b60f8386-55a0-404e-9dce-4d5bc8b309d8_ContentBits">
    <vt:lpwstr>2</vt:lpwstr>
  </property>
</Properties>
</file>