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5"/>
  </p:notesMasterIdLst>
  <p:sldIdLst>
    <p:sldId id="256" r:id="rId3"/>
    <p:sldId id="257" r:id="rId4"/>
    <p:sldId id="258" r:id="rId5"/>
    <p:sldId id="261" r:id="rId6"/>
    <p:sldId id="262" r:id="rId7"/>
    <p:sldId id="263" r:id="rId8"/>
    <p:sldId id="265" r:id="rId9"/>
    <p:sldId id="266" r:id="rId10"/>
    <p:sldId id="268" r:id="rId11"/>
    <p:sldId id="271" r:id="rId12"/>
    <p:sldId id="269" r:id="rId13"/>
    <p:sldId id="270"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ontserrat Medium"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5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8953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67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extLst>
      <p:ext uri="{BB962C8B-B14F-4D97-AF65-F5344CB8AC3E}">
        <p14:creationId xmlns:p14="http://schemas.microsoft.com/office/powerpoint/2010/main" val="187076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8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541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518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0" name="Google Shape;80;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Google Shape;8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4" name="Google Shape;8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in this presentation is provided to you by </a:t>
            </a:r>
            <a:r>
              <a:rPr lang="id" sz="500" b="1" dirty="0">
                <a:solidFill>
                  <a:srgbClr val="0070C0"/>
                </a:solidFill>
                <a:latin typeface="Arial"/>
                <a:ea typeface="Arial"/>
                <a:cs typeface="Arial"/>
                <a:sym typeface="Arial"/>
              </a:rPr>
              <a:t>PT. AXAR Technology Raya</a:t>
            </a:r>
            <a:r>
              <a:rPr lang="id" sz="500" dirty="0">
                <a:solidFill>
                  <a:schemeClr val="lt1"/>
                </a:solidFill>
                <a:latin typeface="Arial"/>
                <a:ea typeface="Arial"/>
                <a:cs typeface="Arial"/>
                <a:sym typeface="Arial"/>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dirty="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a:solidFill>
                  <a:schemeClr val="lt1"/>
                </a:solidFill>
                <a:latin typeface="Arial"/>
                <a:ea typeface="Arial"/>
                <a:cs typeface="Arial"/>
                <a:sym typeface="Arial"/>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800" dirty="0" smtClean="0">
                <a:solidFill>
                  <a:schemeClr val="lt1"/>
                </a:solidFill>
              </a:rPr>
              <a:t>WEB </a:t>
            </a:r>
            <a:endParaRPr sz="1800" dirty="0" smtClean="0">
              <a:solidFill>
                <a:schemeClr val="lt1"/>
              </a:solidFill>
            </a:endParaRPr>
          </a:p>
          <a:p>
            <a:pPr marL="0" marR="0" lvl="0" indent="0" algn="l" rtl="0">
              <a:spcBef>
                <a:spcPts val="0"/>
              </a:spcBef>
              <a:spcAft>
                <a:spcPts val="0"/>
              </a:spcAft>
              <a:buNone/>
            </a:pPr>
            <a:r>
              <a:rPr lang="id" sz="1800" dirty="0" smtClean="0">
                <a:solidFill>
                  <a:schemeClr val="lt1"/>
                </a:solidFill>
              </a:rPr>
              <a:t>DEVELOPMENT (Backend)</a:t>
            </a:r>
            <a:endParaRPr sz="1800" dirty="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dirty="0">
                <a:solidFill>
                  <a:schemeClr val="lt1"/>
                </a:solidFill>
              </a:rPr>
              <a:t>MODUL </a:t>
            </a:r>
            <a:r>
              <a:rPr lang="id" sz="1100" dirty="0" smtClean="0">
                <a:solidFill>
                  <a:schemeClr val="lt1"/>
                </a:solidFill>
              </a:rPr>
              <a:t>1</a:t>
            </a:r>
            <a:endParaRPr sz="1100" dirty="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dirty="0" smtClean="0">
                <a:solidFill>
                  <a:schemeClr val="lt1"/>
                </a:solidFill>
              </a:rPr>
              <a:t>Dasar 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4081736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Javascript</a:t>
            </a:r>
            <a:r>
              <a:rPr lang="en-US" dirty="0" smtClean="0">
                <a:solidFill>
                  <a:schemeClr val="bg1"/>
                </a:solidFill>
              </a:rPr>
              <a:t> di </a:t>
            </a:r>
            <a:r>
              <a:rPr lang="en-US" dirty="0" err="1" smtClean="0">
                <a:solidFill>
                  <a:schemeClr val="bg1"/>
                </a:solidFill>
              </a:rPr>
              <a:t>luar</a:t>
            </a:r>
            <a:r>
              <a:rPr lang="en-US" dirty="0" smtClean="0">
                <a:solidFill>
                  <a:schemeClr val="bg1"/>
                </a:solidFill>
              </a:rPr>
              <a:t> browser</a:t>
            </a:r>
            <a:endParaRPr lang="en-US" dirty="0">
              <a:solidFill>
                <a:schemeClr val="bg1"/>
              </a:solidFill>
            </a:endParaRPr>
          </a:p>
        </p:txBody>
      </p:sp>
      <p:sp>
        <p:nvSpPr>
          <p:cNvPr id="3" name="Text Placeholder 2"/>
          <p:cNvSpPr>
            <a:spLocks noGrp="1"/>
          </p:cNvSpPr>
          <p:nvPr>
            <p:ph type="body" idx="1"/>
          </p:nvPr>
        </p:nvSpPr>
        <p:spPr/>
        <p:txBody>
          <a:bodyPr/>
          <a:lstStyle/>
          <a:p>
            <a:pPr marL="552450" indent="-457200">
              <a:buFont typeface="+mj-lt"/>
              <a:buAutoNum type="arabicPeriod"/>
            </a:pPr>
            <a:r>
              <a:rPr lang="en-US" dirty="0" err="1" smtClean="0"/>
              <a:t>Buka</a:t>
            </a:r>
            <a:r>
              <a:rPr lang="en-US" dirty="0" smtClean="0"/>
              <a:t> command prompt</a:t>
            </a:r>
          </a:p>
          <a:p>
            <a:pPr marL="552450" indent="-457200">
              <a:buFont typeface="+mj-lt"/>
              <a:buAutoNum type="arabicPeriod"/>
            </a:pPr>
            <a:r>
              <a:rPr lang="en-US" dirty="0" err="1" smtClean="0"/>
              <a:t>Jalankan</a:t>
            </a:r>
            <a:r>
              <a:rPr lang="en-US" dirty="0" smtClean="0"/>
              <a:t> </a:t>
            </a:r>
            <a:r>
              <a:rPr lang="en-US" dirty="0" err="1" smtClean="0"/>
              <a:t>perintah</a:t>
            </a:r>
            <a:r>
              <a:rPr lang="en-US" dirty="0" smtClean="0"/>
              <a:t> “node” </a:t>
            </a:r>
          </a:p>
          <a:p>
            <a:pPr marL="552450" indent="-457200">
              <a:buFont typeface="+mj-lt"/>
              <a:buAutoNum type="arabicPeriod"/>
            </a:pPr>
            <a:endParaRPr lang="en-US" dirty="0" smtClean="0"/>
          </a:p>
          <a:p>
            <a:pPr marL="552450" indent="-457200">
              <a:buFont typeface="+mj-lt"/>
              <a:buAutoNum type="arabicPeriod"/>
            </a:pPr>
            <a:endParaRPr lang="en-US" dirty="0" smtClean="0"/>
          </a:p>
          <a:p>
            <a:pPr marL="552450" indent="-457200">
              <a:buFont typeface="+mj-lt"/>
              <a:buAutoNum type="arabicPeriod"/>
            </a:pPr>
            <a:endParaRPr lang="en-US" dirty="0" smtClean="0"/>
          </a:p>
          <a:p>
            <a:pPr marL="552450" indent="-457200">
              <a:buFont typeface="+mj-lt"/>
              <a:buAutoNum type="arabicPeriod"/>
            </a:pPr>
            <a:r>
              <a:rPr lang="en-US" dirty="0" err="1" smtClean="0"/>
              <a:t>Jalankan</a:t>
            </a:r>
            <a:r>
              <a:rPr lang="en-US" dirty="0" smtClean="0"/>
              <a:t> syntax</a:t>
            </a:r>
          </a:p>
          <a:p>
            <a:pPr marL="95250" indent="0">
              <a:buNone/>
            </a:pPr>
            <a:r>
              <a:rPr lang="en-US" sz="1200" b="1" dirty="0" smtClean="0">
                <a:latin typeface="Courier New" panose="02070309020205020404" pitchFamily="49" charset="0"/>
                <a:cs typeface="Courier New" panose="02070309020205020404" pitchFamily="49" charset="0"/>
              </a:rPr>
              <a:t>console.log(“Hello World!”)</a:t>
            </a:r>
          </a:p>
          <a:p>
            <a:pPr marL="552450" indent="-45720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5153025" y="1369219"/>
            <a:ext cx="3362325" cy="1181100"/>
          </a:xfrm>
          <a:prstGeom prst="rect">
            <a:avLst/>
          </a:prstGeom>
        </p:spPr>
      </p:pic>
      <p:pic>
        <p:nvPicPr>
          <p:cNvPr id="5" name="Picture 4"/>
          <p:cNvPicPr>
            <a:picLocks noChangeAspect="1"/>
          </p:cNvPicPr>
          <p:nvPr/>
        </p:nvPicPr>
        <p:blipFill>
          <a:blip r:embed="rId3"/>
          <a:stretch>
            <a:fillRect/>
          </a:stretch>
        </p:blipFill>
        <p:spPr>
          <a:xfrm>
            <a:off x="5153025" y="2810419"/>
            <a:ext cx="3362325" cy="1934812"/>
          </a:xfrm>
          <a:prstGeom prst="rect">
            <a:avLst/>
          </a:prstGeom>
        </p:spPr>
      </p:pic>
    </p:spTree>
    <p:extLst>
      <p:ext uri="{BB962C8B-B14F-4D97-AF65-F5344CB8AC3E}">
        <p14:creationId xmlns:p14="http://schemas.microsoft.com/office/powerpoint/2010/main" val="1820063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Javascript</a:t>
            </a:r>
            <a:r>
              <a:rPr lang="en-US" dirty="0" smtClean="0">
                <a:solidFill>
                  <a:schemeClr val="bg1"/>
                </a:solidFill>
              </a:rPr>
              <a:t> di </a:t>
            </a:r>
            <a:r>
              <a:rPr lang="en-US" dirty="0" err="1" smtClean="0">
                <a:solidFill>
                  <a:schemeClr val="bg1"/>
                </a:solidFill>
              </a:rPr>
              <a:t>luar</a:t>
            </a:r>
            <a:r>
              <a:rPr lang="en-US" dirty="0" smtClean="0">
                <a:solidFill>
                  <a:schemeClr val="bg1"/>
                </a:solidFill>
              </a:rPr>
              <a:t> browser</a:t>
            </a:r>
            <a:endParaRPr lang="en-US" dirty="0">
              <a:solidFill>
                <a:schemeClr val="bg1"/>
              </a:solidFill>
            </a:endParaRPr>
          </a:p>
        </p:txBody>
      </p:sp>
      <p:sp>
        <p:nvSpPr>
          <p:cNvPr id="3" name="Text Placeholder 2"/>
          <p:cNvSpPr>
            <a:spLocks noGrp="1"/>
          </p:cNvSpPr>
          <p:nvPr>
            <p:ph type="body" idx="1"/>
          </p:nvPr>
        </p:nvSpPr>
        <p:spPr/>
        <p:txBody>
          <a:bodyPr/>
          <a:lstStyle/>
          <a:p>
            <a:pPr marL="95250" indent="0">
              <a:buNone/>
            </a:pPr>
            <a:r>
              <a:rPr lang="en-US" dirty="0" err="1" smtClean="0"/>
              <a:t>Atau</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membuat</a:t>
            </a:r>
            <a:r>
              <a:rPr lang="en-US" dirty="0" smtClean="0"/>
              <a:t> file .</a:t>
            </a:r>
            <a:r>
              <a:rPr lang="en-US" dirty="0" err="1" smtClean="0"/>
              <a:t>js</a:t>
            </a:r>
            <a:r>
              <a:rPr lang="en-US" dirty="0" smtClean="0"/>
              <a:t> </a:t>
            </a:r>
            <a:r>
              <a:rPr lang="en-US" dirty="0" err="1" smtClean="0"/>
              <a:t>menggunakan</a:t>
            </a:r>
            <a:r>
              <a:rPr lang="en-US" dirty="0" smtClean="0"/>
              <a:t> text editor. </a:t>
            </a:r>
            <a:r>
              <a:rPr lang="en-US" dirty="0" err="1" smtClean="0"/>
              <a:t>Kemudian</a:t>
            </a:r>
            <a:r>
              <a:rPr lang="en-US" dirty="0" smtClean="0"/>
              <a:t> </a:t>
            </a:r>
            <a:r>
              <a:rPr lang="en-US" dirty="0" err="1" smtClean="0"/>
              <a:t>akses</a:t>
            </a:r>
            <a:r>
              <a:rPr lang="en-US" dirty="0" smtClean="0"/>
              <a:t> folder </a:t>
            </a:r>
            <a:r>
              <a:rPr lang="en-US" dirty="0" err="1" smtClean="0"/>
              <a:t>melalui</a:t>
            </a:r>
            <a:r>
              <a:rPr lang="en-US" dirty="0" smtClean="0"/>
              <a:t> command prompt </a:t>
            </a:r>
            <a:r>
              <a:rPr lang="en-US" dirty="0" err="1" smtClean="0"/>
              <a:t>dan</a:t>
            </a:r>
            <a:r>
              <a:rPr lang="en-US" dirty="0" smtClean="0"/>
              <a:t> </a:t>
            </a:r>
            <a:r>
              <a:rPr lang="en-US" dirty="0" err="1" smtClean="0"/>
              <a:t>jalankan</a:t>
            </a:r>
            <a:r>
              <a:rPr lang="en-US" dirty="0" smtClean="0"/>
              <a:t> </a:t>
            </a:r>
            <a:r>
              <a:rPr lang="en-US" dirty="0" err="1" smtClean="0"/>
              <a:t>perintah</a:t>
            </a:r>
            <a:r>
              <a:rPr lang="en-US" dirty="0" smtClean="0"/>
              <a:t> </a:t>
            </a:r>
          </a:p>
          <a:p>
            <a:pPr marL="95250" indent="0">
              <a:buNone/>
            </a:pPr>
            <a:r>
              <a:rPr lang="en-US" sz="1200" b="1" dirty="0" smtClean="0">
                <a:latin typeface="Courier New" panose="02070309020205020404" pitchFamily="49" charset="0"/>
                <a:cs typeface="Courier New" panose="02070309020205020404" pitchFamily="49" charset="0"/>
              </a:rPr>
              <a:t>node [namafile].js</a:t>
            </a:r>
          </a:p>
          <a:p>
            <a:pPr marL="95250" indent="0">
              <a:buNone/>
            </a:pPr>
            <a:endParaRPr lang="en-US" dirty="0" smtClean="0"/>
          </a:p>
          <a:p>
            <a:pPr marL="95250" indent="0">
              <a:buNone/>
            </a:pPr>
            <a:endParaRPr lang="en-US" dirty="0" smtClean="0"/>
          </a:p>
        </p:txBody>
      </p:sp>
      <p:pic>
        <p:nvPicPr>
          <p:cNvPr id="6" name="Picture 5"/>
          <p:cNvPicPr>
            <a:picLocks noChangeAspect="1"/>
          </p:cNvPicPr>
          <p:nvPr/>
        </p:nvPicPr>
        <p:blipFill>
          <a:blip r:embed="rId2"/>
          <a:stretch>
            <a:fillRect/>
          </a:stretch>
        </p:blipFill>
        <p:spPr>
          <a:xfrm>
            <a:off x="2533650" y="2308032"/>
            <a:ext cx="4076700" cy="1190625"/>
          </a:xfrm>
          <a:prstGeom prst="rect">
            <a:avLst/>
          </a:prstGeom>
        </p:spPr>
      </p:pic>
    </p:spTree>
    <p:extLst>
      <p:ext uri="{BB962C8B-B14F-4D97-AF65-F5344CB8AC3E}">
        <p14:creationId xmlns:p14="http://schemas.microsoft.com/office/powerpoint/2010/main" val="40634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smtClean="0">
                <a:solidFill>
                  <a:schemeClr val="lt1"/>
                </a:solidFill>
                <a:latin typeface="Montserrat Medium"/>
                <a:ea typeface="Montserrat Medium"/>
                <a:cs typeface="Montserrat Medium"/>
                <a:sym typeface="Montserrat Medium"/>
              </a:rPr>
              <a:t>Development tools </a:t>
            </a:r>
            <a:r>
              <a:rPr lang="en-US" sz="1400" dirty="0" err="1" smtClean="0">
                <a:solidFill>
                  <a:schemeClr val="lt1"/>
                </a:solidFill>
                <a:latin typeface="Montserrat Medium"/>
                <a:ea typeface="Montserrat Medium"/>
                <a:cs typeface="Montserrat Medium"/>
                <a:sym typeface="Montserrat Medium"/>
              </a:rPr>
              <a:t>dan</a:t>
            </a:r>
            <a:r>
              <a:rPr lang="en-US" sz="1400" dirty="0" smtClean="0">
                <a:solidFill>
                  <a:schemeClr val="lt1"/>
                </a:solidFill>
                <a:latin typeface="Montserrat Medium"/>
                <a:ea typeface="Montserrat Medium"/>
                <a:cs typeface="Montserrat Medium"/>
                <a:sym typeface="Montserrat Medium"/>
              </a:rPr>
              <a:t> </a:t>
            </a:r>
            <a:r>
              <a:rPr lang="en-US" sz="1400" dirty="0" err="1" smtClean="0">
                <a:solidFill>
                  <a:schemeClr val="lt1"/>
                </a:solidFill>
                <a:latin typeface="Montserrat Medium"/>
                <a:ea typeface="Montserrat Medium"/>
                <a:cs typeface="Montserrat Medium"/>
                <a:sym typeface="Montserrat Medium"/>
              </a:rPr>
              <a:t>komponen-komponennya</a:t>
            </a:r>
            <a:r>
              <a:rPr lang="en-US" sz="1400" dirty="0" smtClean="0">
                <a:solidFill>
                  <a:schemeClr val="lt1"/>
                </a:solidFill>
                <a:latin typeface="Montserrat Medium"/>
                <a:ea typeface="Montserrat Medium"/>
                <a:cs typeface="Montserrat Medium"/>
                <a:sym typeface="Montserrat Medium"/>
              </a:rPr>
              <a:t>.</a:t>
            </a:r>
            <a:endParaRPr sz="1400" dirty="0" smtClean="0">
              <a:solidFill>
                <a:schemeClr val="lt1"/>
              </a:solidFill>
              <a:latin typeface="Montserrat Medium"/>
              <a:ea typeface="Montserrat Medium"/>
              <a:cs typeface="Montserrat Medium"/>
              <a:sym typeface="Montserrat Medium"/>
            </a:endParaRPr>
          </a:p>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err="1" smtClean="0">
                <a:solidFill>
                  <a:schemeClr val="lt1"/>
                </a:solidFill>
                <a:latin typeface="Montserrat Medium"/>
                <a:ea typeface="Montserrat Medium"/>
                <a:cs typeface="Montserrat Medium"/>
                <a:sym typeface="Montserrat Medium"/>
              </a:rPr>
              <a:t>Ekosistem</a:t>
            </a:r>
            <a:r>
              <a:rPr lang="en-US" sz="1400" dirty="0" smtClean="0">
                <a:solidFill>
                  <a:schemeClr val="lt1"/>
                </a:solidFill>
                <a:latin typeface="Montserrat Medium"/>
                <a:ea typeface="Montserrat Medium"/>
                <a:cs typeface="Montserrat Medium"/>
                <a:sym typeface="Montserrat Medium"/>
              </a:rPr>
              <a:t> </a:t>
            </a:r>
            <a:r>
              <a:rPr lang="en-US" sz="1400" dirty="0" err="1" smtClean="0">
                <a:solidFill>
                  <a:schemeClr val="lt1"/>
                </a:solidFill>
                <a:latin typeface="Montserrat Medium"/>
                <a:ea typeface="Montserrat Medium"/>
                <a:cs typeface="Montserrat Medium"/>
                <a:sym typeface="Montserrat Medium"/>
              </a:rPr>
              <a:t>Javascript</a:t>
            </a:r>
            <a:r>
              <a:rPr lang="en-US" dirty="0" smtClean="0">
                <a:solidFill>
                  <a:schemeClr val="lt1"/>
                </a:solidFill>
                <a:latin typeface="Montserrat Medium"/>
                <a:ea typeface="Montserrat Medium"/>
                <a:cs typeface="Montserrat Medium"/>
                <a:sym typeface="Montserrat Medium"/>
              </a:rPr>
              <a:t>: ES, JS, Node.js, Browser, HTML, CSS.</a:t>
            </a:r>
            <a:endParaRPr sz="1400" dirty="0" smtClean="0">
              <a:solidFill>
                <a:schemeClr val="lt1"/>
              </a:solidFill>
              <a:latin typeface="Montserrat Medium"/>
              <a:ea typeface="Montserrat Medium"/>
              <a:cs typeface="Montserrat Medium"/>
              <a:sym typeface="Montserrat Medium"/>
            </a:endParaRPr>
          </a:p>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err="1" smtClean="0">
                <a:solidFill>
                  <a:schemeClr val="lt1"/>
                </a:solidFill>
                <a:latin typeface="Montserrat Medium"/>
                <a:ea typeface="Montserrat Medium"/>
                <a:cs typeface="Montserrat Medium"/>
                <a:sym typeface="Montserrat Medium"/>
              </a:rPr>
              <a:t>Dasar</a:t>
            </a:r>
            <a:r>
              <a:rPr lang="en-US" dirty="0" err="1" smtClean="0">
                <a:solidFill>
                  <a:schemeClr val="lt1"/>
                </a:solidFill>
                <a:latin typeface="Montserrat Medium"/>
                <a:ea typeface="Montserrat Medium"/>
                <a:cs typeface="Montserrat Medium"/>
                <a:sym typeface="Montserrat Medium"/>
              </a:rPr>
              <a:t>-dasar</a:t>
            </a:r>
            <a:r>
              <a:rPr lang="en-US" dirty="0" smtClean="0">
                <a:solidFill>
                  <a:schemeClr val="lt1"/>
                </a:solidFill>
                <a:latin typeface="Montserrat Medium"/>
                <a:ea typeface="Montserrat Medium"/>
                <a:cs typeface="Montserrat Medium"/>
                <a:sym typeface="Montserrat Medium"/>
              </a:rPr>
              <a:t> </a:t>
            </a:r>
            <a:r>
              <a:rPr lang="en-US" dirty="0" err="1" smtClean="0">
                <a:solidFill>
                  <a:schemeClr val="lt1"/>
                </a:solidFill>
                <a:latin typeface="Montserrat Medium"/>
                <a:ea typeface="Montserrat Medium"/>
                <a:cs typeface="Montserrat Medium"/>
                <a:sym typeface="Montserrat Medium"/>
              </a:rPr>
              <a:t>javascript</a:t>
            </a:r>
            <a:endParaRPr lang="en-US" dirty="0" smtClean="0">
              <a:solidFill>
                <a:schemeClr val="lt1"/>
              </a:solidFill>
              <a:latin typeface="Montserrat Medium"/>
              <a:ea typeface="Montserrat Medium"/>
              <a:cs typeface="Montserrat Medium"/>
              <a:sym typeface="Montserrat Medium"/>
            </a:endParaRPr>
          </a:p>
          <a:p>
            <a:pPr marL="742950" marR="0" lvl="0" indent="-341313" algn="l" rtl="0">
              <a:lnSpc>
                <a:spcPct val="250000"/>
              </a:lnSpc>
              <a:spcBef>
                <a:spcPts val="0"/>
              </a:spcBef>
              <a:spcAft>
                <a:spcPts val="0"/>
              </a:spcAft>
              <a:buClr>
                <a:schemeClr val="lt1"/>
              </a:buClr>
              <a:buSzPts val="1400"/>
              <a:buFont typeface="+mj-lt"/>
              <a:buAutoNum type="arabicPeriod"/>
            </a:pPr>
            <a:r>
              <a:rPr lang="en-US" dirty="0" err="1" smtClean="0">
                <a:solidFill>
                  <a:schemeClr val="lt1"/>
                </a:solidFill>
                <a:latin typeface="Montserrat Medium"/>
                <a:ea typeface="Montserrat Medium"/>
                <a:cs typeface="Montserrat Medium"/>
                <a:sym typeface="Montserrat Medium"/>
              </a:rPr>
              <a:t>Javascript</a:t>
            </a:r>
            <a:r>
              <a:rPr lang="en-US" dirty="0" smtClean="0">
                <a:solidFill>
                  <a:schemeClr val="lt1"/>
                </a:solidFill>
                <a:latin typeface="Montserrat Medium"/>
                <a:ea typeface="Montserrat Medium"/>
                <a:cs typeface="Montserrat Medium"/>
                <a:sym typeface="Montserrat Medium"/>
              </a:rPr>
              <a:t> </a:t>
            </a:r>
            <a:r>
              <a:rPr lang="en-US" dirty="0" err="1" smtClean="0">
                <a:solidFill>
                  <a:schemeClr val="lt1"/>
                </a:solidFill>
                <a:latin typeface="Montserrat Medium"/>
                <a:ea typeface="Montserrat Medium"/>
                <a:cs typeface="Montserrat Medium"/>
                <a:sym typeface="Montserrat Medium"/>
              </a:rPr>
              <a:t>untuk</a:t>
            </a:r>
            <a:r>
              <a:rPr lang="en-US" dirty="0" smtClean="0">
                <a:solidFill>
                  <a:schemeClr val="lt1"/>
                </a:solidFill>
                <a:latin typeface="Montserrat Medium"/>
                <a:ea typeface="Montserrat Medium"/>
                <a:cs typeface="Montserrat Medium"/>
                <a:sym typeface="Montserrat Medium"/>
              </a:rPr>
              <a:t> browser </a:t>
            </a:r>
            <a:r>
              <a:rPr lang="en-US" dirty="0" err="1" smtClean="0">
                <a:solidFill>
                  <a:schemeClr val="lt1"/>
                </a:solidFill>
                <a:latin typeface="Montserrat Medium"/>
                <a:ea typeface="Montserrat Medium"/>
                <a:cs typeface="Montserrat Medium"/>
                <a:sym typeface="Montserrat Medium"/>
              </a:rPr>
              <a:t>dan</a:t>
            </a:r>
            <a:r>
              <a:rPr lang="en-US" dirty="0" smtClean="0">
                <a:solidFill>
                  <a:schemeClr val="lt1"/>
                </a:solidFill>
                <a:latin typeface="Montserrat Medium"/>
                <a:ea typeface="Montserrat Medium"/>
                <a:cs typeface="Montserrat Medium"/>
                <a:sym typeface="Montserrat Medium"/>
              </a:rPr>
              <a:t> di </a:t>
            </a:r>
            <a:r>
              <a:rPr lang="en-US" dirty="0" err="1" smtClean="0">
                <a:solidFill>
                  <a:schemeClr val="lt1"/>
                </a:solidFill>
                <a:latin typeface="Montserrat Medium"/>
                <a:ea typeface="Montserrat Medium"/>
                <a:cs typeface="Montserrat Medium"/>
                <a:sym typeface="Montserrat Medium"/>
              </a:rPr>
              <a:t>luar</a:t>
            </a:r>
            <a:r>
              <a:rPr lang="en-US" dirty="0" smtClean="0">
                <a:solidFill>
                  <a:schemeClr val="lt1"/>
                </a:solidFill>
                <a:latin typeface="Montserrat Medium"/>
                <a:ea typeface="Montserrat Medium"/>
                <a:cs typeface="Montserrat Medium"/>
                <a:sym typeface="Montserrat Medium"/>
              </a:rPr>
              <a:t> browser</a:t>
            </a:r>
          </a:p>
          <a:p>
            <a:pPr marL="742950" marR="0" lvl="0" indent="-341313" algn="l" rtl="0">
              <a:lnSpc>
                <a:spcPct val="250000"/>
              </a:lnSpc>
              <a:spcBef>
                <a:spcPts val="0"/>
              </a:spcBef>
              <a:spcAft>
                <a:spcPts val="0"/>
              </a:spcAft>
              <a:buClr>
                <a:schemeClr val="lt1"/>
              </a:buClr>
              <a:buSzPts val="1400"/>
              <a:buFont typeface="+mj-lt"/>
              <a:buAutoNum type="arabicPeriod"/>
            </a:pPr>
            <a:r>
              <a:rPr lang="en-US" dirty="0" smtClean="0">
                <a:solidFill>
                  <a:schemeClr val="lt1"/>
                </a:solidFill>
                <a:latin typeface="Montserrat Medium"/>
                <a:ea typeface="Montserrat Medium"/>
                <a:cs typeface="Montserrat Medium"/>
                <a:sym typeface="Montserrat Medium"/>
              </a:rPr>
              <a:t>Tools </a:t>
            </a:r>
            <a:r>
              <a:rPr lang="en-US" dirty="0" err="1" smtClean="0">
                <a:solidFill>
                  <a:schemeClr val="lt1"/>
                </a:solidFill>
                <a:latin typeface="Montserrat Medium"/>
                <a:ea typeface="Montserrat Medium"/>
                <a:cs typeface="Montserrat Medium"/>
                <a:sym typeface="Montserrat Medium"/>
              </a:rPr>
              <a:t>dan</a:t>
            </a:r>
            <a:r>
              <a:rPr lang="en-US" dirty="0" smtClean="0">
                <a:solidFill>
                  <a:schemeClr val="lt1"/>
                </a:solidFill>
                <a:latin typeface="Montserrat Medium"/>
                <a:ea typeface="Montserrat Medium"/>
                <a:cs typeface="Montserrat Medium"/>
                <a:sym typeface="Montserrat Medium"/>
              </a:rPr>
              <a:t> utilities</a:t>
            </a:r>
          </a:p>
          <a:p>
            <a:pPr marL="742950" marR="0" lvl="0" indent="-341313" algn="l" rtl="0">
              <a:lnSpc>
                <a:spcPct val="250000"/>
              </a:lnSpc>
              <a:spcBef>
                <a:spcPts val="0"/>
              </a:spcBef>
              <a:spcAft>
                <a:spcPts val="0"/>
              </a:spcAft>
              <a:buClr>
                <a:schemeClr val="lt1"/>
              </a:buClr>
              <a:buSzPts val="1400"/>
              <a:buFont typeface="+mj-lt"/>
              <a:buAutoNum type="arabicPeriod"/>
            </a:pPr>
            <a:r>
              <a:rPr lang="en-US" sz="1400" dirty="0" err="1" smtClean="0">
                <a:solidFill>
                  <a:schemeClr val="lt1"/>
                </a:solidFill>
                <a:latin typeface="Montserrat Medium"/>
                <a:ea typeface="Montserrat Medium"/>
                <a:cs typeface="Montserrat Medium"/>
                <a:sym typeface="Montserrat Medium"/>
              </a:rPr>
              <a:t>Konstruksi</a:t>
            </a:r>
            <a:r>
              <a:rPr lang="en-US" sz="1400" dirty="0" smtClean="0">
                <a:solidFill>
                  <a:schemeClr val="lt1"/>
                </a:solidFill>
                <a:latin typeface="Montserrat Medium"/>
                <a:ea typeface="Montserrat Medium"/>
                <a:cs typeface="Montserrat Medium"/>
                <a:sym typeface="Montserrat Medium"/>
              </a:rPr>
              <a:t> </a:t>
            </a:r>
            <a:r>
              <a:rPr lang="en-US" sz="1400" dirty="0" err="1" smtClean="0">
                <a:solidFill>
                  <a:schemeClr val="lt1"/>
                </a:solidFill>
                <a:latin typeface="Montserrat Medium"/>
                <a:ea typeface="Montserrat Medium"/>
                <a:cs typeface="Montserrat Medium"/>
                <a:sym typeface="Montserrat Medium"/>
              </a:rPr>
              <a:t>dasar</a:t>
            </a:r>
            <a:r>
              <a:rPr lang="en-US" sz="1400" dirty="0" smtClean="0">
                <a:solidFill>
                  <a:schemeClr val="lt1"/>
                </a:solidFill>
                <a:latin typeface="Montserrat Medium"/>
                <a:ea typeface="Montserrat Medium"/>
                <a:cs typeface="Montserrat Medium"/>
                <a:sym typeface="Montserrat Medium"/>
              </a:rPr>
              <a:t> Bahasa </a:t>
            </a:r>
            <a:r>
              <a:rPr lang="en-US" sz="1400" dirty="0" err="1" smtClean="0">
                <a:solidFill>
                  <a:schemeClr val="lt1"/>
                </a:solidFill>
                <a:latin typeface="Montserrat Medium"/>
                <a:ea typeface="Montserrat Medium"/>
                <a:cs typeface="Montserrat Medium"/>
                <a:sym typeface="Montserrat Medium"/>
              </a:rPr>
              <a:t>pemrograman</a:t>
            </a:r>
            <a:r>
              <a:rPr lang="en-US" sz="1400" dirty="0" smtClean="0">
                <a:solidFill>
                  <a:schemeClr val="lt1"/>
                </a:solidFill>
                <a:latin typeface="Montserrat Medium"/>
                <a:ea typeface="Montserrat Medium"/>
                <a:cs typeface="Montserrat Medium"/>
                <a:sym typeface="Montserrat Medium"/>
              </a:rPr>
              <a:t> </a:t>
            </a:r>
            <a:r>
              <a:rPr lang="en-US" sz="1400" dirty="0" err="1" smtClean="0">
                <a:solidFill>
                  <a:schemeClr val="lt1"/>
                </a:solidFill>
                <a:latin typeface="Montserrat Medium"/>
                <a:ea typeface="Montserrat Medium"/>
                <a:cs typeface="Montserrat Medium"/>
                <a:sym typeface="Montserrat Medium"/>
              </a:rPr>
              <a:t>Javascript</a:t>
            </a:r>
            <a:endParaRPr sz="1400" dirty="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500" b="1" dirty="0">
                <a:solidFill>
                  <a:srgbClr val="0C0C0C"/>
                </a:solidFill>
                <a:latin typeface="Arial"/>
                <a:ea typeface="Arial"/>
                <a:cs typeface="Arial"/>
                <a:sym typeface="Arial"/>
              </a:rPr>
              <a:t>OBJECTIVES</a:t>
            </a:r>
            <a:endParaRPr sz="1400" b="1" dirty="0">
              <a:solidFill>
                <a:srgbClr val="0C0C0C"/>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dirty="0" smtClean="0">
                <a:solidFill>
                  <a:schemeClr val="lt1"/>
                </a:solidFill>
              </a:rPr>
              <a:t>Development tools dan komponen-komponennya</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Text/Code Editor</a:t>
            </a:r>
            <a:endParaRPr lang="en-US" dirty="0">
              <a:solidFill>
                <a:schemeClr val="bg1"/>
              </a:solidFill>
            </a:endParaRPr>
          </a:p>
        </p:txBody>
      </p:sp>
      <p:pic>
        <p:nvPicPr>
          <p:cNvPr id="6" name="Picture 4" descr="Notepad++ (@Notepad_plus) | Twi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369219"/>
            <a:ext cx="1789480" cy="17894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ublime Text 3 Icon | Sublime text 3, Text logo,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275" y="1369219"/>
            <a:ext cx="2419449" cy="181458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est Visual Studio Code Extensions. - DEV Commun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57" y="1628850"/>
            <a:ext cx="2764365" cy="155495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he Atom Code Editor: A Comprehensive Review for WordPress Users | Elegant  Themes Blo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6" y="3335604"/>
            <a:ext cx="3311525" cy="129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5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Version Control</a:t>
            </a:r>
            <a:endParaRPr lang="en-US" dirty="0">
              <a:solidFill>
                <a:schemeClr val="bg1"/>
              </a:solidFill>
            </a:endParaRPr>
          </a:p>
        </p:txBody>
      </p:sp>
      <p:pic>
        <p:nvPicPr>
          <p:cNvPr id="2050" name="Picture 2" descr="Berkas:Git-logo.svg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681" y="1439495"/>
            <a:ext cx="2690637" cy="11246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untold story of Github. Github is a web based Git repository… | by  Saurabh Mhatre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925" y="2773865"/>
            <a:ext cx="1417779" cy="16489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ss kit | GitL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2109" y="2773866"/>
            <a:ext cx="1819069" cy="164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1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dirty="0" smtClean="0">
                <a:solidFill>
                  <a:schemeClr val="lt1"/>
                </a:solidFill>
              </a:rPr>
              <a:t>Ekosistem 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71500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Javascript</a:t>
            </a:r>
            <a:r>
              <a:rPr lang="en-US" dirty="0" smtClean="0">
                <a:solidFill>
                  <a:schemeClr val="bg1"/>
                </a:solidFill>
              </a:rPr>
              <a:t> di Browser</a:t>
            </a:r>
            <a:endParaRPr lang="en-US" dirty="0">
              <a:solidFill>
                <a:schemeClr val="bg1"/>
              </a:solidFill>
            </a:endParaRPr>
          </a:p>
        </p:txBody>
      </p:sp>
      <p:sp>
        <p:nvSpPr>
          <p:cNvPr id="3" name="Text Placeholder 2"/>
          <p:cNvSpPr>
            <a:spLocks noGrp="1"/>
          </p:cNvSpPr>
          <p:nvPr>
            <p:ph type="body" idx="1"/>
          </p:nvPr>
        </p:nvSpPr>
        <p:spPr>
          <a:xfrm>
            <a:off x="3657600" y="1369219"/>
            <a:ext cx="4857750" cy="2543175"/>
          </a:xfrm>
        </p:spPr>
        <p:txBody>
          <a:bodyPr/>
          <a:lstStyle/>
          <a:p>
            <a:pPr marL="552450" indent="-457200">
              <a:buClr>
                <a:schemeClr val="bg1"/>
              </a:buClr>
              <a:buFont typeface="+mj-lt"/>
              <a:buAutoNum type="arabicPeriod"/>
            </a:pPr>
            <a:r>
              <a:rPr lang="en-US" dirty="0" err="1" smtClean="0">
                <a:solidFill>
                  <a:schemeClr val="bg1"/>
                </a:solidFill>
              </a:rPr>
              <a:t>Buka</a:t>
            </a:r>
            <a:r>
              <a:rPr lang="en-US" dirty="0" smtClean="0">
                <a:solidFill>
                  <a:schemeClr val="bg1"/>
                </a:solidFill>
              </a:rPr>
              <a:t> </a:t>
            </a:r>
            <a:r>
              <a:rPr lang="en-US" dirty="0" err="1" smtClean="0">
                <a:solidFill>
                  <a:schemeClr val="bg1"/>
                </a:solidFill>
              </a:rPr>
              <a:t>peramban</a:t>
            </a:r>
            <a:r>
              <a:rPr lang="en-US" dirty="0" smtClean="0">
                <a:solidFill>
                  <a:schemeClr val="bg1"/>
                </a:solidFill>
              </a:rPr>
              <a:t>/browser (chrome </a:t>
            </a:r>
            <a:r>
              <a:rPr lang="en-US" dirty="0" err="1" smtClean="0">
                <a:solidFill>
                  <a:schemeClr val="bg1"/>
                </a:solidFill>
              </a:rPr>
              <a:t>atau</a:t>
            </a:r>
            <a:r>
              <a:rPr lang="en-US" dirty="0" smtClean="0">
                <a:solidFill>
                  <a:schemeClr val="bg1"/>
                </a:solidFill>
              </a:rPr>
              <a:t> </a:t>
            </a:r>
            <a:r>
              <a:rPr lang="en-US" dirty="0" err="1" smtClean="0">
                <a:solidFill>
                  <a:schemeClr val="bg1"/>
                </a:solidFill>
              </a:rPr>
              <a:t>firefox</a:t>
            </a:r>
            <a:r>
              <a:rPr lang="en-US" dirty="0" smtClean="0">
                <a:solidFill>
                  <a:schemeClr val="bg1"/>
                </a:solidFill>
              </a:rPr>
              <a:t>)</a:t>
            </a:r>
          </a:p>
          <a:p>
            <a:pPr marL="552450" indent="-457200">
              <a:buClr>
                <a:schemeClr val="bg1"/>
              </a:buClr>
              <a:buFont typeface="+mj-lt"/>
              <a:buAutoNum type="arabicPeriod"/>
            </a:pPr>
            <a:r>
              <a:rPr lang="en-US" dirty="0" err="1" smtClean="0">
                <a:solidFill>
                  <a:schemeClr val="bg1"/>
                </a:solidFill>
              </a:rPr>
              <a:t>Klik</a:t>
            </a:r>
            <a:r>
              <a:rPr lang="en-US" dirty="0" smtClean="0">
                <a:solidFill>
                  <a:schemeClr val="bg1"/>
                </a:solidFill>
              </a:rPr>
              <a:t> </a:t>
            </a:r>
            <a:r>
              <a:rPr lang="en-US" dirty="0" err="1" smtClean="0">
                <a:solidFill>
                  <a:schemeClr val="bg1"/>
                </a:solidFill>
              </a:rPr>
              <a:t>kanan</a:t>
            </a:r>
            <a:r>
              <a:rPr lang="en-US" dirty="0" smtClean="0">
                <a:solidFill>
                  <a:schemeClr val="bg1"/>
                </a:solidFill>
              </a:rPr>
              <a:t>, </a:t>
            </a:r>
            <a:r>
              <a:rPr lang="en-US" dirty="0" err="1" smtClean="0">
                <a:solidFill>
                  <a:schemeClr val="bg1"/>
                </a:solidFill>
              </a:rPr>
              <a:t>pilih</a:t>
            </a:r>
            <a:r>
              <a:rPr lang="en-US" dirty="0" smtClean="0">
                <a:solidFill>
                  <a:schemeClr val="bg1"/>
                </a:solidFill>
              </a:rPr>
              <a:t> Inspect (</a:t>
            </a:r>
            <a:r>
              <a:rPr lang="en-US" dirty="0" err="1" smtClean="0">
                <a:solidFill>
                  <a:schemeClr val="bg1"/>
                </a:solidFill>
              </a:rPr>
              <a:t>Ctrl+Shift+I</a:t>
            </a:r>
            <a:r>
              <a:rPr lang="en-US" dirty="0" smtClean="0">
                <a:solidFill>
                  <a:schemeClr val="bg1"/>
                </a:solidFill>
              </a:rPr>
              <a:t>)</a:t>
            </a:r>
          </a:p>
          <a:p>
            <a:pPr marL="552450" indent="-457200">
              <a:buClr>
                <a:schemeClr val="bg1"/>
              </a:buClr>
              <a:buFont typeface="+mj-lt"/>
              <a:buAutoNum type="arabicPeriod"/>
            </a:pPr>
            <a:r>
              <a:rPr lang="en-US" dirty="0" err="1" smtClean="0">
                <a:solidFill>
                  <a:schemeClr val="bg1"/>
                </a:solidFill>
              </a:rPr>
              <a:t>Pilih</a:t>
            </a:r>
            <a:r>
              <a:rPr lang="en-US" dirty="0" smtClean="0">
                <a:solidFill>
                  <a:schemeClr val="bg1"/>
                </a:solidFill>
              </a:rPr>
              <a:t> Console</a:t>
            </a:r>
          </a:p>
        </p:txBody>
      </p:sp>
      <p:pic>
        <p:nvPicPr>
          <p:cNvPr id="4" name="Picture 3"/>
          <p:cNvPicPr>
            <a:picLocks noChangeAspect="1"/>
          </p:cNvPicPr>
          <p:nvPr/>
        </p:nvPicPr>
        <p:blipFill>
          <a:blip r:embed="rId2"/>
          <a:stretch>
            <a:fillRect/>
          </a:stretch>
        </p:blipFill>
        <p:spPr>
          <a:xfrm>
            <a:off x="628650" y="1369219"/>
            <a:ext cx="2867025" cy="2543175"/>
          </a:xfrm>
          <a:prstGeom prst="rect">
            <a:avLst/>
          </a:prstGeom>
        </p:spPr>
      </p:pic>
      <p:pic>
        <p:nvPicPr>
          <p:cNvPr id="5" name="Picture 4"/>
          <p:cNvPicPr>
            <a:picLocks noChangeAspect="1"/>
          </p:cNvPicPr>
          <p:nvPr/>
        </p:nvPicPr>
        <p:blipFill>
          <a:blip r:embed="rId3"/>
          <a:stretch>
            <a:fillRect/>
          </a:stretch>
        </p:blipFill>
        <p:spPr>
          <a:xfrm>
            <a:off x="628650" y="4172525"/>
            <a:ext cx="2019300" cy="295275"/>
          </a:xfrm>
          <a:prstGeom prst="rect">
            <a:avLst/>
          </a:prstGeom>
        </p:spPr>
      </p:pic>
    </p:spTree>
    <p:extLst>
      <p:ext uri="{BB962C8B-B14F-4D97-AF65-F5344CB8AC3E}">
        <p14:creationId xmlns:p14="http://schemas.microsoft.com/office/powerpoint/2010/main" val="227500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Javascript</a:t>
            </a:r>
            <a:r>
              <a:rPr lang="en-US" dirty="0" smtClean="0">
                <a:solidFill>
                  <a:schemeClr val="bg1"/>
                </a:solidFill>
              </a:rPr>
              <a:t> di Browser</a:t>
            </a:r>
            <a:endParaRPr lang="en-US" dirty="0">
              <a:solidFill>
                <a:schemeClr val="bg1"/>
              </a:solidFill>
            </a:endParaRPr>
          </a:p>
        </p:txBody>
      </p:sp>
      <p:sp>
        <p:nvSpPr>
          <p:cNvPr id="6" name="Text Placeholder 5"/>
          <p:cNvSpPr>
            <a:spLocks noGrp="1"/>
          </p:cNvSpPr>
          <p:nvPr>
            <p:ph type="body" idx="1"/>
          </p:nvPr>
        </p:nvSpPr>
        <p:spPr>
          <a:xfrm>
            <a:off x="628650" y="3185327"/>
            <a:ext cx="7886700" cy="1447292"/>
          </a:xfrm>
        </p:spPr>
        <p:txBody>
          <a:bodyPr numCol="2"/>
          <a:lstStyle/>
          <a:p>
            <a:pPr marL="95250" indent="0" algn="ctr">
              <a:buNone/>
            </a:pPr>
            <a:r>
              <a:rPr lang="en-US" dirty="0" err="1" smtClean="0"/>
              <a:t>Menampilkan</a:t>
            </a:r>
            <a:r>
              <a:rPr lang="en-US" dirty="0" smtClean="0"/>
              <a:t> </a:t>
            </a:r>
            <a:r>
              <a:rPr lang="en-US" dirty="0" err="1" smtClean="0"/>
              <a:t>pesan</a:t>
            </a:r>
            <a:r>
              <a:rPr lang="en-US" dirty="0" smtClean="0"/>
              <a:t> </a:t>
            </a:r>
            <a:r>
              <a:rPr lang="en-US" dirty="0" err="1" smtClean="0"/>
              <a:t>melalui</a:t>
            </a:r>
            <a:r>
              <a:rPr lang="en-US" dirty="0" smtClean="0"/>
              <a:t> console</a:t>
            </a:r>
          </a:p>
          <a:p>
            <a:pPr marL="95250" indent="0" algn="ctr">
              <a:buNone/>
            </a:pPr>
            <a:endParaRPr lang="en-US" dirty="0"/>
          </a:p>
          <a:p>
            <a:pPr marL="95250" indent="0" algn="ctr">
              <a:buNone/>
            </a:pPr>
            <a:endParaRPr lang="en-US" dirty="0" smtClean="0"/>
          </a:p>
          <a:p>
            <a:pPr marL="95250" indent="0" algn="ctr">
              <a:buNone/>
            </a:pPr>
            <a:endParaRPr lang="en-US" dirty="0"/>
          </a:p>
          <a:p>
            <a:pPr marL="95250" indent="0" algn="ctr">
              <a:buNone/>
            </a:pPr>
            <a:endParaRPr lang="en-US" dirty="0" smtClean="0"/>
          </a:p>
          <a:p>
            <a:pPr marL="95250" indent="0" algn="ctr">
              <a:buNone/>
            </a:pPr>
            <a:r>
              <a:rPr lang="en-US" dirty="0" err="1" smtClean="0"/>
              <a:t>Menampilkan</a:t>
            </a:r>
            <a:r>
              <a:rPr lang="en-US" dirty="0" smtClean="0"/>
              <a:t> alert di browser</a:t>
            </a:r>
            <a:endParaRPr lang="en-US" dirty="0"/>
          </a:p>
        </p:txBody>
      </p:sp>
      <p:pic>
        <p:nvPicPr>
          <p:cNvPr id="8" name="Picture 7"/>
          <p:cNvPicPr>
            <a:picLocks noChangeAspect="1"/>
          </p:cNvPicPr>
          <p:nvPr/>
        </p:nvPicPr>
        <p:blipFill>
          <a:blip r:embed="rId2"/>
          <a:stretch>
            <a:fillRect/>
          </a:stretch>
        </p:blipFill>
        <p:spPr>
          <a:xfrm>
            <a:off x="920053" y="1369219"/>
            <a:ext cx="3572555" cy="1582365"/>
          </a:xfrm>
          <a:prstGeom prst="rect">
            <a:avLst/>
          </a:prstGeom>
        </p:spPr>
      </p:pic>
      <p:pic>
        <p:nvPicPr>
          <p:cNvPr id="10" name="Picture 9"/>
          <p:cNvPicPr>
            <a:picLocks noChangeAspect="1"/>
          </p:cNvPicPr>
          <p:nvPr/>
        </p:nvPicPr>
        <p:blipFill>
          <a:blip r:embed="rId3"/>
          <a:stretch>
            <a:fillRect/>
          </a:stretch>
        </p:blipFill>
        <p:spPr>
          <a:xfrm>
            <a:off x="4754439" y="1901226"/>
            <a:ext cx="3509703" cy="1029513"/>
          </a:xfrm>
          <a:prstGeom prst="rect">
            <a:avLst/>
          </a:prstGeom>
        </p:spPr>
      </p:pic>
      <p:pic>
        <p:nvPicPr>
          <p:cNvPr id="11" name="Picture 10"/>
          <p:cNvPicPr>
            <a:picLocks noChangeAspect="1"/>
          </p:cNvPicPr>
          <p:nvPr/>
        </p:nvPicPr>
        <p:blipFill>
          <a:blip r:embed="rId4"/>
          <a:stretch>
            <a:fillRect/>
          </a:stretch>
        </p:blipFill>
        <p:spPr>
          <a:xfrm>
            <a:off x="4754439" y="1369219"/>
            <a:ext cx="3509703" cy="489726"/>
          </a:xfrm>
          <a:prstGeom prst="rect">
            <a:avLst/>
          </a:prstGeom>
        </p:spPr>
      </p:pic>
    </p:spTree>
    <p:extLst>
      <p:ext uri="{BB962C8B-B14F-4D97-AF65-F5344CB8AC3E}">
        <p14:creationId xmlns:p14="http://schemas.microsoft.com/office/powerpoint/2010/main" val="3292408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Javascript</a:t>
            </a:r>
            <a:r>
              <a:rPr lang="en-US" dirty="0" smtClean="0">
                <a:solidFill>
                  <a:schemeClr val="bg1"/>
                </a:solidFill>
              </a:rPr>
              <a:t> di </a:t>
            </a:r>
            <a:r>
              <a:rPr lang="en-US" dirty="0" err="1" smtClean="0">
                <a:solidFill>
                  <a:schemeClr val="bg1"/>
                </a:solidFill>
              </a:rPr>
              <a:t>luar</a:t>
            </a:r>
            <a:r>
              <a:rPr lang="en-US" dirty="0" smtClean="0">
                <a:solidFill>
                  <a:schemeClr val="bg1"/>
                </a:solidFill>
              </a:rPr>
              <a:t> browser</a:t>
            </a:r>
            <a:endParaRPr lang="en-US" dirty="0">
              <a:solidFill>
                <a:schemeClr val="bg1"/>
              </a:solidFill>
            </a:endParaRPr>
          </a:p>
        </p:txBody>
      </p:sp>
      <p:sp>
        <p:nvSpPr>
          <p:cNvPr id="3" name="Text Placeholder 2"/>
          <p:cNvSpPr>
            <a:spLocks noGrp="1"/>
          </p:cNvSpPr>
          <p:nvPr>
            <p:ph type="body" idx="1"/>
          </p:nvPr>
        </p:nvSpPr>
        <p:spPr/>
        <p:txBody>
          <a:bodyPr/>
          <a:lstStyle/>
          <a:p>
            <a:pPr marL="95250" indent="0" algn="ctr">
              <a:buNone/>
            </a:pPr>
            <a:r>
              <a:rPr lang="en-US" dirty="0" smtClean="0">
                <a:solidFill>
                  <a:schemeClr val="bg1"/>
                </a:solidFill>
              </a:rPr>
              <a:t>Download </a:t>
            </a:r>
            <a:r>
              <a:rPr lang="en-US" dirty="0" err="1" smtClean="0">
                <a:solidFill>
                  <a:schemeClr val="bg1"/>
                </a:solidFill>
              </a:rPr>
              <a:t>dan</a:t>
            </a:r>
            <a:r>
              <a:rPr lang="en-US" dirty="0" smtClean="0">
                <a:solidFill>
                  <a:schemeClr val="bg1"/>
                </a:solidFill>
              </a:rPr>
              <a:t> install node </a:t>
            </a:r>
            <a:r>
              <a:rPr lang="en-US" dirty="0" err="1" smtClean="0">
                <a:solidFill>
                  <a:schemeClr val="bg1"/>
                </a:solidFill>
              </a:rPr>
              <a:t>js</a:t>
            </a:r>
            <a:endParaRPr lang="en-US" dirty="0" smtClean="0">
              <a:solidFill>
                <a:schemeClr val="bg1"/>
              </a:solidFill>
            </a:endParaRPr>
          </a:p>
        </p:txBody>
      </p:sp>
      <p:pic>
        <p:nvPicPr>
          <p:cNvPr id="6" name="Picture 5"/>
          <p:cNvPicPr>
            <a:picLocks noChangeAspect="1"/>
          </p:cNvPicPr>
          <p:nvPr/>
        </p:nvPicPr>
        <p:blipFill>
          <a:blip r:embed="rId2"/>
          <a:stretch>
            <a:fillRect/>
          </a:stretch>
        </p:blipFill>
        <p:spPr>
          <a:xfrm>
            <a:off x="1819927" y="1978835"/>
            <a:ext cx="5504146" cy="2653784"/>
          </a:xfrm>
          <a:prstGeom prst="rect">
            <a:avLst/>
          </a:prstGeom>
        </p:spPr>
      </p:pic>
    </p:spTree>
    <p:extLst>
      <p:ext uri="{BB962C8B-B14F-4D97-AF65-F5344CB8AC3E}">
        <p14:creationId xmlns:p14="http://schemas.microsoft.com/office/powerpoint/2010/main" val="4280240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783</Words>
  <Application>Microsoft Office PowerPoint</Application>
  <PresentationFormat>On-screen Show (16:9)</PresentationFormat>
  <Paragraphs>56</Paragraphs>
  <Slides>12</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Courier New</vt:lpstr>
      <vt:lpstr>Calibri</vt:lpstr>
      <vt:lpstr>Montserrat Medium</vt:lpstr>
      <vt:lpstr>Simple Light</vt:lpstr>
      <vt:lpstr>Office Theme</vt:lpstr>
      <vt:lpstr>PowerPoint Presentation</vt:lpstr>
      <vt:lpstr>PowerPoint Presentation</vt:lpstr>
      <vt:lpstr>PowerPoint Presentation</vt:lpstr>
      <vt:lpstr>Text/Code Editor</vt:lpstr>
      <vt:lpstr>Version Control</vt:lpstr>
      <vt:lpstr>PowerPoint Presentation</vt:lpstr>
      <vt:lpstr>Javascript di Browser</vt:lpstr>
      <vt:lpstr>Javascript di Browser</vt:lpstr>
      <vt:lpstr>Javascript di luar browser</vt:lpstr>
      <vt:lpstr>PowerPoint Presentation</vt:lpstr>
      <vt:lpstr>Javascript di luar browser</vt:lpstr>
      <vt:lpstr>Javascript di luar browser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dc:creator>
  <cp:lastModifiedBy>Microsoft account</cp:lastModifiedBy>
  <cp:revision>24</cp:revision>
  <dcterms:modified xsi:type="dcterms:W3CDTF">2021-03-12T06:57:37Z</dcterms:modified>
</cp:coreProperties>
</file>