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3" r:id="rId8"/>
    <p:sldId id="267" r:id="rId9"/>
    <p:sldId id="262" r:id="rId10"/>
    <p:sldId id="264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5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0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2FF00D-FCDA-435C-AB90-B8F9510F90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EAF55-0A62-45A9-9D32-9D4A49C642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RQ1: </a:t>
          </a:r>
          <a:r>
            <a:rPr lang="en-IN" baseline="0" dirty="0"/>
            <a:t>Comparative Study of DeepLabV3,  U-Net and SegFormer for Semantic Segmentation in FoodSeg103.</a:t>
          </a:r>
          <a:endParaRPr lang="en-US" dirty="0"/>
        </a:p>
      </dgm:t>
    </dgm:pt>
    <dgm:pt modelId="{065E0272-FDD9-4C1B-96DE-E69F90B49F5A}" type="parTrans" cxnId="{09F7DEBA-268C-487A-90D3-2664FD55BEA7}">
      <dgm:prSet/>
      <dgm:spPr/>
      <dgm:t>
        <a:bodyPr/>
        <a:lstStyle/>
        <a:p>
          <a:endParaRPr lang="en-US"/>
        </a:p>
      </dgm:t>
    </dgm:pt>
    <dgm:pt modelId="{B73C73CC-686D-462E-B03B-7A63BA9D3468}" type="sibTrans" cxnId="{09F7DEBA-268C-487A-90D3-2664FD55BEA7}">
      <dgm:prSet/>
      <dgm:spPr/>
      <dgm:t>
        <a:bodyPr/>
        <a:lstStyle/>
        <a:p>
          <a:endParaRPr lang="en-US"/>
        </a:p>
      </dgm:t>
    </dgm:pt>
    <dgm:pt modelId="{5028A517-8646-40FB-9ED3-9C3B07EF7C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RQ2: </a:t>
          </a:r>
          <a:r>
            <a:rPr lang="en-IN" baseline="0"/>
            <a:t>Which of the following loss functions performs better – Cross Entropy, Focal, and Dice Loss separately or combinations thereof</a:t>
          </a:r>
          <a:endParaRPr lang="en-US"/>
        </a:p>
      </dgm:t>
    </dgm:pt>
    <dgm:pt modelId="{3EFAEFF6-AAA0-41D2-9290-2FBFF9CB301D}" type="parTrans" cxnId="{7A3F53FD-9C5E-47D2-AB0D-9CC5713E60D2}">
      <dgm:prSet/>
      <dgm:spPr/>
      <dgm:t>
        <a:bodyPr/>
        <a:lstStyle/>
        <a:p>
          <a:endParaRPr lang="en-US"/>
        </a:p>
      </dgm:t>
    </dgm:pt>
    <dgm:pt modelId="{0AE2FC33-B3A7-43A3-B0A1-A1CDFF9EBAEE}" type="sibTrans" cxnId="{7A3F53FD-9C5E-47D2-AB0D-9CC5713E60D2}">
      <dgm:prSet/>
      <dgm:spPr/>
      <dgm:t>
        <a:bodyPr/>
        <a:lstStyle/>
        <a:p>
          <a:endParaRPr lang="en-US"/>
        </a:p>
      </dgm:t>
    </dgm:pt>
    <dgm:pt modelId="{58441BF1-6A95-4566-B534-A4981EBCAA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RQ3: </a:t>
          </a:r>
          <a:r>
            <a:rPr lang="en-IN" baseline="0"/>
            <a:t>Does WarmupPolyLR improve training stability compared to standard decay schedules?</a:t>
          </a:r>
          <a:endParaRPr lang="en-US"/>
        </a:p>
      </dgm:t>
    </dgm:pt>
    <dgm:pt modelId="{72346541-71E9-4EB6-81A0-6A56A02A3A75}" type="parTrans" cxnId="{F7A0020E-2981-4A52-B625-5013B8D9C34F}">
      <dgm:prSet/>
      <dgm:spPr/>
      <dgm:t>
        <a:bodyPr/>
        <a:lstStyle/>
        <a:p>
          <a:endParaRPr lang="en-US"/>
        </a:p>
      </dgm:t>
    </dgm:pt>
    <dgm:pt modelId="{E36061F8-8BA2-4089-9AAE-FB3B03EC5B21}" type="sibTrans" cxnId="{F7A0020E-2981-4A52-B625-5013B8D9C34F}">
      <dgm:prSet/>
      <dgm:spPr/>
      <dgm:t>
        <a:bodyPr/>
        <a:lstStyle/>
        <a:p>
          <a:endParaRPr lang="en-US"/>
        </a:p>
      </dgm:t>
    </dgm:pt>
    <dgm:pt modelId="{200CE536-C99B-43C9-8576-DF5327CC3A61}" type="pres">
      <dgm:prSet presAssocID="{6F2FF00D-FCDA-435C-AB90-B8F9510F90F1}" presName="root" presStyleCnt="0">
        <dgm:presLayoutVars>
          <dgm:dir/>
          <dgm:resizeHandles val="exact"/>
        </dgm:presLayoutVars>
      </dgm:prSet>
      <dgm:spPr/>
    </dgm:pt>
    <dgm:pt modelId="{6F9DEDB1-5F51-4EBE-AD61-11EFA5B1442D}" type="pres">
      <dgm:prSet presAssocID="{B31EAF55-0A62-45A9-9D32-9D4A49C64292}" presName="compNode" presStyleCnt="0"/>
      <dgm:spPr/>
    </dgm:pt>
    <dgm:pt modelId="{29D803AD-7AA6-4C89-A1EB-132DA15D0F00}" type="pres">
      <dgm:prSet presAssocID="{B31EAF55-0A62-45A9-9D32-9D4A49C64292}" presName="bgRect" presStyleLbl="bgShp" presStyleIdx="0" presStyleCnt="3"/>
      <dgm:spPr/>
    </dgm:pt>
    <dgm:pt modelId="{84B554B6-A9A8-49E7-BC91-63DB66FAC989}" type="pres">
      <dgm:prSet presAssocID="{B31EAF55-0A62-45A9-9D32-9D4A49C642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3FDA17ED-E479-4C1E-A306-F5E843151C71}" type="pres">
      <dgm:prSet presAssocID="{B31EAF55-0A62-45A9-9D32-9D4A49C64292}" presName="spaceRect" presStyleCnt="0"/>
      <dgm:spPr/>
    </dgm:pt>
    <dgm:pt modelId="{62525D88-56F0-4076-8BA2-E0D5756235BA}" type="pres">
      <dgm:prSet presAssocID="{B31EAF55-0A62-45A9-9D32-9D4A49C64292}" presName="parTx" presStyleLbl="revTx" presStyleIdx="0" presStyleCnt="3">
        <dgm:presLayoutVars>
          <dgm:chMax val="0"/>
          <dgm:chPref val="0"/>
        </dgm:presLayoutVars>
      </dgm:prSet>
      <dgm:spPr/>
    </dgm:pt>
    <dgm:pt modelId="{20098F69-90EF-4F25-BF9E-C421CA79BB5B}" type="pres">
      <dgm:prSet presAssocID="{B73C73CC-686D-462E-B03B-7A63BA9D3468}" presName="sibTrans" presStyleCnt="0"/>
      <dgm:spPr/>
    </dgm:pt>
    <dgm:pt modelId="{CD92D924-CC74-48EB-AF55-5109723DCCE8}" type="pres">
      <dgm:prSet presAssocID="{5028A517-8646-40FB-9ED3-9C3B07EF7C33}" presName="compNode" presStyleCnt="0"/>
      <dgm:spPr/>
    </dgm:pt>
    <dgm:pt modelId="{E733876E-6EC5-47D6-83A8-3FFAECCA01FD}" type="pres">
      <dgm:prSet presAssocID="{5028A517-8646-40FB-9ED3-9C3B07EF7C33}" presName="bgRect" presStyleLbl="bgShp" presStyleIdx="1" presStyleCnt="3"/>
      <dgm:spPr/>
    </dgm:pt>
    <dgm:pt modelId="{9C4D9759-0BFA-4888-BB62-1F66E7CA8FBF}" type="pres">
      <dgm:prSet presAssocID="{5028A517-8646-40FB-9ED3-9C3B07EF7C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C820CF05-E73B-4A3A-999A-2C1F4656D177}" type="pres">
      <dgm:prSet presAssocID="{5028A517-8646-40FB-9ED3-9C3B07EF7C33}" presName="spaceRect" presStyleCnt="0"/>
      <dgm:spPr/>
    </dgm:pt>
    <dgm:pt modelId="{01AF09C1-D9EF-4285-8C68-E83821BBAC35}" type="pres">
      <dgm:prSet presAssocID="{5028A517-8646-40FB-9ED3-9C3B07EF7C33}" presName="parTx" presStyleLbl="revTx" presStyleIdx="1" presStyleCnt="3">
        <dgm:presLayoutVars>
          <dgm:chMax val="0"/>
          <dgm:chPref val="0"/>
        </dgm:presLayoutVars>
      </dgm:prSet>
      <dgm:spPr/>
    </dgm:pt>
    <dgm:pt modelId="{87623959-29F8-471B-80EE-2C14848F7D24}" type="pres">
      <dgm:prSet presAssocID="{0AE2FC33-B3A7-43A3-B0A1-A1CDFF9EBAEE}" presName="sibTrans" presStyleCnt="0"/>
      <dgm:spPr/>
    </dgm:pt>
    <dgm:pt modelId="{73B21D11-5128-40E6-A6D3-1D83009B37DD}" type="pres">
      <dgm:prSet presAssocID="{58441BF1-6A95-4566-B534-A4981EBCAA04}" presName="compNode" presStyleCnt="0"/>
      <dgm:spPr/>
    </dgm:pt>
    <dgm:pt modelId="{2E0575FC-4E59-4143-96E4-F1FB1AAA719F}" type="pres">
      <dgm:prSet presAssocID="{58441BF1-6A95-4566-B534-A4981EBCAA04}" presName="bgRect" presStyleLbl="bgShp" presStyleIdx="2" presStyleCnt="3"/>
      <dgm:spPr/>
    </dgm:pt>
    <dgm:pt modelId="{6623ABBC-3250-43D7-9830-05AA28F94317}" type="pres">
      <dgm:prSet presAssocID="{58441BF1-6A95-4566-B534-A4981EBCAA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54568D8F-72DE-48ED-BBD6-5C0C30EAC810}" type="pres">
      <dgm:prSet presAssocID="{58441BF1-6A95-4566-B534-A4981EBCAA04}" presName="spaceRect" presStyleCnt="0"/>
      <dgm:spPr/>
    </dgm:pt>
    <dgm:pt modelId="{6CA5B4DF-F0ED-4DC0-B9BC-7E238646D2CD}" type="pres">
      <dgm:prSet presAssocID="{58441BF1-6A95-4566-B534-A4981EBCAA0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57F2E0C-0A2D-4611-858C-608231A62B29}" type="presOf" srcId="{58441BF1-6A95-4566-B534-A4981EBCAA04}" destId="{6CA5B4DF-F0ED-4DC0-B9BC-7E238646D2CD}" srcOrd="0" destOrd="0" presId="urn:microsoft.com/office/officeart/2018/2/layout/IconVerticalSolidList"/>
    <dgm:cxn modelId="{F7A0020E-2981-4A52-B625-5013B8D9C34F}" srcId="{6F2FF00D-FCDA-435C-AB90-B8F9510F90F1}" destId="{58441BF1-6A95-4566-B534-A4981EBCAA04}" srcOrd="2" destOrd="0" parTransId="{72346541-71E9-4EB6-81A0-6A56A02A3A75}" sibTransId="{E36061F8-8BA2-4089-9AAE-FB3B03EC5B21}"/>
    <dgm:cxn modelId="{86909D5A-E621-4836-BED2-705F693BA224}" type="presOf" srcId="{B31EAF55-0A62-45A9-9D32-9D4A49C64292}" destId="{62525D88-56F0-4076-8BA2-E0D5756235BA}" srcOrd="0" destOrd="0" presId="urn:microsoft.com/office/officeart/2018/2/layout/IconVerticalSolidList"/>
    <dgm:cxn modelId="{7C40AF65-B2D9-48C3-98CD-E246B1F11D6E}" type="presOf" srcId="{6F2FF00D-FCDA-435C-AB90-B8F9510F90F1}" destId="{200CE536-C99B-43C9-8576-DF5327CC3A61}" srcOrd="0" destOrd="0" presId="urn:microsoft.com/office/officeart/2018/2/layout/IconVerticalSolidList"/>
    <dgm:cxn modelId="{346B5387-F8FD-43C1-B212-3A78291A22C8}" type="presOf" srcId="{5028A517-8646-40FB-9ED3-9C3B07EF7C33}" destId="{01AF09C1-D9EF-4285-8C68-E83821BBAC35}" srcOrd="0" destOrd="0" presId="urn:microsoft.com/office/officeart/2018/2/layout/IconVerticalSolidList"/>
    <dgm:cxn modelId="{09F7DEBA-268C-487A-90D3-2664FD55BEA7}" srcId="{6F2FF00D-FCDA-435C-AB90-B8F9510F90F1}" destId="{B31EAF55-0A62-45A9-9D32-9D4A49C64292}" srcOrd="0" destOrd="0" parTransId="{065E0272-FDD9-4C1B-96DE-E69F90B49F5A}" sibTransId="{B73C73CC-686D-462E-B03B-7A63BA9D3468}"/>
    <dgm:cxn modelId="{7A3F53FD-9C5E-47D2-AB0D-9CC5713E60D2}" srcId="{6F2FF00D-FCDA-435C-AB90-B8F9510F90F1}" destId="{5028A517-8646-40FB-9ED3-9C3B07EF7C33}" srcOrd="1" destOrd="0" parTransId="{3EFAEFF6-AAA0-41D2-9290-2FBFF9CB301D}" sibTransId="{0AE2FC33-B3A7-43A3-B0A1-A1CDFF9EBAEE}"/>
    <dgm:cxn modelId="{E8323116-1B9F-4F06-867C-8F0C5BEE6775}" type="presParOf" srcId="{200CE536-C99B-43C9-8576-DF5327CC3A61}" destId="{6F9DEDB1-5F51-4EBE-AD61-11EFA5B1442D}" srcOrd="0" destOrd="0" presId="urn:microsoft.com/office/officeart/2018/2/layout/IconVerticalSolidList"/>
    <dgm:cxn modelId="{2701A4A6-3FF0-4036-9EBD-5BD3E34DD503}" type="presParOf" srcId="{6F9DEDB1-5F51-4EBE-AD61-11EFA5B1442D}" destId="{29D803AD-7AA6-4C89-A1EB-132DA15D0F00}" srcOrd="0" destOrd="0" presId="urn:microsoft.com/office/officeart/2018/2/layout/IconVerticalSolidList"/>
    <dgm:cxn modelId="{9D30EB82-1D4B-4F76-9330-EB713CF41C2F}" type="presParOf" srcId="{6F9DEDB1-5F51-4EBE-AD61-11EFA5B1442D}" destId="{84B554B6-A9A8-49E7-BC91-63DB66FAC989}" srcOrd="1" destOrd="0" presId="urn:microsoft.com/office/officeart/2018/2/layout/IconVerticalSolidList"/>
    <dgm:cxn modelId="{B7E93750-FDCB-4D7F-893D-1EE6E4844D7A}" type="presParOf" srcId="{6F9DEDB1-5F51-4EBE-AD61-11EFA5B1442D}" destId="{3FDA17ED-E479-4C1E-A306-F5E843151C71}" srcOrd="2" destOrd="0" presId="urn:microsoft.com/office/officeart/2018/2/layout/IconVerticalSolidList"/>
    <dgm:cxn modelId="{D06F4BB5-B823-4DFD-9DED-92D31BA07F2C}" type="presParOf" srcId="{6F9DEDB1-5F51-4EBE-AD61-11EFA5B1442D}" destId="{62525D88-56F0-4076-8BA2-E0D5756235BA}" srcOrd="3" destOrd="0" presId="urn:microsoft.com/office/officeart/2018/2/layout/IconVerticalSolidList"/>
    <dgm:cxn modelId="{A334E9FD-8276-4974-853C-ABAE3EE12BD2}" type="presParOf" srcId="{200CE536-C99B-43C9-8576-DF5327CC3A61}" destId="{20098F69-90EF-4F25-BF9E-C421CA79BB5B}" srcOrd="1" destOrd="0" presId="urn:microsoft.com/office/officeart/2018/2/layout/IconVerticalSolidList"/>
    <dgm:cxn modelId="{229D0BF2-E9C2-42ED-A207-806B82AA3AC7}" type="presParOf" srcId="{200CE536-C99B-43C9-8576-DF5327CC3A61}" destId="{CD92D924-CC74-48EB-AF55-5109723DCCE8}" srcOrd="2" destOrd="0" presId="urn:microsoft.com/office/officeart/2018/2/layout/IconVerticalSolidList"/>
    <dgm:cxn modelId="{C21BC76C-9FF2-4D5A-B948-7DE44FBA227E}" type="presParOf" srcId="{CD92D924-CC74-48EB-AF55-5109723DCCE8}" destId="{E733876E-6EC5-47D6-83A8-3FFAECCA01FD}" srcOrd="0" destOrd="0" presId="urn:microsoft.com/office/officeart/2018/2/layout/IconVerticalSolidList"/>
    <dgm:cxn modelId="{406D7A39-CCF8-43A6-9119-378CA9894C0B}" type="presParOf" srcId="{CD92D924-CC74-48EB-AF55-5109723DCCE8}" destId="{9C4D9759-0BFA-4888-BB62-1F66E7CA8FBF}" srcOrd="1" destOrd="0" presId="urn:microsoft.com/office/officeart/2018/2/layout/IconVerticalSolidList"/>
    <dgm:cxn modelId="{57D8DA0B-EA9C-4A51-8E65-68B514C96300}" type="presParOf" srcId="{CD92D924-CC74-48EB-AF55-5109723DCCE8}" destId="{C820CF05-E73B-4A3A-999A-2C1F4656D177}" srcOrd="2" destOrd="0" presId="urn:microsoft.com/office/officeart/2018/2/layout/IconVerticalSolidList"/>
    <dgm:cxn modelId="{EE09B992-547E-4B2E-9638-A0C984235869}" type="presParOf" srcId="{CD92D924-CC74-48EB-AF55-5109723DCCE8}" destId="{01AF09C1-D9EF-4285-8C68-E83821BBAC35}" srcOrd="3" destOrd="0" presId="urn:microsoft.com/office/officeart/2018/2/layout/IconVerticalSolidList"/>
    <dgm:cxn modelId="{9B93C772-9598-4956-BAD3-1BE7C935599C}" type="presParOf" srcId="{200CE536-C99B-43C9-8576-DF5327CC3A61}" destId="{87623959-29F8-471B-80EE-2C14848F7D24}" srcOrd="3" destOrd="0" presId="urn:microsoft.com/office/officeart/2018/2/layout/IconVerticalSolidList"/>
    <dgm:cxn modelId="{9F0511EB-5A65-4E10-8BF1-46E461D814D7}" type="presParOf" srcId="{200CE536-C99B-43C9-8576-DF5327CC3A61}" destId="{73B21D11-5128-40E6-A6D3-1D83009B37DD}" srcOrd="4" destOrd="0" presId="urn:microsoft.com/office/officeart/2018/2/layout/IconVerticalSolidList"/>
    <dgm:cxn modelId="{BACD6DD2-A44E-4FB3-BC67-E8B49DA9826B}" type="presParOf" srcId="{73B21D11-5128-40E6-A6D3-1D83009B37DD}" destId="{2E0575FC-4E59-4143-96E4-F1FB1AAA719F}" srcOrd="0" destOrd="0" presId="urn:microsoft.com/office/officeart/2018/2/layout/IconVerticalSolidList"/>
    <dgm:cxn modelId="{8876B206-53CE-4785-9349-9C7BB6FEFFF7}" type="presParOf" srcId="{73B21D11-5128-40E6-A6D3-1D83009B37DD}" destId="{6623ABBC-3250-43D7-9830-05AA28F94317}" srcOrd="1" destOrd="0" presId="urn:microsoft.com/office/officeart/2018/2/layout/IconVerticalSolidList"/>
    <dgm:cxn modelId="{46220FEE-D308-4053-BA59-CC89EDC64B14}" type="presParOf" srcId="{73B21D11-5128-40E6-A6D3-1D83009B37DD}" destId="{54568D8F-72DE-48ED-BBD6-5C0C30EAC810}" srcOrd="2" destOrd="0" presId="urn:microsoft.com/office/officeart/2018/2/layout/IconVerticalSolidList"/>
    <dgm:cxn modelId="{DD461FA8-5A4A-469D-9DA3-3E132ECA0A34}" type="presParOf" srcId="{73B21D11-5128-40E6-A6D3-1D83009B37DD}" destId="{6CA5B4DF-F0ED-4DC0-B9BC-7E238646D2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1739F-0369-4A75-9C45-AEF9CE75749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CCE1780-266C-4365-BD9C-50D766BFC2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Losses used: CrossEntropy, Focal, Dice (individually and combination).</a:t>
          </a:r>
          <a:endParaRPr lang="en-US"/>
        </a:p>
      </dgm:t>
    </dgm:pt>
    <dgm:pt modelId="{21B28AC7-7B8E-4440-9F8B-AEC427E8766A}" type="parTrans" cxnId="{C80CD366-7958-4651-A17F-54FFAF28A263}">
      <dgm:prSet/>
      <dgm:spPr/>
      <dgm:t>
        <a:bodyPr/>
        <a:lstStyle/>
        <a:p>
          <a:endParaRPr lang="en-US"/>
        </a:p>
      </dgm:t>
    </dgm:pt>
    <dgm:pt modelId="{CD10CEBD-E158-4CE4-8700-7FE13592C7F2}" type="sibTrans" cxnId="{C80CD366-7958-4651-A17F-54FFAF28A263}">
      <dgm:prSet/>
      <dgm:spPr/>
      <dgm:t>
        <a:bodyPr/>
        <a:lstStyle/>
        <a:p>
          <a:endParaRPr lang="en-US"/>
        </a:p>
      </dgm:t>
    </dgm:pt>
    <dgm:pt modelId="{BD0B1E1C-A338-4573-B103-977CDD1AD7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Learning Rate: WarmupPolyLR used for smooth training.</a:t>
          </a:r>
          <a:endParaRPr lang="en-US"/>
        </a:p>
      </dgm:t>
    </dgm:pt>
    <dgm:pt modelId="{FBAD9A8E-6D25-4F5F-A010-96266A40F5F9}" type="parTrans" cxnId="{B6783CD4-D8A4-448B-AA3C-B098A60EBB7C}">
      <dgm:prSet/>
      <dgm:spPr/>
      <dgm:t>
        <a:bodyPr/>
        <a:lstStyle/>
        <a:p>
          <a:endParaRPr lang="en-US"/>
        </a:p>
      </dgm:t>
    </dgm:pt>
    <dgm:pt modelId="{4292F734-DC3D-45CB-AEBE-0AEDA64861BF}" type="sibTrans" cxnId="{B6783CD4-D8A4-448B-AA3C-B098A60EBB7C}">
      <dgm:prSet/>
      <dgm:spPr/>
      <dgm:t>
        <a:bodyPr/>
        <a:lstStyle/>
        <a:p>
          <a:endParaRPr lang="en-US"/>
        </a:p>
      </dgm:t>
    </dgm:pt>
    <dgm:pt modelId="{B9F8561D-0CC6-4E6A-B5BC-04454BF740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Freezing and unfreezing the encoder during training.</a:t>
          </a:r>
          <a:endParaRPr lang="en-US"/>
        </a:p>
      </dgm:t>
    </dgm:pt>
    <dgm:pt modelId="{DC6D1B8A-958D-45C9-818E-16D3C675FD45}" type="parTrans" cxnId="{B185A0D2-4D50-4D41-BA3F-9F5130781576}">
      <dgm:prSet/>
      <dgm:spPr/>
      <dgm:t>
        <a:bodyPr/>
        <a:lstStyle/>
        <a:p>
          <a:endParaRPr lang="en-US"/>
        </a:p>
      </dgm:t>
    </dgm:pt>
    <dgm:pt modelId="{94B2B648-0D71-4076-BEB2-C07FC278F63A}" type="sibTrans" cxnId="{B185A0D2-4D50-4D41-BA3F-9F5130781576}">
      <dgm:prSet/>
      <dgm:spPr/>
      <dgm:t>
        <a:bodyPr/>
        <a:lstStyle/>
        <a:p>
          <a:endParaRPr lang="en-US"/>
        </a:p>
      </dgm:t>
    </dgm:pt>
    <dgm:pt modelId="{8A9D5825-8704-FC4F-A5CA-A7DB0808F8FE}" type="pres">
      <dgm:prSet presAssocID="{86F1739F-0369-4A75-9C45-AEF9CE7574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C131AB-6591-FF44-B8AD-5C563E7BE107}" type="pres">
      <dgm:prSet presAssocID="{FCCE1780-266C-4365-BD9C-50D766BFC211}" presName="hierRoot1" presStyleCnt="0"/>
      <dgm:spPr/>
    </dgm:pt>
    <dgm:pt modelId="{D2B0C0A7-D22E-2B44-8D7F-BA4674B06F71}" type="pres">
      <dgm:prSet presAssocID="{FCCE1780-266C-4365-BD9C-50D766BFC211}" presName="composite" presStyleCnt="0"/>
      <dgm:spPr/>
    </dgm:pt>
    <dgm:pt modelId="{D7E1B51F-2A88-E04B-8CC4-5A3F1D4AE7E0}" type="pres">
      <dgm:prSet presAssocID="{FCCE1780-266C-4365-BD9C-50D766BFC211}" presName="background" presStyleLbl="node0" presStyleIdx="0" presStyleCnt="3"/>
      <dgm:spPr/>
    </dgm:pt>
    <dgm:pt modelId="{0DD46D3E-BAAF-1A44-8ED0-D66DB1D1B526}" type="pres">
      <dgm:prSet presAssocID="{FCCE1780-266C-4365-BD9C-50D766BFC211}" presName="text" presStyleLbl="fgAcc0" presStyleIdx="0" presStyleCnt="3">
        <dgm:presLayoutVars>
          <dgm:chPref val="3"/>
        </dgm:presLayoutVars>
      </dgm:prSet>
      <dgm:spPr/>
    </dgm:pt>
    <dgm:pt modelId="{073B4A76-EAF9-3643-A889-60AECCF6D811}" type="pres">
      <dgm:prSet presAssocID="{FCCE1780-266C-4365-BD9C-50D766BFC211}" presName="hierChild2" presStyleCnt="0"/>
      <dgm:spPr/>
    </dgm:pt>
    <dgm:pt modelId="{F5F60C31-B345-4245-8FBD-3677FFFA31C3}" type="pres">
      <dgm:prSet presAssocID="{BD0B1E1C-A338-4573-B103-977CDD1AD730}" presName="hierRoot1" presStyleCnt="0"/>
      <dgm:spPr/>
    </dgm:pt>
    <dgm:pt modelId="{E843E0EF-4E66-9048-9EE1-7D400C36EF7F}" type="pres">
      <dgm:prSet presAssocID="{BD0B1E1C-A338-4573-B103-977CDD1AD730}" presName="composite" presStyleCnt="0"/>
      <dgm:spPr/>
    </dgm:pt>
    <dgm:pt modelId="{FD80B940-74AB-1144-938F-522319EA2C23}" type="pres">
      <dgm:prSet presAssocID="{BD0B1E1C-A338-4573-B103-977CDD1AD730}" presName="background" presStyleLbl="node0" presStyleIdx="1" presStyleCnt="3"/>
      <dgm:spPr/>
    </dgm:pt>
    <dgm:pt modelId="{2980D50C-976B-DF41-A344-0672ED9D9304}" type="pres">
      <dgm:prSet presAssocID="{BD0B1E1C-A338-4573-B103-977CDD1AD730}" presName="text" presStyleLbl="fgAcc0" presStyleIdx="1" presStyleCnt="3">
        <dgm:presLayoutVars>
          <dgm:chPref val="3"/>
        </dgm:presLayoutVars>
      </dgm:prSet>
      <dgm:spPr/>
    </dgm:pt>
    <dgm:pt modelId="{1FA523F5-3C44-2349-B87C-DFB7D0AB0F67}" type="pres">
      <dgm:prSet presAssocID="{BD0B1E1C-A338-4573-B103-977CDD1AD730}" presName="hierChild2" presStyleCnt="0"/>
      <dgm:spPr/>
    </dgm:pt>
    <dgm:pt modelId="{B32E3BF5-D8B4-C44A-B9C9-990DFA2DB14B}" type="pres">
      <dgm:prSet presAssocID="{B9F8561D-0CC6-4E6A-B5BC-04454BF74060}" presName="hierRoot1" presStyleCnt="0"/>
      <dgm:spPr/>
    </dgm:pt>
    <dgm:pt modelId="{AC056B48-3EF4-B14F-829B-B44B004307F4}" type="pres">
      <dgm:prSet presAssocID="{B9F8561D-0CC6-4E6A-B5BC-04454BF74060}" presName="composite" presStyleCnt="0"/>
      <dgm:spPr/>
    </dgm:pt>
    <dgm:pt modelId="{8DF7DE96-6EF2-E04B-8CF5-7A5D19F8CA08}" type="pres">
      <dgm:prSet presAssocID="{B9F8561D-0CC6-4E6A-B5BC-04454BF74060}" presName="background" presStyleLbl="node0" presStyleIdx="2" presStyleCnt="3"/>
      <dgm:spPr/>
    </dgm:pt>
    <dgm:pt modelId="{BCC9C705-C2CF-964F-879D-5CA8E5269C98}" type="pres">
      <dgm:prSet presAssocID="{B9F8561D-0CC6-4E6A-B5BC-04454BF74060}" presName="text" presStyleLbl="fgAcc0" presStyleIdx="2" presStyleCnt="3">
        <dgm:presLayoutVars>
          <dgm:chPref val="3"/>
        </dgm:presLayoutVars>
      </dgm:prSet>
      <dgm:spPr/>
    </dgm:pt>
    <dgm:pt modelId="{D682074C-DBA2-4842-ACB4-462624163C5A}" type="pres">
      <dgm:prSet presAssocID="{B9F8561D-0CC6-4E6A-B5BC-04454BF74060}" presName="hierChild2" presStyleCnt="0"/>
      <dgm:spPr/>
    </dgm:pt>
  </dgm:ptLst>
  <dgm:cxnLst>
    <dgm:cxn modelId="{4B54A62B-C80E-4A47-B2F4-3E947F9D89E5}" type="presOf" srcId="{FCCE1780-266C-4365-BD9C-50D766BFC211}" destId="{0DD46D3E-BAAF-1A44-8ED0-D66DB1D1B526}" srcOrd="0" destOrd="0" presId="urn:microsoft.com/office/officeart/2005/8/layout/hierarchy1"/>
    <dgm:cxn modelId="{5AFD105E-7178-AB46-929F-3DEB3EF66050}" type="presOf" srcId="{BD0B1E1C-A338-4573-B103-977CDD1AD730}" destId="{2980D50C-976B-DF41-A344-0672ED9D9304}" srcOrd="0" destOrd="0" presId="urn:microsoft.com/office/officeart/2005/8/layout/hierarchy1"/>
    <dgm:cxn modelId="{C80CD366-7958-4651-A17F-54FFAF28A263}" srcId="{86F1739F-0369-4A75-9C45-AEF9CE757490}" destId="{FCCE1780-266C-4365-BD9C-50D766BFC211}" srcOrd="0" destOrd="0" parTransId="{21B28AC7-7B8E-4440-9F8B-AEC427E8766A}" sibTransId="{CD10CEBD-E158-4CE4-8700-7FE13592C7F2}"/>
    <dgm:cxn modelId="{6284B38E-9CD1-ED4D-B016-5DF013C6911A}" type="presOf" srcId="{86F1739F-0369-4A75-9C45-AEF9CE757490}" destId="{8A9D5825-8704-FC4F-A5CA-A7DB0808F8FE}" srcOrd="0" destOrd="0" presId="urn:microsoft.com/office/officeart/2005/8/layout/hierarchy1"/>
    <dgm:cxn modelId="{B185A0D2-4D50-4D41-BA3F-9F5130781576}" srcId="{86F1739F-0369-4A75-9C45-AEF9CE757490}" destId="{B9F8561D-0CC6-4E6A-B5BC-04454BF74060}" srcOrd="2" destOrd="0" parTransId="{DC6D1B8A-958D-45C9-818E-16D3C675FD45}" sibTransId="{94B2B648-0D71-4076-BEB2-C07FC278F63A}"/>
    <dgm:cxn modelId="{B6783CD4-D8A4-448B-AA3C-B098A60EBB7C}" srcId="{86F1739F-0369-4A75-9C45-AEF9CE757490}" destId="{BD0B1E1C-A338-4573-B103-977CDD1AD730}" srcOrd="1" destOrd="0" parTransId="{FBAD9A8E-6D25-4F5F-A010-96266A40F5F9}" sibTransId="{4292F734-DC3D-45CB-AEBE-0AEDA64861BF}"/>
    <dgm:cxn modelId="{54505ED8-B101-954C-9F7D-2B103C809CFE}" type="presOf" srcId="{B9F8561D-0CC6-4E6A-B5BC-04454BF74060}" destId="{BCC9C705-C2CF-964F-879D-5CA8E5269C98}" srcOrd="0" destOrd="0" presId="urn:microsoft.com/office/officeart/2005/8/layout/hierarchy1"/>
    <dgm:cxn modelId="{70779E55-8B88-704A-ADD6-1FD3A1036AC5}" type="presParOf" srcId="{8A9D5825-8704-FC4F-A5CA-A7DB0808F8FE}" destId="{9CC131AB-6591-FF44-B8AD-5C563E7BE107}" srcOrd="0" destOrd="0" presId="urn:microsoft.com/office/officeart/2005/8/layout/hierarchy1"/>
    <dgm:cxn modelId="{89C8F32B-EB22-2442-BCDE-F139108C714C}" type="presParOf" srcId="{9CC131AB-6591-FF44-B8AD-5C563E7BE107}" destId="{D2B0C0A7-D22E-2B44-8D7F-BA4674B06F71}" srcOrd="0" destOrd="0" presId="urn:microsoft.com/office/officeart/2005/8/layout/hierarchy1"/>
    <dgm:cxn modelId="{DEA86EFB-A49F-4E40-BDFB-F2D227384053}" type="presParOf" srcId="{D2B0C0A7-D22E-2B44-8D7F-BA4674B06F71}" destId="{D7E1B51F-2A88-E04B-8CC4-5A3F1D4AE7E0}" srcOrd="0" destOrd="0" presId="urn:microsoft.com/office/officeart/2005/8/layout/hierarchy1"/>
    <dgm:cxn modelId="{C7526778-5FE0-B044-B58D-26D794BF1752}" type="presParOf" srcId="{D2B0C0A7-D22E-2B44-8D7F-BA4674B06F71}" destId="{0DD46D3E-BAAF-1A44-8ED0-D66DB1D1B526}" srcOrd="1" destOrd="0" presId="urn:microsoft.com/office/officeart/2005/8/layout/hierarchy1"/>
    <dgm:cxn modelId="{E4BA61F6-CE68-6042-A12B-A188EF68FC1E}" type="presParOf" srcId="{9CC131AB-6591-FF44-B8AD-5C563E7BE107}" destId="{073B4A76-EAF9-3643-A889-60AECCF6D811}" srcOrd="1" destOrd="0" presId="urn:microsoft.com/office/officeart/2005/8/layout/hierarchy1"/>
    <dgm:cxn modelId="{A0D5D00B-875F-BC47-89AC-616D52614D8F}" type="presParOf" srcId="{8A9D5825-8704-FC4F-A5CA-A7DB0808F8FE}" destId="{F5F60C31-B345-4245-8FBD-3677FFFA31C3}" srcOrd="1" destOrd="0" presId="urn:microsoft.com/office/officeart/2005/8/layout/hierarchy1"/>
    <dgm:cxn modelId="{A0662B7C-A0C5-694C-956B-CB06912A2C88}" type="presParOf" srcId="{F5F60C31-B345-4245-8FBD-3677FFFA31C3}" destId="{E843E0EF-4E66-9048-9EE1-7D400C36EF7F}" srcOrd="0" destOrd="0" presId="urn:microsoft.com/office/officeart/2005/8/layout/hierarchy1"/>
    <dgm:cxn modelId="{B1B09D08-1F08-CD47-9AFD-9DC718C1DB33}" type="presParOf" srcId="{E843E0EF-4E66-9048-9EE1-7D400C36EF7F}" destId="{FD80B940-74AB-1144-938F-522319EA2C23}" srcOrd="0" destOrd="0" presId="urn:microsoft.com/office/officeart/2005/8/layout/hierarchy1"/>
    <dgm:cxn modelId="{1445888F-B02A-214F-B3F0-5EED5CBD00C0}" type="presParOf" srcId="{E843E0EF-4E66-9048-9EE1-7D400C36EF7F}" destId="{2980D50C-976B-DF41-A344-0672ED9D9304}" srcOrd="1" destOrd="0" presId="urn:microsoft.com/office/officeart/2005/8/layout/hierarchy1"/>
    <dgm:cxn modelId="{A5B47869-40AD-934C-A4BD-844633B9005F}" type="presParOf" srcId="{F5F60C31-B345-4245-8FBD-3677FFFA31C3}" destId="{1FA523F5-3C44-2349-B87C-DFB7D0AB0F67}" srcOrd="1" destOrd="0" presId="urn:microsoft.com/office/officeart/2005/8/layout/hierarchy1"/>
    <dgm:cxn modelId="{58EE37BE-2699-B144-9785-4CFCC0627A8E}" type="presParOf" srcId="{8A9D5825-8704-FC4F-A5CA-A7DB0808F8FE}" destId="{B32E3BF5-D8B4-C44A-B9C9-990DFA2DB14B}" srcOrd="2" destOrd="0" presId="urn:microsoft.com/office/officeart/2005/8/layout/hierarchy1"/>
    <dgm:cxn modelId="{E9C23803-F3AD-6C47-826A-DC79450F9A7E}" type="presParOf" srcId="{B32E3BF5-D8B4-C44A-B9C9-990DFA2DB14B}" destId="{AC056B48-3EF4-B14F-829B-B44B004307F4}" srcOrd="0" destOrd="0" presId="urn:microsoft.com/office/officeart/2005/8/layout/hierarchy1"/>
    <dgm:cxn modelId="{6FC92C4A-5E28-4E4A-9AFB-86B59522FCB8}" type="presParOf" srcId="{AC056B48-3EF4-B14F-829B-B44B004307F4}" destId="{8DF7DE96-6EF2-E04B-8CF5-7A5D19F8CA08}" srcOrd="0" destOrd="0" presId="urn:microsoft.com/office/officeart/2005/8/layout/hierarchy1"/>
    <dgm:cxn modelId="{29CC0EDE-A0CB-7F41-998E-41C6BE19FE66}" type="presParOf" srcId="{AC056B48-3EF4-B14F-829B-B44B004307F4}" destId="{BCC9C705-C2CF-964F-879D-5CA8E5269C98}" srcOrd="1" destOrd="0" presId="urn:microsoft.com/office/officeart/2005/8/layout/hierarchy1"/>
    <dgm:cxn modelId="{C52454DE-1E56-F84F-B607-7C8E961E8B7D}" type="presParOf" srcId="{B32E3BF5-D8B4-C44A-B9C9-990DFA2DB14B}" destId="{D682074C-DBA2-4842-ACB4-462624163C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89076F-FA5F-4248-BF6A-43F93D07F9A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37C035-6DD6-4B25-B538-A41436ADE007}">
      <dgm:prSet/>
      <dgm:spPr/>
      <dgm:t>
        <a:bodyPr/>
        <a:lstStyle/>
        <a:p>
          <a:r>
            <a:rPr lang="en-US" baseline="0"/>
            <a:t>SegFormer best suited for food segmentation tasks.</a:t>
          </a:r>
          <a:endParaRPr lang="en-US"/>
        </a:p>
      </dgm:t>
    </dgm:pt>
    <dgm:pt modelId="{1BA1EF69-0040-48E5-9A30-2BBE7702FE7E}" type="parTrans" cxnId="{0329BAF2-76E9-4941-85E8-3C964A654A96}">
      <dgm:prSet/>
      <dgm:spPr/>
      <dgm:t>
        <a:bodyPr/>
        <a:lstStyle/>
        <a:p>
          <a:endParaRPr lang="en-US"/>
        </a:p>
      </dgm:t>
    </dgm:pt>
    <dgm:pt modelId="{8BBE88FE-785E-4401-A0AA-EA637EE40082}" type="sibTrans" cxnId="{0329BAF2-76E9-4941-85E8-3C964A654A96}">
      <dgm:prSet/>
      <dgm:spPr/>
      <dgm:t>
        <a:bodyPr/>
        <a:lstStyle/>
        <a:p>
          <a:endParaRPr lang="en-US"/>
        </a:p>
      </dgm:t>
    </dgm:pt>
    <dgm:pt modelId="{3670EBA7-6597-4B1A-A212-52DFB1BFCD84}">
      <dgm:prSet/>
      <dgm:spPr/>
      <dgm:t>
        <a:bodyPr/>
        <a:lstStyle/>
        <a:p>
          <a:r>
            <a:rPr lang="en-US" baseline="0"/>
            <a:t>Advanced loss functions and WarmupPolyLR helped improve training.</a:t>
          </a:r>
          <a:endParaRPr lang="en-US"/>
        </a:p>
      </dgm:t>
    </dgm:pt>
    <dgm:pt modelId="{E76D219A-CB9D-43F5-9F50-49C081200E9A}" type="parTrans" cxnId="{EDC743AB-6355-4599-83C4-D03DC4A034DC}">
      <dgm:prSet/>
      <dgm:spPr/>
      <dgm:t>
        <a:bodyPr/>
        <a:lstStyle/>
        <a:p>
          <a:endParaRPr lang="en-US"/>
        </a:p>
      </dgm:t>
    </dgm:pt>
    <dgm:pt modelId="{91B6E36F-3377-4F78-B9ED-78A3E31701F1}" type="sibTrans" cxnId="{EDC743AB-6355-4599-83C4-D03DC4A034DC}">
      <dgm:prSet/>
      <dgm:spPr/>
      <dgm:t>
        <a:bodyPr/>
        <a:lstStyle/>
        <a:p>
          <a:endParaRPr lang="en-US"/>
        </a:p>
      </dgm:t>
    </dgm:pt>
    <dgm:pt modelId="{39387502-1C5B-4EE2-AEBD-F9FEF10F5082}">
      <dgm:prSet/>
      <dgm:spPr/>
      <dgm:t>
        <a:bodyPr/>
        <a:lstStyle/>
        <a:p>
          <a:r>
            <a:rPr lang="en-US" baseline="0"/>
            <a:t>Transformer-based models generalize well across domains.</a:t>
          </a:r>
          <a:endParaRPr lang="en-US"/>
        </a:p>
      </dgm:t>
    </dgm:pt>
    <dgm:pt modelId="{D8C96293-9D7D-4F85-8C1E-AE2D40517814}" type="parTrans" cxnId="{23AD8BD5-576B-4DF5-898C-6074453AF509}">
      <dgm:prSet/>
      <dgm:spPr/>
      <dgm:t>
        <a:bodyPr/>
        <a:lstStyle/>
        <a:p>
          <a:endParaRPr lang="en-US"/>
        </a:p>
      </dgm:t>
    </dgm:pt>
    <dgm:pt modelId="{B3CE9E26-9B51-4CFD-BBCD-8FF5AF4E23CD}" type="sibTrans" cxnId="{23AD8BD5-576B-4DF5-898C-6074453AF509}">
      <dgm:prSet/>
      <dgm:spPr/>
      <dgm:t>
        <a:bodyPr/>
        <a:lstStyle/>
        <a:p>
          <a:endParaRPr lang="en-US"/>
        </a:p>
      </dgm:t>
    </dgm:pt>
    <dgm:pt modelId="{BC409321-EEDD-447B-854A-C78F2213BDF5}">
      <dgm:prSet/>
      <dgm:spPr/>
      <dgm:t>
        <a:bodyPr/>
        <a:lstStyle/>
        <a:p>
          <a:r>
            <a:rPr lang="en-US" baseline="0"/>
            <a:t>Statistical tests validated the reliability of the results.</a:t>
          </a:r>
          <a:endParaRPr lang="en-US"/>
        </a:p>
      </dgm:t>
    </dgm:pt>
    <dgm:pt modelId="{3B3F1722-FD68-451C-A7C1-695B4AB2D4AB}" type="parTrans" cxnId="{6577D762-CEB0-4211-821A-0E211B701DEA}">
      <dgm:prSet/>
      <dgm:spPr/>
      <dgm:t>
        <a:bodyPr/>
        <a:lstStyle/>
        <a:p>
          <a:endParaRPr lang="en-US"/>
        </a:p>
      </dgm:t>
    </dgm:pt>
    <dgm:pt modelId="{73CBD8A2-AC8A-4CB3-81BC-467E6AD3C0D9}" type="sibTrans" cxnId="{6577D762-CEB0-4211-821A-0E211B701DEA}">
      <dgm:prSet/>
      <dgm:spPr/>
      <dgm:t>
        <a:bodyPr/>
        <a:lstStyle/>
        <a:p>
          <a:endParaRPr lang="en-US"/>
        </a:p>
      </dgm:t>
    </dgm:pt>
    <dgm:pt modelId="{0A8020EC-9BAF-8F44-96DB-EB7C40EFF97A}" type="pres">
      <dgm:prSet presAssocID="{8589076F-FA5F-4248-BF6A-43F93D07F9A2}" presName="linear" presStyleCnt="0">
        <dgm:presLayoutVars>
          <dgm:animLvl val="lvl"/>
          <dgm:resizeHandles val="exact"/>
        </dgm:presLayoutVars>
      </dgm:prSet>
      <dgm:spPr/>
    </dgm:pt>
    <dgm:pt modelId="{70464467-E75B-4B47-8A63-0CC956377552}" type="pres">
      <dgm:prSet presAssocID="{B037C035-6DD6-4B25-B538-A41436ADE0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FDEC21F-B734-5D48-8361-0902D4E62291}" type="pres">
      <dgm:prSet presAssocID="{8BBE88FE-785E-4401-A0AA-EA637EE40082}" presName="spacer" presStyleCnt="0"/>
      <dgm:spPr/>
    </dgm:pt>
    <dgm:pt modelId="{5ED59452-E2CC-C14E-AF24-E101AF34736D}" type="pres">
      <dgm:prSet presAssocID="{3670EBA7-6597-4B1A-A212-52DFB1BFCD8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7B0C54-7CF4-5C4B-B34E-FB6F1B710E4A}" type="pres">
      <dgm:prSet presAssocID="{91B6E36F-3377-4F78-B9ED-78A3E31701F1}" presName="spacer" presStyleCnt="0"/>
      <dgm:spPr/>
    </dgm:pt>
    <dgm:pt modelId="{8E96D461-65B1-4E40-9900-5F6E9D533CF4}" type="pres">
      <dgm:prSet presAssocID="{39387502-1C5B-4EE2-AEBD-F9FEF10F508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75244A-F05D-4B46-8FB4-F13EB09A035D}" type="pres">
      <dgm:prSet presAssocID="{B3CE9E26-9B51-4CFD-BBCD-8FF5AF4E23CD}" presName="spacer" presStyleCnt="0"/>
      <dgm:spPr/>
    </dgm:pt>
    <dgm:pt modelId="{771A2947-BC8C-8749-AB7E-EE58B172226B}" type="pres">
      <dgm:prSet presAssocID="{BC409321-EEDD-447B-854A-C78F2213BDF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80503D-1030-524A-B596-6CEC35311272}" type="presOf" srcId="{39387502-1C5B-4EE2-AEBD-F9FEF10F5082}" destId="{8E96D461-65B1-4E40-9900-5F6E9D533CF4}" srcOrd="0" destOrd="0" presId="urn:microsoft.com/office/officeart/2005/8/layout/vList2"/>
    <dgm:cxn modelId="{E8E1E044-A6F4-6C40-B17B-13B5BE667869}" type="presOf" srcId="{8589076F-FA5F-4248-BF6A-43F93D07F9A2}" destId="{0A8020EC-9BAF-8F44-96DB-EB7C40EFF97A}" srcOrd="0" destOrd="0" presId="urn:microsoft.com/office/officeart/2005/8/layout/vList2"/>
    <dgm:cxn modelId="{6577D762-CEB0-4211-821A-0E211B701DEA}" srcId="{8589076F-FA5F-4248-BF6A-43F93D07F9A2}" destId="{BC409321-EEDD-447B-854A-C78F2213BDF5}" srcOrd="3" destOrd="0" parTransId="{3B3F1722-FD68-451C-A7C1-695B4AB2D4AB}" sibTransId="{73CBD8A2-AC8A-4CB3-81BC-467E6AD3C0D9}"/>
    <dgm:cxn modelId="{EDC743AB-6355-4599-83C4-D03DC4A034DC}" srcId="{8589076F-FA5F-4248-BF6A-43F93D07F9A2}" destId="{3670EBA7-6597-4B1A-A212-52DFB1BFCD84}" srcOrd="1" destOrd="0" parTransId="{E76D219A-CB9D-43F5-9F50-49C081200E9A}" sibTransId="{91B6E36F-3377-4F78-B9ED-78A3E31701F1}"/>
    <dgm:cxn modelId="{23AD8BD5-576B-4DF5-898C-6074453AF509}" srcId="{8589076F-FA5F-4248-BF6A-43F93D07F9A2}" destId="{39387502-1C5B-4EE2-AEBD-F9FEF10F5082}" srcOrd="2" destOrd="0" parTransId="{D8C96293-9D7D-4F85-8C1E-AE2D40517814}" sibTransId="{B3CE9E26-9B51-4CFD-BBCD-8FF5AF4E23CD}"/>
    <dgm:cxn modelId="{0329BAF2-76E9-4941-85E8-3C964A654A96}" srcId="{8589076F-FA5F-4248-BF6A-43F93D07F9A2}" destId="{B037C035-6DD6-4B25-B538-A41436ADE007}" srcOrd="0" destOrd="0" parTransId="{1BA1EF69-0040-48E5-9A30-2BBE7702FE7E}" sibTransId="{8BBE88FE-785E-4401-A0AA-EA637EE40082}"/>
    <dgm:cxn modelId="{79CF42F8-DCA3-E542-A2DE-CC3FDD9CEF45}" type="presOf" srcId="{3670EBA7-6597-4B1A-A212-52DFB1BFCD84}" destId="{5ED59452-E2CC-C14E-AF24-E101AF34736D}" srcOrd="0" destOrd="0" presId="urn:microsoft.com/office/officeart/2005/8/layout/vList2"/>
    <dgm:cxn modelId="{848BE0FB-4365-B940-999B-7228317ED195}" type="presOf" srcId="{B037C035-6DD6-4B25-B538-A41436ADE007}" destId="{70464467-E75B-4B47-8A63-0CC956377552}" srcOrd="0" destOrd="0" presId="urn:microsoft.com/office/officeart/2005/8/layout/vList2"/>
    <dgm:cxn modelId="{6D1C03FE-779E-6341-8AE1-4F30A3FB3BDF}" type="presOf" srcId="{BC409321-EEDD-447B-854A-C78F2213BDF5}" destId="{771A2947-BC8C-8749-AB7E-EE58B172226B}" srcOrd="0" destOrd="0" presId="urn:microsoft.com/office/officeart/2005/8/layout/vList2"/>
    <dgm:cxn modelId="{249AD92A-1711-1B43-9B8E-920B779AA16D}" type="presParOf" srcId="{0A8020EC-9BAF-8F44-96DB-EB7C40EFF97A}" destId="{70464467-E75B-4B47-8A63-0CC956377552}" srcOrd="0" destOrd="0" presId="urn:microsoft.com/office/officeart/2005/8/layout/vList2"/>
    <dgm:cxn modelId="{464B9AD3-9BE4-0C4A-B905-068E98AC6990}" type="presParOf" srcId="{0A8020EC-9BAF-8F44-96DB-EB7C40EFF97A}" destId="{EFDEC21F-B734-5D48-8361-0902D4E62291}" srcOrd="1" destOrd="0" presId="urn:microsoft.com/office/officeart/2005/8/layout/vList2"/>
    <dgm:cxn modelId="{AD39DA53-788D-9A49-B923-14C71978A74E}" type="presParOf" srcId="{0A8020EC-9BAF-8F44-96DB-EB7C40EFF97A}" destId="{5ED59452-E2CC-C14E-AF24-E101AF34736D}" srcOrd="2" destOrd="0" presId="urn:microsoft.com/office/officeart/2005/8/layout/vList2"/>
    <dgm:cxn modelId="{8084E83B-4391-F04D-923F-2BE73F1C1B75}" type="presParOf" srcId="{0A8020EC-9BAF-8F44-96DB-EB7C40EFF97A}" destId="{A57B0C54-7CF4-5C4B-B34E-FB6F1B710E4A}" srcOrd="3" destOrd="0" presId="urn:microsoft.com/office/officeart/2005/8/layout/vList2"/>
    <dgm:cxn modelId="{82D6DFF5-57EA-4F4F-9854-6B243FC725DF}" type="presParOf" srcId="{0A8020EC-9BAF-8F44-96DB-EB7C40EFF97A}" destId="{8E96D461-65B1-4E40-9900-5F6E9D533CF4}" srcOrd="4" destOrd="0" presId="urn:microsoft.com/office/officeart/2005/8/layout/vList2"/>
    <dgm:cxn modelId="{473605FA-0586-5245-A234-05AC6CB61916}" type="presParOf" srcId="{0A8020EC-9BAF-8F44-96DB-EB7C40EFF97A}" destId="{7675244A-F05D-4B46-8FB4-F13EB09A035D}" srcOrd="5" destOrd="0" presId="urn:microsoft.com/office/officeart/2005/8/layout/vList2"/>
    <dgm:cxn modelId="{C19B5915-0D39-0C45-B064-0EA9DCA78B6B}" type="presParOf" srcId="{0A8020EC-9BAF-8F44-96DB-EB7C40EFF97A}" destId="{771A2947-BC8C-8749-AB7E-EE58B17222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803AD-7AA6-4C89-A1EB-132DA15D0F00}">
      <dsp:nvSpPr>
        <dsp:cNvPr id="0" name=""/>
        <dsp:cNvSpPr/>
      </dsp:nvSpPr>
      <dsp:spPr>
        <a:xfrm>
          <a:off x="0" y="437"/>
          <a:ext cx="7200900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554B6-A9A8-49E7-BC91-63DB66FAC989}">
      <dsp:nvSpPr>
        <dsp:cNvPr id="0" name=""/>
        <dsp:cNvSpPr/>
      </dsp:nvSpPr>
      <dsp:spPr>
        <a:xfrm>
          <a:off x="309459" y="230613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25D88-56F0-4076-8BA2-E0D5756235BA}">
      <dsp:nvSpPr>
        <dsp:cNvPr id="0" name=""/>
        <dsp:cNvSpPr/>
      </dsp:nvSpPr>
      <dsp:spPr>
        <a:xfrm>
          <a:off x="1181573" y="437"/>
          <a:ext cx="60193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RQ1: </a:t>
          </a:r>
          <a:r>
            <a:rPr lang="en-IN" sz="1800" kern="1200" baseline="0" dirty="0"/>
            <a:t>Comparative Study of DeepLabV3,  U-Net and SegFormer for Semantic Segmentation in FoodSeg103.</a:t>
          </a:r>
          <a:endParaRPr lang="en-US" sz="1800" kern="1200" dirty="0"/>
        </a:p>
      </dsp:txBody>
      <dsp:txXfrm>
        <a:off x="1181573" y="437"/>
        <a:ext cx="6019326" cy="1023007"/>
      </dsp:txXfrm>
    </dsp:sp>
    <dsp:sp modelId="{E733876E-6EC5-47D6-83A8-3FFAECCA01FD}">
      <dsp:nvSpPr>
        <dsp:cNvPr id="0" name=""/>
        <dsp:cNvSpPr/>
      </dsp:nvSpPr>
      <dsp:spPr>
        <a:xfrm>
          <a:off x="0" y="1279196"/>
          <a:ext cx="7200900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D9759-0BFA-4888-BB62-1F66E7CA8FBF}">
      <dsp:nvSpPr>
        <dsp:cNvPr id="0" name=""/>
        <dsp:cNvSpPr/>
      </dsp:nvSpPr>
      <dsp:spPr>
        <a:xfrm>
          <a:off x="309459" y="1509372"/>
          <a:ext cx="562654" cy="562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F09C1-D9EF-4285-8C68-E83821BBAC35}">
      <dsp:nvSpPr>
        <dsp:cNvPr id="0" name=""/>
        <dsp:cNvSpPr/>
      </dsp:nvSpPr>
      <dsp:spPr>
        <a:xfrm>
          <a:off x="1181573" y="1279196"/>
          <a:ext cx="60193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RQ2: </a:t>
          </a:r>
          <a:r>
            <a:rPr lang="en-IN" sz="1800" kern="1200" baseline="0"/>
            <a:t>Which of the following loss functions performs better – Cross Entropy, Focal, and Dice Loss separately or combinations thereof</a:t>
          </a:r>
          <a:endParaRPr lang="en-US" sz="1800" kern="1200"/>
        </a:p>
      </dsp:txBody>
      <dsp:txXfrm>
        <a:off x="1181573" y="1279196"/>
        <a:ext cx="6019326" cy="1023007"/>
      </dsp:txXfrm>
    </dsp:sp>
    <dsp:sp modelId="{2E0575FC-4E59-4143-96E4-F1FB1AAA719F}">
      <dsp:nvSpPr>
        <dsp:cNvPr id="0" name=""/>
        <dsp:cNvSpPr/>
      </dsp:nvSpPr>
      <dsp:spPr>
        <a:xfrm>
          <a:off x="0" y="2557955"/>
          <a:ext cx="7200900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3ABBC-3250-43D7-9830-05AA28F94317}">
      <dsp:nvSpPr>
        <dsp:cNvPr id="0" name=""/>
        <dsp:cNvSpPr/>
      </dsp:nvSpPr>
      <dsp:spPr>
        <a:xfrm>
          <a:off x="309459" y="2788132"/>
          <a:ext cx="562654" cy="562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5B4DF-F0ED-4DC0-B9BC-7E238646D2CD}">
      <dsp:nvSpPr>
        <dsp:cNvPr id="0" name=""/>
        <dsp:cNvSpPr/>
      </dsp:nvSpPr>
      <dsp:spPr>
        <a:xfrm>
          <a:off x="1181573" y="2557955"/>
          <a:ext cx="601932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RQ3: </a:t>
          </a:r>
          <a:r>
            <a:rPr lang="en-IN" sz="1800" kern="1200" baseline="0"/>
            <a:t>Does WarmupPolyLR improve training stability compared to standard decay schedules?</a:t>
          </a:r>
          <a:endParaRPr lang="en-US" sz="1800" kern="1200"/>
        </a:p>
      </dsp:txBody>
      <dsp:txXfrm>
        <a:off x="1181573" y="2557955"/>
        <a:ext cx="6019326" cy="1023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1B51F-2A88-E04B-8CC4-5A3F1D4AE7E0}">
      <dsp:nvSpPr>
        <dsp:cNvPr id="0" name=""/>
        <dsp:cNvSpPr/>
      </dsp:nvSpPr>
      <dsp:spPr>
        <a:xfrm>
          <a:off x="0" y="1040793"/>
          <a:ext cx="2025253" cy="1286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46D3E-BAAF-1A44-8ED0-D66DB1D1B526}">
      <dsp:nvSpPr>
        <dsp:cNvPr id="0" name=""/>
        <dsp:cNvSpPr/>
      </dsp:nvSpPr>
      <dsp:spPr>
        <a:xfrm>
          <a:off x="225028" y="1254570"/>
          <a:ext cx="2025253" cy="128603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Losses used: CrossEntropy, Focal, Dice (individually and combination).</a:t>
          </a:r>
          <a:endParaRPr lang="en-US" sz="1600" kern="1200"/>
        </a:p>
      </dsp:txBody>
      <dsp:txXfrm>
        <a:off x="262695" y="1292237"/>
        <a:ext cx="1949919" cy="1210701"/>
      </dsp:txXfrm>
    </dsp:sp>
    <dsp:sp modelId="{FD80B940-74AB-1144-938F-522319EA2C23}">
      <dsp:nvSpPr>
        <dsp:cNvPr id="0" name=""/>
        <dsp:cNvSpPr/>
      </dsp:nvSpPr>
      <dsp:spPr>
        <a:xfrm>
          <a:off x="2475309" y="1040793"/>
          <a:ext cx="2025253" cy="1286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0D50C-976B-DF41-A344-0672ED9D9304}">
      <dsp:nvSpPr>
        <dsp:cNvPr id="0" name=""/>
        <dsp:cNvSpPr/>
      </dsp:nvSpPr>
      <dsp:spPr>
        <a:xfrm>
          <a:off x="2700337" y="1254570"/>
          <a:ext cx="2025253" cy="128603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Learning Rate: WarmupPolyLR used for smooth training.</a:t>
          </a:r>
          <a:endParaRPr lang="en-US" sz="1600" kern="1200"/>
        </a:p>
      </dsp:txBody>
      <dsp:txXfrm>
        <a:off x="2738004" y="1292237"/>
        <a:ext cx="1949919" cy="1210701"/>
      </dsp:txXfrm>
    </dsp:sp>
    <dsp:sp modelId="{8DF7DE96-6EF2-E04B-8CF5-7A5D19F8CA08}">
      <dsp:nvSpPr>
        <dsp:cNvPr id="0" name=""/>
        <dsp:cNvSpPr/>
      </dsp:nvSpPr>
      <dsp:spPr>
        <a:xfrm>
          <a:off x="4950618" y="1040793"/>
          <a:ext cx="2025253" cy="1286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9C705-C2CF-964F-879D-5CA8E5269C98}">
      <dsp:nvSpPr>
        <dsp:cNvPr id="0" name=""/>
        <dsp:cNvSpPr/>
      </dsp:nvSpPr>
      <dsp:spPr>
        <a:xfrm>
          <a:off x="5175646" y="1254570"/>
          <a:ext cx="2025253" cy="128603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Freezing and unfreezing the encoder during training.</a:t>
          </a:r>
          <a:endParaRPr lang="en-US" sz="1600" kern="1200"/>
        </a:p>
      </dsp:txBody>
      <dsp:txXfrm>
        <a:off x="5213313" y="1292237"/>
        <a:ext cx="1949919" cy="1210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64467-E75B-4B47-8A63-0CC956377552}">
      <dsp:nvSpPr>
        <dsp:cNvPr id="0" name=""/>
        <dsp:cNvSpPr/>
      </dsp:nvSpPr>
      <dsp:spPr>
        <a:xfrm>
          <a:off x="0" y="48419"/>
          <a:ext cx="4879728" cy="1316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SegFormer best suited for food segmentation tasks.</a:t>
          </a:r>
          <a:endParaRPr lang="en-US" sz="2500" kern="1200"/>
        </a:p>
      </dsp:txBody>
      <dsp:txXfrm>
        <a:off x="64254" y="112673"/>
        <a:ext cx="4751220" cy="1187742"/>
      </dsp:txXfrm>
    </dsp:sp>
    <dsp:sp modelId="{5ED59452-E2CC-C14E-AF24-E101AF34736D}">
      <dsp:nvSpPr>
        <dsp:cNvPr id="0" name=""/>
        <dsp:cNvSpPr/>
      </dsp:nvSpPr>
      <dsp:spPr>
        <a:xfrm>
          <a:off x="0" y="1436670"/>
          <a:ext cx="4879728" cy="1316250"/>
        </a:xfrm>
        <a:prstGeom prst="round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Advanced loss functions and WarmupPolyLR helped improve training.</a:t>
          </a:r>
          <a:endParaRPr lang="en-US" sz="2500" kern="1200"/>
        </a:p>
      </dsp:txBody>
      <dsp:txXfrm>
        <a:off x="64254" y="1500924"/>
        <a:ext cx="4751220" cy="1187742"/>
      </dsp:txXfrm>
    </dsp:sp>
    <dsp:sp modelId="{8E96D461-65B1-4E40-9900-5F6E9D533CF4}">
      <dsp:nvSpPr>
        <dsp:cNvPr id="0" name=""/>
        <dsp:cNvSpPr/>
      </dsp:nvSpPr>
      <dsp:spPr>
        <a:xfrm>
          <a:off x="0" y="2824920"/>
          <a:ext cx="4879728" cy="1316250"/>
        </a:xfrm>
        <a:prstGeom prst="roundRect">
          <a:avLst/>
        </a:prstGeom>
        <a:solidFill>
          <a:schemeClr val="accent2">
            <a:hueOff val="-110435"/>
            <a:satOff val="-36223"/>
            <a:lumOff val="-132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Transformer-based models generalize well across domains.</a:t>
          </a:r>
          <a:endParaRPr lang="en-US" sz="2500" kern="1200"/>
        </a:p>
      </dsp:txBody>
      <dsp:txXfrm>
        <a:off x="64254" y="2889174"/>
        <a:ext cx="4751220" cy="1187742"/>
      </dsp:txXfrm>
    </dsp:sp>
    <dsp:sp modelId="{771A2947-BC8C-8749-AB7E-EE58B172226B}">
      <dsp:nvSpPr>
        <dsp:cNvPr id="0" name=""/>
        <dsp:cNvSpPr/>
      </dsp:nvSpPr>
      <dsp:spPr>
        <a:xfrm>
          <a:off x="0" y="4213170"/>
          <a:ext cx="4879728" cy="1316250"/>
        </a:xfrm>
        <a:prstGeom prst="round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Statistical tests validated the reliability of the results.</a:t>
          </a:r>
          <a:endParaRPr lang="en-US" sz="2500" kern="1200"/>
        </a:p>
      </dsp:txBody>
      <dsp:txXfrm>
        <a:off x="64254" y="4277424"/>
        <a:ext cx="4751220" cy="1187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CE5D6-E28A-2548-9D7F-6E28DAE622C1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8E9EC-6D2A-684B-B8CB-CD134E165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8E9EC-6D2A-684B-B8CB-CD134E165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4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7073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63833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0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8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709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558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78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606.0091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869" y="1439918"/>
            <a:ext cx="7367752" cy="1460938"/>
          </a:xfrm>
          <a:noFill/>
          <a:ln>
            <a:solidFill>
              <a:schemeClr val="tx1"/>
            </a:solidFill>
          </a:ln>
        </p:spPr>
        <p:txBody>
          <a:bodyPr wrap="square">
            <a:normAutofit/>
          </a:bodyPr>
          <a:lstStyle/>
          <a:p>
            <a:r>
              <a:rPr lang="en-IN" sz="2200" dirty="0">
                <a:solidFill>
                  <a:schemeClr val="tx1"/>
                </a:solidFill>
              </a:rPr>
              <a:t>Comparative Study of DeepLabV3, U-Net and SegFormer for Semantic Segmentation in FoodSeg103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2869" y="3205656"/>
            <a:ext cx="7367752" cy="1576552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IN" sz="2100" dirty="0">
                <a:solidFill>
                  <a:schemeClr val="tx2">
                    <a:lumMod val="90000"/>
                  </a:schemeClr>
                </a:solidFill>
              </a:rPr>
              <a:t>Mahendran Jinachandran</a:t>
            </a:r>
          </a:p>
          <a:p>
            <a:pPr>
              <a:lnSpc>
                <a:spcPct val="90000"/>
              </a:lnSpc>
            </a:pPr>
            <a:endParaRPr lang="en-IN" sz="2100" dirty="0">
              <a:solidFill>
                <a:schemeClr val="tx2">
                  <a:lumMod val="9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IN" sz="2100" dirty="0">
                <a:solidFill>
                  <a:schemeClr val="tx2">
                    <a:lumMod val="90000"/>
                  </a:schemeClr>
                </a:solidFill>
              </a:rPr>
              <a:t>MSc Artificial Intelligence and Machine Learning</a:t>
            </a:r>
          </a:p>
          <a:p>
            <a:pPr>
              <a:lnSpc>
                <a:spcPct val="90000"/>
              </a:lnSpc>
            </a:pPr>
            <a:r>
              <a:rPr lang="en-IN" sz="2100" dirty="0">
                <a:solidFill>
                  <a:schemeClr val="tx2">
                    <a:lumMod val="90000"/>
                  </a:schemeClr>
                </a:solidFill>
              </a:rPr>
              <a:t>University of Limerick</a:t>
            </a:r>
          </a:p>
          <a:p>
            <a:pPr>
              <a:lnSpc>
                <a:spcPct val="90000"/>
              </a:lnSpc>
            </a:pPr>
            <a:endParaRPr lang="en-IN" sz="2100" dirty="0">
              <a:solidFill>
                <a:schemeClr val="tx2">
                  <a:lumMod val="9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IN" sz="2100" dirty="0">
                <a:solidFill>
                  <a:schemeClr val="tx2">
                    <a:lumMod val="90000"/>
                  </a:schemeClr>
                </a:solidFill>
              </a:rPr>
              <a:t>August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898" y="685800"/>
            <a:ext cx="5778873" cy="1485900"/>
          </a:xfrm>
        </p:spPr>
        <p:txBody>
          <a:bodyPr>
            <a:normAutofit/>
          </a:bodyPr>
          <a:lstStyle/>
          <a:p>
            <a:r>
              <a:rPr lang="en-IN"/>
              <a:t>Generalization on Cityscapes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228330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898" y="2286000"/>
            <a:ext cx="5778873" cy="3581400"/>
          </a:xfrm>
        </p:spPr>
        <p:txBody>
          <a:bodyPr>
            <a:normAutofit/>
          </a:bodyPr>
          <a:lstStyle/>
          <a:p>
            <a:r>
              <a:rPr dirty="0"/>
              <a:t>Best configuration (Exp 8) evaluated on Cityscapes dataset.</a:t>
            </a:r>
          </a:p>
          <a:p>
            <a:r>
              <a:rPr dirty="0"/>
              <a:t>SegFormer achieved 91.35% accuracy and 50.84 mIoU.</a:t>
            </a:r>
          </a:p>
          <a:p>
            <a:r>
              <a:rPr dirty="0"/>
              <a:t>Performed better than DeepLabV3 and U-Net.</a:t>
            </a:r>
          </a:p>
          <a:p>
            <a:r>
              <a:rPr dirty="0"/>
              <a:t>Proved SegFormer’s strength beyond food domain.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639704"/>
            <a:ext cx="2474684" cy="5577840"/>
          </a:xfrm>
        </p:spPr>
        <p:txBody>
          <a:bodyPr anchor="ctr">
            <a:normAutofit/>
          </a:bodyPr>
          <a:lstStyle/>
          <a:p>
            <a:pPr algn="ctr"/>
            <a:r>
              <a:rPr lang="en-IN" sz="3700"/>
              <a:t>Discussion and 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12454D-4809-28FA-2660-0BC5B32C3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663207"/>
              </p:ext>
            </p:extLst>
          </p:nvPr>
        </p:nvGraphicFramePr>
        <p:xfrm>
          <a:off x="3676104" y="639705"/>
          <a:ext cx="4879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51114"/>
          </a:xfr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36914"/>
            <a:ext cx="7200900" cy="4430486"/>
          </a:xfrm>
        </p:spPr>
        <p:txBody>
          <a:bodyPr>
            <a:normAutofit/>
          </a:bodyPr>
          <a:lstStyle/>
          <a:p>
            <a:r>
              <a:rPr lang="en-IN" sz="1400" i="1" dirty="0"/>
              <a:t>Sinha, Grant et al. (2023). “Transferring Knowledge for Food Image Segmentation</a:t>
            </a:r>
            <a:r>
              <a:rPr lang="en-IN" sz="1400" dirty="0"/>
              <a:t> </a:t>
            </a:r>
            <a:r>
              <a:rPr lang="en-IN" sz="1400" i="1" dirty="0"/>
              <a:t>using Transformers and Convolutions”. In: arXiv preprint arXiv:2306.09203.</a:t>
            </a:r>
            <a:r>
              <a:rPr lang="en-IN" sz="1400" dirty="0"/>
              <a:t> </a:t>
            </a:r>
            <a:r>
              <a:rPr lang="en-IN" sz="1400" i="1" dirty="0" err="1"/>
              <a:t>url</a:t>
            </a:r>
            <a:r>
              <a:rPr lang="en-IN" sz="1400" i="1" dirty="0"/>
              <a:t>: https://</a:t>
            </a:r>
            <a:r>
              <a:rPr lang="en-IN" sz="1400" i="1" dirty="0" err="1"/>
              <a:t>arxiv.org</a:t>
            </a:r>
            <a:r>
              <a:rPr lang="en-IN" sz="1400" i="1" dirty="0"/>
              <a:t>/abs/2306.09203 (cit. on pp. 1, 32, 33, 36, 53,</a:t>
            </a:r>
            <a:r>
              <a:rPr lang="en-IN" sz="1400" dirty="0"/>
              <a:t> </a:t>
            </a:r>
            <a:r>
              <a:rPr lang="en-IN" sz="1400" i="1" dirty="0"/>
              <a:t>76).</a:t>
            </a:r>
            <a:endParaRPr lang="en-IN" sz="1400" dirty="0"/>
          </a:p>
          <a:p>
            <a:r>
              <a:rPr lang="en-IN" sz="1400" i="1" dirty="0"/>
              <a:t>Geron, </a:t>
            </a:r>
            <a:r>
              <a:rPr lang="en-IN" sz="1400" i="1" dirty="0" err="1"/>
              <a:t>AurÅLelien</a:t>
            </a:r>
            <a:r>
              <a:rPr lang="en-IN" sz="1400" i="1" dirty="0"/>
              <a:t> (2023). Hands-On Machine Learning with Scikit-Learn, </a:t>
            </a:r>
            <a:r>
              <a:rPr lang="en-IN" sz="1400" i="1" dirty="0" err="1"/>
              <a:t>Keras</a:t>
            </a:r>
            <a:r>
              <a:rPr lang="en-IN" sz="1400" i="1" dirty="0"/>
              <a:t>, and TensorFlow: Concepts, Tools, and Techniques to Build Intelligent Systems. 3rd. O’Reilly Media. </a:t>
            </a:r>
            <a:r>
              <a:rPr lang="en-IN" sz="1400" i="1" dirty="0" err="1"/>
              <a:t>isbn</a:t>
            </a:r>
            <a:r>
              <a:rPr lang="en-IN" sz="1400" i="1" dirty="0"/>
              <a:t>: 9781098125974 (cit. on pp. 8–10, 17,</a:t>
            </a:r>
            <a:r>
              <a:rPr lang="en-IN" sz="1400" dirty="0"/>
              <a:t> </a:t>
            </a:r>
            <a:r>
              <a:rPr lang="en-IN" sz="1400" i="1" dirty="0"/>
              <a:t>19, 22).</a:t>
            </a:r>
          </a:p>
          <a:p>
            <a:r>
              <a:rPr lang="en-IN" sz="1400" i="1" dirty="0"/>
              <a:t>Chen, Liang Chieh et al. (2018). “DeepLab: Semantic image segmentation with deep convolutional nets, atrous convolution, and fully connected</a:t>
            </a:r>
            <a:r>
              <a:rPr lang="en-IN" sz="1400" dirty="0"/>
              <a:t> </a:t>
            </a:r>
            <a:r>
              <a:rPr lang="en-IN" sz="1400" i="1" dirty="0"/>
              <a:t>CRFs”. In: IEEE transactions on pattern analysis and machine intelligence</a:t>
            </a:r>
            <a:r>
              <a:rPr lang="en-IN" sz="1400" dirty="0"/>
              <a:t> </a:t>
            </a:r>
            <a:r>
              <a:rPr lang="en-IN" sz="1400" i="1" dirty="0"/>
              <a:t>40.4, pp. 834–848. </a:t>
            </a:r>
            <a:r>
              <a:rPr lang="en-IN" sz="1400" i="1" dirty="0" err="1"/>
              <a:t>url</a:t>
            </a:r>
            <a:r>
              <a:rPr lang="en-IN" sz="1400" i="1" dirty="0"/>
              <a:t>: </a:t>
            </a:r>
            <a:r>
              <a:rPr lang="en-IN" sz="1400" i="1" dirty="0">
                <a:hlinkClick r:id="rId2"/>
              </a:rPr>
              <a:t>https://arxiv.org/abs/1606.00915</a:t>
            </a:r>
            <a:r>
              <a:rPr lang="en-IN" sz="1400" dirty="0"/>
              <a:t> </a:t>
            </a:r>
            <a:r>
              <a:rPr lang="en-IN" sz="1400" i="1" dirty="0"/>
              <a:t>(cit. on p. 24).</a:t>
            </a:r>
          </a:p>
          <a:p>
            <a:r>
              <a:rPr lang="en-IN" sz="1400" i="1" dirty="0"/>
              <a:t>Xie, Enze et al. (2021). “SegFormer: Simple and efficient design for semantic</a:t>
            </a:r>
            <a:r>
              <a:rPr lang="en-IN" sz="1400" dirty="0"/>
              <a:t> </a:t>
            </a:r>
            <a:r>
              <a:rPr lang="en-IN" sz="1400" i="1" dirty="0"/>
              <a:t>segmentation with transformers”. In: Advances in Neural Information Processing Systems 34, pp. 12077–12090. </a:t>
            </a:r>
            <a:r>
              <a:rPr lang="en-IN" sz="1400" i="1" dirty="0" err="1"/>
              <a:t>url</a:t>
            </a:r>
            <a:r>
              <a:rPr lang="en-IN" sz="1400" i="1" dirty="0"/>
              <a:t>: https://</a:t>
            </a:r>
            <a:r>
              <a:rPr lang="en-IN" sz="1400" i="1" dirty="0" err="1"/>
              <a:t>arxiv.org</a:t>
            </a:r>
            <a:r>
              <a:rPr lang="en-IN" sz="1400" i="1" dirty="0"/>
              <a:t>/abs/2105.15203 (cit. on pp. 2–4, 24, 28, 42, 80).</a:t>
            </a:r>
            <a:endParaRPr lang="en-IN" sz="1400" dirty="0"/>
          </a:p>
          <a:p>
            <a:r>
              <a:rPr lang="en-IN" sz="1400" dirty="0"/>
              <a:t>(Full list on the dissertation)</a:t>
            </a:r>
          </a:p>
          <a:p>
            <a:endParaRPr lang="en-IN" sz="1400" dirty="0"/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23657-0F80-A949-34A5-0DB1D3A8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468" y="634028"/>
            <a:ext cx="4666267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200" cap="all"/>
              <a:t>Thank you!!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D098-0EDA-7026-64C4-8C073BFA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469" y="4436462"/>
            <a:ext cx="4666266" cy="17946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	Q/A?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6606" y="2016617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2DCD5CD7-E040-6E34-40F5-A4C2A216E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552" y="2509061"/>
            <a:ext cx="2039894" cy="20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428750"/>
            <a:ext cx="7200900" cy="2478232"/>
          </a:xfrm>
        </p:spPr>
        <p:txBody>
          <a:bodyPr>
            <a:normAutofit/>
          </a:bodyPr>
          <a:lstStyle/>
          <a:p>
            <a:r>
              <a:rPr lang="en-US" sz="1900" dirty="0"/>
              <a:t>What is semantic segmentation?</a:t>
            </a:r>
          </a:p>
          <a:p>
            <a:r>
              <a:rPr lang="en-IN" sz="1900" dirty="0"/>
              <a:t>Importance of food segmentation in health and nutrition</a:t>
            </a:r>
            <a:endParaRPr sz="1900" dirty="0"/>
          </a:p>
          <a:p>
            <a:r>
              <a:rPr sz="1900" dirty="0"/>
              <a:t>Challenges: Overlapping food items, diverse appearances</a:t>
            </a:r>
            <a:r>
              <a:rPr lang="en-US" sz="1900" dirty="0"/>
              <a:t>, class imbalance</a:t>
            </a:r>
            <a:endParaRPr sz="1900" dirty="0"/>
          </a:p>
          <a:p>
            <a:r>
              <a:rPr sz="1900" dirty="0"/>
              <a:t>Rise of deep learning in computer vision, especially semantic segmentation.</a:t>
            </a:r>
          </a:p>
        </p:txBody>
      </p:sp>
      <p:pic>
        <p:nvPicPr>
          <p:cNvPr id="5" name="Picture 4" descr="A street with cars parked on it&#10;&#10;AI-generated content may be incorrect.">
            <a:extLst>
              <a:ext uri="{FF2B5EF4-FFF2-40B4-BE49-F238E27FC236}">
                <a16:creationId xmlns:a16="http://schemas.microsoft.com/office/drawing/2014/main" id="{E30F46AA-80A6-9508-01BA-79F31141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24" y="4235888"/>
            <a:ext cx="4236983" cy="1936312"/>
          </a:xfrm>
          <a:prstGeom prst="rect">
            <a:avLst/>
          </a:prstGeom>
        </p:spPr>
      </p:pic>
      <p:pic>
        <p:nvPicPr>
          <p:cNvPr id="7" name="Picture 6" descr="Close-up of a plate of food&#10;&#10;AI-generated content may be incorrect.">
            <a:extLst>
              <a:ext uri="{FF2B5EF4-FFF2-40B4-BE49-F238E27FC236}">
                <a16:creationId xmlns:a16="http://schemas.microsoft.com/office/drawing/2014/main" id="{35E87176-9259-EB93-D657-E27FD4F51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76" y="4164814"/>
            <a:ext cx="2362200" cy="20073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Research Questions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0AA9B2D-561C-9A47-6660-BE71E6F984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4D1F-FFDD-295E-8B0C-0F5139A0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618" y="685800"/>
            <a:ext cx="4632582" cy="1485900"/>
          </a:xfrm>
        </p:spPr>
        <p:txBody>
          <a:bodyPr>
            <a:normAutofit/>
          </a:bodyPr>
          <a:lstStyle/>
          <a:p>
            <a:r>
              <a:rPr lang="en-IN" dirty="0"/>
              <a:t>Background &amp; Literature Review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DB3E6D2-11AA-8737-E757-37EED4A1D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4948" y="1917700"/>
            <a:ext cx="4632582" cy="3581400"/>
          </a:xfrm>
        </p:spPr>
        <p:txBody>
          <a:bodyPr>
            <a:normAutofit/>
          </a:bodyPr>
          <a:lstStyle/>
          <a:p>
            <a:r>
              <a:rPr lang="en-IN" sz="1700" dirty="0"/>
              <a:t>Search Strategy - Searched using keywords like </a:t>
            </a:r>
            <a:r>
              <a:rPr lang="en-IN" sz="1700" i="1" dirty="0"/>
              <a:t>"Semantic Segmentation"</a:t>
            </a:r>
            <a:r>
              <a:rPr lang="en-IN" sz="1700" dirty="0"/>
              <a:t>, </a:t>
            </a:r>
            <a:r>
              <a:rPr lang="en-IN" sz="1700" i="1" dirty="0"/>
              <a:t>"CNN for segmentation”. </a:t>
            </a:r>
            <a:r>
              <a:rPr lang="en-IN" sz="1700" dirty="0"/>
              <a:t>Used platforms like Google Scholar, ResearchGate, IEEE Xplore, Springer and </a:t>
            </a:r>
            <a:r>
              <a:rPr lang="en-IN" sz="1700" dirty="0" err="1"/>
              <a:t>Arxiv</a:t>
            </a:r>
            <a:r>
              <a:rPr lang="en-IN" sz="1700" dirty="0"/>
              <a:t>.</a:t>
            </a:r>
          </a:p>
          <a:p>
            <a:r>
              <a:rPr lang="en-IN" sz="1700" dirty="0"/>
              <a:t>Started from basics of Machine Learning (ML) to semantic segmentation</a:t>
            </a:r>
          </a:p>
          <a:p>
            <a:r>
              <a:rPr lang="en-IN" sz="1700" dirty="0"/>
              <a:t>Summarized 10+ relevant papers.</a:t>
            </a:r>
          </a:p>
          <a:p>
            <a:r>
              <a:rPr lang="en-IN" sz="1700" dirty="0"/>
              <a:t>Identified gaps such as lack of domain-specific testing on FoodSeg103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EB3714C-AD6D-5B69-052D-26DC2F45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55" r="49318" b="-1"/>
          <a:stretch>
            <a:fillRect/>
          </a:stretch>
        </p:blipFill>
        <p:spPr>
          <a:xfrm>
            <a:off x="20" y="10"/>
            <a:ext cx="3280138" cy="6857990"/>
          </a:xfrm>
          <a:prstGeom prst="rect">
            <a:avLst/>
          </a:prstGeom>
        </p:spPr>
      </p:pic>
      <p:pic>
        <p:nvPicPr>
          <p:cNvPr id="16" name="Picture 15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F248A1AB-581A-B1C0-B5CE-8EF64808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589" y="5118100"/>
            <a:ext cx="43053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2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557" y="56562"/>
            <a:ext cx="4345106" cy="1151652"/>
          </a:xfrm>
        </p:spPr>
        <p:txBody>
          <a:bodyPr>
            <a:normAutofit fontScale="90000"/>
          </a:bodyPr>
          <a:lstStyle/>
          <a:p>
            <a:r>
              <a:rPr lang="en-IN" dirty="0"/>
              <a:t>Background &amp;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710" y="1300348"/>
            <a:ext cx="5260575" cy="5501090"/>
          </a:xfrm>
        </p:spPr>
        <p:txBody>
          <a:bodyPr>
            <a:normAutofit lnSpcReduction="10000"/>
          </a:bodyPr>
          <a:lstStyle/>
          <a:p>
            <a:r>
              <a:rPr lang="en-IN" sz="1900" dirty="0"/>
              <a:t>DeepLabV3:</a:t>
            </a:r>
          </a:p>
          <a:p>
            <a:pPr lvl="1"/>
            <a:r>
              <a:rPr lang="en-IN" sz="1900" dirty="0"/>
              <a:t>Atrous Spatial Pyramid Pooling  (ASPP)</a:t>
            </a:r>
          </a:p>
          <a:p>
            <a:pPr lvl="1"/>
            <a:r>
              <a:rPr lang="en-IN" sz="1900" dirty="0"/>
              <a:t>Capture different scales of objects</a:t>
            </a:r>
          </a:p>
          <a:p>
            <a:pPr lvl="1"/>
            <a:r>
              <a:rPr lang="en-IN" sz="1900" dirty="0"/>
              <a:t>Final 1x1 convolution</a:t>
            </a:r>
          </a:p>
          <a:p>
            <a:r>
              <a:rPr lang="en-IN" sz="1900" dirty="0"/>
              <a:t>U-Net:</a:t>
            </a:r>
          </a:p>
          <a:p>
            <a:pPr lvl="1"/>
            <a:r>
              <a:rPr lang="en-IN" sz="1900" dirty="0"/>
              <a:t>Encoder and Decoder</a:t>
            </a:r>
          </a:p>
          <a:p>
            <a:pPr lvl="1"/>
            <a:r>
              <a:rPr lang="en-IN" sz="1900" dirty="0"/>
              <a:t>Skip connections</a:t>
            </a:r>
          </a:p>
          <a:p>
            <a:r>
              <a:rPr lang="en-IN" sz="1900" dirty="0"/>
              <a:t>SegFormer: </a:t>
            </a:r>
          </a:p>
          <a:p>
            <a:pPr lvl="1"/>
            <a:r>
              <a:rPr lang="en-IN" sz="1900" dirty="0"/>
              <a:t>MiT (Mix Vision Transformer) Encoder </a:t>
            </a:r>
          </a:p>
          <a:p>
            <a:pPr lvl="1"/>
            <a:r>
              <a:rPr lang="en-IN" sz="1900" dirty="0"/>
              <a:t>No fixed positional encoding, uses hierarchical</a:t>
            </a:r>
          </a:p>
          <a:p>
            <a:pPr lvl="1"/>
            <a:r>
              <a:rPr lang="en-IN" sz="1900" dirty="0"/>
              <a:t>Multi Layer Perceptron Decoder </a:t>
            </a:r>
          </a:p>
          <a:p>
            <a:r>
              <a:rPr lang="en-IN" sz="1900" dirty="0"/>
              <a:t>Each model has different architecture. Classic CNN vs Modern CNN vs Transformer</a:t>
            </a:r>
          </a:p>
          <a:p>
            <a:r>
              <a:rPr lang="en-IN" sz="1900" dirty="0"/>
              <a:t>Dataset: FoodSeg103 with 104 food classes (103 + background).</a:t>
            </a:r>
          </a:p>
        </p:txBody>
      </p:sp>
      <p:pic>
        <p:nvPicPr>
          <p:cNvPr id="22" name="Picture 21" descr="A diagram of a machine&#10;&#10;AI-generated content may be incorrect.">
            <a:extLst>
              <a:ext uri="{FF2B5EF4-FFF2-40B4-BE49-F238E27FC236}">
                <a16:creationId xmlns:a16="http://schemas.microsoft.com/office/drawing/2014/main" id="{3BB9EF00-F3D4-80AA-B229-5BC0DD27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037" y="4703082"/>
            <a:ext cx="2741406" cy="18934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5" descr="A diagram of a graph&#10;&#10;AI-generated content may be incorrect.">
            <a:extLst>
              <a:ext uri="{FF2B5EF4-FFF2-40B4-BE49-F238E27FC236}">
                <a16:creationId xmlns:a16="http://schemas.microsoft.com/office/drawing/2014/main" id="{728222A0-0030-EF5C-ACC7-00E48FD09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037" y="2416429"/>
            <a:ext cx="2648256" cy="20251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" name="Picture 19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358217D3-B04E-FD88-5A68-24A8EDCEC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037" y="261512"/>
            <a:ext cx="2648256" cy="1893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/>
              <a:t>Strategies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B429D1-95E4-66E3-3E74-3214349D4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164334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a molecular model">
            <a:extLst>
              <a:ext uri="{FF2B5EF4-FFF2-40B4-BE49-F238E27FC236}">
                <a16:creationId xmlns:a16="http://schemas.microsoft.com/office/drawing/2014/main" id="{9250C682-54C4-AE29-11D1-F8AC5F46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"/>
          <a:stretch>
            <a:fillRect/>
          </a:stretch>
        </p:blipFill>
        <p:spPr>
          <a:xfrm>
            <a:off x="20" y="10"/>
            <a:ext cx="9141468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dirty="0"/>
              <a:t>Empirical Studies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82" y="1428750"/>
            <a:ext cx="7200900" cy="5007676"/>
          </a:xfrm>
        </p:spPr>
        <p:txBody>
          <a:bodyPr>
            <a:normAutofit/>
          </a:bodyPr>
          <a:lstStyle/>
          <a:p>
            <a:r>
              <a:rPr lang="en-IN" sz="1900" b="1" dirty="0"/>
              <a:t>Scope of Experiments:</a:t>
            </a:r>
          </a:p>
          <a:p>
            <a:pPr lvl="1"/>
            <a:r>
              <a:rPr lang="en-IN" sz="1900" dirty="0"/>
              <a:t>10 different experiments conducted</a:t>
            </a:r>
          </a:p>
          <a:p>
            <a:pPr lvl="1"/>
            <a:r>
              <a:rPr lang="en-IN" sz="1900" dirty="0"/>
              <a:t>Explored loss functions (Cross Entropy, Focal, Dice, and combinations)</a:t>
            </a:r>
          </a:p>
          <a:p>
            <a:pPr lvl="1"/>
            <a:r>
              <a:rPr lang="en-IN" sz="1900" dirty="0"/>
              <a:t>Tested learning rate schedules (WarmupPolyLR, standard decay)</a:t>
            </a:r>
          </a:p>
          <a:p>
            <a:pPr lvl="1"/>
            <a:r>
              <a:rPr lang="en-IN" sz="1900" dirty="0"/>
              <a:t>Fine-tuning strategies (freezing/unfreezing encoder)</a:t>
            </a:r>
          </a:p>
          <a:p>
            <a:pPr lvl="1"/>
            <a:r>
              <a:rPr lang="en-IN" sz="1900" dirty="0"/>
              <a:t> Generalization tested on Cityscapes dataset</a:t>
            </a:r>
          </a:p>
          <a:p>
            <a:r>
              <a:rPr lang="en-IN" sz="1900" b="1" dirty="0"/>
              <a:t>Key Evaluation Metrics:</a:t>
            </a:r>
          </a:p>
          <a:p>
            <a:pPr lvl="1"/>
            <a:r>
              <a:rPr lang="en-IN" sz="1900" dirty="0"/>
              <a:t> Pixel Accuracy (PA)	</a:t>
            </a:r>
          </a:p>
          <a:p>
            <a:pPr lvl="1"/>
            <a:r>
              <a:rPr lang="en-IN" sz="1900" dirty="0"/>
              <a:t> Mean Intersection over Union (mIoU)</a:t>
            </a:r>
          </a:p>
          <a:p>
            <a:pPr lvl="1"/>
            <a:r>
              <a:rPr lang="en-IN" sz="1900" dirty="0"/>
              <a:t> Visual analysis of segmentation quality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3E43-3C16-25D7-9FE3-7D40ABDD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71" y="685800"/>
            <a:ext cx="7870143" cy="1485900"/>
          </a:xfrm>
        </p:spPr>
        <p:txBody>
          <a:bodyPr>
            <a:normAutofit/>
          </a:bodyPr>
          <a:lstStyle/>
          <a:p>
            <a:r>
              <a:rPr lang="en-US" dirty="0"/>
              <a:t>Accuracy and mIoU Scores Across 10 Experiments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C90455-621B-C096-D1BE-32665D453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1" y="2285999"/>
            <a:ext cx="3388693" cy="4411683"/>
          </a:xfrm>
        </p:spPr>
        <p:txBody>
          <a:bodyPr>
            <a:normAutofit/>
          </a:bodyPr>
          <a:lstStyle/>
          <a:p>
            <a:r>
              <a:rPr lang="en-IN" sz="1600" dirty="0"/>
              <a:t>SegFormer consistently outperformed other models with best mIoU of 41.14% with SegFormer in Exp 8 using Focal + Dice + Freezing / Unfreezing.</a:t>
            </a:r>
          </a:p>
          <a:p>
            <a:r>
              <a:rPr lang="en-IN" sz="1600" dirty="0"/>
              <a:t>DeepLabV3 had strong accuracy but weaker mIoU than SegFormer. U-Net consistently had lower performance.</a:t>
            </a:r>
            <a:endParaRPr lang="en-IN" sz="1600" b="1" dirty="0"/>
          </a:p>
          <a:p>
            <a:r>
              <a:rPr lang="en-IN" sz="1600" b="1" dirty="0"/>
              <a:t>Pearson's Correlation</a:t>
            </a:r>
            <a:r>
              <a:rPr lang="en-IN" sz="1600" dirty="0"/>
              <a:t>: 0.89 </a:t>
            </a:r>
          </a:p>
          <a:p>
            <a:r>
              <a:rPr lang="en-IN" sz="1600" b="1" dirty="0"/>
              <a:t>Spearman's Correlation</a:t>
            </a:r>
            <a:r>
              <a:rPr lang="en-IN" sz="1600" dirty="0"/>
              <a:t>: 0.83 </a:t>
            </a:r>
          </a:p>
          <a:p>
            <a:r>
              <a:rPr lang="en-IN" sz="1600" b="1" dirty="0"/>
              <a:t>Mann-Whitney U Test</a:t>
            </a:r>
            <a:r>
              <a:rPr lang="en-IN" sz="1600" dirty="0"/>
              <a:t>: 0.016 (DeepLabV3 vs SegFormer)</a:t>
            </a:r>
          </a:p>
          <a:p>
            <a:r>
              <a:rPr lang="en-IN" sz="1600" b="1" dirty="0"/>
              <a:t>t-test</a:t>
            </a:r>
            <a:r>
              <a:rPr lang="en-IN" sz="1600" dirty="0"/>
              <a:t>: p = 0.154 (DeepLabV3 vs SegFormer)</a:t>
            </a:r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EC407694-38E8-BB7A-EB3D-DDF523036D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859399"/>
              </p:ext>
            </p:extLst>
          </p:nvPr>
        </p:nvGraphicFramePr>
        <p:xfrm>
          <a:off x="4394015" y="1983179"/>
          <a:ext cx="4631231" cy="37556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00741">
                  <a:extLst>
                    <a:ext uri="{9D8B030D-6E8A-4147-A177-3AD203B41FA5}">
                      <a16:colId xmlns:a16="http://schemas.microsoft.com/office/drawing/2014/main" val="1182194731"/>
                    </a:ext>
                  </a:extLst>
                </a:gridCol>
                <a:gridCol w="654879">
                  <a:extLst>
                    <a:ext uri="{9D8B030D-6E8A-4147-A177-3AD203B41FA5}">
                      <a16:colId xmlns:a16="http://schemas.microsoft.com/office/drawing/2014/main" val="509049745"/>
                    </a:ext>
                  </a:extLst>
                </a:gridCol>
                <a:gridCol w="654879">
                  <a:extLst>
                    <a:ext uri="{9D8B030D-6E8A-4147-A177-3AD203B41FA5}">
                      <a16:colId xmlns:a16="http://schemas.microsoft.com/office/drawing/2014/main" val="1689270886"/>
                    </a:ext>
                  </a:extLst>
                </a:gridCol>
                <a:gridCol w="655487">
                  <a:extLst>
                    <a:ext uri="{9D8B030D-6E8A-4147-A177-3AD203B41FA5}">
                      <a16:colId xmlns:a16="http://schemas.microsoft.com/office/drawing/2014/main" val="670552417"/>
                    </a:ext>
                  </a:extLst>
                </a:gridCol>
                <a:gridCol w="654879">
                  <a:extLst>
                    <a:ext uri="{9D8B030D-6E8A-4147-A177-3AD203B41FA5}">
                      <a16:colId xmlns:a16="http://schemas.microsoft.com/office/drawing/2014/main" val="1959189747"/>
                    </a:ext>
                  </a:extLst>
                </a:gridCol>
                <a:gridCol w="654879">
                  <a:extLst>
                    <a:ext uri="{9D8B030D-6E8A-4147-A177-3AD203B41FA5}">
                      <a16:colId xmlns:a16="http://schemas.microsoft.com/office/drawing/2014/main" val="1263078818"/>
                    </a:ext>
                  </a:extLst>
                </a:gridCol>
                <a:gridCol w="655487">
                  <a:extLst>
                    <a:ext uri="{9D8B030D-6E8A-4147-A177-3AD203B41FA5}">
                      <a16:colId xmlns:a16="http://schemas.microsoft.com/office/drawing/2014/main" val="775683102"/>
                    </a:ext>
                  </a:extLst>
                </a:gridCol>
              </a:tblGrid>
              <a:tr h="712827">
                <a:tc>
                  <a:txBody>
                    <a:bodyPr/>
                    <a:lstStyle/>
                    <a:p>
                      <a:r>
                        <a:rPr lang="en-US" sz="700"/>
                        <a:t>Experiment 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DeepLab</a:t>
                      </a:r>
                    </a:p>
                    <a:p>
                      <a:r>
                        <a:rPr lang="en-US" sz="700"/>
                        <a:t>Accuracy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U-Net</a:t>
                      </a:r>
                    </a:p>
                    <a:p>
                      <a:r>
                        <a:rPr lang="en-US" sz="700"/>
                        <a:t>Accuracy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SegFormer</a:t>
                      </a:r>
                    </a:p>
                    <a:p>
                      <a:r>
                        <a:rPr lang="en-US" sz="700"/>
                        <a:t>Accuracy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DeepLab</a:t>
                      </a:r>
                    </a:p>
                    <a:p>
                      <a:r>
                        <a:rPr lang="en-US" sz="700"/>
                        <a:t>mIoU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U-Net</a:t>
                      </a:r>
                    </a:p>
                    <a:p>
                      <a:r>
                        <a:rPr lang="en-US" sz="700"/>
                        <a:t>mIoU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SegFormer</a:t>
                      </a:r>
                    </a:p>
                    <a:p>
                      <a:r>
                        <a:rPr lang="en-US" sz="700"/>
                        <a:t>mIoU </a:t>
                      </a:r>
                    </a:p>
                  </a:txBody>
                  <a:tcPr marL="45815" marR="45815" marT="22908" marB="22908"/>
                </a:tc>
                <a:extLst>
                  <a:ext uri="{0D108BD9-81ED-4DB2-BD59-A6C34878D82A}">
                    <a16:rowId xmlns:a16="http://schemas.microsoft.com/office/drawing/2014/main" val="3341696642"/>
                  </a:ext>
                </a:extLst>
              </a:tr>
              <a:tr h="234063">
                <a:tc>
                  <a:txBody>
                    <a:bodyPr/>
                    <a:lstStyle/>
                    <a:p>
                      <a:r>
                        <a:rPr lang="en-US" sz="700"/>
                        <a:t>1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7.84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75.29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77.74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26.83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16.32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28.82</a:t>
                      </a:r>
                    </a:p>
                  </a:txBody>
                  <a:tcPr marL="45815" marR="45815" marT="22908" marB="22908"/>
                </a:tc>
                <a:extLst>
                  <a:ext uri="{0D108BD9-81ED-4DB2-BD59-A6C34878D82A}">
                    <a16:rowId xmlns:a16="http://schemas.microsoft.com/office/drawing/2014/main" val="1483228885"/>
                  </a:ext>
                </a:extLst>
              </a:tr>
              <a:tr h="234063">
                <a:tc>
                  <a:txBody>
                    <a:bodyPr/>
                    <a:lstStyle/>
                    <a:p>
                      <a:r>
                        <a:rPr lang="en-US" sz="700"/>
                        <a:t>2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77.99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75.00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78.80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27.37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16.73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32.00</a:t>
                      </a:r>
                    </a:p>
                  </a:txBody>
                  <a:tcPr marL="45815" marR="45815" marT="22908" marB="22908"/>
                </a:tc>
                <a:extLst>
                  <a:ext uri="{0D108BD9-81ED-4DB2-BD59-A6C34878D82A}">
                    <a16:rowId xmlns:a16="http://schemas.microsoft.com/office/drawing/2014/main" val="4126464930"/>
                  </a:ext>
                </a:extLst>
              </a:tr>
              <a:tr h="234063">
                <a:tc>
                  <a:txBody>
                    <a:bodyPr/>
                    <a:lstStyle/>
                    <a:p>
                      <a:r>
                        <a:rPr lang="en-US" sz="700"/>
                        <a:t>3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78.14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74.67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77.91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32.37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21.46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37.18</a:t>
                      </a:r>
                    </a:p>
                  </a:txBody>
                  <a:tcPr marL="45815" marR="45815" marT="22908" marB="22908"/>
                </a:tc>
                <a:extLst>
                  <a:ext uri="{0D108BD9-81ED-4DB2-BD59-A6C34878D82A}">
                    <a16:rowId xmlns:a16="http://schemas.microsoft.com/office/drawing/2014/main" val="655198467"/>
                  </a:ext>
                </a:extLst>
              </a:tr>
              <a:tr h="234063">
                <a:tc>
                  <a:txBody>
                    <a:bodyPr/>
                    <a:lstStyle/>
                    <a:p>
                      <a:r>
                        <a:rPr lang="en-US" sz="700"/>
                        <a:t>4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79.08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36.57</a:t>
                      </a:r>
                    </a:p>
                  </a:txBody>
                  <a:tcPr marL="45815" marR="45815" marT="22908" marB="22908"/>
                </a:tc>
                <a:extLst>
                  <a:ext uri="{0D108BD9-81ED-4DB2-BD59-A6C34878D82A}">
                    <a16:rowId xmlns:a16="http://schemas.microsoft.com/office/drawing/2014/main" val="534969838"/>
                  </a:ext>
                </a:extLst>
              </a:tr>
              <a:tr h="234063">
                <a:tc>
                  <a:txBody>
                    <a:bodyPr/>
                    <a:lstStyle/>
                    <a:p>
                      <a:r>
                        <a:rPr lang="en-US" sz="700"/>
                        <a:t>5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78.55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38.22</a:t>
                      </a:r>
                    </a:p>
                  </a:txBody>
                  <a:tcPr marL="45815" marR="45815" marT="22908" marB="22908"/>
                </a:tc>
                <a:extLst>
                  <a:ext uri="{0D108BD9-81ED-4DB2-BD59-A6C34878D82A}">
                    <a16:rowId xmlns:a16="http://schemas.microsoft.com/office/drawing/2014/main" val="236645977"/>
                  </a:ext>
                </a:extLst>
              </a:tr>
              <a:tr h="234063">
                <a:tc>
                  <a:txBody>
                    <a:bodyPr/>
                    <a:lstStyle/>
                    <a:p>
                      <a:r>
                        <a:rPr lang="en-US" sz="700" dirty="0"/>
                        <a:t>6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78.86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6.80</a:t>
                      </a:r>
                    </a:p>
                  </a:txBody>
                  <a:tcPr marL="45815" marR="45815" marT="22908" marB="22908"/>
                </a:tc>
                <a:extLst>
                  <a:ext uri="{0D108BD9-81ED-4DB2-BD59-A6C34878D82A}">
                    <a16:rowId xmlns:a16="http://schemas.microsoft.com/office/drawing/2014/main" val="3159053157"/>
                  </a:ext>
                </a:extLst>
              </a:tr>
              <a:tr h="234063">
                <a:tc>
                  <a:txBody>
                    <a:bodyPr/>
                    <a:lstStyle/>
                    <a:p>
                      <a:r>
                        <a:rPr lang="en-US" sz="700"/>
                        <a:t>7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78.47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75.00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79.87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33.36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19.90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40.76</a:t>
                      </a:r>
                    </a:p>
                  </a:txBody>
                  <a:tcPr marL="45815" marR="45815" marT="22908" marB="22908"/>
                </a:tc>
                <a:extLst>
                  <a:ext uri="{0D108BD9-81ED-4DB2-BD59-A6C34878D82A}">
                    <a16:rowId xmlns:a16="http://schemas.microsoft.com/office/drawing/2014/main" val="2012893361"/>
                  </a:ext>
                </a:extLst>
              </a:tr>
              <a:tr h="234063">
                <a:tc>
                  <a:txBody>
                    <a:bodyPr/>
                    <a:lstStyle/>
                    <a:p>
                      <a:r>
                        <a:rPr lang="en-US" sz="700"/>
                        <a:t>8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77.73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75.21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79.18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35.51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22.71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41.14</a:t>
                      </a:r>
                    </a:p>
                  </a:txBody>
                  <a:tcPr marL="45815" marR="45815" marT="22908" marB="22908"/>
                </a:tc>
                <a:extLst>
                  <a:ext uri="{0D108BD9-81ED-4DB2-BD59-A6C34878D82A}">
                    <a16:rowId xmlns:a16="http://schemas.microsoft.com/office/drawing/2014/main" val="2903667741"/>
                  </a:ext>
                </a:extLst>
              </a:tr>
              <a:tr h="234063">
                <a:tc>
                  <a:txBody>
                    <a:bodyPr/>
                    <a:lstStyle/>
                    <a:p>
                      <a:r>
                        <a:rPr lang="en-US" sz="700"/>
                        <a:t>9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77.47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74.89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78.70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34.48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23.73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40.39</a:t>
                      </a:r>
                    </a:p>
                  </a:txBody>
                  <a:tcPr marL="45815" marR="45815" marT="22908" marB="22908"/>
                </a:tc>
                <a:extLst>
                  <a:ext uri="{0D108BD9-81ED-4DB2-BD59-A6C34878D82A}">
                    <a16:rowId xmlns:a16="http://schemas.microsoft.com/office/drawing/2014/main" val="3006111690"/>
                  </a:ext>
                </a:extLst>
              </a:tr>
              <a:tr h="234063">
                <a:tc>
                  <a:txBody>
                    <a:bodyPr/>
                    <a:lstStyle/>
                    <a:p>
                      <a:r>
                        <a:rPr lang="en-US" sz="700"/>
                        <a:t>10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75.59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23.68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-</a:t>
                      </a:r>
                    </a:p>
                  </a:txBody>
                  <a:tcPr marL="45815" marR="45815" marT="22908" marB="22908"/>
                </a:tc>
                <a:extLst>
                  <a:ext uri="{0D108BD9-81ED-4DB2-BD59-A6C34878D82A}">
                    <a16:rowId xmlns:a16="http://schemas.microsoft.com/office/drawing/2014/main" val="3183753116"/>
                  </a:ext>
                </a:extLst>
              </a:tr>
              <a:tr h="234063">
                <a:tc>
                  <a:txBody>
                    <a:bodyPr/>
                    <a:lstStyle/>
                    <a:p>
                      <a:r>
                        <a:rPr lang="en-US" sz="700"/>
                        <a:t>Mean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75.09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77.94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78.74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20.65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31.65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36.88</a:t>
                      </a:r>
                    </a:p>
                  </a:txBody>
                  <a:tcPr marL="45815" marR="45815" marT="22908" marB="22908"/>
                </a:tc>
                <a:extLst>
                  <a:ext uri="{0D108BD9-81ED-4DB2-BD59-A6C34878D82A}">
                    <a16:rowId xmlns:a16="http://schemas.microsoft.com/office/drawing/2014/main" val="4027884508"/>
                  </a:ext>
                </a:extLst>
              </a:tr>
              <a:tr h="234063">
                <a:tc>
                  <a:txBody>
                    <a:bodyPr/>
                    <a:lstStyle/>
                    <a:p>
                      <a:r>
                        <a:rPr lang="en-US" sz="700"/>
                        <a:t>Median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75.00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77.91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78.80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21.46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32.86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37.18</a:t>
                      </a:r>
                    </a:p>
                  </a:txBody>
                  <a:tcPr marL="45815" marR="45815" marT="22908" marB="22908"/>
                </a:tc>
                <a:extLst>
                  <a:ext uri="{0D108BD9-81ED-4DB2-BD59-A6C34878D82A}">
                    <a16:rowId xmlns:a16="http://schemas.microsoft.com/office/drawing/2014/main" val="1945335301"/>
                  </a:ext>
                </a:extLst>
              </a:tr>
              <a:tr h="234063">
                <a:tc>
                  <a:txBody>
                    <a:bodyPr/>
                    <a:lstStyle/>
                    <a:p>
                      <a:r>
                        <a:rPr lang="en-US" sz="700"/>
                        <a:t>Std Dev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0.30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0.35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0.65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3.12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3.69</a:t>
                      </a:r>
                    </a:p>
                  </a:txBody>
                  <a:tcPr marL="45815" marR="45815" marT="22908" marB="22908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4.13</a:t>
                      </a:r>
                    </a:p>
                  </a:txBody>
                  <a:tcPr marL="45815" marR="45815" marT="22908" marB="22908"/>
                </a:tc>
                <a:extLst>
                  <a:ext uri="{0D108BD9-81ED-4DB2-BD59-A6C34878D82A}">
                    <a16:rowId xmlns:a16="http://schemas.microsoft.com/office/drawing/2014/main" val="1673035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45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5856" y="743561"/>
            <a:ext cx="89684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dirty="0"/>
              <a:t>Sample Predictions from Models</a:t>
            </a:r>
            <a:endParaRPr lang="en-US" sz="2400" dirty="0"/>
          </a:p>
          <a:p>
            <a:pPr algn="ctr"/>
            <a:r>
              <a:rPr lang="en-IN" sz="2400" dirty="0"/>
              <a:t>Results of the best experiment (Exp 8) output </a:t>
            </a:r>
            <a:endParaRPr lang="en-US" sz="2400" dirty="0"/>
          </a:p>
          <a:p>
            <a:endParaRPr lang="en-IN" dirty="0"/>
          </a:p>
        </p:txBody>
      </p:sp>
      <p:pic>
        <p:nvPicPr>
          <p:cNvPr id="4" name="Picture 3" descr="A collage of carrots and vegetables&#10;&#10;AI-generated content may be incorrect.">
            <a:extLst>
              <a:ext uri="{FF2B5EF4-FFF2-40B4-BE49-F238E27FC236}">
                <a16:creationId xmlns:a16="http://schemas.microsoft.com/office/drawing/2014/main" id="{AF7D748F-F503-D0FD-FD09-C672010B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40" y="2096062"/>
            <a:ext cx="7840717" cy="2425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9418BF-F604-5944-B873-5B927FB9ADB9}"/>
              </a:ext>
            </a:extLst>
          </p:cNvPr>
          <p:cNvSpPr txBox="1"/>
          <p:nvPr/>
        </p:nvSpPr>
        <p:spPr>
          <a:xfrm>
            <a:off x="1019740" y="4360113"/>
            <a:ext cx="8603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Original Image, DeepLabV3, U-Net and SegFormer predictions on  FoodSeg103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2206</TotalTime>
  <Words>889</Words>
  <Application>Microsoft Macintosh PowerPoint</Application>
  <PresentationFormat>On-screen Show (4:3)</PresentationFormat>
  <Paragraphs>184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Aptos</vt:lpstr>
      <vt:lpstr>Franklin Gothic Book</vt:lpstr>
      <vt:lpstr>Crop</vt:lpstr>
      <vt:lpstr>Comparative Study of DeepLabV3, U-Net and SegFormer for Semantic Segmentation in FoodSeg103</vt:lpstr>
      <vt:lpstr>Introduction</vt:lpstr>
      <vt:lpstr>Research Questions</vt:lpstr>
      <vt:lpstr>Background &amp; Literature Review</vt:lpstr>
      <vt:lpstr>Background &amp; Literature Review</vt:lpstr>
      <vt:lpstr>Strategies Used</vt:lpstr>
      <vt:lpstr>Empirical Studies</vt:lpstr>
      <vt:lpstr>Accuracy and mIoU Scores Across 10 Experiments</vt:lpstr>
      <vt:lpstr>PowerPoint Presentation</vt:lpstr>
      <vt:lpstr>Generalization on Cityscapes</vt:lpstr>
      <vt:lpstr>Discussion and Conclusion</vt:lpstr>
      <vt:lpstr>References</vt:lpstr>
      <vt:lpstr>Thank you!!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ULStudent:MAHENDRAN.JINACHANDRAN</cp:lastModifiedBy>
  <cp:revision>8</cp:revision>
  <dcterms:created xsi:type="dcterms:W3CDTF">2013-01-27T09:14:16Z</dcterms:created>
  <dcterms:modified xsi:type="dcterms:W3CDTF">2025-08-28T09:44:21Z</dcterms:modified>
  <cp:category/>
</cp:coreProperties>
</file>