
<file path=[Content_Types].xml><?xml version="1.0" encoding="utf-8"?>
<Types xmlns="http://schemas.openxmlformats.org/package/2006/content-types">
  <Default Extension="fntdata" ContentType="application/x-fontdata"/>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22"/>
  </p:notesMasterIdLst>
  <p:sldIdLst>
    <p:sldId id="256" r:id="rId2"/>
    <p:sldId id="257" r:id="rId3"/>
    <p:sldId id="263" r:id="rId4"/>
    <p:sldId id="264" r:id="rId5"/>
    <p:sldId id="265" r:id="rId6"/>
    <p:sldId id="266" r:id="rId7"/>
    <p:sldId id="267" r:id="rId8"/>
    <p:sldId id="268" r:id="rId9"/>
    <p:sldId id="269" r:id="rId10"/>
    <p:sldId id="270" r:id="rId11"/>
    <p:sldId id="271" r:id="rId12"/>
    <p:sldId id="272" r:id="rId13"/>
    <p:sldId id="274" r:id="rId14"/>
    <p:sldId id="275" r:id="rId15"/>
    <p:sldId id="276" r:id="rId16"/>
    <p:sldId id="273" r:id="rId17"/>
    <p:sldId id="277" r:id="rId18"/>
    <p:sldId id="278" r:id="rId19"/>
    <p:sldId id="261" r:id="rId20"/>
    <p:sldId id="262" r:id="rId21"/>
  </p:sldIdLst>
  <p:sldSz cx="9144000" cy="5143500" type="screen16x9"/>
  <p:notesSz cx="9144000" cy="5143500"/>
  <p:embeddedFontLst>
    <p:embeddedFont>
      <p:font typeface="Calibri" panose="020F0502020204030204" pitchFamily="34" charset="0"/>
      <p:regular r:id="rId23"/>
      <p:bold r:id="rId24"/>
      <p:italic r:id="rId25"/>
      <p:boldItalic r:id="rId26"/>
    </p:embeddedFont>
    <p:embeddedFont>
      <p:font typeface="CFJCTS+PublicSans-Bold" panose="02000500000000000000" pitchFamily="2"/>
      <p:regular r:id="rId27"/>
    </p:embeddedFont>
    <p:embeddedFont>
      <p:font typeface="CFRUAJ+EBGaramond-Medium" panose="02000500000000000000" pitchFamily="2"/>
      <p:regular r:id="rId28"/>
    </p:embeddedFont>
    <p:embeddedFont>
      <p:font typeface="ILIIOR+EBGaramond-Bold" panose="02000500000000000000" pitchFamily="2"/>
      <p:regular r:id="rId29"/>
    </p:embeddedFont>
    <p:embeddedFont>
      <p:font typeface="KQGMTU+Arial-BoldMT" panose="02000500000000000000" pitchFamily="2"/>
      <p:regular r:id="rId30"/>
    </p:embeddedFont>
    <p:embeddedFont>
      <p:font typeface="PVLNNE+ArialMT" panose="02000500000000000000" pitchFamily="2"/>
      <p:regular r:id="rId31"/>
    </p:embeddedFont>
    <p:embeddedFont>
      <p:font typeface="RMKPBC+PublicSans-BoldItalic" panose="02000500000000000000" pitchFamily="2"/>
      <p:regular r:id="rId3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168">
          <p15:clr>
            <a:srgbClr val="A4A3A4"/>
          </p15:clr>
        </p15:guide>
        <p15:guide id="2" pos="244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6" d="100"/>
          <a:sy n="106" d="100"/>
        </p:scale>
        <p:origin x="366" y="102"/>
      </p:cViewPr>
      <p:guideLst>
        <p:guide orient="horz" pos="3168"/>
        <p:guide pos="244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font" Target="fonts/font4.fntdata" /><Relationship Id="rId3" Type="http://schemas.openxmlformats.org/officeDocument/2006/relationships/slide" Target="slides/slide2.xml" /><Relationship Id="rId21" Type="http://schemas.openxmlformats.org/officeDocument/2006/relationships/slide" Target="slides/slide20.xml" /><Relationship Id="rId34" Type="http://schemas.openxmlformats.org/officeDocument/2006/relationships/viewProps" Target="viewProp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font" Target="fonts/font3.fntdata" /><Relationship Id="rId33" Type="http://schemas.openxmlformats.org/officeDocument/2006/relationships/presProps" Target="presProps.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29" Type="http://schemas.openxmlformats.org/officeDocument/2006/relationships/font" Target="fonts/font7.fntdata"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font" Target="fonts/font2.fntdata" /><Relationship Id="rId32" Type="http://schemas.openxmlformats.org/officeDocument/2006/relationships/font" Target="fonts/font10.fntdata"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font" Target="fonts/font1.fntdata" /><Relationship Id="rId28" Type="http://schemas.openxmlformats.org/officeDocument/2006/relationships/font" Target="fonts/font6.fntdata" /><Relationship Id="rId36" Type="http://schemas.openxmlformats.org/officeDocument/2006/relationships/tableStyles" Target="tableStyles.xml" /><Relationship Id="rId10" Type="http://schemas.openxmlformats.org/officeDocument/2006/relationships/slide" Target="slides/slide9.xml" /><Relationship Id="rId19" Type="http://schemas.openxmlformats.org/officeDocument/2006/relationships/slide" Target="slides/slide18.xml" /><Relationship Id="rId31" Type="http://schemas.openxmlformats.org/officeDocument/2006/relationships/font" Target="fonts/font9.fntdata"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notesMaster" Target="notesMasters/notesMaster1.xml" /><Relationship Id="rId27" Type="http://schemas.openxmlformats.org/officeDocument/2006/relationships/font" Target="fonts/font5.fntdata" /><Relationship Id="rId30" Type="http://schemas.openxmlformats.org/officeDocument/2006/relationships/font" Target="fonts/font8.fntdata" /><Relationship Id="rId35" Type="http://schemas.openxmlformats.org/officeDocument/2006/relationships/theme" Target="theme/theme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25717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80013" y="0"/>
            <a:ext cx="3962400" cy="257175"/>
          </a:xfrm>
          <a:prstGeom prst="rect">
            <a:avLst/>
          </a:prstGeom>
        </p:spPr>
        <p:txBody>
          <a:bodyPr vert="horz" lIns="91440" tIns="45720" rIns="91440" bIns="45720" rtlCol="0"/>
          <a:lstStyle>
            <a:lvl1pPr algn="r">
              <a:defRPr sz="1200"/>
            </a:lvl1pPr>
          </a:lstStyle>
          <a:p>
            <a:fld id="{F8A4A777-A3E2-43E5-9116-27F8F93BE093}" type="datetimeFigureOut">
              <a:rPr lang="en-US" smtClean="0"/>
              <a:t>11/21/2023</a:t>
            </a:fld>
            <a:endParaRPr lang="en-US"/>
          </a:p>
        </p:txBody>
      </p:sp>
      <p:sp>
        <p:nvSpPr>
          <p:cNvPr id="4" name="Slide Image Placeholder 3"/>
          <p:cNvSpPr>
            <a:spLocks noGrp="1" noRot="1" noChangeAspect="1"/>
          </p:cNvSpPr>
          <p:nvPr>
            <p:ph type="sldImg" idx="2"/>
          </p:nvPr>
        </p:nvSpPr>
        <p:spPr>
          <a:xfrm>
            <a:off x="2857500" y="385763"/>
            <a:ext cx="3429000" cy="1928812"/>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2443163"/>
            <a:ext cx="7315200" cy="231457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4884738"/>
            <a:ext cx="3962400" cy="25717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80013" y="4884738"/>
            <a:ext cx="3962400" cy="257175"/>
          </a:xfrm>
          <a:prstGeom prst="rect">
            <a:avLst/>
          </a:prstGeom>
        </p:spPr>
        <p:txBody>
          <a:bodyPr vert="horz" lIns="91440" tIns="45720" rIns="91440" bIns="45720" rtlCol="0" anchor="b"/>
          <a:lstStyle>
            <a:lvl1pPr algn="r">
              <a:defRPr sz="1200"/>
            </a:lvl1pPr>
          </a:lstStyle>
          <a:p>
            <a:fld id="{45C1F737-9875-463F-B74F-01F0E65EAF76}"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5C1F737-9875-463F-B74F-01F0E65EAF76}" type="slidenum">
              <a:rPr lang="en-US" smtClean="0"/>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p:spTree>
      <p:nvGrpSpPr>
        <p:cNvPr id="1" name=""/>
        <p:cNvGrpSpPr/>
        <p:nvPr/>
      </p:nvGrpSpPr>
      <p:grpSpPr>
        <a:xfrm>
          <a:off x="0" y="0"/>
          <a:ext cx="0" cy="0"/>
          <a:chOff x="0" y="0"/>
          <a:chExt cx="0" cy="0"/>
        </a:xfrm>
      </p:grpSpPr>
      <p:sp>
        <p:nvSpPr>
          <p:cNvPr id="2" name="Header 1"/>
          <p:cNvSpPr>
            <a:spLocks noGrp="1"/>
          </p:cNvSpPr>
          <p:nvPr>
            <p:ph type="title"/>
          </p:nvPr>
        </p:nvSpPr>
        <p:spPr/>
        <p:txBody>
          <a:bodyPr/>
          <a:lstStyle/>
          <a:p>
            <a:r>
              <a:rPr lang="en-US"/>
              <a:t>Title</a:t>
            </a:r>
          </a:p>
        </p:txBody>
      </p:sp>
      <p:sp>
        <p:nvSpPr>
          <p:cNvPr id="3" name="Text 2"/>
          <p:cNvSpPr>
            <a:spLocks noGrp="1"/>
          </p:cNvSpPr>
          <p:nvPr>
            <p:ph type="body" idx="1"/>
          </p:nvPr>
        </p:nvSpPr>
        <p:spPr/>
        <p:txBody>
          <a:bodyPr/>
          <a:lstStyle/>
          <a:p>
            <a:pPr lvl="0"/>
            <a:r>
              <a:rPr lang="en-US"/>
              <a:t>Text</a:t>
            </a:r>
          </a:p>
          <a:p>
            <a:pPr lvl="1"/>
            <a:r>
              <a:rPr lang="en-US"/>
              <a:t>Second level</a:t>
            </a:r>
          </a:p>
          <a:p>
            <a:pPr lvl="2"/>
            <a:r>
              <a:rPr lang="en-US"/>
              <a:t>Third level</a:t>
            </a:r>
          </a:p>
          <a:p>
            <a:pPr lvl="3"/>
            <a:r>
              <a:rPr lang="en-US"/>
              <a:t>Fourth level</a:t>
            </a:r>
          </a:p>
          <a:p>
            <a:pPr lvl="4"/>
            <a:r>
              <a:rPr lang="en-US"/>
              <a:t>Fifth level</a:t>
            </a:r>
          </a:p>
        </p:txBody>
      </p:sp>
      <p:sp>
        <p:nvSpPr>
          <p:cNvPr id="4" name="Date 3"/>
          <p:cNvSpPr>
            <a:spLocks noGrp="1"/>
          </p:cNvSpPr>
          <p:nvPr>
            <p:ph type="dt" sz="half" idx="10"/>
          </p:nvPr>
        </p:nvSpPr>
        <p:spPr/>
        <p:txBody>
          <a:bodyPr/>
          <a:lstStyle/>
          <a:p>
            <a:fld id="{C16525B2-4347-4F72-BAF7-76B19438D329}" type="datetimeFigureOut">
              <a:rPr lang="en-US" smtClean="0"/>
              <a:pPr/>
              <a:t>11/21/2023</a:t>
            </a:fld>
            <a:endParaRPr lang="en-US"/>
          </a:p>
        </p:txBody>
      </p:sp>
      <p:sp>
        <p:nvSpPr>
          <p:cNvPr id="5" name="Footer 4"/>
          <p:cNvSpPr>
            <a:spLocks noGrp="1"/>
          </p:cNvSpPr>
          <p:nvPr>
            <p:ph type="ftr" sz="quarter" idx="11"/>
          </p:nvPr>
        </p:nvSpPr>
        <p:spPr/>
        <p:txBody>
          <a:bodyPr/>
          <a:lstStyle/>
          <a:p>
            <a:endParaRPr lang="en-US"/>
          </a:p>
        </p:txBody>
      </p:sp>
      <p:sp>
        <p:nvSpPr>
          <p:cNvPr id="6" name="Slide number 5"/>
          <p:cNvSpPr>
            <a:spLocks noGrp="1"/>
          </p:cNvSpPr>
          <p:nvPr>
            <p:ph type="sldNum" sz="quarter" idx="12"/>
          </p:nvPr>
        </p:nvSpPr>
        <p:spPr/>
        <p:txBody>
          <a:bodyPr/>
          <a:lstStyle/>
          <a:p>
            <a:fld id="{80F073CC-40D5-4B23-8DF0-9BD0A0C12F2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 /><Relationship Id="rId1" Type="http://schemas.openxmlformats.org/officeDocument/2006/relationships/slideLayout" Target="../slideLayouts/slideLayout1.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77666" y="427735"/>
            <a:ext cx="6797992" cy="1710943"/>
          </a:xfrm>
          <a:prstGeom prst="rect">
            <a:avLst/>
          </a:prstGeom>
        </p:spPr>
        <p:txBody>
          <a:bodyPr wrap="square" lIns="0" tIns="0" rIns="0" bIns="0">
            <a:spAutoFit/>
          </a:bodyPr>
          <a:lstStyle>
            <a:lvl1pPr>
              <a:defRPr/>
            </a:lvl1pPr>
          </a:lstStyle>
          <a:p>
            <a:endParaRPr/>
          </a:p>
        </p:txBody>
      </p:sp>
      <p:sp>
        <p:nvSpPr>
          <p:cNvPr id="3" name="Holder 3"/>
          <p:cNvSpPr>
            <a:spLocks noGrp="1"/>
          </p:cNvSpPr>
          <p:nvPr>
            <p:ph type="body" idx="1"/>
          </p:nvPr>
        </p:nvSpPr>
        <p:spPr>
          <a:xfrm>
            <a:off x="377666" y="2459482"/>
            <a:ext cx="6797992" cy="705764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2568130" y="9944862"/>
            <a:ext cx="2417063" cy="53467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77666" y="9944862"/>
            <a:ext cx="1737264" cy="53467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11/21/2023</a:t>
            </a:fld>
            <a:endParaRPr lang="en-US"/>
          </a:p>
        </p:txBody>
      </p:sp>
      <p:sp>
        <p:nvSpPr>
          <p:cNvPr id="6" name="Holder 6"/>
          <p:cNvSpPr>
            <a:spLocks noGrp="1"/>
          </p:cNvSpPr>
          <p:nvPr>
            <p:ph type="sldNum" sz="quarter" idx="7"/>
          </p:nvPr>
        </p:nvSpPr>
        <p:spPr>
          <a:xfrm>
            <a:off x="5438394" y="9944862"/>
            <a:ext cx="1737264" cy="53467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pPr/>
              <a:t>‹#›</a:t>
            </a:fld>
            <a:endParaRPr/>
          </a:p>
        </p:txBody>
      </p:sp>
    </p:spTree>
  </p:cSld>
  <p:clrMap bg1="lt1" tx1="dk1" bg2="lt2" tx2="dk2" accent1="accent1" accent2="accent2" accent3="accent3" accent4="accent4" accent5="accent5" accent6="accent6" hlink="hlink" folHlink="folHlink"/>
  <p:sldLayoutIdLst>
    <p:sldLayoutId id="2147483649" r:id="rId1"/>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8.xml.rels><?xml version="1.0" encoding="UTF-8" standalone="yes"?>
<Relationships xmlns="http://schemas.openxmlformats.org/package/2006/relationships"><Relationship Id="rId2" Type="http://schemas.openxmlformats.org/officeDocument/2006/relationships/image" Target="../media/image5.jpeg" /><Relationship Id="rId1" Type="http://schemas.openxmlformats.org/officeDocument/2006/relationships/slideLayout" Target="../slideLayouts/slideLayout1.xml" /></Relationships>
</file>

<file path=ppt/slides/_rels/slide19.xml.rels><?xml version="1.0" encoding="UTF-8" standalone="yes"?>
<Relationships xmlns="http://schemas.openxmlformats.org/package/2006/relationships"><Relationship Id="rId2" Type="http://schemas.openxmlformats.org/officeDocument/2006/relationships/image" Target="../media/image6.jpeg" /><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1.xml" /></Relationships>
</file>

<file path=ppt/slides/_rels/slide20.xml.rels><?xml version="1.0" encoding="UTF-8" standalone="yes"?>
<Relationships xmlns="http://schemas.openxmlformats.org/package/2006/relationships"><Relationship Id="rId2" Type="http://schemas.openxmlformats.org/officeDocument/2006/relationships/image" Target="../media/image7.jpeg" /><Relationship Id="rId1" Type="http://schemas.openxmlformats.org/officeDocument/2006/relationships/slideLayout" Target="../slideLayouts/slideLayout1.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7.xml.rels><?xml version="1.0" encoding="UTF-8" standalone="yes"?>
<Relationships xmlns="http://schemas.openxmlformats.org/package/2006/relationships"><Relationship Id="rId3" Type="http://schemas.openxmlformats.org/officeDocument/2006/relationships/hyperlink" Target="http://code.google.com/p/cse435-group4/" TargetMode="External" /><Relationship Id="rId2" Type="http://schemas.openxmlformats.org/officeDocument/2006/relationships/hyperlink" Target="http://www.slideshare.net/" TargetMode="External" /><Relationship Id="rId1" Type="http://schemas.openxmlformats.org/officeDocument/2006/relationships/slideLayout" Target="../slideLayouts/slideLayout1.xml" /></Relationships>
</file>

<file path=ppt/slides/_rels/slide8.xml.rels><?xml version="1.0" encoding="UTF-8" standalone="yes"?>
<Relationships xmlns="http://schemas.openxmlformats.org/package/2006/relationships"><Relationship Id="rId2" Type="http://schemas.openxmlformats.org/officeDocument/2006/relationships/image" Target="../media/image3.jpeg" /><Relationship Id="rId1" Type="http://schemas.openxmlformats.org/officeDocument/2006/relationships/slideLayout" Target="../slideLayouts/slideLayout1.xml" /></Relationships>
</file>

<file path=ppt/slides/_rels/slide9.xml.rels><?xml version="1.0" encoding="UTF-8" standalone="yes"?>
<Relationships xmlns="http://schemas.openxmlformats.org/package/2006/relationships"><Relationship Id="rId3" Type="http://schemas.openxmlformats.org/officeDocument/2006/relationships/image" Target="../media/image4.jpe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9144000" cy="5143500"/>
          </a:xfrm>
          <a:prstGeom prst="rect">
            <a:avLst/>
          </a:prstGeom>
          <a:blipFill>
            <a:blip r:embed="rId2" cstate="print"/>
            <a:stretch>
              <a:fillRect/>
            </a:stretch>
          </a:blipFill>
        </p:spPr>
        <p:txBody>
          <a:bodyPr wrap="square" lIns="0" tIns="0" rIns="0" bIns="0" rtlCol="0">
            <a:spAutoFit/>
          </a:bodyPr>
          <a:lstStyle/>
          <a:p>
            <a:endParaRPr dirty="0"/>
          </a:p>
        </p:txBody>
      </p:sp>
      <p:sp>
        <p:nvSpPr>
          <p:cNvPr id="3" name="object 3"/>
          <p:cNvSpPr txBox="1"/>
          <p:nvPr/>
        </p:nvSpPr>
        <p:spPr>
          <a:xfrm>
            <a:off x="352680" y="2692811"/>
            <a:ext cx="3182416" cy="1090042"/>
          </a:xfrm>
          <a:prstGeom prst="rect">
            <a:avLst/>
          </a:prstGeom>
        </p:spPr>
        <p:txBody>
          <a:bodyPr vert="horz" wrap="square" lIns="0" tIns="0" rIns="0" bIns="0" rtlCol="0">
            <a:spAutoFit/>
          </a:bodyPr>
          <a:lstStyle/>
          <a:p>
            <a:pPr marL="0" marR="0">
              <a:lnSpc>
                <a:spcPts val="2819"/>
              </a:lnSpc>
              <a:spcBef>
                <a:spcPts val="0"/>
              </a:spcBef>
              <a:spcAft>
                <a:spcPts val="0"/>
              </a:spcAft>
            </a:pPr>
            <a:r>
              <a:rPr lang="en-US" sz="2000" b="1" dirty="0">
                <a:solidFill>
                  <a:srgbClr val="223669"/>
                </a:solidFill>
                <a:latin typeface="Times New Roman" pitchFamily="18" charset="0"/>
                <a:cs typeface="Times New Roman" pitchFamily="18" charset="0"/>
              </a:rPr>
              <a:t>WORKOUT TRACKER </a:t>
            </a:r>
            <a:endParaRPr sz="2000" b="1" dirty="0">
              <a:solidFill>
                <a:srgbClr val="223669"/>
              </a:solidFill>
              <a:latin typeface="Times New Roman" pitchFamily="18" charset="0"/>
              <a:cs typeface="Times New Roman" pitchFamily="18" charset="0"/>
            </a:endParaRPr>
          </a:p>
          <a:p>
            <a:pPr marL="12" marR="0">
              <a:lnSpc>
                <a:spcPts val="2819"/>
              </a:lnSpc>
              <a:spcBef>
                <a:spcPts val="2852"/>
              </a:spcBef>
              <a:spcAft>
                <a:spcPts val="0"/>
              </a:spcAft>
            </a:pPr>
            <a:r>
              <a:rPr sz="2400" b="1" dirty="0">
                <a:solidFill>
                  <a:srgbClr val="223669"/>
                </a:solidFill>
                <a:latin typeface="CFJCTS+PublicSans-Bold"/>
                <a:cs typeface="CFJCTS+PublicSans-Bold"/>
              </a:rPr>
              <a:t>Task - 1</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417103"/>
            <a:ext cx="6947058" cy="276999"/>
          </a:xfrm>
        </p:spPr>
        <p:txBody>
          <a:bodyPr/>
          <a:lstStyle/>
          <a:p>
            <a:r>
              <a:rPr lang="en-US" b="1" u="sng" dirty="0">
                <a:latin typeface="Times New Roman" pitchFamily="18" charset="0"/>
                <a:cs typeface="Times New Roman" pitchFamily="18" charset="0"/>
              </a:rPr>
              <a:t>User Classes and Characteristics:</a:t>
            </a:r>
          </a:p>
        </p:txBody>
      </p:sp>
      <p:sp>
        <p:nvSpPr>
          <p:cNvPr id="3" name="Text Placeholder 2"/>
          <p:cNvSpPr>
            <a:spLocks noGrp="1"/>
          </p:cNvSpPr>
          <p:nvPr>
            <p:ph type="body" idx="1"/>
          </p:nvPr>
        </p:nvSpPr>
        <p:spPr>
          <a:xfrm>
            <a:off x="228600" y="819150"/>
            <a:ext cx="6947058" cy="2769989"/>
          </a:xfrm>
        </p:spPr>
        <p:txBody>
          <a:bodyPr/>
          <a:lstStyle/>
          <a:p>
            <a:r>
              <a:rPr lang="en-US" dirty="0">
                <a:latin typeface="Times New Roman" panose="02020603050405020304" pitchFamily="18" charset="0"/>
                <a:cs typeface="Times New Roman" panose="02020603050405020304" pitchFamily="18" charset="0"/>
              </a:rPr>
              <a:t>User characteristics of workout tracker application refer to the traits and behaviors of the individuals who interact with and make the tracking of the fitness by the workout.</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Some key user characteristics include:</a:t>
            </a:r>
          </a:p>
          <a:p>
            <a:r>
              <a:rPr lang="en-US" dirty="0">
                <a:latin typeface="Times New Roman" panose="02020603050405020304" pitchFamily="18" charset="0"/>
                <a:cs typeface="Times New Roman" panose="02020603050405020304" pitchFamily="18" charset="0"/>
              </a:rPr>
              <a:t>1.Tracking workouts</a:t>
            </a:r>
          </a:p>
          <a:p>
            <a:r>
              <a:rPr lang="en-US" dirty="0">
                <a:latin typeface="Times New Roman" panose="02020603050405020304" pitchFamily="18" charset="0"/>
                <a:cs typeface="Times New Roman" panose="02020603050405020304" pitchFamily="18" charset="0"/>
              </a:rPr>
              <a:t>2.Counting steps</a:t>
            </a:r>
          </a:p>
          <a:p>
            <a:r>
              <a:rPr lang="en-US" dirty="0">
                <a:latin typeface="Times New Roman" panose="02020603050405020304" pitchFamily="18" charset="0"/>
                <a:cs typeface="Times New Roman" panose="02020603050405020304" pitchFamily="18" charset="0"/>
              </a:rPr>
              <a:t>3. Monitoring heart rate</a:t>
            </a:r>
          </a:p>
          <a:p>
            <a:r>
              <a:rPr lang="en-US" dirty="0">
                <a:latin typeface="Times New Roman" panose="02020603050405020304" pitchFamily="18" charset="0"/>
                <a:cs typeface="Times New Roman" panose="02020603050405020304" pitchFamily="18" charset="0"/>
              </a:rPr>
              <a:t>4.Providing nutrition information</a:t>
            </a:r>
          </a:p>
          <a:p>
            <a:r>
              <a:rPr lang="en-US" dirty="0">
                <a:latin typeface="Times New Roman" panose="02020603050405020304" pitchFamily="18" charset="0"/>
                <a:cs typeface="Times New Roman" panose="02020603050405020304" pitchFamily="18" charset="0"/>
              </a:rPr>
              <a:t>5.Setting fitness goals.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27735"/>
            <a:ext cx="7620000" cy="830997"/>
          </a:xfrm>
        </p:spPr>
        <p:txBody>
          <a:bodyPr/>
          <a:lstStyle/>
          <a:p>
            <a:r>
              <a:rPr lang="en-US" b="1" dirty="0">
                <a:latin typeface="Times New Roman" pitchFamily="18" charset="0"/>
                <a:cs typeface="Times New Roman" pitchFamily="18" charset="0"/>
              </a:rPr>
              <a:t>  </a:t>
            </a:r>
            <a:r>
              <a:rPr lang="en-US" b="1" u="sng" dirty="0">
                <a:latin typeface="Times New Roman" pitchFamily="18" charset="0"/>
                <a:cs typeface="Times New Roman" pitchFamily="18" charset="0"/>
              </a:rPr>
              <a:t>Operating Environment: </a:t>
            </a:r>
            <a:br>
              <a:rPr lang="en-US" b="1" dirty="0">
                <a:latin typeface="Times New Roman" pitchFamily="18" charset="0"/>
                <a:cs typeface="Times New Roman" pitchFamily="18" charset="0"/>
              </a:rPr>
            </a:br>
            <a:br>
              <a:rPr lang="en-US" b="1" dirty="0">
                <a:latin typeface="Times New Roman" pitchFamily="18" charset="0"/>
                <a:cs typeface="Times New Roman" pitchFamily="18" charset="0"/>
              </a:rPr>
            </a:br>
            <a:endParaRPr lang="en-US" b="1" dirty="0">
              <a:latin typeface="Times New Roman" pitchFamily="18" charset="0"/>
              <a:cs typeface="Times New Roman" pitchFamily="18" charset="0"/>
            </a:endParaRPr>
          </a:p>
        </p:txBody>
      </p:sp>
      <p:sp>
        <p:nvSpPr>
          <p:cNvPr id="3" name="Text Placeholder 2"/>
          <p:cNvSpPr>
            <a:spLocks noGrp="1"/>
          </p:cNvSpPr>
          <p:nvPr>
            <p:ph type="body" idx="1"/>
          </p:nvPr>
        </p:nvSpPr>
        <p:spPr>
          <a:xfrm>
            <a:off x="152400" y="819150"/>
            <a:ext cx="8991600" cy="3877985"/>
          </a:xfrm>
        </p:spPr>
        <p:txBody>
          <a:bodyPr/>
          <a:lstStyle/>
          <a:p>
            <a:pPr algn="l">
              <a:buFont typeface="Arial" pitchFamily="34" charset="0"/>
              <a:buChar char="•"/>
            </a:pPr>
            <a:r>
              <a:rPr lang="en-US" dirty="0"/>
              <a:t> </a:t>
            </a:r>
            <a:r>
              <a:rPr lang="en-US" dirty="0">
                <a:latin typeface="Times New Roman" panose="02020603050405020304" pitchFamily="18" charset="0"/>
                <a:cs typeface="Times New Roman" panose="02020603050405020304" pitchFamily="18" charset="0"/>
              </a:rPr>
              <a:t>The product will be operating in windows environment. The Library Management System is a website and shall operate in all famous browsers, for a model we are taking Microsoft Internet Explorer, Google Chrome ,&amp; Mozilla Firefox.</a:t>
            </a:r>
          </a:p>
          <a:p>
            <a:pPr algn="l"/>
            <a:endParaRPr lang="en-US" dirty="0">
              <a:latin typeface="Times New Roman" panose="02020603050405020304" pitchFamily="18" charset="0"/>
              <a:cs typeface="Times New Roman" panose="02020603050405020304" pitchFamily="18" charset="0"/>
            </a:endParaRPr>
          </a:p>
          <a:p>
            <a:pPr algn="l">
              <a:buFont typeface="Arial" pitchFamily="34" charset="0"/>
              <a:buChar char="•"/>
            </a:pPr>
            <a:r>
              <a:rPr lang="en-US" dirty="0">
                <a:latin typeface="Times New Roman" panose="02020603050405020304" pitchFamily="18" charset="0"/>
                <a:cs typeface="Times New Roman" panose="02020603050405020304" pitchFamily="18" charset="0"/>
              </a:rPr>
              <a:t> Also it will be compatible with the IE 6.0. Most of the features will be compatible with the Mozilla Firefox &amp; Opera 7.0 or higher version.</a:t>
            </a:r>
          </a:p>
          <a:p>
            <a:pPr algn="l">
              <a:buFont typeface="Arial" pitchFamily="34" charset="0"/>
              <a:buChar char="•"/>
            </a:pPr>
            <a:endParaRPr lang="en-US" dirty="0">
              <a:latin typeface="Times New Roman" panose="02020603050405020304" pitchFamily="18" charset="0"/>
              <a:cs typeface="Times New Roman" panose="02020603050405020304" pitchFamily="18" charset="0"/>
            </a:endParaRPr>
          </a:p>
          <a:p>
            <a:pPr algn="l">
              <a:buFont typeface="Arial" pitchFamily="34" charset="0"/>
              <a:buChar char="•"/>
            </a:pPr>
            <a:r>
              <a:rPr lang="en-US" dirty="0">
                <a:latin typeface="Times New Roman" panose="02020603050405020304" pitchFamily="18" charset="0"/>
                <a:cs typeface="Times New Roman" panose="02020603050405020304" pitchFamily="18" charset="0"/>
              </a:rPr>
              <a:t> The only requirement to use this online product would be the internet connection. </a:t>
            </a:r>
          </a:p>
          <a:p>
            <a:pPr algn="l"/>
            <a:endParaRPr lang="en-US" dirty="0">
              <a:latin typeface="Times New Roman" panose="02020603050405020304" pitchFamily="18" charset="0"/>
              <a:cs typeface="Times New Roman" panose="02020603050405020304" pitchFamily="18" charset="0"/>
            </a:endParaRPr>
          </a:p>
          <a:p>
            <a:pPr algn="l">
              <a:buFont typeface="Arial" pitchFamily="34" charset="0"/>
              <a:buChar char="•"/>
            </a:pPr>
            <a:r>
              <a:rPr lang="en-US" dirty="0">
                <a:latin typeface="Times New Roman" panose="02020603050405020304" pitchFamily="18" charset="0"/>
                <a:cs typeface="Times New Roman" panose="02020603050405020304" pitchFamily="18" charset="0"/>
              </a:rPr>
              <a:t> The hardware configuration include Hard Disk: 40 GB, Monitor: 15” Color monitor, Keyboard: 122 keys.</a:t>
            </a:r>
          </a:p>
          <a:p>
            <a:pPr algn="l">
              <a:buFont typeface="Arial" pitchFamily="34" charset="0"/>
              <a:buChar char="•"/>
            </a:pPr>
            <a:endParaRPr lang="en-US" dirty="0">
              <a:latin typeface="Times New Roman" panose="02020603050405020304" pitchFamily="18" charset="0"/>
              <a:cs typeface="Times New Roman" panose="02020603050405020304" pitchFamily="18" charset="0"/>
            </a:endParaRPr>
          </a:p>
          <a:p>
            <a:pPr algn="l">
              <a:buFont typeface="Arial" pitchFamily="34" charset="0"/>
              <a:buChar char="•"/>
            </a:pPr>
            <a:r>
              <a:rPr lang="en-US" dirty="0">
                <a:latin typeface="Times New Roman" panose="02020603050405020304" pitchFamily="18" charset="0"/>
                <a:cs typeface="Times New Roman" panose="02020603050405020304" pitchFamily="18" charset="0"/>
              </a:rPr>
              <a:t> The basic input devices required are keyboard, mouse and output devices are monitor, printer etc.</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514350"/>
            <a:ext cx="8839200" cy="3477875"/>
          </a:xfrm>
        </p:spPr>
        <p:txBody>
          <a:bodyPr/>
          <a:lstStyle/>
          <a:p>
            <a:pPr marL="285750" indent="-285750">
              <a:buFont typeface="Wingdings" panose="05000000000000000000" pitchFamily="2" charset="2"/>
              <a:buChar char="Ø"/>
            </a:pPr>
            <a:r>
              <a:rPr lang="en-US" dirty="0"/>
              <a:t> </a:t>
            </a:r>
            <a:r>
              <a:rPr lang="en-US" b="1" u="sng" dirty="0">
                <a:latin typeface="Times New Roman" panose="02020603050405020304" pitchFamily="18" charset="0"/>
                <a:cs typeface="Times New Roman" panose="02020603050405020304" pitchFamily="18" charset="0"/>
              </a:rPr>
              <a:t>Assumptions and Dependencies:</a:t>
            </a:r>
            <a:br>
              <a:rPr lang="en-US" b="1" dirty="0">
                <a:latin typeface="Times New Roman" panose="02020603050405020304" pitchFamily="18" charset="0"/>
                <a:cs typeface="Times New Roman" panose="02020603050405020304" pitchFamily="18" charset="0"/>
              </a:rPr>
            </a:br>
            <a:r>
              <a:rPr lang="en-GB" sz="1600" u="sng" dirty="0">
                <a:latin typeface="Times New Roman" panose="02020603050405020304" pitchFamily="18" charset="0"/>
                <a:cs typeface="Times New Roman" panose="02020603050405020304" pitchFamily="18" charset="0"/>
              </a:rPr>
              <a:t>The assumptions are:-</a:t>
            </a:r>
            <a:br>
              <a:rPr lang="en-GB" sz="1600" dirty="0">
                <a:latin typeface="Times New Roman" panose="02020603050405020304" pitchFamily="18" charset="0"/>
                <a:cs typeface="Times New Roman" panose="02020603050405020304" pitchFamily="18" charset="0"/>
              </a:rPr>
            </a:br>
            <a:r>
              <a:rPr lang="en-GB" sz="1600" dirty="0">
                <a:latin typeface="Times New Roman" panose="02020603050405020304" pitchFamily="18" charset="0"/>
                <a:cs typeface="Times New Roman" panose="02020603050405020304" pitchFamily="18" charset="0"/>
              </a:rPr>
              <a:t> * The coding should be error free.</a:t>
            </a:r>
            <a:br>
              <a:rPr lang="en-GB" sz="1600" dirty="0">
                <a:latin typeface="Times New Roman" panose="02020603050405020304" pitchFamily="18" charset="0"/>
                <a:cs typeface="Times New Roman" panose="02020603050405020304" pitchFamily="18" charset="0"/>
              </a:rPr>
            </a:br>
            <a:r>
              <a:rPr lang="en-GB" sz="1600" dirty="0">
                <a:latin typeface="Times New Roman" panose="02020603050405020304" pitchFamily="18" charset="0"/>
                <a:cs typeface="Times New Roman" panose="02020603050405020304" pitchFamily="18" charset="0"/>
              </a:rPr>
              <a:t> * The system should be user-friendly so that it is easy to use for the users.</a:t>
            </a:r>
            <a:br>
              <a:rPr lang="en-GB" sz="1600" dirty="0">
                <a:latin typeface="Times New Roman" panose="02020603050405020304" pitchFamily="18" charset="0"/>
                <a:cs typeface="Times New Roman" panose="02020603050405020304" pitchFamily="18" charset="0"/>
              </a:rPr>
            </a:br>
            <a:r>
              <a:rPr lang="en-GB" sz="1600" dirty="0">
                <a:latin typeface="Times New Roman" panose="02020603050405020304" pitchFamily="18" charset="0"/>
                <a:cs typeface="Times New Roman" panose="02020603050405020304" pitchFamily="18" charset="0"/>
              </a:rPr>
              <a:t> * The information of all users, books and libraries must be stored in a database that is</a:t>
            </a:r>
            <a:br>
              <a:rPr lang="en-GB" sz="1600" dirty="0">
                <a:latin typeface="Times New Roman" panose="02020603050405020304" pitchFamily="18" charset="0"/>
                <a:cs typeface="Times New Roman" panose="02020603050405020304" pitchFamily="18" charset="0"/>
              </a:rPr>
            </a:br>
            <a:r>
              <a:rPr lang="en-GB" sz="1600" dirty="0">
                <a:latin typeface="Times New Roman" panose="02020603050405020304" pitchFamily="18" charset="0"/>
                <a:cs typeface="Times New Roman" panose="02020603050405020304" pitchFamily="18" charset="0"/>
              </a:rPr>
              <a:t>    accessible by the website.</a:t>
            </a:r>
            <a:br>
              <a:rPr lang="en-GB" sz="1600" dirty="0">
                <a:latin typeface="Times New Roman" panose="02020603050405020304" pitchFamily="18" charset="0"/>
                <a:cs typeface="Times New Roman" panose="02020603050405020304" pitchFamily="18" charset="0"/>
              </a:rPr>
            </a:br>
            <a:r>
              <a:rPr lang="en-GB" sz="1600" dirty="0">
                <a:latin typeface="Times New Roman" panose="02020603050405020304" pitchFamily="18" charset="0"/>
                <a:cs typeface="Times New Roman" panose="02020603050405020304" pitchFamily="18" charset="0"/>
              </a:rPr>
              <a:t> *The system should have more storage capacity and provide fast access to the database.</a:t>
            </a:r>
            <a:br>
              <a:rPr lang="en-GB" sz="1600" dirty="0">
                <a:latin typeface="Times New Roman" panose="02020603050405020304" pitchFamily="18" charset="0"/>
                <a:cs typeface="Times New Roman" panose="02020603050405020304" pitchFamily="18" charset="0"/>
              </a:rPr>
            </a:br>
            <a:r>
              <a:rPr lang="en-GB" sz="1600" dirty="0">
                <a:latin typeface="Times New Roman" panose="02020603050405020304" pitchFamily="18" charset="0"/>
                <a:cs typeface="Times New Roman" panose="02020603050405020304" pitchFamily="18" charset="0"/>
              </a:rPr>
              <a:t> * The system should provide search facility and support quick transactions.</a:t>
            </a:r>
            <a:br>
              <a:rPr lang="en-GB" sz="1600" dirty="0">
                <a:latin typeface="Times New Roman" panose="02020603050405020304" pitchFamily="18" charset="0"/>
                <a:cs typeface="Times New Roman" panose="02020603050405020304" pitchFamily="18" charset="0"/>
              </a:rPr>
            </a:br>
            <a:r>
              <a:rPr lang="en-GB" sz="1600" dirty="0">
                <a:latin typeface="Times New Roman" panose="02020603050405020304" pitchFamily="18" charset="0"/>
                <a:cs typeface="Times New Roman" panose="02020603050405020304" pitchFamily="18" charset="0"/>
              </a:rPr>
              <a:t> * The Library System is running 24 hours a day.</a:t>
            </a:r>
            <a:br>
              <a:rPr lang="en-GB" sz="1600" dirty="0">
                <a:latin typeface="Times New Roman" panose="02020603050405020304" pitchFamily="18" charset="0"/>
                <a:cs typeface="Times New Roman" panose="02020603050405020304" pitchFamily="18" charset="0"/>
              </a:rPr>
            </a:br>
            <a:r>
              <a:rPr lang="en-GB" sz="1600" dirty="0">
                <a:latin typeface="Times New Roman" panose="02020603050405020304" pitchFamily="18" charset="0"/>
                <a:cs typeface="Times New Roman" panose="02020603050405020304" pitchFamily="18" charset="0"/>
              </a:rPr>
              <a:t> * Users may access from any computer that has Internet browsing capabilities &amp; a Pillai Institute of                        Information Technology, Engineering, Media Studies &amp; Research Department of Information Technology Internet connection.</a:t>
            </a:r>
            <a:br>
              <a:rPr lang="en-GB" sz="1600" dirty="0">
                <a:latin typeface="Times New Roman" panose="02020603050405020304" pitchFamily="18" charset="0"/>
                <a:cs typeface="Times New Roman" panose="02020603050405020304" pitchFamily="18" charset="0"/>
              </a:rPr>
            </a:br>
            <a:r>
              <a:rPr lang="en-GB" sz="1600" dirty="0">
                <a:latin typeface="Times New Roman" panose="02020603050405020304" pitchFamily="18" charset="0"/>
                <a:cs typeface="Times New Roman" panose="02020603050405020304" pitchFamily="18" charset="0"/>
              </a:rPr>
              <a:t>*Users must have their correct usernames and passwords to enter into their online accounts</a:t>
            </a:r>
            <a:br>
              <a:rPr lang="en-GB" sz="1600" dirty="0">
                <a:latin typeface="Times New Roman" panose="02020603050405020304" pitchFamily="18" charset="0"/>
                <a:cs typeface="Times New Roman" panose="02020603050405020304" pitchFamily="18" charset="0"/>
              </a:rPr>
            </a:br>
            <a:r>
              <a:rPr lang="en-GB" sz="1600" dirty="0">
                <a:latin typeface="Times New Roman" panose="02020603050405020304" pitchFamily="18" charset="0"/>
                <a:cs typeface="Times New Roman" panose="02020603050405020304" pitchFamily="18" charset="0"/>
              </a:rPr>
              <a:t>and do actions.</a:t>
            </a:r>
            <a:endParaRPr lang="en-US" sz="1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731EBA-8C65-4EA0-9C0E-9153BF897570}"/>
              </a:ext>
            </a:extLst>
          </p:cNvPr>
          <p:cNvSpPr>
            <a:spLocks noGrp="1"/>
          </p:cNvSpPr>
          <p:nvPr>
            <p:ph type="title"/>
          </p:nvPr>
        </p:nvSpPr>
        <p:spPr>
          <a:xfrm>
            <a:off x="114300" y="742950"/>
            <a:ext cx="8915400" cy="3662541"/>
          </a:xfrm>
        </p:spPr>
        <p:txBody>
          <a:bodyPr/>
          <a:lstStyle/>
          <a:p>
            <a:r>
              <a:rPr lang="en-GB" sz="2000" b="1" u="sng" dirty="0">
                <a:latin typeface="Times New Roman" panose="02020603050405020304" pitchFamily="18" charset="0"/>
                <a:cs typeface="Times New Roman" panose="02020603050405020304" pitchFamily="18" charset="0"/>
              </a:rPr>
              <a:t>Software Configuration:-</a:t>
            </a:r>
            <a:br>
              <a:rPr lang="en-GB" dirty="0"/>
            </a:br>
            <a:r>
              <a:rPr lang="en-GB" dirty="0">
                <a:latin typeface="Times New Roman" panose="02020603050405020304" pitchFamily="18" charset="0"/>
                <a:cs typeface="Times New Roman" panose="02020603050405020304" pitchFamily="18" charset="0"/>
              </a:rPr>
              <a:t>This software package is developed using java as front end which is supported by sun micro</a:t>
            </a:r>
            <a:br>
              <a:rPr lang="en-GB" dirty="0">
                <a:latin typeface="Times New Roman" panose="02020603050405020304" pitchFamily="18" charset="0"/>
                <a:cs typeface="Times New Roman" panose="02020603050405020304" pitchFamily="18" charset="0"/>
              </a:rPr>
            </a:br>
            <a:r>
              <a:rPr lang="en-GB" dirty="0">
                <a:latin typeface="Times New Roman" panose="02020603050405020304" pitchFamily="18" charset="0"/>
                <a:cs typeface="Times New Roman" panose="02020603050405020304" pitchFamily="18" charset="0"/>
              </a:rPr>
              <a:t>system. </a:t>
            </a:r>
            <a:br>
              <a:rPr lang="en-GB" dirty="0">
                <a:latin typeface="Times New Roman" panose="02020603050405020304" pitchFamily="18" charset="0"/>
                <a:cs typeface="Times New Roman" panose="02020603050405020304" pitchFamily="18" charset="0"/>
              </a:rPr>
            </a:br>
            <a:r>
              <a:rPr lang="en-GB" dirty="0">
                <a:latin typeface="Times New Roman" panose="02020603050405020304" pitchFamily="18" charset="0"/>
                <a:cs typeface="Times New Roman" panose="02020603050405020304" pitchFamily="18" charset="0"/>
              </a:rPr>
              <a:t>Microsoft SQL Server as the back end to store the database.</a:t>
            </a:r>
            <a:br>
              <a:rPr lang="en-GB" dirty="0">
                <a:latin typeface="Times New Roman" panose="02020603050405020304" pitchFamily="18" charset="0"/>
                <a:cs typeface="Times New Roman" panose="02020603050405020304" pitchFamily="18" charset="0"/>
              </a:rPr>
            </a:br>
            <a:r>
              <a:rPr lang="en-GB" dirty="0">
                <a:latin typeface="Times New Roman" panose="02020603050405020304" pitchFamily="18" charset="0"/>
                <a:cs typeface="Times New Roman" panose="02020603050405020304" pitchFamily="18" charset="0"/>
              </a:rPr>
              <a:t>Operating System: Windows NT, windows 98, Windows XP</a:t>
            </a:r>
            <a:br>
              <a:rPr lang="en-GB" dirty="0">
                <a:latin typeface="Times New Roman" panose="02020603050405020304" pitchFamily="18" charset="0"/>
                <a:cs typeface="Times New Roman" panose="02020603050405020304" pitchFamily="18" charset="0"/>
              </a:rPr>
            </a:br>
            <a:r>
              <a:rPr lang="en-GB" dirty="0">
                <a:latin typeface="Times New Roman" panose="02020603050405020304" pitchFamily="18" charset="0"/>
                <a:cs typeface="Times New Roman" panose="02020603050405020304" pitchFamily="18" charset="0"/>
              </a:rPr>
              <a:t>Language: PHP, JavaScript, Python, Java, Net beans 7.0.1 (front end).</a:t>
            </a:r>
            <a:br>
              <a:rPr lang="en-GB" dirty="0">
                <a:latin typeface="Times New Roman" panose="02020603050405020304" pitchFamily="18" charset="0"/>
                <a:cs typeface="Times New Roman" panose="02020603050405020304" pitchFamily="18" charset="0"/>
              </a:rPr>
            </a:br>
            <a:r>
              <a:rPr lang="en-GB" dirty="0">
                <a:latin typeface="Times New Roman" panose="02020603050405020304" pitchFamily="18" charset="0"/>
                <a:cs typeface="Times New Roman" panose="02020603050405020304" pitchFamily="18" charset="0"/>
              </a:rPr>
              <a:t>Database: MS SQL Server (back end).</a:t>
            </a:r>
            <a:br>
              <a:rPr lang="en-GB" dirty="0">
                <a:latin typeface="Times New Roman" panose="02020603050405020304" pitchFamily="18" charset="0"/>
                <a:cs typeface="Times New Roman" panose="02020603050405020304" pitchFamily="18" charset="0"/>
              </a:rPr>
            </a:br>
            <a:br>
              <a:rPr lang="en-GB" dirty="0">
                <a:latin typeface="Times New Roman" panose="02020603050405020304" pitchFamily="18" charset="0"/>
                <a:cs typeface="Times New Roman" panose="02020603050405020304" pitchFamily="18" charset="0"/>
              </a:rPr>
            </a:br>
            <a:r>
              <a:rPr lang="en-GB" sz="2000" b="1" u="sng" dirty="0">
                <a:latin typeface="Times New Roman" panose="02020603050405020304" pitchFamily="18" charset="0"/>
                <a:cs typeface="Times New Roman" panose="02020603050405020304" pitchFamily="18" charset="0"/>
              </a:rPr>
              <a:t>Hardware Configuration:-</a:t>
            </a:r>
            <a:br>
              <a:rPr lang="en-GB" dirty="0">
                <a:latin typeface="Times New Roman" panose="02020603050405020304" pitchFamily="18" charset="0"/>
                <a:cs typeface="Times New Roman" panose="02020603050405020304" pitchFamily="18" charset="0"/>
              </a:rPr>
            </a:br>
            <a:r>
              <a:rPr lang="en-GB" dirty="0">
                <a:latin typeface="Times New Roman" panose="02020603050405020304" pitchFamily="18" charset="0"/>
                <a:cs typeface="Times New Roman" panose="02020603050405020304" pitchFamily="18" charset="0"/>
              </a:rPr>
              <a:t>Processor: Pentium(R)Dual-core CPU.</a:t>
            </a:r>
            <a:br>
              <a:rPr lang="en-GB" dirty="0">
                <a:latin typeface="Times New Roman" panose="02020603050405020304" pitchFamily="18" charset="0"/>
                <a:cs typeface="Times New Roman" panose="02020603050405020304" pitchFamily="18" charset="0"/>
              </a:rPr>
            </a:br>
            <a:r>
              <a:rPr lang="en-GB" dirty="0">
                <a:latin typeface="Times New Roman" panose="02020603050405020304" pitchFamily="18" charset="0"/>
                <a:cs typeface="Times New Roman" panose="02020603050405020304" pitchFamily="18" charset="0"/>
              </a:rPr>
              <a:t>Hard Disk: 40GB.</a:t>
            </a:r>
            <a:br>
              <a:rPr lang="en-GB" dirty="0">
                <a:latin typeface="Times New Roman" panose="02020603050405020304" pitchFamily="18" charset="0"/>
                <a:cs typeface="Times New Roman" panose="02020603050405020304" pitchFamily="18" charset="0"/>
              </a:rPr>
            </a:br>
            <a:r>
              <a:rPr lang="en-GB" dirty="0">
                <a:latin typeface="Times New Roman" panose="02020603050405020304" pitchFamily="18" charset="0"/>
                <a:cs typeface="Times New Roman" panose="02020603050405020304" pitchFamily="18" charset="0"/>
              </a:rPr>
              <a:t>RAM: 256 MB or more.</a:t>
            </a:r>
            <a:br>
              <a:rPr lang="en-GB" dirty="0">
                <a:latin typeface="Times New Roman" panose="02020603050405020304" pitchFamily="18" charset="0"/>
                <a:cs typeface="Times New Roman" panose="02020603050405020304" pitchFamily="18" charset="0"/>
              </a:rPr>
            </a:br>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072029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7DE0CA-6829-4056-927F-AFBAEB2EC084}"/>
              </a:ext>
            </a:extLst>
          </p:cNvPr>
          <p:cNvSpPr>
            <a:spLocks noGrp="1"/>
          </p:cNvSpPr>
          <p:nvPr>
            <p:ph type="title"/>
          </p:nvPr>
        </p:nvSpPr>
        <p:spPr>
          <a:xfrm>
            <a:off x="76200" y="438150"/>
            <a:ext cx="9067800" cy="3631763"/>
          </a:xfrm>
        </p:spPr>
        <p:txBody>
          <a:bodyPr/>
          <a:lstStyle/>
          <a:p>
            <a:r>
              <a:rPr lang="en-GB" sz="2000" b="1" u="sng" dirty="0">
                <a:latin typeface="Times New Roman" panose="02020603050405020304" pitchFamily="18" charset="0"/>
                <a:cs typeface="Times New Roman" panose="02020603050405020304" pitchFamily="18" charset="0"/>
              </a:rPr>
              <a:t>Data Requirement:</a:t>
            </a:r>
            <a:br>
              <a:rPr lang="en-GB" b="1" u="sng" dirty="0">
                <a:latin typeface="Times New Roman" panose="02020603050405020304" pitchFamily="18" charset="0"/>
                <a:cs typeface="Times New Roman" panose="02020603050405020304" pitchFamily="18" charset="0"/>
              </a:rPr>
            </a:br>
            <a:r>
              <a:rPr lang="en-GB"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Furthermore, decreases in specific forms of motivation were found in the ET and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control groups in this study. Specifically, decreases in identified motivation were found in the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ET and the control groups, and a decrease in </a:t>
            </a:r>
            <a:r>
              <a:rPr lang="en-US" dirty="0" err="1">
                <a:latin typeface="Times New Roman" panose="02020603050405020304" pitchFamily="18" charset="0"/>
                <a:cs typeface="Times New Roman" panose="02020603050405020304" pitchFamily="18" charset="0"/>
              </a:rPr>
              <a:t>introjected</a:t>
            </a:r>
            <a:r>
              <a:rPr lang="en-US" dirty="0">
                <a:latin typeface="Times New Roman" panose="02020603050405020304" pitchFamily="18" charset="0"/>
                <a:cs typeface="Times New Roman" panose="02020603050405020304" pitchFamily="18" charset="0"/>
              </a:rPr>
              <a:t> motivation was found in the control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group. In this context, it has been meta-</a:t>
            </a:r>
            <a:r>
              <a:rPr lang="en-US" dirty="0" err="1">
                <a:latin typeface="Times New Roman" panose="02020603050405020304" pitchFamily="18" charset="0"/>
                <a:cs typeface="Times New Roman" panose="02020603050405020304" pitchFamily="18" charset="0"/>
              </a:rPr>
              <a:t>analysed</a:t>
            </a:r>
            <a:r>
              <a:rPr lang="en-US" dirty="0">
                <a:latin typeface="Times New Roman" panose="02020603050405020304" pitchFamily="18" charset="0"/>
                <a:cs typeface="Times New Roman" panose="02020603050405020304" pitchFamily="18" charset="0"/>
              </a:rPr>
              <a:t> that autonomous forms of motivation (i.e.,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internal and identified motivation) can lead to enhanced physical health, such as physical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activity, and mental health (Ng et al., 2012)</a:t>
            </a:r>
            <a:br>
              <a:rPr lang="en-GB" dirty="0">
                <a:latin typeface="Times New Roman" panose="02020603050405020304" pitchFamily="18" charset="0"/>
                <a:cs typeface="Times New Roman" panose="02020603050405020304" pitchFamily="18" charset="0"/>
              </a:rPr>
            </a:br>
            <a:r>
              <a:rPr lang="en-GB" b="1" u="sng" dirty="0">
                <a:latin typeface="Times New Roman" panose="02020603050405020304" pitchFamily="18" charset="0"/>
                <a:cs typeface="Times New Roman" panose="02020603050405020304" pitchFamily="18" charset="0"/>
              </a:rPr>
              <a:t>External Interface Requirement:</a:t>
            </a:r>
            <a:br>
              <a:rPr lang="en-GB" b="1" dirty="0">
                <a:latin typeface="Times New Roman" panose="02020603050405020304" pitchFamily="18" charset="0"/>
                <a:cs typeface="Times New Roman" panose="02020603050405020304" pitchFamily="18" charset="0"/>
              </a:rPr>
            </a:br>
            <a:r>
              <a:rPr lang="en-GB"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This was important for ethical reasons as fitness app usage includes the disclosure of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personal data. In this scenario, however, it was expected that the group not being provided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with a fitness tracker could have perceived inferiority to the participants who were provided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with fitness tracker groups, potentially leading to undesired and hardly controllable group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effects. </a:t>
            </a:r>
            <a:endParaRPr lang="en-GB" dirty="0"/>
          </a:p>
        </p:txBody>
      </p:sp>
    </p:spTree>
    <p:extLst>
      <p:ext uri="{BB962C8B-B14F-4D97-AF65-F5344CB8AC3E}">
        <p14:creationId xmlns:p14="http://schemas.microsoft.com/office/powerpoint/2010/main" val="33535043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A42F34-2641-401A-94CB-2F13E7488854}"/>
              </a:ext>
            </a:extLst>
          </p:cNvPr>
          <p:cNvSpPr>
            <a:spLocks noGrp="1"/>
          </p:cNvSpPr>
          <p:nvPr>
            <p:ph type="title"/>
          </p:nvPr>
        </p:nvSpPr>
        <p:spPr>
          <a:xfrm>
            <a:off x="333829" y="181428"/>
            <a:ext cx="8991600" cy="3693319"/>
          </a:xfrm>
        </p:spPr>
        <p:txBody>
          <a:bodyPr/>
          <a:lstStyle/>
          <a:p>
            <a:r>
              <a:rPr lang="en-GB" sz="2000" dirty="0">
                <a:latin typeface="Times New Roman" panose="02020603050405020304" pitchFamily="18" charset="0"/>
                <a:cs typeface="Times New Roman" panose="02020603050405020304" pitchFamily="18" charset="0"/>
              </a:rPr>
              <a:t>System Features:</a:t>
            </a:r>
            <a:br>
              <a:rPr lang="en-GB" sz="20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r>
              <a:rPr lang="en-US" sz="2000" b="1" dirty="0">
                <a:latin typeface="Times New Roman" panose="02020603050405020304" pitchFamily="18" charset="0"/>
                <a:cs typeface="Times New Roman" panose="02020603050405020304" pitchFamily="18" charset="0"/>
              </a:rPr>
              <a:t>Tracking:-</a:t>
            </a:r>
            <a:br>
              <a:rPr lang="en-GB" sz="2000" u="sng" dirty="0">
                <a:latin typeface="Times New Roman" panose="02020603050405020304" pitchFamily="18" charset="0"/>
                <a:cs typeface="Times New Roman" panose="02020603050405020304" pitchFamily="18" charset="0"/>
              </a:rPr>
            </a:br>
            <a:r>
              <a:rPr lang="en-US" sz="2000" u="sng" dirty="0">
                <a:latin typeface="Times New Roman" panose="02020603050405020304" pitchFamily="18" charset="0"/>
                <a:cs typeface="Times New Roman" panose="02020603050405020304" pitchFamily="18" charset="0"/>
              </a:rPr>
              <a:t>Most fitness trackers track number of steps taken, heart rate, and sleep patterns. </a:t>
            </a:r>
            <a:br>
              <a:rPr lang="en-US" sz="2000" u="sng" dirty="0">
                <a:latin typeface="Times New Roman" panose="02020603050405020304" pitchFamily="18" charset="0"/>
                <a:cs typeface="Times New Roman" panose="02020603050405020304" pitchFamily="18" charset="0"/>
              </a:rPr>
            </a:br>
            <a:br>
              <a:rPr lang="en-US" sz="2000" u="sng" dirty="0">
                <a:latin typeface="Times New Roman" panose="02020603050405020304" pitchFamily="18" charset="0"/>
                <a:cs typeface="Times New Roman" panose="02020603050405020304" pitchFamily="18" charset="0"/>
              </a:rPr>
            </a:br>
            <a:r>
              <a:rPr lang="en-US" sz="2000" b="1" u="sng" dirty="0">
                <a:latin typeface="Times New Roman" panose="02020603050405020304" pitchFamily="18" charset="0"/>
                <a:cs typeface="Times New Roman" panose="02020603050405020304" pitchFamily="18" charset="0"/>
              </a:rPr>
              <a:t>System:-</a:t>
            </a:r>
            <a:br>
              <a:rPr lang="en-US" sz="2000" u="sng" dirty="0">
                <a:latin typeface="Times New Roman" panose="02020603050405020304" pitchFamily="18" charset="0"/>
                <a:cs typeface="Times New Roman" panose="02020603050405020304" pitchFamily="18" charset="0"/>
              </a:rPr>
            </a:br>
            <a:r>
              <a:rPr lang="en-US" sz="2000" u="sng" dirty="0">
                <a:latin typeface="Times New Roman" panose="02020603050405020304" pitchFamily="18" charset="0"/>
                <a:cs typeface="Times New Roman" panose="02020603050405020304" pitchFamily="18" charset="0"/>
              </a:rPr>
              <a:t>Some also have connected apps that allow you track your overall progress, set goals as well as offer guidelines to help you achieve your fitness goals. </a:t>
            </a:r>
            <a:br>
              <a:rPr lang="en-US" sz="2000" u="sng" dirty="0">
                <a:latin typeface="Times New Roman" panose="02020603050405020304" pitchFamily="18" charset="0"/>
                <a:cs typeface="Times New Roman" panose="02020603050405020304" pitchFamily="18" charset="0"/>
              </a:rPr>
            </a:br>
            <a:br>
              <a:rPr lang="en-US" sz="2000" u="sng" dirty="0">
                <a:latin typeface="Times New Roman" panose="02020603050405020304" pitchFamily="18" charset="0"/>
                <a:cs typeface="Times New Roman" panose="02020603050405020304" pitchFamily="18" charset="0"/>
              </a:rPr>
            </a:br>
            <a:r>
              <a:rPr lang="en-US" sz="2000" b="1" u="sng" dirty="0">
                <a:latin typeface="Times New Roman" panose="02020603050405020304" pitchFamily="18" charset="0"/>
                <a:cs typeface="Times New Roman" panose="02020603050405020304" pitchFamily="18" charset="0"/>
              </a:rPr>
              <a:t>Benefits:-</a:t>
            </a:r>
            <a:br>
              <a:rPr lang="en-US" sz="2000" u="sng" dirty="0">
                <a:latin typeface="Times New Roman" panose="02020603050405020304" pitchFamily="18" charset="0"/>
                <a:cs typeface="Times New Roman" panose="02020603050405020304" pitchFamily="18" charset="0"/>
              </a:rPr>
            </a:br>
            <a:r>
              <a:rPr lang="en-US" sz="2000" u="sng" dirty="0">
                <a:latin typeface="Times New Roman" panose="02020603050405020304" pitchFamily="18" charset="0"/>
                <a:cs typeface="Times New Roman" panose="02020603050405020304" pitchFamily="18" charset="0"/>
              </a:rPr>
              <a:t>Some of the most common brands of fitness trackers are </a:t>
            </a:r>
            <a:r>
              <a:rPr lang="en-US" sz="2000" u="sng" dirty="0" err="1">
                <a:latin typeface="Times New Roman" panose="02020603050405020304" pitchFamily="18" charset="0"/>
                <a:cs typeface="Times New Roman" panose="02020603050405020304" pitchFamily="18" charset="0"/>
              </a:rPr>
              <a:t>FitBit</a:t>
            </a:r>
            <a:r>
              <a:rPr lang="en-US" sz="2000" u="sng" dirty="0">
                <a:latin typeface="Times New Roman" panose="02020603050405020304" pitchFamily="18" charset="0"/>
                <a:cs typeface="Times New Roman" panose="02020603050405020304" pitchFamily="18" charset="0"/>
              </a:rPr>
              <a:t>, Garmin and Jawbone.</a:t>
            </a:r>
            <a:br>
              <a:rPr lang="en-GB" sz="2000" dirty="0">
                <a:latin typeface="Times New Roman" panose="02020603050405020304" pitchFamily="18" charset="0"/>
                <a:cs typeface="Times New Roman" panose="02020603050405020304" pitchFamily="18" charset="0"/>
              </a:rPr>
            </a:br>
            <a:r>
              <a:rPr lang="en-GB" sz="20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7063406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92E9E3-E89D-491B-9375-A574BC8BE5D1}"/>
              </a:ext>
            </a:extLst>
          </p:cNvPr>
          <p:cNvSpPr>
            <a:spLocks noGrp="1"/>
          </p:cNvSpPr>
          <p:nvPr>
            <p:ph type="title"/>
          </p:nvPr>
        </p:nvSpPr>
        <p:spPr>
          <a:xfrm>
            <a:off x="152400" y="66069"/>
            <a:ext cx="8839200" cy="5262979"/>
          </a:xfrm>
        </p:spPr>
        <p:txBody>
          <a:bodyPr/>
          <a:lstStyle/>
          <a:p>
            <a:r>
              <a:rPr lang="en-GB" b="1" dirty="0">
                <a:latin typeface="Times New Roman" panose="02020603050405020304" pitchFamily="18" charset="0"/>
                <a:cs typeface="Times New Roman" panose="02020603050405020304" pitchFamily="18" charset="0"/>
              </a:rPr>
              <a:t>Other Non-Functional Requirements</a:t>
            </a:r>
            <a:r>
              <a:rPr lang="en-GB" dirty="0">
                <a:latin typeface="Times New Roman" panose="02020603050405020304" pitchFamily="18" charset="0"/>
                <a:cs typeface="Times New Roman" panose="02020603050405020304" pitchFamily="18" charset="0"/>
              </a:rPr>
              <a:t>:</a:t>
            </a:r>
            <a:br>
              <a:rPr lang="en-US" dirty="0">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1. Complimentary:-</a:t>
            </a:r>
            <a:br>
              <a:rPr lang="en-GB"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As group differences referring to age and education were found in the preliminary analyses, </a:t>
            </a:r>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all analyses were conducted again, entering age, education status, and student status as </a:t>
            </a:r>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covariates.</a:t>
            </a:r>
            <a:br>
              <a:rPr lang="en-US" sz="1600" dirty="0">
                <a:latin typeface="Times New Roman" panose="02020603050405020304" pitchFamily="18" charset="0"/>
                <a:cs typeface="Times New Roman" panose="02020603050405020304" pitchFamily="18" charset="0"/>
              </a:rPr>
            </a:br>
            <a:br>
              <a:rPr lang="en-US" sz="1600" b="1" dirty="0">
                <a:latin typeface="Times New Roman" panose="02020603050405020304" pitchFamily="18" charset="0"/>
                <a:cs typeface="Times New Roman" panose="02020603050405020304" pitchFamily="18" charset="0"/>
              </a:rPr>
            </a:br>
            <a:r>
              <a:rPr lang="en-US" sz="1600" b="1" dirty="0">
                <a:latin typeface="Times New Roman" panose="02020603050405020304" pitchFamily="18" charset="0"/>
                <a:cs typeface="Times New Roman" panose="02020603050405020304" pitchFamily="18" charset="0"/>
              </a:rPr>
              <a:t>2. Motivation:-</a:t>
            </a:r>
            <a:br>
              <a:rPr lang="en-US" sz="1600" b="1"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Also, a significant time-group interaction effect was found. No group effect was found. For extrinsic motivation, no time, group, or time-group interaction effects were found. </a:t>
            </a:r>
            <a:br>
              <a:rPr lang="en-US" sz="1600" dirty="0">
                <a:latin typeface="Times New Roman" panose="02020603050405020304" pitchFamily="18" charset="0"/>
                <a:cs typeface="Times New Roman" panose="02020603050405020304" pitchFamily="18" charset="0"/>
              </a:rPr>
            </a:br>
            <a:br>
              <a:rPr lang="en-US" sz="1600" dirty="0">
                <a:latin typeface="Times New Roman" panose="02020603050405020304" pitchFamily="18" charset="0"/>
                <a:cs typeface="Times New Roman" panose="02020603050405020304" pitchFamily="18" charset="0"/>
              </a:rPr>
            </a:br>
            <a:r>
              <a:rPr lang="en-US" sz="1600" b="1" dirty="0">
                <a:latin typeface="Times New Roman" panose="02020603050405020304" pitchFamily="18" charset="0"/>
                <a:cs typeface="Times New Roman" panose="02020603050405020304" pitchFamily="18" charset="0"/>
              </a:rPr>
              <a:t>3.Satisfaction:-</a:t>
            </a:r>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However, no time-group-interaction effect was observed. With </a:t>
            </a:r>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regards to competence, no significant group, time, or time-group interaction effects were </a:t>
            </a:r>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found.</a:t>
            </a:r>
            <a:br>
              <a:rPr lang="en-US" sz="1600" dirty="0">
                <a:latin typeface="Times New Roman" panose="02020603050405020304" pitchFamily="18" charset="0"/>
                <a:cs typeface="Times New Roman" panose="02020603050405020304" pitchFamily="18" charset="0"/>
              </a:rPr>
            </a:br>
            <a:br>
              <a:rPr lang="en-US" sz="1600" dirty="0">
                <a:latin typeface="Times New Roman" panose="02020603050405020304" pitchFamily="18" charset="0"/>
                <a:cs typeface="Times New Roman" panose="02020603050405020304" pitchFamily="18" charset="0"/>
              </a:rPr>
            </a:br>
            <a:r>
              <a:rPr lang="en-US" sz="1600" b="1" dirty="0">
                <a:latin typeface="Times New Roman" panose="02020603050405020304" pitchFamily="18" charset="0"/>
                <a:cs typeface="Times New Roman" panose="02020603050405020304" pitchFamily="18" charset="0"/>
              </a:rPr>
              <a:t>4.Strength and limitations:-</a:t>
            </a:r>
            <a:br>
              <a:rPr lang="en-US" sz="1600" b="1"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Therefore, to control for potential effects, we conducted additional analyses entering these </a:t>
            </a:r>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variables as covariates</a:t>
            </a:r>
            <a:r>
              <a:rPr lang="en-US" sz="1600" b="1" dirty="0">
                <a:latin typeface="Times New Roman" panose="02020603050405020304" pitchFamily="18" charset="0"/>
                <a:cs typeface="Times New Roman" panose="02020603050405020304" pitchFamily="18" charset="0"/>
              </a:rPr>
              <a:t>. </a:t>
            </a:r>
            <a:br>
              <a:rPr lang="en-US" sz="1600" dirty="0">
                <a:latin typeface="Times New Roman" panose="02020603050405020304" pitchFamily="18" charset="0"/>
                <a:cs typeface="Times New Roman" panose="02020603050405020304" pitchFamily="18" charset="0"/>
              </a:rPr>
            </a:br>
            <a:br>
              <a:rPr lang="en-US" sz="1600" dirty="0">
                <a:latin typeface="Times New Roman" panose="02020603050405020304" pitchFamily="18" charset="0"/>
                <a:cs typeface="Times New Roman" panose="02020603050405020304" pitchFamily="18" charset="0"/>
              </a:rPr>
            </a:br>
            <a:endParaRPr lang="en-GB"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502030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D4DA74-9C46-43A3-BC93-6747FC8F4B1E}"/>
              </a:ext>
            </a:extLst>
          </p:cNvPr>
          <p:cNvSpPr>
            <a:spLocks noGrp="1"/>
          </p:cNvSpPr>
          <p:nvPr>
            <p:ph type="title"/>
          </p:nvPr>
        </p:nvSpPr>
        <p:spPr>
          <a:xfrm>
            <a:off x="68036" y="226786"/>
            <a:ext cx="8999764" cy="3847207"/>
          </a:xfrm>
        </p:spPr>
        <p:txBody>
          <a:bodyPr/>
          <a:lstStyle/>
          <a:p>
            <a:r>
              <a:rPr lang="en-GB" b="1" dirty="0">
                <a:latin typeface="Times New Roman" panose="02020603050405020304" pitchFamily="18" charset="0"/>
                <a:cs typeface="Times New Roman" panose="02020603050405020304" pitchFamily="18" charset="0"/>
              </a:rPr>
              <a:t>Other Requirements:</a:t>
            </a:r>
            <a:br>
              <a:rPr lang="en-GB" b="1" dirty="0">
                <a:latin typeface="Times New Roman" panose="02020603050405020304" pitchFamily="18" charset="0"/>
                <a:cs typeface="Times New Roman" panose="02020603050405020304" pitchFamily="18" charset="0"/>
              </a:rPr>
            </a:br>
            <a:br>
              <a:rPr lang="en-GB" sz="800" b="1" dirty="0">
                <a:latin typeface="Times New Roman" panose="02020603050405020304" pitchFamily="18" charset="0"/>
                <a:cs typeface="Times New Roman" panose="02020603050405020304" pitchFamily="18" charset="0"/>
              </a:rPr>
            </a:br>
            <a:r>
              <a:rPr lang="en-GB" sz="1000" b="1" dirty="0">
                <a:latin typeface="Times New Roman" panose="02020603050405020304" pitchFamily="18" charset="0"/>
                <a:cs typeface="Times New Roman" panose="02020603050405020304" pitchFamily="18" charset="0"/>
              </a:rPr>
              <a:t>1</a:t>
            </a:r>
            <a:r>
              <a:rPr lang="en-GB" sz="1400" b="1" dirty="0">
                <a:latin typeface="Times New Roman" panose="02020603050405020304" pitchFamily="18" charset="0"/>
                <a:cs typeface="Times New Roman" panose="02020603050405020304" pitchFamily="18" charset="0"/>
              </a:rPr>
              <a:t>. </a:t>
            </a:r>
            <a:r>
              <a:rPr lang="en-US" sz="1400" b="1" dirty="0">
                <a:latin typeface="Times New Roman" panose="02020603050405020304" pitchFamily="18" charset="0"/>
                <a:cs typeface="Times New Roman" panose="02020603050405020304" pitchFamily="18" charset="0"/>
              </a:rPr>
              <a:t>Target:-</a:t>
            </a:r>
            <a:br>
              <a:rPr lang="en-US" sz="1400" b="1" dirty="0">
                <a:latin typeface="Times New Roman" panose="02020603050405020304" pitchFamily="18" charset="0"/>
                <a:cs typeface="Times New Roman" panose="02020603050405020304" pitchFamily="18" charset="0"/>
              </a:rPr>
            </a:br>
            <a:r>
              <a:rPr lang="en-US" sz="1400" dirty="0">
                <a:latin typeface="Times New Roman" panose="02020603050405020304" pitchFamily="18" charset="0"/>
                <a:cs typeface="Times New Roman" panose="02020603050405020304" pitchFamily="18" charset="0"/>
              </a:rPr>
              <a:t>Using the well-established SDT as a theoretical framework, it was the aim of this study to </a:t>
            </a:r>
            <a:br>
              <a:rPr lang="en-US" sz="1400" dirty="0">
                <a:latin typeface="Times New Roman" panose="02020603050405020304" pitchFamily="18" charset="0"/>
                <a:cs typeface="Times New Roman" panose="02020603050405020304" pitchFamily="18" charset="0"/>
              </a:rPr>
            </a:br>
            <a:r>
              <a:rPr lang="en-US" sz="1400" dirty="0">
                <a:latin typeface="Times New Roman" panose="02020603050405020304" pitchFamily="18" charset="0"/>
                <a:cs typeface="Times New Roman" panose="02020603050405020304" pitchFamily="18" charset="0"/>
              </a:rPr>
              <a:t>investigate the effects of healthcare technology, specifically a fitness app and wearable.</a:t>
            </a:r>
            <a:br>
              <a:rPr lang="en-US" sz="1400" dirty="0">
                <a:latin typeface="Times New Roman" panose="02020603050405020304" pitchFamily="18" charset="0"/>
                <a:cs typeface="Times New Roman" panose="02020603050405020304" pitchFamily="18" charset="0"/>
              </a:rPr>
            </a:br>
            <a:br>
              <a:rPr lang="en-US" sz="1400" dirty="0">
                <a:latin typeface="Times New Roman" panose="02020603050405020304" pitchFamily="18" charset="0"/>
                <a:cs typeface="Times New Roman" panose="02020603050405020304" pitchFamily="18" charset="0"/>
              </a:rPr>
            </a:br>
            <a:r>
              <a:rPr lang="en-US" sz="1400" b="1" dirty="0">
                <a:latin typeface="Times New Roman" panose="02020603050405020304" pitchFamily="18" charset="0"/>
                <a:cs typeface="Times New Roman" panose="02020603050405020304" pitchFamily="18" charset="0"/>
              </a:rPr>
              <a:t>2.Regulation:-</a:t>
            </a:r>
            <a:r>
              <a:rPr lang="en-US" sz="1400" dirty="0">
                <a:latin typeface="Times New Roman" panose="02020603050405020304" pitchFamily="18" charset="0"/>
                <a:cs typeface="Times New Roman" panose="02020603050405020304" pitchFamily="18" charset="0"/>
              </a:rPr>
              <a:t>
The Implementation of a normalized health target on basic needs satisfaction, motivation and </a:t>
            </a:r>
            <a:br>
              <a:rPr lang="en-US" sz="1400" dirty="0">
                <a:latin typeface="Times New Roman" panose="02020603050405020304" pitchFamily="18" charset="0"/>
                <a:cs typeface="Times New Roman" panose="02020603050405020304" pitchFamily="18" charset="0"/>
              </a:rPr>
            </a:br>
            <a:r>
              <a:rPr lang="en-US" sz="1400" dirty="0">
                <a:latin typeface="Times New Roman" panose="02020603050405020304" pitchFamily="18" charset="0"/>
                <a:cs typeface="Times New Roman" panose="02020603050405020304" pitchFamily="18" charset="0"/>
              </a:rPr>
              <a:t>health </a:t>
            </a:r>
            <a:r>
              <a:rPr lang="en-US" sz="1400" dirty="0" err="1">
                <a:latin typeface="Times New Roman" panose="02020603050405020304" pitchFamily="18" charset="0"/>
                <a:cs typeface="Times New Roman" panose="02020603050405020304" pitchFamily="18" charset="0"/>
              </a:rPr>
              <a:t>behaviour</a:t>
            </a:r>
            <a:r>
              <a:rPr lang="en-US" sz="1400" dirty="0">
                <a:latin typeface="Times New Roman" panose="02020603050405020304" pitchFamily="18" charset="0"/>
                <a:cs typeface="Times New Roman" panose="02020603050405020304" pitchFamily="18" charset="0"/>
              </a:rPr>
              <a:t> (i.e., physical activity).</a:t>
            </a:r>
            <a:br>
              <a:rPr lang="en-US" sz="1400" dirty="0">
                <a:latin typeface="Times New Roman" panose="02020603050405020304" pitchFamily="18" charset="0"/>
                <a:cs typeface="Times New Roman" panose="02020603050405020304" pitchFamily="18" charset="0"/>
              </a:rPr>
            </a:br>
            <a:br>
              <a:rPr lang="en-US" sz="1400" dirty="0">
                <a:latin typeface="Times New Roman" panose="02020603050405020304" pitchFamily="18" charset="0"/>
                <a:cs typeface="Times New Roman" panose="02020603050405020304" pitchFamily="18" charset="0"/>
              </a:rPr>
            </a:br>
            <a:r>
              <a:rPr lang="en-US" sz="1400" dirty="0">
                <a:latin typeface="Times New Roman" panose="02020603050405020304" pitchFamily="18" charset="0"/>
                <a:cs typeface="Times New Roman" panose="02020603050405020304" pitchFamily="18" charset="0"/>
              </a:rPr>
              <a:t>3.</a:t>
            </a:r>
            <a:r>
              <a:rPr lang="en-US" sz="1400" b="1" dirty="0">
                <a:latin typeface="Times New Roman" panose="02020603050405020304" pitchFamily="18" charset="0"/>
                <a:cs typeface="Times New Roman" panose="02020603050405020304" pitchFamily="18" charset="0"/>
              </a:rPr>
              <a:t>Implementation:-</a:t>
            </a:r>
            <a:r>
              <a:rPr lang="en-US" sz="1400" dirty="0">
                <a:latin typeface="Times New Roman" panose="02020603050405020304" pitchFamily="18" charset="0"/>
                <a:cs typeface="Times New Roman" panose="02020603050405020304" pitchFamily="18" charset="0"/>
              </a:rPr>
              <a:t> </a:t>
            </a:r>
            <a:br>
              <a:rPr lang="en-US" sz="1400" dirty="0">
                <a:latin typeface="Times New Roman" panose="02020603050405020304" pitchFamily="18" charset="0"/>
                <a:cs typeface="Times New Roman" panose="02020603050405020304" pitchFamily="18" charset="0"/>
              </a:rPr>
            </a:br>
            <a:r>
              <a:rPr lang="en-US" sz="1400" dirty="0">
                <a:latin typeface="Times New Roman" panose="02020603050405020304" pitchFamily="18" charset="0"/>
                <a:cs typeface="Times New Roman" panose="02020603050405020304" pitchFamily="18" charset="0"/>
              </a:rPr>
              <a:t>It was hypothesized that the implementation of a fitness app and wearable to support physical activity tracking has a positive effect on physical activity. </a:t>
            </a:r>
            <a:br>
              <a:rPr lang="en-US" sz="1400" dirty="0">
                <a:latin typeface="Times New Roman" panose="02020603050405020304" pitchFamily="18" charset="0"/>
                <a:cs typeface="Times New Roman" panose="02020603050405020304" pitchFamily="18" charset="0"/>
              </a:rPr>
            </a:br>
            <a:br>
              <a:rPr lang="en-US" sz="1400" dirty="0">
                <a:latin typeface="Times New Roman" panose="02020603050405020304" pitchFamily="18" charset="0"/>
                <a:cs typeface="Times New Roman" panose="02020603050405020304" pitchFamily="18" charset="0"/>
              </a:rPr>
            </a:br>
            <a:r>
              <a:rPr lang="en-US" sz="1400" b="1" dirty="0">
                <a:latin typeface="Times New Roman" panose="02020603050405020304" pitchFamily="18" charset="0"/>
                <a:cs typeface="Times New Roman" panose="02020603050405020304" pitchFamily="18" charset="0"/>
              </a:rPr>
              <a:t>4.Scheduling:-(Hypothesis)</a:t>
            </a:r>
            <a:br>
              <a:rPr lang="en-US" sz="1400" dirty="0">
                <a:latin typeface="Times New Roman" panose="02020603050405020304" pitchFamily="18" charset="0"/>
                <a:cs typeface="Times New Roman" panose="02020603050405020304" pitchFamily="18" charset="0"/>
              </a:rPr>
            </a:br>
            <a:r>
              <a:rPr lang="en-US" sz="1400" dirty="0">
                <a:latin typeface="Times New Roman" panose="02020603050405020304" pitchFamily="18" charset="0"/>
                <a:cs typeface="Times New Roman" panose="02020603050405020304" pitchFamily="18" charset="0"/>
              </a:rPr>
              <a:t>It was hypothesized that the implementation of a normalized step target (i.e., 10,000 steps per day) would result in decreased levels of autonomy need satisfaction, autonomous motivation, and in increased levels of controlled motivation and a motivation compared to no implementation of such targets.</a:t>
            </a:r>
            <a:endParaRPr lang="en-GB"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504064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C707F2-8D71-4BC7-9748-BF4EF872FC3B}"/>
              </a:ext>
            </a:extLst>
          </p:cNvPr>
          <p:cNvSpPr>
            <a:spLocks noGrp="1"/>
          </p:cNvSpPr>
          <p:nvPr>
            <p:ph type="title"/>
          </p:nvPr>
        </p:nvSpPr>
        <p:spPr>
          <a:xfrm>
            <a:off x="76200" y="133350"/>
            <a:ext cx="8991600" cy="553998"/>
          </a:xfrm>
        </p:spPr>
        <p:txBody>
          <a:bodyPr/>
          <a:lstStyle/>
          <a:p>
            <a:r>
              <a:rPr lang="en-GB" dirty="0">
                <a:latin typeface="Times New Roman" panose="02020603050405020304" pitchFamily="18" charset="0"/>
                <a:cs typeface="Times New Roman" panose="02020603050405020304" pitchFamily="18" charset="0"/>
              </a:rPr>
              <a:t>CLASS DIADRAM</a:t>
            </a:r>
            <a:br>
              <a:rPr lang="en-GB" dirty="0"/>
            </a:br>
            <a:endParaRPr lang="en-GB" dirty="0"/>
          </a:p>
        </p:txBody>
      </p:sp>
      <p:pic>
        <p:nvPicPr>
          <p:cNvPr id="3" name="Picture 3">
            <a:extLst>
              <a:ext uri="{FF2B5EF4-FFF2-40B4-BE49-F238E27FC236}">
                <a16:creationId xmlns:a16="http://schemas.microsoft.com/office/drawing/2014/main" id="{124654EE-5775-C515-C12B-759F624232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5786" y="539750"/>
            <a:ext cx="7202714" cy="4470400"/>
          </a:xfrm>
          <a:prstGeom prst="rect">
            <a:avLst/>
          </a:prstGeom>
        </p:spPr>
      </p:pic>
    </p:spTree>
    <p:extLst>
      <p:ext uri="{BB962C8B-B14F-4D97-AF65-F5344CB8AC3E}">
        <p14:creationId xmlns:p14="http://schemas.microsoft.com/office/powerpoint/2010/main" val="20295515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9144000" cy="5143500"/>
          </a:xfrm>
          <a:prstGeom prst="rect">
            <a:avLst/>
          </a:prstGeom>
          <a:blipFill>
            <a:blip r:embed="rId2" cstate="print"/>
            <a:stretch>
              <a:fillRect/>
            </a:stretch>
          </a:blipFill>
        </p:spPr>
        <p:txBody>
          <a:bodyPr wrap="square" lIns="0" tIns="0" rIns="0" bIns="0" rtlCol="0">
            <a:spAutoFit/>
          </a:bodyPr>
          <a:lstStyle/>
          <a:p>
            <a:endParaRPr/>
          </a:p>
        </p:txBody>
      </p:sp>
      <p:sp>
        <p:nvSpPr>
          <p:cNvPr id="3" name="object 3"/>
          <p:cNvSpPr txBox="1"/>
          <p:nvPr/>
        </p:nvSpPr>
        <p:spPr>
          <a:xfrm>
            <a:off x="3629445" y="894406"/>
            <a:ext cx="2183510" cy="306705"/>
          </a:xfrm>
          <a:prstGeom prst="rect">
            <a:avLst/>
          </a:prstGeom>
        </p:spPr>
        <p:txBody>
          <a:bodyPr vert="horz" wrap="square" lIns="0" tIns="0" rIns="0" bIns="0" rtlCol="0">
            <a:spAutoFit/>
          </a:bodyPr>
          <a:lstStyle/>
          <a:p>
            <a:pPr marL="0" marR="0">
              <a:lnSpc>
                <a:spcPts val="2115"/>
              </a:lnSpc>
              <a:spcBef>
                <a:spcPts val="0"/>
              </a:spcBef>
              <a:spcAft>
                <a:spcPts val="0"/>
              </a:spcAft>
            </a:pPr>
            <a:r>
              <a:rPr sz="1800" b="1" dirty="0">
                <a:solidFill>
                  <a:srgbClr val="FFFFFF"/>
                </a:solidFill>
                <a:latin typeface="RMKPBC+PublicSans-BoldItalic"/>
                <a:cs typeface="RMKPBC+PublicSans-BoldItalic"/>
              </a:rPr>
              <a:t>Submission</a:t>
            </a:r>
            <a:r>
              <a:rPr sz="1800" b="1" spc="-45" dirty="0">
                <a:solidFill>
                  <a:srgbClr val="FFFFFF"/>
                </a:solidFill>
                <a:latin typeface="RMKPBC+PublicSans-BoldItalic"/>
                <a:cs typeface="RMKPBC+PublicSans-BoldItalic"/>
              </a:rPr>
              <a:t> </a:t>
            </a:r>
            <a:r>
              <a:rPr sz="1800" b="1" dirty="0">
                <a:solidFill>
                  <a:srgbClr val="FFFFFF"/>
                </a:solidFill>
                <a:latin typeface="RMKPBC+PublicSans-BoldItalic"/>
                <a:cs typeface="RMKPBC+PublicSans-BoldItalic"/>
              </a:rPr>
              <a:t>Github</a:t>
            </a:r>
          </a:p>
        </p:txBody>
      </p:sp>
      <p:sp>
        <p:nvSpPr>
          <p:cNvPr id="4" name="object 4"/>
          <p:cNvSpPr txBox="1"/>
          <p:nvPr/>
        </p:nvSpPr>
        <p:spPr>
          <a:xfrm>
            <a:off x="4273458" y="2270922"/>
            <a:ext cx="2527274" cy="615553"/>
          </a:xfrm>
          <a:prstGeom prst="rect">
            <a:avLst/>
          </a:prstGeom>
        </p:spPr>
        <p:txBody>
          <a:bodyPr vert="horz" wrap="square" lIns="0" tIns="0" rIns="0" bIns="0" rtlCol="0">
            <a:spAutoFit/>
          </a:bodyPr>
          <a:lstStyle/>
          <a:p>
            <a:pPr marL="0" marR="0">
              <a:lnSpc>
                <a:spcPts val="1645"/>
              </a:lnSpc>
              <a:spcBef>
                <a:spcPts val="0"/>
              </a:spcBef>
              <a:spcAft>
                <a:spcPts val="0"/>
              </a:spcAft>
            </a:pPr>
            <a:r>
              <a:rPr sz="1400" b="1" dirty="0" err="1">
                <a:solidFill>
                  <a:srgbClr val="BD8738"/>
                </a:solidFill>
                <a:latin typeface="RMKPBC+PublicSans-BoldItalic"/>
                <a:cs typeface="RMKPBC+PublicSans-BoldItalic"/>
              </a:rPr>
              <a:t>I</a:t>
            </a:r>
            <a:r>
              <a:rPr lang="en-US" sz="1400" b="1" dirty="0" err="1">
                <a:solidFill>
                  <a:srgbClr val="BD8738"/>
                </a:solidFill>
                <a:latin typeface="RMKPBC+PublicSans-BoldItalic"/>
                <a:cs typeface="RMKPBC+PublicSans-BoldItalic"/>
              </a:rPr>
              <a:t>https</a:t>
            </a:r>
            <a:r>
              <a:rPr lang="en-US" sz="1400" b="1" dirty="0">
                <a:solidFill>
                  <a:srgbClr val="BD8738"/>
                </a:solidFill>
                <a:latin typeface="RMKPBC+PublicSans-BoldItalic"/>
                <a:cs typeface="RMKPBC+PublicSans-BoldItalic"/>
              </a:rPr>
              <a:t>://</a:t>
            </a:r>
            <a:r>
              <a:rPr lang="en-US" sz="1400" b="1" dirty="0" err="1">
                <a:solidFill>
                  <a:srgbClr val="BD8738"/>
                </a:solidFill>
                <a:latin typeface="RMKPBC+PublicSans-BoldItalic"/>
                <a:cs typeface="RMKPBC+PublicSans-BoldItalic"/>
              </a:rPr>
              <a:t>github.com</a:t>
            </a:r>
            <a:r>
              <a:rPr lang="en-US" sz="1400" b="1" dirty="0">
                <a:solidFill>
                  <a:srgbClr val="BD8738"/>
                </a:solidFill>
                <a:latin typeface="RMKPBC+PublicSans-BoldItalic"/>
                <a:cs typeface="RMKPBC+PublicSans-BoldItalic"/>
              </a:rPr>
              <a:t>/mahendran121/NM-SPCET-CSE-GROUP06.git</a:t>
            </a:r>
            <a:endParaRPr sz="1400" b="1" dirty="0">
              <a:solidFill>
                <a:srgbClr val="BD8738"/>
              </a:solidFill>
              <a:latin typeface="RMKPBC+PublicSans-BoldItalic"/>
              <a:cs typeface="RMKPBC+PublicSans-BoldItalic"/>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9144000" cy="5143500"/>
          </a:xfrm>
          <a:prstGeom prst="rect">
            <a:avLst/>
          </a:prstGeom>
          <a:blipFill>
            <a:blip r:embed="rId2" cstate="print"/>
            <a:stretch>
              <a:fillRect/>
            </a:stretch>
          </a:blipFill>
        </p:spPr>
        <p:txBody>
          <a:bodyPr wrap="square" lIns="0" tIns="0" rIns="0" bIns="0" rtlCol="0">
            <a:spAutoFit/>
          </a:bodyPr>
          <a:lstStyle/>
          <a:p>
            <a:endParaRPr/>
          </a:p>
        </p:txBody>
      </p:sp>
      <p:sp>
        <p:nvSpPr>
          <p:cNvPr id="3" name="object 3"/>
          <p:cNvSpPr txBox="1"/>
          <p:nvPr/>
        </p:nvSpPr>
        <p:spPr>
          <a:xfrm>
            <a:off x="234710" y="825130"/>
            <a:ext cx="2024601" cy="340764"/>
          </a:xfrm>
          <a:prstGeom prst="rect">
            <a:avLst/>
          </a:prstGeom>
        </p:spPr>
        <p:txBody>
          <a:bodyPr vert="horz" wrap="square" lIns="0" tIns="0" rIns="0" bIns="0" rtlCol="0">
            <a:spAutoFit/>
          </a:bodyPr>
          <a:lstStyle/>
          <a:p>
            <a:pPr marL="0" marR="0">
              <a:lnSpc>
                <a:spcPts val="2383"/>
              </a:lnSpc>
              <a:spcBef>
                <a:spcPts val="0"/>
              </a:spcBef>
              <a:spcAft>
                <a:spcPts val="0"/>
              </a:spcAft>
            </a:pPr>
            <a:r>
              <a:rPr sz="1850" b="1" spc="-10" dirty="0">
                <a:solidFill>
                  <a:srgbClr val="C88C32"/>
                </a:solidFill>
                <a:latin typeface="ILIIOR+EBGaramond-Bold"/>
                <a:cs typeface="ILIIOR+EBGaramond-Bold"/>
              </a:rPr>
              <a:t>YourꢀProjectꢀName</a:t>
            </a:r>
          </a:p>
        </p:txBody>
      </p:sp>
      <p:sp>
        <p:nvSpPr>
          <p:cNvPr id="4" name="object 4"/>
          <p:cNvSpPr txBox="1"/>
          <p:nvPr/>
        </p:nvSpPr>
        <p:spPr>
          <a:xfrm>
            <a:off x="236135" y="1345039"/>
            <a:ext cx="215428" cy="236735"/>
          </a:xfrm>
          <a:prstGeom prst="rect">
            <a:avLst/>
          </a:prstGeom>
        </p:spPr>
        <p:txBody>
          <a:bodyPr vert="horz" wrap="square" lIns="0" tIns="0" rIns="0" bIns="0" rtlCol="0">
            <a:spAutoFit/>
          </a:bodyPr>
          <a:lstStyle/>
          <a:p>
            <a:pPr marL="0" marR="0">
              <a:lnSpc>
                <a:spcPts val="1564"/>
              </a:lnSpc>
              <a:spcBef>
                <a:spcPts val="0"/>
              </a:spcBef>
              <a:spcAft>
                <a:spcPts val="0"/>
              </a:spcAft>
            </a:pPr>
            <a:r>
              <a:rPr sz="1400" dirty="0">
                <a:solidFill>
                  <a:srgbClr val="FFFFFF"/>
                </a:solidFill>
                <a:latin typeface="PVLNNE+ArialMT"/>
                <a:cs typeface="PVLNNE+ArialMT"/>
              </a:rPr>
              <a:t>▪</a:t>
            </a:r>
          </a:p>
        </p:txBody>
      </p:sp>
      <p:sp>
        <p:nvSpPr>
          <p:cNvPr id="5" name="object 5"/>
          <p:cNvSpPr txBox="1"/>
          <p:nvPr/>
        </p:nvSpPr>
        <p:spPr>
          <a:xfrm>
            <a:off x="528235" y="1330152"/>
            <a:ext cx="2006320" cy="266750"/>
          </a:xfrm>
          <a:prstGeom prst="rect">
            <a:avLst/>
          </a:prstGeom>
        </p:spPr>
        <p:txBody>
          <a:bodyPr vert="horz" wrap="square" lIns="0" tIns="0" rIns="0" bIns="0" rtlCol="0">
            <a:spAutoFit/>
          </a:bodyPr>
          <a:lstStyle/>
          <a:p>
            <a:pPr marL="0" marR="0">
              <a:lnSpc>
                <a:spcPts val="1800"/>
              </a:lnSpc>
              <a:spcBef>
                <a:spcPts val="0"/>
              </a:spcBef>
              <a:spcAft>
                <a:spcPts val="0"/>
              </a:spcAft>
            </a:pPr>
            <a:r>
              <a:rPr sz="1400" dirty="0">
                <a:solidFill>
                  <a:srgbClr val="FFFFFF"/>
                </a:solidFill>
                <a:latin typeface="CFRUAJ+EBGaramond-Medium"/>
                <a:cs typeface="CFRUAJ+EBGaramond-Medium"/>
              </a:rPr>
              <a:t>YourꢀProjectꢀIntroduction</a:t>
            </a:r>
          </a:p>
        </p:txBody>
      </p:sp>
      <p:sp>
        <p:nvSpPr>
          <p:cNvPr id="6" name="object 6"/>
          <p:cNvSpPr txBox="1"/>
          <p:nvPr/>
        </p:nvSpPr>
        <p:spPr>
          <a:xfrm>
            <a:off x="373050" y="2448880"/>
            <a:ext cx="1436143" cy="236735"/>
          </a:xfrm>
          <a:prstGeom prst="rect">
            <a:avLst/>
          </a:prstGeom>
        </p:spPr>
        <p:txBody>
          <a:bodyPr vert="horz" wrap="square" lIns="0" tIns="0" rIns="0" bIns="0" rtlCol="0">
            <a:spAutoFit/>
          </a:bodyPr>
          <a:lstStyle/>
          <a:p>
            <a:pPr marL="0" marR="0">
              <a:lnSpc>
                <a:spcPts val="1564"/>
              </a:lnSpc>
              <a:spcBef>
                <a:spcPts val="0"/>
              </a:spcBef>
              <a:spcAft>
                <a:spcPts val="0"/>
              </a:spcAft>
            </a:pPr>
            <a:r>
              <a:rPr sz="1400" b="1" dirty="0">
                <a:solidFill>
                  <a:srgbClr val="C88C32"/>
                </a:solidFill>
                <a:latin typeface="KQGMTU+Arial-BoldMT"/>
                <a:cs typeface="KQGMTU+Arial-BoldMT"/>
              </a:rPr>
              <a:t>LMS Username</a:t>
            </a:r>
          </a:p>
        </p:txBody>
      </p:sp>
      <p:sp>
        <p:nvSpPr>
          <p:cNvPr id="7" name="object 7"/>
          <p:cNvSpPr txBox="1"/>
          <p:nvPr/>
        </p:nvSpPr>
        <p:spPr>
          <a:xfrm>
            <a:off x="2504906" y="2448880"/>
            <a:ext cx="636661" cy="236735"/>
          </a:xfrm>
          <a:prstGeom prst="rect">
            <a:avLst/>
          </a:prstGeom>
        </p:spPr>
        <p:txBody>
          <a:bodyPr vert="horz" wrap="square" lIns="0" tIns="0" rIns="0" bIns="0" rtlCol="0">
            <a:spAutoFit/>
          </a:bodyPr>
          <a:lstStyle/>
          <a:p>
            <a:pPr marL="0" marR="0">
              <a:lnSpc>
                <a:spcPts val="1564"/>
              </a:lnSpc>
              <a:spcBef>
                <a:spcPts val="0"/>
              </a:spcBef>
              <a:spcAft>
                <a:spcPts val="0"/>
              </a:spcAft>
            </a:pPr>
            <a:r>
              <a:rPr sz="1400" b="1" dirty="0">
                <a:solidFill>
                  <a:srgbClr val="C88C32"/>
                </a:solidFill>
                <a:latin typeface="KQGMTU+Arial-BoldMT"/>
                <a:cs typeface="KQGMTU+Arial-BoldMT"/>
              </a:rPr>
              <a:t>Name</a:t>
            </a:r>
          </a:p>
        </p:txBody>
      </p:sp>
      <p:sp>
        <p:nvSpPr>
          <p:cNvPr id="8" name="object 8"/>
          <p:cNvSpPr txBox="1"/>
          <p:nvPr/>
        </p:nvSpPr>
        <p:spPr>
          <a:xfrm>
            <a:off x="3771000" y="2448880"/>
            <a:ext cx="646385" cy="236735"/>
          </a:xfrm>
          <a:prstGeom prst="rect">
            <a:avLst/>
          </a:prstGeom>
        </p:spPr>
        <p:txBody>
          <a:bodyPr vert="horz" wrap="square" lIns="0" tIns="0" rIns="0" bIns="0" rtlCol="0">
            <a:spAutoFit/>
          </a:bodyPr>
          <a:lstStyle/>
          <a:p>
            <a:pPr marL="0" marR="0">
              <a:lnSpc>
                <a:spcPts val="1564"/>
              </a:lnSpc>
              <a:spcBef>
                <a:spcPts val="0"/>
              </a:spcBef>
              <a:spcAft>
                <a:spcPts val="0"/>
              </a:spcAft>
            </a:pPr>
            <a:r>
              <a:rPr sz="1400" b="1" dirty="0">
                <a:solidFill>
                  <a:srgbClr val="C88C32"/>
                </a:solidFill>
                <a:latin typeface="KQGMTU+Arial-BoldMT"/>
                <a:cs typeface="KQGMTU+Arial-BoldMT"/>
              </a:rPr>
              <a:t>Batch</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9144000" cy="5143500"/>
          </a:xfrm>
          <a:prstGeom prst="rect">
            <a:avLst/>
          </a:prstGeom>
          <a:blipFill>
            <a:blip r:embed="rId2" cstate="print"/>
            <a:stretch>
              <a:fillRect/>
            </a:stretch>
          </a:blipFill>
        </p:spPr>
        <p:txBody>
          <a:bodyPr wrap="square" lIns="0" tIns="0" rIns="0" bIns="0" rtlCol="0">
            <a:spAutoFit/>
          </a:bodyPr>
          <a:lstStyle/>
          <a:p>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7666" y="427735"/>
            <a:ext cx="6797992" cy="553998"/>
          </a:xfrm>
        </p:spPr>
        <p:txBody>
          <a:bodyPr/>
          <a:lstStyle/>
          <a:p>
            <a:r>
              <a:rPr lang="en-US" b="1" dirty="0">
                <a:latin typeface="Times New Roman" pitchFamily="18" charset="0"/>
                <a:cs typeface="Times New Roman" pitchFamily="18" charset="0"/>
              </a:rPr>
              <a:t>                                                         Introduction</a:t>
            </a:r>
            <a:br>
              <a:rPr lang="en-US" dirty="0">
                <a:latin typeface="Times New Roman" pitchFamily="18" charset="0"/>
                <a:cs typeface="Times New Roman" pitchFamily="18" charset="0"/>
              </a:rPr>
            </a:br>
            <a:r>
              <a:rPr lang="en-US" b="1" dirty="0">
                <a:latin typeface="Times New Roman" pitchFamily="18" charset="0"/>
                <a:cs typeface="Times New Roman" pitchFamily="18" charset="0"/>
              </a:rPr>
              <a:t>Purpose:</a:t>
            </a:r>
          </a:p>
        </p:txBody>
      </p:sp>
      <p:sp>
        <p:nvSpPr>
          <p:cNvPr id="3" name="Text Placeholder 2"/>
          <p:cNvSpPr>
            <a:spLocks noGrp="1"/>
          </p:cNvSpPr>
          <p:nvPr>
            <p:ph type="body" idx="1"/>
          </p:nvPr>
        </p:nvSpPr>
        <p:spPr>
          <a:xfrm>
            <a:off x="607933" y="1129392"/>
            <a:ext cx="7928134" cy="2720232"/>
          </a:xfrm>
        </p:spPr>
        <p:txBody>
          <a:bodyPr/>
          <a:lstStyle/>
          <a:p>
            <a:pPr algn="just"/>
            <a:endParaRPr lang="en-US" dirty="0">
              <a:latin typeface="Times New Roman" pitchFamily="18" charset="0"/>
              <a:cs typeface="Times New Roman" pitchFamily="18" charset="0"/>
            </a:endParaRPr>
          </a:p>
          <a:p>
            <a:pPr algn="just">
              <a:lnSpc>
                <a:spcPct val="150000"/>
              </a:lnSpc>
            </a:pPr>
            <a:r>
              <a:rPr lang="en-US" dirty="0">
                <a:latin typeface="Times New Roman" pitchFamily="18" charset="0"/>
                <a:cs typeface="Times New Roman" pitchFamily="18" charset="0"/>
              </a:rPr>
              <a:t>Physical activity increased in the fitness tracker groups compared to the control group.</a:t>
            </a:r>
          </a:p>
          <a:p>
            <a:pPr algn="just">
              <a:lnSpc>
                <a:spcPct val="150000"/>
              </a:lnSpc>
            </a:pPr>
            <a:r>
              <a:rPr lang="en-US" dirty="0">
                <a:latin typeface="Times New Roman" pitchFamily="18" charset="0"/>
                <a:cs typeface="Times New Roman" pitchFamily="18" charset="0"/>
              </a:rPr>
              <a:t>Moderate physical activity and autonomy need satisfaction increased in the ENT group. Identified motivation decreased in the ET and control groups and </a:t>
            </a:r>
            <a:r>
              <a:rPr lang="en-US" dirty="0" err="1">
                <a:latin typeface="Times New Roman" pitchFamily="18" charset="0"/>
                <a:cs typeface="Times New Roman" pitchFamily="18" charset="0"/>
              </a:rPr>
              <a:t>introjected</a:t>
            </a:r>
            <a:r>
              <a:rPr lang="en-US" dirty="0">
                <a:latin typeface="Times New Roman" pitchFamily="18" charset="0"/>
                <a:cs typeface="Times New Roman" pitchFamily="18" charset="0"/>
              </a:rPr>
              <a:t> motivation decreased in the control group. </a:t>
            </a:r>
            <a:r>
              <a:rPr lang="en-US" dirty="0" err="1">
                <a:latin typeface="Times New Roman" pitchFamily="18" charset="0"/>
                <a:cs typeface="Times New Roman" pitchFamily="18" charset="0"/>
              </a:rPr>
              <a:t>Amotivation</a:t>
            </a:r>
            <a:r>
              <a:rPr lang="en-US" dirty="0">
                <a:latin typeface="Times New Roman" pitchFamily="18" charset="0"/>
                <a:cs typeface="Times New Roman" pitchFamily="18" charset="0"/>
              </a:rPr>
              <a:t> increased in the ENT group. </a:t>
            </a:r>
          </a:p>
          <a:p>
            <a:pPr algn="just">
              <a:lnSpc>
                <a:spcPct val="150000"/>
              </a:lnSpc>
            </a:pPr>
            <a:r>
              <a:rPr lang="en-US" dirty="0">
                <a:latin typeface="Times New Roman" pitchFamily="18" charset="0"/>
                <a:cs typeface="Times New Roman" pitchFamily="18" charset="0"/>
              </a:rPr>
              <a:t>Conclusively, self-tracking via fitness apps can support physical activity, and </a:t>
            </a:r>
          </a:p>
          <a:p>
            <a:pPr algn="just">
              <a:lnSpc>
                <a:spcPct val="150000"/>
              </a:lnSpc>
            </a:pPr>
            <a:r>
              <a:rPr lang="en-US" dirty="0">
                <a:latin typeface="Times New Roman" pitchFamily="18" charset="0"/>
                <a:cs typeface="Times New Roman" pitchFamily="18" charset="0"/>
              </a:rPr>
              <a:t>normalized step targets can undermine motivation.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7666" y="427735"/>
            <a:ext cx="6797992" cy="276999"/>
          </a:xfrm>
        </p:spPr>
        <p:txBody>
          <a:bodyPr/>
          <a:lstStyle/>
          <a:p>
            <a:r>
              <a:rPr lang="en-US" b="1" u="sng" dirty="0">
                <a:latin typeface="Times New Roman" pitchFamily="18" charset="0"/>
                <a:cs typeface="Times New Roman" pitchFamily="18" charset="0"/>
              </a:rPr>
              <a:t>Document Conversions:</a:t>
            </a:r>
          </a:p>
        </p:txBody>
      </p:sp>
      <p:sp>
        <p:nvSpPr>
          <p:cNvPr id="3" name="Text Placeholder 2"/>
          <p:cNvSpPr>
            <a:spLocks noGrp="1"/>
          </p:cNvSpPr>
          <p:nvPr>
            <p:ph type="body" idx="1"/>
          </p:nvPr>
        </p:nvSpPr>
        <p:spPr>
          <a:xfrm>
            <a:off x="377666" y="819150"/>
            <a:ext cx="6797992" cy="4736783"/>
          </a:xfrm>
        </p:spPr>
        <p:txBody>
          <a:bodyPr/>
          <a:lstStyle/>
          <a:p>
            <a:pPr>
              <a:buFont typeface="Wingdings" pitchFamily="2" charset="2"/>
              <a:buChar char="Ø"/>
            </a:pPr>
            <a:r>
              <a:rPr lang="en-US" dirty="0"/>
              <a:t> </a:t>
            </a:r>
            <a:r>
              <a:rPr lang="en-US" dirty="0">
                <a:latin typeface="Times New Roman" pitchFamily="18" charset="0"/>
                <a:cs typeface="Times New Roman" pitchFamily="18" charset="0"/>
              </a:rPr>
              <a:t>Entire document should be justified.</a:t>
            </a:r>
          </a:p>
          <a:p>
            <a:pPr>
              <a:buFont typeface="Wingdings" pitchFamily="2" charset="2"/>
              <a:buChar char="Ø"/>
            </a:pPr>
            <a:r>
              <a:rPr lang="en-US" dirty="0">
                <a:latin typeface="Times New Roman" pitchFamily="18" charset="0"/>
                <a:cs typeface="Times New Roman" pitchFamily="18" charset="0"/>
              </a:rPr>
              <a:t> Convention for Main title</a:t>
            </a:r>
          </a:p>
          <a:p>
            <a:pPr algn="just">
              <a:buFont typeface="Arial" pitchFamily="34" charset="0"/>
              <a:buChar char="•"/>
            </a:pPr>
            <a:r>
              <a:rPr lang="en-US" dirty="0">
                <a:latin typeface="Times New Roman" pitchFamily="18" charset="0"/>
                <a:cs typeface="Times New Roman" pitchFamily="18" charset="0"/>
              </a:rPr>
              <a:t> </a:t>
            </a:r>
            <a:r>
              <a:rPr lang="fr-FR" dirty="0">
                <a:latin typeface="Times New Roman" pitchFamily="18" charset="0"/>
                <a:cs typeface="Times New Roman" pitchFamily="18" charset="0"/>
              </a:rPr>
              <a:t>Font face: Times New Roman</a:t>
            </a:r>
          </a:p>
          <a:p>
            <a:pPr algn="just">
              <a:buFont typeface="Arial" pitchFamily="34" charset="0"/>
              <a:buChar char="•"/>
            </a:pPr>
            <a:r>
              <a:rPr lang="fr-FR" dirty="0">
                <a:latin typeface="Times New Roman" pitchFamily="18" charset="0"/>
                <a:cs typeface="Times New Roman" pitchFamily="18" charset="0"/>
              </a:rPr>
              <a:t> Font style: Bold </a:t>
            </a:r>
          </a:p>
          <a:p>
            <a:pPr algn="just">
              <a:buFont typeface="Arial" pitchFamily="34" charset="0"/>
              <a:buChar char="•"/>
            </a:pPr>
            <a:r>
              <a:rPr lang="fr-FR" dirty="0">
                <a:latin typeface="Times New Roman" pitchFamily="18" charset="0"/>
                <a:cs typeface="Times New Roman" pitchFamily="18" charset="0"/>
              </a:rPr>
              <a:t> Font Size: 14</a:t>
            </a:r>
          </a:p>
          <a:p>
            <a:pPr algn="just">
              <a:buFont typeface="Arial" pitchFamily="34" charset="0"/>
              <a:buChar char="•"/>
            </a:pPr>
            <a:endParaRPr lang="fr-FR" dirty="0">
              <a:latin typeface="Times New Roman" pitchFamily="18" charset="0"/>
              <a:cs typeface="Times New Roman" pitchFamily="18" charset="0"/>
            </a:endParaRPr>
          </a:p>
          <a:p>
            <a:pPr algn="just">
              <a:buFont typeface="Wingdings" pitchFamily="2" charset="2"/>
              <a:buChar char="Ø"/>
            </a:pPr>
            <a:r>
              <a:rPr lang="en-US" dirty="0">
                <a:latin typeface="Times New Roman" pitchFamily="18" charset="0"/>
                <a:cs typeface="Times New Roman" pitchFamily="18" charset="0"/>
              </a:rPr>
              <a:t>Convention for Sub title</a:t>
            </a:r>
          </a:p>
          <a:p>
            <a:pPr algn="just">
              <a:buFont typeface="Arial" pitchFamily="34" charset="0"/>
              <a:buChar char="•"/>
            </a:pPr>
            <a:r>
              <a:rPr lang="fr-FR" dirty="0">
                <a:latin typeface="Times New Roman" pitchFamily="18" charset="0"/>
                <a:cs typeface="Times New Roman" pitchFamily="18" charset="0"/>
              </a:rPr>
              <a:t> Font face: Times New Roman</a:t>
            </a:r>
          </a:p>
          <a:p>
            <a:pPr algn="just">
              <a:buFont typeface="Arial" pitchFamily="34" charset="0"/>
              <a:buChar char="•"/>
            </a:pPr>
            <a:r>
              <a:rPr lang="fr-FR" dirty="0">
                <a:latin typeface="Times New Roman" pitchFamily="18" charset="0"/>
                <a:cs typeface="Times New Roman" pitchFamily="18" charset="0"/>
              </a:rPr>
              <a:t> Font style: Bold</a:t>
            </a:r>
          </a:p>
          <a:p>
            <a:pPr algn="just">
              <a:buFont typeface="Arial" pitchFamily="34" charset="0"/>
              <a:buChar char="•"/>
            </a:pPr>
            <a:r>
              <a:rPr lang="fr-FR" dirty="0">
                <a:latin typeface="Times New Roman" pitchFamily="18" charset="0"/>
                <a:cs typeface="Times New Roman" pitchFamily="18" charset="0"/>
              </a:rPr>
              <a:t> Font Size: 12</a:t>
            </a:r>
          </a:p>
          <a:p>
            <a:pPr algn="just">
              <a:buFont typeface="Arial" pitchFamily="34" charset="0"/>
              <a:buChar char="•"/>
            </a:pPr>
            <a:endParaRPr lang="fr-FR" dirty="0">
              <a:latin typeface="Times New Roman" pitchFamily="18" charset="0"/>
              <a:cs typeface="Times New Roman" pitchFamily="18" charset="0"/>
            </a:endParaRPr>
          </a:p>
          <a:p>
            <a:pPr algn="just">
              <a:buFont typeface="Wingdings" pitchFamily="2" charset="2"/>
              <a:buChar char="Ø"/>
            </a:pPr>
            <a:r>
              <a:rPr lang="en-US" dirty="0">
                <a:latin typeface="Times New Roman" pitchFamily="18" charset="0"/>
                <a:cs typeface="Times New Roman" pitchFamily="18" charset="0"/>
              </a:rPr>
              <a:t>Convention for body</a:t>
            </a:r>
          </a:p>
          <a:p>
            <a:pPr algn="just">
              <a:buFont typeface="Arial" pitchFamily="34" charset="0"/>
              <a:buChar char="•"/>
            </a:pPr>
            <a:r>
              <a:rPr lang="en-US" dirty="0">
                <a:latin typeface="Times New Roman" pitchFamily="18" charset="0"/>
                <a:cs typeface="Times New Roman" pitchFamily="18" charset="0"/>
              </a:rPr>
              <a:t> </a:t>
            </a:r>
            <a:r>
              <a:rPr lang="fr-FR" dirty="0">
                <a:latin typeface="Times New Roman" pitchFamily="18" charset="0"/>
                <a:cs typeface="Times New Roman" pitchFamily="18" charset="0"/>
              </a:rPr>
              <a:t>Font face: Times New Roman </a:t>
            </a:r>
          </a:p>
          <a:p>
            <a:pPr algn="just">
              <a:buFont typeface="Arial" pitchFamily="34" charset="0"/>
              <a:buChar char="•"/>
            </a:pPr>
            <a:r>
              <a:rPr lang="fr-FR" dirty="0">
                <a:latin typeface="Times New Roman" pitchFamily="18" charset="0"/>
                <a:cs typeface="Times New Roman" pitchFamily="18" charset="0"/>
              </a:rPr>
              <a:t> Font Size: 12</a:t>
            </a:r>
            <a:endParaRPr lang="en-US" dirty="0">
              <a:latin typeface="Times New Roman" pitchFamily="18" charset="0"/>
              <a:cs typeface="Times New Roman" pitchFamily="18" charset="0"/>
            </a:endParaRPr>
          </a:p>
          <a:p>
            <a:pPr algn="just">
              <a:buFont typeface="Wingdings" pitchFamily="2" charset="2"/>
              <a:buChar char="Ø"/>
            </a:pPr>
            <a:endParaRPr lang="en-US" dirty="0"/>
          </a:p>
          <a:p>
            <a:pPr algn="just"/>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7666" y="285751"/>
            <a:ext cx="6797992" cy="276999"/>
          </a:xfrm>
        </p:spPr>
        <p:txBody>
          <a:bodyPr/>
          <a:lstStyle/>
          <a:p>
            <a:r>
              <a:rPr lang="en-US" b="1" u="sng" dirty="0">
                <a:latin typeface="Times New Roman" pitchFamily="18" charset="0"/>
                <a:cs typeface="Times New Roman" pitchFamily="18" charset="0"/>
              </a:rPr>
              <a:t>Scope of Development Project:</a:t>
            </a:r>
          </a:p>
        </p:txBody>
      </p:sp>
      <p:sp>
        <p:nvSpPr>
          <p:cNvPr id="3" name="Text Placeholder 2"/>
          <p:cNvSpPr>
            <a:spLocks noGrp="1"/>
          </p:cNvSpPr>
          <p:nvPr>
            <p:ph type="body" idx="1"/>
          </p:nvPr>
        </p:nvSpPr>
        <p:spPr>
          <a:xfrm>
            <a:off x="377666" y="1151164"/>
            <a:ext cx="8273143" cy="2492990"/>
          </a:xfrm>
        </p:spPr>
        <p:txBody>
          <a:bodyPr/>
          <a:lstStyle/>
          <a:p>
            <a:pPr algn="just">
              <a:buFont typeface="Wingdings" pitchFamily="2" charset="2"/>
              <a:buChar char="Ø"/>
            </a:pPr>
            <a:r>
              <a:rPr lang="en-US" dirty="0">
                <a:latin typeface="Times New Roman" pitchFamily="18" charset="0"/>
                <a:cs typeface="Times New Roman" pitchFamily="18" charset="0"/>
              </a:rPr>
              <a:t> In sport and exercise psychology, the effects of fitness app usage have been subject to a growing body of studies (Romeo, 2019; </a:t>
            </a:r>
            <a:r>
              <a:rPr lang="en-US" dirty="0" err="1">
                <a:latin typeface="Times New Roman" pitchFamily="18" charset="0"/>
                <a:cs typeface="Times New Roman" pitchFamily="18" charset="0"/>
              </a:rPr>
              <a:t>Schoeppe</a:t>
            </a:r>
            <a:r>
              <a:rPr lang="en-US" dirty="0">
                <a:latin typeface="Times New Roman" pitchFamily="18" charset="0"/>
                <a:cs typeface="Times New Roman" pitchFamily="18" charset="0"/>
              </a:rPr>
              <a:t> et al., 2016). It has been shown that fitness app usage can promote higher activity levels, such as step counts (Glynn et al., 2014;Goodyear et al., 2017; </a:t>
            </a:r>
            <a:r>
              <a:rPr lang="en-US" dirty="0" err="1">
                <a:latin typeface="Times New Roman" pitchFamily="18" charset="0"/>
                <a:cs typeface="Times New Roman" pitchFamily="18" charset="0"/>
              </a:rPr>
              <a:t>Stawarz</a:t>
            </a:r>
            <a:r>
              <a:rPr lang="en-US" dirty="0">
                <a:latin typeface="Times New Roman" pitchFamily="18" charset="0"/>
                <a:cs typeface="Times New Roman" pitchFamily="18" charset="0"/>
              </a:rPr>
              <a:t>, Cox, &amp; </a:t>
            </a:r>
            <a:r>
              <a:rPr lang="en-US" dirty="0" err="1">
                <a:latin typeface="Times New Roman" pitchFamily="18" charset="0"/>
                <a:cs typeface="Times New Roman" pitchFamily="18" charset="0"/>
              </a:rPr>
              <a:t>Blandford</a:t>
            </a:r>
            <a:r>
              <a:rPr lang="en-US" dirty="0">
                <a:latin typeface="Times New Roman" pitchFamily="18" charset="0"/>
                <a:cs typeface="Times New Roman" pitchFamily="18" charset="0"/>
              </a:rPr>
              <a:t>, 2015).</a:t>
            </a:r>
          </a:p>
          <a:p>
            <a:pPr algn="just">
              <a:buFont typeface="Wingdings" pitchFamily="2" charset="2"/>
              <a:buChar char="Ø"/>
            </a:pPr>
            <a:r>
              <a:rPr lang="en-US" dirty="0">
                <a:latin typeface="Times New Roman" pitchFamily="18" charset="0"/>
                <a:cs typeface="Times New Roman" pitchFamily="18" charset="0"/>
              </a:rPr>
              <a:t>Reviewing the efficacy of fitness app based interventions, </a:t>
            </a:r>
            <a:r>
              <a:rPr lang="en-US" dirty="0" err="1">
                <a:latin typeface="Times New Roman" pitchFamily="18" charset="0"/>
                <a:cs typeface="Times New Roman" pitchFamily="18" charset="0"/>
              </a:rPr>
              <a:t>Schoeppe</a:t>
            </a:r>
            <a:r>
              <a:rPr lang="en-US" dirty="0">
                <a:latin typeface="Times New Roman" pitchFamily="18" charset="0"/>
                <a:cs typeface="Times New Roman" pitchFamily="18" charset="0"/>
              </a:rPr>
              <a:t> et al. (2016) found that improvements in physical activity were observed in 14 out of 21 studies. </a:t>
            </a:r>
          </a:p>
          <a:p>
            <a:pPr algn="just">
              <a:buFont typeface="Wingdings" pitchFamily="2" charset="2"/>
              <a:buChar char="Ø"/>
            </a:pPr>
            <a:r>
              <a:rPr lang="en-US" dirty="0">
                <a:latin typeface="Times New Roman" pitchFamily="18" charset="0"/>
                <a:cs typeface="Times New Roman" pitchFamily="18" charset="0"/>
              </a:rPr>
              <a:t>In a meta-analysis targeting RCT studies with objective.
Measures of physical activity, it was found that the step count did not increase in fitness app users compared to controls.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7666" y="427735"/>
            <a:ext cx="6797992" cy="276999"/>
          </a:xfrm>
        </p:spPr>
        <p:txBody>
          <a:bodyPr/>
          <a:lstStyle/>
          <a:p>
            <a:r>
              <a:rPr lang="en-US" b="1" u="sng" dirty="0">
                <a:latin typeface="Times New Roman" pitchFamily="18" charset="0"/>
                <a:cs typeface="Times New Roman" pitchFamily="18" charset="0"/>
              </a:rPr>
              <a:t>Definitions, Acronyms and Abbreviations:</a:t>
            </a:r>
          </a:p>
        </p:txBody>
      </p:sp>
      <p:sp>
        <p:nvSpPr>
          <p:cNvPr id="3" name="Text Placeholder 2"/>
          <p:cNvSpPr>
            <a:spLocks noGrp="1"/>
          </p:cNvSpPr>
          <p:nvPr>
            <p:ph type="body" idx="1"/>
          </p:nvPr>
        </p:nvSpPr>
        <p:spPr>
          <a:xfrm>
            <a:off x="377666" y="971550"/>
            <a:ext cx="6797992" cy="3323987"/>
          </a:xfrm>
        </p:spPr>
        <p:txBody>
          <a:bodyPr/>
          <a:lstStyle/>
          <a:p>
            <a:r>
              <a:rPr lang="en-US" dirty="0">
                <a:latin typeface="Times New Roman" pitchFamily="18" charset="0"/>
                <a:cs typeface="Times New Roman" pitchFamily="18" charset="0"/>
              </a:rPr>
              <a:t> JAVA -&gt; platform independence</a:t>
            </a:r>
          </a:p>
          <a:p>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 SQL-&gt; Structured query Language</a:t>
            </a:r>
          </a:p>
          <a:p>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 ER-&gt; Entity Relationship</a:t>
            </a:r>
          </a:p>
          <a:p>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 UML -&gt; Unified Modeling Language</a:t>
            </a:r>
          </a:p>
          <a:p>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 IDE-&gt; Integrated Development Environment</a:t>
            </a:r>
          </a:p>
          <a:p>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 SRS-&gt; Software Requirement Specification </a:t>
            </a:r>
          </a:p>
          <a:p>
            <a:endParaRPr lang="en-US" dirty="0">
              <a:latin typeface="Times New Roman" pitchFamily="18" charset="0"/>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7666" y="427735"/>
            <a:ext cx="6797992" cy="1661993"/>
          </a:xfrm>
        </p:spPr>
        <p:txBody>
          <a:bodyPr/>
          <a:lstStyle/>
          <a:p>
            <a:r>
              <a:rPr lang="en-US" b="1" u="sng" dirty="0">
                <a:latin typeface="Times New Roman" pitchFamily="18" charset="0"/>
                <a:cs typeface="Times New Roman" pitchFamily="18" charset="0"/>
              </a:rPr>
              <a:t>References:</a:t>
            </a:r>
            <a:br>
              <a:rPr lang="en-US" b="1" dirty="0">
                <a:latin typeface="Times New Roman" pitchFamily="18" charset="0"/>
                <a:cs typeface="Times New Roman" pitchFamily="18" charset="0"/>
              </a:rPr>
            </a:br>
            <a:br>
              <a:rPr lang="en-US" b="1" dirty="0">
                <a:latin typeface="Times New Roman" pitchFamily="18" charset="0"/>
                <a:cs typeface="Times New Roman" pitchFamily="18" charset="0"/>
              </a:rPr>
            </a:br>
            <a:br>
              <a:rPr lang="en-US" b="1" dirty="0">
                <a:latin typeface="Times New Roman" pitchFamily="18" charset="0"/>
                <a:cs typeface="Times New Roman" pitchFamily="18" charset="0"/>
              </a:rPr>
            </a:br>
            <a:br>
              <a:rPr lang="en-US" b="1" dirty="0">
                <a:latin typeface="Times New Roman" pitchFamily="18" charset="0"/>
                <a:cs typeface="Times New Roman" pitchFamily="18" charset="0"/>
              </a:rPr>
            </a:br>
            <a:br>
              <a:rPr lang="en-US" b="1" dirty="0">
                <a:latin typeface="Times New Roman" pitchFamily="18" charset="0"/>
                <a:cs typeface="Times New Roman" pitchFamily="18" charset="0"/>
              </a:rPr>
            </a:br>
            <a:endParaRPr lang="en-US" b="1" dirty="0">
              <a:latin typeface="Times New Roman" pitchFamily="18" charset="0"/>
              <a:cs typeface="Times New Roman" pitchFamily="18" charset="0"/>
            </a:endParaRPr>
          </a:p>
        </p:txBody>
      </p:sp>
      <p:sp>
        <p:nvSpPr>
          <p:cNvPr id="3" name="Text Placeholder 2"/>
          <p:cNvSpPr>
            <a:spLocks noGrp="1"/>
          </p:cNvSpPr>
          <p:nvPr>
            <p:ph type="body" idx="1"/>
          </p:nvPr>
        </p:nvSpPr>
        <p:spPr>
          <a:xfrm>
            <a:off x="876595" y="997858"/>
            <a:ext cx="6797992" cy="4431983"/>
          </a:xfrm>
        </p:spPr>
        <p:txBody>
          <a:bodyPr/>
          <a:lstStyle/>
          <a:p>
            <a:pPr>
              <a:buFont typeface="Wingdings" pitchFamily="2" charset="2"/>
              <a:buChar char="Ø"/>
            </a:pPr>
            <a:r>
              <a:rPr lang="en-US" dirty="0">
                <a:latin typeface="Times New Roman" pitchFamily="18" charset="0"/>
                <a:cs typeface="Times New Roman" pitchFamily="18" charset="0"/>
              </a:rPr>
              <a:t> </a:t>
            </a:r>
            <a:r>
              <a:rPr lang="en-US" b="1" u="sng" dirty="0">
                <a:latin typeface="Times New Roman" pitchFamily="18" charset="0"/>
                <a:cs typeface="Times New Roman" pitchFamily="18" charset="0"/>
              </a:rPr>
              <a:t>Books:</a:t>
            </a:r>
          </a:p>
          <a:p>
            <a:pPr>
              <a:buFont typeface="Wingdings" pitchFamily="2" charset="2"/>
              <a:buChar char="Ø"/>
            </a:pPr>
            <a:endParaRPr lang="en-US" dirty="0">
              <a:latin typeface="Times New Roman" pitchFamily="18" charset="0"/>
              <a:cs typeface="Times New Roman" pitchFamily="18" charset="0"/>
            </a:endParaRPr>
          </a:p>
          <a:p>
            <a:pPr>
              <a:buFont typeface="Arial" pitchFamily="34" charset="0"/>
              <a:buChar char="•"/>
            </a:pPr>
            <a:r>
              <a:rPr lang="en-US" dirty="0"/>
              <a:t> </a:t>
            </a:r>
            <a:r>
              <a:rPr lang="en-US" dirty="0" err="1"/>
              <a:t>Abrantes</a:t>
            </a:r>
            <a:r>
              <a:rPr lang="en-US" dirty="0"/>
              <a:t>, A. M., Blevins, C. E., Battle, C. L., Read, J. P., Gordon, A. L., &amp; Stein, M. D. (2017). Developing a Fitbit-supported lifestyle physical activity intervention for depressed alcohol dependent women. Journal of Substance Abuse Treatment.
Mental Health, 3(1), e7.
Bouchard, C., Blair, S. N., &amp; Haskell, W. L. (2018). Physical activity and health. Human </a:t>
            </a:r>
            <a:r>
              <a:rPr lang="en-US" dirty="0" err="1"/>
              <a:t>Kinetics,Busch</a:t>
            </a:r>
            <a:r>
              <a:rPr lang="en-US" dirty="0"/>
              <a:t>, L. (2019). T</a:t>
            </a:r>
            <a:endParaRPr lang="en-US" dirty="0">
              <a:latin typeface="Times New Roman" pitchFamily="18" charset="0"/>
              <a:cs typeface="Times New Roman" pitchFamily="18" charset="0"/>
            </a:endParaRPr>
          </a:p>
          <a:p>
            <a:pPr>
              <a:buFont typeface="Arial" pitchFamily="34" charset="0"/>
              <a:buChar char="•"/>
            </a:pPr>
            <a:endParaRPr lang="en-US" dirty="0">
              <a:latin typeface="Times New Roman" pitchFamily="18" charset="0"/>
              <a:cs typeface="Times New Roman" pitchFamily="18" charset="0"/>
            </a:endParaRPr>
          </a:p>
          <a:p>
            <a:pPr>
              <a:buFont typeface="Wingdings" pitchFamily="2" charset="2"/>
              <a:buChar char="Ø"/>
            </a:pPr>
            <a:r>
              <a:rPr lang="en-US" dirty="0">
                <a:latin typeface="Times New Roman" pitchFamily="18" charset="0"/>
                <a:cs typeface="Times New Roman" pitchFamily="18" charset="0"/>
              </a:rPr>
              <a:t> </a:t>
            </a:r>
            <a:r>
              <a:rPr lang="en-US" b="1" u="sng" dirty="0">
                <a:latin typeface="Times New Roman" pitchFamily="18" charset="0"/>
                <a:cs typeface="Times New Roman" pitchFamily="18" charset="0"/>
              </a:rPr>
              <a:t>Websites:</a:t>
            </a:r>
          </a:p>
          <a:p>
            <a:pPr>
              <a:buFont typeface="Wingdings" pitchFamily="2" charset="2"/>
              <a:buChar char="Ø"/>
            </a:pPr>
            <a:endParaRPr lang="en-US" b="1" dirty="0">
              <a:latin typeface="Times New Roman" pitchFamily="18" charset="0"/>
              <a:cs typeface="Times New Roman" pitchFamily="18" charset="0"/>
            </a:endParaRPr>
          </a:p>
          <a:p>
            <a:pPr>
              <a:buFont typeface="Arial" pitchFamily="34" charset="0"/>
              <a:buChar char="•"/>
            </a:pPr>
            <a:r>
              <a:rPr lang="en-US" dirty="0">
                <a:hlinkClick r:id="rId2"/>
              </a:rPr>
              <a:t> http://www.slideshare.net/</a:t>
            </a:r>
            <a:endParaRPr lang="en-US" dirty="0"/>
          </a:p>
          <a:p>
            <a:pPr>
              <a:buFont typeface="Arial" pitchFamily="34" charset="0"/>
              <a:buChar char="•"/>
            </a:pPr>
            <a:r>
              <a:rPr lang="en-US" dirty="0">
                <a:hlinkClick r:id="rId3"/>
              </a:rPr>
              <a:t> http://code.google.com/p/cse435-group6/</a:t>
            </a:r>
            <a:endParaRPr lang="en-US" dirty="0"/>
          </a:p>
          <a:p>
            <a:pPr>
              <a:buFont typeface="Arial" pitchFamily="34" charset="0"/>
              <a:buChar char="•"/>
            </a:pPr>
            <a:endParaRPr lang="en-US" dirty="0"/>
          </a:p>
          <a:p>
            <a:pPr>
              <a:buFont typeface="Arial" pitchFamily="34" charset="0"/>
              <a:buChar char="•"/>
            </a:pPr>
            <a:endParaRPr lang="en-US" b="1" dirty="0">
              <a:latin typeface="Times New Roman" pitchFamily="18" charset="0"/>
              <a:cs typeface="Times New Roman"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7666" y="133351"/>
            <a:ext cx="6797992" cy="830997"/>
          </a:xfrm>
        </p:spPr>
        <p:txBody>
          <a:bodyPr/>
          <a:lstStyle/>
          <a:p>
            <a:r>
              <a:rPr lang="en-US" b="1" dirty="0">
                <a:latin typeface="Times New Roman" pitchFamily="18" charset="0"/>
                <a:cs typeface="Times New Roman" pitchFamily="18" charset="0"/>
              </a:rPr>
              <a:t>                                         Overall Descriptions</a:t>
            </a:r>
            <a:br>
              <a:rPr lang="en-US" b="1" dirty="0">
                <a:latin typeface="Times New Roman" pitchFamily="18" charset="0"/>
                <a:cs typeface="Times New Roman" pitchFamily="18" charset="0"/>
              </a:rPr>
            </a:br>
            <a:r>
              <a:rPr lang="en-US" b="1" u="sng" dirty="0">
                <a:latin typeface="Times New Roman" pitchFamily="18" charset="0"/>
                <a:cs typeface="Times New Roman" pitchFamily="18" charset="0"/>
              </a:rPr>
              <a:t>Product </a:t>
            </a:r>
            <a:r>
              <a:rPr lang="en-GB" b="1" u="sng" dirty="0"/>
              <a:t>Perspective:</a:t>
            </a:r>
            <a:br>
              <a:rPr lang="en-US" b="1" dirty="0">
                <a:latin typeface="Times New Roman" pitchFamily="18" charset="0"/>
                <a:cs typeface="Times New Roman" pitchFamily="18" charset="0"/>
              </a:rPr>
            </a:br>
            <a:r>
              <a:rPr lang="en-US" dirty="0">
                <a:latin typeface="Times New Roman" pitchFamily="18" charset="0"/>
                <a:cs typeface="Times New Roman" pitchFamily="18" charset="0"/>
              </a:rPr>
              <a:t>     Use diagram of workout tracker application</a:t>
            </a:r>
            <a:endParaRPr lang="en-US" b="1" dirty="0">
              <a:latin typeface="Times New Roman" pitchFamily="18" charset="0"/>
              <a:cs typeface="Times New Roman" pitchFamily="18" charset="0"/>
            </a:endParaRPr>
          </a:p>
        </p:txBody>
      </p:sp>
      <p:pic>
        <p:nvPicPr>
          <p:cNvPr id="4" name="Picture 4">
            <a:extLst>
              <a:ext uri="{FF2B5EF4-FFF2-40B4-BE49-F238E27FC236}">
                <a16:creationId xmlns:a16="http://schemas.microsoft.com/office/drawing/2014/main" id="{CE43F7B6-8CC6-246C-EA1F-916645927C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31999" y="1043215"/>
            <a:ext cx="5642429" cy="3900714"/>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7666" y="133350"/>
            <a:ext cx="6797992" cy="276999"/>
          </a:xfrm>
        </p:spPr>
        <p:txBody>
          <a:bodyPr/>
          <a:lstStyle/>
          <a:p>
            <a:r>
              <a:rPr lang="en-US" b="1" u="sng" dirty="0">
                <a:latin typeface="Times New Roman" pitchFamily="18" charset="0"/>
                <a:cs typeface="Times New Roman" pitchFamily="18" charset="0"/>
              </a:rPr>
              <a:t>Product Function:</a:t>
            </a:r>
          </a:p>
        </p:txBody>
      </p:sp>
      <p:pic>
        <p:nvPicPr>
          <p:cNvPr id="5" name="Picture 5">
            <a:extLst>
              <a:ext uri="{FF2B5EF4-FFF2-40B4-BE49-F238E27FC236}">
                <a16:creationId xmlns:a16="http://schemas.microsoft.com/office/drawing/2014/main" id="{83274C70-74A2-E02B-61FC-7E057C60BF1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51429" y="539750"/>
            <a:ext cx="6349999" cy="4470400"/>
          </a:xfrm>
          <a:prstGeom prst="rect">
            <a:avLst/>
          </a:prstGeom>
        </p:spPr>
      </p:pic>
    </p:spTree>
  </p:cSld>
  <p:clrMapOvr>
    <a:masterClrMapping/>
  </p:clrMapOvr>
</p:sld>
</file>

<file path=ppt/theme/theme1.xml><?xml version="1.0" encoding="utf-8"?>
<a:theme xmlns:a="http://schemas.openxmlformats.org/drawingml/2006/main" name="Theme Office">
  <a:themeElements>
    <a:clrScheme name="Standard">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tandard">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tandard">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250</TotalTime>
  <Words>1762</Words>
  <Application>Microsoft Office PowerPoint</Application>
  <PresentationFormat>On-screen Show (16:9)</PresentationFormat>
  <Paragraphs>95</Paragraphs>
  <Slides>20</Slides>
  <Notes>1</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Theme Office</vt:lpstr>
      <vt:lpstr>PowerPoint Presentation</vt:lpstr>
      <vt:lpstr>PowerPoint Presentation</vt:lpstr>
      <vt:lpstr>                                                         Introduction Purpose:</vt:lpstr>
      <vt:lpstr>Document Conversions:</vt:lpstr>
      <vt:lpstr>Scope of Development Project:</vt:lpstr>
      <vt:lpstr>Definitions, Acronyms and Abbreviations:</vt:lpstr>
      <vt:lpstr>References:     </vt:lpstr>
      <vt:lpstr>                                         Overall Descriptions Product Perspective:      Use diagram of workout tracker application</vt:lpstr>
      <vt:lpstr>Product Function:</vt:lpstr>
      <vt:lpstr>User Classes and Characteristics:</vt:lpstr>
      <vt:lpstr>  Operating Environment:   </vt:lpstr>
      <vt:lpstr> Assumptions and Dependencies: The assumptions are:-  * The coding should be error free.  * The system should be user-friendly so that it is easy to use for the users.  * The information of all users, books and libraries must be stored in a database that is     accessible by the website.  *The system should have more storage capacity and provide fast access to the database.  * The system should provide search facility and support quick transactions.  * The Library System is running 24 hours a day.  * Users may access from any computer that has Internet browsing capabilities &amp; a Pillai Institute of                        Information Technology, Engineering, Media Studies &amp; Research Department of Information Technology Internet connection. *Users must have their correct usernames and passwords to enter into their online accounts and do actions.</vt:lpstr>
      <vt:lpstr>Software Configuration:- This software package is developed using java as front end which is supported by sun micro system.  Microsoft SQL Server as the back end to store the database. Operating System: Windows NT, windows 98, Windows XP Language: PHP, JavaScript, Python, Java, Net beans 7.0.1 (front end). Database: MS SQL Server (back end).  Hardware Configuration:- Processor: Pentium(R)Dual-core CPU. Hard Disk: 40GB. RAM: 256 MB or more. </vt:lpstr>
      <vt:lpstr>Data Requirement:                        Furthermore, decreases in specific forms of motivation were found in the ET and  control groups in this study. Specifically, decreases in identified motivation were found in the  ET and the control groups, and a decrease in introjected motivation was found in the control  group. In this context, it has been meta-analysed that autonomous forms of motivation (i.e.,  internal and identified motivation) can lead to enhanced physical health, such as physical  activity, and mental health (Ng et al., 2012) External Interface Requirement:  This was important for ethical reasons as fitness app usage includes the disclosure of  personal data. In this scenario, however, it was expected that the group not being provided  with a fitness tracker could have perceived inferiority to the participants who were provided  with fitness tracker groups, potentially leading to undesired and hardly controllable group  effects. </vt:lpstr>
      <vt:lpstr>System Features:  Tracking:- Most fitness trackers track number of steps taken, heart rate, and sleep patterns.   System:- Some also have connected apps that allow you track your overall progress, set goals as well as offer guidelines to help you achieve your fitness goals.   Benefits:- Some of the most common brands of fitness trackers are FitBit, Garmin and Jawbone.                  </vt:lpstr>
      <vt:lpstr>Other Non-Functional Requirements:  1. Complimentary:- As group differences referring to age and education were found in the preliminary analyses,  all analyses were conducted again, entering age, education status, and student status as  covariates.  2. Motivation:- Also, a significant time-group interaction effect was found. No group effect was found. For extrinsic motivation, no time, group, or time-group interaction effects were found.   3.Satisfaction:- However, no time-group-interaction effect was observed. With  regards to competence, no significant group, time, or time-group interaction effects were  found.  4.Strength and limitations:- Therefore, to control for potential effects, we conducted additional analyses entering these  variables as covariates.   </vt:lpstr>
      <vt:lpstr>Other Requirements:  1. Target:- Using the well-established SDT as a theoretical framework, it was the aim of this study to  investigate the effects of healthcare technology, specifically a fitness app and wearable.  2.Regulation:-
The Implementation of a normalized health target on basic needs satisfaction, motivation and  health behaviour (i.e., physical activity).  3.Implementation:-  It was hypothesized that the implementation of a fitness app and wearable to support physical activity tracking has a positive effect on physical activity.   4.Scheduling:-(Hypothesis) It was hypothesized that the implementation of a normalized step target (i.e., 10,000 steps per day) would result in decreased levels of autonomy need satisfaction, autonomous motivation, and in increased levels of controlled motivation and a motivation compared to no implementation of such targets.</vt:lpstr>
      <vt:lpstr>CLASS DIADRAM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PowerPoint</dc:title>
  <dc:creator>jothi</dc:creator>
  <cp:lastModifiedBy>Mahendran K</cp:lastModifiedBy>
  <cp:revision>23</cp:revision>
  <dcterms:modified xsi:type="dcterms:W3CDTF">2023-11-21T13:29:17Z</dcterms:modified>
</cp:coreProperties>
</file>