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6" r:id="rId4"/>
    <p:sldId id="259" r:id="rId5"/>
    <p:sldId id="267" r:id="rId6"/>
    <p:sldId id="268"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9" autoAdjust="0"/>
    <p:restoredTop sz="94660"/>
  </p:normalViewPr>
  <p:slideViewPr>
    <p:cSldViewPr snapToGrid="0">
      <p:cViewPr>
        <p:scale>
          <a:sx n="81" d="100"/>
          <a:sy n="81" d="100"/>
        </p:scale>
        <p:origin x="-132"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B73ED-5A7F-49D9-8DE0-65F5ABD04C5E}" type="datetimeFigureOut">
              <a:rPr lang="en-IN" smtClean="0"/>
              <a:t>25-05-2025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6326A-A01E-48D9-9C79-95BB8A3B18F6}" type="slidenum">
              <a:rPr lang="en-IN" smtClean="0"/>
              <a:t>‹#›</a:t>
            </a:fld>
            <a:endParaRPr lang="en-IN"/>
          </a:p>
        </p:txBody>
      </p:sp>
    </p:spTree>
    <p:extLst>
      <p:ext uri="{BB962C8B-B14F-4D97-AF65-F5344CB8AC3E}">
        <p14:creationId xmlns:p14="http://schemas.microsoft.com/office/powerpoint/2010/main" val="120805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62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79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536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0906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090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0906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03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10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3671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02062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7814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2214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8F6550-DC47-412E-A6BD-C043C18783D6}"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84834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8F6550-DC47-412E-A6BD-C043C18783D6}"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8840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8F6550-DC47-412E-A6BD-C043C18783D6}" type="datetimeFigureOut">
              <a:rPr lang="en-IN" smtClean="0"/>
              <a:t>25-05-2025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629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8F6550-DC47-412E-A6BD-C043C18783D6}" type="datetimeFigureOut">
              <a:rPr lang="en-IN" smtClean="0"/>
              <a:t>25-05-2025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45425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F6550-DC47-412E-A6BD-C043C18783D6}" type="datetimeFigureOut">
              <a:rPr lang="en-IN" smtClean="0"/>
              <a:t>25-05-2025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83748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532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6009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F6550-DC47-412E-A6BD-C043C18783D6}" type="datetimeFigureOut">
              <a:rPr lang="en-IN" smtClean="0"/>
              <a:t>25-05-2025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D71CF-7B1B-462D-96FD-DE7121FB0FF9}" type="slidenum">
              <a:rPr lang="en-IN" smtClean="0"/>
              <a:t>‹#›</a:t>
            </a:fld>
            <a:endParaRPr lang="en-IN"/>
          </a:p>
        </p:txBody>
      </p:sp>
    </p:spTree>
    <p:extLst>
      <p:ext uri="{BB962C8B-B14F-4D97-AF65-F5344CB8AC3E}">
        <p14:creationId xmlns:p14="http://schemas.microsoft.com/office/powerpoint/2010/main" val="277979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204200" y="2189608"/>
            <a:ext cx="11360800" cy="1829600"/>
          </a:xfrm>
          <a:prstGeom prst="rect">
            <a:avLst/>
          </a:prstGeom>
          <a:noFill/>
          <a:ln>
            <a:noFill/>
          </a:ln>
        </p:spPr>
        <p:txBody>
          <a:bodyPr spcFirstLastPara="1" wrap="square" lIns="121900" tIns="121900" rIns="121900" bIns="121900" anchor="ctr" anchorCtr="0">
            <a:noAutofit/>
          </a:bodyPr>
          <a:lstStyle/>
          <a:p>
            <a:pPr algn="ctr"/>
            <a:r>
              <a:rPr lang="en-GB" sz="5333" b="1" dirty="0" smtClean="0">
                <a:solidFill>
                  <a:srgbClr val="FF6A0E"/>
                </a:solidFill>
              </a:rPr>
              <a:t>HR DATA ANALYSIS</a:t>
            </a:r>
            <a:endParaRPr sz="5333" b="1" dirty="0">
              <a:solidFill>
                <a:srgbClr val="FF6A0E"/>
              </a:solidFill>
            </a:endParaRPr>
          </a:p>
        </p:txBody>
      </p:sp>
      <p:sp>
        <p:nvSpPr>
          <p:cNvPr id="334" name="Google Shape;334;p13"/>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buClr>
                <a:srgbClr val="000000"/>
              </a:buClr>
              <a:buSzPts val="1200"/>
            </a:pP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35" name="Google Shape;335;p13"/>
          <p:cNvSpPr/>
          <p:nvPr/>
        </p:nvSpPr>
        <p:spPr>
          <a:xfrm>
            <a:off x="-1340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xmlns="" id="{04D63B57-2B6C-4AEF-AA4E-F393A4E8B2DF}"/>
              </a:ext>
            </a:extLst>
          </p:cNvPr>
          <p:cNvSpPr txBox="1"/>
          <p:nvPr/>
        </p:nvSpPr>
        <p:spPr>
          <a:xfrm>
            <a:off x="8392632" y="5302104"/>
            <a:ext cx="3172368" cy="461665"/>
          </a:xfrm>
          <a:prstGeom prst="rect">
            <a:avLst/>
          </a:prstGeom>
          <a:noFill/>
        </p:spPr>
        <p:txBody>
          <a:bodyPr wrap="square" rtlCol="0">
            <a:spAutoFit/>
          </a:bodyPr>
          <a:lstStyle/>
          <a:p>
            <a:r>
              <a:rPr lang="en-US" sz="2400" b="1" dirty="0" err="1" smtClean="0">
                <a:solidFill>
                  <a:srgbClr val="FF6A0E"/>
                </a:solidFill>
              </a:rPr>
              <a:t>Mahendra</a:t>
            </a:r>
            <a:r>
              <a:rPr lang="en-US" sz="2400" b="1" dirty="0" smtClean="0">
                <a:solidFill>
                  <a:srgbClr val="FF6A0E"/>
                </a:solidFill>
              </a:rPr>
              <a:t> </a:t>
            </a:r>
            <a:r>
              <a:rPr lang="en-US" sz="2400" b="1" dirty="0" err="1" smtClean="0">
                <a:solidFill>
                  <a:srgbClr val="FF6A0E"/>
                </a:solidFill>
              </a:rPr>
              <a:t>Nagdeve</a:t>
            </a:r>
            <a:endParaRPr lang="en-IN" sz="2400" b="1" dirty="0">
              <a:solidFill>
                <a:srgbClr val="FF6A0E"/>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596" y="172324"/>
            <a:ext cx="848809" cy="734389"/>
          </a:xfrm>
          <a:prstGeom prst="rect">
            <a:avLst/>
          </a:prstGeom>
        </p:spPr>
      </p:pic>
    </p:spTree>
    <p:extLst>
      <p:ext uri="{BB962C8B-B14F-4D97-AF65-F5344CB8AC3E}">
        <p14:creationId xmlns:p14="http://schemas.microsoft.com/office/powerpoint/2010/main" val="1478729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121920"/>
            <a:ext cx="12192000" cy="94768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Problem Statement</a:t>
            </a:r>
            <a:endParaRPr sz="4000" b="1" dirty="0">
              <a:solidFill>
                <a:srgbClr val="FFFFFF"/>
              </a:solidFill>
              <a:latin typeface="Roboto"/>
              <a:ea typeface="Roboto"/>
              <a:cs typeface="Roboto"/>
              <a:sym typeface="Roboto"/>
            </a:endParaRPr>
          </a:p>
        </p:txBody>
      </p:sp>
      <p:sp>
        <p:nvSpPr>
          <p:cNvPr id="342" name="Google Shape;342;p14"/>
          <p:cNvSpPr txBox="1"/>
          <p:nvPr/>
        </p:nvSpPr>
        <p:spPr>
          <a:xfrm>
            <a:off x="26800" y="1069600"/>
            <a:ext cx="12192000" cy="5331200"/>
          </a:xfrm>
          <a:prstGeom prst="rect">
            <a:avLst/>
          </a:prstGeom>
          <a:noFill/>
          <a:ln>
            <a:noFill/>
          </a:ln>
        </p:spPr>
        <p:txBody>
          <a:bodyPr spcFirstLastPara="1" wrap="square" lIns="365733" tIns="365733" rIns="365733" bIns="365733" anchor="t" anchorCtr="0">
            <a:noAutofit/>
          </a:bodyPr>
          <a:lstStyle/>
          <a:p>
            <a:r>
              <a:rPr lang="en-US" sz="2400" b="1" dirty="0"/>
              <a:t>Organizations collect extensive employee data but often lack the insights needed to make informed HR decisions. High attrition rates, poor job satisfaction, and low productivity can go unnoticed without proper analysis.</a:t>
            </a:r>
          </a:p>
          <a:p>
            <a:r>
              <a:rPr lang="en-US" sz="2400" b="1" dirty="0"/>
              <a:t>This project aims to analyze HR data to:</a:t>
            </a:r>
          </a:p>
          <a:p>
            <a:pPr marL="342900" indent="-342900">
              <a:buFont typeface="Arial" pitchFamily="34" charset="0"/>
              <a:buChar char="•"/>
            </a:pPr>
            <a:r>
              <a:rPr lang="en-US" sz="2400" b="1" dirty="0"/>
              <a:t>Understand the key factors driving employee attrition and </a:t>
            </a:r>
            <a:r>
              <a:rPr lang="en-US" sz="2400" b="1" dirty="0" smtClean="0"/>
              <a:t>retention.</a:t>
            </a:r>
            <a:endParaRPr lang="en-US" sz="2400" b="1" dirty="0"/>
          </a:p>
          <a:p>
            <a:pPr marL="342900" indent="-342900">
              <a:buFont typeface="Arial" pitchFamily="34" charset="0"/>
              <a:buChar char="•"/>
            </a:pPr>
            <a:r>
              <a:rPr lang="en-US" sz="2400" b="1" dirty="0"/>
              <a:t>Identify patterns in performance, job satisfaction, and </a:t>
            </a:r>
            <a:r>
              <a:rPr lang="en-US" sz="2400" b="1" dirty="0" smtClean="0"/>
              <a:t>promotions.</a:t>
            </a:r>
            <a:endParaRPr lang="en-US" sz="2400" b="1" dirty="0"/>
          </a:p>
          <a:p>
            <a:pPr marL="342900" indent="-342900">
              <a:buFont typeface="Arial" pitchFamily="34" charset="0"/>
              <a:buChar char="•"/>
            </a:pPr>
            <a:r>
              <a:rPr lang="en-US" sz="2400" b="1" dirty="0"/>
              <a:t>Predict potential turnover risks using data-driven </a:t>
            </a:r>
            <a:r>
              <a:rPr lang="en-US" sz="2400" b="1" dirty="0" smtClean="0"/>
              <a:t>methods.</a:t>
            </a:r>
            <a:endParaRPr lang="en-US" sz="2400" b="1" dirty="0"/>
          </a:p>
          <a:p>
            <a:pPr marL="342900" indent="-342900">
              <a:buFont typeface="Arial" pitchFamily="34" charset="0"/>
              <a:buChar char="•"/>
            </a:pPr>
            <a:r>
              <a:rPr lang="en-US" sz="2400" b="1" dirty="0"/>
              <a:t>Support HR strategies with actionable insights to improve workforce </a:t>
            </a:r>
            <a:r>
              <a:rPr lang="en-US" sz="2400" b="1" dirty="0" smtClean="0"/>
              <a:t>management.</a:t>
            </a:r>
          </a:p>
          <a:p>
            <a:r>
              <a:rPr lang="en-US" sz="2400" b="1" dirty="0"/>
              <a:t>✅ Goal</a:t>
            </a:r>
          </a:p>
          <a:p>
            <a:r>
              <a:rPr lang="en-US" sz="2400" b="1" dirty="0"/>
              <a:t>Enable data-driven HR decisions to enhance employee satisfaction, reduce attrition, and boost organizational performance.</a:t>
            </a:r>
          </a:p>
          <a:p>
            <a:endParaRPr lang="en-US" sz="2400" b="1" dirty="0"/>
          </a:p>
        </p:txBody>
      </p:sp>
      <p:sp>
        <p:nvSpPr>
          <p:cNvPr id="343" name="Google Shape;343;p14"/>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44" name="Google Shape;344;p14"/>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45" name="Google Shape;345;p14"/>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692051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smtClean="0">
                <a:solidFill>
                  <a:srgbClr val="FFFFFF"/>
                </a:solidFill>
                <a:latin typeface="Roboto"/>
                <a:ea typeface="Roboto"/>
                <a:cs typeface="Roboto"/>
                <a:sym typeface="Roboto"/>
              </a:rPr>
              <a:t>About the Data</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marL="609585">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4276" y="984541"/>
            <a:ext cx="1712254" cy="4304199"/>
          </a:xfrm>
          <a:prstGeom prst="rect">
            <a:avLst/>
          </a:prstGeom>
          <a:ln>
            <a:noFill/>
          </a:ln>
          <a:effectLst>
            <a:outerShdw blurRad="292100" dist="139700" dir="2700000" algn="tl" rotWithShape="0">
              <a:srgbClr val="333333">
                <a:alpha val="65000"/>
              </a:srgbClr>
            </a:outerShdw>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6530" y="984541"/>
            <a:ext cx="2010056" cy="4201111"/>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00" y="1380420"/>
            <a:ext cx="7700385" cy="4161692"/>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13400" y="1011088"/>
            <a:ext cx="3069770" cy="369332"/>
          </a:xfrm>
          <a:prstGeom prst="rect">
            <a:avLst/>
          </a:prstGeom>
          <a:noFill/>
        </p:spPr>
        <p:txBody>
          <a:bodyPr wrap="square" rtlCol="0">
            <a:spAutoFit/>
          </a:bodyPr>
          <a:lstStyle/>
          <a:p>
            <a:r>
              <a:rPr lang="en-IN" dirty="0"/>
              <a:t>select * from [</a:t>
            </a:r>
            <a:r>
              <a:rPr lang="en-IN" dirty="0" err="1"/>
              <a:t>HR_Analytics</a:t>
            </a:r>
            <a:r>
              <a:rPr lang="en-IN" dirty="0"/>
              <a:t> ];</a:t>
            </a:r>
            <a:endParaRPr lang="en-IN" dirty="0"/>
          </a:p>
        </p:txBody>
      </p:sp>
    </p:spTree>
    <p:extLst>
      <p:ext uri="{BB962C8B-B14F-4D97-AF65-F5344CB8AC3E}">
        <p14:creationId xmlns:p14="http://schemas.microsoft.com/office/powerpoint/2010/main" val="3078855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Proposed Solution</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2" name="Rectangle 1"/>
          <p:cNvSpPr/>
          <p:nvPr/>
        </p:nvSpPr>
        <p:spPr>
          <a:xfrm>
            <a:off x="93785" y="1088585"/>
            <a:ext cx="5896707" cy="5355312"/>
          </a:xfrm>
          <a:prstGeom prst="rect">
            <a:avLst/>
          </a:prstGeom>
        </p:spPr>
        <p:txBody>
          <a:bodyPr wrap="square">
            <a:spAutoFit/>
          </a:bodyPr>
          <a:lstStyle/>
          <a:p>
            <a:r>
              <a:rPr lang="en-US" b="1" dirty="0" smtClean="0"/>
              <a:t>1)what </a:t>
            </a:r>
            <a:r>
              <a:rPr lang="en-US" b="1" dirty="0"/>
              <a:t>is the average monthly income of employees based on their job level</a:t>
            </a:r>
            <a:r>
              <a:rPr lang="en-US" b="1" dirty="0" smtClean="0"/>
              <a:t>?</a:t>
            </a:r>
          </a:p>
          <a:p>
            <a:pPr algn="ctr"/>
            <a:r>
              <a:rPr lang="en-US" b="1" dirty="0" smtClean="0">
                <a:solidFill>
                  <a:schemeClr val="accent2">
                    <a:lumMod val="60000"/>
                    <a:lumOff val="40000"/>
                  </a:schemeClr>
                </a:solidFill>
              </a:rPr>
              <a:t>select </a:t>
            </a:r>
            <a:r>
              <a:rPr lang="en-US" b="1" dirty="0" err="1">
                <a:solidFill>
                  <a:schemeClr val="accent2">
                    <a:lumMod val="60000"/>
                    <a:lumOff val="40000"/>
                  </a:schemeClr>
                </a:solidFill>
              </a:rPr>
              <a:t>joblevel,avg</a:t>
            </a:r>
            <a:r>
              <a:rPr lang="en-US" b="1" dirty="0">
                <a:solidFill>
                  <a:schemeClr val="accent2">
                    <a:lumMod val="60000"/>
                    <a:lumOff val="40000"/>
                  </a:schemeClr>
                </a:solidFill>
              </a:rPr>
              <a:t>(</a:t>
            </a:r>
            <a:r>
              <a:rPr lang="en-US" b="1" dirty="0" err="1">
                <a:solidFill>
                  <a:schemeClr val="accent2">
                    <a:lumMod val="60000"/>
                    <a:lumOff val="40000"/>
                  </a:schemeClr>
                </a:solidFill>
              </a:rPr>
              <a:t>monthlyincome</a:t>
            </a:r>
            <a:r>
              <a:rPr lang="en-US" b="1" dirty="0">
                <a:solidFill>
                  <a:schemeClr val="accent2">
                    <a:lumMod val="60000"/>
                    <a:lumOff val="40000"/>
                  </a:schemeClr>
                </a:solidFill>
              </a:rPr>
              <a:t>)as income from [</a:t>
            </a:r>
            <a:r>
              <a:rPr lang="en-US" b="1" dirty="0" err="1">
                <a:solidFill>
                  <a:schemeClr val="accent2">
                    <a:lumMod val="60000"/>
                    <a:lumOff val="40000"/>
                  </a:schemeClr>
                </a:solidFill>
              </a:rPr>
              <a:t>HR_Analytics</a:t>
            </a:r>
            <a:r>
              <a:rPr lang="en-US" b="1" dirty="0">
                <a:solidFill>
                  <a:schemeClr val="accent2">
                    <a:lumMod val="60000"/>
                    <a:lumOff val="40000"/>
                  </a:schemeClr>
                </a:solidFill>
              </a:rPr>
              <a:t> ] group by </a:t>
            </a:r>
            <a:r>
              <a:rPr lang="en-US" b="1" dirty="0" err="1">
                <a:solidFill>
                  <a:schemeClr val="accent2">
                    <a:lumMod val="60000"/>
                    <a:lumOff val="40000"/>
                  </a:schemeClr>
                </a:solidFill>
              </a:rPr>
              <a:t>joblevel</a:t>
            </a:r>
            <a:r>
              <a:rPr lang="en-US" b="1" dirty="0">
                <a:solidFill>
                  <a:schemeClr val="accent2">
                    <a:lumMod val="60000"/>
                    <a:lumOff val="40000"/>
                  </a:schemeClr>
                </a:solidFill>
              </a:rPr>
              <a:t> order by </a:t>
            </a:r>
            <a:r>
              <a:rPr lang="en-US" b="1" dirty="0" err="1">
                <a:solidFill>
                  <a:schemeClr val="accent2">
                    <a:lumMod val="60000"/>
                    <a:lumOff val="40000"/>
                  </a:schemeClr>
                </a:solidFill>
              </a:rPr>
              <a:t>joblevel</a:t>
            </a:r>
            <a:r>
              <a:rPr lang="en-US" b="1" dirty="0">
                <a:solidFill>
                  <a:schemeClr val="accent2">
                    <a:lumMod val="60000"/>
                    <a:lumOff val="40000"/>
                  </a:schemeClr>
                </a:solidFill>
              </a:rPr>
              <a:t>;</a:t>
            </a:r>
          </a:p>
          <a:p>
            <a:pPr algn="ctr"/>
            <a:endParaRPr lang="en-US" b="1" dirty="0" smtClean="0">
              <a:solidFill>
                <a:schemeClr val="accent2">
                  <a:lumMod val="60000"/>
                  <a:lumOff val="40000"/>
                </a:schemeClr>
              </a:solidFill>
            </a:endParaRPr>
          </a:p>
          <a:p>
            <a:endParaRPr lang="en-US" b="1" dirty="0">
              <a:solidFill>
                <a:schemeClr val="accent2">
                  <a:lumMod val="60000"/>
                  <a:lumOff val="40000"/>
                </a:schemeClr>
              </a:solidFill>
            </a:endParaRPr>
          </a:p>
          <a:p>
            <a:endParaRPr lang="en-US" b="1" dirty="0" smtClean="0"/>
          </a:p>
          <a:p>
            <a:r>
              <a:rPr lang="en-US" b="1" dirty="0" smtClean="0"/>
              <a:t>2</a:t>
            </a:r>
            <a:r>
              <a:rPr lang="en-US" b="1" dirty="0"/>
              <a:t>) how many employees are there in each department</a:t>
            </a:r>
            <a:r>
              <a:rPr lang="en-US" b="1" dirty="0" smtClean="0"/>
              <a:t>?</a:t>
            </a:r>
          </a:p>
          <a:p>
            <a:r>
              <a:rPr lang="en-US" b="1" dirty="0">
                <a:solidFill>
                  <a:schemeClr val="accent2">
                    <a:lumMod val="60000"/>
                    <a:lumOff val="40000"/>
                  </a:schemeClr>
                </a:solidFill>
              </a:rPr>
              <a:t>select </a:t>
            </a:r>
            <a:r>
              <a:rPr lang="en-US" b="1" dirty="0" err="1">
                <a:solidFill>
                  <a:schemeClr val="accent2">
                    <a:lumMod val="60000"/>
                    <a:lumOff val="40000"/>
                  </a:schemeClr>
                </a:solidFill>
              </a:rPr>
              <a:t>department,count</a:t>
            </a:r>
            <a:r>
              <a:rPr lang="en-US" b="1" dirty="0">
                <a:solidFill>
                  <a:schemeClr val="accent2">
                    <a:lumMod val="60000"/>
                    <a:lumOff val="40000"/>
                  </a:schemeClr>
                </a:solidFill>
              </a:rPr>
              <a:t>(</a:t>
            </a:r>
            <a:r>
              <a:rPr lang="en-US" b="1" dirty="0" err="1">
                <a:solidFill>
                  <a:schemeClr val="accent2">
                    <a:lumMod val="60000"/>
                    <a:lumOff val="40000"/>
                  </a:schemeClr>
                </a:solidFill>
              </a:rPr>
              <a:t>empid</a:t>
            </a:r>
            <a:r>
              <a:rPr lang="en-US" b="1" dirty="0">
                <a:solidFill>
                  <a:schemeClr val="accent2">
                    <a:lumMod val="60000"/>
                    <a:lumOff val="40000"/>
                  </a:schemeClr>
                </a:solidFill>
              </a:rPr>
              <a:t>) as </a:t>
            </a:r>
            <a:r>
              <a:rPr lang="en-US" b="1" dirty="0" err="1">
                <a:solidFill>
                  <a:schemeClr val="accent2">
                    <a:lumMod val="60000"/>
                    <a:lumOff val="40000"/>
                  </a:schemeClr>
                </a:solidFill>
              </a:rPr>
              <a:t>totalemployee</a:t>
            </a:r>
            <a:r>
              <a:rPr lang="en-US" b="1" dirty="0">
                <a:solidFill>
                  <a:schemeClr val="accent2">
                    <a:lumMod val="60000"/>
                    <a:lumOff val="40000"/>
                  </a:schemeClr>
                </a:solidFill>
              </a:rPr>
              <a:t> from [</a:t>
            </a:r>
            <a:r>
              <a:rPr lang="en-US" b="1" dirty="0" err="1">
                <a:solidFill>
                  <a:schemeClr val="accent2">
                    <a:lumMod val="60000"/>
                    <a:lumOff val="40000"/>
                  </a:schemeClr>
                </a:solidFill>
              </a:rPr>
              <a:t>HR_Analytics</a:t>
            </a:r>
            <a:r>
              <a:rPr lang="en-US" b="1" dirty="0">
                <a:solidFill>
                  <a:schemeClr val="accent2">
                    <a:lumMod val="60000"/>
                    <a:lumOff val="40000"/>
                  </a:schemeClr>
                </a:solidFill>
              </a:rPr>
              <a:t> ] group by department;</a:t>
            </a:r>
          </a:p>
          <a:p>
            <a:endParaRPr lang="en-US" b="1" dirty="0" smtClean="0">
              <a:solidFill>
                <a:schemeClr val="accent2">
                  <a:lumMod val="60000"/>
                  <a:lumOff val="40000"/>
                </a:schemeClr>
              </a:solidFill>
            </a:endParaRPr>
          </a:p>
          <a:p>
            <a:endParaRPr lang="en-US" b="1" dirty="0" smtClean="0"/>
          </a:p>
          <a:p>
            <a:endParaRPr lang="en-US" b="1" dirty="0"/>
          </a:p>
          <a:p>
            <a:endParaRPr lang="en-US" b="1" dirty="0"/>
          </a:p>
          <a:p>
            <a:r>
              <a:rPr lang="en-US" b="1" dirty="0" smtClean="0"/>
              <a:t>3</a:t>
            </a:r>
            <a:r>
              <a:rPr lang="en-US" b="1" dirty="0"/>
              <a:t>) what is the average job satisfaction score for employees based on their education field</a:t>
            </a:r>
            <a:r>
              <a:rPr lang="en-US" b="1" dirty="0" smtClean="0"/>
              <a:t>?</a:t>
            </a:r>
          </a:p>
          <a:p>
            <a:r>
              <a:rPr lang="en-US" b="1" dirty="0">
                <a:solidFill>
                  <a:schemeClr val="accent2">
                    <a:lumMod val="60000"/>
                    <a:lumOff val="40000"/>
                  </a:schemeClr>
                </a:solidFill>
              </a:rPr>
              <a:t>select </a:t>
            </a:r>
            <a:r>
              <a:rPr lang="en-US" b="1" dirty="0" err="1">
                <a:solidFill>
                  <a:schemeClr val="accent2">
                    <a:lumMod val="60000"/>
                    <a:lumOff val="40000"/>
                  </a:schemeClr>
                </a:solidFill>
              </a:rPr>
              <a:t>educationfield,avg</a:t>
            </a:r>
            <a:r>
              <a:rPr lang="en-US" b="1" dirty="0">
                <a:solidFill>
                  <a:schemeClr val="accent2">
                    <a:lumMod val="60000"/>
                    <a:lumOff val="40000"/>
                  </a:schemeClr>
                </a:solidFill>
              </a:rPr>
              <a:t>(</a:t>
            </a:r>
            <a:r>
              <a:rPr lang="en-US" b="1" dirty="0" err="1">
                <a:solidFill>
                  <a:schemeClr val="accent2">
                    <a:lumMod val="60000"/>
                    <a:lumOff val="40000"/>
                  </a:schemeClr>
                </a:solidFill>
              </a:rPr>
              <a:t>jobsatisfaction</a:t>
            </a:r>
            <a:r>
              <a:rPr lang="en-US" b="1" dirty="0">
                <a:solidFill>
                  <a:schemeClr val="accent2">
                    <a:lumMod val="60000"/>
                    <a:lumOff val="40000"/>
                  </a:schemeClr>
                </a:solidFill>
              </a:rPr>
              <a:t>)as </a:t>
            </a:r>
            <a:r>
              <a:rPr lang="en-US" b="1" dirty="0" err="1">
                <a:solidFill>
                  <a:schemeClr val="accent2">
                    <a:lumMod val="60000"/>
                    <a:lumOff val="40000"/>
                  </a:schemeClr>
                </a:solidFill>
              </a:rPr>
              <a:t>avgjob</a:t>
            </a:r>
            <a:r>
              <a:rPr lang="en-US" b="1" dirty="0">
                <a:solidFill>
                  <a:schemeClr val="accent2">
                    <a:lumMod val="60000"/>
                    <a:lumOff val="40000"/>
                  </a:schemeClr>
                </a:solidFill>
              </a:rPr>
              <a:t> from [</a:t>
            </a:r>
            <a:r>
              <a:rPr lang="en-US" b="1" dirty="0" err="1">
                <a:solidFill>
                  <a:schemeClr val="accent2">
                    <a:lumMod val="60000"/>
                    <a:lumOff val="40000"/>
                  </a:schemeClr>
                </a:solidFill>
              </a:rPr>
              <a:t>HR_Analytics</a:t>
            </a:r>
            <a:r>
              <a:rPr lang="en-US" b="1" dirty="0">
                <a:solidFill>
                  <a:schemeClr val="accent2">
                    <a:lumMod val="60000"/>
                    <a:lumOff val="40000"/>
                  </a:schemeClr>
                </a:solidFill>
              </a:rPr>
              <a:t> ] group by </a:t>
            </a:r>
            <a:r>
              <a:rPr lang="en-US" b="1" dirty="0" err="1">
                <a:solidFill>
                  <a:schemeClr val="accent2">
                    <a:lumMod val="60000"/>
                    <a:lumOff val="40000"/>
                  </a:schemeClr>
                </a:solidFill>
              </a:rPr>
              <a:t>EducationField</a:t>
            </a:r>
            <a:r>
              <a:rPr lang="en-US" b="1" dirty="0">
                <a:solidFill>
                  <a:schemeClr val="accent2">
                    <a:lumMod val="60000"/>
                    <a:lumOff val="40000"/>
                  </a:schemeClr>
                </a:solidFill>
              </a:rPr>
              <a:t>;</a:t>
            </a:r>
          </a:p>
          <a:p>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664" y="1088585"/>
            <a:ext cx="3647444" cy="16890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2290" y="2857420"/>
            <a:ext cx="3857801" cy="114316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3664" y="3956698"/>
            <a:ext cx="2791659" cy="2448550"/>
          </a:xfrm>
          <a:prstGeom prst="rect">
            <a:avLst/>
          </a:prstGeom>
        </p:spPr>
      </p:pic>
    </p:spTree>
    <p:extLst>
      <p:ext uri="{BB962C8B-B14F-4D97-AF65-F5344CB8AC3E}">
        <p14:creationId xmlns:p14="http://schemas.microsoft.com/office/powerpoint/2010/main" val="34998121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Proposed Solution</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2" name="Rectangle 1"/>
          <p:cNvSpPr/>
          <p:nvPr/>
        </p:nvSpPr>
        <p:spPr>
          <a:xfrm>
            <a:off x="93785" y="1088585"/>
            <a:ext cx="6096000" cy="5632311"/>
          </a:xfrm>
          <a:prstGeom prst="rect">
            <a:avLst/>
          </a:prstGeom>
        </p:spPr>
        <p:txBody>
          <a:bodyPr>
            <a:spAutoFit/>
          </a:bodyPr>
          <a:lstStyle/>
          <a:p>
            <a:r>
              <a:rPr lang="en-US" b="1" dirty="0"/>
              <a:t>4)</a:t>
            </a:r>
            <a:r>
              <a:rPr lang="en-US" dirty="0"/>
              <a:t> </a:t>
            </a:r>
            <a:r>
              <a:rPr lang="en-US" b="1" dirty="0"/>
              <a:t>how many employees have a salary higher than $5000 and also have a work life balance greater than 3</a:t>
            </a:r>
            <a:r>
              <a:rPr lang="en-US" b="1" dirty="0" smtClean="0"/>
              <a:t>?</a:t>
            </a:r>
          </a:p>
          <a:p>
            <a:r>
              <a:rPr lang="en-US" b="1" dirty="0">
                <a:solidFill>
                  <a:schemeClr val="accent2">
                    <a:lumMod val="60000"/>
                    <a:lumOff val="40000"/>
                  </a:schemeClr>
                </a:solidFill>
              </a:rPr>
              <a:t>select </a:t>
            </a:r>
            <a:r>
              <a:rPr lang="en-US" b="1" dirty="0" err="1">
                <a:solidFill>
                  <a:schemeClr val="accent2">
                    <a:lumMod val="60000"/>
                    <a:lumOff val="40000"/>
                  </a:schemeClr>
                </a:solidFill>
              </a:rPr>
              <a:t>worklifebalance,monthlyincome</a:t>
            </a:r>
            <a:r>
              <a:rPr lang="en-US" b="1" dirty="0">
                <a:solidFill>
                  <a:schemeClr val="accent2">
                    <a:lumMod val="60000"/>
                    <a:lumOff val="40000"/>
                  </a:schemeClr>
                </a:solidFill>
              </a:rPr>
              <a:t> from [</a:t>
            </a:r>
            <a:r>
              <a:rPr lang="en-US" b="1" dirty="0" err="1">
                <a:solidFill>
                  <a:schemeClr val="accent2">
                    <a:lumMod val="60000"/>
                    <a:lumOff val="40000"/>
                  </a:schemeClr>
                </a:solidFill>
              </a:rPr>
              <a:t>HR_Analytics</a:t>
            </a:r>
            <a:r>
              <a:rPr lang="en-US" b="1" dirty="0">
                <a:solidFill>
                  <a:schemeClr val="accent2">
                    <a:lumMod val="60000"/>
                    <a:lumOff val="40000"/>
                  </a:schemeClr>
                </a:solidFill>
              </a:rPr>
              <a:t> ] where </a:t>
            </a:r>
            <a:r>
              <a:rPr lang="en-US" b="1" dirty="0" err="1">
                <a:solidFill>
                  <a:schemeClr val="accent2">
                    <a:lumMod val="60000"/>
                    <a:lumOff val="40000"/>
                  </a:schemeClr>
                </a:solidFill>
              </a:rPr>
              <a:t>MonthlyIncome</a:t>
            </a:r>
            <a:r>
              <a:rPr lang="en-US" b="1" dirty="0">
                <a:solidFill>
                  <a:schemeClr val="accent2">
                    <a:lumMod val="60000"/>
                    <a:lumOff val="40000"/>
                  </a:schemeClr>
                </a:solidFill>
              </a:rPr>
              <a:t> &gt;5000 and </a:t>
            </a:r>
            <a:r>
              <a:rPr lang="en-US" b="1" dirty="0" err="1">
                <a:solidFill>
                  <a:schemeClr val="accent2">
                    <a:lumMod val="60000"/>
                    <a:lumOff val="40000"/>
                  </a:schemeClr>
                </a:solidFill>
              </a:rPr>
              <a:t>WorkLifeBalance</a:t>
            </a:r>
            <a:r>
              <a:rPr lang="en-US" b="1" dirty="0">
                <a:solidFill>
                  <a:schemeClr val="accent2">
                    <a:lumMod val="60000"/>
                    <a:lumOff val="40000"/>
                  </a:schemeClr>
                </a:solidFill>
              </a:rPr>
              <a:t> &gt;=3;</a:t>
            </a:r>
          </a:p>
          <a:p>
            <a:endParaRPr lang="en-US" b="1" dirty="0" smtClean="0"/>
          </a:p>
          <a:p>
            <a:endParaRPr lang="en-US" b="1" dirty="0"/>
          </a:p>
          <a:p>
            <a:endParaRPr lang="en-US" b="1" dirty="0" smtClean="0"/>
          </a:p>
          <a:p>
            <a:r>
              <a:rPr lang="en-US" b="1" dirty="0" smtClean="0"/>
              <a:t>5)what </a:t>
            </a:r>
            <a:r>
              <a:rPr lang="en-US" b="1" dirty="0"/>
              <a:t>is the average numbers of years employees have been with the </a:t>
            </a:r>
            <a:r>
              <a:rPr lang="en-US" b="1" dirty="0" err="1"/>
              <a:t>company,grouped</a:t>
            </a:r>
            <a:r>
              <a:rPr lang="en-US" b="1" dirty="0"/>
              <a:t> by marital status</a:t>
            </a:r>
            <a:r>
              <a:rPr lang="en-US" b="1" dirty="0" smtClean="0"/>
              <a:t>?</a:t>
            </a:r>
          </a:p>
          <a:p>
            <a:r>
              <a:rPr lang="en-US" b="1" dirty="0">
                <a:solidFill>
                  <a:schemeClr val="accent2">
                    <a:lumMod val="60000"/>
                    <a:lumOff val="40000"/>
                  </a:schemeClr>
                </a:solidFill>
              </a:rPr>
              <a:t>select </a:t>
            </a:r>
            <a:r>
              <a:rPr lang="en-US" b="1" dirty="0" err="1">
                <a:solidFill>
                  <a:schemeClr val="accent2">
                    <a:lumMod val="60000"/>
                    <a:lumOff val="40000"/>
                  </a:schemeClr>
                </a:solidFill>
              </a:rPr>
              <a:t>avg</a:t>
            </a:r>
            <a:r>
              <a:rPr lang="en-US" b="1" dirty="0">
                <a:solidFill>
                  <a:schemeClr val="accent2">
                    <a:lumMod val="60000"/>
                    <a:lumOff val="40000"/>
                  </a:schemeClr>
                </a:solidFill>
              </a:rPr>
              <a:t> (</a:t>
            </a:r>
            <a:r>
              <a:rPr lang="en-US" b="1" dirty="0" err="1">
                <a:solidFill>
                  <a:schemeClr val="accent2">
                    <a:lumMod val="60000"/>
                    <a:lumOff val="40000"/>
                  </a:schemeClr>
                </a:solidFill>
              </a:rPr>
              <a:t>yearsatcompany</a:t>
            </a:r>
            <a:r>
              <a:rPr lang="en-US" b="1" dirty="0">
                <a:solidFill>
                  <a:schemeClr val="accent2">
                    <a:lumMod val="60000"/>
                    <a:lumOff val="40000"/>
                  </a:schemeClr>
                </a:solidFill>
              </a:rPr>
              <a:t>) as </a:t>
            </a:r>
            <a:r>
              <a:rPr lang="en-US" b="1" dirty="0" err="1">
                <a:solidFill>
                  <a:schemeClr val="accent2">
                    <a:lumMod val="60000"/>
                    <a:lumOff val="40000"/>
                  </a:schemeClr>
                </a:solidFill>
              </a:rPr>
              <a:t>com,maritalstatus</a:t>
            </a:r>
            <a:r>
              <a:rPr lang="en-US" b="1" dirty="0">
                <a:solidFill>
                  <a:schemeClr val="accent2">
                    <a:lumMod val="60000"/>
                    <a:lumOff val="40000"/>
                  </a:schemeClr>
                </a:solidFill>
              </a:rPr>
              <a:t> from [</a:t>
            </a:r>
            <a:r>
              <a:rPr lang="en-US" b="1" dirty="0" err="1">
                <a:solidFill>
                  <a:schemeClr val="accent2">
                    <a:lumMod val="60000"/>
                    <a:lumOff val="40000"/>
                  </a:schemeClr>
                </a:solidFill>
              </a:rPr>
              <a:t>HR_Analytics</a:t>
            </a:r>
            <a:r>
              <a:rPr lang="en-US" b="1" dirty="0">
                <a:solidFill>
                  <a:schemeClr val="accent2">
                    <a:lumMod val="60000"/>
                    <a:lumOff val="40000"/>
                  </a:schemeClr>
                </a:solidFill>
              </a:rPr>
              <a:t> ] group by </a:t>
            </a:r>
            <a:r>
              <a:rPr lang="en-US" b="1" dirty="0" err="1">
                <a:solidFill>
                  <a:schemeClr val="accent2">
                    <a:lumMod val="60000"/>
                    <a:lumOff val="40000"/>
                  </a:schemeClr>
                </a:solidFill>
              </a:rPr>
              <a:t>MaritalStatus</a:t>
            </a:r>
            <a:r>
              <a:rPr lang="en-US" b="1" dirty="0">
                <a:solidFill>
                  <a:schemeClr val="accent2">
                    <a:lumMod val="60000"/>
                    <a:lumOff val="40000"/>
                  </a:schemeClr>
                </a:solidFill>
              </a:rPr>
              <a:t> order by </a:t>
            </a:r>
            <a:r>
              <a:rPr lang="en-US" b="1" dirty="0" err="1">
                <a:solidFill>
                  <a:schemeClr val="accent2">
                    <a:lumMod val="60000"/>
                    <a:lumOff val="40000"/>
                  </a:schemeClr>
                </a:solidFill>
              </a:rPr>
              <a:t>MaritalStatus</a:t>
            </a:r>
            <a:r>
              <a:rPr lang="en-US" b="1" dirty="0">
                <a:solidFill>
                  <a:schemeClr val="accent2">
                    <a:lumMod val="60000"/>
                    <a:lumOff val="40000"/>
                  </a:schemeClr>
                </a:solidFill>
              </a:rPr>
              <a:t> </a:t>
            </a:r>
            <a:r>
              <a:rPr lang="en-US" b="1" dirty="0" err="1">
                <a:solidFill>
                  <a:schemeClr val="accent2">
                    <a:lumMod val="60000"/>
                    <a:lumOff val="40000"/>
                  </a:schemeClr>
                </a:solidFill>
              </a:rPr>
              <a:t>desc</a:t>
            </a:r>
            <a:r>
              <a:rPr lang="en-US" b="1" dirty="0" smtClean="0">
                <a:solidFill>
                  <a:schemeClr val="accent2">
                    <a:lumMod val="60000"/>
                    <a:lumOff val="40000"/>
                  </a:schemeClr>
                </a:solidFill>
              </a:rPr>
              <a:t>;</a:t>
            </a:r>
          </a:p>
          <a:p>
            <a:endParaRPr lang="en-US" b="1" dirty="0">
              <a:solidFill>
                <a:schemeClr val="accent2">
                  <a:lumMod val="60000"/>
                  <a:lumOff val="40000"/>
                </a:schemeClr>
              </a:solidFill>
            </a:endParaRPr>
          </a:p>
          <a:p>
            <a:r>
              <a:rPr lang="en-US" b="1" dirty="0" smtClean="0"/>
              <a:t>6</a:t>
            </a:r>
            <a:r>
              <a:rPr lang="en-US" b="1" dirty="0"/>
              <a:t>) what is the total number of employees who travel for business and have performance rating of more then 3 </a:t>
            </a:r>
            <a:r>
              <a:rPr lang="en-US" b="1" dirty="0" smtClean="0"/>
              <a:t>?</a:t>
            </a:r>
          </a:p>
          <a:p>
            <a:r>
              <a:rPr lang="en-US" b="1" dirty="0">
                <a:solidFill>
                  <a:schemeClr val="accent2">
                    <a:lumMod val="60000"/>
                    <a:lumOff val="40000"/>
                  </a:schemeClr>
                </a:solidFill>
              </a:rPr>
              <a:t>select </a:t>
            </a:r>
            <a:r>
              <a:rPr lang="en-US" b="1" dirty="0" err="1">
                <a:solidFill>
                  <a:schemeClr val="accent2">
                    <a:lumMod val="60000"/>
                    <a:lumOff val="40000"/>
                  </a:schemeClr>
                </a:solidFill>
              </a:rPr>
              <a:t>businesstravel,performancerating</a:t>
            </a:r>
            <a:r>
              <a:rPr lang="en-US" b="1" dirty="0">
                <a:solidFill>
                  <a:schemeClr val="accent2">
                    <a:lumMod val="60000"/>
                    <a:lumOff val="40000"/>
                  </a:schemeClr>
                </a:solidFill>
              </a:rPr>
              <a:t> from [</a:t>
            </a:r>
            <a:r>
              <a:rPr lang="en-US" b="1" dirty="0" err="1">
                <a:solidFill>
                  <a:schemeClr val="accent2">
                    <a:lumMod val="60000"/>
                    <a:lumOff val="40000"/>
                  </a:schemeClr>
                </a:solidFill>
              </a:rPr>
              <a:t>HR_Analytics</a:t>
            </a:r>
            <a:r>
              <a:rPr lang="en-US" b="1" dirty="0">
                <a:solidFill>
                  <a:schemeClr val="accent2">
                    <a:lumMod val="60000"/>
                    <a:lumOff val="40000"/>
                  </a:schemeClr>
                </a:solidFill>
              </a:rPr>
              <a:t> ] where </a:t>
            </a:r>
            <a:r>
              <a:rPr lang="en-US" b="1" dirty="0" err="1">
                <a:solidFill>
                  <a:schemeClr val="accent2">
                    <a:lumMod val="60000"/>
                    <a:lumOff val="40000"/>
                  </a:schemeClr>
                </a:solidFill>
              </a:rPr>
              <a:t>PerformanceRating</a:t>
            </a:r>
            <a:r>
              <a:rPr lang="en-US" b="1" dirty="0">
                <a:solidFill>
                  <a:schemeClr val="accent2">
                    <a:lumMod val="60000"/>
                    <a:lumOff val="40000"/>
                  </a:schemeClr>
                </a:solidFill>
              </a:rPr>
              <a:t> &gt;=3;</a:t>
            </a:r>
          </a:p>
          <a:p>
            <a:endParaRPr lang="en-US" b="1" dirty="0" smtClean="0"/>
          </a:p>
          <a:p>
            <a:endParaRPr lang="en-US" b="1" dirty="0"/>
          </a:p>
          <a:p>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8826" y="1069600"/>
            <a:ext cx="3904282" cy="189633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332" y="3114359"/>
            <a:ext cx="3884468" cy="124168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585" y="4356039"/>
            <a:ext cx="4260215" cy="1962013"/>
          </a:xfrm>
          <a:prstGeom prst="rect">
            <a:avLst/>
          </a:prstGeom>
        </p:spPr>
      </p:pic>
    </p:spTree>
    <p:extLst>
      <p:ext uri="{BB962C8B-B14F-4D97-AF65-F5344CB8AC3E}">
        <p14:creationId xmlns:p14="http://schemas.microsoft.com/office/powerpoint/2010/main" val="693611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Proposed Solution</a:t>
            </a:r>
            <a:endParaRPr sz="4000" b="1" dirty="0">
              <a:solidFill>
                <a:srgbClr val="FFFFFF"/>
              </a:solidFill>
              <a:latin typeface="Roboto"/>
              <a:ea typeface="Roboto"/>
              <a:cs typeface="Roboto"/>
              <a:sym typeface="Roboto"/>
            </a:endParaRPr>
          </a:p>
        </p:txBody>
      </p:sp>
      <p:sp>
        <p:nvSpPr>
          <p:cNvPr id="352" name="Google Shape;352;p15"/>
          <p:cNvSpPr txBox="1"/>
          <p:nvPr/>
        </p:nvSpPr>
        <p:spPr>
          <a:xfrm>
            <a:off x="0" y="1069600"/>
            <a:ext cx="12192000" cy="5331200"/>
          </a:xfrm>
          <a:prstGeom prst="rect">
            <a:avLst/>
          </a:prstGeom>
          <a:noFill/>
          <a:ln>
            <a:noFill/>
          </a:ln>
        </p:spPr>
        <p:txBody>
          <a:bodyPr spcFirstLastPara="1" wrap="square" lIns="365733" tIns="365733" rIns="365733" bIns="365733" anchor="t" anchorCtr="0">
            <a:noAutofit/>
          </a:bodyPr>
          <a:lstStyle/>
          <a:p>
            <a:pPr algn="just">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2" name="Rectangle 1"/>
          <p:cNvSpPr/>
          <p:nvPr/>
        </p:nvSpPr>
        <p:spPr>
          <a:xfrm>
            <a:off x="93785" y="1088585"/>
            <a:ext cx="6096000" cy="5632311"/>
          </a:xfrm>
          <a:prstGeom prst="rect">
            <a:avLst/>
          </a:prstGeom>
        </p:spPr>
        <p:txBody>
          <a:bodyPr>
            <a:spAutoFit/>
          </a:bodyPr>
          <a:lstStyle/>
          <a:p>
            <a:r>
              <a:rPr lang="en-US" b="1" dirty="0" smtClean="0"/>
              <a:t>7</a:t>
            </a:r>
            <a:r>
              <a:rPr lang="en-US" b="1" dirty="0"/>
              <a:t>) how does the number of companies an employee has worked for </a:t>
            </a:r>
            <a:r>
              <a:rPr lang="en-US" b="1" dirty="0" err="1"/>
              <a:t>corelate</a:t>
            </a:r>
            <a:r>
              <a:rPr lang="en-US" b="1" dirty="0"/>
              <a:t> with their monthly income</a:t>
            </a:r>
            <a:r>
              <a:rPr lang="en-US" b="1" dirty="0" smtClean="0"/>
              <a:t>?</a:t>
            </a:r>
          </a:p>
          <a:p>
            <a:r>
              <a:rPr lang="en-US" b="1" dirty="0">
                <a:solidFill>
                  <a:schemeClr val="accent2">
                    <a:lumMod val="60000"/>
                    <a:lumOff val="40000"/>
                  </a:schemeClr>
                </a:solidFill>
              </a:rPr>
              <a:t>select </a:t>
            </a:r>
            <a:r>
              <a:rPr lang="en-US" b="1" dirty="0" err="1">
                <a:solidFill>
                  <a:schemeClr val="accent2">
                    <a:lumMod val="60000"/>
                    <a:lumOff val="40000"/>
                  </a:schemeClr>
                </a:solidFill>
              </a:rPr>
              <a:t>numcompaniesworked,sum</a:t>
            </a:r>
            <a:r>
              <a:rPr lang="en-US" b="1" dirty="0">
                <a:solidFill>
                  <a:schemeClr val="accent2">
                    <a:lumMod val="60000"/>
                    <a:lumOff val="40000"/>
                  </a:schemeClr>
                </a:solidFill>
              </a:rPr>
              <a:t>(</a:t>
            </a:r>
            <a:r>
              <a:rPr lang="en-US" b="1" dirty="0" err="1">
                <a:solidFill>
                  <a:schemeClr val="accent2">
                    <a:lumMod val="60000"/>
                    <a:lumOff val="40000"/>
                  </a:schemeClr>
                </a:solidFill>
              </a:rPr>
              <a:t>monthlyincome</a:t>
            </a:r>
            <a:r>
              <a:rPr lang="en-US" b="1" dirty="0">
                <a:solidFill>
                  <a:schemeClr val="accent2">
                    <a:lumMod val="60000"/>
                    <a:lumOff val="40000"/>
                  </a:schemeClr>
                </a:solidFill>
              </a:rPr>
              <a:t>) as income from [</a:t>
            </a:r>
            <a:r>
              <a:rPr lang="en-US" b="1" dirty="0" err="1">
                <a:solidFill>
                  <a:schemeClr val="accent2">
                    <a:lumMod val="60000"/>
                    <a:lumOff val="40000"/>
                  </a:schemeClr>
                </a:solidFill>
              </a:rPr>
              <a:t>HR_Analytics</a:t>
            </a:r>
            <a:r>
              <a:rPr lang="en-US" b="1" dirty="0">
                <a:solidFill>
                  <a:schemeClr val="accent2">
                    <a:lumMod val="60000"/>
                    <a:lumOff val="40000"/>
                  </a:schemeClr>
                </a:solidFill>
              </a:rPr>
              <a:t> ] group by </a:t>
            </a:r>
            <a:r>
              <a:rPr lang="en-US" b="1" dirty="0" err="1">
                <a:solidFill>
                  <a:schemeClr val="accent2">
                    <a:lumMod val="60000"/>
                    <a:lumOff val="40000"/>
                  </a:schemeClr>
                </a:solidFill>
              </a:rPr>
              <a:t>NumCompaniesWorked</a:t>
            </a:r>
            <a:r>
              <a:rPr lang="en-US" b="1" dirty="0">
                <a:solidFill>
                  <a:schemeClr val="accent2">
                    <a:lumMod val="60000"/>
                    <a:lumOff val="40000"/>
                  </a:schemeClr>
                </a:solidFill>
              </a:rPr>
              <a:t> order by </a:t>
            </a:r>
            <a:r>
              <a:rPr lang="en-US" b="1" dirty="0" err="1">
                <a:solidFill>
                  <a:schemeClr val="accent2">
                    <a:lumMod val="60000"/>
                    <a:lumOff val="40000"/>
                  </a:schemeClr>
                </a:solidFill>
              </a:rPr>
              <a:t>NumCompaniesWorked</a:t>
            </a:r>
            <a:r>
              <a:rPr lang="en-US" b="1" dirty="0">
                <a:solidFill>
                  <a:schemeClr val="accent2">
                    <a:lumMod val="60000"/>
                    <a:lumOff val="40000"/>
                  </a:schemeClr>
                </a:solidFill>
              </a:rPr>
              <a:t>;</a:t>
            </a:r>
          </a:p>
          <a:p>
            <a:endParaRPr lang="en-US" b="1" dirty="0"/>
          </a:p>
          <a:p>
            <a:r>
              <a:rPr lang="en-US" b="1" dirty="0" smtClean="0"/>
              <a:t>8</a:t>
            </a:r>
            <a:r>
              <a:rPr lang="en-US" b="1" dirty="0"/>
              <a:t>) what is the average training times last year for employees who have been promoted (</a:t>
            </a:r>
            <a:r>
              <a:rPr lang="en-US" b="1" dirty="0" err="1"/>
              <a:t>i.e.,years</a:t>
            </a:r>
            <a:r>
              <a:rPr lang="en-US" b="1" dirty="0"/>
              <a:t> since last promotion&gt;0</a:t>
            </a:r>
            <a:r>
              <a:rPr lang="en-US" b="1" dirty="0" smtClean="0"/>
              <a:t>)?</a:t>
            </a:r>
          </a:p>
          <a:p>
            <a:r>
              <a:rPr lang="en-US" b="1" dirty="0">
                <a:solidFill>
                  <a:schemeClr val="accent2">
                    <a:lumMod val="60000"/>
                    <a:lumOff val="40000"/>
                  </a:schemeClr>
                </a:solidFill>
              </a:rPr>
              <a:t>select </a:t>
            </a:r>
            <a:r>
              <a:rPr lang="en-US" b="1" dirty="0" err="1">
                <a:solidFill>
                  <a:schemeClr val="accent2">
                    <a:lumMod val="60000"/>
                    <a:lumOff val="40000"/>
                  </a:schemeClr>
                </a:solidFill>
              </a:rPr>
              <a:t>avg</a:t>
            </a:r>
            <a:r>
              <a:rPr lang="en-US" b="1" dirty="0">
                <a:solidFill>
                  <a:schemeClr val="accent2">
                    <a:lumMod val="60000"/>
                    <a:lumOff val="40000"/>
                  </a:schemeClr>
                </a:solidFill>
              </a:rPr>
              <a:t> (</a:t>
            </a:r>
            <a:r>
              <a:rPr lang="en-US" b="1" dirty="0" err="1">
                <a:solidFill>
                  <a:schemeClr val="accent2">
                    <a:lumMod val="60000"/>
                    <a:lumOff val="40000"/>
                  </a:schemeClr>
                </a:solidFill>
              </a:rPr>
              <a:t>trainingtimeslastyear</a:t>
            </a:r>
            <a:r>
              <a:rPr lang="en-US" b="1" dirty="0">
                <a:solidFill>
                  <a:schemeClr val="accent2">
                    <a:lumMod val="60000"/>
                    <a:lumOff val="40000"/>
                  </a:schemeClr>
                </a:solidFill>
              </a:rPr>
              <a:t>) as </a:t>
            </a:r>
            <a:r>
              <a:rPr lang="en-US" b="1" dirty="0" err="1">
                <a:solidFill>
                  <a:schemeClr val="accent2">
                    <a:lumMod val="60000"/>
                    <a:lumOff val="40000"/>
                  </a:schemeClr>
                </a:solidFill>
              </a:rPr>
              <a:t>training,yearssincelastpromotion</a:t>
            </a:r>
            <a:r>
              <a:rPr lang="en-US" b="1" dirty="0">
                <a:solidFill>
                  <a:schemeClr val="accent2">
                    <a:lumMod val="60000"/>
                    <a:lumOff val="40000"/>
                  </a:schemeClr>
                </a:solidFill>
              </a:rPr>
              <a:t> from [</a:t>
            </a:r>
            <a:r>
              <a:rPr lang="en-US" b="1" dirty="0" err="1">
                <a:solidFill>
                  <a:schemeClr val="accent2">
                    <a:lumMod val="60000"/>
                    <a:lumOff val="40000"/>
                  </a:schemeClr>
                </a:solidFill>
              </a:rPr>
              <a:t>HR_Analytics</a:t>
            </a:r>
            <a:r>
              <a:rPr lang="en-US" b="1" dirty="0">
                <a:solidFill>
                  <a:schemeClr val="accent2">
                    <a:lumMod val="60000"/>
                    <a:lumOff val="40000"/>
                  </a:schemeClr>
                </a:solidFill>
              </a:rPr>
              <a:t> ] where </a:t>
            </a:r>
            <a:r>
              <a:rPr lang="en-US" b="1" dirty="0" err="1">
                <a:solidFill>
                  <a:schemeClr val="accent2">
                    <a:lumMod val="60000"/>
                    <a:lumOff val="40000"/>
                  </a:schemeClr>
                </a:solidFill>
              </a:rPr>
              <a:t>YearsSinceLastPromotion</a:t>
            </a:r>
            <a:r>
              <a:rPr lang="en-US" b="1" dirty="0">
                <a:solidFill>
                  <a:schemeClr val="accent2">
                    <a:lumMod val="60000"/>
                    <a:lumOff val="40000"/>
                  </a:schemeClr>
                </a:solidFill>
              </a:rPr>
              <a:t>&gt;0 group by </a:t>
            </a:r>
            <a:r>
              <a:rPr lang="en-US" b="1" dirty="0" err="1">
                <a:solidFill>
                  <a:schemeClr val="accent2">
                    <a:lumMod val="60000"/>
                    <a:lumOff val="40000"/>
                  </a:schemeClr>
                </a:solidFill>
              </a:rPr>
              <a:t>YearsSinceLastPromotion</a:t>
            </a:r>
            <a:r>
              <a:rPr lang="en-US" b="1" dirty="0">
                <a:solidFill>
                  <a:schemeClr val="accent2">
                    <a:lumMod val="60000"/>
                    <a:lumOff val="40000"/>
                  </a:schemeClr>
                </a:solidFill>
              </a:rPr>
              <a:t>;</a:t>
            </a:r>
          </a:p>
          <a:p>
            <a:endParaRPr lang="en-US" b="1" dirty="0"/>
          </a:p>
          <a:p>
            <a:r>
              <a:rPr lang="en-US" b="1" dirty="0" smtClean="0"/>
              <a:t>9</a:t>
            </a:r>
            <a:r>
              <a:rPr lang="en-US" b="1" dirty="0"/>
              <a:t>) can you find the education field and monthly income for individuals with a </a:t>
            </a:r>
            <a:r>
              <a:rPr lang="en-US" b="1" dirty="0" err="1"/>
              <a:t>montly</a:t>
            </a:r>
            <a:r>
              <a:rPr lang="en-US" b="1" dirty="0"/>
              <a:t> income greater than 7000</a:t>
            </a:r>
            <a:r>
              <a:rPr lang="en-US" b="1" dirty="0" smtClean="0"/>
              <a:t>?</a:t>
            </a:r>
          </a:p>
          <a:p>
            <a:r>
              <a:rPr lang="en-US" b="1" dirty="0">
                <a:solidFill>
                  <a:schemeClr val="accent2">
                    <a:lumMod val="60000"/>
                    <a:lumOff val="40000"/>
                  </a:schemeClr>
                </a:solidFill>
              </a:rPr>
              <a:t>select </a:t>
            </a:r>
            <a:r>
              <a:rPr lang="en-US" b="1" dirty="0" err="1">
                <a:solidFill>
                  <a:schemeClr val="accent2">
                    <a:lumMod val="60000"/>
                    <a:lumOff val="40000"/>
                  </a:schemeClr>
                </a:solidFill>
              </a:rPr>
              <a:t>educationfield,sum</a:t>
            </a:r>
            <a:r>
              <a:rPr lang="en-US" b="1" dirty="0">
                <a:solidFill>
                  <a:schemeClr val="accent2">
                    <a:lumMod val="60000"/>
                    <a:lumOff val="40000"/>
                  </a:schemeClr>
                </a:solidFill>
              </a:rPr>
              <a:t> (</a:t>
            </a:r>
            <a:r>
              <a:rPr lang="en-US" b="1" dirty="0" err="1">
                <a:solidFill>
                  <a:schemeClr val="accent2">
                    <a:lumMod val="60000"/>
                    <a:lumOff val="40000"/>
                  </a:schemeClr>
                </a:solidFill>
              </a:rPr>
              <a:t>monthlyincome</a:t>
            </a:r>
            <a:r>
              <a:rPr lang="en-US" b="1" dirty="0">
                <a:solidFill>
                  <a:schemeClr val="accent2">
                    <a:lumMod val="60000"/>
                    <a:lumOff val="40000"/>
                  </a:schemeClr>
                </a:solidFill>
              </a:rPr>
              <a:t>) as income from [</a:t>
            </a:r>
            <a:r>
              <a:rPr lang="en-US" b="1" dirty="0" err="1">
                <a:solidFill>
                  <a:schemeClr val="accent2">
                    <a:lumMod val="60000"/>
                    <a:lumOff val="40000"/>
                  </a:schemeClr>
                </a:solidFill>
              </a:rPr>
              <a:t>HR_Analytics</a:t>
            </a:r>
            <a:r>
              <a:rPr lang="en-US" b="1" dirty="0">
                <a:solidFill>
                  <a:schemeClr val="accent2">
                    <a:lumMod val="60000"/>
                    <a:lumOff val="40000"/>
                  </a:schemeClr>
                </a:solidFill>
              </a:rPr>
              <a:t> ] group by </a:t>
            </a:r>
            <a:r>
              <a:rPr lang="en-US" b="1" dirty="0" err="1">
                <a:solidFill>
                  <a:schemeClr val="accent2">
                    <a:lumMod val="60000"/>
                    <a:lumOff val="40000"/>
                  </a:schemeClr>
                </a:solidFill>
              </a:rPr>
              <a:t>EducationField</a:t>
            </a:r>
            <a:r>
              <a:rPr lang="en-US" b="1" dirty="0">
                <a:solidFill>
                  <a:schemeClr val="accent2">
                    <a:lumMod val="60000"/>
                    <a:lumOff val="40000"/>
                  </a:schemeClr>
                </a:solidFill>
              </a:rPr>
              <a:t> having sum (</a:t>
            </a:r>
            <a:r>
              <a:rPr lang="en-US" b="1" dirty="0" err="1">
                <a:solidFill>
                  <a:schemeClr val="accent2">
                    <a:lumMod val="60000"/>
                    <a:lumOff val="40000"/>
                  </a:schemeClr>
                </a:solidFill>
              </a:rPr>
              <a:t>monthlyincome</a:t>
            </a:r>
            <a:r>
              <a:rPr lang="en-US" b="1" dirty="0">
                <a:solidFill>
                  <a:schemeClr val="accent2">
                    <a:lumMod val="60000"/>
                    <a:lumOff val="40000"/>
                  </a:schemeClr>
                </a:solidFill>
              </a:rPr>
              <a:t>) &gt; 7000;</a:t>
            </a:r>
          </a:p>
          <a:p>
            <a:endParaRPr lang="en-US" b="1" dirty="0"/>
          </a:p>
          <a:p>
            <a:endParaRPr lang="en-US"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316" y="1069600"/>
            <a:ext cx="3964746" cy="180255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5316" y="2872153"/>
            <a:ext cx="3454781" cy="163217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5316" y="4613687"/>
            <a:ext cx="4187484" cy="1686160"/>
          </a:xfrm>
          <a:prstGeom prst="rect">
            <a:avLst/>
          </a:prstGeom>
        </p:spPr>
      </p:pic>
    </p:spTree>
    <p:extLst>
      <p:ext uri="{BB962C8B-B14F-4D97-AF65-F5344CB8AC3E}">
        <p14:creationId xmlns:p14="http://schemas.microsoft.com/office/powerpoint/2010/main" val="4158635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Conclusion</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marL="457200" indent="-457200">
              <a:buFont typeface="Arial" pitchFamily="34" charset="0"/>
              <a:buChar char="•"/>
            </a:pPr>
            <a:r>
              <a:rPr lang="en-US" sz="2400" b="1" dirty="0"/>
              <a:t>Identify the primary drivers of employee </a:t>
            </a:r>
            <a:r>
              <a:rPr lang="en-US" sz="2400" b="1" dirty="0" smtClean="0"/>
              <a:t>turnover.</a:t>
            </a:r>
            <a:endParaRPr lang="en-US" sz="2400" b="1" dirty="0"/>
          </a:p>
          <a:p>
            <a:pPr marL="457200" indent="-457200">
              <a:buFont typeface="Arial" pitchFamily="34" charset="0"/>
              <a:buChar char="•"/>
            </a:pPr>
            <a:r>
              <a:rPr lang="en-US" sz="2400" b="1" dirty="0"/>
              <a:t>Highlight patterns in employee performance and </a:t>
            </a:r>
            <a:r>
              <a:rPr lang="en-US" sz="2400" b="1" dirty="0" smtClean="0"/>
              <a:t>satisfaction.</a:t>
            </a:r>
            <a:endParaRPr lang="en-US" sz="2400" b="1" dirty="0"/>
          </a:p>
          <a:p>
            <a:pPr marL="457200" indent="-457200">
              <a:buFont typeface="Arial" pitchFamily="34" charset="0"/>
              <a:buChar char="•"/>
            </a:pPr>
            <a:r>
              <a:rPr lang="en-US" sz="2400" b="1" dirty="0"/>
              <a:t>Predict potential attrition using machine learning </a:t>
            </a:r>
            <a:r>
              <a:rPr lang="en-US" sz="2400" b="1" dirty="0" smtClean="0"/>
              <a:t>models.</a:t>
            </a:r>
            <a:endParaRPr lang="en-US" sz="2400" b="1" dirty="0"/>
          </a:p>
          <a:p>
            <a:pPr marL="457200" indent="-457200">
              <a:buFont typeface="Arial" pitchFamily="34" charset="0"/>
              <a:buChar char="•"/>
            </a:pPr>
            <a:r>
              <a:rPr lang="en-US" sz="2400" b="1" dirty="0"/>
              <a:t>Recommend actionable strategies to improve retention and </a:t>
            </a:r>
            <a:r>
              <a:rPr lang="en-US" sz="2400" b="1" dirty="0" smtClean="0"/>
              <a:t>productivity.</a:t>
            </a:r>
            <a:endParaRPr lang="en-US" sz="2400" b="1" dirty="0"/>
          </a:p>
          <a:p>
            <a:pPr marL="609585">
              <a:lnSpc>
                <a:spcPct val="150000"/>
              </a:lnSpc>
              <a:spcBef>
                <a:spcPts val="2133"/>
              </a:spcBef>
              <a:spcAft>
                <a:spcPts val="2133"/>
              </a:spcAft>
            </a:pPr>
            <a:endParaRPr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374026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Future Scope</a:t>
            </a:r>
            <a:endParaRPr sz="4000" b="1" dirty="0">
              <a:solidFill>
                <a:srgbClr val="FFFFFF"/>
              </a:solidFill>
              <a:latin typeface="Roboto"/>
              <a:ea typeface="Roboto"/>
              <a:cs typeface="Roboto"/>
              <a:sym typeface="Roboto"/>
            </a:endParaRPr>
          </a:p>
        </p:txBody>
      </p:sp>
      <p:sp>
        <p:nvSpPr>
          <p:cNvPr id="392" name="Google Shape;392;p19"/>
          <p:cNvSpPr txBox="1"/>
          <p:nvPr/>
        </p:nvSpPr>
        <p:spPr>
          <a:xfrm>
            <a:off x="0" y="1021534"/>
            <a:ext cx="12192000" cy="5379265"/>
          </a:xfrm>
          <a:prstGeom prst="rect">
            <a:avLst/>
          </a:prstGeom>
          <a:noFill/>
          <a:ln>
            <a:noFill/>
          </a:ln>
        </p:spPr>
        <p:txBody>
          <a:bodyPr spcFirstLastPara="1" wrap="square" lIns="365733" tIns="365733" rIns="365733" bIns="365733" anchor="t" anchorCtr="0">
            <a:noAutofit/>
          </a:bodyPr>
          <a:lstStyle/>
          <a:p>
            <a:pPr marL="609585">
              <a:lnSpc>
                <a:spcPct val="150000"/>
              </a:lnSpc>
              <a:spcBef>
                <a:spcPts val="2133"/>
              </a:spcBef>
              <a:spcAft>
                <a:spcPts val="2133"/>
              </a:spcAft>
            </a:pPr>
            <a:endParaRPr sz="2400"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2" name="TextBox 1"/>
          <p:cNvSpPr txBox="1"/>
          <p:nvPr/>
        </p:nvSpPr>
        <p:spPr>
          <a:xfrm>
            <a:off x="217600" y="1254369"/>
            <a:ext cx="9407046" cy="5078313"/>
          </a:xfrm>
          <a:prstGeom prst="rect">
            <a:avLst/>
          </a:prstGeom>
          <a:noFill/>
        </p:spPr>
        <p:txBody>
          <a:bodyPr wrap="square" rtlCol="0">
            <a:spAutoFit/>
          </a:bodyPr>
          <a:lstStyle/>
          <a:p>
            <a:r>
              <a:rPr lang="en-US" b="1" dirty="0" smtClean="0"/>
              <a:t>1.Predictive </a:t>
            </a:r>
            <a:r>
              <a:rPr lang="en-US" b="1" dirty="0"/>
              <a:t>Workforce Planning</a:t>
            </a:r>
            <a:r>
              <a:rPr lang="en-US" dirty="0"/>
              <a:t/>
            </a:r>
            <a:br>
              <a:rPr lang="en-US" dirty="0"/>
            </a:br>
            <a:r>
              <a:rPr lang="en-US" dirty="0"/>
              <a:t>Use machine learning to forecast hiring needs, skill gaps, and attrition risks, enabling proactive workforce strategies</a:t>
            </a:r>
            <a:r>
              <a:rPr lang="en-US" dirty="0" smtClean="0"/>
              <a:t>.</a:t>
            </a:r>
          </a:p>
          <a:p>
            <a:endParaRPr lang="en-US" dirty="0"/>
          </a:p>
          <a:p>
            <a:r>
              <a:rPr lang="en-US" b="1" dirty="0" smtClean="0"/>
              <a:t>2.Integration </a:t>
            </a:r>
            <a:r>
              <a:rPr lang="en-US" b="1" dirty="0"/>
              <a:t>with AI and Automation</a:t>
            </a:r>
            <a:r>
              <a:rPr lang="en-US" dirty="0"/>
              <a:t/>
            </a:r>
            <a:br>
              <a:rPr lang="en-US" dirty="0"/>
            </a:br>
            <a:r>
              <a:rPr lang="en-US" dirty="0"/>
              <a:t>Automate resume screening, performance evaluations, and employee feedback analysis using AI-powered tools</a:t>
            </a:r>
            <a:r>
              <a:rPr lang="en-US" dirty="0" smtClean="0"/>
              <a:t>.</a:t>
            </a:r>
          </a:p>
          <a:p>
            <a:endParaRPr lang="en-US" dirty="0"/>
          </a:p>
          <a:p>
            <a:r>
              <a:rPr lang="en-US" b="1" dirty="0" smtClean="0"/>
              <a:t>3.Real-Time </a:t>
            </a:r>
            <a:r>
              <a:rPr lang="en-US" b="1" dirty="0"/>
              <a:t>Analytics Dashboards</a:t>
            </a:r>
            <a:r>
              <a:rPr lang="en-US" dirty="0"/>
              <a:t/>
            </a:r>
            <a:br>
              <a:rPr lang="en-US" dirty="0"/>
            </a:br>
            <a:r>
              <a:rPr lang="en-US" dirty="0"/>
              <a:t>Implement real-time HR dashboards for continuous monitoring of KPIs such as attrition, engagement, and diversity</a:t>
            </a:r>
            <a:r>
              <a:rPr lang="en-US" dirty="0" smtClean="0"/>
              <a:t>.</a:t>
            </a:r>
          </a:p>
          <a:p>
            <a:endParaRPr lang="en-US" dirty="0"/>
          </a:p>
          <a:p>
            <a:r>
              <a:rPr lang="en-US" b="1" dirty="0" smtClean="0"/>
              <a:t>4.Employee </a:t>
            </a:r>
            <a:r>
              <a:rPr lang="en-US" b="1" dirty="0"/>
              <a:t>Sentiment &amp; Behavioral Analysis</a:t>
            </a:r>
            <a:r>
              <a:rPr lang="en-US" dirty="0"/>
              <a:t/>
            </a:r>
            <a:br>
              <a:rPr lang="en-US" dirty="0"/>
            </a:br>
            <a:r>
              <a:rPr lang="en-US" dirty="0"/>
              <a:t>Leverage natural language processing (NLP) to analyze employee feedback, surveys, and communications for deeper insights</a:t>
            </a:r>
            <a:r>
              <a:rPr lang="en-US" dirty="0" smtClean="0"/>
              <a:t>.</a:t>
            </a:r>
          </a:p>
          <a:p>
            <a:endParaRPr lang="en-US" dirty="0"/>
          </a:p>
          <a:p>
            <a:r>
              <a:rPr lang="en-IN" b="1" dirty="0" smtClean="0"/>
              <a:t>5.Personalized </a:t>
            </a:r>
            <a:r>
              <a:rPr lang="en-IN" b="1" dirty="0"/>
              <a:t>HR </a:t>
            </a:r>
            <a:r>
              <a:rPr lang="en-IN" b="1" dirty="0" smtClean="0"/>
              <a:t>Interventions</a:t>
            </a:r>
          </a:p>
          <a:p>
            <a:r>
              <a:rPr lang="en-IN" b="1" dirty="0" smtClean="0"/>
              <a:t>6.Cross-Departmental </a:t>
            </a:r>
            <a:r>
              <a:rPr lang="en-IN" b="1" dirty="0"/>
              <a:t>Insights</a:t>
            </a:r>
            <a:endParaRPr lang="en-US" b="1" dirty="0"/>
          </a:p>
        </p:txBody>
      </p:sp>
    </p:spTree>
    <p:extLst>
      <p:ext uri="{BB962C8B-B14F-4D97-AF65-F5344CB8AC3E}">
        <p14:creationId xmlns:p14="http://schemas.microsoft.com/office/powerpoint/2010/main" val="2220828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558</Words>
  <Application>Microsoft Office PowerPoint</Application>
  <PresentationFormat>Custom</PresentationFormat>
  <Paragraphs>72</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Problem Statement</vt:lpstr>
      <vt:lpstr>About the Data</vt:lpstr>
      <vt:lpstr>Proposed Solution</vt:lpstr>
      <vt:lpstr>Proposed Solution</vt:lpstr>
      <vt:lpstr>Proposed Solution</vt:lpstr>
      <vt:lpstr>Conclusion</vt:lpstr>
      <vt:lpstr>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Zebion</dc:creator>
  <cp:lastModifiedBy>Dell</cp:lastModifiedBy>
  <cp:revision>12</cp:revision>
  <dcterms:created xsi:type="dcterms:W3CDTF">2022-08-27T05:41:13Z</dcterms:created>
  <dcterms:modified xsi:type="dcterms:W3CDTF">2025-05-25T08:43:48Z</dcterms:modified>
</cp:coreProperties>
</file>