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6" r:id="rId4"/>
    <p:sldId id="259" r:id="rId5"/>
    <p:sldId id="268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>
        <p:scale>
          <a:sx n="81" d="100"/>
          <a:sy n="81" d="100"/>
        </p:scale>
        <p:origin x="-13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 smtClean="0">
                <a:solidFill>
                  <a:srgbClr val="FF6A0E"/>
                </a:solidFill>
              </a:rPr>
              <a:t>WORLD POPULATION ANALYSIS</a:t>
            </a:r>
            <a:endParaRPr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4D63B57-2B6C-4AEF-AA4E-F393A4E8B2DF}"/>
              </a:ext>
            </a:extLst>
          </p:cNvPr>
          <p:cNvSpPr txBox="1"/>
          <p:nvPr/>
        </p:nvSpPr>
        <p:spPr>
          <a:xfrm>
            <a:off x="8392632" y="5302104"/>
            <a:ext cx="317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FF6A0E"/>
                </a:solidFill>
              </a:rPr>
              <a:t>Mahendra</a:t>
            </a:r>
            <a:r>
              <a:rPr lang="en-US" sz="2400" b="1" dirty="0" smtClean="0">
                <a:solidFill>
                  <a:srgbClr val="FF6A0E"/>
                </a:solidFill>
              </a:rPr>
              <a:t> </a:t>
            </a:r>
            <a:r>
              <a:rPr lang="en-US" sz="2400" b="1" dirty="0" err="1" smtClean="0">
                <a:solidFill>
                  <a:srgbClr val="FF6A0E"/>
                </a:solidFill>
              </a:rPr>
              <a:t>Nagdeve</a:t>
            </a:r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680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478363" indent="-342900">
              <a:lnSpc>
                <a:spcPct val="150000"/>
              </a:lnSpc>
              <a:buClr>
                <a:srgbClr val="000000"/>
              </a:buClr>
              <a:buSzPts val="2000"/>
              <a:buFont typeface="Wingdings" pitchFamily="2" charset="2"/>
              <a:buChar char="q"/>
            </a:pPr>
            <a:r>
              <a:rPr lang="en-IN" sz="2000" dirty="0">
                <a:latin typeface="Roboto"/>
              </a:rPr>
              <a:t> </a:t>
            </a:r>
            <a:r>
              <a:rPr lang="en-IN" sz="2000" dirty="0" smtClean="0">
                <a:latin typeface="Roboto"/>
              </a:rPr>
              <a:t>🌍 </a:t>
            </a:r>
            <a:r>
              <a:rPr lang="en-IN" sz="2000" dirty="0" err="1">
                <a:latin typeface="Roboto"/>
              </a:rPr>
              <a:t>Analyze</a:t>
            </a:r>
            <a:r>
              <a:rPr lang="en-IN" sz="2000" dirty="0">
                <a:latin typeface="Roboto"/>
              </a:rPr>
              <a:t> global population data to understand demographic trends</a:t>
            </a:r>
            <a:r>
              <a:rPr lang="en-IN" sz="2000" dirty="0" smtClean="0">
                <a:latin typeface="Roboto"/>
              </a:rPr>
              <a:t>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 smtClean="0">
                <a:latin typeface="Roboto"/>
              </a:rPr>
              <a:t>  📈 </a:t>
            </a:r>
            <a:r>
              <a:rPr lang="en-US" sz="2000" b="1" dirty="0">
                <a:latin typeface="Roboto"/>
              </a:rPr>
              <a:t>Identify countries</a:t>
            </a:r>
            <a:r>
              <a:rPr lang="en-US" sz="2000" dirty="0">
                <a:latin typeface="Roboto"/>
              </a:rPr>
              <a:t> with high/low population growth.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 smtClean="0">
                <a:latin typeface="Roboto"/>
              </a:rPr>
              <a:t>🔍 </a:t>
            </a:r>
            <a:r>
              <a:rPr lang="en-US" sz="2000" b="1" dirty="0">
                <a:latin typeface="Roboto"/>
              </a:rPr>
              <a:t>Examine relationships</a:t>
            </a:r>
            <a:r>
              <a:rPr lang="en-US" sz="2000" dirty="0">
                <a:latin typeface="Roboto"/>
              </a:rPr>
              <a:t> between population growth, birth/death rates, migration, and land usage.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Roboto"/>
              </a:rPr>
              <a:t>🌐 </a:t>
            </a:r>
            <a:r>
              <a:rPr lang="en-US" sz="2000" b="1" dirty="0">
                <a:latin typeface="Roboto"/>
              </a:rPr>
              <a:t>Compare demographic indicators</a:t>
            </a:r>
            <a:r>
              <a:rPr lang="en-US" sz="2000" dirty="0">
                <a:latin typeface="Roboto"/>
              </a:rPr>
              <a:t> across regions and income groups.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Roboto"/>
              </a:rPr>
              <a:t>📊 </a:t>
            </a:r>
            <a:r>
              <a:rPr lang="en-US" sz="2000" b="1" dirty="0">
                <a:latin typeface="Roboto"/>
              </a:rPr>
              <a:t>Visualize data</a:t>
            </a:r>
            <a:r>
              <a:rPr lang="en-US" sz="2000" dirty="0">
                <a:latin typeface="Roboto"/>
              </a:rPr>
              <a:t> through charts and graphs for clearer insights.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000" dirty="0">
                <a:latin typeface="Roboto"/>
              </a:rPr>
              <a:t>🧠 </a:t>
            </a:r>
            <a:r>
              <a:rPr lang="en-US" sz="2000" b="1" dirty="0">
                <a:latin typeface="Roboto"/>
              </a:rPr>
              <a:t>Provide insights</a:t>
            </a:r>
            <a:r>
              <a:rPr lang="en-US" sz="2000" dirty="0">
                <a:latin typeface="Roboto"/>
              </a:rPr>
              <a:t> to support planning, policy-making, and sustainable development.</a:t>
            </a:r>
          </a:p>
          <a:p>
            <a:pPr marL="592663" indent="-457200">
              <a:lnSpc>
                <a:spcPct val="150000"/>
              </a:lnSpc>
              <a:buClr>
                <a:srgbClr val="000000"/>
              </a:buClr>
              <a:buSzPts val="2000"/>
              <a:buFont typeface="Wingdings" pitchFamily="2" charset="2"/>
              <a:buChar char="q"/>
            </a:pPr>
            <a:endParaRPr lang="en-IN" sz="2800" dirty="0"/>
          </a:p>
          <a:p>
            <a:pPr marL="135463">
              <a:lnSpc>
                <a:spcPct val="150000"/>
              </a:lnSpc>
              <a:buClr>
                <a:srgbClr val="000000"/>
              </a:buClr>
              <a:buSzPts val="2000"/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13400" y="885534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066785" indent="-45720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Creation                    </a:t>
            </a:r>
          </a:p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Table </a:t>
            </a:r>
            <a:r>
              <a:rPr lang="en-US" sz="2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Creation   </a:t>
            </a: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</a:t>
            </a:r>
            <a:endParaRPr lang="en-US" sz="1400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lang="en-US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0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</a:t>
            </a:r>
            <a:endParaRPr sz="2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75" y="1520600"/>
            <a:ext cx="2481995" cy="39517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81" y="1333747"/>
            <a:ext cx="3814488" cy="39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217600" y="1173723"/>
            <a:ext cx="363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"/>
              </a:rPr>
              <a:t>1.Top </a:t>
            </a:r>
            <a:r>
              <a:rPr lang="en-US" sz="1600" b="1" dirty="0">
                <a:latin typeface="Roboto"/>
              </a:rPr>
              <a:t>5 countries by population </a:t>
            </a:r>
            <a:r>
              <a:rPr lang="en-US" sz="1600" b="1" dirty="0" smtClean="0">
                <a:latin typeface="Roboto"/>
              </a:rPr>
              <a:t> growth: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/>
              <a:t>select top 5 * from [</a:t>
            </a:r>
            <a:r>
              <a:rPr lang="en-US" sz="1600" dirty="0" err="1"/>
              <a:t>dbo</a:t>
            </a:r>
            <a:r>
              <a:rPr lang="en-US" sz="1600" dirty="0"/>
              <a:t>].[Dataset]order by Population </a:t>
            </a:r>
            <a:r>
              <a:rPr lang="en-US" sz="1600" dirty="0" err="1"/>
              <a:t>desc</a:t>
            </a:r>
            <a:r>
              <a:rPr lang="en-US" sz="1600" dirty="0"/>
              <a:t>;</a:t>
            </a:r>
            <a:endParaRPr lang="en-US" sz="1600" dirty="0" smtClean="0">
              <a:latin typeface="Roboto"/>
            </a:endParaRPr>
          </a:p>
          <a:p>
            <a:endParaRPr lang="en-IN" sz="1600" dirty="0">
              <a:latin typeface="Robot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05" y="1173723"/>
            <a:ext cx="4173201" cy="18045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454" y="1347497"/>
            <a:ext cx="3608346" cy="13323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093" y="3033373"/>
            <a:ext cx="4506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oboto"/>
              </a:rPr>
              <a:t>2.Migration </a:t>
            </a:r>
            <a:r>
              <a:rPr lang="en-US" sz="1600" b="1" dirty="0">
                <a:latin typeface="Roboto"/>
              </a:rPr>
              <a:t>&amp; Birth-Death Trends</a:t>
            </a:r>
          </a:p>
          <a:p>
            <a:r>
              <a:rPr lang="en-US" sz="1600" b="1" dirty="0">
                <a:latin typeface="Roboto"/>
              </a:rPr>
              <a:t>Compare migration with birth and death rates:</a:t>
            </a:r>
          </a:p>
          <a:p>
            <a:r>
              <a:rPr lang="en-US" sz="1600" b="1" dirty="0">
                <a:latin typeface="Roboto"/>
              </a:rPr>
              <a:t>High migration </a:t>
            </a:r>
            <a:r>
              <a:rPr lang="en-US" sz="1600" b="1" dirty="0" smtClean="0">
                <a:latin typeface="Roboto"/>
              </a:rPr>
              <a:t>impact :</a:t>
            </a:r>
          </a:p>
          <a:p>
            <a:endParaRPr lang="en-IN" dirty="0">
              <a:latin typeface="Roboto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>
                <a:latin typeface="Roboto"/>
              </a:rPr>
              <a:t>SELECT TOP 10 </a:t>
            </a:r>
            <a:r>
              <a:rPr lang="en-US" sz="1400" dirty="0" err="1">
                <a:latin typeface="Roboto"/>
              </a:rPr>
              <a:t>Country_Name</a:t>
            </a:r>
            <a:r>
              <a:rPr lang="en-US" sz="1400" dirty="0">
                <a:latin typeface="Roboto"/>
              </a:rPr>
              <a:t>, </a:t>
            </a:r>
            <a:r>
              <a:rPr lang="en-US" sz="1400" dirty="0" err="1">
                <a:latin typeface="Roboto"/>
              </a:rPr>
              <a:t>Migration_Rate</a:t>
            </a:r>
            <a:r>
              <a:rPr lang="en-US" sz="1400" dirty="0">
                <a:latin typeface="Roboto"/>
              </a:rPr>
              <a:t>, </a:t>
            </a:r>
            <a:r>
              <a:rPr lang="en-US" sz="1400" dirty="0" err="1">
                <a:latin typeface="Roboto"/>
              </a:rPr>
              <a:t>Birth_Rate</a:t>
            </a:r>
            <a:r>
              <a:rPr lang="en-US" sz="1400" dirty="0">
                <a:latin typeface="Roboto"/>
              </a:rPr>
              <a:t>, </a:t>
            </a:r>
            <a:r>
              <a:rPr lang="en-US" sz="1400" dirty="0" err="1">
                <a:latin typeface="Roboto"/>
              </a:rPr>
              <a:t>Death_Rate</a:t>
            </a:r>
            <a:endParaRPr lang="en-US" sz="1400" dirty="0">
              <a:latin typeface="Roboto"/>
            </a:endParaRPr>
          </a:p>
          <a:p>
            <a:r>
              <a:rPr lang="en-IN" sz="1400" dirty="0">
                <a:latin typeface="Roboto"/>
              </a:rPr>
              <a:t>FROM  [</a:t>
            </a:r>
            <a:r>
              <a:rPr lang="en-IN" sz="1400" dirty="0" err="1">
                <a:latin typeface="Roboto"/>
              </a:rPr>
              <a:t>dbo</a:t>
            </a:r>
            <a:r>
              <a:rPr lang="en-IN" sz="1400" dirty="0">
                <a:latin typeface="Roboto"/>
              </a:rPr>
              <a:t>].[Dataset]</a:t>
            </a:r>
          </a:p>
          <a:p>
            <a:r>
              <a:rPr lang="en-IN" sz="1400" dirty="0">
                <a:latin typeface="Roboto"/>
              </a:rPr>
              <a:t>ORDER BY ABS(</a:t>
            </a:r>
            <a:r>
              <a:rPr lang="en-IN" sz="1400" dirty="0" err="1">
                <a:latin typeface="Roboto"/>
              </a:rPr>
              <a:t>Migration_Rate</a:t>
            </a:r>
            <a:r>
              <a:rPr lang="en-IN" sz="1400" dirty="0">
                <a:latin typeface="Roboto"/>
              </a:rPr>
              <a:t>) DESC;</a:t>
            </a:r>
            <a:endParaRPr lang="en-US" sz="1400" dirty="0">
              <a:latin typeface="Roboto"/>
            </a:endParaRP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410" y="2940690"/>
            <a:ext cx="6741827" cy="26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/>
          <p:cNvSpPr txBox="1"/>
          <p:nvPr/>
        </p:nvSpPr>
        <p:spPr>
          <a:xfrm>
            <a:off x="339968" y="2654717"/>
            <a:ext cx="4506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Roboto"/>
              </a:rPr>
              <a:t>4</a:t>
            </a:r>
            <a:r>
              <a:rPr lang="en-US" sz="1600" b="1" dirty="0" smtClean="0">
                <a:latin typeface="Roboto"/>
              </a:rPr>
              <a:t>.</a:t>
            </a:r>
            <a:r>
              <a:rPr lang="en-US" sz="1600" b="1" dirty="0" smtClean="0"/>
              <a:t> </a:t>
            </a:r>
            <a:r>
              <a:rPr lang="en-US" sz="1600" b="1" dirty="0"/>
              <a:t>Which countries have the highest migration rate</a:t>
            </a:r>
            <a:r>
              <a:rPr lang="en-US" sz="1600" b="1" dirty="0" smtClean="0"/>
              <a:t>?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SELECT TOP 5 </a:t>
            </a:r>
            <a:r>
              <a:rPr lang="en-US" sz="1400" dirty="0" err="1"/>
              <a:t>Country_Name</a:t>
            </a:r>
            <a:r>
              <a:rPr lang="en-US" sz="1400" dirty="0"/>
              <a:t>, </a:t>
            </a:r>
            <a:r>
              <a:rPr lang="en-US" sz="1400" dirty="0" err="1"/>
              <a:t>Migration_Rate</a:t>
            </a:r>
            <a:endParaRPr lang="en-US" sz="1400" dirty="0"/>
          </a:p>
          <a:p>
            <a:r>
              <a:rPr lang="en-IN" sz="1400" dirty="0"/>
              <a:t>FROM [</a:t>
            </a:r>
            <a:r>
              <a:rPr lang="en-IN" sz="1400" dirty="0" err="1"/>
              <a:t>dbo</a:t>
            </a:r>
            <a:r>
              <a:rPr lang="en-IN" sz="1400" dirty="0"/>
              <a:t>].[Dataset]</a:t>
            </a:r>
          </a:p>
          <a:p>
            <a:r>
              <a:rPr lang="en-IN" sz="1400" dirty="0"/>
              <a:t>ORDER BY </a:t>
            </a:r>
            <a:r>
              <a:rPr lang="en-IN" sz="1400" dirty="0" err="1"/>
              <a:t>Migration_Rate</a:t>
            </a:r>
            <a:r>
              <a:rPr lang="en-IN" sz="1400" dirty="0"/>
              <a:t> DESC;</a:t>
            </a:r>
            <a:endParaRPr lang="en-IN" sz="1400" b="1" dirty="0"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967" y="1343001"/>
            <a:ext cx="56622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sz="1400" b="1" dirty="0"/>
              <a:t>. </a:t>
            </a:r>
            <a:r>
              <a:rPr lang="en-US" sz="1400" b="1" dirty="0">
                <a:latin typeface="Roboto"/>
              </a:rPr>
              <a:t>What is the average birth rate and death rate </a:t>
            </a:r>
            <a:r>
              <a:rPr lang="en-US" sz="1400" b="1" dirty="0" smtClean="0">
                <a:latin typeface="Roboto"/>
              </a:rPr>
              <a:t>globally</a:t>
            </a:r>
            <a:r>
              <a:rPr lang="en-US" dirty="0" smtClean="0"/>
              <a:t>?</a:t>
            </a:r>
            <a:endParaRPr lang="en-IN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 smtClean="0">
                <a:latin typeface="Roboto"/>
              </a:rPr>
              <a:t>SELECT </a:t>
            </a:r>
            <a:endParaRPr lang="en-IN" sz="1400" dirty="0">
              <a:latin typeface="Roboto"/>
            </a:endParaRPr>
          </a:p>
          <a:p>
            <a:r>
              <a:rPr lang="en-IN" sz="1400" dirty="0">
                <a:latin typeface="Roboto"/>
              </a:rPr>
              <a:t>    ROUND(AVG(</a:t>
            </a:r>
            <a:r>
              <a:rPr lang="en-IN" sz="1400" dirty="0" err="1">
                <a:latin typeface="Roboto"/>
              </a:rPr>
              <a:t>Birth_Rate</a:t>
            </a:r>
            <a:r>
              <a:rPr lang="en-IN" sz="1400" dirty="0">
                <a:latin typeface="Roboto"/>
              </a:rPr>
              <a:t>), 2) AS </a:t>
            </a:r>
            <a:r>
              <a:rPr lang="en-IN" sz="1400" dirty="0" err="1">
                <a:latin typeface="Roboto"/>
              </a:rPr>
              <a:t>AverageBirth_Rate</a:t>
            </a:r>
            <a:r>
              <a:rPr lang="en-IN" sz="1400" dirty="0">
                <a:latin typeface="Roboto"/>
              </a:rPr>
              <a:t>,</a:t>
            </a:r>
          </a:p>
          <a:p>
            <a:r>
              <a:rPr lang="en-IN" sz="1400" dirty="0">
                <a:latin typeface="Roboto"/>
              </a:rPr>
              <a:t>    ROUND(AVG(</a:t>
            </a:r>
            <a:r>
              <a:rPr lang="en-IN" sz="1400" dirty="0" err="1">
                <a:latin typeface="Roboto"/>
              </a:rPr>
              <a:t>Death_Rate</a:t>
            </a:r>
            <a:r>
              <a:rPr lang="en-IN" sz="1400" dirty="0">
                <a:latin typeface="Roboto"/>
              </a:rPr>
              <a:t>), 2) AS </a:t>
            </a:r>
            <a:r>
              <a:rPr lang="en-IN" sz="1400" dirty="0" err="1">
                <a:latin typeface="Roboto"/>
              </a:rPr>
              <a:t>AverageDeath_Rate</a:t>
            </a:r>
            <a:endParaRPr lang="en-IN" sz="1400" dirty="0">
              <a:latin typeface="Roboto"/>
            </a:endParaRPr>
          </a:p>
          <a:p>
            <a:r>
              <a:rPr lang="en-IN" sz="1400" dirty="0">
                <a:latin typeface="Roboto"/>
              </a:rPr>
              <a:t>FROM [</a:t>
            </a:r>
            <a:r>
              <a:rPr lang="en-IN" sz="1400" dirty="0" err="1">
                <a:latin typeface="Roboto"/>
              </a:rPr>
              <a:t>dbo</a:t>
            </a:r>
            <a:r>
              <a:rPr lang="en-IN" sz="1400" dirty="0">
                <a:latin typeface="Roboto"/>
              </a:rPr>
              <a:t>].[Dataset] ;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15" y="1235319"/>
            <a:ext cx="4934488" cy="1000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79" y="2235553"/>
            <a:ext cx="4801324" cy="18856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200" y="4478215"/>
            <a:ext cx="46057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5.Which </a:t>
            </a:r>
            <a:r>
              <a:rPr lang="en-US" sz="1600" b="1" dirty="0"/>
              <a:t>countries have more water area than land area</a:t>
            </a:r>
            <a:r>
              <a:rPr lang="en-US" sz="1600" b="1" dirty="0" smtClean="0"/>
              <a:t>?  </a:t>
            </a:r>
          </a:p>
          <a:p>
            <a:endParaRPr lang="en-US" sz="1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IN" sz="1400" dirty="0" smtClean="0"/>
              <a:t>SELECT </a:t>
            </a:r>
            <a:r>
              <a:rPr lang="en-IN" sz="1400" dirty="0" err="1"/>
              <a:t>Country_Name</a:t>
            </a:r>
            <a:r>
              <a:rPr lang="en-IN" sz="1400" dirty="0"/>
              <a:t>, </a:t>
            </a:r>
            <a:r>
              <a:rPr lang="en-IN" sz="1400" dirty="0" err="1"/>
              <a:t>Land_Area</a:t>
            </a:r>
            <a:r>
              <a:rPr lang="en-IN" sz="1400" dirty="0"/>
              <a:t>, </a:t>
            </a:r>
            <a:r>
              <a:rPr lang="en-IN" sz="1400" dirty="0" err="1"/>
              <a:t>Water_Area</a:t>
            </a:r>
            <a:endParaRPr lang="en-IN" sz="1400" dirty="0"/>
          </a:p>
          <a:p>
            <a:r>
              <a:rPr lang="en-IN" sz="1400" dirty="0"/>
              <a:t>FROM [</a:t>
            </a:r>
            <a:r>
              <a:rPr lang="en-IN" sz="1400" dirty="0" err="1"/>
              <a:t>dbo</a:t>
            </a:r>
            <a:r>
              <a:rPr lang="en-IN" sz="1400" dirty="0"/>
              <a:t>].[Dataset] </a:t>
            </a:r>
          </a:p>
          <a:p>
            <a:r>
              <a:rPr lang="en-IN" sz="1400" dirty="0"/>
              <a:t>WHERE </a:t>
            </a:r>
            <a:r>
              <a:rPr lang="en-IN" sz="1400" dirty="0" err="1"/>
              <a:t>Water_Area</a:t>
            </a:r>
            <a:r>
              <a:rPr lang="en-IN" sz="1400" dirty="0"/>
              <a:t> &gt; </a:t>
            </a:r>
            <a:r>
              <a:rPr lang="en-IN" sz="1400" dirty="0" err="1"/>
              <a:t>Land_Area</a:t>
            </a:r>
            <a:r>
              <a:rPr lang="en-IN" sz="1400" dirty="0"/>
              <a:t>;</a:t>
            </a:r>
            <a:endParaRPr lang="en-IN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471" y="4583723"/>
            <a:ext cx="5490610" cy="1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2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/>
          <p:cNvSpPr txBox="1"/>
          <p:nvPr/>
        </p:nvSpPr>
        <p:spPr>
          <a:xfrm>
            <a:off x="435200" y="1453660"/>
            <a:ext cx="747787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Global population is steadily increasing, especially in Asia and Africa.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Some countries face high population density, straining resources.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Growth rates vary—some nations grow fast, others face decline.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Migration affects population balance, especially in developed countries.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Sustainable development is key to managing future population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/>
          <p:cNvSpPr txBox="1"/>
          <p:nvPr/>
        </p:nvSpPr>
        <p:spPr>
          <a:xfrm>
            <a:off x="435199" y="1617785"/>
            <a:ext cx="72082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Predict future population trends using advanced data models.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Analyze the impact of urbanization and migration on resources.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Support policy-making for healthcare, education, and housing.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Help plan sustainable development and infrastructure growth.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Identify regions at risk due to overpopulation or population decline.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>
                <a:latin typeface="Roboto"/>
              </a:rPr>
              <a:t>Enable better global cooperation on population-related challenges.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428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Problem Statement</vt:lpstr>
      <vt:lpstr>About the Data</vt:lpstr>
      <vt:lpstr>Proposed Solution</vt:lpstr>
      <vt:lpstr>Proposed Solution</vt:lpstr>
      <vt:lpstr>Conclusion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Dell</cp:lastModifiedBy>
  <cp:revision>25</cp:revision>
  <dcterms:created xsi:type="dcterms:W3CDTF">2022-08-27T05:41:13Z</dcterms:created>
  <dcterms:modified xsi:type="dcterms:W3CDTF">2025-04-22T14:14:34Z</dcterms:modified>
</cp:coreProperties>
</file>