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4" r:id="rId5"/>
    <p:sldId id="28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4B496-9D76-4D28-9624-054CD6ACC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D1B5C3-9523-49A6-90DB-9056FCF48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AD09A-A7FB-4FCB-9508-1305990D6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DC21-3A47-4982-A5BE-87BFC0894183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E558C-803E-4EF2-8931-486349014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C0744-6672-4E26-9981-E18E77279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2B64C-7D94-40A3-9A82-3489BC67C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41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F5D70-771E-4D71-8E48-A1D27B073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CF6E5A-19D3-40BF-AF02-D9A8BB510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93A0F-AC73-471B-B8A1-B9ABB9CFB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DC21-3A47-4982-A5BE-87BFC0894183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ACAB8-F8DF-4AAE-BC2D-9B3FC3C99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BFA7F-F35A-452D-B91C-D6B361625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2B64C-7D94-40A3-9A82-3489BC67C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068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A50175-0AEC-4702-BFC0-D524E63466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E9BC3-E76B-4161-AB71-1E7CD9A68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1A2B2-B51D-4E84-AD45-AA09809FF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DC21-3A47-4982-A5BE-87BFC0894183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4F8F3-1658-465B-8425-FED5324C1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E30C5-D4E0-4CCD-A51B-62F4AC336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2B64C-7D94-40A3-9A82-3489BC67C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5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F3E06-EA41-4401-AC9D-A45CBDDE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34277-F4F8-42FC-83F9-5A6A9F509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37D43-0C88-46CD-A56F-2250925E2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DC21-3A47-4982-A5BE-87BFC0894183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D7CE9-8AF4-4622-AE08-F123F1A05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3D8FD-4912-41AD-8C1B-94FAD5F5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2B64C-7D94-40A3-9A82-3489BC67C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07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972B1-A4A0-431C-A4AB-84C2E9C30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9CD79-B0F9-40B8-9DD7-EBC61E452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D44E2-8002-4415-8921-CB400E785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DC21-3A47-4982-A5BE-87BFC0894183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137E2-3421-4355-8300-A1396FB05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53B0E-56A1-4187-8606-A47D19FDF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2B64C-7D94-40A3-9A82-3489BC67C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813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B876A-D466-4009-A2A0-2AD5BDB3C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199A3-0236-4233-A9A8-94C37203E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ECE40E-2E22-4028-9F4F-D0687F15C9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4624A3-79D4-44C4-B758-A7F3C7D4F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DC21-3A47-4982-A5BE-87BFC0894183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71485-8BE0-4C52-9D70-14DBB9F36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1A7B6-B4A9-472D-8AA4-0534E7263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2B64C-7D94-40A3-9A82-3489BC67C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364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5C799-6454-4205-A7FA-915AAB4C1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E150B-1F0C-405D-A6E7-E2488A8A1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2DAA7F-761A-47D2-8CA6-B7FBBD3A4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AB2E3D-7E56-4749-9ADD-1DDB3BF84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1F2DC0-012F-416B-9E82-0FB155F3B2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9EBF5D-1C78-41D2-8958-B2C4FA681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DC21-3A47-4982-A5BE-87BFC0894183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75CECA-E3FF-45DF-9CB7-694FEA8DE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2657C0-9BBA-4B91-9183-44AE3F1B3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2B64C-7D94-40A3-9A82-3489BC67C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745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B752C-BA00-4063-A317-09C3A6072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D51CE2-A6B9-4D8A-A78B-8C67225C0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DC21-3A47-4982-A5BE-87BFC0894183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516F91-D503-4E63-8343-C10FDCC62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F96298-33B0-404D-BBEF-53D4D8B42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2B64C-7D94-40A3-9A82-3489BC67C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761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2BE5B-3F95-467B-B3B5-03CBD8B67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DC21-3A47-4982-A5BE-87BFC0894183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F2CFCC-668D-477D-BBFA-964D61ADB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A4A54-3212-48C0-82AB-9B08DA458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2B64C-7D94-40A3-9A82-3489BC67C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731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CAED7-1C1D-42D4-B28B-B2F7DA754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3648C-21D4-4180-9152-B532D74FD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4B907E-331A-4E5B-9650-18491E54D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E6A0B-9777-4EC7-B6F1-AC51A9566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DC21-3A47-4982-A5BE-87BFC0894183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3EAA3-571D-4AFA-8031-3BB85E16D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3AEB5-48ED-4538-B46C-1F27E51ED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2B64C-7D94-40A3-9A82-3489BC67C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0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A88E2-21CE-4E6C-9175-6B598BDC4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868E76-C66C-4414-85C8-53EBC66368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9AA44C-BD74-4C78-BA6D-5F438888F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1F903-111C-40AA-84F3-9CB4079B7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DC21-3A47-4982-A5BE-87BFC0894183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97A57-1515-47E9-B421-5896B7B46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A7E57-D5AC-4561-9567-8C8C3EE28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2B64C-7D94-40A3-9A82-3489BC67C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271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7CC6DF-7AE4-4D17-AFA0-875BF3C25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D8E24-5576-4F91-9B7C-F1A1C7A2E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3107A-0CA7-4115-B85A-15DE7C479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1DC21-3A47-4982-A5BE-87BFC0894183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6AADB-FFA5-4A96-8497-1150A1827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BB162-5919-42DB-AA3E-09CBBA432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2B64C-7D94-40A3-9A82-3489BC67C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05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21C68-A293-4AAB-A8E7-A3A8163B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035" y="1370965"/>
            <a:ext cx="8583930" cy="2042795"/>
          </a:xfrm>
        </p:spPr>
        <p:txBody>
          <a:bodyPr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DATA VISUALIZATION PROJECT ON BOOK REVIEW</a:t>
            </a:r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924E2-EDAC-4297-9FB9-A12B39212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2259" y="5039995"/>
            <a:ext cx="3313430" cy="89408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BY</a:t>
            </a:r>
            <a:r>
              <a:rPr lang="en-US" dirty="0"/>
              <a:t> </a:t>
            </a:r>
            <a:r>
              <a:rPr lang="en-US" i="1" dirty="0">
                <a:solidFill>
                  <a:srgbClr val="92D050"/>
                </a:solidFill>
              </a:rPr>
              <a:t>MAHENDRA NANDI</a:t>
            </a:r>
            <a:endParaRPr lang="en-IN" i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198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D6145-0ABF-4959-9900-1E5FCBD2B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6" y="861391"/>
            <a:ext cx="3485322" cy="829297"/>
          </a:xfrm>
        </p:spPr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C44C8B-B6A1-4350-B7FD-3A4B4654E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9788"/>
            <a:ext cx="10515600" cy="5938423"/>
          </a:xfrm>
          <a:prstGeom prst="roundRect">
            <a:avLst>
              <a:gd name="adj" fmla="val 236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      </a:t>
            </a:r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DATA VISUALIZATION PROJECT ON BOOK REVIEW</a:t>
            </a:r>
            <a:r>
              <a:rPr lang="en-US" sz="4800" dirty="0">
                <a:solidFill>
                  <a:srgbClr val="C00000"/>
                </a:solidFill>
              </a:rPr>
              <a:t>                                                                                                                                                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                                                                       BY</a:t>
            </a:r>
            <a:r>
              <a:rPr lang="en-US" dirty="0"/>
              <a:t> </a:t>
            </a:r>
            <a:r>
              <a:rPr lang="en-US" i="1" dirty="0">
                <a:solidFill>
                  <a:srgbClr val="92D050"/>
                </a:solidFill>
              </a:rPr>
              <a:t>MAHENDRA NANDI</a:t>
            </a:r>
            <a:endParaRPr lang="en-IN" i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734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6000">
              <a:schemeClr val="accent1">
                <a:lumMod val="5000"/>
                <a:lumOff val="95000"/>
              </a:schemeClr>
            </a:gs>
            <a:gs pos="20000">
              <a:schemeClr val="accent1">
                <a:lumMod val="45000"/>
                <a:lumOff val="55000"/>
              </a:schemeClr>
            </a:gs>
            <a:gs pos="8000">
              <a:schemeClr val="accent1">
                <a:lumMod val="45000"/>
                <a:lumOff val="55000"/>
              </a:schemeClr>
            </a:gs>
            <a:gs pos="37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69780-55DE-43D1-B11F-7BCEA9918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7338" y="365125"/>
            <a:ext cx="9286461" cy="583689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Visualizing Book Review Dataset:</a:t>
            </a:r>
            <a:br>
              <a:rPr lang="en-IN" dirty="0"/>
            </a:br>
            <a:br>
              <a:rPr lang="en-IN" dirty="0"/>
            </a:br>
            <a:r>
              <a:rPr lang="en-US" sz="2800" dirty="0">
                <a:solidFill>
                  <a:srgbClr val="00B050"/>
                </a:solidFill>
              </a:rPr>
              <a:t>The dataset consists 13 columns. Our primary goal is to visualize all the dependencies among them and finding out the key factors for a good review of the books. A good review in the sense that it may have a higher average rating, higher number of reviews</a:t>
            </a:r>
            <a:r>
              <a:rPr lang="en-US" sz="2800" dirty="0"/>
              <a:t>.</a:t>
            </a:r>
            <a:br>
              <a:rPr lang="en-US" dirty="0"/>
            </a:br>
            <a:endParaRPr lang="en-IN" dirty="0"/>
          </a:p>
        </p:txBody>
      </p:sp>
      <p:pic>
        <p:nvPicPr>
          <p:cNvPr id="4" name="Content Placeholder 3" descr="Database">
            <a:extLst>
              <a:ext uri="{FF2B5EF4-FFF2-40B4-BE49-F238E27FC236}">
                <a16:creationId xmlns:a16="http://schemas.microsoft.com/office/drawing/2014/main" id="{16A820E4-44D9-4000-9B46-FCA73523E8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529" y="1186760"/>
            <a:ext cx="914400" cy="102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242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8000">
              <a:srgbClr val="002060">
                <a:lumMod val="85000"/>
                <a:alpha val="68000"/>
              </a:srgbClr>
            </a:gs>
            <a:gs pos="100000">
              <a:srgbClr val="FFFF00">
                <a:alpha val="61000"/>
              </a:srgbClr>
            </a:gs>
            <a:gs pos="22000">
              <a:srgbClr val="FFFF00">
                <a:alpha val="61000"/>
              </a:srgbClr>
            </a:gs>
            <a:gs pos="10000">
              <a:srgbClr val="92D050">
                <a:alpha val="76000"/>
              </a:srgbClr>
            </a:gs>
            <a:gs pos="0">
              <a:srgbClr val="FF0000">
                <a:alpha val="24000"/>
              </a:srgbClr>
            </a:gs>
            <a:gs pos="46000">
              <a:schemeClr val="accent1">
                <a:lumMod val="30000"/>
                <a:lumOff val="7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62A67-3436-41BB-BF8D-E77EF43BD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3030" y="756903"/>
            <a:ext cx="5478379" cy="2703386"/>
          </a:xfrm>
        </p:spPr>
        <p:txBody>
          <a:bodyPr>
            <a:normAutofit/>
          </a:bodyPr>
          <a:lstStyle/>
          <a:p>
            <a:pPr algn="l"/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CA06C2-4D67-4C41-B589-E53387423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369" y="4106004"/>
            <a:ext cx="10175631" cy="1860883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endParaRPr lang="en-US" sz="2000" dirty="0">
              <a:solidFill>
                <a:srgbClr val="FFFFFF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96146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B988A-C78C-4BFA-AB65-2F616187F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85" y="0"/>
            <a:ext cx="10515600" cy="4463245"/>
          </a:xfrm>
          <a:gradFill flip="none" rotWithShape="1">
            <a:gsLst>
              <a:gs pos="73000">
                <a:srgbClr val="002060">
                  <a:lumMod val="85000"/>
                  <a:alpha val="68000"/>
                </a:srgbClr>
              </a:gs>
              <a:gs pos="100000">
                <a:srgbClr val="FFFF00">
                  <a:alpha val="61000"/>
                </a:srgbClr>
              </a:gs>
              <a:gs pos="26000">
                <a:srgbClr val="FFFF00">
                  <a:alpha val="61000"/>
                </a:srgbClr>
              </a:gs>
              <a:gs pos="10000">
                <a:srgbClr val="92D050">
                  <a:alpha val="76000"/>
                </a:srgbClr>
              </a:gs>
              <a:gs pos="42000">
                <a:srgbClr val="FF0000">
                  <a:alpha val="24000"/>
                </a:srgbClr>
              </a:gs>
              <a:gs pos="46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>
            <a:normAutofit/>
          </a:bodyPr>
          <a:lstStyle/>
          <a:p>
            <a:r>
              <a:rPr lang="en-US" sz="2000" u="sng" dirty="0">
                <a:solidFill>
                  <a:srgbClr val="0070C0"/>
                </a:solidFill>
              </a:rPr>
              <a:t>(</a:t>
            </a:r>
            <a:r>
              <a:rPr lang="en-US" sz="2000" dirty="0">
                <a:solidFill>
                  <a:srgbClr val="0070C0"/>
                </a:solidFill>
              </a:rPr>
              <a:t>1) Distribution of average rating </a:t>
            </a:r>
            <a:br>
              <a:rPr lang="en-US" sz="2000" dirty="0">
                <a:solidFill>
                  <a:srgbClr val="0070C0"/>
                </a:solidFill>
                <a:cs typeface="Calibri"/>
              </a:rPr>
            </a:br>
            <a:r>
              <a:rPr lang="en-US" sz="2000" dirty="0"/>
              <a:t>      From the distribution of the average rating  in Fig. 1 it is clear  that almost all the books have been rated in the range 3.5-4.5  . Out of  almost 11000 books  22 books is rated  as ‘’5’’.</a:t>
            </a:r>
            <a:br>
              <a:rPr lang="en-US" dirty="0">
                <a:cs typeface="Calibri" panose="020F0502020204030204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0C63C-97D3-44B8-916A-75A930987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70805"/>
            <a:ext cx="8291732" cy="606157"/>
          </a:xfrm>
        </p:spPr>
        <p:txBody>
          <a:bodyPr>
            <a:normAutofit/>
          </a:bodyPr>
          <a:lstStyle/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941889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135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DATA VISUALIZATION PROJECT ON BOOK REVIEW</vt:lpstr>
      <vt:lpstr>.</vt:lpstr>
      <vt:lpstr>Visualizing Book Review Dataset:  The dataset consists 13 columns. Our primary goal is to visualize all the dependencies among them and finding out the key factors for a good review of the books. A good review in the sense that it may have a higher average rating, higher number of reviews. </vt:lpstr>
      <vt:lpstr>PowerPoint Presentation</vt:lpstr>
      <vt:lpstr>(1) Distribution of average rating        From the distribution of the average rating  in Fig. 1 it is clear  that almost all the books have been rated in the range 3.5-4.5  . Out of  almost 11000 books  22 books is rated  as ‘’5’’.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NANDI MAHENDRA</dc:creator>
  <cp:lastModifiedBy>NANDI MAHENDRA</cp:lastModifiedBy>
  <cp:revision>8</cp:revision>
  <dcterms:created xsi:type="dcterms:W3CDTF">2021-02-06T05:19:07Z</dcterms:created>
  <dcterms:modified xsi:type="dcterms:W3CDTF">2021-02-06T18:16:51Z</dcterms:modified>
</cp:coreProperties>
</file>