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0" r:id="rId6"/>
    <p:sldId id="282" r:id="rId7"/>
    <p:sldId id="264" r:id="rId8"/>
    <p:sldId id="261" r:id="rId9"/>
    <p:sldId id="266" r:id="rId10"/>
    <p:sldId id="262" r:id="rId11"/>
    <p:sldId id="265" r:id="rId12"/>
    <p:sldId id="267" r:id="rId13"/>
    <p:sldId id="283" r:id="rId14"/>
    <p:sldId id="269" r:id="rId15"/>
    <p:sldId id="275" r:id="rId16"/>
    <p:sldId id="276" r:id="rId17"/>
    <p:sldId id="270" r:id="rId18"/>
    <p:sldId id="273" r:id="rId19"/>
    <p:sldId id="271" r:id="rId20"/>
    <p:sldId id="272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8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F983-2B88-42A3-B8B8-2160C867BC21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C773D-B80F-4628-92E2-4CB8C8301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5E96D-6B97-4624-A9DE-F8644C99D0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C773D-B80F-4628-92E2-4CB8C8301DF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|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2" b="26934"/>
          <a:stretch/>
        </p:blipFill>
        <p:spPr>
          <a:xfrm>
            <a:off x="2178263" y="2314575"/>
            <a:ext cx="6965737" cy="389738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211956"/>
            <a:ext cx="9144000" cy="646044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EEEE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914440" y="1"/>
            <a:ext cx="8229560" cy="2514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40" y="2514600"/>
            <a:ext cx="822956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rgbClr val="E2E2E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4440" y="4058169"/>
            <a:ext cx="8229560" cy="320462"/>
          </a:xfrm>
          <a:prstGeom prst="rect">
            <a:avLst/>
          </a:prstGeom>
        </p:spPr>
        <p:txBody>
          <a:bodyPr>
            <a:normAutofit/>
          </a:bodyPr>
          <a:lstStyle>
            <a:lvl1pPr marL="53975" indent="0">
              <a:spcBef>
                <a:spcPts val="0"/>
              </a:spcBef>
              <a:buFontTx/>
              <a:buNone/>
              <a:defRPr sz="1400" baseline="0">
                <a:solidFill>
                  <a:srgbClr val="F89728"/>
                </a:solidFill>
              </a:defRPr>
            </a:lvl1pPr>
            <a:lvl2pPr marL="284163" indent="0">
              <a:buFontTx/>
              <a:buNone/>
              <a:defRPr sz="1400"/>
            </a:lvl2pPr>
            <a:lvl3pPr marL="631825" indent="0">
              <a:buFontTx/>
              <a:buNone/>
              <a:defRPr sz="1400"/>
            </a:lvl3pPr>
            <a:lvl4pPr marL="855662" indent="0">
              <a:buFontTx/>
              <a:buNone/>
              <a:defRPr sz="1400"/>
            </a:lvl4pPr>
            <a:lvl5pPr marL="1089025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[Presenter Name]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40" y="4388864"/>
            <a:ext cx="822956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53975" indent="0">
              <a:spcBef>
                <a:spcPts val="0"/>
              </a:spcBef>
              <a:buNone/>
              <a:defRPr sz="1400" baseline="0">
                <a:solidFill>
                  <a:srgbClr val="E2E2E2"/>
                </a:solidFill>
              </a:defRPr>
            </a:lvl1pPr>
            <a:lvl2pPr marL="284163" indent="0">
              <a:buNone/>
              <a:defRPr>
                <a:solidFill>
                  <a:srgbClr val="E2E2E2"/>
                </a:solidFill>
              </a:defRPr>
            </a:lvl2pPr>
            <a:lvl3pPr marL="631825" indent="0">
              <a:buNone/>
              <a:defRPr>
                <a:solidFill>
                  <a:srgbClr val="E2E2E2"/>
                </a:solidFill>
              </a:defRPr>
            </a:lvl3pPr>
            <a:lvl4pPr marL="855662" indent="0">
              <a:buNone/>
              <a:defRPr>
                <a:solidFill>
                  <a:srgbClr val="E2E2E2"/>
                </a:solidFill>
              </a:defRPr>
            </a:lvl4pPr>
            <a:lvl5pPr marL="1089025" indent="0">
              <a:buNone/>
              <a:defRPr>
                <a:solidFill>
                  <a:srgbClr val="E2E2E2"/>
                </a:solidFill>
              </a:defRPr>
            </a:lvl5pPr>
          </a:lstStyle>
          <a:p>
            <a:pPr lvl="0"/>
            <a:r>
              <a:rPr lang="en-US" dirty="0" smtClean="0"/>
              <a:t>[Presenters Title]</a:t>
            </a:r>
          </a:p>
          <a:p>
            <a:pPr lvl="0"/>
            <a:fld id="{348F3421-DE9B-4F55-9AAF-8AD75012B2A7}" type="datetime2">
              <a:rPr lang="en-US" smtClean="0"/>
              <a:t>Wednesday, February 22, 2012</a:t>
            </a:fld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44" y="6211955"/>
            <a:ext cx="4114756" cy="600287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 smtClean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ENTERPRISE</a:t>
            </a:r>
            <a:r>
              <a:rPr lang="en-US" sz="1200" kern="1200" baseline="0" dirty="0" smtClean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CLOUD DEVELOPMENT</a:t>
            </a:r>
            <a:endParaRPr lang="en-US" sz="1200" kern="1200" dirty="0" smtClean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53" y="6263609"/>
            <a:ext cx="1447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 |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5443" y="3429000"/>
            <a:ext cx="9133114" cy="34290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EEEE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7" b="26642"/>
          <a:stretch/>
        </p:blipFill>
        <p:spPr>
          <a:xfrm>
            <a:off x="3474404" y="94422"/>
            <a:ext cx="5669596" cy="3334578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8229600" cy="3428999"/>
          </a:xfrm>
          <a:prstGeom prst="rect">
            <a:avLst/>
          </a:prstGeom>
        </p:spPr>
        <p:txBody>
          <a:bodyPr bIns="137160" anchor="b">
            <a:normAutofit/>
          </a:bodyPr>
          <a:lstStyle>
            <a:lvl1pPr algn="l">
              <a:defRPr sz="4000" baseline="0">
                <a:solidFill>
                  <a:srgbClr val="E2E2E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429000"/>
            <a:ext cx="8229600" cy="2819400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rgbClr val="1F57A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026" y="6416004"/>
            <a:ext cx="9144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57244" y="6461001"/>
            <a:ext cx="1371586" cy="411513"/>
          </a:xfrm>
          <a:prstGeom prst="rect">
            <a:avLst/>
          </a:prstGeom>
          <a:noFill/>
        </p:spPr>
        <p:txBody>
          <a:bodyPr wrap="square" lIns="0" rIns="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343431B4-62D2-4E4A-A690-59CB933B0432}" type="slidenum">
              <a:rPr lang="en-US" sz="900" b="0" kern="1200" smtClean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‹#›</a:t>
            </a:fld>
            <a:endParaRPr lang="en-US" sz="1200" b="0" kern="1200" dirty="0" smtClean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28830" y="6461001"/>
            <a:ext cx="5486340" cy="411513"/>
          </a:xfrm>
          <a:prstGeom prst="rect">
            <a:avLst/>
          </a:prstGeom>
          <a:noFill/>
        </p:spPr>
        <p:txBody>
          <a:bodyPr wrap="square" lIns="0" rIns="0" rtlCol="0" anchor="ctr" anchorCtr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900" kern="1200" dirty="0" smtClean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Copyright ©2012 </a:t>
            </a:r>
            <a:r>
              <a:rPr lang="en-US" sz="900" kern="1200" dirty="0" err="1" smtClean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CollabNet</a:t>
            </a:r>
            <a:r>
              <a:rPr lang="en-US" sz="900" kern="1200" dirty="0" smtClean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90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|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89"/>
          <a:stretch/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14400"/>
            <a:ext cx="8229600" cy="53492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45" y="-1"/>
            <a:ext cx="8685168" cy="76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rgbClr val="E2E2E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2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3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0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B97B-A45D-4CA7-860A-B48EA3D9B9B2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DF82-C831-4C78-AC99-C5E0C1C1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0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est.help.collab.net/topic/ops.redhat.700/reference/var_gerrit_force_history_protection.html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CollabNet</a:t>
            </a:r>
            <a:r>
              <a:rPr lang="en-US" b="1" dirty="0"/>
              <a:t> </a:t>
            </a:r>
            <a:r>
              <a:rPr lang="en-US" b="1" dirty="0" err="1" smtClean="0"/>
              <a:t>TeamForge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Integration</a:t>
            </a:r>
            <a:endParaRPr lang="es-AR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43608" y="5301208"/>
            <a:ext cx="2376264" cy="93610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Dharmesh Sheta</a:t>
            </a:r>
          </a:p>
          <a:p>
            <a:pPr>
              <a:lnSpc>
                <a:spcPct val="100000"/>
              </a:lnSpc>
            </a:pPr>
            <a:r>
              <a:rPr lang="en-US" sz="1200" i="1" dirty="0" err="1" smtClean="0"/>
              <a:t>CollabNet</a:t>
            </a:r>
            <a:r>
              <a:rPr lang="en-US" sz="1200" i="1" dirty="0" smtClean="0"/>
              <a:t> Engineering Office</a:t>
            </a:r>
          </a:p>
          <a:p>
            <a:pPr>
              <a:lnSpc>
                <a:spcPct val="100000"/>
              </a:lnSpc>
            </a:pPr>
            <a:r>
              <a:rPr lang="en-US" sz="1200" i="1" dirty="0" smtClean="0"/>
              <a:t>Potsdam, Germany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066840" y="2667000"/>
            <a:ext cx="8229560" cy="235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E2E2E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History Protection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b="1" dirty="0" smtClean="0"/>
              <a:t>How one can rewrite history  in </a:t>
            </a:r>
            <a:r>
              <a:rPr lang="en-US" sz="1800" b="1" dirty="0" err="1" smtClean="0"/>
              <a:t>Git</a:t>
            </a:r>
            <a:endParaRPr lang="en-US" sz="1800" b="1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b="1" dirty="0" smtClean="0"/>
              <a:t>Why one would rewrite history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b="1" dirty="0" smtClean="0"/>
              <a:t>How </a:t>
            </a:r>
            <a:r>
              <a:rPr lang="en-US" sz="1800" b="1" dirty="0" err="1" smtClean="0"/>
              <a:t>TeamForge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Integration can protect against history re-write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b="1" dirty="0" smtClean="0"/>
              <a:t>How to enable history protection in </a:t>
            </a:r>
            <a:r>
              <a:rPr lang="en-US" sz="1800" b="1" dirty="0" err="1" smtClean="0"/>
              <a:t>Teamforge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b="1" dirty="0" smtClean="0"/>
              <a:t>How to use History Protection reporting and restore history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805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b="1" dirty="0"/>
              <a:t>How to enable history protection </a:t>
            </a:r>
            <a:r>
              <a:rPr lang="en-US" sz="3200" b="1" dirty="0" smtClean="0"/>
              <a:t>in </a:t>
            </a:r>
            <a:r>
              <a:rPr lang="en-US" sz="3200" b="1" dirty="0" err="1" smtClean="0"/>
              <a:t>TeamForge</a:t>
            </a:r>
            <a:r>
              <a:rPr lang="en-US" sz="3200" b="1" dirty="0" smtClean="0"/>
              <a:t> </a:t>
            </a:r>
            <a:r>
              <a:rPr lang="en-US" sz="3200" b="1" dirty="0" err="1"/>
              <a:t>Git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21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Option allows to protect all Git repository hosted by 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6.2 site</a:t>
            </a:r>
            <a:endParaRPr lang="en-GB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site -admin with file system access to machine where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TeamForg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Git Integration server is hosted, in file </a:t>
            </a:r>
            <a:r>
              <a:rPr lang="en-GB" sz="12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/opt/</a:t>
            </a:r>
            <a:r>
              <a:rPr lang="en-GB" sz="12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collabnet</a:t>
            </a:r>
            <a:r>
              <a:rPr lang="en-GB" sz="12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2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gerrit</a:t>
            </a:r>
            <a:r>
              <a:rPr lang="en-GB" sz="12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2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GB" sz="12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2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gerrit.config</a:t>
            </a:r>
            <a:r>
              <a:rPr lang="en-GB" sz="12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can set </a:t>
            </a:r>
            <a:r>
              <a:rPr lang="en-GB" sz="1000" b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forceHistoryProtection</a:t>
            </a:r>
            <a:r>
              <a:rPr lang="en-GB" sz="1000" b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GB" sz="10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800" b="1" i="1" dirty="0" smtClean="0">
                <a:solidFill>
                  <a:schemeClr val="tx1"/>
                </a:solidFill>
              </a:rPr>
              <a:t>For </a:t>
            </a:r>
            <a:r>
              <a:rPr lang="en-GB" sz="1800" b="1" i="1" dirty="0" err="1" smtClean="0">
                <a:solidFill>
                  <a:schemeClr val="tx1"/>
                </a:solidFill>
              </a:rPr>
              <a:t>TeamForge</a:t>
            </a:r>
            <a:r>
              <a:rPr lang="en-GB" sz="1800" b="1" i="1" dirty="0" smtClean="0">
                <a:solidFill>
                  <a:schemeClr val="tx1"/>
                </a:solidFill>
              </a:rPr>
              <a:t> 7.0  onwards set </a:t>
            </a:r>
            <a:r>
              <a:rPr lang="en-US" sz="1800" dirty="0" smtClean="0">
                <a:solidFill>
                  <a:schemeClr val="tx1"/>
                </a:solidFill>
              </a:rPr>
              <a:t>property 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u="sng" dirty="0">
                <a:solidFill>
                  <a:schemeClr val="tx1"/>
                </a:solidFill>
                <a:hlinkClick r:id="rId2"/>
              </a:rPr>
              <a:t>GERRIT_FORCE_HISTORY_PROTECTION=true </a:t>
            </a:r>
            <a:r>
              <a:rPr lang="en-US" sz="1800" dirty="0">
                <a:solidFill>
                  <a:schemeClr val="tx1"/>
                </a:solidFill>
              </a:rPr>
              <a:t>in </a:t>
            </a:r>
            <a:r>
              <a:rPr lang="en-US" sz="1800" dirty="0" smtClean="0">
                <a:solidFill>
                  <a:schemeClr val="tx1"/>
                </a:solidFill>
              </a:rPr>
              <a:t> file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    /opt/</a:t>
            </a:r>
            <a:r>
              <a:rPr lang="en-US" sz="1800" b="1" dirty="0" err="1" smtClean="0">
                <a:solidFill>
                  <a:schemeClr val="tx1"/>
                </a:solidFill>
              </a:rPr>
              <a:t>collabnet</a:t>
            </a:r>
            <a:r>
              <a:rPr lang="en-US" sz="1800" b="1" dirty="0" smtClean="0">
                <a:solidFill>
                  <a:schemeClr val="tx1"/>
                </a:solidFill>
              </a:rPr>
              <a:t>/</a:t>
            </a:r>
            <a:r>
              <a:rPr lang="en-US" sz="1800" b="1" dirty="0" err="1" smtClean="0">
                <a:solidFill>
                  <a:schemeClr val="tx1"/>
                </a:solidFill>
              </a:rPr>
              <a:t>teamforge</a:t>
            </a:r>
            <a:r>
              <a:rPr lang="en-US" sz="1800" b="1" dirty="0" smtClean="0">
                <a:solidFill>
                  <a:schemeClr val="tx1"/>
                </a:solidFill>
              </a:rPr>
              <a:t>/runtime/</a:t>
            </a:r>
            <a:r>
              <a:rPr lang="en-US" sz="1800" b="1" dirty="0" err="1" smtClean="0">
                <a:solidFill>
                  <a:schemeClr val="tx1"/>
                </a:solidFill>
              </a:rPr>
              <a:t>conf</a:t>
            </a:r>
            <a:r>
              <a:rPr lang="en-US" sz="1800" b="1" dirty="0" smtClean="0">
                <a:solidFill>
                  <a:schemeClr val="tx1"/>
                </a:solidFill>
              </a:rPr>
              <a:t>/runtime-</a:t>
            </a:r>
            <a:r>
              <a:rPr lang="en-US" sz="1800" b="1" dirty="0" err="1" smtClean="0">
                <a:solidFill>
                  <a:schemeClr val="tx1"/>
                </a:solidFill>
              </a:rPr>
              <a:t>options.conf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sz="20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Enable ‘History Protection’ Site Wide</a:t>
            </a:r>
            <a:endParaRPr lang="en-GB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3505200" cy="6381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627784" y="3212976"/>
            <a:ext cx="2520280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Alternatively this option allows you to protect history of particular Git repository hosted by 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in specific 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Project</a:t>
            </a:r>
            <a:endParaRPr lang="en-GB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Enable ‘History Protection’ per Git repository</a:t>
            </a:r>
            <a:endParaRPr lang="en-GB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26240"/>
            <a:ext cx="5543550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860032" y="1988840"/>
            <a:ext cx="792088" cy="5743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275856" y="3698448"/>
            <a:ext cx="1296144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499992" y="1811188"/>
            <a:ext cx="202516" cy="231076"/>
            <a:chOff x="834" y="2595"/>
            <a:chExt cx="156" cy="178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s-AR" sz="900" b="0" dirty="0">
                  <a:solidFill>
                    <a:schemeClr val="bg1"/>
                  </a:solidFill>
                  <a:latin typeface="Franklin Gothic Medium" pitchFamily="34" charset="0"/>
                </a:rPr>
                <a:t>1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3347864" y="3971428"/>
            <a:ext cx="202516" cy="231076"/>
            <a:chOff x="834" y="2595"/>
            <a:chExt cx="156" cy="178"/>
          </a:xfrm>
        </p:grpSpPr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2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22" name="Rectangle 19"/>
          <p:cNvSpPr/>
          <p:nvPr/>
        </p:nvSpPr>
        <p:spPr>
          <a:xfrm>
            <a:off x="4355976" y="1556792"/>
            <a:ext cx="3059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to </a:t>
            </a:r>
            <a:r>
              <a:rPr lang="en-US" sz="1400" dirty="0" err="1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TeamForge</a:t>
            </a:r>
            <a:r>
              <a:rPr lang="en-US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-&gt;source code</a:t>
            </a:r>
            <a:endParaRPr lang="es-AR" sz="14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19"/>
          <p:cNvSpPr/>
          <p:nvPr/>
        </p:nvSpPr>
        <p:spPr>
          <a:xfrm>
            <a:off x="3168352" y="4346520"/>
            <a:ext cx="5580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that your description field contains exact string “</a:t>
            </a:r>
            <a:r>
              <a:rPr lang="es-AR" sz="14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[Repo:ProtectHistory]”</a:t>
            </a:r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, and  then press ‘save’</a:t>
            </a:r>
          </a:p>
          <a:p>
            <a:endParaRPr lang="es-AR" sz="14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467544" y="5661248"/>
            <a:ext cx="8136904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es-AR" dirty="0" smtClean="0"/>
          </a:p>
        </p:txBody>
      </p:sp>
      <p:sp>
        <p:nvSpPr>
          <p:cNvPr id="25" name="Rectangle 28"/>
          <p:cNvSpPr/>
          <p:nvPr/>
        </p:nvSpPr>
        <p:spPr>
          <a:xfrm>
            <a:off x="1043608" y="5703639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Once this option is set, history protection is enabled.</a:t>
            </a:r>
            <a:r>
              <a:rPr lang="en-US" sz="1200" dirty="0"/>
              <a:t> </a:t>
            </a:r>
            <a:r>
              <a:rPr lang="en-US" sz="1200" dirty="0" smtClean="0"/>
              <a:t>However at any of point, switch off by removing “[</a:t>
            </a:r>
            <a:r>
              <a:rPr lang="en-US" sz="1200" dirty="0" err="1" smtClean="0"/>
              <a:t>Repo:ProtectHistory</a:t>
            </a:r>
            <a:r>
              <a:rPr lang="en-US" sz="1200" dirty="0" smtClean="0"/>
              <a:t>]” from description if needed </a:t>
            </a:r>
            <a:endParaRPr lang="en-US" sz="1200" dirty="0"/>
          </a:p>
        </p:txBody>
      </p:sp>
      <p:pic>
        <p:nvPicPr>
          <p:cNvPr id="26" name="Picture 4" descr="C:\Users\sheta\AppData\Local\Microsoft\Windows\Temporary Internet Files\Content.IE5\MIB6ZS4Q\MC90043379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1" y="58052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Alternatively this option allows you to protect history of particular Git repository hosted by 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in specific 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7.0 Project</a:t>
            </a:r>
            <a:endParaRPr lang="en-GB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Enable ‘History Protection’ per Git repository in </a:t>
            </a:r>
            <a:r>
              <a:rPr lang="en-GB" sz="2400" dirty="0" err="1" smtClean="0"/>
              <a:t>TeamForge</a:t>
            </a:r>
            <a:r>
              <a:rPr lang="en-GB" sz="2400" dirty="0" smtClean="0"/>
              <a:t> 7.0</a:t>
            </a:r>
            <a:endParaRPr lang="en-GB" sz="2400" dirty="0"/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2627784" y="5142140"/>
            <a:ext cx="202516" cy="231076"/>
            <a:chOff x="834" y="2595"/>
            <a:chExt cx="156" cy="178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s-AR" sz="900" b="0" dirty="0">
                  <a:solidFill>
                    <a:schemeClr val="bg1"/>
                  </a:solidFill>
                  <a:latin typeface="Franklin Gothic Medium" pitchFamily="34" charset="0"/>
                </a:rPr>
                <a:t>1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22" name="Rectangle 19"/>
          <p:cNvSpPr/>
          <p:nvPr/>
        </p:nvSpPr>
        <p:spPr>
          <a:xfrm>
            <a:off x="2483768" y="4887744"/>
            <a:ext cx="3059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to </a:t>
            </a:r>
            <a:r>
              <a:rPr lang="en-US" sz="1400" dirty="0" err="1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TeamForge</a:t>
            </a:r>
            <a:r>
              <a:rPr lang="en-US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-&gt;source code-&gt;select Protect History</a:t>
            </a:r>
            <a:endParaRPr lang="es-AR" sz="14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431540" y="5661248"/>
            <a:ext cx="8136904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600"/>
              </a:spcAft>
            </a:pPr>
            <a:endParaRPr lang="es-AR" dirty="0" smtClean="0"/>
          </a:p>
        </p:txBody>
      </p:sp>
      <p:sp>
        <p:nvSpPr>
          <p:cNvPr id="25" name="Rectangle 28"/>
          <p:cNvSpPr/>
          <p:nvPr/>
        </p:nvSpPr>
        <p:spPr>
          <a:xfrm>
            <a:off x="1043608" y="5703639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Once this option is selected, history protection is enabled.</a:t>
            </a:r>
            <a:r>
              <a:rPr lang="en-US" sz="1200" dirty="0"/>
              <a:t> </a:t>
            </a:r>
            <a:r>
              <a:rPr lang="en-US" sz="1200" dirty="0" smtClean="0"/>
              <a:t>However at any of point, it can be switch off by unchecking this option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1" y="1687170"/>
            <a:ext cx="2304256" cy="3807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4" descr="C:\Users\sheta\AppData\Local\Microsoft\Windows\Temporary Internet Files\Content.IE5\MIB6ZS4Q\MC90043379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1" y="58052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471183" y="5278888"/>
            <a:ext cx="333066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3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 smtClean="0"/>
              <a:t>5. </a:t>
            </a:r>
            <a:r>
              <a:rPr lang="en-US" sz="3200" b="1" dirty="0"/>
              <a:t>How to use  History Protection </a:t>
            </a:r>
            <a:r>
              <a:rPr lang="en-US" sz="3200" b="1" dirty="0" smtClean="0"/>
              <a:t>reporting and restore history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53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History Protection Report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603885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platzhalter 1"/>
          <p:cNvSpPr txBox="1">
            <a:spLocks/>
          </p:cNvSpPr>
          <p:nvPr/>
        </p:nvSpPr>
        <p:spPr>
          <a:xfrm>
            <a:off x="457200" y="914400"/>
            <a:ext cx="8229600" cy="498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Whenever history gets ‘re-written’, an email gets sent out to ‘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Gerrit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 Administrators’ containing details about old HEAD  of branch and new HEAD after ‘re-write’</a:t>
            </a:r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Font typeface="Arial" pitchFamily="34" charset="0"/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History Protection Report</a:t>
            </a:r>
          </a:p>
        </p:txBody>
      </p:sp>
      <p:sp>
        <p:nvSpPr>
          <p:cNvPr id="4" name="Textplatzhalter 1"/>
          <p:cNvSpPr txBox="1">
            <a:spLocks/>
          </p:cNvSpPr>
          <p:nvPr/>
        </p:nvSpPr>
        <p:spPr>
          <a:xfrm>
            <a:off x="457200" y="914400"/>
            <a:ext cx="8229600" cy="330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History ‘re-write’ event is also logged in 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/opt/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collabnet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gerrit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/logs/gerrit.audit.log</a:t>
            </a:r>
          </a:p>
          <a:p>
            <a:pPr marL="57150" indent="0">
              <a:buFont typeface="Arial" pitchFamily="34" charset="0"/>
              <a:buNone/>
            </a:pPr>
            <a:endParaRPr lang="en-GB" sz="2000" b="1" i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Following events related to ‘History re-writes’ get logged in and can be used for audit purpose</a:t>
            </a:r>
            <a:endParaRPr lang="en-GB" sz="2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History re-write </a:t>
            </a:r>
          </a:p>
          <a:p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Backup branch deletion </a:t>
            </a:r>
          </a:p>
          <a:p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Resurrection from backup branch</a:t>
            </a:r>
          </a:p>
          <a:p>
            <a:endParaRPr lang="en-GB" sz="1800" b="1" i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18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Font typeface="Arial" pitchFamily="34" charset="0"/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457200" y="914401"/>
            <a:ext cx="8229600" cy="7144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800" b="1" dirty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History Protection Report</a:t>
            </a:r>
            <a:endParaRPr lang="en-GB" sz="3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04" y="4417368"/>
            <a:ext cx="6184060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63" y="1701552"/>
            <a:ext cx="6880249" cy="215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5580112" y="1700227"/>
            <a:ext cx="2232248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4932040" y="1988259"/>
            <a:ext cx="576064" cy="2880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699792" y="2635959"/>
            <a:ext cx="576064" cy="2163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555776" y="2851983"/>
            <a:ext cx="576064" cy="1443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2051720" y="3644443"/>
            <a:ext cx="936104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5508104" y="1397143"/>
            <a:ext cx="202516" cy="231076"/>
            <a:chOff x="834" y="2595"/>
            <a:chExt cx="156" cy="178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s-AR" sz="900" b="0" dirty="0">
                  <a:solidFill>
                    <a:schemeClr val="bg1"/>
                  </a:solidFill>
                  <a:latin typeface="Franklin Gothic Medium" pitchFamily="34" charset="0"/>
                </a:rPr>
                <a:t>1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4729524" y="1757183"/>
            <a:ext cx="202516" cy="231076"/>
            <a:chOff x="834" y="2595"/>
            <a:chExt cx="156" cy="178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2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857316" y="2348299"/>
            <a:ext cx="202516" cy="231076"/>
            <a:chOff x="834" y="2595"/>
            <a:chExt cx="156" cy="178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3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2195736" y="2780347"/>
            <a:ext cx="202516" cy="231076"/>
            <a:chOff x="834" y="2595"/>
            <a:chExt cx="156" cy="178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4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1705188" y="3629391"/>
            <a:ext cx="202516" cy="231076"/>
            <a:chOff x="834" y="2595"/>
            <a:chExt cx="156" cy="178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5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40" name="Rectangle 19"/>
          <p:cNvSpPr/>
          <p:nvPr/>
        </p:nvSpPr>
        <p:spPr>
          <a:xfrm>
            <a:off x="5724128" y="1392450"/>
            <a:ext cx="3672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as </a:t>
            </a:r>
            <a:r>
              <a:rPr lang="es-AR" sz="14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‘Gerrit  Administrator’ </a:t>
            </a:r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TeamForge</a:t>
            </a:r>
            <a:endParaRPr lang="es-AR" sz="14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19"/>
          <p:cNvSpPr/>
          <p:nvPr/>
        </p:nvSpPr>
        <p:spPr>
          <a:xfrm>
            <a:off x="2987824" y="2328554"/>
            <a:ext cx="144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‘Admin’ tab</a:t>
            </a:r>
            <a:endParaRPr lang="es-AR" sz="14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19"/>
          <p:cNvSpPr/>
          <p:nvPr/>
        </p:nvSpPr>
        <p:spPr>
          <a:xfrm>
            <a:off x="467544" y="2760602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‘Projects’ </a:t>
            </a:r>
            <a:endParaRPr lang="es-AR" sz="14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19"/>
          <p:cNvSpPr/>
          <p:nvPr/>
        </p:nvSpPr>
        <p:spPr>
          <a:xfrm>
            <a:off x="467543" y="3840722"/>
            <a:ext cx="3960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and click on project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(Git Repo in TeamForge)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520117" y="5117702"/>
            <a:ext cx="683731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5"/>
          <p:cNvGrpSpPr>
            <a:grpSpLocks/>
          </p:cNvGrpSpPr>
          <p:nvPr/>
        </p:nvGrpSpPr>
        <p:grpSpPr bwMode="auto">
          <a:xfrm>
            <a:off x="2160077" y="5102650"/>
            <a:ext cx="202516" cy="231076"/>
            <a:chOff x="834" y="2595"/>
            <a:chExt cx="156" cy="178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6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48" name="Rectangle 19"/>
          <p:cNvSpPr/>
          <p:nvPr/>
        </p:nvSpPr>
        <p:spPr>
          <a:xfrm>
            <a:off x="251520" y="5065439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‘Rewritten history’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19"/>
          <p:cNvSpPr/>
          <p:nvPr/>
        </p:nvSpPr>
        <p:spPr>
          <a:xfrm>
            <a:off x="3203848" y="5517232"/>
            <a:ext cx="712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 </a:t>
            </a:r>
          </a:p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REWRITE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 </a:t>
            </a:r>
            <a:endParaRPr lang="es-AR" sz="10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19"/>
          <p:cNvSpPr/>
          <p:nvPr/>
        </p:nvSpPr>
        <p:spPr>
          <a:xfrm>
            <a:off x="3851920" y="5517232"/>
            <a:ext cx="7128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 re-wrote history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s-AR" sz="10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19"/>
          <p:cNvSpPr/>
          <p:nvPr/>
        </p:nvSpPr>
        <p:spPr>
          <a:xfrm>
            <a:off x="5364088" y="5517232"/>
            <a:ext cx="1008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SHA-1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referring</a:t>
            </a:r>
          </a:p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just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history rewrite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s-AR" sz="10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19"/>
          <p:cNvSpPr/>
          <p:nvPr/>
        </p:nvSpPr>
        <p:spPr>
          <a:xfrm>
            <a:off x="4572000" y="5517232"/>
            <a:ext cx="7920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history got re-written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0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19"/>
          <p:cNvSpPr/>
          <p:nvPr/>
        </p:nvSpPr>
        <p:spPr>
          <a:xfrm>
            <a:off x="6588224" y="5517232"/>
            <a:ext cx="9289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SHA-1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referring</a:t>
            </a:r>
          </a:p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just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rewrite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s-AR" sz="10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19"/>
          <p:cNvSpPr/>
          <p:nvPr/>
        </p:nvSpPr>
        <p:spPr>
          <a:xfrm>
            <a:off x="7819563" y="5519554"/>
            <a:ext cx="11449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</a:p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(Follow next slide for details)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408702" y="5065439"/>
            <a:ext cx="0" cy="42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139952" y="5085184"/>
            <a:ext cx="0" cy="42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4788024" y="5085184"/>
            <a:ext cx="0" cy="42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5580112" y="5085184"/>
            <a:ext cx="0" cy="42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6732240" y="5085184"/>
            <a:ext cx="0" cy="42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V="1">
            <a:off x="8100392" y="5085184"/>
            <a:ext cx="0" cy="42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platzhalter 1"/>
          <p:cNvSpPr txBox="1">
            <a:spLocks/>
          </p:cNvSpPr>
          <p:nvPr/>
        </p:nvSpPr>
        <p:spPr>
          <a:xfrm>
            <a:off x="457200" y="836712"/>
            <a:ext cx="8229600" cy="498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Whenever history gets ‘re-written’, this event will logged in </a:t>
            </a:r>
            <a:r>
              <a:rPr lang="en-GB" sz="2000" b="1" i="1" dirty="0" err="1" smtClean="0">
                <a:solidFill>
                  <a:schemeClr val="bg2">
                    <a:lumMod val="10000"/>
                  </a:schemeClr>
                </a:solidFill>
              </a:rPr>
              <a:t>Gerrit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 Web UI </a:t>
            </a:r>
            <a:r>
              <a:rPr lang="en-GB" sz="2000" b="1" i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nd can be used for audit and restoration (resurrection)</a:t>
            </a:r>
            <a:endParaRPr lang="en-GB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GB" sz="18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Font typeface="Arial" pitchFamily="34" charset="0"/>
              <a:buNone/>
            </a:pPr>
            <a:endParaRPr lang="en-GB" sz="1000" b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History</a:t>
            </a:r>
            <a:r>
              <a:rPr lang="en-GB" sz="2800" dirty="0"/>
              <a:t> Protection Report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9" y="1628800"/>
            <a:ext cx="6184060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9"/>
          <p:cNvSpPr/>
          <p:nvPr/>
        </p:nvSpPr>
        <p:spPr>
          <a:xfrm>
            <a:off x="7387515" y="1424970"/>
            <a:ext cx="1144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permanently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remove entry completely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7380312" y="2276872"/>
            <a:ext cx="13681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Resurrect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allow  you to restore history as it  was  just before ‘history re-write’ into a separate branch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56176" y="2024844"/>
            <a:ext cx="708088" cy="10801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6156176" y="2132856"/>
            <a:ext cx="708088" cy="10801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9"/>
          <p:cNvSpPr/>
          <p:nvPr/>
        </p:nvSpPr>
        <p:spPr>
          <a:xfrm>
            <a:off x="1035579" y="3316922"/>
            <a:ext cx="6200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i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Alternatively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000" dirty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can also use their standard Git client o find about about rewritten/deleted branches by running git fetch &amp;&amp; git ls-remote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8784"/>
            <a:ext cx="6188246" cy="573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hteck 15"/>
          <p:cNvSpPr/>
          <p:nvPr/>
        </p:nvSpPr>
        <p:spPr>
          <a:xfrm>
            <a:off x="2915815" y="4149080"/>
            <a:ext cx="3944263" cy="17716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4" descr="C:\Users\sheta\AppData\Local\Microsoft\Windows\Temporary Internet Files\Content.IE5\MIB6ZS4Q\MC90043379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26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sheta\AppData\Local\Microsoft\Windows\Temporary Internet Files\Content.IE5\MIB6ZS4Q\MC90043379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9" y="330453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0" t="-2935" b="75111"/>
          <a:stretch/>
        </p:blipFill>
        <p:spPr bwMode="auto">
          <a:xfrm>
            <a:off x="855559" y="3773566"/>
            <a:ext cx="5501358" cy="159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01" y="1386689"/>
            <a:ext cx="5507374" cy="1754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Restore (resurrect) History Using </a:t>
            </a:r>
            <a:r>
              <a:rPr lang="en-GB" sz="3200" dirty="0" err="1" smtClean="0"/>
              <a:t>Gerrit</a:t>
            </a:r>
            <a:r>
              <a:rPr lang="en-GB" sz="3200" dirty="0" smtClean="0"/>
              <a:t> </a:t>
            </a:r>
            <a:r>
              <a:rPr lang="en-GB" sz="3200" dirty="0" err="1" smtClean="0"/>
              <a:t>WebUI</a:t>
            </a:r>
            <a:endParaRPr lang="en-GB" sz="3200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033780" y="1196752"/>
            <a:ext cx="202516" cy="231076"/>
            <a:chOff x="834" y="2595"/>
            <a:chExt cx="156" cy="178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1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4" name="Rectangle 19"/>
          <p:cNvSpPr/>
          <p:nvPr/>
        </p:nvSpPr>
        <p:spPr>
          <a:xfrm>
            <a:off x="7227912" y="2740858"/>
            <a:ext cx="1857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Chosen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Resurrect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then box will pop-up as shown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707904" y="2712080"/>
            <a:ext cx="202516" cy="231076"/>
            <a:chOff x="834" y="2595"/>
            <a:chExt cx="156" cy="178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5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9" name="Rectangle 19"/>
          <p:cNvSpPr/>
          <p:nvPr/>
        </p:nvSpPr>
        <p:spPr>
          <a:xfrm>
            <a:off x="3667290" y="2956882"/>
            <a:ext cx="2416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a name 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branch in which history will be resurrected and press ‘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OK’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button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07" y="3573016"/>
            <a:ext cx="4041957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/>
          <p:cNvSpPr/>
          <p:nvPr/>
        </p:nvSpPr>
        <p:spPr>
          <a:xfrm>
            <a:off x="6372200" y="2852936"/>
            <a:ext cx="475375" cy="14401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952165" y="4005064"/>
            <a:ext cx="683731" cy="14401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2483768" y="3918004"/>
            <a:ext cx="202516" cy="231076"/>
            <a:chOff x="834" y="2595"/>
            <a:chExt cx="156" cy="178"/>
          </a:xfrm>
        </p:grpSpPr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6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27" name="Rectangle 19"/>
          <p:cNvSpPr/>
          <p:nvPr/>
        </p:nvSpPr>
        <p:spPr>
          <a:xfrm>
            <a:off x="1253060" y="3861048"/>
            <a:ext cx="1302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‘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to resurrect branch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750931" y="4236572"/>
            <a:ext cx="2693277" cy="14401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4153460" y="4422060"/>
            <a:ext cx="202516" cy="231076"/>
            <a:chOff x="834" y="2595"/>
            <a:chExt cx="156" cy="178"/>
          </a:xfrm>
        </p:grpSpPr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7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32" name="Rectangle 19"/>
          <p:cNvSpPr/>
          <p:nvPr/>
        </p:nvSpPr>
        <p:spPr>
          <a:xfrm>
            <a:off x="4139952" y="4653136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Resurrected 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is now available for all user having atleast read access(view only) for this Git repository in TeamForge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platzhalter 1"/>
          <p:cNvSpPr txBox="1">
            <a:spLocks/>
          </p:cNvSpPr>
          <p:nvPr/>
        </p:nvSpPr>
        <p:spPr>
          <a:xfrm>
            <a:off x="323528" y="908720"/>
            <a:ext cx="8820472" cy="498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s-AR" sz="1800" b="1" i="1" dirty="0" smtClean="0">
                <a:solidFill>
                  <a:srgbClr val="1C1C1C"/>
                </a:solidFill>
              </a:rPr>
              <a:t>TeamForge Git Integration allows you to restore history as it was just  before ‘re-write’,  into  a separate branch right from Gerrit WebUI</a:t>
            </a:r>
            <a:endParaRPr lang="en-GB" sz="1000" b="1" i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70435"/>
            <a:ext cx="6176915" cy="68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/>
          <p:nvPr/>
        </p:nvSpPr>
        <p:spPr>
          <a:xfrm>
            <a:off x="1443072" y="5261138"/>
            <a:ext cx="5878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Resurrected 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visible to all users  who  have atleast ‘view-only’ access to Git repository in TeamForge</a:t>
            </a:r>
          </a:p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 command  on git client side will show restored branch 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4" descr="C:\Users\sheta\AppData\Local\Microsoft\Windows\Temporary Internet Files\Content.IE5\MIB6ZS4Q\MC90043379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81173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Gerade Verbindung mit Pfeil 37"/>
          <p:cNvCxnSpPr/>
          <p:nvPr/>
        </p:nvCxnSpPr>
        <p:spPr>
          <a:xfrm flipH="1">
            <a:off x="2051720" y="558924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3167529" y="6165304"/>
            <a:ext cx="972423" cy="14401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/>
          <p:cNvSpPr/>
          <p:nvPr/>
        </p:nvSpPr>
        <p:spPr>
          <a:xfrm>
            <a:off x="4898604" y="1340768"/>
            <a:ext cx="1473596" cy="2160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7092280" y="2792472"/>
            <a:ext cx="202516" cy="231076"/>
            <a:chOff x="834" y="2595"/>
            <a:chExt cx="156" cy="178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4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45" name="Rectangle 19"/>
          <p:cNvSpPr/>
          <p:nvPr/>
        </p:nvSpPr>
        <p:spPr>
          <a:xfrm>
            <a:off x="7236296" y="1196752"/>
            <a:ext cx="18575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as 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Gerrit Administrator </a:t>
            </a:r>
            <a:endParaRPr lang="es-AR" sz="1000" b="1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5"/>
          <p:cNvGrpSpPr>
            <a:grpSpLocks/>
          </p:cNvGrpSpPr>
          <p:nvPr/>
        </p:nvGrpSpPr>
        <p:grpSpPr bwMode="auto">
          <a:xfrm>
            <a:off x="1307785" y="2827618"/>
            <a:ext cx="202516" cy="231076"/>
            <a:chOff x="834" y="2595"/>
            <a:chExt cx="156" cy="178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 smtClean="0">
                  <a:solidFill>
                    <a:schemeClr val="bg1"/>
                  </a:solidFill>
                  <a:latin typeface="Franklin Gothic Medium" pitchFamily="34" charset="0"/>
                </a:rPr>
                <a:t>3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51" name="Rechteck 50"/>
          <p:cNvSpPr/>
          <p:nvPr/>
        </p:nvSpPr>
        <p:spPr>
          <a:xfrm>
            <a:off x="1613555" y="2835541"/>
            <a:ext cx="582182" cy="16141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19"/>
          <p:cNvSpPr/>
          <p:nvPr/>
        </p:nvSpPr>
        <p:spPr>
          <a:xfrm>
            <a:off x="3748536" y="1741219"/>
            <a:ext cx="2623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 Gerrit and select Git repository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557770" y="1611405"/>
            <a:ext cx="352650" cy="16141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3563888" y="1759401"/>
            <a:ext cx="202516" cy="231076"/>
            <a:chOff x="834" y="2595"/>
            <a:chExt cx="156" cy="178"/>
          </a:xfrm>
        </p:grpSpPr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2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57" name="Rectangle 19"/>
          <p:cNvSpPr/>
          <p:nvPr/>
        </p:nvSpPr>
        <p:spPr>
          <a:xfrm>
            <a:off x="35496" y="2812866"/>
            <a:ext cx="1302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‘</a:t>
            </a:r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Re-written history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39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</a:t>
            </a:r>
            <a:r>
              <a:rPr lang="en-US" sz="3200" dirty="0"/>
              <a:t>. </a:t>
            </a:r>
            <a:r>
              <a:rPr lang="en-US" sz="3200" b="1" dirty="0" smtClean="0"/>
              <a:t>How one can </a:t>
            </a:r>
            <a:r>
              <a:rPr lang="en-US" sz="3200" b="1" dirty="0"/>
              <a:t>rewrite </a:t>
            </a:r>
            <a:r>
              <a:rPr lang="en-US" sz="3200" b="1" dirty="0" smtClean="0"/>
              <a:t>history in </a:t>
            </a:r>
            <a:r>
              <a:rPr lang="en-US" sz="3200" b="1" dirty="0" err="1" smtClean="0"/>
              <a:t>Git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002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 smtClean="0"/>
              <a:t>Restore</a:t>
            </a:r>
            <a:r>
              <a:rPr lang="en-GB" sz="2800" dirty="0" smtClean="0"/>
              <a:t> (</a:t>
            </a:r>
            <a:r>
              <a:rPr lang="en-GB" sz="2800" dirty="0"/>
              <a:t>resurrect) History U</a:t>
            </a:r>
            <a:r>
              <a:rPr lang="en-GB" sz="2800" dirty="0" smtClean="0"/>
              <a:t>sing Git Command Line</a:t>
            </a:r>
            <a:r>
              <a:rPr lang="en-GB" sz="2400" dirty="0" smtClean="0"/>
              <a:t> </a:t>
            </a:r>
            <a:endParaRPr lang="en-GB" sz="2800" dirty="0"/>
          </a:p>
        </p:txBody>
      </p:sp>
      <p:sp>
        <p:nvSpPr>
          <p:cNvPr id="35" name="Textplatzhalter 1"/>
          <p:cNvSpPr txBox="1">
            <a:spLocks/>
          </p:cNvSpPr>
          <p:nvPr/>
        </p:nvSpPr>
        <p:spPr>
          <a:xfrm>
            <a:off x="251520" y="986408"/>
            <a:ext cx="8820472" cy="498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s-AR" sz="1800" b="1" dirty="0" smtClean="0">
                <a:solidFill>
                  <a:srgbClr val="1C1C1C"/>
                </a:solidFill>
              </a:rPr>
              <a:t>Alternatively </a:t>
            </a:r>
            <a:r>
              <a:rPr lang="es-AR" sz="1800" b="1" i="1" dirty="0" smtClean="0">
                <a:solidFill>
                  <a:srgbClr val="1C1C1C"/>
                </a:solidFill>
              </a:rPr>
              <a:t>users having permissions to create a new branch can restore history by using their git client</a:t>
            </a:r>
            <a:endParaRPr lang="en-GB" sz="1000" b="1" i="1" dirty="0" smtClean="0">
              <a:solidFill>
                <a:schemeClr val="bg2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18" y="1844824"/>
            <a:ext cx="6188246" cy="573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2571953" y="2243721"/>
            <a:ext cx="1972131" cy="177167"/>
          </a:xfrm>
          <a:prstGeom prst="rect">
            <a:avLst/>
          </a:prstGeom>
          <a:noFill/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5"/>
          <p:cNvGrpSpPr>
            <a:grpSpLocks/>
          </p:cNvGrpSpPr>
          <p:nvPr/>
        </p:nvGrpSpPr>
        <p:grpSpPr bwMode="auto">
          <a:xfrm>
            <a:off x="2267744" y="1829772"/>
            <a:ext cx="202516" cy="231076"/>
            <a:chOff x="834" y="2595"/>
            <a:chExt cx="156" cy="178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1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45" name="Rectangle 19"/>
          <p:cNvSpPr/>
          <p:nvPr/>
        </p:nvSpPr>
        <p:spPr>
          <a:xfrm>
            <a:off x="323528" y="1804754"/>
            <a:ext cx="1857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this command on git command line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2267744" y="2204864"/>
            <a:ext cx="202516" cy="231076"/>
            <a:chOff x="834" y="2595"/>
            <a:chExt cx="156" cy="178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b="0" dirty="0" smtClean="0">
                  <a:solidFill>
                    <a:schemeClr val="bg1"/>
                  </a:solidFill>
                  <a:latin typeface="Franklin Gothic Medium" pitchFamily="34" charset="0"/>
                </a:rPr>
                <a:t>2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52" name="Rectangle 19"/>
          <p:cNvSpPr/>
          <p:nvPr/>
        </p:nvSpPr>
        <p:spPr>
          <a:xfrm>
            <a:off x="323528" y="2164794"/>
            <a:ext cx="1857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 HEAD SHA1 of  branch created after history ’re-write’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86" y="2924944"/>
            <a:ext cx="6182378" cy="28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2267744" y="2549852"/>
            <a:ext cx="202516" cy="231076"/>
            <a:chOff x="834" y="2595"/>
            <a:chExt cx="156" cy="178"/>
          </a:xfrm>
        </p:grpSpPr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3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57" name="Rectangle 19"/>
          <p:cNvSpPr/>
          <p:nvPr/>
        </p:nvSpPr>
        <p:spPr>
          <a:xfrm>
            <a:off x="338204" y="2884874"/>
            <a:ext cx="1857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copied SHA1 to create new local branch  in Git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689625" y="2891793"/>
            <a:ext cx="6058839" cy="177167"/>
          </a:xfrm>
          <a:prstGeom prst="rect">
            <a:avLst/>
          </a:prstGeom>
          <a:noFill/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18" y="3356992"/>
            <a:ext cx="618824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hteck 59"/>
          <p:cNvSpPr/>
          <p:nvPr/>
        </p:nvSpPr>
        <p:spPr>
          <a:xfrm>
            <a:off x="2689625" y="3323841"/>
            <a:ext cx="6058839" cy="177167"/>
          </a:xfrm>
          <a:prstGeom prst="rect">
            <a:avLst/>
          </a:prstGeom>
          <a:noFill/>
          <a:ln w="127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19"/>
          <p:cNvSpPr/>
          <p:nvPr/>
        </p:nvSpPr>
        <p:spPr>
          <a:xfrm>
            <a:off x="323528" y="3284984"/>
            <a:ext cx="18575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this local branch to remote ‘blessed reposiotry’</a:t>
            </a:r>
          </a:p>
          <a:p>
            <a:pPr algn="r"/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17" y="4221088"/>
            <a:ext cx="4003767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hteck 62"/>
          <p:cNvSpPr/>
          <p:nvPr/>
        </p:nvSpPr>
        <p:spPr>
          <a:xfrm>
            <a:off x="4759043" y="4941168"/>
            <a:ext cx="2765285" cy="20097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19"/>
          <p:cNvSpPr/>
          <p:nvPr/>
        </p:nvSpPr>
        <p:spPr>
          <a:xfrm>
            <a:off x="5148064" y="5333146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000" b="1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Resurrected  </a:t>
            </a:r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 via command line is now available for all user having atleast read access(view only) for this Git repository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" name="Picture 4" descr="C:\Users\sheta\AppData\Local\Microsoft\Windows\Temporary Internet Files\Content.IE5\MIB6ZS4Q\MC90043379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3" y="533314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r="22794" b="76403"/>
          <a:stretch/>
        </p:blipFill>
        <p:spPr bwMode="auto">
          <a:xfrm>
            <a:off x="2627784" y="1844824"/>
            <a:ext cx="5877269" cy="135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86" y="2559073"/>
            <a:ext cx="6182378" cy="149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19"/>
          <p:cNvSpPr/>
          <p:nvPr/>
        </p:nvSpPr>
        <p:spPr>
          <a:xfrm>
            <a:off x="338204" y="2492896"/>
            <a:ext cx="1857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1000" dirty="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SHA1  of rewritten history from server </a:t>
            </a:r>
            <a:endParaRPr lang="es-AR" sz="1000" dirty="0">
              <a:solidFill>
                <a:srgbClr val="1C1C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Group 5"/>
          <p:cNvGrpSpPr>
            <a:grpSpLocks/>
          </p:cNvGrpSpPr>
          <p:nvPr/>
        </p:nvGrpSpPr>
        <p:grpSpPr bwMode="auto">
          <a:xfrm>
            <a:off x="2268552" y="2924944"/>
            <a:ext cx="202516" cy="231076"/>
            <a:chOff x="834" y="2595"/>
            <a:chExt cx="156" cy="178"/>
          </a:xfrm>
        </p:grpSpPr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4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grpSp>
        <p:nvGrpSpPr>
          <p:cNvPr id="72" name="Group 5"/>
          <p:cNvGrpSpPr>
            <a:grpSpLocks/>
          </p:cNvGrpSpPr>
          <p:nvPr/>
        </p:nvGrpSpPr>
        <p:grpSpPr bwMode="auto">
          <a:xfrm>
            <a:off x="2267744" y="3341940"/>
            <a:ext cx="202516" cy="231076"/>
            <a:chOff x="834" y="2595"/>
            <a:chExt cx="156" cy="178"/>
          </a:xfrm>
        </p:grpSpPr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846" y="2613"/>
              <a:ext cx="144" cy="144"/>
            </a:xfrm>
            <a:prstGeom prst="ellipse">
              <a:avLst/>
            </a:prstGeom>
            <a:solidFill>
              <a:srgbClr val="F59000"/>
            </a:solidFill>
            <a:ln w="9525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834" y="2595"/>
              <a:ext cx="12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sz="900" dirty="0">
                  <a:solidFill>
                    <a:schemeClr val="bg1"/>
                  </a:solidFill>
                  <a:latin typeface="Franklin Gothic Medium" pitchFamily="34" charset="0"/>
                </a:rPr>
                <a:t>5</a:t>
              </a:r>
              <a:endParaRPr lang="en-US" sz="900" b="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6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68142" y="145342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details on both options can be found on </a:t>
            </a:r>
            <a:r>
              <a:rPr lang="en-GB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hcn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our README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78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5757"/>
            <a:ext cx="8686800" cy="731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Base History Re-Write</a:t>
            </a:r>
            <a:endParaRPr lang="en-US" dirty="0"/>
          </a:p>
        </p:txBody>
      </p:sp>
      <p:sp>
        <p:nvSpPr>
          <p:cNvPr id="4" name="Flussdiagramm: Magnetplattenspeicher 3"/>
          <p:cNvSpPr/>
          <p:nvPr/>
        </p:nvSpPr>
        <p:spPr>
          <a:xfrm>
            <a:off x="3419872" y="1268760"/>
            <a:ext cx="648072" cy="115212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/>
              <a:t>Blessed Git Repo</a:t>
            </a:r>
            <a:endParaRPr lang="en-GB" sz="1050" b="1" dirty="0"/>
          </a:p>
        </p:txBody>
      </p:sp>
      <p:grpSp>
        <p:nvGrpSpPr>
          <p:cNvPr id="225" name="Gruppieren 224"/>
          <p:cNvGrpSpPr/>
          <p:nvPr/>
        </p:nvGrpSpPr>
        <p:grpSpPr>
          <a:xfrm>
            <a:off x="1395790" y="2348880"/>
            <a:ext cx="2096090" cy="3101788"/>
            <a:chOff x="1395790" y="2348880"/>
            <a:chExt cx="2096090" cy="3101788"/>
          </a:xfrm>
        </p:grpSpPr>
        <p:sp>
          <p:nvSpPr>
            <p:cNvPr id="41" name="Flussdiagramm: Magnetplattenspeicher 40"/>
            <p:cNvSpPr/>
            <p:nvPr/>
          </p:nvSpPr>
          <p:spPr>
            <a:xfrm>
              <a:off x="1395790" y="4437112"/>
              <a:ext cx="648072" cy="1013556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/>
                <a:t>Local Git Repo</a:t>
              </a:r>
              <a:endParaRPr lang="en-GB" sz="1050" b="1" dirty="0"/>
            </a:p>
          </p:txBody>
        </p:sp>
        <p:cxnSp>
          <p:nvCxnSpPr>
            <p:cNvPr id="59" name="Gewinkelte Verbindung 58"/>
            <p:cNvCxnSpPr>
              <a:endCxn id="41" idx="1"/>
            </p:cNvCxnSpPr>
            <p:nvPr/>
          </p:nvCxnSpPr>
          <p:spPr>
            <a:xfrm rot="5400000">
              <a:off x="1561737" y="2506969"/>
              <a:ext cx="2088232" cy="1772054"/>
            </a:xfrm>
            <a:prstGeom prst="bentConnector3">
              <a:avLst>
                <a:gd name="adj1" fmla="val 7103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1803200" y="3823156"/>
              <a:ext cx="7525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it clone</a:t>
              </a:r>
              <a:endParaRPr lang="en-GB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24" name="Gruppieren 223"/>
          <p:cNvGrpSpPr/>
          <p:nvPr/>
        </p:nvGrpSpPr>
        <p:grpSpPr>
          <a:xfrm>
            <a:off x="395536" y="4358356"/>
            <a:ext cx="1082896" cy="841567"/>
            <a:chOff x="395536" y="4358356"/>
            <a:chExt cx="1082896" cy="841567"/>
          </a:xfrm>
        </p:grpSpPr>
        <p:pic>
          <p:nvPicPr>
            <p:cNvPr id="65" name="Picture 9" descr="http://icons.iconarchive.com/icons/artua/dragon-soft/512/Us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1560" y="4358356"/>
              <a:ext cx="569316" cy="58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feld 65"/>
            <p:cNvSpPr txBox="1"/>
            <p:nvPr/>
          </p:nvSpPr>
          <p:spPr>
            <a:xfrm>
              <a:off x="395536" y="4898444"/>
              <a:ext cx="1082896" cy="301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Developer </a:t>
              </a:r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3563888" y="4257092"/>
            <a:ext cx="2592288" cy="2196244"/>
            <a:chOff x="3563888" y="4257092"/>
            <a:chExt cx="2592288" cy="2196244"/>
          </a:xfrm>
        </p:grpSpPr>
        <p:sp>
          <p:nvSpPr>
            <p:cNvPr id="109" name="Flussdiagramm: Mehrere Dokumente 108"/>
            <p:cNvSpPr/>
            <p:nvPr/>
          </p:nvSpPr>
          <p:spPr>
            <a:xfrm>
              <a:off x="4696251" y="5534012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lussdiagramm: Mehrere Dokumente 110"/>
            <p:cNvSpPr/>
            <p:nvPr/>
          </p:nvSpPr>
          <p:spPr>
            <a:xfrm>
              <a:off x="4696251" y="5018620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Flussdiagramm: Mehrere Dokumente 112"/>
            <p:cNvSpPr/>
            <p:nvPr/>
          </p:nvSpPr>
          <p:spPr>
            <a:xfrm>
              <a:off x="4696251" y="4514564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9" name="Gruppieren 228"/>
            <p:cNvGrpSpPr/>
            <p:nvPr/>
          </p:nvGrpSpPr>
          <p:grpSpPr>
            <a:xfrm>
              <a:off x="3563888" y="4257092"/>
              <a:ext cx="2592288" cy="2196244"/>
              <a:chOff x="3563888" y="4257092"/>
              <a:chExt cx="2592288" cy="2196244"/>
            </a:xfrm>
          </p:grpSpPr>
          <p:pic>
            <p:nvPicPr>
              <p:cNvPr id="91" name="Picture 9" descr="http://icons.iconarchive.com/icons/artua/dragon-soft/512/Use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43580" y="4290441"/>
                <a:ext cx="569316" cy="582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feld 91"/>
              <p:cNvSpPr txBox="1"/>
              <p:nvPr/>
            </p:nvSpPr>
            <p:spPr>
              <a:xfrm>
                <a:off x="3563888" y="4797152"/>
                <a:ext cx="1082896" cy="3014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sz="12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Developer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GB" sz="12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06" name="Rechteckige Legende 105"/>
              <p:cNvSpPr/>
              <p:nvPr/>
            </p:nvSpPr>
            <p:spPr>
              <a:xfrm>
                <a:off x="4763807" y="4257092"/>
                <a:ext cx="1372604" cy="2196244"/>
              </a:xfrm>
              <a:prstGeom prst="wedgeRectCallout">
                <a:avLst>
                  <a:gd name="adj1" fmla="val -68012"/>
                  <a:gd name="adj2" fmla="val -17350"/>
                </a:avLst>
              </a:prstGeom>
              <a:solidFill>
                <a:srgbClr val="FFFFCC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lussdiagramm: Mehrere Dokumente 106"/>
              <p:cNvSpPr/>
              <p:nvPr/>
            </p:nvSpPr>
            <p:spPr>
              <a:xfrm>
                <a:off x="4788024" y="5954724"/>
                <a:ext cx="487294" cy="288032"/>
              </a:xfrm>
              <a:prstGeom prst="flowChartMultidocument">
                <a:avLst/>
              </a:prstGeom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Flussdiagramm: Mehrere Dokumente 107"/>
              <p:cNvSpPr/>
              <p:nvPr/>
            </p:nvSpPr>
            <p:spPr>
              <a:xfrm>
                <a:off x="4780569" y="5450668"/>
                <a:ext cx="487294" cy="288032"/>
              </a:xfrm>
              <a:prstGeom prst="flowChartMultidocument">
                <a:avLst/>
              </a:prstGeom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Flussdiagramm: Mehrere Dokumente 109"/>
              <p:cNvSpPr/>
              <p:nvPr/>
            </p:nvSpPr>
            <p:spPr>
              <a:xfrm>
                <a:off x="4780569" y="4935276"/>
                <a:ext cx="487294" cy="288032"/>
              </a:xfrm>
              <a:prstGeom prst="flowChartMultidocument">
                <a:avLst/>
              </a:prstGeom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Flussdiagramm: Mehrere Dokumente 111"/>
              <p:cNvSpPr/>
              <p:nvPr/>
            </p:nvSpPr>
            <p:spPr>
              <a:xfrm>
                <a:off x="4785021" y="4442556"/>
                <a:ext cx="487294" cy="288032"/>
              </a:xfrm>
              <a:prstGeom prst="flowChartMultidocument">
                <a:avLst/>
              </a:prstGeom>
              <a:scene3d>
                <a:camera prst="isometricOffAxis1Left"/>
                <a:lightRig rig="threePt" dir="t"/>
              </a:scene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Geschweifte Klammer rechts 113"/>
              <p:cNvSpPr/>
              <p:nvPr/>
            </p:nvSpPr>
            <p:spPr>
              <a:xfrm>
                <a:off x="5183545" y="4442556"/>
                <a:ext cx="79866" cy="2880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Geschweifte Klammer rechts 114"/>
              <p:cNvSpPr/>
              <p:nvPr/>
            </p:nvSpPr>
            <p:spPr>
              <a:xfrm>
                <a:off x="5192449" y="5018620"/>
                <a:ext cx="79866" cy="2880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Geschweifte Klammer rechts 115"/>
              <p:cNvSpPr/>
              <p:nvPr/>
            </p:nvSpPr>
            <p:spPr>
              <a:xfrm>
                <a:off x="5200307" y="5522676"/>
                <a:ext cx="79866" cy="2880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Geschweifte Klammer rechts 116"/>
              <p:cNvSpPr/>
              <p:nvPr/>
            </p:nvSpPr>
            <p:spPr>
              <a:xfrm>
                <a:off x="5200307" y="5954724"/>
                <a:ext cx="79866" cy="2880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5227405" y="5904202"/>
                <a:ext cx="9090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Commit #1</a:t>
                </a:r>
              </a:p>
              <a:p>
                <a:r>
                  <a:rPr lang="en-GB" sz="6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Initially files added</a:t>
                </a:r>
              </a:p>
              <a:p>
                <a:r>
                  <a:rPr lang="en-GB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File A added</a:t>
                </a:r>
                <a:endParaRPr lang="en-GB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5247170" y="5497414"/>
                <a:ext cx="9090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Commit #2</a:t>
                </a:r>
              </a:p>
              <a:p>
                <a:r>
                  <a:rPr lang="en-GB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More files added</a:t>
                </a:r>
                <a:endParaRPr lang="en-GB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227405" y="4993359"/>
                <a:ext cx="9090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Commit #3</a:t>
                </a:r>
              </a:p>
              <a:p>
                <a:r>
                  <a:rPr lang="en-GB" sz="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</a:t>
                </a:r>
                <a:r>
                  <a:rPr lang="en-GB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iles  modified</a:t>
                </a:r>
                <a:endParaRPr lang="en-GB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5227405" y="4417295"/>
                <a:ext cx="9090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Commit #4</a:t>
                </a:r>
              </a:p>
              <a:p>
                <a:r>
                  <a:rPr lang="en-GB" sz="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</a:t>
                </a:r>
                <a:r>
                  <a:rPr lang="en-GB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iles  Deleted</a:t>
                </a:r>
                <a:endParaRPr lang="en-GB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</p:grpSp>
      <p:grpSp>
        <p:nvGrpSpPr>
          <p:cNvPr id="237" name="Gruppieren 236"/>
          <p:cNvGrpSpPr/>
          <p:nvPr/>
        </p:nvGrpSpPr>
        <p:grpSpPr>
          <a:xfrm>
            <a:off x="6928499" y="4293096"/>
            <a:ext cx="1459925" cy="1188131"/>
            <a:chOff x="6928499" y="4293096"/>
            <a:chExt cx="1459925" cy="118813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6996055" y="4293096"/>
              <a:ext cx="1392369" cy="1188131"/>
              <a:chOff x="6996055" y="4293096"/>
              <a:chExt cx="1392369" cy="1188131"/>
            </a:xfrm>
          </p:grpSpPr>
          <p:sp>
            <p:nvSpPr>
              <p:cNvPr id="125" name="Rechteckige Legende 124"/>
              <p:cNvSpPr/>
              <p:nvPr/>
            </p:nvSpPr>
            <p:spPr>
              <a:xfrm>
                <a:off x="6996055" y="4293096"/>
                <a:ext cx="1372604" cy="1188131"/>
              </a:xfrm>
              <a:prstGeom prst="wedgeRectCallout">
                <a:avLst>
                  <a:gd name="adj1" fmla="val -58570"/>
                  <a:gd name="adj2" fmla="val -19168"/>
                </a:avLst>
              </a:prstGeom>
              <a:solidFill>
                <a:srgbClr val="FFFFCC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Flussdiagramm: Mehrere Dokumente 126"/>
              <p:cNvSpPr/>
              <p:nvPr/>
            </p:nvSpPr>
            <p:spPr>
              <a:xfrm>
                <a:off x="7012817" y="4478560"/>
                <a:ext cx="402976" cy="288032"/>
              </a:xfrm>
              <a:prstGeom prst="flowChartMultidocumen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Geschweifte Klammer rechts 134"/>
              <p:cNvSpPr/>
              <p:nvPr/>
            </p:nvSpPr>
            <p:spPr>
              <a:xfrm>
                <a:off x="7432555" y="4550568"/>
                <a:ext cx="79866" cy="2880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Geschweifte Klammer rechts 135"/>
              <p:cNvSpPr/>
              <p:nvPr/>
            </p:nvSpPr>
            <p:spPr>
              <a:xfrm>
                <a:off x="7432555" y="4982616"/>
                <a:ext cx="79866" cy="28803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Textfeld 136"/>
              <p:cNvSpPr txBox="1"/>
              <p:nvPr/>
            </p:nvSpPr>
            <p:spPr>
              <a:xfrm>
                <a:off x="7459653" y="4932094"/>
                <a:ext cx="9090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Commit #1</a:t>
                </a:r>
              </a:p>
              <a:p>
                <a:r>
                  <a:rPr lang="en-GB" sz="6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Initially files added</a:t>
                </a:r>
              </a:p>
              <a:p>
                <a:r>
                  <a:rPr lang="en-GB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File A added</a:t>
                </a:r>
                <a:endParaRPr lang="en-GB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38" name="Textfeld 137"/>
              <p:cNvSpPr txBox="1"/>
              <p:nvPr/>
            </p:nvSpPr>
            <p:spPr>
              <a:xfrm>
                <a:off x="7479418" y="4525306"/>
                <a:ext cx="9090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Commit #5</a:t>
                </a:r>
              </a:p>
              <a:p>
                <a:r>
                  <a:rPr lang="en-GB" sz="6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More files added</a:t>
                </a:r>
              </a:p>
              <a:p>
                <a:r>
                  <a:rPr lang="en-GB" sz="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File X added</a:t>
                </a:r>
                <a:endParaRPr lang="en-GB" sz="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126" name="Flussdiagramm: Mehrere Dokumente 125"/>
            <p:cNvSpPr/>
            <p:nvPr/>
          </p:nvSpPr>
          <p:spPr>
            <a:xfrm>
              <a:off x="6932951" y="4982616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Flussdiagramm: Mehrere Dokumente 127"/>
            <p:cNvSpPr/>
            <p:nvPr/>
          </p:nvSpPr>
          <p:spPr>
            <a:xfrm>
              <a:off x="6928499" y="4561904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6" name="Gruppieren 225"/>
          <p:cNvGrpSpPr/>
          <p:nvPr/>
        </p:nvGrpSpPr>
        <p:grpSpPr>
          <a:xfrm>
            <a:off x="3943369" y="2360216"/>
            <a:ext cx="3938449" cy="1944216"/>
            <a:chOff x="3943369" y="2360216"/>
            <a:chExt cx="3938449" cy="1944216"/>
          </a:xfrm>
        </p:grpSpPr>
        <p:cxnSp>
          <p:nvCxnSpPr>
            <p:cNvPr id="172" name="Gewinkelte Verbindung 171"/>
            <p:cNvCxnSpPr/>
            <p:nvPr/>
          </p:nvCxnSpPr>
          <p:spPr>
            <a:xfrm rot="16200000" flipV="1">
              <a:off x="4940486" y="1363099"/>
              <a:ext cx="1944216" cy="3938449"/>
            </a:xfrm>
            <a:prstGeom prst="bentConnector3">
              <a:avLst>
                <a:gd name="adj1" fmla="val 2407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feld 180"/>
            <p:cNvSpPr txBox="1"/>
            <p:nvPr/>
          </p:nvSpPr>
          <p:spPr>
            <a:xfrm>
              <a:off x="4999110" y="3830851"/>
              <a:ext cx="151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it push </a:t>
              </a:r>
              <a:r>
                <a:rPr lang="en-GB" sz="1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–f </a:t>
              </a:r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origin master </a:t>
              </a:r>
              <a:endParaRPr lang="en-GB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36" name="Gruppieren 235"/>
          <p:cNvGrpSpPr/>
          <p:nvPr/>
        </p:nvGrpSpPr>
        <p:grpSpPr>
          <a:xfrm>
            <a:off x="1743923" y="908720"/>
            <a:ext cx="1459925" cy="2628292"/>
            <a:chOff x="1743923" y="908720"/>
            <a:chExt cx="1459925" cy="2628292"/>
          </a:xfrm>
        </p:grpSpPr>
        <p:sp>
          <p:nvSpPr>
            <p:cNvPr id="6" name="Rechteckige Legende 5"/>
            <p:cNvSpPr/>
            <p:nvPr/>
          </p:nvSpPr>
          <p:spPr>
            <a:xfrm>
              <a:off x="1811479" y="1340768"/>
              <a:ext cx="1372604" cy="2196244"/>
            </a:xfrm>
            <a:prstGeom prst="wedgeRectCallout">
              <a:avLst>
                <a:gd name="adj1" fmla="val 63126"/>
                <a:gd name="adj2" fmla="val -19973"/>
              </a:avLst>
            </a:prstGeom>
            <a:solidFill>
              <a:srgbClr val="FFFFCC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ussdiagramm: Mehrere Dokumente 15"/>
            <p:cNvSpPr/>
            <p:nvPr/>
          </p:nvSpPr>
          <p:spPr>
            <a:xfrm>
              <a:off x="1748375" y="3038400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ussdiagramm: Mehrere Dokumente 16"/>
            <p:cNvSpPr/>
            <p:nvPr/>
          </p:nvSpPr>
          <p:spPr>
            <a:xfrm>
              <a:off x="1828241" y="2534344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ussdiagramm: Mehrere Dokumente 17"/>
            <p:cNvSpPr/>
            <p:nvPr/>
          </p:nvSpPr>
          <p:spPr>
            <a:xfrm>
              <a:off x="1743923" y="2617688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ussdiagramm: Mehrere Dokumente 18"/>
            <p:cNvSpPr/>
            <p:nvPr/>
          </p:nvSpPr>
          <p:spPr>
            <a:xfrm>
              <a:off x="1828241" y="2018952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lussdiagramm: Mehrere Dokumente 19"/>
            <p:cNvSpPr/>
            <p:nvPr/>
          </p:nvSpPr>
          <p:spPr>
            <a:xfrm>
              <a:off x="1743923" y="2102296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lussdiagramm: Mehrere Dokumente 20"/>
            <p:cNvSpPr/>
            <p:nvPr/>
          </p:nvSpPr>
          <p:spPr>
            <a:xfrm>
              <a:off x="1832693" y="1526232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lussdiagramm: Mehrere Dokumente 21"/>
            <p:cNvSpPr/>
            <p:nvPr/>
          </p:nvSpPr>
          <p:spPr>
            <a:xfrm>
              <a:off x="1743923" y="1598240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Geschweifte Klammer rechts 22"/>
            <p:cNvSpPr/>
            <p:nvPr/>
          </p:nvSpPr>
          <p:spPr>
            <a:xfrm>
              <a:off x="2231217" y="1526232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Geschweifte Klammer rechts 23"/>
            <p:cNvSpPr/>
            <p:nvPr/>
          </p:nvSpPr>
          <p:spPr>
            <a:xfrm>
              <a:off x="2240121" y="2102296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Geschweifte Klammer rechts 24"/>
            <p:cNvSpPr/>
            <p:nvPr/>
          </p:nvSpPr>
          <p:spPr>
            <a:xfrm>
              <a:off x="2247979" y="2606352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Geschweifte Klammer rechts 25"/>
            <p:cNvSpPr/>
            <p:nvPr/>
          </p:nvSpPr>
          <p:spPr>
            <a:xfrm>
              <a:off x="2247979" y="3038400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275077" y="2987878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#1</a:t>
              </a:r>
            </a:p>
            <a:p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Initially files added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added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294842" y="2581090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#2</a:t>
              </a:r>
            </a:p>
            <a:p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More files added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B Added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2275077" y="2062009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#3</a:t>
              </a:r>
            </a:p>
            <a:p>
              <a:r>
                <a:rPr lang="en-GB" sz="6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iles  modified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modified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2275077" y="1500971"/>
              <a:ext cx="909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#4</a:t>
              </a:r>
            </a:p>
            <a:p>
              <a:r>
                <a:rPr lang="en-GB" sz="6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iles  Deleted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Delete</a:t>
              </a:r>
            </a:p>
            <a:p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1832920" y="908720"/>
              <a:ext cx="1298920" cy="301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Change log</a:t>
              </a:r>
            </a:p>
          </p:txBody>
        </p:sp>
      </p:grpSp>
      <p:grpSp>
        <p:nvGrpSpPr>
          <p:cNvPr id="233" name="Gruppieren 232"/>
          <p:cNvGrpSpPr/>
          <p:nvPr/>
        </p:nvGrpSpPr>
        <p:grpSpPr>
          <a:xfrm>
            <a:off x="4139952" y="908720"/>
            <a:ext cx="1631402" cy="1656184"/>
            <a:chOff x="4139952" y="908720"/>
            <a:chExt cx="1631402" cy="1656184"/>
          </a:xfrm>
        </p:grpSpPr>
        <p:sp>
          <p:nvSpPr>
            <p:cNvPr id="184" name="Textfeld 183"/>
            <p:cNvSpPr txBox="1"/>
            <p:nvPr/>
          </p:nvSpPr>
          <p:spPr>
            <a:xfrm>
              <a:off x="4139952" y="908720"/>
              <a:ext cx="1631402" cy="3014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2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Change log after History Re-Write </a:t>
              </a:r>
            </a:p>
          </p:txBody>
        </p:sp>
        <p:sp>
          <p:nvSpPr>
            <p:cNvPr id="186" name="Rechteckige Legende 185"/>
            <p:cNvSpPr/>
            <p:nvPr/>
          </p:nvSpPr>
          <p:spPr>
            <a:xfrm>
              <a:off x="4279516" y="1376773"/>
              <a:ext cx="1372604" cy="1188131"/>
            </a:xfrm>
            <a:prstGeom prst="wedgeRectCallout">
              <a:avLst>
                <a:gd name="adj1" fmla="val -60144"/>
                <a:gd name="adj2" fmla="val -17956"/>
              </a:avLst>
            </a:prstGeom>
            <a:solidFill>
              <a:srgbClr val="FFFFCC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Flussdiagramm: Mehrere Dokumente 186"/>
            <p:cNvSpPr/>
            <p:nvPr/>
          </p:nvSpPr>
          <p:spPr>
            <a:xfrm>
              <a:off x="4216412" y="2066293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Flussdiagramm: Mehrere Dokumente 187"/>
            <p:cNvSpPr/>
            <p:nvPr/>
          </p:nvSpPr>
          <p:spPr>
            <a:xfrm>
              <a:off x="4296278" y="1562237"/>
              <a:ext cx="402976" cy="288032"/>
            </a:xfrm>
            <a:prstGeom prst="flowChartMultidocument">
              <a:avLst/>
            </a:prstGeom>
            <a:scene3d>
              <a:camera prst="isometricLeftDown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Mehrere Dokumente 188"/>
            <p:cNvSpPr/>
            <p:nvPr/>
          </p:nvSpPr>
          <p:spPr>
            <a:xfrm>
              <a:off x="4211960" y="1645581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Geschweifte Klammer rechts 189"/>
            <p:cNvSpPr/>
            <p:nvPr/>
          </p:nvSpPr>
          <p:spPr>
            <a:xfrm>
              <a:off x="4716016" y="1634245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Geschweifte Klammer rechts 190"/>
            <p:cNvSpPr/>
            <p:nvPr/>
          </p:nvSpPr>
          <p:spPr>
            <a:xfrm>
              <a:off x="4716016" y="2066293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4743114" y="2015771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#1</a:t>
              </a:r>
            </a:p>
            <a:p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Initially files added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added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4762879" y="1608983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#5</a:t>
              </a:r>
            </a:p>
            <a:p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More files added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X added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2247979" y="4185084"/>
            <a:ext cx="1459925" cy="2196244"/>
            <a:chOff x="2247979" y="4185084"/>
            <a:chExt cx="1459925" cy="2196244"/>
          </a:xfrm>
        </p:grpSpPr>
        <p:sp>
          <p:nvSpPr>
            <p:cNvPr id="199" name="Rechteckige Legende 198"/>
            <p:cNvSpPr/>
            <p:nvPr/>
          </p:nvSpPr>
          <p:spPr>
            <a:xfrm>
              <a:off x="2315535" y="4185084"/>
              <a:ext cx="1372604" cy="2196244"/>
            </a:xfrm>
            <a:prstGeom prst="wedgeRectCallout">
              <a:avLst>
                <a:gd name="adj1" fmla="val -63291"/>
                <a:gd name="adj2" fmla="val -18334"/>
              </a:avLst>
            </a:prstGeom>
            <a:solidFill>
              <a:srgbClr val="FFFFCC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Flussdiagramm: Mehrere Dokumente 199"/>
            <p:cNvSpPr/>
            <p:nvPr/>
          </p:nvSpPr>
          <p:spPr>
            <a:xfrm>
              <a:off x="2252431" y="5882716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Flussdiagramm: Mehrere Dokumente 200"/>
            <p:cNvSpPr/>
            <p:nvPr/>
          </p:nvSpPr>
          <p:spPr>
            <a:xfrm>
              <a:off x="2332297" y="5378660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Flussdiagramm: Mehrere Dokumente 201"/>
            <p:cNvSpPr/>
            <p:nvPr/>
          </p:nvSpPr>
          <p:spPr>
            <a:xfrm>
              <a:off x="2247979" y="5462004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Flussdiagramm: Mehrere Dokumente 202"/>
            <p:cNvSpPr/>
            <p:nvPr/>
          </p:nvSpPr>
          <p:spPr>
            <a:xfrm>
              <a:off x="2332297" y="4863268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Flussdiagramm: Mehrere Dokumente 203"/>
            <p:cNvSpPr/>
            <p:nvPr/>
          </p:nvSpPr>
          <p:spPr>
            <a:xfrm>
              <a:off x="2247979" y="4946612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Flussdiagramm: Mehrere Dokumente 204"/>
            <p:cNvSpPr/>
            <p:nvPr/>
          </p:nvSpPr>
          <p:spPr>
            <a:xfrm>
              <a:off x="2336749" y="4370548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Flussdiagramm: Mehrere Dokumente 205"/>
            <p:cNvSpPr/>
            <p:nvPr/>
          </p:nvSpPr>
          <p:spPr>
            <a:xfrm>
              <a:off x="2247979" y="4442556"/>
              <a:ext cx="487294" cy="288032"/>
            </a:xfrm>
            <a:prstGeom prst="flowChartMultidocument">
              <a:avLst/>
            </a:prstGeom>
            <a:scene3d>
              <a:camera prst="isometricOffAxis1Left"/>
              <a:lightRig rig="threePt" dir="t"/>
            </a:scene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Geschweifte Klammer rechts 206"/>
            <p:cNvSpPr/>
            <p:nvPr/>
          </p:nvSpPr>
          <p:spPr>
            <a:xfrm>
              <a:off x="2735273" y="4370548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Geschweifte Klammer rechts 207"/>
            <p:cNvSpPr/>
            <p:nvPr/>
          </p:nvSpPr>
          <p:spPr>
            <a:xfrm>
              <a:off x="2744177" y="4946612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Geschweifte Klammer rechts 208"/>
            <p:cNvSpPr/>
            <p:nvPr/>
          </p:nvSpPr>
          <p:spPr>
            <a:xfrm>
              <a:off x="2752035" y="5450668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Geschweifte Klammer rechts 209"/>
            <p:cNvSpPr/>
            <p:nvPr/>
          </p:nvSpPr>
          <p:spPr>
            <a:xfrm>
              <a:off x="2752035" y="5882716"/>
              <a:ext cx="79866" cy="2880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2779133" y="5832194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#1</a:t>
              </a:r>
            </a:p>
            <a:p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Initially files added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added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2798898" y="5425406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#2</a:t>
              </a:r>
            </a:p>
            <a:p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More files added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B Added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2779133" y="4906325"/>
              <a:ext cx="9090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#3</a:t>
              </a:r>
            </a:p>
            <a:p>
              <a:r>
                <a:rPr lang="en-GB" sz="6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iles  modified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modified</a:t>
              </a:r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2779133" y="4345287"/>
              <a:ext cx="909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Commit #4</a:t>
              </a:r>
            </a:p>
            <a:p>
              <a:r>
                <a:rPr lang="en-GB" sz="6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r>
                <a:rPr lang="en-GB" sz="6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iles  Deleted</a:t>
              </a:r>
            </a:p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File A Delete</a:t>
              </a:r>
            </a:p>
            <a:p>
              <a:endParaRPr lang="en-GB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35" name="Gruppieren 234"/>
          <p:cNvGrpSpPr/>
          <p:nvPr/>
        </p:nvGrpSpPr>
        <p:grpSpPr>
          <a:xfrm>
            <a:off x="6177269" y="4941168"/>
            <a:ext cx="1059027" cy="272063"/>
            <a:chOff x="6177269" y="4941168"/>
            <a:chExt cx="1059027" cy="272063"/>
          </a:xfrm>
        </p:grpSpPr>
        <p:cxnSp>
          <p:nvCxnSpPr>
            <p:cNvPr id="220" name="Gerade Verbindung mit Pfeil 219"/>
            <p:cNvCxnSpPr/>
            <p:nvPr/>
          </p:nvCxnSpPr>
          <p:spPr>
            <a:xfrm>
              <a:off x="6228184" y="494116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feld 220"/>
            <p:cNvSpPr txBox="1"/>
            <p:nvPr/>
          </p:nvSpPr>
          <p:spPr>
            <a:xfrm>
              <a:off x="6177269" y="5013176"/>
              <a:ext cx="105902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Local git commit(s)</a:t>
              </a:r>
              <a:endParaRPr lang="en-GB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23" name="Stern mit 12 Zacken 222"/>
          <p:cNvSpPr/>
          <p:nvPr/>
        </p:nvSpPr>
        <p:spPr>
          <a:xfrm>
            <a:off x="5964405" y="1059459"/>
            <a:ext cx="2902775" cy="2186825"/>
          </a:xfrm>
          <a:prstGeom prst="star12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GB" sz="800" b="1" dirty="0" smtClean="0"/>
              <a:t>No traces about deleted changes </a:t>
            </a:r>
            <a:r>
              <a:rPr lang="en-GB" sz="800" dirty="0" smtClean="0"/>
              <a:t>(commits &amp; metadata associated, files, directories)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800" dirty="0" smtClean="0"/>
              <a:t>Periodic ‘Garbage Collector’ will remove references soon and thereon no references will be available on ‘blessed repository’ 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800" dirty="0"/>
          </a:p>
        </p:txBody>
      </p:sp>
      <p:grpSp>
        <p:nvGrpSpPr>
          <p:cNvPr id="232" name="Gruppieren 231"/>
          <p:cNvGrpSpPr/>
          <p:nvPr/>
        </p:nvGrpSpPr>
        <p:grpSpPr>
          <a:xfrm>
            <a:off x="3709241" y="4422288"/>
            <a:ext cx="2302919" cy="1454984"/>
            <a:chOff x="3707904" y="4411523"/>
            <a:chExt cx="2302919" cy="1454984"/>
          </a:xfrm>
        </p:grpSpPr>
        <p:sp>
          <p:nvSpPr>
            <p:cNvPr id="123" name="Multiplizieren 122"/>
            <p:cNvSpPr/>
            <p:nvPr/>
          </p:nvSpPr>
          <p:spPr>
            <a:xfrm>
              <a:off x="4743114" y="5413286"/>
              <a:ext cx="1259737" cy="453221"/>
            </a:xfrm>
            <a:prstGeom prst="mathMultiply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3707904" y="5013176"/>
              <a:ext cx="105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Removes some files either</a:t>
              </a:r>
            </a:p>
            <a:p>
              <a:r>
                <a:rPr lang="en-GB" sz="7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by purpose or accidentally</a:t>
              </a:r>
              <a:endParaRPr lang="en-GB" sz="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30" name="Multiplizieren 229"/>
            <p:cNvSpPr/>
            <p:nvPr/>
          </p:nvSpPr>
          <p:spPr>
            <a:xfrm>
              <a:off x="4751086" y="4910066"/>
              <a:ext cx="1259737" cy="453221"/>
            </a:xfrm>
            <a:prstGeom prst="mathMultiply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Multiplizieren 230"/>
            <p:cNvSpPr/>
            <p:nvPr/>
          </p:nvSpPr>
          <p:spPr>
            <a:xfrm>
              <a:off x="4750044" y="4411523"/>
              <a:ext cx="1259737" cy="453221"/>
            </a:xfrm>
            <a:prstGeom prst="mathMultiply">
              <a:avLst/>
            </a:prstGeom>
            <a:ln w="127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03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 smtClean="0"/>
              <a:t>“</a:t>
            </a:r>
            <a:r>
              <a:rPr lang="en-US" i="1" dirty="0"/>
              <a:t>We define History Rewrite as non-fast forward updates of remote refs and its associated objects. This happens whenever a branch in the remote repository gets deleted, previously pushed commits get amended/tree filtered and forcefully re-pushed, or a remote branch/tag is pointed to an entire different commit history</a:t>
            </a:r>
            <a:r>
              <a:rPr lang="en-US" i="1" dirty="0" smtClean="0"/>
              <a:t>.”</a:t>
            </a:r>
            <a:endParaRPr lang="en-GB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Formal definition of History Rewrite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7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b="1" dirty="0"/>
              <a:t>Why </a:t>
            </a:r>
            <a:r>
              <a:rPr lang="en-US" sz="3200" b="1" dirty="0" smtClean="0"/>
              <a:t>one would rewrite </a:t>
            </a:r>
            <a:r>
              <a:rPr lang="en-US" sz="3200" b="1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4947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i="1" dirty="0" smtClean="0">
                <a:solidFill>
                  <a:schemeClr val="tx1"/>
                </a:solidFill>
              </a:rPr>
              <a:t>Legitimate use cases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Developers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Deleting accidently committed file(s)/ change(s)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Change appearance of commits </a:t>
            </a:r>
          </a:p>
          <a:p>
            <a:pPr lvl="3"/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squashing multiple commits into unified single commit </a:t>
            </a:r>
          </a:p>
          <a:p>
            <a:pPr lvl="3"/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change order of commits</a:t>
            </a:r>
          </a:p>
          <a:p>
            <a:pPr marL="514350" lvl="1" indent="0"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- Build / Release managers / Developers</a:t>
            </a:r>
          </a:p>
          <a:p>
            <a:pPr lvl="2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Removing Copyrights/ Intellectual Property(IP) related resources from code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base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Removing large file(s)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Removing feature branch(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es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) created temporarily and already merged </a:t>
            </a:r>
            <a:endParaRPr lang="en-GB" dirty="0" smtClean="0"/>
          </a:p>
          <a:p>
            <a:pPr marL="514350" indent="-457200"/>
            <a:r>
              <a:rPr lang="en-GB" sz="2400" b="1" i="1" dirty="0" smtClean="0">
                <a:solidFill>
                  <a:schemeClr val="tx1"/>
                </a:solidFill>
              </a:rPr>
              <a:t>Not (so) Legitimate use cases</a:t>
            </a:r>
          </a:p>
          <a:p>
            <a:pPr marL="914400" lvl="1" indent="-457200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Developers / Build /Release Managers </a:t>
            </a:r>
          </a:p>
          <a:p>
            <a:pPr marL="1314450" lvl="2" indent="-457200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Remove somebody else’s changes without leaving any trace</a:t>
            </a:r>
          </a:p>
          <a:p>
            <a:pPr marL="1314450" lvl="2" indent="-457200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Pretending someone else’s change as own (forgery)</a:t>
            </a:r>
          </a:p>
          <a:p>
            <a:pPr marL="1314450" lvl="2" indent="-457200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Accidentally removing branches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 for rewriting </a:t>
            </a:r>
            <a:r>
              <a:rPr lang="en-US" b="1" dirty="0"/>
              <a:t>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10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Prevents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By enforcing Role Based Access Control for Git repositories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Project admin can decide upon who can push to ‘blessed repository’  and who is allowed to use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‘push -f’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in first place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Manages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Project admin can turn on ‘History Protection’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per Git repository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basis – or -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all Git repositories hosted by </a:t>
            </a:r>
            <a:r>
              <a:rPr lang="en-GB" sz="2000" i="1" dirty="0" err="1" smtClean="0">
                <a:solidFill>
                  <a:schemeClr val="bg2">
                    <a:lumMod val="10000"/>
                  </a:schemeClr>
                </a:solidFill>
              </a:rPr>
              <a:t>TeamForge</a:t>
            </a: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Reports</a:t>
            </a:r>
            <a:endParaRPr lang="en-GB" sz="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E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very ‘History re-write’ event is reported by Email to site-admin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Every incident will be stored  and available in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Gerrit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WebUI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/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With info about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when, what, who has re-written history </a:t>
            </a:r>
          </a:p>
          <a:p>
            <a:pPr lvl="1">
              <a:buFont typeface="Arial" pitchFamily="34" charset="0"/>
              <a:buChar char="•"/>
            </a:pP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Resurrects</a:t>
            </a:r>
          </a:p>
          <a:p>
            <a:pPr lvl="2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Provides a possibility to restore history as it was before conveniently from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Gerrit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WebUI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using Git client</a:t>
            </a:r>
            <a:endParaRPr lang="en-GB" sz="20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3"/>
            <a:endParaRPr lang="en-GB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TeamForge</a:t>
            </a:r>
            <a:r>
              <a:rPr lang="en-GB" sz="3200" dirty="0" smtClean="0"/>
              <a:t> Git Integration ‘History </a:t>
            </a:r>
            <a:r>
              <a:rPr lang="en-GB" sz="3200" dirty="0"/>
              <a:t>P</a:t>
            </a:r>
            <a:r>
              <a:rPr lang="en-GB" sz="3200" dirty="0" smtClean="0"/>
              <a:t>rotection’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300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 smtClean="0"/>
              <a:t>3. </a:t>
            </a:r>
            <a:r>
              <a:rPr lang="en-US" sz="3200" b="1" dirty="0"/>
              <a:t>How </a:t>
            </a:r>
            <a:r>
              <a:rPr lang="en-US" sz="3200" b="1" dirty="0" err="1" smtClean="0"/>
              <a:t>TeamForge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Git</a:t>
            </a:r>
            <a:r>
              <a:rPr lang="en-US" sz="3200" b="1" dirty="0" smtClean="0"/>
              <a:t> Integration can protect against history re-write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524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9322"/>
            <a:ext cx="4937900" cy="341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5757"/>
            <a:ext cx="8686800" cy="731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2" name="Ellipse 1"/>
          <p:cNvSpPr/>
          <p:nvPr/>
        </p:nvSpPr>
        <p:spPr>
          <a:xfrm>
            <a:off x="2843808" y="3407480"/>
            <a:ext cx="1224136" cy="27273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3635896" y="2480448"/>
            <a:ext cx="1944216" cy="927032"/>
          </a:xfrm>
          <a:prstGeom prst="curvedConnector3">
            <a:avLst>
              <a:gd name="adj1" fmla="val 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 rot="20722276">
            <a:off x="3737339" y="2642591"/>
            <a:ext cx="130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Signals event into </a:t>
            </a:r>
            <a:r>
              <a:rPr lang="en-GB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TeamForge</a:t>
            </a:r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Git</a:t>
            </a:r>
            <a:endParaRPr lang="en-GB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37573"/>
            <a:ext cx="1276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94" y="2337573"/>
            <a:ext cx="771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724128" y="2709048"/>
            <a:ext cx="324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b="1" dirty="0" smtClean="0"/>
              <a:t>Sends an e-mail </a:t>
            </a:r>
            <a:r>
              <a:rPr lang="en-GB" dirty="0" smtClean="0"/>
              <a:t>to </a:t>
            </a:r>
            <a:r>
              <a:rPr lang="en-GB" dirty="0" err="1" smtClean="0"/>
              <a:t>Gerrit</a:t>
            </a:r>
            <a:r>
              <a:rPr lang="en-GB" dirty="0" smtClean="0"/>
              <a:t> Administrators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b="1" dirty="0" smtClean="0"/>
              <a:t>Copies history </a:t>
            </a:r>
            <a:r>
              <a:rPr lang="en-GB" dirty="0" smtClean="0"/>
              <a:t>(a snapshot) under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refs/rewrite</a:t>
            </a:r>
            <a:r>
              <a:rPr lang="en-GB" dirty="0" smtClean="0"/>
              <a:t>   -or-     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refs/deleted </a:t>
            </a:r>
            <a:r>
              <a:rPr lang="en-GB" dirty="0" smtClean="0"/>
              <a:t>on blessed repository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smtClean="0"/>
              <a:t>Reports into </a:t>
            </a:r>
            <a:r>
              <a:rPr lang="en-GB" dirty="0" err="1" smtClean="0"/>
              <a:t>Gerrit</a:t>
            </a:r>
            <a:r>
              <a:rPr lang="en-GB" dirty="0" smtClean="0"/>
              <a:t> </a:t>
            </a:r>
            <a:r>
              <a:rPr lang="en-GB" dirty="0" err="1" smtClean="0"/>
              <a:t>WebUI</a:t>
            </a:r>
            <a:r>
              <a:rPr lang="en-GB" dirty="0" smtClean="0"/>
              <a:t> for </a:t>
            </a:r>
            <a:r>
              <a:rPr lang="en-GB" b="1" dirty="0" smtClean="0"/>
              <a:t>audit</a:t>
            </a:r>
            <a:r>
              <a:rPr lang="en-GB" dirty="0" smtClean="0"/>
              <a:t> and </a:t>
            </a:r>
            <a:r>
              <a:rPr lang="en-GB" b="1" dirty="0" smtClean="0"/>
              <a:t>restoration</a:t>
            </a:r>
            <a:r>
              <a:rPr lang="en-GB" dirty="0" smtClean="0"/>
              <a:t> purpose</a:t>
            </a:r>
          </a:p>
        </p:txBody>
      </p:sp>
    </p:spTree>
    <p:extLst>
      <p:ext uri="{BB962C8B-B14F-4D97-AF65-F5344CB8AC3E}">
        <p14:creationId xmlns:p14="http://schemas.microsoft.com/office/powerpoint/2010/main" val="156117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1299</Words>
  <Application>Microsoft Office PowerPoint</Application>
  <PresentationFormat>On-screen Show (4:3)</PresentationFormat>
  <Paragraphs>216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Larissa</vt:lpstr>
      <vt:lpstr>CollabNet TeamForge Git Integration</vt:lpstr>
      <vt:lpstr>1. How one can rewrite history in Git</vt:lpstr>
      <vt:lpstr>Code Base History Re-Write</vt:lpstr>
      <vt:lpstr>Formal definition of History Rewrite</vt:lpstr>
      <vt:lpstr>2. Why one would rewrite history</vt:lpstr>
      <vt:lpstr>Use cases for rewriting history</vt:lpstr>
      <vt:lpstr>TeamForge Git Integration ‘History Protection’</vt:lpstr>
      <vt:lpstr>3. How TeamForge Git Integration can protect against history re-write  </vt:lpstr>
      <vt:lpstr>How does it work</vt:lpstr>
      <vt:lpstr>4. How to enable history protection in TeamForge Git </vt:lpstr>
      <vt:lpstr>Enable ‘History Protection’ Site Wide</vt:lpstr>
      <vt:lpstr>Enable ‘History Protection’ per Git repository</vt:lpstr>
      <vt:lpstr>Enable ‘History Protection’ per Git repository in TeamForge 7.0</vt:lpstr>
      <vt:lpstr>5. How to use  History Protection reporting and restore history</vt:lpstr>
      <vt:lpstr>History Protection Report</vt:lpstr>
      <vt:lpstr>History Protection Report</vt:lpstr>
      <vt:lpstr>History Protection Report</vt:lpstr>
      <vt:lpstr>History Protection Report</vt:lpstr>
      <vt:lpstr>Restore (resurrect) History Using Gerrit WebUI</vt:lpstr>
      <vt:lpstr>Restore (resurrect) History Using Git Command Line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CollabNet TeamForge Git Integration</dc:title>
  <dc:creator>sheta</dc:creator>
  <cp:lastModifiedBy>Lenovo User</cp:lastModifiedBy>
  <cp:revision>160</cp:revision>
  <dcterms:created xsi:type="dcterms:W3CDTF">2012-11-02T10:42:59Z</dcterms:created>
  <dcterms:modified xsi:type="dcterms:W3CDTF">2013-07-24T14:41:32Z</dcterms:modified>
</cp:coreProperties>
</file>