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eague Spartan" charset="1" panose="00000800000000000000"/>
      <p:regular r:id="rId16"/>
    </p:embeddedFont>
    <p:embeddedFont>
      <p:font typeface="Arimo" charset="1" panose="020B0604020202020204"/>
      <p:regular r:id="rId17"/>
    </p:embeddedFont>
    <p:embeddedFont>
      <p:font typeface="Arimo Bold" charset="1" panose="020B07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815150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45554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64972" y="-99442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1"/>
                </a:lnTo>
                <a:lnTo>
                  <a:pt x="0" y="6868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16380" y="5585646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1" y="0"/>
                </a:lnTo>
                <a:lnTo>
                  <a:pt x="7071311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08190" y="5700398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29943" y="-153329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548192">
            <a:off x="368978" y="-172546"/>
            <a:ext cx="1319443" cy="2483119"/>
          </a:xfrm>
          <a:custGeom>
            <a:avLst/>
            <a:gdLst/>
            <a:ahLst/>
            <a:cxnLst/>
            <a:rect r="r" b="b" t="t" l="l"/>
            <a:pathLst>
              <a:path h="2483119" w="1319443">
                <a:moveTo>
                  <a:pt x="0" y="0"/>
                </a:moveTo>
                <a:lnTo>
                  <a:pt x="1319444" y="0"/>
                </a:lnTo>
                <a:lnTo>
                  <a:pt x="1319444" y="2483119"/>
                </a:lnTo>
                <a:lnTo>
                  <a:pt x="0" y="24831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4623612">
            <a:off x="15546641" y="7018104"/>
            <a:ext cx="2951197" cy="3606751"/>
          </a:xfrm>
          <a:custGeom>
            <a:avLst/>
            <a:gdLst/>
            <a:ahLst/>
            <a:cxnLst/>
            <a:rect r="r" b="b" t="t" l="l"/>
            <a:pathLst>
              <a:path h="3606751" w="2951197">
                <a:moveTo>
                  <a:pt x="2951197" y="3606751"/>
                </a:moveTo>
                <a:lnTo>
                  <a:pt x="0" y="3606751"/>
                </a:lnTo>
                <a:lnTo>
                  <a:pt x="0" y="0"/>
                </a:lnTo>
                <a:lnTo>
                  <a:pt x="2951197" y="0"/>
                </a:lnTo>
                <a:lnTo>
                  <a:pt x="2951197" y="360675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3243" y="654668"/>
            <a:ext cx="15921515" cy="9183530"/>
          </a:xfrm>
          <a:custGeom>
            <a:avLst/>
            <a:gdLst/>
            <a:ahLst/>
            <a:cxnLst/>
            <a:rect r="r" b="b" t="t" l="l"/>
            <a:pathLst>
              <a:path h="9183530" w="15921515">
                <a:moveTo>
                  <a:pt x="0" y="0"/>
                </a:moveTo>
                <a:lnTo>
                  <a:pt x="15921514" y="0"/>
                </a:lnTo>
                <a:lnTo>
                  <a:pt x="15921514" y="9183530"/>
                </a:lnTo>
                <a:lnTo>
                  <a:pt x="0" y="91835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078623" y="8488653"/>
            <a:ext cx="703795" cy="1995295"/>
          </a:xfrm>
          <a:custGeom>
            <a:avLst/>
            <a:gdLst/>
            <a:ahLst/>
            <a:cxnLst/>
            <a:rect r="r" b="b" t="t" l="l"/>
            <a:pathLst>
              <a:path h="1995295" w="703795">
                <a:moveTo>
                  <a:pt x="0" y="0"/>
                </a:moveTo>
                <a:lnTo>
                  <a:pt x="703795" y="0"/>
                </a:lnTo>
                <a:lnTo>
                  <a:pt x="703795" y="1995294"/>
                </a:lnTo>
                <a:lnTo>
                  <a:pt x="0" y="19952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526567" y="-1684526"/>
            <a:ext cx="6583680" cy="4114800"/>
          </a:xfrm>
          <a:custGeom>
            <a:avLst/>
            <a:gdLst/>
            <a:ahLst/>
            <a:cxnLst/>
            <a:rect r="r" b="b" t="t" l="l"/>
            <a:pathLst>
              <a:path h="4114800" w="6583680">
                <a:moveTo>
                  <a:pt x="0" y="0"/>
                </a:moveTo>
                <a:lnTo>
                  <a:pt x="6583680" y="0"/>
                </a:lnTo>
                <a:lnTo>
                  <a:pt x="65836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778822" y="2430274"/>
            <a:ext cx="1146427" cy="1487111"/>
          </a:xfrm>
          <a:custGeom>
            <a:avLst/>
            <a:gdLst/>
            <a:ahLst/>
            <a:cxnLst/>
            <a:rect r="r" b="b" t="t" l="l"/>
            <a:pathLst>
              <a:path h="1487111" w="1146427">
                <a:moveTo>
                  <a:pt x="0" y="0"/>
                </a:moveTo>
                <a:lnTo>
                  <a:pt x="1146427" y="0"/>
                </a:lnTo>
                <a:lnTo>
                  <a:pt x="1146427" y="1487111"/>
                </a:lnTo>
                <a:lnTo>
                  <a:pt x="0" y="14871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53636" y="3988507"/>
            <a:ext cx="13464771" cy="275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Penerapan Algoritma Genetic untuk Optimasi Rute Pengiriman Paket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730379" y="2931251"/>
            <a:ext cx="428752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Riset Informatika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01661" y="5911319"/>
            <a:ext cx="5684679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Oleh : </a:t>
            </a:r>
          </a:p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Mahendra Prayuda R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(21081010136)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37499" y="408799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7" y="0"/>
                </a:lnTo>
                <a:lnTo>
                  <a:pt x="1487447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7293" y="7753458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3"/>
                </a:lnTo>
                <a:lnTo>
                  <a:pt x="0" y="1929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892260" y="845119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7"/>
                </a:lnTo>
                <a:lnTo>
                  <a:pt x="0" y="2168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5155018" y="7251361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1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1" y="0"/>
                </a:lnTo>
                <a:lnTo>
                  <a:pt x="764961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68611" y="3767021"/>
            <a:ext cx="13950777" cy="247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9"/>
              </a:lnSpc>
              <a:spcBef>
                <a:spcPct val="0"/>
              </a:spcBef>
            </a:pPr>
            <a:r>
              <a:rPr lang="en-US" sz="14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Terima Kasih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4544" y="3275687"/>
            <a:ext cx="16918912" cy="5504049"/>
          </a:xfrm>
          <a:custGeom>
            <a:avLst/>
            <a:gdLst/>
            <a:ahLst/>
            <a:cxnLst/>
            <a:rect r="r" b="b" t="t" l="l"/>
            <a:pathLst>
              <a:path h="5504049" w="16918912">
                <a:moveTo>
                  <a:pt x="0" y="0"/>
                </a:moveTo>
                <a:lnTo>
                  <a:pt x="16918912" y="0"/>
                </a:lnTo>
                <a:lnTo>
                  <a:pt x="16918912" y="5504049"/>
                </a:lnTo>
                <a:lnTo>
                  <a:pt x="0" y="55040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76325" y="3986432"/>
            <a:ext cx="3037096" cy="133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>
                <a:solidFill>
                  <a:srgbClr val="23354B"/>
                </a:solidFill>
                <a:latin typeface="Arimo Bold"/>
                <a:ea typeface="Arimo Bold"/>
                <a:cs typeface="Arimo Bold"/>
                <a:sym typeface="Arimo Bold"/>
              </a:rPr>
              <a:t>Efisiensi Algortima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4544" y="1252077"/>
            <a:ext cx="16918912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Identifikasi Research Gap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78707" y="3986432"/>
            <a:ext cx="3261145" cy="66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>
                <a:solidFill>
                  <a:srgbClr val="23354B"/>
                </a:solidFill>
                <a:latin typeface="Arimo Bold"/>
                <a:ea typeface="Arimo Bold"/>
                <a:cs typeface="Arimo Bold"/>
                <a:sym typeface="Arimo Bold"/>
              </a:rPr>
              <a:t>Skalabilitas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35227" y="3948947"/>
            <a:ext cx="3240383" cy="1998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>
                <a:solidFill>
                  <a:srgbClr val="23354B"/>
                </a:solidFill>
                <a:latin typeface="Arimo Bold"/>
                <a:ea typeface="Arimo Bold"/>
                <a:cs typeface="Arimo Bold"/>
                <a:sym typeface="Arimo Bold"/>
              </a:rPr>
              <a:t>Perbandingan dengan Metode Lain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04335" y="3938172"/>
            <a:ext cx="3037096" cy="133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>
                <a:solidFill>
                  <a:srgbClr val="23354B"/>
                </a:solidFill>
                <a:latin typeface="Arimo Bold"/>
                <a:ea typeface="Arimo Bold"/>
                <a:cs typeface="Arimo Bold"/>
                <a:sym typeface="Arimo Bold"/>
              </a:rPr>
              <a:t>Kondisi Dinamis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30245"/>
            <a:ext cx="16230600" cy="3634055"/>
            <a:chOff x="0" y="0"/>
            <a:chExt cx="4274726" cy="9571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957117"/>
            </a:xfrm>
            <a:custGeom>
              <a:avLst/>
              <a:gdLst/>
              <a:ahLst/>
              <a:cxnLst/>
              <a:rect r="r" b="b" t="t" l="l"/>
              <a:pathLst>
                <a:path h="95711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957117"/>
                  </a:lnTo>
                  <a:lnTo>
                    <a:pt x="0" y="95711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4726" cy="1004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90388" y="2847975"/>
            <a:ext cx="15772484" cy="40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Banyak penelitian sebelumnya yang menggunakan algoritma ini, tetapi implementasinya mungkin belum optimal untuk masalah yang lebih kompleks, seperti penambahan Batasan waktu pengiriman atau kapasitas kendaraan</a:t>
            </a:r>
          </a:p>
          <a:p>
            <a:pPr algn="just">
              <a:lnSpc>
                <a:spcPts val="630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36180" y="838200"/>
            <a:ext cx="12280900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Efisiensi Algoritma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30245"/>
            <a:ext cx="16230600" cy="2928500"/>
            <a:chOff x="0" y="0"/>
            <a:chExt cx="4274726" cy="771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771292"/>
            </a:xfrm>
            <a:custGeom>
              <a:avLst/>
              <a:gdLst/>
              <a:ahLst/>
              <a:cxnLst/>
              <a:rect r="r" b="b" t="t" l="l"/>
              <a:pathLst>
                <a:path h="77129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771292"/>
                  </a:lnTo>
                  <a:lnTo>
                    <a:pt x="0" y="77129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4726" cy="818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90388" y="2847975"/>
            <a:ext cx="15772484" cy="40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Penelitian terdahulu mungkin hanya menguji pada dataset kecil. Apakah algoritma ini tetap efektif pada dataset dengan jumlah Lokasi yang lebih besar</a:t>
            </a:r>
          </a:p>
          <a:p>
            <a:pPr algn="just">
              <a:lnSpc>
                <a:spcPts val="6300"/>
              </a:lnSpc>
            </a:pPr>
          </a:p>
          <a:p>
            <a:pPr algn="just">
              <a:lnSpc>
                <a:spcPts val="630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80905" y="838200"/>
            <a:ext cx="7791450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Skalabilitas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318001"/>
            <a:ext cx="16230600" cy="2795410"/>
            <a:chOff x="0" y="0"/>
            <a:chExt cx="4274726" cy="7362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736240"/>
            </a:xfrm>
            <a:custGeom>
              <a:avLst/>
              <a:gdLst/>
              <a:ahLst/>
              <a:cxnLst/>
              <a:rect r="r" b="b" t="t" l="l"/>
              <a:pathLst>
                <a:path h="73624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736240"/>
                  </a:lnTo>
                  <a:lnTo>
                    <a:pt x="0" y="7362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4726" cy="783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90388" y="4460698"/>
            <a:ext cx="15772484" cy="40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Penelitian terdahulu bisa saja tidak membandingkan performa algoritma dengan metode alternatif seperti ant colony optimization atau simulated annealing.</a:t>
            </a:r>
          </a:p>
          <a:p>
            <a:pPr algn="just">
              <a:lnSpc>
                <a:spcPts val="6300"/>
              </a:lnSpc>
            </a:pPr>
          </a:p>
          <a:p>
            <a:pPr algn="just">
              <a:lnSpc>
                <a:spcPts val="630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838200"/>
            <a:ext cx="18153260" cy="347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Perbandingan dengan Metode Lain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30245"/>
            <a:ext cx="16230600" cy="2928500"/>
            <a:chOff x="0" y="0"/>
            <a:chExt cx="4274726" cy="771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771292"/>
            </a:xfrm>
            <a:custGeom>
              <a:avLst/>
              <a:gdLst/>
              <a:ahLst/>
              <a:cxnLst/>
              <a:rect r="r" b="b" t="t" l="l"/>
              <a:pathLst>
                <a:path h="77129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771292"/>
                  </a:lnTo>
                  <a:lnTo>
                    <a:pt x="0" y="77129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4726" cy="818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90388" y="2847975"/>
            <a:ext cx="15772484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Penelitian umumnya dilakukan pada kondisi statis, sementara rute pengiriman di dunia nyata bersifat dinamis (adanya kemacetan atau penambahan Lokasi secara real time)</a:t>
            </a:r>
          </a:p>
          <a:p>
            <a:pPr algn="just">
              <a:lnSpc>
                <a:spcPts val="630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90890" y="838200"/>
            <a:ext cx="10571480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Kondisi Dinamis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815150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45554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64972" y="-99442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1"/>
                </a:lnTo>
                <a:lnTo>
                  <a:pt x="0" y="6868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16380" y="5585646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1" y="0"/>
                </a:lnTo>
                <a:lnTo>
                  <a:pt x="7071311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08190" y="5700398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36282" y="-1684526"/>
            <a:ext cx="6583680" cy="4114800"/>
          </a:xfrm>
          <a:custGeom>
            <a:avLst/>
            <a:gdLst/>
            <a:ahLst/>
            <a:cxnLst/>
            <a:rect r="r" b="b" t="t" l="l"/>
            <a:pathLst>
              <a:path h="4114800" w="6583680">
                <a:moveTo>
                  <a:pt x="0" y="0"/>
                </a:moveTo>
                <a:lnTo>
                  <a:pt x="6583680" y="0"/>
                </a:lnTo>
                <a:lnTo>
                  <a:pt x="65836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29943" y="-153329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10415535">
            <a:off x="-1217182" y="6975871"/>
            <a:ext cx="2951197" cy="3606751"/>
          </a:xfrm>
          <a:custGeom>
            <a:avLst/>
            <a:gdLst/>
            <a:ahLst/>
            <a:cxnLst/>
            <a:rect r="r" b="b" t="t" l="l"/>
            <a:pathLst>
              <a:path h="3606751" w="2951197">
                <a:moveTo>
                  <a:pt x="2951197" y="3606752"/>
                </a:moveTo>
                <a:lnTo>
                  <a:pt x="0" y="3606752"/>
                </a:lnTo>
                <a:lnTo>
                  <a:pt x="0" y="0"/>
                </a:lnTo>
                <a:lnTo>
                  <a:pt x="2951197" y="0"/>
                </a:lnTo>
                <a:lnTo>
                  <a:pt x="2951197" y="360675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6161927" y="8557580"/>
            <a:ext cx="901902" cy="2556938"/>
          </a:xfrm>
          <a:custGeom>
            <a:avLst/>
            <a:gdLst/>
            <a:ahLst/>
            <a:cxnLst/>
            <a:rect r="r" b="b" t="t" l="l"/>
            <a:pathLst>
              <a:path h="2556938" w="901902">
                <a:moveTo>
                  <a:pt x="0" y="0"/>
                </a:moveTo>
                <a:lnTo>
                  <a:pt x="901902" y="0"/>
                </a:lnTo>
                <a:lnTo>
                  <a:pt x="901902" y="2556938"/>
                </a:lnTo>
                <a:lnTo>
                  <a:pt x="0" y="25569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97268" y="4023018"/>
            <a:ext cx="4693464" cy="2240964"/>
          </a:xfrm>
          <a:custGeom>
            <a:avLst/>
            <a:gdLst/>
            <a:ahLst/>
            <a:cxnLst/>
            <a:rect r="r" b="b" t="t" l="l"/>
            <a:pathLst>
              <a:path h="2240964" w="4693464">
                <a:moveTo>
                  <a:pt x="0" y="0"/>
                </a:moveTo>
                <a:lnTo>
                  <a:pt x="4693464" y="0"/>
                </a:lnTo>
                <a:lnTo>
                  <a:pt x="4693464" y="2240964"/>
                </a:lnTo>
                <a:lnTo>
                  <a:pt x="0" y="22409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flipH="true" flipV="true">
            <a:off x="3153926" y="3648652"/>
            <a:ext cx="3643341" cy="1494848"/>
          </a:xfrm>
          <a:prstGeom prst="line">
            <a:avLst/>
          </a:prstGeom>
          <a:ln cap="flat" w="76200">
            <a:solidFill>
              <a:srgbClr val="23354B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" id="13"/>
          <p:cNvGrpSpPr/>
          <p:nvPr/>
        </p:nvGrpSpPr>
        <p:grpSpPr>
          <a:xfrm rot="0">
            <a:off x="1028700" y="1516695"/>
            <a:ext cx="4250453" cy="2131957"/>
            <a:chOff x="0" y="0"/>
            <a:chExt cx="1119461" cy="5615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19461" cy="561503"/>
            </a:xfrm>
            <a:custGeom>
              <a:avLst/>
              <a:gdLst/>
              <a:ahLst/>
              <a:cxnLst/>
              <a:rect r="r" b="b" t="t" l="l"/>
              <a:pathLst>
                <a:path h="561503" w="1119461">
                  <a:moveTo>
                    <a:pt x="92893" y="0"/>
                  </a:moveTo>
                  <a:lnTo>
                    <a:pt x="1026568" y="0"/>
                  </a:lnTo>
                  <a:cubicBezTo>
                    <a:pt x="1051204" y="0"/>
                    <a:pt x="1074832" y="9787"/>
                    <a:pt x="1092253" y="27208"/>
                  </a:cubicBezTo>
                  <a:cubicBezTo>
                    <a:pt x="1109674" y="44629"/>
                    <a:pt x="1119461" y="68256"/>
                    <a:pt x="1119461" y="92893"/>
                  </a:cubicBezTo>
                  <a:lnTo>
                    <a:pt x="1119461" y="468610"/>
                  </a:lnTo>
                  <a:cubicBezTo>
                    <a:pt x="1119461" y="493247"/>
                    <a:pt x="1109674" y="516875"/>
                    <a:pt x="1092253" y="534295"/>
                  </a:cubicBezTo>
                  <a:cubicBezTo>
                    <a:pt x="1074832" y="551716"/>
                    <a:pt x="1051204" y="561503"/>
                    <a:pt x="1026568" y="561503"/>
                  </a:cubicBezTo>
                  <a:lnTo>
                    <a:pt x="92893" y="561503"/>
                  </a:lnTo>
                  <a:cubicBezTo>
                    <a:pt x="68256" y="561503"/>
                    <a:pt x="44629" y="551716"/>
                    <a:pt x="27208" y="534295"/>
                  </a:cubicBezTo>
                  <a:cubicBezTo>
                    <a:pt x="9787" y="516875"/>
                    <a:pt x="0" y="493247"/>
                    <a:pt x="0" y="468610"/>
                  </a:cubicBezTo>
                  <a:lnTo>
                    <a:pt x="0" y="92893"/>
                  </a:lnTo>
                  <a:cubicBezTo>
                    <a:pt x="0" y="68256"/>
                    <a:pt x="9787" y="44629"/>
                    <a:pt x="27208" y="27208"/>
                  </a:cubicBezTo>
                  <a:cubicBezTo>
                    <a:pt x="44629" y="9787"/>
                    <a:pt x="68256" y="0"/>
                    <a:pt x="92893" y="0"/>
                  </a:cubicBezTo>
                  <a:close/>
                </a:path>
              </a:pathLst>
            </a:custGeom>
            <a:solidFill>
              <a:srgbClr val="23354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1119461" cy="637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Konsep Dasar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-TSP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-Algoritma Genetik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-Logistik &amp; Pengiriman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007540" y="4359910"/>
            <a:ext cx="4272920" cy="149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Algoritma Genetic</a:t>
            </a:r>
          </a:p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Untuk Optimasi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Rute Pengiriman Paket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205327" y="946016"/>
            <a:ext cx="4477037" cy="1636657"/>
            <a:chOff x="0" y="0"/>
            <a:chExt cx="1179137" cy="43105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79137" cy="431054"/>
            </a:xfrm>
            <a:custGeom>
              <a:avLst/>
              <a:gdLst/>
              <a:ahLst/>
              <a:cxnLst/>
              <a:rect r="r" b="b" t="t" l="l"/>
              <a:pathLst>
                <a:path h="431054" w="1179137">
                  <a:moveTo>
                    <a:pt x="88192" y="0"/>
                  </a:moveTo>
                  <a:lnTo>
                    <a:pt x="1090946" y="0"/>
                  </a:lnTo>
                  <a:cubicBezTo>
                    <a:pt x="1139653" y="0"/>
                    <a:pt x="1179137" y="39485"/>
                    <a:pt x="1179137" y="88192"/>
                  </a:cubicBezTo>
                  <a:lnTo>
                    <a:pt x="1179137" y="342862"/>
                  </a:lnTo>
                  <a:cubicBezTo>
                    <a:pt x="1179137" y="366252"/>
                    <a:pt x="1169846" y="388684"/>
                    <a:pt x="1153307" y="405223"/>
                  </a:cubicBezTo>
                  <a:cubicBezTo>
                    <a:pt x="1136767" y="421762"/>
                    <a:pt x="1114335" y="431054"/>
                    <a:pt x="1090946" y="431054"/>
                  </a:cubicBezTo>
                  <a:lnTo>
                    <a:pt x="88192" y="431054"/>
                  </a:lnTo>
                  <a:cubicBezTo>
                    <a:pt x="39485" y="431054"/>
                    <a:pt x="0" y="391569"/>
                    <a:pt x="0" y="342862"/>
                  </a:cubicBezTo>
                  <a:lnTo>
                    <a:pt x="0" y="88192"/>
                  </a:lnTo>
                  <a:cubicBezTo>
                    <a:pt x="0" y="64802"/>
                    <a:pt x="9292" y="42370"/>
                    <a:pt x="25831" y="25831"/>
                  </a:cubicBezTo>
                  <a:cubicBezTo>
                    <a:pt x="42370" y="9292"/>
                    <a:pt x="64802" y="0"/>
                    <a:pt x="88192" y="0"/>
                  </a:cubicBezTo>
                  <a:close/>
                </a:path>
              </a:pathLst>
            </a:custGeom>
            <a:solidFill>
              <a:srgbClr val="23354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1179137" cy="507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Referensi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-Penelitian terdahulu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-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Framework pendukung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891914" y="2430274"/>
            <a:ext cx="4273111" cy="2627257"/>
            <a:chOff x="0" y="0"/>
            <a:chExt cx="1125428" cy="69195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5428" cy="691953"/>
            </a:xfrm>
            <a:custGeom>
              <a:avLst/>
              <a:gdLst/>
              <a:ahLst/>
              <a:cxnLst/>
              <a:rect r="r" b="b" t="t" l="l"/>
              <a:pathLst>
                <a:path h="691953" w="1125428">
                  <a:moveTo>
                    <a:pt x="92401" y="0"/>
                  </a:moveTo>
                  <a:lnTo>
                    <a:pt x="1033028" y="0"/>
                  </a:lnTo>
                  <a:cubicBezTo>
                    <a:pt x="1084059" y="0"/>
                    <a:pt x="1125428" y="41369"/>
                    <a:pt x="1125428" y="92401"/>
                  </a:cubicBezTo>
                  <a:lnTo>
                    <a:pt x="1125428" y="599552"/>
                  </a:lnTo>
                  <a:cubicBezTo>
                    <a:pt x="1125428" y="650583"/>
                    <a:pt x="1084059" y="691953"/>
                    <a:pt x="1033028" y="691953"/>
                  </a:cubicBezTo>
                  <a:lnTo>
                    <a:pt x="92401" y="691953"/>
                  </a:lnTo>
                  <a:cubicBezTo>
                    <a:pt x="67894" y="691953"/>
                    <a:pt x="44392" y="682218"/>
                    <a:pt x="27064" y="664889"/>
                  </a:cubicBezTo>
                  <a:cubicBezTo>
                    <a:pt x="9735" y="647561"/>
                    <a:pt x="0" y="624058"/>
                    <a:pt x="0" y="599552"/>
                  </a:cubicBezTo>
                  <a:lnTo>
                    <a:pt x="0" y="92401"/>
                  </a:lnTo>
                  <a:cubicBezTo>
                    <a:pt x="0" y="41369"/>
                    <a:pt x="41369" y="0"/>
                    <a:pt x="92401" y="0"/>
                  </a:cubicBezTo>
                  <a:close/>
                </a:path>
              </a:pathLst>
            </a:custGeom>
            <a:solidFill>
              <a:srgbClr val="23354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1125428" cy="7681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Research Gap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-Efisiensi Algoritma 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-Skalabilitas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-Kondisi Dinamis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-Perbandingan Metode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24137" y="7475863"/>
            <a:ext cx="4250453" cy="2131957"/>
            <a:chOff x="0" y="0"/>
            <a:chExt cx="1119461" cy="56150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19461" cy="561503"/>
            </a:xfrm>
            <a:custGeom>
              <a:avLst/>
              <a:gdLst/>
              <a:ahLst/>
              <a:cxnLst/>
              <a:rect r="r" b="b" t="t" l="l"/>
              <a:pathLst>
                <a:path h="561503" w="1119461">
                  <a:moveTo>
                    <a:pt x="92893" y="0"/>
                  </a:moveTo>
                  <a:lnTo>
                    <a:pt x="1026568" y="0"/>
                  </a:lnTo>
                  <a:cubicBezTo>
                    <a:pt x="1051204" y="0"/>
                    <a:pt x="1074832" y="9787"/>
                    <a:pt x="1092253" y="27208"/>
                  </a:cubicBezTo>
                  <a:cubicBezTo>
                    <a:pt x="1109674" y="44629"/>
                    <a:pt x="1119461" y="68256"/>
                    <a:pt x="1119461" y="92893"/>
                  </a:cubicBezTo>
                  <a:lnTo>
                    <a:pt x="1119461" y="468610"/>
                  </a:lnTo>
                  <a:cubicBezTo>
                    <a:pt x="1119461" y="493247"/>
                    <a:pt x="1109674" y="516875"/>
                    <a:pt x="1092253" y="534295"/>
                  </a:cubicBezTo>
                  <a:cubicBezTo>
                    <a:pt x="1074832" y="551716"/>
                    <a:pt x="1051204" y="561503"/>
                    <a:pt x="1026568" y="561503"/>
                  </a:cubicBezTo>
                  <a:lnTo>
                    <a:pt x="92893" y="561503"/>
                  </a:lnTo>
                  <a:cubicBezTo>
                    <a:pt x="68256" y="561503"/>
                    <a:pt x="44629" y="551716"/>
                    <a:pt x="27208" y="534295"/>
                  </a:cubicBezTo>
                  <a:cubicBezTo>
                    <a:pt x="9787" y="516875"/>
                    <a:pt x="0" y="493247"/>
                    <a:pt x="0" y="468610"/>
                  </a:cubicBezTo>
                  <a:lnTo>
                    <a:pt x="0" y="92893"/>
                  </a:lnTo>
                  <a:cubicBezTo>
                    <a:pt x="0" y="68256"/>
                    <a:pt x="9787" y="44629"/>
                    <a:pt x="27208" y="27208"/>
                  </a:cubicBezTo>
                  <a:cubicBezTo>
                    <a:pt x="44629" y="9787"/>
                    <a:pt x="68256" y="0"/>
                    <a:pt x="92893" y="0"/>
                  </a:cubicBezTo>
                  <a:close/>
                </a:path>
              </a:pathLst>
            </a:custGeom>
            <a:solidFill>
              <a:srgbClr val="23354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1119461" cy="637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Metodologi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-Input dataset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-Langkah implementasi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-Evaluasi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071310" y="7475863"/>
            <a:ext cx="4612988" cy="2131957"/>
            <a:chOff x="0" y="0"/>
            <a:chExt cx="1214943" cy="56150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14943" cy="561503"/>
            </a:xfrm>
            <a:custGeom>
              <a:avLst/>
              <a:gdLst/>
              <a:ahLst/>
              <a:cxnLst/>
              <a:rect r="r" b="b" t="t" l="l"/>
              <a:pathLst>
                <a:path h="561503" w="1214943">
                  <a:moveTo>
                    <a:pt x="85593" y="0"/>
                  </a:moveTo>
                  <a:lnTo>
                    <a:pt x="1129351" y="0"/>
                  </a:lnTo>
                  <a:cubicBezTo>
                    <a:pt x="1152051" y="0"/>
                    <a:pt x="1173822" y="9018"/>
                    <a:pt x="1189874" y="25070"/>
                  </a:cubicBezTo>
                  <a:cubicBezTo>
                    <a:pt x="1205926" y="41121"/>
                    <a:pt x="1214943" y="62892"/>
                    <a:pt x="1214943" y="85593"/>
                  </a:cubicBezTo>
                  <a:lnTo>
                    <a:pt x="1214943" y="475910"/>
                  </a:lnTo>
                  <a:cubicBezTo>
                    <a:pt x="1214943" y="498611"/>
                    <a:pt x="1205926" y="520382"/>
                    <a:pt x="1189874" y="536434"/>
                  </a:cubicBezTo>
                  <a:cubicBezTo>
                    <a:pt x="1173822" y="552485"/>
                    <a:pt x="1152051" y="561503"/>
                    <a:pt x="1129351" y="561503"/>
                  </a:cubicBezTo>
                  <a:lnTo>
                    <a:pt x="85593" y="561503"/>
                  </a:lnTo>
                  <a:cubicBezTo>
                    <a:pt x="38321" y="561503"/>
                    <a:pt x="0" y="523182"/>
                    <a:pt x="0" y="475910"/>
                  </a:cubicBezTo>
                  <a:lnTo>
                    <a:pt x="0" y="85593"/>
                  </a:lnTo>
                  <a:cubicBezTo>
                    <a:pt x="0" y="38321"/>
                    <a:pt x="38321" y="0"/>
                    <a:pt x="85593" y="0"/>
                  </a:cubicBezTo>
                  <a:close/>
                </a:path>
              </a:pathLst>
            </a:custGeom>
            <a:solidFill>
              <a:srgbClr val="23354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1214943" cy="637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Hasil yang Diharapkan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-Optimasi rute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-Parameter algoritma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-Perbandingan efisiensi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264863" y="7253141"/>
            <a:ext cx="4087172" cy="2131957"/>
            <a:chOff x="0" y="0"/>
            <a:chExt cx="1076457" cy="56150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76457" cy="561503"/>
            </a:xfrm>
            <a:custGeom>
              <a:avLst/>
              <a:gdLst/>
              <a:ahLst/>
              <a:cxnLst/>
              <a:rect r="r" b="b" t="t" l="l"/>
              <a:pathLst>
                <a:path h="561503" w="1076457">
                  <a:moveTo>
                    <a:pt x="96604" y="0"/>
                  </a:moveTo>
                  <a:lnTo>
                    <a:pt x="979853" y="0"/>
                  </a:lnTo>
                  <a:cubicBezTo>
                    <a:pt x="1005474" y="0"/>
                    <a:pt x="1030045" y="10178"/>
                    <a:pt x="1048162" y="28295"/>
                  </a:cubicBezTo>
                  <a:cubicBezTo>
                    <a:pt x="1066279" y="46412"/>
                    <a:pt x="1076457" y="70983"/>
                    <a:pt x="1076457" y="96604"/>
                  </a:cubicBezTo>
                  <a:lnTo>
                    <a:pt x="1076457" y="464899"/>
                  </a:lnTo>
                  <a:cubicBezTo>
                    <a:pt x="1076457" y="490520"/>
                    <a:pt x="1066279" y="515092"/>
                    <a:pt x="1048162" y="533208"/>
                  </a:cubicBezTo>
                  <a:cubicBezTo>
                    <a:pt x="1030045" y="551325"/>
                    <a:pt x="1005474" y="561503"/>
                    <a:pt x="979853" y="561503"/>
                  </a:cubicBezTo>
                  <a:lnTo>
                    <a:pt x="96604" y="561503"/>
                  </a:lnTo>
                  <a:cubicBezTo>
                    <a:pt x="43251" y="561503"/>
                    <a:pt x="0" y="518252"/>
                    <a:pt x="0" y="464899"/>
                  </a:cubicBezTo>
                  <a:lnTo>
                    <a:pt x="0" y="96604"/>
                  </a:lnTo>
                  <a:cubicBezTo>
                    <a:pt x="0" y="70983"/>
                    <a:pt x="10178" y="46412"/>
                    <a:pt x="28295" y="28295"/>
                  </a:cubicBezTo>
                  <a:cubicBezTo>
                    <a:pt x="46412" y="10178"/>
                    <a:pt x="70983" y="0"/>
                    <a:pt x="96604" y="0"/>
                  </a:cubicBezTo>
                  <a:close/>
                </a:path>
              </a:pathLst>
            </a:custGeom>
            <a:solidFill>
              <a:srgbClr val="23354B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1076457" cy="637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Aplikasi Nyata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-Logistik Perusahaan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-E-commerce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</a:t>
              </a:r>
              <a:r>
                <a:rPr lang="en-US" sz="27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-Pengelolaan Armada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flipH="true">
            <a:off x="2649364" y="5143500"/>
            <a:ext cx="4147904" cy="2332363"/>
          </a:xfrm>
          <a:prstGeom prst="line">
            <a:avLst/>
          </a:prstGeom>
          <a:ln cap="flat" w="76200">
            <a:solidFill>
              <a:srgbClr val="23354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>
            <a:off x="9144000" y="6263982"/>
            <a:ext cx="233804" cy="1211881"/>
          </a:xfrm>
          <a:prstGeom prst="line">
            <a:avLst/>
          </a:prstGeom>
          <a:ln cap="flat" w="76200">
            <a:solidFill>
              <a:srgbClr val="23354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V="true">
            <a:off x="9144000" y="2582674"/>
            <a:ext cx="1299845" cy="1440344"/>
          </a:xfrm>
          <a:prstGeom prst="line">
            <a:avLst/>
          </a:prstGeom>
          <a:ln cap="flat" w="76200">
            <a:solidFill>
              <a:srgbClr val="23354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 flipV="true">
            <a:off x="11490732" y="3743902"/>
            <a:ext cx="1401182" cy="1399598"/>
          </a:xfrm>
          <a:prstGeom prst="line">
            <a:avLst/>
          </a:prstGeom>
          <a:ln cap="flat" w="76200">
            <a:solidFill>
              <a:srgbClr val="23354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>
            <a:off x="11490732" y="5143500"/>
            <a:ext cx="3817717" cy="2109641"/>
          </a:xfrm>
          <a:prstGeom prst="line">
            <a:avLst/>
          </a:prstGeom>
          <a:ln cap="flat" w="76200">
            <a:solidFill>
              <a:srgbClr val="23354B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30245"/>
            <a:ext cx="16230600" cy="2666755"/>
            <a:chOff x="0" y="0"/>
            <a:chExt cx="4274726" cy="7023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702355"/>
            </a:xfrm>
            <a:custGeom>
              <a:avLst/>
              <a:gdLst/>
              <a:ahLst/>
              <a:cxnLst/>
              <a:rect r="r" b="b" t="t" l="l"/>
              <a:pathLst>
                <a:path h="702355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702355"/>
                  </a:lnTo>
                  <a:lnTo>
                    <a:pt x="0" y="702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4726" cy="749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90388" y="2847975"/>
            <a:ext cx="15772484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Penelitian ini akan menggunakan Algoritma Genetic (Genetic Algorithm, GA) untuk menyelesaikan masalah optimasi rute pengiriman paket.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1850" y="838200"/>
            <a:ext cx="15529560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Metode yang Diusulkan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30245"/>
            <a:ext cx="16230600" cy="5166814"/>
            <a:chOff x="0" y="0"/>
            <a:chExt cx="4274726" cy="1360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360807"/>
            </a:xfrm>
            <a:custGeom>
              <a:avLst/>
              <a:gdLst/>
              <a:ahLst/>
              <a:cxnLst/>
              <a:rect r="r" b="b" t="t" l="l"/>
              <a:pathLst>
                <a:path h="136080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360807"/>
                  </a:lnTo>
                  <a:lnTo>
                    <a:pt x="0" y="13608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4726" cy="1408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90388" y="2847975"/>
            <a:ext cx="15772484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2" indent="-485776" lvl="1">
              <a:lnSpc>
                <a:spcPts val="6300"/>
              </a:lnSpc>
              <a:buAutoNum type="arabicPeriod" startAt="1"/>
            </a:pPr>
            <a:r>
              <a:rPr lang="en-US" sz="45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Total jarak tempuh</a:t>
            </a:r>
          </a:p>
          <a:p>
            <a:pPr algn="just" marL="971552" indent="-485776" lvl="1">
              <a:lnSpc>
                <a:spcPts val="6300"/>
              </a:lnSpc>
              <a:buAutoNum type="arabicPeriod" startAt="1"/>
            </a:pPr>
            <a:r>
              <a:rPr lang="en-US" sz="45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Waktu eksekusi algoritma</a:t>
            </a:r>
          </a:p>
          <a:p>
            <a:pPr algn="just" marL="971552" indent="-485776" lvl="1">
              <a:lnSpc>
                <a:spcPts val="6300"/>
              </a:lnSpc>
              <a:buAutoNum type="arabicPeriod" startAt="1"/>
            </a:pPr>
            <a:r>
              <a:rPr lang="en-US" sz="45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Tingkat konvergensi</a:t>
            </a:r>
          </a:p>
          <a:p>
            <a:pPr algn="just" marL="971552" indent="-485776" lvl="1">
              <a:lnSpc>
                <a:spcPts val="6300"/>
              </a:lnSpc>
              <a:buAutoNum type="arabicPeriod" startAt="1"/>
            </a:pPr>
            <a:r>
              <a:rPr lang="en-US" sz="45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Robustness (Ketahanan)</a:t>
            </a:r>
          </a:p>
          <a:p>
            <a:pPr algn="just" marL="971552" indent="-485776" lvl="1">
              <a:lnSpc>
                <a:spcPts val="6300"/>
              </a:lnSpc>
              <a:buAutoNum type="arabicPeriod" startAt="1"/>
            </a:pPr>
            <a:r>
              <a:rPr lang="en-US" sz="45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Perbandingan dengan algoritma lain</a:t>
            </a:r>
          </a:p>
          <a:p>
            <a:pPr algn="just" marL="971552" indent="-485776" lvl="1">
              <a:lnSpc>
                <a:spcPts val="6300"/>
              </a:lnSpc>
              <a:spcBef>
                <a:spcPct val="0"/>
              </a:spcBef>
              <a:buAutoNum type="arabicPeriod" startAt="1"/>
            </a:pPr>
            <a:r>
              <a:rPr lang="en-US" sz="45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Kepatuhan terhadap pembatasan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44890" y="866775"/>
            <a:ext cx="13863479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Rencana Metrik Pengujian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DAGYt7frWeQ</dc:identifier>
  <dcterms:modified xsi:type="dcterms:W3CDTF">2011-08-01T06:04:30Z</dcterms:modified>
  <cp:revision>1</cp:revision>
  <dc:title>Putih Biru Abstrak Seminar Proposal Presentasi</dc:title>
</cp:coreProperties>
</file>