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02" r:id="rId3"/>
    <p:sldId id="259" r:id="rId4"/>
    <p:sldId id="291" r:id="rId5"/>
    <p:sldId id="292" r:id="rId6"/>
    <p:sldId id="293" r:id="rId7"/>
    <p:sldId id="295" r:id="rId8"/>
    <p:sldId id="277" r:id="rId9"/>
    <p:sldId id="261" r:id="rId10"/>
    <p:sldId id="290" r:id="rId11"/>
    <p:sldId id="303" r:id="rId12"/>
    <p:sldId id="304" r:id="rId13"/>
    <p:sldId id="296" r:id="rId14"/>
    <p:sldId id="274" r:id="rId15"/>
    <p:sldId id="297" r:id="rId16"/>
    <p:sldId id="298" r:id="rId17"/>
    <p:sldId id="301" r:id="rId18"/>
    <p:sldId id="299" r:id="rId19"/>
    <p:sldId id="300"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0" autoAdjust="0"/>
    <p:restoredTop sz="94082" autoAdjust="0"/>
  </p:normalViewPr>
  <p:slideViewPr>
    <p:cSldViewPr>
      <p:cViewPr varScale="1">
        <p:scale>
          <a:sx n="107" d="100"/>
          <a:sy n="107" d="100"/>
        </p:scale>
        <p:origin x="22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25/04/24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4/25/24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4/25/24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4/25/24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752" y="332656"/>
            <a:ext cx="9036496" cy="1077218"/>
          </a:xfrm>
          <a:prstGeom prst="rect">
            <a:avLst/>
          </a:prstGeom>
          <a:noFill/>
        </p:spPr>
        <p:txBody>
          <a:bodyPr wrap="square" lIns="91440" tIns="45720" rIns="91440" bIns="45720">
            <a:spAutoFit/>
          </a:bodyPr>
          <a:lstStyle/>
          <a:p>
            <a:pPr algn="ctr"/>
            <a:r>
              <a:rPr lang="en-AU" sz="3200" dirty="0">
                <a:latin typeface="Times New Roman" panose="02020603050405020304" pitchFamily="18" charset="0"/>
                <a:cs typeface="Times New Roman" panose="02020603050405020304" pitchFamily="18" charset="0"/>
              </a:rPr>
              <a:t>COVID19 PREDICTION WITH </a:t>
            </a:r>
          </a:p>
          <a:p>
            <a:pPr algn="ctr"/>
            <a:r>
              <a:rPr lang="en-AU" sz="3200" dirty="0">
                <a:latin typeface="Times New Roman" panose="02020603050405020304" pitchFamily="18" charset="0"/>
                <a:cs typeface="Times New Roman" panose="02020603050405020304" pitchFamily="18" charset="0"/>
              </a:rPr>
              <a:t>DEEP LEANRING  ON NEURAL NETWORKS </a:t>
            </a:r>
            <a:endParaRPr lang="en-IN" sz="3200" dirty="0">
              <a:latin typeface="Times New Roman" panose="02020603050405020304" pitchFamily="18" charset="0"/>
              <a:cs typeface="Times New Roman" pitchFamily="18"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3275856" y="3903345"/>
            <a:ext cx="6264696" cy="2954655"/>
          </a:xfrm>
          <a:prstGeom prst="rect">
            <a:avLst/>
          </a:prstGeom>
          <a:noFill/>
        </p:spPr>
        <p:txBody>
          <a:bodyPr wrap="square" rtlCol="0">
            <a:spAutoFit/>
          </a:bodyPr>
          <a:lstStyle/>
          <a:p>
            <a:pPr fontAlgn="auto">
              <a:lnSpc>
                <a:spcPct val="100000"/>
              </a:lnSpc>
            </a:pPr>
            <a:r>
              <a:rPr lang="en-US" sz="2400" b="1" dirty="0">
                <a:latin typeface="Times New Roman" pitchFamily="18" charset="0"/>
                <a:cs typeface="Times New Roman" pitchFamily="18" charset="0"/>
                <a:sym typeface="+mn-ea"/>
              </a:rPr>
              <a:t>PRESENTED BY :</a:t>
            </a:r>
          </a:p>
          <a:p>
            <a:pPr fontAlgn="auto">
              <a:lnSpc>
                <a:spcPct val="150000"/>
              </a:lnSpc>
            </a:pPr>
            <a:r>
              <a:rPr lang="en-US" sz="2400" dirty="0">
                <a:latin typeface="Times New Roman" panose="02020603050405020304" pitchFamily="18" charset="0"/>
                <a:cs typeface="Times New Roman" pitchFamily="18" charset="0"/>
                <a:sym typeface="+mn-ea"/>
              </a:rPr>
              <a:t>MAHENDRA SRIRAM BETHA(700757819),</a:t>
            </a:r>
          </a:p>
          <a:p>
            <a:pPr fontAlgn="auto">
              <a:lnSpc>
                <a:spcPct val="150000"/>
              </a:lnSpc>
            </a:pPr>
            <a:r>
              <a:rPr lang="en-US" sz="2400" dirty="0">
                <a:latin typeface="Times New Roman" panose="02020603050405020304" pitchFamily="18" charset="0"/>
                <a:cs typeface="Times New Roman" pitchFamily="18" charset="0"/>
                <a:sym typeface="+mn-ea"/>
              </a:rPr>
              <a:t>SANGEETHA BADDAM(700757191),</a:t>
            </a:r>
          </a:p>
          <a:p>
            <a:pPr fontAlgn="auto">
              <a:lnSpc>
                <a:spcPct val="15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SAMPATH PANDULA(700758258), </a:t>
            </a:r>
          </a:p>
          <a:p>
            <a:pPr fontAlgn="auto">
              <a:lnSpc>
                <a:spcPct val="15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CHARITHA GONGATI(700756538)</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alt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HIGH Performance </a:t>
            </a:r>
          </a:p>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Good Accuracy level.</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638440" y="40466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8C5964-C382-1F80-67B6-7BBD4ACF4D91}"/>
              </a:ext>
            </a:extLst>
          </p:cNvPr>
          <p:cNvSpPr txBox="1"/>
          <p:nvPr/>
        </p:nvSpPr>
        <p:spPr>
          <a:xfrm>
            <a:off x="2280063" y="404664"/>
            <a:ext cx="4583874" cy="461665"/>
          </a:xfrm>
          <a:prstGeom prst="rect">
            <a:avLst/>
          </a:prstGeom>
          <a:noFill/>
        </p:spPr>
        <p:txBody>
          <a:bodyPr wrap="square">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Flow Chart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73EC088-DA6A-4842-8829-73D6B1B45C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5562" y="1412776"/>
            <a:ext cx="4588375" cy="4626864"/>
          </a:xfrm>
          <a:prstGeom prst="rect">
            <a:avLst/>
          </a:prstGeom>
          <a:noFill/>
          <a:ln>
            <a:noFill/>
          </a:ln>
        </p:spPr>
      </p:pic>
    </p:spTree>
    <p:extLst>
      <p:ext uri="{BB962C8B-B14F-4D97-AF65-F5344CB8AC3E}">
        <p14:creationId xmlns:p14="http://schemas.microsoft.com/office/powerpoint/2010/main" val="97228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58412"/>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968663"/>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30FE2FAF-B2D5-4405-4731-29F2EFEFD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9262" y="2060903"/>
            <a:ext cx="7305476" cy="2155670"/>
          </a:xfrm>
          <a:prstGeom prst="rect">
            <a:avLst/>
          </a:prstGeom>
          <a:noFill/>
          <a:ln>
            <a:noFill/>
          </a:ln>
        </p:spPr>
      </p:pic>
      <p:sp>
        <p:nvSpPr>
          <p:cNvPr id="7" name="TextBox 6">
            <a:extLst>
              <a:ext uri="{FF2B5EF4-FFF2-40B4-BE49-F238E27FC236}">
                <a16:creationId xmlns:a16="http://schemas.microsoft.com/office/drawing/2014/main" id="{1881D997-BF05-DFA0-6493-5028A68E2581}"/>
              </a:ext>
            </a:extLst>
          </p:cNvPr>
          <p:cNvSpPr txBox="1"/>
          <p:nvPr/>
        </p:nvSpPr>
        <p:spPr>
          <a:xfrm>
            <a:off x="919262" y="1438389"/>
            <a:ext cx="2752677" cy="461665"/>
          </a:xfrm>
          <a:prstGeom prst="rect">
            <a:avLst/>
          </a:prstGeom>
          <a:noFill/>
        </p:spPr>
        <p:txBody>
          <a:bodyPr wrap="none" rtlCol="0">
            <a:spAutoFit/>
          </a:bodyPr>
          <a:lstStyle/>
          <a:p>
            <a:r>
              <a:rPr lang="en-GB" sz="2400" dirty="0">
                <a:latin typeface="Times New Roman" panose="02020603050405020304" pitchFamily="18" charset="0"/>
                <a:ea typeface="SimSun" panose="02010600030101010101" pitchFamily="2" charset="-122"/>
              </a:rPr>
              <a:t>L</a:t>
            </a:r>
            <a:r>
              <a:rPr lang="en-GB" sz="2400" dirty="0">
                <a:effectLst/>
                <a:latin typeface="Times New Roman" panose="02020603050405020304" pitchFamily="18" charset="0"/>
                <a:ea typeface="SimSun" panose="02010600030101010101" pitchFamily="2" charset="-122"/>
              </a:rPr>
              <a:t>oading the dataset: </a:t>
            </a:r>
            <a:endParaRPr lang="en-US" sz="2400" dirty="0"/>
          </a:p>
        </p:txBody>
      </p:sp>
    </p:spTree>
    <p:extLst>
      <p:ext uri="{BB962C8B-B14F-4D97-AF65-F5344CB8AC3E}">
        <p14:creationId xmlns:p14="http://schemas.microsoft.com/office/powerpoint/2010/main" val="195238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19499"/>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sp>
        <p:nvSpPr>
          <p:cNvPr id="4" name="Rectangle 3"/>
          <p:cNvSpPr/>
          <p:nvPr/>
        </p:nvSpPr>
        <p:spPr>
          <a:xfrm>
            <a:off x="509427" y="1428788"/>
            <a:ext cx="8125144" cy="1569660"/>
          </a:xfrm>
          <a:prstGeom prst="rect">
            <a:avLst/>
          </a:prstGeom>
        </p:spPr>
        <p:txBody>
          <a:bodyPr wrap="square">
            <a:spAutoFit/>
          </a:bodyPr>
          <a:lstStyle/>
          <a:p>
            <a:r>
              <a:rPr lang="en-IN" sz="2400" dirty="0">
                <a:latin typeface="Times New Roman" pitchFamily="18" charset="0"/>
                <a:cs typeface="Times New Roman" pitchFamily="18" charset="0"/>
              </a:rPr>
              <a:t>The information about the Covid19 patient records with different types of attributes are collected from Kaggle data. The dataset total contains of image dataset with training and testing Covid19 affected images of patients. </a:t>
            </a: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8324"/>
            <a:ext cx="6315491" cy="22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3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58412"/>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968663"/>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pre-processing is applied to the dataset where all the noisy data are removed and the image is reshaped as per the mapping of 255pixel.</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782" y="2271514"/>
            <a:ext cx="5269447" cy="446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80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44286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120901"/>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image dataset is divided into testing and training to pass in to the neural network model.</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594" y="2355256"/>
            <a:ext cx="3715630" cy="4124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28304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323528" y="1066292"/>
            <a:ext cx="8229600" cy="1371607"/>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2400" dirty="0">
              <a:latin typeface="Calibri" pitchFamily="34" charset="0"/>
              <a:cs typeface="Calibri" pitchFamily="34" charset="0"/>
            </a:endParaRPr>
          </a:p>
        </p:txBody>
      </p:sp>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005" y="2276872"/>
            <a:ext cx="4040235" cy="41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54019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539552" y="1268760"/>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
              <a:tabLst>
                <a:tab pos="5551170" algn="l"/>
              </a:tabLst>
            </a:pPr>
            <a:r>
              <a:rPr lang="en-IN" sz="2400" dirty="0">
                <a:latin typeface="Times New Roman" pitchFamily="18" charset="0"/>
                <a:cs typeface="Times New Roman" pitchFamily="18" charset="0"/>
              </a:rPr>
              <a:t>The results of the prediction of Covid19 disease identification with the CNN provide the accuracy results.</a:t>
            </a: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70" y="2249802"/>
            <a:ext cx="4402956" cy="35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5ADA59C-F474-D6C4-E852-1A255C32EE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0784" y="2274164"/>
            <a:ext cx="3190935" cy="3307314"/>
          </a:xfrm>
          <a:prstGeom prst="rect">
            <a:avLst/>
          </a:prstGeom>
          <a:noFill/>
          <a:ln>
            <a:noFill/>
          </a:ln>
        </p:spPr>
      </p:pic>
      <p:sp>
        <p:nvSpPr>
          <p:cNvPr id="4" name="TextBox 3">
            <a:extLst>
              <a:ext uri="{FF2B5EF4-FFF2-40B4-BE49-F238E27FC236}">
                <a16:creationId xmlns:a16="http://schemas.microsoft.com/office/drawing/2014/main" id="{43D8B343-A79F-1FA4-0862-071A5BFA3B29}"/>
              </a:ext>
            </a:extLst>
          </p:cNvPr>
          <p:cNvSpPr txBox="1"/>
          <p:nvPr/>
        </p:nvSpPr>
        <p:spPr>
          <a:xfrm>
            <a:off x="1627138" y="5972170"/>
            <a:ext cx="17940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Prediction results</a:t>
            </a:r>
          </a:p>
        </p:txBody>
      </p:sp>
      <p:sp>
        <p:nvSpPr>
          <p:cNvPr id="7" name="TextBox 6">
            <a:extLst>
              <a:ext uri="{FF2B5EF4-FFF2-40B4-BE49-F238E27FC236}">
                <a16:creationId xmlns:a16="http://schemas.microsoft.com/office/drawing/2014/main" id="{66FE3FEB-8916-32B8-B99E-EC55E32616C7}"/>
              </a:ext>
            </a:extLst>
          </p:cNvPr>
          <p:cNvSpPr txBox="1"/>
          <p:nvPr/>
        </p:nvSpPr>
        <p:spPr>
          <a:xfrm>
            <a:off x="6030093" y="5948470"/>
            <a:ext cx="21146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Incorrect Predictions</a:t>
            </a:r>
          </a:p>
        </p:txBody>
      </p:sp>
    </p:spTree>
    <p:extLst>
      <p:ext uri="{BB962C8B-B14F-4D97-AF65-F5344CB8AC3E}">
        <p14:creationId xmlns:p14="http://schemas.microsoft.com/office/powerpoint/2010/main" val="376957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366381"/>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fontAlgn="base">
              <a:lnSpc>
                <a:spcPct val="200000"/>
              </a:lnSpc>
              <a:buClrTx/>
              <a:buSzPct val="75000"/>
              <a:buNone/>
              <a:tabLst>
                <a:tab pos="5551170" algn="l"/>
              </a:tabLst>
            </a:pPr>
            <a:endParaRPr lang="en-IN" sz="24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2" name="Picture 1">
            <a:extLst>
              <a:ext uri="{FF2B5EF4-FFF2-40B4-BE49-F238E27FC236}">
                <a16:creationId xmlns:a16="http://schemas.microsoft.com/office/drawing/2014/main" id="{871E8D76-7CC5-DA36-DBEB-965E43C3A3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09314"/>
            <a:ext cx="3180715" cy="3448685"/>
          </a:xfrm>
          <a:prstGeom prst="rect">
            <a:avLst/>
          </a:prstGeom>
          <a:noFill/>
          <a:ln>
            <a:noFill/>
          </a:ln>
        </p:spPr>
      </p:pic>
      <p:pic>
        <p:nvPicPr>
          <p:cNvPr id="4" name="Picture 3">
            <a:extLst>
              <a:ext uri="{FF2B5EF4-FFF2-40B4-BE49-F238E27FC236}">
                <a16:creationId xmlns:a16="http://schemas.microsoft.com/office/drawing/2014/main" id="{6D6F355F-30CA-C892-47CE-CC1138F25D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309314"/>
            <a:ext cx="3190240" cy="3538220"/>
          </a:xfrm>
          <a:prstGeom prst="rect">
            <a:avLst/>
          </a:prstGeom>
          <a:noFill/>
          <a:ln>
            <a:noFill/>
          </a:ln>
        </p:spPr>
      </p:pic>
    </p:spTree>
    <p:extLst>
      <p:ext uri="{BB962C8B-B14F-4D97-AF65-F5344CB8AC3E}">
        <p14:creationId xmlns:p14="http://schemas.microsoft.com/office/powerpoint/2010/main" val="190169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1871700" y="620688"/>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A cutting-edge framework for detecting Covid19 diseases has been developed using deep neural networks and diverse medical data. </a:t>
            </a:r>
          </a:p>
          <a:p>
            <a:pPr algn="just" fontAlgn="base">
              <a:buClrTx/>
              <a:buSzPct val="75000"/>
              <a:buFont typeface="Wingdings" pitchFamily="2" charset="2"/>
              <a:buChar char="Ø"/>
              <a:tabLst>
                <a:tab pos="5551170" algn="l"/>
              </a:tabLst>
            </a:pPr>
            <a:endParaRPr lang="en-IN" sz="2400" dirty="0">
              <a:latin typeface="Times New Roman" pitchFamily="18" charset="0"/>
              <a:cs typeface="Times New Roman" pitchFamily="18" charset="0"/>
            </a:endParaRPr>
          </a:p>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The framework employs all X-ray images with Covid19 information for model training and data classification. </a:t>
            </a:r>
          </a:p>
          <a:p>
            <a:pPr algn="just" fontAlgn="base">
              <a:buClrTx/>
              <a:buSzPct val="75000"/>
              <a:buFont typeface="Wingdings" pitchFamily="2" charset="2"/>
              <a:buChar char="Ø"/>
              <a:tabLst>
                <a:tab pos="5551170" algn="l"/>
              </a:tabLst>
            </a:pPr>
            <a:endParaRPr lang="en-IN" sz="2400" dirty="0">
              <a:latin typeface="Times New Roman" pitchFamily="18" charset="0"/>
              <a:cs typeface="Times New Roman" pitchFamily="18" charset="0"/>
            </a:endParaRPr>
          </a:p>
          <a:p>
            <a:pPr algn="just" fontAlgn="base">
              <a:buClrTx/>
              <a:buSzPct val="75000"/>
              <a:buFont typeface="Wingdings" pitchFamily="2" charset="2"/>
              <a:buChar char="Ø"/>
              <a:tabLst>
                <a:tab pos="5551170" algn="l"/>
              </a:tabLst>
            </a:pPr>
            <a:r>
              <a:rPr lang="en-IN" sz="2400" dirty="0">
                <a:latin typeface="Times New Roman" pitchFamily="18" charset="0"/>
                <a:cs typeface="Times New Roman" pitchFamily="18" charset="0"/>
              </a:rPr>
              <a:t>This methodology greatly enhances diagnostic accuracy compared to traditional approaches, demonstrating that integrating advanced deep learning with medical expertise is an effective way to diagnose neurological disorders in their early stages.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34F018-D263-0C1C-959E-039030886098}"/>
              </a:ext>
            </a:extLst>
          </p:cNvPr>
          <p:cNvSpPr txBox="1"/>
          <p:nvPr/>
        </p:nvSpPr>
        <p:spPr>
          <a:xfrm>
            <a:off x="467544" y="2060849"/>
            <a:ext cx="8424936"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Each member of the team worked on multiple tasks to accomplish the project:</a:t>
            </a:r>
          </a:p>
          <a:p>
            <a:pPr marL="285750" indent="-285750">
              <a:buFont typeface="Arial" panose="020B0604020202020204" pitchFamily="34" charset="0"/>
              <a:buChar char="•"/>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Sampath  and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Charitha</a:t>
            </a:r>
            <a:r>
              <a:rPr lang="en-US" sz="2400" dirty="0">
                <a:latin typeface="Times New Roman" panose="02020603050405020304" pitchFamily="18" charset="0"/>
                <a:ea typeface="Tahoma" panose="020B0604030504040204" pitchFamily="34" charset="0"/>
                <a:cs typeface="Times New Roman" panose="02020603050405020304" pitchFamily="18" charset="0"/>
              </a:rPr>
              <a:t> had contributed to finding the problem statement along with analyzing requirements and planning the project proposal , while the roles of implementation of the algorithm, training the algorithm with data and producing the required results was by Sangeetha and Mahendra.</a:t>
            </a:r>
          </a:p>
        </p:txBody>
      </p:sp>
      <p:sp>
        <p:nvSpPr>
          <p:cNvPr id="5" name="TextBox 4">
            <a:extLst>
              <a:ext uri="{FF2B5EF4-FFF2-40B4-BE49-F238E27FC236}">
                <a16:creationId xmlns:a16="http://schemas.microsoft.com/office/drawing/2014/main" id="{6AC3291A-003F-4C5B-D4BE-88B507ACAD52}"/>
              </a:ext>
            </a:extLst>
          </p:cNvPr>
          <p:cNvSpPr txBox="1"/>
          <p:nvPr/>
        </p:nvSpPr>
        <p:spPr>
          <a:xfrm>
            <a:off x="971600" y="548680"/>
            <a:ext cx="7488832" cy="646331"/>
          </a:xfrm>
          <a:prstGeom prst="rect">
            <a:avLst/>
          </a:prstGeom>
          <a:noFill/>
        </p:spPr>
        <p:txBody>
          <a:bodyPr wrap="square">
            <a:spAutoFit/>
          </a:bodyPr>
          <a:lstStyle/>
          <a:p>
            <a:pPr algn="ctr"/>
            <a:r>
              <a:rPr lang="en-IN" sz="36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Roles and Responsibilities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91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801314"/>
          </a:xfrm>
          <a:prstGeom prst="rect">
            <a:avLst/>
          </a:prstGeom>
        </p:spPr>
        <p:txBody>
          <a:bodyPr wrap="square">
            <a:spAutoFit/>
          </a:bodyPr>
          <a:lstStyle/>
          <a:p>
            <a:pPr lvl="0"/>
            <a:r>
              <a:rPr lang="en-US" dirty="0">
                <a:latin typeface="Times New Roman" pitchFamily="18" charset="0"/>
                <a:cs typeface="Times New Roman" pitchFamily="18" charset="0"/>
              </a:rPr>
              <a:t>[1]	Li, L., Qin, L.,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Z., Yin, Y., Wang, X., Kong, B., </a:t>
            </a:r>
            <a:r>
              <a:rPr lang="en-US" dirty="0" err="1">
                <a:latin typeface="Times New Roman" pitchFamily="18" charset="0"/>
                <a:cs typeface="Times New Roman" pitchFamily="18" charset="0"/>
              </a:rPr>
              <a:t>Bai</a:t>
            </a:r>
            <a:r>
              <a:rPr lang="en-US" dirty="0">
                <a:latin typeface="Times New Roman" pitchFamily="18" charset="0"/>
                <a:cs typeface="Times New Roman" pitchFamily="18" charset="0"/>
              </a:rPr>
              <a:t>, J., Lu, Y., Fang, Z., Song, Q. and Cao, K., 2020. Artificial Intelligence Distinguishes COVID-19 from Community Acquired Pneumonia on Chest CT. Radiology, p.200905. </a:t>
            </a:r>
          </a:p>
          <a:p>
            <a:pPr lvl="0"/>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Gozes</a:t>
            </a:r>
            <a:r>
              <a:rPr lang="en-US" dirty="0">
                <a:latin typeface="Times New Roman" pitchFamily="18" charset="0"/>
                <a:cs typeface="Times New Roman" pitchFamily="18" charset="0"/>
              </a:rPr>
              <a:t>, O., </a:t>
            </a:r>
            <a:r>
              <a:rPr lang="en-US" dirty="0" err="1">
                <a:latin typeface="Times New Roman" pitchFamily="18" charset="0"/>
                <a:cs typeface="Times New Roman" pitchFamily="18" charset="0"/>
              </a:rPr>
              <a:t>Frid</a:t>
            </a:r>
            <a:r>
              <a:rPr lang="en-US" dirty="0">
                <a:latin typeface="Times New Roman" pitchFamily="18" charset="0"/>
                <a:cs typeface="Times New Roman" pitchFamily="18" charset="0"/>
              </a:rPr>
              <a:t>-Adar, M., Greenspan, H., Browning, P.D., Zhang, H., </a:t>
            </a:r>
            <a:r>
              <a:rPr lang="en-US" dirty="0" err="1">
                <a:latin typeface="Times New Roman" pitchFamily="18" charset="0"/>
                <a:cs typeface="Times New Roman" pitchFamily="18" charset="0"/>
              </a:rPr>
              <a:t>Ji</a:t>
            </a:r>
            <a:r>
              <a:rPr lang="en-US" dirty="0">
                <a:latin typeface="Times New Roman" pitchFamily="18" charset="0"/>
                <a:cs typeface="Times New Roman" pitchFamily="18" charset="0"/>
              </a:rPr>
              <a:t>, W., </a:t>
            </a:r>
            <a:r>
              <a:rPr lang="en-US" dirty="0" err="1">
                <a:latin typeface="Times New Roman" pitchFamily="18" charset="0"/>
                <a:cs typeface="Times New Roman" pitchFamily="18" charset="0"/>
              </a:rPr>
              <a:t>Bernheim</a:t>
            </a:r>
            <a:r>
              <a:rPr lang="en-US" dirty="0">
                <a:latin typeface="Times New Roman" pitchFamily="18" charset="0"/>
                <a:cs typeface="Times New Roman" pitchFamily="18" charset="0"/>
              </a:rPr>
              <a:t>, A. and Siegel, E., 2020. Rapid </a:t>
            </a:r>
            <a:r>
              <a:rPr lang="en-US" dirty="0" err="1">
                <a:latin typeface="Times New Roman" pitchFamily="18" charset="0"/>
                <a:cs typeface="Times New Roman" pitchFamily="18" charset="0"/>
              </a:rPr>
              <a:t>ai</a:t>
            </a:r>
            <a:r>
              <a:rPr lang="en-US" dirty="0">
                <a:latin typeface="Times New Roman" pitchFamily="18" charset="0"/>
                <a:cs typeface="Times New Roman" pitchFamily="18" charset="0"/>
              </a:rPr>
              <a:t> development cycle for the coronavirus (covid-19) pandemic: Initial results for automated detection &amp; patient monitoring using deep learning </a:t>
            </a:r>
            <a:r>
              <a:rPr lang="en-US" dirty="0" err="1">
                <a:latin typeface="Times New Roman" pitchFamily="18" charset="0"/>
                <a:cs typeface="Times New Roman" pitchFamily="18" charset="0"/>
              </a:rPr>
              <a:t>ct</a:t>
            </a:r>
            <a:r>
              <a:rPr lang="en-US" dirty="0">
                <a:latin typeface="Times New Roman" pitchFamily="18" charset="0"/>
                <a:cs typeface="Times New Roman" pitchFamily="18" charset="0"/>
              </a:rPr>
              <a:t> image analysis.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arXiv:2003.05037</a:t>
            </a:r>
          </a:p>
          <a:p>
            <a:pPr lvl="0"/>
            <a:r>
              <a:rPr lang="en-US" dirty="0">
                <a:latin typeface="Times New Roman" pitchFamily="18" charset="0"/>
                <a:cs typeface="Times New Roman" pitchFamily="18" charset="0"/>
              </a:rPr>
              <a:t>[3]	 MV </a:t>
            </a:r>
            <a:r>
              <a:rPr lang="en-US" dirty="0" err="1">
                <a:latin typeface="Times New Roman" pitchFamily="18" charset="0"/>
                <a:cs typeface="Times New Roman" pitchFamily="18" charset="0"/>
              </a:rPr>
              <a:t>Villarejo</a:t>
            </a:r>
            <a:r>
              <a:rPr lang="en-US" dirty="0">
                <a:latin typeface="Times New Roman" pitchFamily="18" charset="0"/>
                <a:cs typeface="Times New Roman" pitchFamily="18" charset="0"/>
              </a:rPr>
              <a:t>, BG </a:t>
            </a:r>
            <a:r>
              <a:rPr lang="en-US" dirty="0" err="1">
                <a:latin typeface="Times New Roman" pitchFamily="18" charset="0"/>
                <a:cs typeface="Times New Roman" pitchFamily="18" charset="0"/>
              </a:rPr>
              <a:t>Zapirain</a:t>
            </a:r>
            <a:r>
              <a:rPr lang="en-US" dirty="0">
                <a:latin typeface="Times New Roman" pitchFamily="18" charset="0"/>
                <a:cs typeface="Times New Roman" pitchFamily="18" charset="0"/>
              </a:rPr>
              <a:t>, AM Zorrilla.,2013. Algorithms based on CWT and classifiers to control cardiac alterations and stress using an ECG and a SCR. Sensors 13 (5), 6141-6170.</a:t>
            </a: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X., Jiang, X., Ma, C., Du, P., Li, X., </a:t>
            </a:r>
            <a:r>
              <a:rPr lang="en-US" dirty="0" err="1">
                <a:latin typeface="Times New Roman" pitchFamily="18" charset="0"/>
                <a:cs typeface="Times New Roman" pitchFamily="18" charset="0"/>
              </a:rPr>
              <a:t>Lv</a:t>
            </a:r>
            <a:r>
              <a:rPr lang="en-US" dirty="0">
                <a:latin typeface="Times New Roman" pitchFamily="18" charset="0"/>
                <a:cs typeface="Times New Roman" pitchFamily="18" charset="0"/>
              </a:rPr>
              <a:t>, S., Yu, L., Chen, Y., Su, J., Lang, G. and Li, Y., 2020. Deep learning system to screen coronavirus disease 2019 pneumonia. </a:t>
            </a:r>
            <a:r>
              <a:rPr lang="en-US" dirty="0" err="1">
                <a:latin typeface="Times New Roman" pitchFamily="18" charset="0"/>
                <a:cs typeface="Times New Roman" pitchFamily="18" charset="0"/>
              </a:rPr>
              <a:t>arXiv</a:t>
            </a:r>
            <a:r>
              <a:rPr lang="en-US" dirty="0">
                <a:latin typeface="Times New Roman" pitchFamily="18" charset="0"/>
                <a:cs typeface="Times New Roman" pitchFamily="18" charset="0"/>
              </a:rPr>
              <a:t> preprint arXiv:2002.09334</a:t>
            </a:r>
          </a:p>
          <a:p>
            <a:pPr lvl="0"/>
            <a:endParaRPr lang="en-US" dirty="0">
              <a:latin typeface="Times New Roman" pitchFamily="18" charset="0"/>
              <a:cs typeface="Times New Roman" pitchFamily="18" charset="0"/>
            </a:endParaRPr>
          </a:p>
          <a:p>
            <a:pPr lvl="0"/>
            <a:r>
              <a:rPr lang="en-IN" dirty="0">
                <a:latin typeface="Times New Roman" pitchFamily="18" charset="0"/>
                <a:cs typeface="Times New Roman" pitchFamily="18" charset="0"/>
              </a:rPr>
              <a:t>[5]	Chen, J., Wu, L., Zhang, J., Zhang, L., Gong, D., Zhao, Y., Hu, S., Wang, Y., Hu, X., </a:t>
            </a:r>
            <a:r>
              <a:rPr lang="en-IN" dirty="0" err="1">
                <a:latin typeface="Times New Roman" pitchFamily="18" charset="0"/>
                <a:cs typeface="Times New Roman" pitchFamily="18" charset="0"/>
              </a:rPr>
              <a:t>Zheng</a:t>
            </a:r>
            <a:r>
              <a:rPr lang="en-IN" dirty="0">
                <a:latin typeface="Times New Roman" pitchFamily="18" charset="0"/>
                <a:cs typeface="Times New Roman" pitchFamily="18" charset="0"/>
              </a:rPr>
              <a:t>, B. and Zhang, K., 2020. Deep learning-based model for detecting 2019 This work is licensed under a Creative Commons Attribution 4.0 License. </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644" y="2598003"/>
            <a:ext cx="6408712" cy="830997"/>
          </a:xfrm>
          <a:prstGeom prst="rect">
            <a:avLst/>
          </a:prstGeom>
          <a:noFill/>
        </p:spPr>
        <p:txBody>
          <a:bodyPr wrap="square" lIns="91440" tIns="45720" rIns="91440" bIns="45720">
            <a:spAutoFit/>
          </a:bodyPr>
          <a:lstStyle/>
          <a:p>
            <a:pPr algn="ctr"/>
            <a:r>
              <a:rPr lang="en-IN" sz="48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 YOU !!!</a:t>
            </a:r>
            <a:endParaRPr lang="en-US" sz="48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0260" y="275043"/>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67542" y="1124744"/>
            <a:ext cx="8014693" cy="5214974"/>
          </a:xfrm>
          <a:prstGeom prst="rect">
            <a:avLst/>
          </a:prstGeom>
        </p:spPr>
        <p:txBody>
          <a:bodyPr>
            <a:noAutofit/>
          </a:bodyPr>
          <a:lstStyle/>
          <a:p>
            <a:pPr marL="285750" indent="-285750">
              <a:buFont typeface="Wingdings" pitchFamily="2" charset="2"/>
              <a:buChar char="Ø"/>
            </a:pPr>
            <a:r>
              <a:rPr lang="en-IN" sz="2400" dirty="0">
                <a:latin typeface="Times New Roman" pitchFamily="18" charset="0"/>
                <a:cs typeface="Times New Roman" pitchFamily="18" charset="0"/>
              </a:rPr>
              <a:t>The primary motivation of COVID19 Identification analysis with Deep Learning on Neural Networks is to detect the find out the Covid19 disease in the hospital dataset.</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project evaluation can be tested with the deep learning algorithm prediction results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400" dirty="0">
                <a:latin typeface="Times New Roman" panose="02020603050405020304" pitchFamily="18" charset="0"/>
                <a:ea typeface="Tahoma" panose="020B0604030504040204" pitchFamily="34" charset="0"/>
                <a:cs typeface="Times New Roman" panose="02020603050405020304" pitchFamily="18" charset="0"/>
              </a:rPr>
              <a:t>Convolutional Neural Networks algorithm is chosen to make this more efficient</a:t>
            </a:r>
            <a:r>
              <a:rPr lang="en-IN" sz="2400" dirty="0">
                <a:latin typeface="Tahoma" panose="020B0604030504040204" pitchFamily="34" charset="0"/>
                <a:ea typeface="Tahoma" panose="020B0604030504040204" pitchFamily="34" charset="0"/>
                <a:cs typeface="Tahoma" panose="020B0604030504040204" pitchFamily="34" charset="0"/>
              </a:rPr>
              <a:t>.</a:t>
            </a:r>
            <a:endParaRPr lang="en-IN" sz="2400" dirty="0">
              <a:latin typeface="Times New Roman" pitchFamily="18" charset="0"/>
              <a:cs typeface="Times New Roman" pitchFamily="18" charset="0"/>
            </a:endParaRPr>
          </a:p>
          <a:p>
            <a:pPr lvl="0" algn="just">
              <a:lnSpc>
                <a:spcPct val="150000"/>
              </a:lnSpc>
              <a:spcBef>
                <a:spcPct val="20000"/>
              </a:spcBef>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
        <p:nvSpPr>
          <p:cNvPr id="2" name="TextBox 1">
            <a:extLst>
              <a:ext uri="{FF2B5EF4-FFF2-40B4-BE49-F238E27FC236}">
                <a16:creationId xmlns:a16="http://schemas.microsoft.com/office/drawing/2014/main" id="{0DC0C6AD-3304-EDD1-0078-A3F267BC2F72}"/>
              </a:ext>
            </a:extLst>
          </p:cNvPr>
          <p:cNvSpPr txBox="1"/>
          <p:nvPr/>
        </p:nvSpPr>
        <p:spPr>
          <a:xfrm>
            <a:off x="9048997" y="2731325"/>
            <a:ext cx="184731" cy="369332"/>
          </a:xfrm>
          <a:prstGeom prst="rect">
            <a:avLst/>
          </a:prstGeom>
          <a:noFill/>
        </p:spPr>
        <p:txBody>
          <a:bodyPr wrap="non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3093" y="319083"/>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6" y="1124744"/>
            <a:ext cx="8014693" cy="5214974"/>
          </a:xfrm>
          <a:prstGeom prst="rect">
            <a:avLst/>
          </a:prstGeom>
        </p:spPr>
        <p:txBody>
          <a:bodyPr>
            <a:noAutofit/>
          </a:bodyPr>
          <a:lstStyle/>
          <a:p>
            <a:pPr marL="285750" indent="-285750">
              <a:spcAft>
                <a:spcPts val="1200"/>
              </a:spcAft>
              <a:buFont typeface="Wingdings" pitchFamily="2" charset="2"/>
              <a:buChar char="Ø"/>
            </a:pPr>
            <a:r>
              <a:rPr lang="en-IN" sz="2400" dirty="0">
                <a:latin typeface="Times New Roman" pitchFamily="18" charset="0"/>
                <a:cs typeface="Times New Roman" pitchFamily="18" charset="0"/>
              </a:rPr>
              <a:t>The objective of Covid19 disease identification with deep learning is to detect the Covid19 disease in the early stage itself with the available attributes.</a:t>
            </a:r>
          </a:p>
          <a:p>
            <a:pPr>
              <a:spcAft>
                <a:spcPts val="1200"/>
              </a:spcAft>
            </a:pPr>
            <a:endParaRPr lang="en-IN" sz="2400" dirty="0">
              <a:latin typeface="Times New Roman" pitchFamily="18" charset="0"/>
              <a:cs typeface="Times New Roman" pitchFamily="18" charset="0"/>
            </a:endParaRPr>
          </a:p>
          <a:p>
            <a:pPr marL="285750" marR="0" lvl="0" indent="-285750">
              <a:spcBef>
                <a:spcPts val="0"/>
              </a:spcBef>
              <a:spcAft>
                <a:spcPts val="0"/>
              </a:spcAft>
              <a:buFont typeface="Wingdings" pitchFamily="2" charset="2"/>
              <a:buChar char="Ø"/>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Data in the datasets are pre-processed, to remove noisy and null values. So that the data can be analyzed and visualized for further processing.</a:t>
            </a:r>
          </a:p>
          <a:p>
            <a:pPr>
              <a:spcAft>
                <a:spcPts val="1200"/>
              </a:spcAft>
            </a:pPr>
            <a:endParaRPr lang="en-IN" sz="2400" dirty="0">
              <a:latin typeface="Times New Roman" pitchFamily="18" charset="0"/>
              <a:cs typeface="Times New Roman" pitchFamily="18" charset="0"/>
            </a:endParaRPr>
          </a:p>
          <a:p>
            <a:pPr marL="285750" indent="-285750">
              <a:spcAft>
                <a:spcPts val="1200"/>
              </a:spcAft>
              <a:buFont typeface="Wingdings" pitchFamily="2" charset="2"/>
              <a:buChar char="Ø"/>
            </a:pPr>
            <a:r>
              <a:rPr lang="en-IN" sz="2400" dirty="0">
                <a:latin typeface="Times New Roman" pitchFamily="18" charset="0"/>
                <a:cs typeface="Times New Roman" pitchFamily="18" charset="0"/>
              </a:rPr>
              <a:t>It will be helpful in all the hospital patient records to detect the Covid19 disease.</a:t>
            </a:r>
          </a:p>
        </p:txBody>
      </p:sp>
    </p:spTree>
    <p:extLst>
      <p:ext uri="{BB962C8B-B14F-4D97-AF65-F5344CB8AC3E}">
        <p14:creationId xmlns:p14="http://schemas.microsoft.com/office/powerpoint/2010/main" val="373794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6658" y="404664"/>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395536" y="1052736"/>
            <a:ext cx="8856984" cy="5214974"/>
          </a:xfrm>
          <a:prstGeom prst="rect">
            <a:avLst/>
          </a:prstGeom>
        </p:spPr>
        <p:txBody>
          <a:bodyPr>
            <a:noAutofit/>
          </a:bodyPr>
          <a:lstStyle/>
          <a:p>
            <a:pPr marL="285750" indent="-285750">
              <a:buFont typeface="Wingdings" pitchFamily="2" charset="2"/>
              <a:buChar char="Ø"/>
            </a:pPr>
            <a:r>
              <a:rPr lang="en-IN" sz="2200" dirty="0" err="1">
                <a:latin typeface="Times New Roman" pitchFamily="18" charset="0"/>
                <a:cs typeface="Times New Roman" pitchFamily="18" charset="0"/>
              </a:rPr>
              <a:t>Gozes</a:t>
            </a:r>
            <a:r>
              <a:rPr lang="en-IN" sz="2200" dirty="0">
                <a:latin typeface="Times New Roman" pitchFamily="18" charset="0"/>
                <a:cs typeface="Times New Roman" pitchFamily="18" charset="0"/>
              </a:rPr>
              <a:t> et al. (2020) developed a computer-aided tool based on AI that </a:t>
            </a:r>
            <a:r>
              <a:rPr lang="en-IN" sz="2200" dirty="0" err="1">
                <a:latin typeface="Times New Roman" pitchFamily="18" charset="0"/>
                <a:cs typeface="Times New Roman" pitchFamily="18" charset="0"/>
              </a:rPr>
              <a:t>analyzes</a:t>
            </a:r>
            <a:r>
              <a:rPr lang="en-IN" sz="2200" dirty="0">
                <a:latin typeface="Times New Roman" pitchFamily="18" charset="0"/>
                <a:cs typeface="Times New Roman" pitchFamily="18" charset="0"/>
              </a:rPr>
              <a:t> CT images to detect and identify Coronavirus cases automatically.</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tool has shown high accuracy in diagnosing COVID-19 using datasets of Chinese COVID-19 cases. </a:t>
            </a:r>
          </a:p>
          <a:p>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proposed a diagnostic model based on deep learning to diagnose COVID-19 using high-quality CT chest images, with good accuracy, sensitivity, and specificity results</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Yan et al. (2020) presented a prediction approach based on ML techniques that tracks the severe COVID-19 progress and can even identify potential death cases.</a:t>
            </a:r>
          </a:p>
          <a:p>
            <a:pPr marL="285750" indent="-285750">
              <a:buFont typeface="Wingdings" pitchFamily="2" charset="2"/>
              <a:buChar char="Ø"/>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endParaRPr lang="en-US" dirty="0">
              <a:latin typeface="Times New Roman" pitchFamily="18" charset="0"/>
              <a:cs typeface="Times New Roman" pitchFamily="18" charset="0"/>
            </a:endParaRPr>
          </a:p>
          <a:p>
            <a:pPr marL="342900" lvl="0" indent="-342900" algn="just">
              <a:spcBef>
                <a:spcPct val="20000"/>
              </a:spcBef>
              <a:buFont typeface="Wingdings" pitchFamily="2" charset="2"/>
              <a:buChar char="§"/>
            </a:pPr>
            <a:endParaRPr lang="en-US" sz="1600" dirty="0">
              <a:latin typeface="Calibri" pitchFamily="34" charset="0"/>
              <a:cs typeface="Calibri" pitchFamily="34" charset="0"/>
            </a:endParaRPr>
          </a:p>
          <a:p>
            <a:pPr lvl="0" algn="just">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9387" y="404664"/>
            <a:ext cx="3751412"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 cont.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proposed model is useful in early diagnosis to avoid the health consequences of COVID-19 and increase the chances of life.</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Zheng et al. (2020) proposed another COVID-19 diagnostic tool based on supervised deep learning, which detects COVID-19 by identifying Weak Label for 3D CT Chest imaging.</a:t>
            </a:r>
          </a:p>
          <a:p>
            <a:pPr marL="285750" indent="-285750">
              <a:buFont typeface="Wingdings" pitchFamily="2" charset="2"/>
              <a:buChar char="Ø"/>
            </a:pPr>
            <a:endParaRPr lang="en-IN" sz="2200" dirty="0">
              <a:latin typeface="Times New Roman" pitchFamily="18" charset="0"/>
              <a:cs typeface="Times New Roman" pitchFamily="18" charset="0"/>
            </a:endParaRPr>
          </a:p>
          <a:p>
            <a:pPr marL="285750" indent="-285750">
              <a:buFont typeface="Wingdings" pitchFamily="2" charset="2"/>
              <a:buChar char="Ø"/>
            </a:pPr>
            <a:r>
              <a:rPr lang="en-IN" sz="2200" dirty="0">
                <a:latin typeface="Times New Roman" pitchFamily="18" charset="0"/>
                <a:cs typeface="Times New Roman" pitchFamily="18" charset="0"/>
              </a:rPr>
              <a:t> The tool has shown high accuracy in detecting COVID-19 using collected CT images</a:t>
            </a: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179803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3047" y="404664"/>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374733" cy="5214974"/>
          </a:xfrm>
          <a:prstGeom prst="rect">
            <a:avLst/>
          </a:prstGeom>
        </p:spPr>
        <p:txBody>
          <a:bodyPr>
            <a:noAutofit/>
          </a:bodyPr>
          <a:lstStyle/>
          <a:p>
            <a:pPr marL="285750" indent="-285750">
              <a:buFont typeface="Wingdings" pitchFamily="2" charset="2"/>
              <a:buChar char="Ø"/>
            </a:pPr>
            <a:r>
              <a:rPr lang="en-IN" sz="2400" dirty="0">
                <a:latin typeface="Times New Roman" pitchFamily="18" charset="0"/>
                <a:cs typeface="Times New Roman" pitchFamily="18" charset="0"/>
              </a:rPr>
              <a:t>The coronavirus disease (COVID-19) is a highly transmissible public health concern that requires preventative measures to reduce transmission rates</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latin typeface="Times New Roman" pitchFamily="18" charset="0"/>
                <a:cs typeface="Times New Roman" pitchFamily="18" charset="0"/>
              </a:rPr>
              <a:t>One of the critical investigation methods to detect COVID-19 is chest radiography imaging that screens the chest of infected patients. Initial studies have found that chest radiography images can show the abnormalities of the chest of the people infected with COVID-19</a:t>
            </a:r>
          </a:p>
          <a:p>
            <a:endParaRPr lang="en-IN" sz="2400" dirty="0">
              <a:latin typeface="Times New Roman" pitchFamily="18" charset="0"/>
              <a:cs typeface="Times New Roman" pitchFamily="18" charset="0"/>
            </a:endParaRPr>
          </a:p>
          <a:p>
            <a:pPr marL="285750" indent="-285750">
              <a:buFont typeface="Wingdings" pitchFamily="2" charset="2"/>
              <a:buChar char="Ø"/>
            </a:pPr>
            <a:r>
              <a:rPr lang="en-IN" sz="2400" dirty="0">
                <a:latin typeface="Times New Roman" pitchFamily="18" charset="0"/>
                <a:cs typeface="Times New Roman" pitchFamily="18" charset="0"/>
              </a:rPr>
              <a:t>Unfortunately, to the best of the existing work, these current learning approaches can be non-open sourced and not publicly available, which prevent research from accessing and investigating them for further research</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484784"/>
            <a:ext cx="8229600" cy="3590746"/>
          </a:xfrm>
        </p:spPr>
        <p:txBody>
          <a:bodyPr>
            <a:normAutofit/>
          </a:bodyPr>
          <a:lstStyle/>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Less prediction Performance </a:t>
            </a:r>
          </a:p>
          <a:p>
            <a:pPr algn="just" defTabSz="914400" fontAlgn="base">
              <a:lnSpc>
                <a:spcPct val="150000"/>
              </a:lnSpc>
              <a:buClrTx/>
              <a:buSzPct val="75000"/>
              <a:buFont typeface="Wingdings" pitchFamily="2" charset="2"/>
              <a:buChar char="§"/>
              <a:tabLst>
                <a:tab pos="5551170" algn="l"/>
              </a:tabLst>
            </a:pPr>
            <a:r>
              <a:rPr lang="en-US" sz="2400" dirty="0">
                <a:latin typeface="Times New Roman" pitchFamily="18" charset="0"/>
                <a:cs typeface="Times New Roman" pitchFamily="18" charset="0"/>
              </a:rPr>
              <a:t>Less Accuracy</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1817560" y="40466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439" y="47667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49540" y="1224374"/>
            <a:ext cx="8244917" cy="5643602"/>
          </a:xfrm>
          <a:prstGeom prst="rect">
            <a:avLst/>
          </a:prstGeom>
        </p:spPr>
        <p:txBody>
          <a:bodyPr>
            <a:noAutofit/>
          </a:bodyPr>
          <a:lstStyle/>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proposed methods aim to find the Covid19 disease with higher standard.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accuracy levels of the identification of the Covid19 disease will be improved with the proposed system.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The deep learning on neural network will provide the better solution to solve the problem of identification of the Covid19 disease in the real world hospital data.</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 The Convolutional Neural Network algorithm will check the data in more compact with training and testing the data. </a:t>
            </a:r>
          </a:p>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It will provide more accuracy as compared with the other type of techniques. </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5544</TotalTime>
  <Words>1141</Words>
  <Application>Microsoft Macintosh PowerPoint</Application>
  <PresentationFormat>On-screen Show (4:3)</PresentationFormat>
  <Paragraphs>91</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Lucida Sans Unicode</vt:lpstr>
      <vt:lpstr>Tahoma</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Mahendra Sriram Betha</cp:lastModifiedBy>
  <cp:revision>233</cp:revision>
  <dcterms:created xsi:type="dcterms:W3CDTF">2020-08-27T15:54:55Z</dcterms:created>
  <dcterms:modified xsi:type="dcterms:W3CDTF">2024-04-25T17:18:33Z</dcterms:modified>
</cp:coreProperties>
</file>