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302" r:id="rId3"/>
    <p:sldId id="259" r:id="rId4"/>
    <p:sldId id="291" r:id="rId5"/>
    <p:sldId id="292" r:id="rId6"/>
    <p:sldId id="293" r:id="rId7"/>
    <p:sldId id="295" r:id="rId8"/>
    <p:sldId id="277" r:id="rId9"/>
    <p:sldId id="261" r:id="rId10"/>
    <p:sldId id="290" r:id="rId11"/>
    <p:sldId id="303" r:id="rId12"/>
    <p:sldId id="304" r:id="rId13"/>
    <p:sldId id="296" r:id="rId14"/>
    <p:sldId id="274" r:id="rId15"/>
    <p:sldId id="297" r:id="rId16"/>
    <p:sldId id="298" r:id="rId17"/>
    <p:sldId id="301" r:id="rId18"/>
    <p:sldId id="299" r:id="rId19"/>
    <p:sldId id="300" r:id="rId20"/>
    <p:sldId id="264" r:id="rId21"/>
    <p:sldId id="26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50" autoAdjust="0"/>
    <p:restoredTop sz="94082" autoAdjust="0"/>
  </p:normalViewPr>
  <p:slideViewPr>
    <p:cSldViewPr>
      <p:cViewPr varScale="1">
        <p:scale>
          <a:sx n="107" d="100"/>
          <a:sy n="107" d="100"/>
        </p:scale>
        <p:origin x="2200"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B1D2A0-DB01-4D34-8CAE-9FC48249522A}" type="datetimeFigureOut">
              <a:rPr lang="en-IN" smtClean="0"/>
              <a:pPr/>
              <a:t>25/04/24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F12753-EB78-41A5-9134-1B87922E0407}" type="slidenum">
              <a:rPr lang="en-IN" smtClean="0"/>
              <a:pPr/>
              <a:t>‹#›</a:t>
            </a:fld>
            <a:endParaRPr lang="en-IN"/>
          </a:p>
        </p:txBody>
      </p:sp>
    </p:spTree>
    <p:extLst>
      <p:ext uri="{BB962C8B-B14F-4D97-AF65-F5344CB8AC3E}">
        <p14:creationId xmlns:p14="http://schemas.microsoft.com/office/powerpoint/2010/main" val="3411512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F12753-EB78-41A5-9134-1B87922E0407}"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3F12753-EB78-41A5-9134-1B87922E0407}" type="slidenum">
              <a:rPr lang="en-IN" smtClean="0"/>
              <a:pPr/>
              <a:t>9</a:t>
            </a:fld>
            <a:endParaRPr lang="en-IN"/>
          </a:p>
        </p:txBody>
      </p:sp>
    </p:spTree>
    <p:extLst>
      <p:ext uri="{BB962C8B-B14F-4D97-AF65-F5344CB8AC3E}">
        <p14:creationId xmlns:p14="http://schemas.microsoft.com/office/powerpoint/2010/main" val="28644634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3CDB933-0DE9-40B0-98FD-4439FF00562A}" type="datetimeFigureOut">
              <a:rPr lang="en-US" smtClean="0"/>
              <a:pPr/>
              <a:t>4/25/24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E5B42BB-82BB-4395-97F1-AB434A7A30F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CDB933-0DE9-40B0-98FD-4439FF00562A}" type="datetimeFigureOut">
              <a:rPr lang="en-US" smtClean="0"/>
              <a:pPr/>
              <a:t>4/25/24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B42BB-82BB-4395-97F1-AB434A7A30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CDB933-0DE9-40B0-98FD-4439FF00562A}" type="datetimeFigureOut">
              <a:rPr lang="en-US" smtClean="0"/>
              <a:pPr/>
              <a:t>4/25/24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B42BB-82BB-4395-97F1-AB434A7A30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CDB933-0DE9-40B0-98FD-4439FF00562A}" type="datetimeFigureOut">
              <a:rPr lang="en-US" smtClean="0"/>
              <a:pPr/>
              <a:t>4/25/24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B42BB-82BB-4395-97F1-AB434A7A30F3}"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3CDB933-0DE9-40B0-98FD-4439FF00562A}" type="datetimeFigureOut">
              <a:rPr lang="en-US" smtClean="0"/>
              <a:pPr/>
              <a:t>4/25/24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B42BB-82BB-4395-97F1-AB434A7A30F3}"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3CDB933-0DE9-40B0-98FD-4439FF00562A}" type="datetimeFigureOut">
              <a:rPr lang="en-US" smtClean="0"/>
              <a:pPr/>
              <a:t>4/25/24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B42BB-82BB-4395-97F1-AB434A7A30F3}"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3CDB933-0DE9-40B0-98FD-4439FF00562A}" type="datetimeFigureOut">
              <a:rPr lang="en-US" smtClean="0"/>
              <a:pPr/>
              <a:t>4/25/24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5B42BB-82BB-4395-97F1-AB434A7A30F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3CDB933-0DE9-40B0-98FD-4439FF00562A}" type="datetimeFigureOut">
              <a:rPr lang="en-US" smtClean="0"/>
              <a:pPr/>
              <a:t>4/25/24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B42BB-82BB-4395-97F1-AB434A7A30F3}"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CDB933-0DE9-40B0-98FD-4439FF00562A}" type="datetimeFigureOut">
              <a:rPr lang="en-US" smtClean="0"/>
              <a:pPr/>
              <a:t>4/25/24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5B42BB-82BB-4395-97F1-AB434A7A30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C3CDB933-0DE9-40B0-98FD-4439FF00562A}" type="datetimeFigureOut">
              <a:rPr lang="en-US" smtClean="0"/>
              <a:pPr/>
              <a:t>4/25/24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B42BB-82BB-4395-97F1-AB434A7A30F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3CDB933-0DE9-40B0-98FD-4439FF00562A}" type="datetimeFigureOut">
              <a:rPr lang="en-US" smtClean="0"/>
              <a:pPr/>
              <a:t>4/25/24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E5B42BB-82BB-4395-97F1-AB434A7A30F3}"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3CDB933-0DE9-40B0-98FD-4439FF00562A}" type="datetimeFigureOut">
              <a:rPr lang="en-US" smtClean="0"/>
              <a:pPr/>
              <a:t>4/25/24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E5B42BB-82BB-4395-97F1-AB434A7A30F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752" y="332656"/>
            <a:ext cx="9036496" cy="1077218"/>
          </a:xfrm>
          <a:prstGeom prst="rect">
            <a:avLst/>
          </a:prstGeom>
          <a:noFill/>
        </p:spPr>
        <p:txBody>
          <a:bodyPr wrap="square" lIns="91440" tIns="45720" rIns="91440" bIns="45720">
            <a:spAutoFit/>
          </a:bodyPr>
          <a:lstStyle/>
          <a:p>
            <a:pPr algn="ctr"/>
            <a:r>
              <a:rPr lang="en-AU" sz="3200" dirty="0">
                <a:latin typeface="Times New Roman" panose="02020603050405020304" pitchFamily="18" charset="0"/>
                <a:cs typeface="Times New Roman" panose="02020603050405020304" pitchFamily="18" charset="0"/>
              </a:rPr>
              <a:t>COVID19 PREDICTION WITH </a:t>
            </a:r>
          </a:p>
          <a:p>
            <a:pPr algn="ctr"/>
            <a:r>
              <a:rPr lang="en-AU" sz="3200" dirty="0">
                <a:latin typeface="Times New Roman" panose="02020603050405020304" pitchFamily="18" charset="0"/>
                <a:cs typeface="Times New Roman" panose="02020603050405020304" pitchFamily="18" charset="0"/>
              </a:rPr>
              <a:t>DEEP LEANRING  ON NEURAL NETWORKS </a:t>
            </a:r>
            <a:endParaRPr lang="en-IN" sz="3200" dirty="0">
              <a:latin typeface="Times New Roman" panose="02020603050405020304" pitchFamily="18" charset="0"/>
              <a:cs typeface="Times New Roman" pitchFamily="18" charset="0"/>
            </a:endParaRPr>
          </a:p>
        </p:txBody>
      </p:sp>
      <p:sp>
        <p:nvSpPr>
          <p:cNvPr id="2" name="Text Box 2">
            <a:extLst>
              <a:ext uri="{FF2B5EF4-FFF2-40B4-BE49-F238E27FC236}">
                <a16:creationId xmlns:a16="http://schemas.microsoft.com/office/drawing/2014/main" id="{D0B784AC-AB09-4838-9781-35FB8AD97EAA}"/>
              </a:ext>
            </a:extLst>
          </p:cNvPr>
          <p:cNvSpPr txBox="1"/>
          <p:nvPr/>
        </p:nvSpPr>
        <p:spPr>
          <a:xfrm>
            <a:off x="3275856" y="3903345"/>
            <a:ext cx="6264696" cy="2954655"/>
          </a:xfrm>
          <a:prstGeom prst="rect">
            <a:avLst/>
          </a:prstGeom>
          <a:noFill/>
        </p:spPr>
        <p:txBody>
          <a:bodyPr wrap="square" rtlCol="0">
            <a:spAutoFit/>
          </a:bodyPr>
          <a:lstStyle/>
          <a:p>
            <a:pPr fontAlgn="auto">
              <a:lnSpc>
                <a:spcPct val="100000"/>
              </a:lnSpc>
            </a:pPr>
            <a:r>
              <a:rPr lang="en-US" sz="2400" b="1" dirty="0">
                <a:latin typeface="Times New Roman" pitchFamily="18" charset="0"/>
                <a:cs typeface="Times New Roman" pitchFamily="18" charset="0"/>
                <a:sym typeface="+mn-ea"/>
              </a:rPr>
              <a:t>PRESENTED BY :</a:t>
            </a:r>
          </a:p>
          <a:p>
            <a:pPr fontAlgn="auto">
              <a:lnSpc>
                <a:spcPct val="150000"/>
              </a:lnSpc>
            </a:pPr>
            <a:r>
              <a:rPr lang="en-US" sz="2400" dirty="0">
                <a:latin typeface="Times New Roman" panose="02020603050405020304" pitchFamily="18" charset="0"/>
                <a:cs typeface="Times New Roman" pitchFamily="18" charset="0"/>
                <a:sym typeface="+mn-ea"/>
              </a:rPr>
              <a:t>MAHENDRA SRIRAM BETHA(700757819),</a:t>
            </a:r>
          </a:p>
          <a:p>
            <a:pPr fontAlgn="auto">
              <a:lnSpc>
                <a:spcPct val="150000"/>
              </a:lnSpc>
            </a:pPr>
            <a:r>
              <a:rPr lang="en-US" sz="2400" dirty="0">
                <a:latin typeface="Times New Roman" panose="02020603050405020304" pitchFamily="18" charset="0"/>
                <a:cs typeface="Times New Roman" pitchFamily="18" charset="0"/>
                <a:sym typeface="+mn-ea"/>
              </a:rPr>
              <a:t>SANGEETHA BADDAM(700757191),</a:t>
            </a:r>
          </a:p>
          <a:p>
            <a:pPr fontAlgn="auto">
              <a:lnSpc>
                <a:spcPct val="150000"/>
              </a:lnSpc>
            </a:pP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SAMPATH PANDULA(700758258), </a:t>
            </a:r>
          </a:p>
          <a:p>
            <a:pPr fontAlgn="auto">
              <a:lnSpc>
                <a:spcPct val="150000"/>
              </a:lnSpc>
            </a:pP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CHARITHA GONGATI(700756538)</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IN" altLang="en-US" dirty="0">
              <a:latin typeface="Calibri" pitchFamily="34" charset="0"/>
              <a:cs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3590746"/>
          </a:xfrm>
        </p:spPr>
        <p:txBody>
          <a:bodyPr>
            <a:normAutofit/>
          </a:bodyPr>
          <a:lstStyle/>
          <a:p>
            <a:pPr algn="just" defTabSz="914400" fontAlgn="base">
              <a:lnSpc>
                <a:spcPct val="150000"/>
              </a:lnSpc>
              <a:buClrTx/>
              <a:buSzPct val="75000"/>
              <a:buFont typeface="Wingdings" pitchFamily="2" charset="2"/>
              <a:buChar char="§"/>
              <a:tabLst>
                <a:tab pos="5551170" algn="l"/>
              </a:tabLst>
            </a:pPr>
            <a:r>
              <a:rPr lang="en-US" sz="2400" dirty="0">
                <a:latin typeface="Times New Roman" pitchFamily="18" charset="0"/>
                <a:cs typeface="Times New Roman" pitchFamily="18" charset="0"/>
              </a:rPr>
              <a:t>HIGH Performance </a:t>
            </a:r>
          </a:p>
          <a:p>
            <a:pPr algn="just" defTabSz="914400" fontAlgn="base">
              <a:lnSpc>
                <a:spcPct val="150000"/>
              </a:lnSpc>
              <a:buClrTx/>
              <a:buSzPct val="75000"/>
              <a:buFont typeface="Wingdings" pitchFamily="2" charset="2"/>
              <a:buChar char="§"/>
              <a:tabLst>
                <a:tab pos="5551170" algn="l"/>
              </a:tabLst>
            </a:pPr>
            <a:r>
              <a:rPr lang="en-US" sz="2400" dirty="0">
                <a:latin typeface="Times New Roman" pitchFamily="18" charset="0"/>
                <a:cs typeface="Times New Roman" pitchFamily="18" charset="0"/>
              </a:rPr>
              <a:t>Good Accuracy level.</a:t>
            </a:r>
          </a:p>
          <a:p>
            <a:endParaRPr lang="en-US" sz="1400" dirty="0">
              <a:latin typeface="Calibri" pitchFamily="34" charset="0"/>
              <a:cs typeface="Calibri" pitchFamily="34" charset="0"/>
            </a:endParaRPr>
          </a:p>
        </p:txBody>
      </p:sp>
      <p:sp>
        <p:nvSpPr>
          <p:cNvPr id="4" name="Rectangle 3">
            <a:extLst>
              <a:ext uri="{FF2B5EF4-FFF2-40B4-BE49-F238E27FC236}">
                <a16:creationId xmlns:a16="http://schemas.microsoft.com/office/drawing/2014/main" id="{5A70140D-851E-4DE4-89FF-405DC01B8669}"/>
              </a:ext>
            </a:extLst>
          </p:cNvPr>
          <p:cNvSpPr/>
          <p:nvPr/>
        </p:nvSpPr>
        <p:spPr>
          <a:xfrm>
            <a:off x="1638440" y="404664"/>
            <a:ext cx="5867120" cy="461665"/>
          </a:xfrm>
          <a:prstGeom prst="rect">
            <a:avLst/>
          </a:prstGeom>
          <a:noFill/>
        </p:spPr>
        <p:txBody>
          <a:bodyPr wrap="none" lIns="91440" tIns="45720" rIns="91440" bIns="45720">
            <a:spAutoFit/>
          </a:bodyPr>
          <a:lstStyle/>
          <a:p>
            <a:pPr algn="ctr"/>
            <a:r>
              <a:rPr lang="en-US"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ADVANTAGES </a:t>
            </a: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OF PROPOSED SYSTEM</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646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98C5964-C382-1F80-67B6-7BBD4ACF4D91}"/>
              </a:ext>
            </a:extLst>
          </p:cNvPr>
          <p:cNvSpPr txBox="1"/>
          <p:nvPr/>
        </p:nvSpPr>
        <p:spPr>
          <a:xfrm>
            <a:off x="2280063" y="404664"/>
            <a:ext cx="4583874" cy="461665"/>
          </a:xfrm>
          <a:prstGeom prst="rect">
            <a:avLst/>
          </a:prstGeom>
          <a:noFill/>
        </p:spPr>
        <p:txBody>
          <a:bodyPr wrap="square">
            <a:spAutoFit/>
          </a:bodyPr>
          <a:lstStyle/>
          <a:p>
            <a:pPr algn="ctr"/>
            <a:r>
              <a:rPr lang="en-US"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Flow Chart</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73EC088-DA6A-4842-8829-73D6B1B45C6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75562" y="1412776"/>
            <a:ext cx="4588375" cy="4626864"/>
          </a:xfrm>
          <a:prstGeom prst="rect">
            <a:avLst/>
          </a:prstGeom>
          <a:noFill/>
          <a:ln>
            <a:noFill/>
          </a:ln>
        </p:spPr>
      </p:pic>
    </p:spTree>
    <p:extLst>
      <p:ext uri="{BB962C8B-B14F-4D97-AF65-F5344CB8AC3E}">
        <p14:creationId xmlns:p14="http://schemas.microsoft.com/office/powerpoint/2010/main" val="972280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DD9410-18FC-44C3-9018-4DAAE700B933}"/>
              </a:ext>
            </a:extLst>
          </p:cNvPr>
          <p:cNvSpPr/>
          <p:nvPr/>
        </p:nvSpPr>
        <p:spPr>
          <a:xfrm>
            <a:off x="1871700" y="358412"/>
            <a:ext cx="5400600" cy="461665"/>
          </a:xfrm>
          <a:prstGeom prst="rect">
            <a:avLst/>
          </a:prstGeom>
          <a:noFill/>
        </p:spPr>
        <p:txBody>
          <a:bodyPr wrap="squar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Experimental results</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03F253-9E3C-4F1B-B6C7-6314F6421956}"/>
              </a:ext>
            </a:extLst>
          </p:cNvPr>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a:spLocks/>
          </p:cNvSpPr>
          <p:nvPr/>
        </p:nvSpPr>
        <p:spPr>
          <a:xfrm>
            <a:off x="457200" y="968663"/>
            <a:ext cx="8229600" cy="3590746"/>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fontAlgn="base">
              <a:lnSpc>
                <a:spcPct val="200000"/>
              </a:lnSpc>
              <a:buClrTx/>
              <a:buSzPct val="75000"/>
              <a:buFont typeface="Wingdings" pitchFamily="2" charset="2"/>
              <a:buChar char="§"/>
              <a:tabLst>
                <a:tab pos="5551170" algn="l"/>
              </a:tabLst>
            </a:pPr>
            <a:endParaRPr lang="en-US" sz="1400" dirty="0">
              <a:latin typeface="Calibri" pitchFamily="34" charset="0"/>
              <a:cs typeface="Calibri" pitchFamily="34" charset="0"/>
            </a:endParaRPr>
          </a:p>
        </p:txBody>
      </p:sp>
      <p:pic>
        <p:nvPicPr>
          <p:cNvPr id="4" name="Picture 3">
            <a:extLst>
              <a:ext uri="{FF2B5EF4-FFF2-40B4-BE49-F238E27FC236}">
                <a16:creationId xmlns:a16="http://schemas.microsoft.com/office/drawing/2014/main" id="{30FE2FAF-B2D5-4405-4731-29F2EFEFD5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9262" y="2060903"/>
            <a:ext cx="7305476" cy="2155670"/>
          </a:xfrm>
          <a:prstGeom prst="rect">
            <a:avLst/>
          </a:prstGeom>
          <a:noFill/>
          <a:ln>
            <a:noFill/>
          </a:ln>
        </p:spPr>
      </p:pic>
      <p:sp>
        <p:nvSpPr>
          <p:cNvPr id="7" name="TextBox 6">
            <a:extLst>
              <a:ext uri="{FF2B5EF4-FFF2-40B4-BE49-F238E27FC236}">
                <a16:creationId xmlns:a16="http://schemas.microsoft.com/office/drawing/2014/main" id="{1881D997-BF05-DFA0-6493-5028A68E2581}"/>
              </a:ext>
            </a:extLst>
          </p:cNvPr>
          <p:cNvSpPr txBox="1"/>
          <p:nvPr/>
        </p:nvSpPr>
        <p:spPr>
          <a:xfrm>
            <a:off x="919262" y="1438389"/>
            <a:ext cx="2752677" cy="461665"/>
          </a:xfrm>
          <a:prstGeom prst="rect">
            <a:avLst/>
          </a:prstGeom>
          <a:noFill/>
        </p:spPr>
        <p:txBody>
          <a:bodyPr wrap="none" rtlCol="0">
            <a:spAutoFit/>
          </a:bodyPr>
          <a:lstStyle/>
          <a:p>
            <a:r>
              <a:rPr lang="en-GB" sz="2400" dirty="0">
                <a:latin typeface="Times New Roman" panose="02020603050405020304" pitchFamily="18" charset="0"/>
                <a:ea typeface="SimSun" panose="02010600030101010101" pitchFamily="2" charset="-122"/>
              </a:rPr>
              <a:t>L</a:t>
            </a:r>
            <a:r>
              <a:rPr lang="en-GB" sz="2400" dirty="0">
                <a:effectLst/>
                <a:latin typeface="Times New Roman" panose="02020603050405020304" pitchFamily="18" charset="0"/>
                <a:ea typeface="SimSun" panose="02010600030101010101" pitchFamily="2" charset="-122"/>
              </a:rPr>
              <a:t>oading the dataset: </a:t>
            </a:r>
            <a:endParaRPr lang="en-US" sz="2400" dirty="0"/>
          </a:p>
        </p:txBody>
      </p:sp>
    </p:spTree>
    <p:extLst>
      <p:ext uri="{BB962C8B-B14F-4D97-AF65-F5344CB8AC3E}">
        <p14:creationId xmlns:p14="http://schemas.microsoft.com/office/powerpoint/2010/main" val="1952389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DD9410-18FC-44C3-9018-4DAAE700B933}"/>
              </a:ext>
            </a:extLst>
          </p:cNvPr>
          <p:cNvSpPr/>
          <p:nvPr/>
        </p:nvSpPr>
        <p:spPr>
          <a:xfrm>
            <a:off x="1871700" y="419499"/>
            <a:ext cx="5400600" cy="461665"/>
          </a:xfrm>
          <a:prstGeom prst="rect">
            <a:avLst/>
          </a:prstGeom>
          <a:noFill/>
        </p:spPr>
        <p:txBody>
          <a:bodyPr wrap="squar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Experimental results</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03F253-9E3C-4F1B-B6C7-6314F6421956}"/>
              </a:ext>
            </a:extLst>
          </p:cNvPr>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a:spLocks/>
          </p:cNvSpPr>
          <p:nvPr/>
        </p:nvSpPr>
        <p:spPr>
          <a:xfrm>
            <a:off x="457200" y="1481329"/>
            <a:ext cx="8229600" cy="1371607"/>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fontAlgn="base">
              <a:lnSpc>
                <a:spcPct val="200000"/>
              </a:lnSpc>
              <a:buClrTx/>
              <a:buSzPct val="75000"/>
              <a:buFont typeface="Wingdings" pitchFamily="2" charset="2"/>
              <a:buChar char="§"/>
              <a:tabLst>
                <a:tab pos="5551170" algn="l"/>
              </a:tabLst>
            </a:pPr>
            <a:endParaRPr lang="en-IN" sz="1800" dirty="0">
              <a:latin typeface="Times New Roman" pitchFamily="18" charset="0"/>
              <a:cs typeface="Times New Roman" pitchFamily="18" charset="0"/>
            </a:endParaRPr>
          </a:p>
          <a:p>
            <a:pPr algn="just" fontAlgn="base">
              <a:lnSpc>
                <a:spcPct val="200000"/>
              </a:lnSpc>
              <a:buClrTx/>
              <a:buSzPct val="75000"/>
              <a:buFont typeface="Wingdings" pitchFamily="2" charset="2"/>
              <a:buChar char="§"/>
              <a:tabLst>
                <a:tab pos="5551170" algn="l"/>
              </a:tabLst>
            </a:pPr>
            <a:endParaRPr lang="en-US" sz="1400" dirty="0">
              <a:latin typeface="Calibri" pitchFamily="34" charset="0"/>
              <a:cs typeface="Calibri" pitchFamily="34" charset="0"/>
            </a:endParaRPr>
          </a:p>
        </p:txBody>
      </p:sp>
      <p:sp>
        <p:nvSpPr>
          <p:cNvPr id="4" name="Rectangle 3"/>
          <p:cNvSpPr/>
          <p:nvPr/>
        </p:nvSpPr>
        <p:spPr>
          <a:xfrm>
            <a:off x="509427" y="1428788"/>
            <a:ext cx="8125144" cy="1569660"/>
          </a:xfrm>
          <a:prstGeom prst="rect">
            <a:avLst/>
          </a:prstGeom>
        </p:spPr>
        <p:txBody>
          <a:bodyPr wrap="square">
            <a:spAutoFit/>
          </a:bodyPr>
          <a:lstStyle/>
          <a:p>
            <a:r>
              <a:rPr lang="en-IN" sz="2400" dirty="0">
                <a:latin typeface="Times New Roman" pitchFamily="18" charset="0"/>
                <a:cs typeface="Times New Roman" pitchFamily="18" charset="0"/>
              </a:rPr>
              <a:t>The information about the Covid19 patient records with different types of attributes are collected from Kaggle data. The dataset total contains of image dataset with training and testing Covid19 affected images of patients. </a:t>
            </a:r>
          </a:p>
        </p:txBody>
      </p:sp>
      <p:pic>
        <p:nvPicPr>
          <p:cNvPr id="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218324"/>
            <a:ext cx="6315491" cy="2216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3356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DD9410-18FC-44C3-9018-4DAAE700B933}"/>
              </a:ext>
            </a:extLst>
          </p:cNvPr>
          <p:cNvSpPr/>
          <p:nvPr/>
        </p:nvSpPr>
        <p:spPr>
          <a:xfrm>
            <a:off x="1871700" y="358412"/>
            <a:ext cx="5400600" cy="461665"/>
          </a:xfrm>
          <a:prstGeom prst="rect">
            <a:avLst/>
          </a:prstGeom>
          <a:noFill/>
        </p:spPr>
        <p:txBody>
          <a:bodyPr wrap="squar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Experimental results</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03F253-9E3C-4F1B-B6C7-6314F6421956}"/>
              </a:ext>
            </a:extLst>
          </p:cNvPr>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a:spLocks/>
          </p:cNvSpPr>
          <p:nvPr/>
        </p:nvSpPr>
        <p:spPr>
          <a:xfrm>
            <a:off x="457200" y="968663"/>
            <a:ext cx="8229600" cy="3590746"/>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fontAlgn="base">
              <a:buClrTx/>
              <a:buSzPct val="75000"/>
              <a:buFont typeface="Wingdings" pitchFamily="2" charset="2"/>
              <a:buChar char="§"/>
              <a:tabLst>
                <a:tab pos="5551170" algn="l"/>
              </a:tabLst>
            </a:pPr>
            <a:r>
              <a:rPr lang="en-IN" sz="2400" dirty="0">
                <a:latin typeface="Times New Roman" pitchFamily="18" charset="0"/>
                <a:cs typeface="Times New Roman" pitchFamily="18" charset="0"/>
              </a:rPr>
              <a:t>The pre-processing is applied to the dataset where all the noisy data are removed and the image is reshaped as per the mapping of 255pixel.</a:t>
            </a:r>
          </a:p>
          <a:p>
            <a:pPr algn="just" fontAlgn="base">
              <a:lnSpc>
                <a:spcPct val="200000"/>
              </a:lnSpc>
              <a:buClrTx/>
              <a:buSzPct val="75000"/>
              <a:buFont typeface="Wingdings" pitchFamily="2" charset="2"/>
              <a:buChar char="§"/>
              <a:tabLst>
                <a:tab pos="5551170" algn="l"/>
              </a:tabLst>
            </a:pPr>
            <a:endParaRPr lang="en-IN" sz="1800" dirty="0">
              <a:latin typeface="Times New Roman" pitchFamily="18" charset="0"/>
              <a:cs typeface="Times New Roman" pitchFamily="18" charset="0"/>
            </a:endParaRPr>
          </a:p>
          <a:p>
            <a:pPr algn="just" fontAlgn="base">
              <a:lnSpc>
                <a:spcPct val="200000"/>
              </a:lnSpc>
              <a:buClrTx/>
              <a:buSzPct val="75000"/>
              <a:buFont typeface="Wingdings" pitchFamily="2" charset="2"/>
              <a:buChar char="§"/>
              <a:tabLst>
                <a:tab pos="5551170" algn="l"/>
              </a:tabLst>
            </a:pPr>
            <a:endParaRPr lang="en-US" sz="1400" dirty="0">
              <a:latin typeface="Calibri" pitchFamily="34" charset="0"/>
              <a:cs typeface="Calibri" pitchFamily="34" charset="0"/>
            </a:endParaRPr>
          </a:p>
        </p:txBody>
      </p:sp>
      <p:pic>
        <p:nvPicPr>
          <p:cNvPr id="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3782" y="2271514"/>
            <a:ext cx="5269447" cy="4469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2805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DD9410-18FC-44C3-9018-4DAAE700B933}"/>
              </a:ext>
            </a:extLst>
          </p:cNvPr>
          <p:cNvSpPr/>
          <p:nvPr/>
        </p:nvSpPr>
        <p:spPr>
          <a:xfrm>
            <a:off x="1871700" y="442861"/>
            <a:ext cx="5400600" cy="461665"/>
          </a:xfrm>
          <a:prstGeom prst="rect">
            <a:avLst/>
          </a:prstGeom>
          <a:noFill/>
        </p:spPr>
        <p:txBody>
          <a:bodyPr wrap="squar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Experimental results</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03F253-9E3C-4F1B-B6C7-6314F6421956}"/>
              </a:ext>
            </a:extLst>
          </p:cNvPr>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a:spLocks/>
          </p:cNvSpPr>
          <p:nvPr/>
        </p:nvSpPr>
        <p:spPr>
          <a:xfrm>
            <a:off x="457200" y="1120901"/>
            <a:ext cx="8229600" cy="1371607"/>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fontAlgn="base">
              <a:buClrTx/>
              <a:buSzPct val="75000"/>
              <a:buFont typeface="Wingdings" pitchFamily="2" charset="2"/>
              <a:buChar char="§"/>
              <a:tabLst>
                <a:tab pos="5551170" algn="l"/>
              </a:tabLst>
            </a:pPr>
            <a:r>
              <a:rPr lang="en-IN" sz="2400" dirty="0">
                <a:latin typeface="Times New Roman" pitchFamily="18" charset="0"/>
                <a:cs typeface="Times New Roman" pitchFamily="18" charset="0"/>
              </a:rPr>
              <a:t>The image dataset is divided into testing and training to pass in to the neural network model.</a:t>
            </a:r>
          </a:p>
          <a:p>
            <a:pPr algn="just" fontAlgn="base">
              <a:lnSpc>
                <a:spcPct val="200000"/>
              </a:lnSpc>
              <a:buClrTx/>
              <a:buSzPct val="75000"/>
              <a:buFont typeface="Wingdings" pitchFamily="2" charset="2"/>
              <a:buChar char="§"/>
              <a:tabLst>
                <a:tab pos="5551170" algn="l"/>
              </a:tabLst>
            </a:pPr>
            <a:endParaRPr lang="en-US" sz="1400" dirty="0">
              <a:latin typeface="Calibri" pitchFamily="34" charset="0"/>
              <a:cs typeface="Calibri" pitchFamily="34" charset="0"/>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2594" y="2355256"/>
            <a:ext cx="3715630" cy="4124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1517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DD9410-18FC-44C3-9018-4DAAE700B933}"/>
              </a:ext>
            </a:extLst>
          </p:cNvPr>
          <p:cNvSpPr/>
          <p:nvPr/>
        </p:nvSpPr>
        <p:spPr>
          <a:xfrm>
            <a:off x="1871700" y="283048"/>
            <a:ext cx="5400600" cy="461665"/>
          </a:xfrm>
          <a:prstGeom prst="rect">
            <a:avLst/>
          </a:prstGeom>
          <a:noFill/>
        </p:spPr>
        <p:txBody>
          <a:bodyPr wrap="squar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Experimental results</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03F253-9E3C-4F1B-B6C7-6314F6421956}"/>
              </a:ext>
            </a:extLst>
          </p:cNvPr>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a:spLocks/>
          </p:cNvSpPr>
          <p:nvPr/>
        </p:nvSpPr>
        <p:spPr>
          <a:xfrm>
            <a:off x="323528" y="1066292"/>
            <a:ext cx="8229600" cy="1371607"/>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fontAlgn="base">
              <a:buClrTx/>
              <a:buSzPct val="75000"/>
              <a:buFont typeface="Wingdings" pitchFamily="2" charset="2"/>
              <a:buChar char="§"/>
              <a:tabLst>
                <a:tab pos="5551170" algn="l"/>
              </a:tabLst>
            </a:pPr>
            <a:r>
              <a:rPr lang="en-IN" sz="2400" dirty="0">
                <a:latin typeface="Times New Roman" pitchFamily="18" charset="0"/>
                <a:cs typeface="Times New Roman" pitchFamily="18" charset="0"/>
              </a:rPr>
              <a:t>The Convolutional Neural Networks algorithm is applied with creating the sequential model. The output of the sequential model with layers is displayed.</a:t>
            </a:r>
            <a:endParaRPr lang="en-US" sz="2400" dirty="0">
              <a:latin typeface="Calibri" pitchFamily="34" charset="0"/>
              <a:cs typeface="Calibri" pitchFamily="34" charset="0"/>
            </a:endParaRPr>
          </a:p>
        </p:txBody>
      </p:sp>
      <p:pic>
        <p:nvPicPr>
          <p:cNvPr id="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686" y="2325575"/>
            <a:ext cx="4040235" cy="4189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F14C9B3D-5C14-69FC-D992-1FEA43A7F90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35651" y="2636911"/>
            <a:ext cx="4262943" cy="3877717"/>
          </a:xfrm>
          <a:prstGeom prst="rect">
            <a:avLst/>
          </a:prstGeom>
          <a:noFill/>
          <a:ln>
            <a:noFill/>
          </a:ln>
        </p:spPr>
      </p:pic>
    </p:spTree>
    <p:extLst>
      <p:ext uri="{BB962C8B-B14F-4D97-AF65-F5344CB8AC3E}">
        <p14:creationId xmlns:p14="http://schemas.microsoft.com/office/powerpoint/2010/main" val="204530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DD9410-18FC-44C3-9018-4DAAE700B933}"/>
              </a:ext>
            </a:extLst>
          </p:cNvPr>
          <p:cNvSpPr/>
          <p:nvPr/>
        </p:nvSpPr>
        <p:spPr>
          <a:xfrm>
            <a:off x="1871700" y="540198"/>
            <a:ext cx="5400600" cy="461665"/>
          </a:xfrm>
          <a:prstGeom prst="rect">
            <a:avLst/>
          </a:prstGeom>
          <a:noFill/>
        </p:spPr>
        <p:txBody>
          <a:bodyPr wrap="squar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Experimental results</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03F253-9E3C-4F1B-B6C7-6314F6421956}"/>
              </a:ext>
            </a:extLst>
          </p:cNvPr>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a:spLocks/>
          </p:cNvSpPr>
          <p:nvPr/>
        </p:nvSpPr>
        <p:spPr>
          <a:xfrm>
            <a:off x="539552" y="1268760"/>
            <a:ext cx="8229600" cy="685803"/>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fontAlgn="base">
              <a:buClrTx/>
              <a:buSzPct val="75000"/>
              <a:buFont typeface="Wingdings" pitchFamily="2" charset="2"/>
              <a:buChar char="§"/>
              <a:tabLst>
                <a:tab pos="5551170" algn="l"/>
              </a:tabLst>
            </a:pPr>
            <a:r>
              <a:rPr lang="en-IN" sz="2400" dirty="0">
                <a:latin typeface="Times New Roman" pitchFamily="18" charset="0"/>
                <a:cs typeface="Times New Roman" pitchFamily="18" charset="0"/>
              </a:rPr>
              <a:t>The results of the prediction of Covid19 disease identification with the CNN provide the accuracy results.</a:t>
            </a:r>
          </a:p>
          <a:p>
            <a:pPr marL="109728" indent="0" algn="just" fontAlgn="base">
              <a:lnSpc>
                <a:spcPct val="200000"/>
              </a:lnSpc>
              <a:buClrTx/>
              <a:buSzPct val="75000"/>
              <a:buNone/>
              <a:tabLst>
                <a:tab pos="5551170" algn="l"/>
              </a:tabLst>
            </a:pPr>
            <a:endParaRPr lang="en-US" sz="1800" dirty="0">
              <a:latin typeface="Calibri" pitchFamily="34" charset="0"/>
              <a:cs typeface="Calibri" pitchFamily="34" charset="0"/>
            </a:endParaRPr>
          </a:p>
        </p:txBody>
      </p:sp>
      <p:pic>
        <p:nvPicPr>
          <p:cNvPr id="614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070" y="2249802"/>
            <a:ext cx="4402956" cy="35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F5ADA59C-F474-D6C4-E852-1A255C32EEF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00784" y="2274164"/>
            <a:ext cx="3190935" cy="3307314"/>
          </a:xfrm>
          <a:prstGeom prst="rect">
            <a:avLst/>
          </a:prstGeom>
          <a:noFill/>
          <a:ln>
            <a:noFill/>
          </a:ln>
        </p:spPr>
      </p:pic>
      <p:sp>
        <p:nvSpPr>
          <p:cNvPr id="4" name="TextBox 3">
            <a:extLst>
              <a:ext uri="{FF2B5EF4-FFF2-40B4-BE49-F238E27FC236}">
                <a16:creationId xmlns:a16="http://schemas.microsoft.com/office/drawing/2014/main" id="{43D8B343-A79F-1FA4-0862-071A5BFA3B29}"/>
              </a:ext>
            </a:extLst>
          </p:cNvPr>
          <p:cNvSpPr txBox="1"/>
          <p:nvPr/>
        </p:nvSpPr>
        <p:spPr>
          <a:xfrm>
            <a:off x="1627138" y="5972170"/>
            <a:ext cx="179408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Prediction results</a:t>
            </a:r>
          </a:p>
        </p:txBody>
      </p:sp>
      <p:sp>
        <p:nvSpPr>
          <p:cNvPr id="7" name="TextBox 6">
            <a:extLst>
              <a:ext uri="{FF2B5EF4-FFF2-40B4-BE49-F238E27FC236}">
                <a16:creationId xmlns:a16="http://schemas.microsoft.com/office/drawing/2014/main" id="{66FE3FEB-8916-32B8-B99E-EC55E32616C7}"/>
              </a:ext>
            </a:extLst>
          </p:cNvPr>
          <p:cNvSpPr txBox="1"/>
          <p:nvPr/>
        </p:nvSpPr>
        <p:spPr>
          <a:xfrm>
            <a:off x="6030093" y="5948470"/>
            <a:ext cx="211468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Incorrect Predictions</a:t>
            </a:r>
          </a:p>
        </p:txBody>
      </p:sp>
    </p:spTree>
    <p:extLst>
      <p:ext uri="{BB962C8B-B14F-4D97-AF65-F5344CB8AC3E}">
        <p14:creationId xmlns:p14="http://schemas.microsoft.com/office/powerpoint/2010/main" val="3769579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DD9410-18FC-44C3-9018-4DAAE700B933}"/>
              </a:ext>
            </a:extLst>
          </p:cNvPr>
          <p:cNvSpPr/>
          <p:nvPr/>
        </p:nvSpPr>
        <p:spPr>
          <a:xfrm>
            <a:off x="1871700" y="366381"/>
            <a:ext cx="5400600" cy="461665"/>
          </a:xfrm>
          <a:prstGeom prst="rect">
            <a:avLst/>
          </a:prstGeom>
          <a:noFill/>
        </p:spPr>
        <p:txBody>
          <a:bodyPr wrap="squar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Experimental results</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03F253-9E3C-4F1B-B6C7-6314F6421956}"/>
              </a:ext>
            </a:extLst>
          </p:cNvPr>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a:spLocks/>
          </p:cNvSpPr>
          <p:nvPr/>
        </p:nvSpPr>
        <p:spPr>
          <a:xfrm>
            <a:off x="457200" y="1481329"/>
            <a:ext cx="8229600" cy="685803"/>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fontAlgn="base">
              <a:lnSpc>
                <a:spcPct val="200000"/>
              </a:lnSpc>
              <a:buClrTx/>
              <a:buSzPct val="75000"/>
              <a:buNone/>
              <a:tabLst>
                <a:tab pos="5551170" algn="l"/>
              </a:tabLst>
            </a:pPr>
            <a:endParaRPr lang="en-IN" sz="2400" dirty="0">
              <a:latin typeface="Times New Roman" pitchFamily="18" charset="0"/>
              <a:cs typeface="Times New Roman" pitchFamily="18" charset="0"/>
            </a:endParaRPr>
          </a:p>
          <a:p>
            <a:pPr marL="109728" indent="0" algn="just" fontAlgn="base">
              <a:lnSpc>
                <a:spcPct val="200000"/>
              </a:lnSpc>
              <a:buClrTx/>
              <a:buSzPct val="75000"/>
              <a:buNone/>
              <a:tabLst>
                <a:tab pos="5551170" algn="l"/>
              </a:tabLst>
            </a:pPr>
            <a:endParaRPr lang="en-US" sz="1800" dirty="0">
              <a:latin typeface="Calibri" pitchFamily="34" charset="0"/>
              <a:cs typeface="Calibri" pitchFamily="34" charset="0"/>
            </a:endParaRPr>
          </a:p>
        </p:txBody>
      </p:sp>
      <p:pic>
        <p:nvPicPr>
          <p:cNvPr id="2" name="Picture 1">
            <a:extLst>
              <a:ext uri="{FF2B5EF4-FFF2-40B4-BE49-F238E27FC236}">
                <a16:creationId xmlns:a16="http://schemas.microsoft.com/office/drawing/2014/main" id="{871E8D76-7CC5-DA36-DBEB-965E43C3A3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3688" y="1446293"/>
            <a:ext cx="3180715" cy="3448685"/>
          </a:xfrm>
          <a:prstGeom prst="rect">
            <a:avLst/>
          </a:prstGeom>
          <a:noFill/>
          <a:ln>
            <a:noFill/>
          </a:ln>
        </p:spPr>
      </p:pic>
      <p:pic>
        <p:nvPicPr>
          <p:cNvPr id="4" name="Picture 3">
            <a:extLst>
              <a:ext uri="{FF2B5EF4-FFF2-40B4-BE49-F238E27FC236}">
                <a16:creationId xmlns:a16="http://schemas.microsoft.com/office/drawing/2014/main" id="{6D6F355F-30CA-C892-47CE-CC1138F25DC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1356758"/>
            <a:ext cx="3190240" cy="3538220"/>
          </a:xfrm>
          <a:prstGeom prst="rect">
            <a:avLst/>
          </a:prstGeom>
          <a:noFill/>
          <a:ln>
            <a:noFill/>
          </a:ln>
        </p:spPr>
      </p:pic>
    </p:spTree>
    <p:extLst>
      <p:ext uri="{BB962C8B-B14F-4D97-AF65-F5344CB8AC3E}">
        <p14:creationId xmlns:p14="http://schemas.microsoft.com/office/powerpoint/2010/main" val="1901699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DD9410-18FC-44C3-9018-4DAAE700B933}"/>
              </a:ext>
            </a:extLst>
          </p:cNvPr>
          <p:cNvSpPr/>
          <p:nvPr/>
        </p:nvSpPr>
        <p:spPr>
          <a:xfrm>
            <a:off x="1871700" y="620688"/>
            <a:ext cx="5400600" cy="461665"/>
          </a:xfrm>
          <a:prstGeom prst="rect">
            <a:avLst/>
          </a:prstGeom>
          <a:noFill/>
        </p:spPr>
        <p:txBody>
          <a:bodyPr wrap="squar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CONCLUSION</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03F253-9E3C-4F1B-B6C7-6314F6421956}"/>
              </a:ext>
            </a:extLst>
          </p:cNvPr>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a:spLocks/>
          </p:cNvSpPr>
          <p:nvPr/>
        </p:nvSpPr>
        <p:spPr>
          <a:xfrm>
            <a:off x="457200" y="1481329"/>
            <a:ext cx="8229600" cy="685803"/>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fontAlgn="base">
              <a:buClrTx/>
              <a:buSzPct val="75000"/>
              <a:buFont typeface="Wingdings" pitchFamily="2" charset="2"/>
              <a:buChar char="Ø"/>
              <a:tabLst>
                <a:tab pos="5551170" algn="l"/>
              </a:tabLst>
            </a:pPr>
            <a:r>
              <a:rPr lang="en-IN" sz="2400" dirty="0">
                <a:latin typeface="Times New Roman" pitchFamily="18" charset="0"/>
                <a:cs typeface="Times New Roman" pitchFamily="18" charset="0"/>
              </a:rPr>
              <a:t>A cutting-edge framework for detecting Covid19 diseases has been developed using deep neural networks and diverse medical data. </a:t>
            </a:r>
          </a:p>
          <a:p>
            <a:pPr algn="just" fontAlgn="base">
              <a:buClrTx/>
              <a:buSzPct val="75000"/>
              <a:buFont typeface="Wingdings" pitchFamily="2" charset="2"/>
              <a:buChar char="Ø"/>
              <a:tabLst>
                <a:tab pos="5551170" algn="l"/>
              </a:tabLst>
            </a:pPr>
            <a:endParaRPr lang="en-IN" sz="2400" dirty="0">
              <a:latin typeface="Times New Roman" pitchFamily="18" charset="0"/>
              <a:cs typeface="Times New Roman" pitchFamily="18" charset="0"/>
            </a:endParaRPr>
          </a:p>
          <a:p>
            <a:pPr algn="just" fontAlgn="base">
              <a:buClrTx/>
              <a:buSzPct val="75000"/>
              <a:buFont typeface="Wingdings" pitchFamily="2" charset="2"/>
              <a:buChar char="Ø"/>
              <a:tabLst>
                <a:tab pos="5551170" algn="l"/>
              </a:tabLst>
            </a:pPr>
            <a:r>
              <a:rPr lang="en-IN" sz="2400" dirty="0">
                <a:latin typeface="Times New Roman" pitchFamily="18" charset="0"/>
                <a:cs typeface="Times New Roman" pitchFamily="18" charset="0"/>
              </a:rPr>
              <a:t>The framework employs all X-ray images with Covid19 information for model training and data classification. </a:t>
            </a:r>
          </a:p>
          <a:p>
            <a:pPr algn="just" fontAlgn="base">
              <a:buClrTx/>
              <a:buSzPct val="75000"/>
              <a:buFont typeface="Wingdings" pitchFamily="2" charset="2"/>
              <a:buChar char="Ø"/>
              <a:tabLst>
                <a:tab pos="5551170" algn="l"/>
              </a:tabLst>
            </a:pPr>
            <a:endParaRPr lang="en-IN" sz="2400" dirty="0">
              <a:latin typeface="Times New Roman" pitchFamily="18" charset="0"/>
              <a:cs typeface="Times New Roman" pitchFamily="18" charset="0"/>
            </a:endParaRPr>
          </a:p>
          <a:p>
            <a:pPr algn="just" fontAlgn="base">
              <a:buClrTx/>
              <a:buSzPct val="75000"/>
              <a:buFont typeface="Wingdings" pitchFamily="2" charset="2"/>
              <a:buChar char="Ø"/>
              <a:tabLst>
                <a:tab pos="5551170" algn="l"/>
              </a:tabLst>
            </a:pPr>
            <a:r>
              <a:rPr lang="en-IN" sz="2400" dirty="0">
                <a:latin typeface="Times New Roman" pitchFamily="18" charset="0"/>
                <a:cs typeface="Times New Roman" pitchFamily="18" charset="0"/>
              </a:rPr>
              <a:t>This methodology greatly enhances diagnostic accuracy compared to traditional approaches, demonstrating that integrating advanced deep learning with medical expertise is an effective way to diagnose neurological disorders in their early stages. </a:t>
            </a: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4251578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34F018-D263-0C1C-959E-039030886098}"/>
              </a:ext>
            </a:extLst>
          </p:cNvPr>
          <p:cNvSpPr txBox="1"/>
          <p:nvPr/>
        </p:nvSpPr>
        <p:spPr>
          <a:xfrm>
            <a:off x="467544" y="2060849"/>
            <a:ext cx="8424936" cy="3046988"/>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ea typeface="Tahoma" panose="020B0604030504040204" pitchFamily="34" charset="0"/>
                <a:cs typeface="Times New Roman" panose="02020603050405020304" pitchFamily="18" charset="0"/>
              </a:rPr>
              <a:t>Each member of the team worked on multiple tasks to accomplish the project:</a:t>
            </a:r>
          </a:p>
          <a:p>
            <a:pPr marL="285750" indent="-285750">
              <a:buFont typeface="Arial" panose="020B0604020202020204" pitchFamily="34" charset="0"/>
              <a:buChar char="•"/>
            </a:pP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ea typeface="Tahoma" panose="020B0604030504040204" pitchFamily="34" charset="0"/>
                <a:cs typeface="Times New Roman" panose="02020603050405020304" pitchFamily="18" charset="0"/>
              </a:rPr>
              <a:t>Sampath  and </a:t>
            </a:r>
            <a:r>
              <a:rPr lang="en-US" sz="2400" dirty="0" err="1">
                <a:latin typeface="Times New Roman" panose="02020603050405020304" pitchFamily="18" charset="0"/>
                <a:ea typeface="Tahoma" panose="020B0604030504040204" pitchFamily="34" charset="0"/>
                <a:cs typeface="Times New Roman" panose="02020603050405020304" pitchFamily="18" charset="0"/>
              </a:rPr>
              <a:t>Charitha</a:t>
            </a:r>
            <a:r>
              <a:rPr lang="en-US" sz="2400" dirty="0">
                <a:latin typeface="Times New Roman" panose="02020603050405020304" pitchFamily="18" charset="0"/>
                <a:ea typeface="Tahoma" panose="020B0604030504040204" pitchFamily="34" charset="0"/>
                <a:cs typeface="Times New Roman" panose="02020603050405020304" pitchFamily="18" charset="0"/>
              </a:rPr>
              <a:t> had contributed to finding the problem statement along with analyzing requirements and planning the project proposal , while the roles of implementation of the algorithm, training the algorithm with data and producing the required results was by Sangeetha and Mahendra.</a:t>
            </a:r>
          </a:p>
        </p:txBody>
      </p:sp>
      <p:sp>
        <p:nvSpPr>
          <p:cNvPr id="5" name="TextBox 4">
            <a:extLst>
              <a:ext uri="{FF2B5EF4-FFF2-40B4-BE49-F238E27FC236}">
                <a16:creationId xmlns:a16="http://schemas.microsoft.com/office/drawing/2014/main" id="{6AC3291A-003F-4C5B-D4BE-88B507ACAD52}"/>
              </a:ext>
            </a:extLst>
          </p:cNvPr>
          <p:cNvSpPr txBox="1"/>
          <p:nvPr/>
        </p:nvSpPr>
        <p:spPr>
          <a:xfrm>
            <a:off x="971600" y="548680"/>
            <a:ext cx="7488832" cy="646331"/>
          </a:xfrm>
          <a:prstGeom prst="rect">
            <a:avLst/>
          </a:prstGeom>
          <a:noFill/>
        </p:spPr>
        <p:txBody>
          <a:bodyPr wrap="square">
            <a:spAutoFit/>
          </a:bodyPr>
          <a:lstStyle/>
          <a:p>
            <a:pPr algn="ctr"/>
            <a:r>
              <a:rPr lang="en-IN" sz="36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Roles and Responsibilities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4912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43306" y="500042"/>
            <a:ext cx="2084225" cy="461665"/>
          </a:xfrm>
          <a:prstGeom prst="rect">
            <a:avLst/>
          </a:prstGeom>
          <a:noFill/>
        </p:spPr>
        <p:txBody>
          <a:bodyPr wrap="non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REFERENCE</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3" name="Rectangle 2"/>
          <p:cNvSpPr/>
          <p:nvPr/>
        </p:nvSpPr>
        <p:spPr>
          <a:xfrm>
            <a:off x="539552" y="1268760"/>
            <a:ext cx="7992888" cy="4801314"/>
          </a:xfrm>
          <a:prstGeom prst="rect">
            <a:avLst/>
          </a:prstGeom>
        </p:spPr>
        <p:txBody>
          <a:bodyPr wrap="square">
            <a:spAutoFit/>
          </a:bodyPr>
          <a:lstStyle/>
          <a:p>
            <a:pPr lvl="0"/>
            <a:r>
              <a:rPr lang="en-US" dirty="0">
                <a:latin typeface="Times New Roman" pitchFamily="18" charset="0"/>
                <a:cs typeface="Times New Roman" pitchFamily="18" charset="0"/>
              </a:rPr>
              <a:t>[1]	Li, L., Qin, L., </a:t>
            </a:r>
            <a:r>
              <a:rPr lang="en-US" dirty="0" err="1">
                <a:latin typeface="Times New Roman" pitchFamily="18" charset="0"/>
                <a:cs typeface="Times New Roman" pitchFamily="18" charset="0"/>
              </a:rPr>
              <a:t>Xu</a:t>
            </a:r>
            <a:r>
              <a:rPr lang="en-US" dirty="0">
                <a:latin typeface="Times New Roman" pitchFamily="18" charset="0"/>
                <a:cs typeface="Times New Roman" pitchFamily="18" charset="0"/>
              </a:rPr>
              <a:t>, Z., Yin, Y., Wang, X., Kong, B., </a:t>
            </a:r>
            <a:r>
              <a:rPr lang="en-US" dirty="0" err="1">
                <a:latin typeface="Times New Roman" pitchFamily="18" charset="0"/>
                <a:cs typeface="Times New Roman" pitchFamily="18" charset="0"/>
              </a:rPr>
              <a:t>Bai</a:t>
            </a:r>
            <a:r>
              <a:rPr lang="en-US" dirty="0">
                <a:latin typeface="Times New Roman" pitchFamily="18" charset="0"/>
                <a:cs typeface="Times New Roman" pitchFamily="18" charset="0"/>
              </a:rPr>
              <a:t>, J., Lu, Y., Fang, Z., Song, Q. and Cao, K., 2020. Artificial Intelligence Distinguishes COVID-19 from Community Acquired Pneumonia on Chest CT. Radiology, p.200905. </a:t>
            </a:r>
          </a:p>
          <a:p>
            <a:pPr lvl="0"/>
            <a:r>
              <a:rPr lang="en-US" dirty="0">
                <a:latin typeface="Times New Roman" pitchFamily="18" charset="0"/>
                <a:cs typeface="Times New Roman" pitchFamily="18" charset="0"/>
              </a:rPr>
              <a:t>[2]	</a:t>
            </a:r>
            <a:r>
              <a:rPr lang="en-US" dirty="0" err="1">
                <a:latin typeface="Times New Roman" pitchFamily="18" charset="0"/>
                <a:cs typeface="Times New Roman" pitchFamily="18" charset="0"/>
              </a:rPr>
              <a:t>Gozes</a:t>
            </a:r>
            <a:r>
              <a:rPr lang="en-US" dirty="0">
                <a:latin typeface="Times New Roman" pitchFamily="18" charset="0"/>
                <a:cs typeface="Times New Roman" pitchFamily="18" charset="0"/>
              </a:rPr>
              <a:t>, O., </a:t>
            </a:r>
            <a:r>
              <a:rPr lang="en-US" dirty="0" err="1">
                <a:latin typeface="Times New Roman" pitchFamily="18" charset="0"/>
                <a:cs typeface="Times New Roman" pitchFamily="18" charset="0"/>
              </a:rPr>
              <a:t>Frid</a:t>
            </a:r>
            <a:r>
              <a:rPr lang="en-US" dirty="0">
                <a:latin typeface="Times New Roman" pitchFamily="18" charset="0"/>
                <a:cs typeface="Times New Roman" pitchFamily="18" charset="0"/>
              </a:rPr>
              <a:t>-Adar, M., Greenspan, H., Browning, P.D., Zhang, H., </a:t>
            </a:r>
            <a:r>
              <a:rPr lang="en-US" dirty="0" err="1">
                <a:latin typeface="Times New Roman" pitchFamily="18" charset="0"/>
                <a:cs typeface="Times New Roman" pitchFamily="18" charset="0"/>
              </a:rPr>
              <a:t>Ji</a:t>
            </a:r>
            <a:r>
              <a:rPr lang="en-US" dirty="0">
                <a:latin typeface="Times New Roman" pitchFamily="18" charset="0"/>
                <a:cs typeface="Times New Roman" pitchFamily="18" charset="0"/>
              </a:rPr>
              <a:t>, W., </a:t>
            </a:r>
            <a:r>
              <a:rPr lang="en-US" dirty="0" err="1">
                <a:latin typeface="Times New Roman" pitchFamily="18" charset="0"/>
                <a:cs typeface="Times New Roman" pitchFamily="18" charset="0"/>
              </a:rPr>
              <a:t>Bernheim</a:t>
            </a:r>
            <a:r>
              <a:rPr lang="en-US" dirty="0">
                <a:latin typeface="Times New Roman" pitchFamily="18" charset="0"/>
                <a:cs typeface="Times New Roman" pitchFamily="18" charset="0"/>
              </a:rPr>
              <a:t>, A. and Siegel, E., 2020. Rapid </a:t>
            </a:r>
            <a:r>
              <a:rPr lang="en-US" dirty="0" err="1">
                <a:latin typeface="Times New Roman" pitchFamily="18" charset="0"/>
                <a:cs typeface="Times New Roman" pitchFamily="18" charset="0"/>
              </a:rPr>
              <a:t>ai</a:t>
            </a:r>
            <a:r>
              <a:rPr lang="en-US" dirty="0">
                <a:latin typeface="Times New Roman" pitchFamily="18" charset="0"/>
                <a:cs typeface="Times New Roman" pitchFamily="18" charset="0"/>
              </a:rPr>
              <a:t> development cycle for the coronavirus (covid-19) pandemic: Initial results for automated detection &amp; patient monitoring using deep learning </a:t>
            </a:r>
            <a:r>
              <a:rPr lang="en-US" dirty="0" err="1">
                <a:latin typeface="Times New Roman" pitchFamily="18" charset="0"/>
                <a:cs typeface="Times New Roman" pitchFamily="18" charset="0"/>
              </a:rPr>
              <a:t>ct</a:t>
            </a:r>
            <a:r>
              <a:rPr lang="en-US" dirty="0">
                <a:latin typeface="Times New Roman" pitchFamily="18" charset="0"/>
                <a:cs typeface="Times New Roman" pitchFamily="18" charset="0"/>
              </a:rPr>
              <a:t> image analysis. </a:t>
            </a:r>
            <a:r>
              <a:rPr lang="en-US" dirty="0" err="1">
                <a:latin typeface="Times New Roman" pitchFamily="18" charset="0"/>
                <a:cs typeface="Times New Roman" pitchFamily="18" charset="0"/>
              </a:rPr>
              <a:t>arXiv</a:t>
            </a:r>
            <a:r>
              <a:rPr lang="en-US" dirty="0">
                <a:latin typeface="Times New Roman" pitchFamily="18" charset="0"/>
                <a:cs typeface="Times New Roman" pitchFamily="18" charset="0"/>
              </a:rPr>
              <a:t> preprint arXiv:2003.05037</a:t>
            </a:r>
          </a:p>
          <a:p>
            <a:pPr lvl="0"/>
            <a:r>
              <a:rPr lang="en-US" dirty="0">
                <a:latin typeface="Times New Roman" pitchFamily="18" charset="0"/>
                <a:cs typeface="Times New Roman" pitchFamily="18" charset="0"/>
              </a:rPr>
              <a:t>[3]	 MV </a:t>
            </a:r>
            <a:r>
              <a:rPr lang="en-US" dirty="0" err="1">
                <a:latin typeface="Times New Roman" pitchFamily="18" charset="0"/>
                <a:cs typeface="Times New Roman" pitchFamily="18" charset="0"/>
              </a:rPr>
              <a:t>Villarejo</a:t>
            </a:r>
            <a:r>
              <a:rPr lang="en-US" dirty="0">
                <a:latin typeface="Times New Roman" pitchFamily="18" charset="0"/>
                <a:cs typeface="Times New Roman" pitchFamily="18" charset="0"/>
              </a:rPr>
              <a:t>, BG </a:t>
            </a:r>
            <a:r>
              <a:rPr lang="en-US" dirty="0" err="1">
                <a:latin typeface="Times New Roman" pitchFamily="18" charset="0"/>
                <a:cs typeface="Times New Roman" pitchFamily="18" charset="0"/>
              </a:rPr>
              <a:t>Zapirain</a:t>
            </a:r>
            <a:r>
              <a:rPr lang="en-US" dirty="0">
                <a:latin typeface="Times New Roman" pitchFamily="18" charset="0"/>
                <a:cs typeface="Times New Roman" pitchFamily="18" charset="0"/>
              </a:rPr>
              <a:t>, AM Zorrilla.,2013. Algorithms based on CWT and classifiers to control cardiac alterations and stress using an ECG and a SCR. Sensors 13 (5), 6141-6170.</a:t>
            </a:r>
          </a:p>
          <a:p>
            <a:pPr lvl="0"/>
            <a:r>
              <a:rPr lang="en-US" dirty="0">
                <a:latin typeface="Times New Roman" pitchFamily="18" charset="0"/>
                <a:cs typeface="Times New Roman" pitchFamily="18" charset="0"/>
              </a:rPr>
              <a:t>[4]	</a:t>
            </a:r>
            <a:r>
              <a:rPr lang="en-US" dirty="0" err="1">
                <a:latin typeface="Times New Roman" pitchFamily="18" charset="0"/>
                <a:cs typeface="Times New Roman" pitchFamily="18" charset="0"/>
              </a:rPr>
              <a:t>Xu</a:t>
            </a:r>
            <a:r>
              <a:rPr lang="en-US" dirty="0">
                <a:latin typeface="Times New Roman" pitchFamily="18" charset="0"/>
                <a:cs typeface="Times New Roman" pitchFamily="18" charset="0"/>
              </a:rPr>
              <a:t>, X., Jiang, X., Ma, C., Du, P., Li, X., </a:t>
            </a:r>
            <a:r>
              <a:rPr lang="en-US" dirty="0" err="1">
                <a:latin typeface="Times New Roman" pitchFamily="18" charset="0"/>
                <a:cs typeface="Times New Roman" pitchFamily="18" charset="0"/>
              </a:rPr>
              <a:t>Lv</a:t>
            </a:r>
            <a:r>
              <a:rPr lang="en-US" dirty="0">
                <a:latin typeface="Times New Roman" pitchFamily="18" charset="0"/>
                <a:cs typeface="Times New Roman" pitchFamily="18" charset="0"/>
              </a:rPr>
              <a:t>, S., Yu, L., Chen, Y., Su, J., Lang, G. and Li, Y., 2020. Deep learning system to screen coronavirus disease 2019 pneumonia. </a:t>
            </a:r>
            <a:r>
              <a:rPr lang="en-US" dirty="0" err="1">
                <a:latin typeface="Times New Roman" pitchFamily="18" charset="0"/>
                <a:cs typeface="Times New Roman" pitchFamily="18" charset="0"/>
              </a:rPr>
              <a:t>arXiv</a:t>
            </a:r>
            <a:r>
              <a:rPr lang="en-US" dirty="0">
                <a:latin typeface="Times New Roman" pitchFamily="18" charset="0"/>
                <a:cs typeface="Times New Roman" pitchFamily="18" charset="0"/>
              </a:rPr>
              <a:t> preprint arXiv:2002.09334</a:t>
            </a:r>
          </a:p>
          <a:p>
            <a:pPr lvl="0"/>
            <a:endParaRPr lang="en-US" dirty="0">
              <a:latin typeface="Times New Roman" pitchFamily="18" charset="0"/>
              <a:cs typeface="Times New Roman" pitchFamily="18" charset="0"/>
            </a:endParaRPr>
          </a:p>
          <a:p>
            <a:pPr lvl="0"/>
            <a:r>
              <a:rPr lang="en-IN" dirty="0">
                <a:latin typeface="Times New Roman" pitchFamily="18" charset="0"/>
                <a:cs typeface="Times New Roman" pitchFamily="18" charset="0"/>
              </a:rPr>
              <a:t>[5]	Chen, J., Wu, L., Zhang, J., Zhang, L., Gong, D., Zhao, Y., Hu, S., Wang, Y., Hu, X., </a:t>
            </a:r>
            <a:r>
              <a:rPr lang="en-IN" dirty="0" err="1">
                <a:latin typeface="Times New Roman" pitchFamily="18" charset="0"/>
                <a:cs typeface="Times New Roman" pitchFamily="18" charset="0"/>
              </a:rPr>
              <a:t>Zheng</a:t>
            </a:r>
            <a:r>
              <a:rPr lang="en-IN" dirty="0">
                <a:latin typeface="Times New Roman" pitchFamily="18" charset="0"/>
                <a:cs typeface="Times New Roman" pitchFamily="18" charset="0"/>
              </a:rPr>
              <a:t>, B. and Zhang, K., 2020. Deep learning-based model for detecting 2019 This work is licensed under a Creative Commons Attribution 4.0 License. </a:t>
            </a:r>
            <a:endParaRPr lang="en-US"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7644" y="2598003"/>
            <a:ext cx="6408712" cy="830997"/>
          </a:xfrm>
          <a:prstGeom prst="rect">
            <a:avLst/>
          </a:prstGeom>
          <a:noFill/>
        </p:spPr>
        <p:txBody>
          <a:bodyPr wrap="square" lIns="91440" tIns="45720" rIns="91440" bIns="45720">
            <a:spAutoFit/>
          </a:bodyPr>
          <a:lstStyle/>
          <a:p>
            <a:pPr algn="ctr"/>
            <a:r>
              <a:rPr lang="en-IN" sz="48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itchFamily="18" charset="0"/>
                <a:cs typeface="Times New Roman" pitchFamily="18" charset="0"/>
              </a:rPr>
              <a:t>Thank YOU !!!</a:t>
            </a:r>
            <a:endParaRPr lang="en-US" sz="48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70260" y="275043"/>
            <a:ext cx="2209259" cy="461665"/>
          </a:xfrm>
          <a:prstGeom prst="rect">
            <a:avLst/>
          </a:prstGeom>
          <a:noFill/>
        </p:spPr>
        <p:txBody>
          <a:bodyPr wrap="none" lIns="91440" tIns="45720" rIns="91440" bIns="45720">
            <a:spAutoFit/>
          </a:bodyPr>
          <a:lstStyle/>
          <a:p>
            <a:pPr algn="ct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Motivation</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467542" y="1124744"/>
            <a:ext cx="8014693" cy="5214974"/>
          </a:xfrm>
          <a:prstGeom prst="rect">
            <a:avLst/>
          </a:prstGeom>
        </p:spPr>
        <p:txBody>
          <a:bodyPr>
            <a:noAutofit/>
          </a:bodyPr>
          <a:lstStyle/>
          <a:p>
            <a:pPr marL="285750" indent="-285750">
              <a:buFont typeface="Wingdings" pitchFamily="2" charset="2"/>
              <a:buChar char="Ø"/>
            </a:pPr>
            <a:r>
              <a:rPr lang="en-IN" sz="2400" dirty="0">
                <a:latin typeface="Times New Roman" pitchFamily="18" charset="0"/>
                <a:cs typeface="Times New Roman" pitchFamily="18" charset="0"/>
              </a:rPr>
              <a:t>The primary motivation of COVID19 Identification analysis with Deep Learning on Neural Networks is to detect the find out the Covid19 disease in the hospital dataset.</a:t>
            </a:r>
          </a:p>
          <a:p>
            <a:endParaRPr lang="en-IN" sz="2400" dirty="0">
              <a:latin typeface="Times New Roman" pitchFamily="18" charset="0"/>
              <a:cs typeface="Times New Roman" pitchFamily="18" charset="0"/>
            </a:endParaRPr>
          </a:p>
          <a:p>
            <a:pPr marL="285750" indent="-285750">
              <a:buFont typeface="Wingdings" pitchFamily="2" charset="2"/>
              <a:buChar char="Ø"/>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project evaluation can be tested with the deep learning algorithm prediction results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and </a:t>
            </a:r>
            <a:r>
              <a:rPr lang="en-IN" sz="2400" dirty="0">
                <a:latin typeface="Times New Roman" panose="02020603050405020304" pitchFamily="18" charset="0"/>
                <a:ea typeface="Tahoma" panose="020B0604030504040204" pitchFamily="34" charset="0"/>
                <a:cs typeface="Times New Roman" panose="02020603050405020304" pitchFamily="18" charset="0"/>
              </a:rPr>
              <a:t>Convolutional Neural Networks algorithm is chosen to make this more efficient</a:t>
            </a:r>
            <a:r>
              <a:rPr lang="en-IN" sz="2400" dirty="0">
                <a:latin typeface="Tahoma" panose="020B0604030504040204" pitchFamily="34" charset="0"/>
                <a:ea typeface="Tahoma" panose="020B0604030504040204" pitchFamily="34" charset="0"/>
                <a:cs typeface="Tahoma" panose="020B0604030504040204" pitchFamily="34" charset="0"/>
              </a:rPr>
              <a:t>.</a:t>
            </a:r>
            <a:endParaRPr lang="en-IN" sz="2400" dirty="0">
              <a:latin typeface="Times New Roman" pitchFamily="18" charset="0"/>
              <a:cs typeface="Times New Roman" pitchFamily="18" charset="0"/>
            </a:endParaRPr>
          </a:p>
          <a:p>
            <a:pPr lvl="0" algn="just">
              <a:lnSpc>
                <a:spcPct val="150000"/>
              </a:lnSpc>
              <a:spcBef>
                <a:spcPct val="20000"/>
              </a:spcBef>
            </a:pPr>
            <a:endParaRPr lang="en-US" sz="1600" dirty="0">
              <a:latin typeface="Calibri" pitchFamily="34" charset="0"/>
              <a:cs typeface="Calibri" pitchFamily="34" charset="0"/>
            </a:endParaRPr>
          </a:p>
          <a:p>
            <a:pPr lvl="0" algn="just">
              <a:lnSpc>
                <a:spcPct val="150000"/>
              </a:lnSpc>
              <a:spcBef>
                <a:spcPct val="20000"/>
              </a:spcBef>
            </a:pPr>
            <a:endParaRPr lang="en-US" sz="1600" dirty="0">
              <a:latin typeface="Calibri" pitchFamily="34" charset="0"/>
              <a:cs typeface="Calibri" pitchFamily="34" charset="0"/>
            </a:endParaRPr>
          </a:p>
        </p:txBody>
      </p:sp>
      <p:sp>
        <p:nvSpPr>
          <p:cNvPr id="2" name="TextBox 1">
            <a:extLst>
              <a:ext uri="{FF2B5EF4-FFF2-40B4-BE49-F238E27FC236}">
                <a16:creationId xmlns:a16="http://schemas.microsoft.com/office/drawing/2014/main" id="{0DC0C6AD-3304-EDD1-0078-A3F267BC2F72}"/>
              </a:ext>
            </a:extLst>
          </p:cNvPr>
          <p:cNvSpPr txBox="1"/>
          <p:nvPr/>
        </p:nvSpPr>
        <p:spPr>
          <a:xfrm>
            <a:off x="9048997" y="2731325"/>
            <a:ext cx="184731" cy="369332"/>
          </a:xfrm>
          <a:prstGeom prst="rect">
            <a:avLst/>
          </a:prstGeom>
          <a:noFill/>
        </p:spPr>
        <p:txBody>
          <a:bodyPr wrap="none" rtlCol="0">
            <a:spAutoFit/>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43093" y="319083"/>
            <a:ext cx="1964000" cy="461665"/>
          </a:xfrm>
          <a:prstGeom prst="rect">
            <a:avLst/>
          </a:prstGeom>
          <a:noFill/>
        </p:spPr>
        <p:txBody>
          <a:bodyPr wrap="none" lIns="91440" tIns="45720" rIns="91440" bIns="45720">
            <a:spAutoFit/>
          </a:bodyPr>
          <a:lstStyle/>
          <a:p>
            <a:pPr algn="ct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OBJECTIVE</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517746" y="1124744"/>
            <a:ext cx="8014693" cy="5214974"/>
          </a:xfrm>
          <a:prstGeom prst="rect">
            <a:avLst/>
          </a:prstGeom>
        </p:spPr>
        <p:txBody>
          <a:bodyPr>
            <a:noAutofit/>
          </a:bodyPr>
          <a:lstStyle/>
          <a:p>
            <a:pPr marL="285750" indent="-285750">
              <a:spcAft>
                <a:spcPts val="1200"/>
              </a:spcAft>
              <a:buFont typeface="Wingdings" pitchFamily="2" charset="2"/>
              <a:buChar char="Ø"/>
            </a:pPr>
            <a:r>
              <a:rPr lang="en-IN" sz="2400" dirty="0">
                <a:latin typeface="Times New Roman" pitchFamily="18" charset="0"/>
                <a:cs typeface="Times New Roman" pitchFamily="18" charset="0"/>
              </a:rPr>
              <a:t>The objective of Covid19 disease identification with deep learning is to detect the Covid19 disease in the early stage itself with the available attributes.</a:t>
            </a:r>
          </a:p>
          <a:p>
            <a:pPr>
              <a:spcAft>
                <a:spcPts val="1200"/>
              </a:spcAft>
            </a:pPr>
            <a:endParaRPr lang="en-IN" sz="2400" dirty="0">
              <a:latin typeface="Times New Roman" pitchFamily="18" charset="0"/>
              <a:cs typeface="Times New Roman" pitchFamily="18" charset="0"/>
            </a:endParaRPr>
          </a:p>
          <a:p>
            <a:pPr marL="285750" marR="0" lvl="0" indent="-285750">
              <a:spcBef>
                <a:spcPts val="0"/>
              </a:spcBef>
              <a:spcAft>
                <a:spcPts val="0"/>
              </a:spcAft>
              <a:buFont typeface="Wingdings" pitchFamily="2" charset="2"/>
              <a:buChar char="Ø"/>
              <a:tabLst>
                <a:tab pos="457200" algn="l"/>
              </a:tabLs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Data in the datasets are pre-processed, to remove noisy and null values. So that the data can be analyzed and visualized for further processing.</a:t>
            </a:r>
          </a:p>
          <a:p>
            <a:pPr>
              <a:spcAft>
                <a:spcPts val="1200"/>
              </a:spcAft>
            </a:pPr>
            <a:endParaRPr lang="en-IN" sz="2400" dirty="0">
              <a:latin typeface="Times New Roman" pitchFamily="18" charset="0"/>
              <a:cs typeface="Times New Roman" pitchFamily="18" charset="0"/>
            </a:endParaRPr>
          </a:p>
          <a:p>
            <a:pPr marL="285750" indent="-285750">
              <a:spcAft>
                <a:spcPts val="1200"/>
              </a:spcAft>
              <a:buFont typeface="Wingdings" pitchFamily="2" charset="2"/>
              <a:buChar char="Ø"/>
            </a:pPr>
            <a:r>
              <a:rPr lang="en-IN" sz="2400" dirty="0">
                <a:latin typeface="Times New Roman" pitchFamily="18" charset="0"/>
                <a:cs typeface="Times New Roman" pitchFamily="18" charset="0"/>
              </a:rPr>
              <a:t>It will be helpful in all the hospital patient records to detect the Covid19 disease.</a:t>
            </a:r>
          </a:p>
        </p:txBody>
      </p:sp>
    </p:spTree>
    <p:extLst>
      <p:ext uri="{BB962C8B-B14F-4D97-AF65-F5344CB8AC3E}">
        <p14:creationId xmlns:p14="http://schemas.microsoft.com/office/powerpoint/2010/main" val="3737944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06658" y="404664"/>
            <a:ext cx="2730684" cy="461665"/>
          </a:xfrm>
          <a:prstGeom prst="rect">
            <a:avLst/>
          </a:prstGeom>
          <a:noFill/>
        </p:spPr>
        <p:txBody>
          <a:bodyPr wrap="none" lIns="91440" tIns="45720" rIns="91440" bIns="45720">
            <a:spAutoFit/>
          </a:bodyPr>
          <a:lstStyle/>
          <a:p>
            <a:pPr algn="ct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RELATED WORK</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395536" y="1052736"/>
            <a:ext cx="8856984" cy="5214974"/>
          </a:xfrm>
          <a:prstGeom prst="rect">
            <a:avLst/>
          </a:prstGeom>
        </p:spPr>
        <p:txBody>
          <a:bodyPr>
            <a:noAutofit/>
          </a:bodyPr>
          <a:lstStyle/>
          <a:p>
            <a:pPr marL="285750" indent="-285750">
              <a:buFont typeface="Wingdings" pitchFamily="2" charset="2"/>
              <a:buChar char="Ø"/>
            </a:pPr>
            <a:r>
              <a:rPr lang="en-IN" sz="2200" dirty="0" err="1">
                <a:latin typeface="Times New Roman" pitchFamily="18" charset="0"/>
                <a:cs typeface="Times New Roman" pitchFamily="18" charset="0"/>
              </a:rPr>
              <a:t>Gozes</a:t>
            </a:r>
            <a:r>
              <a:rPr lang="en-IN" sz="2200" dirty="0">
                <a:latin typeface="Times New Roman" pitchFamily="18" charset="0"/>
                <a:cs typeface="Times New Roman" pitchFamily="18" charset="0"/>
              </a:rPr>
              <a:t> et al. (2020) developed a computer-aided tool based on AI that </a:t>
            </a:r>
            <a:r>
              <a:rPr lang="en-IN" sz="2200" dirty="0" err="1">
                <a:latin typeface="Times New Roman" pitchFamily="18" charset="0"/>
                <a:cs typeface="Times New Roman" pitchFamily="18" charset="0"/>
              </a:rPr>
              <a:t>analyzes</a:t>
            </a:r>
            <a:r>
              <a:rPr lang="en-IN" sz="2200" dirty="0">
                <a:latin typeface="Times New Roman" pitchFamily="18" charset="0"/>
                <a:cs typeface="Times New Roman" pitchFamily="18" charset="0"/>
              </a:rPr>
              <a:t> CT images to detect and identify Coronavirus cases automatically.</a:t>
            </a:r>
          </a:p>
          <a:p>
            <a:pPr marL="285750" indent="-285750">
              <a:buFont typeface="Wingdings" pitchFamily="2" charset="2"/>
              <a:buChar char="Ø"/>
            </a:pPr>
            <a:endParaRPr lang="en-IN" sz="2200" dirty="0">
              <a:latin typeface="Times New Roman" pitchFamily="18" charset="0"/>
              <a:cs typeface="Times New Roman" pitchFamily="18" charset="0"/>
            </a:endParaRPr>
          </a:p>
          <a:p>
            <a:pPr marL="285750" indent="-285750">
              <a:buFont typeface="Wingdings" pitchFamily="2" charset="2"/>
              <a:buChar char="Ø"/>
            </a:pPr>
            <a:r>
              <a:rPr lang="en-IN" sz="2200" dirty="0">
                <a:latin typeface="Times New Roman" pitchFamily="18" charset="0"/>
                <a:cs typeface="Times New Roman" pitchFamily="18" charset="0"/>
              </a:rPr>
              <a:t> The tool has shown high accuracy in diagnosing COVID-19 using datasets of Chinese COVID-19 cases. </a:t>
            </a:r>
          </a:p>
          <a:p>
            <a:endParaRPr lang="en-IN" sz="2200" dirty="0">
              <a:latin typeface="Times New Roman" pitchFamily="18" charset="0"/>
              <a:cs typeface="Times New Roman" pitchFamily="18" charset="0"/>
            </a:endParaRPr>
          </a:p>
          <a:p>
            <a:pPr marL="285750" indent="-285750">
              <a:buFont typeface="Wingdings" pitchFamily="2" charset="2"/>
              <a:buChar char="Ø"/>
            </a:pPr>
            <a:r>
              <a:rPr lang="en-IN" sz="2200" dirty="0">
                <a:latin typeface="Times New Roman" pitchFamily="18" charset="0"/>
                <a:cs typeface="Times New Roman" pitchFamily="18" charset="0"/>
              </a:rPr>
              <a:t>proposed a diagnostic model based on deep learning to diagnose COVID-19 using high-quality CT chest images, with good accuracy, sensitivity, and specificity results</a:t>
            </a:r>
          </a:p>
          <a:p>
            <a:pPr marL="285750" indent="-285750">
              <a:buFont typeface="Wingdings" pitchFamily="2" charset="2"/>
              <a:buChar char="Ø"/>
            </a:pPr>
            <a:endParaRPr lang="en-IN" sz="2200" dirty="0">
              <a:latin typeface="Times New Roman" pitchFamily="18" charset="0"/>
              <a:cs typeface="Times New Roman" pitchFamily="18" charset="0"/>
            </a:endParaRPr>
          </a:p>
          <a:p>
            <a:pPr marL="285750" indent="-285750">
              <a:buFont typeface="Wingdings" pitchFamily="2" charset="2"/>
              <a:buChar char="Ø"/>
            </a:pPr>
            <a:r>
              <a:rPr lang="en-IN" sz="2200" dirty="0">
                <a:latin typeface="Times New Roman" pitchFamily="18" charset="0"/>
                <a:cs typeface="Times New Roman" pitchFamily="18" charset="0"/>
              </a:rPr>
              <a:t>Yan et al. (2020) presented a prediction approach based on ML techniques that tracks the severe COVID-19 progress and can even identify potential death cases.</a:t>
            </a:r>
          </a:p>
          <a:p>
            <a:pPr marL="285750" indent="-285750">
              <a:buFont typeface="Wingdings" pitchFamily="2" charset="2"/>
              <a:buChar char="Ø"/>
            </a:pP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pPr marL="285750" indent="-285750">
              <a:buFont typeface="Wingdings" pitchFamily="2" charset="2"/>
              <a:buChar char="Ø"/>
            </a:pPr>
            <a:endParaRPr lang="en-IN" dirty="0">
              <a:latin typeface="Times New Roman" pitchFamily="18" charset="0"/>
              <a:cs typeface="Times New Roman" pitchFamily="18" charset="0"/>
            </a:endParaRPr>
          </a:p>
          <a:p>
            <a:pPr marL="285750" indent="-285750">
              <a:buFont typeface="Wingdings" pitchFamily="2" charset="2"/>
              <a:buChar char="Ø"/>
            </a:pPr>
            <a:endParaRPr lang="en-IN" dirty="0">
              <a:latin typeface="Times New Roman" pitchFamily="18" charset="0"/>
              <a:cs typeface="Times New Roman" pitchFamily="18" charset="0"/>
            </a:endParaRPr>
          </a:p>
          <a:p>
            <a:pPr marL="285750" indent="-285750">
              <a:buFont typeface="Wingdings" pitchFamily="2" charset="2"/>
              <a:buChar char="Ø"/>
            </a:pPr>
            <a:endParaRPr lang="en-US" dirty="0">
              <a:latin typeface="Times New Roman" pitchFamily="18" charset="0"/>
              <a:cs typeface="Times New Roman" pitchFamily="18" charset="0"/>
            </a:endParaRPr>
          </a:p>
          <a:p>
            <a:pPr marL="342900" lvl="0" indent="-342900" algn="just">
              <a:spcBef>
                <a:spcPct val="20000"/>
              </a:spcBef>
              <a:buFont typeface="Wingdings" pitchFamily="2" charset="2"/>
              <a:buChar char="§"/>
            </a:pPr>
            <a:endParaRPr lang="en-US" sz="1600" dirty="0">
              <a:latin typeface="Calibri" pitchFamily="34" charset="0"/>
              <a:cs typeface="Calibri" pitchFamily="34" charset="0"/>
            </a:endParaRPr>
          </a:p>
          <a:p>
            <a:pPr lvl="0" algn="just">
              <a:spcBef>
                <a:spcPct val="20000"/>
              </a:spcBef>
            </a:pP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451413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49387" y="404664"/>
            <a:ext cx="3751412" cy="461665"/>
          </a:xfrm>
          <a:prstGeom prst="rect">
            <a:avLst/>
          </a:prstGeom>
          <a:noFill/>
        </p:spPr>
        <p:txBody>
          <a:bodyPr wrap="none" lIns="91440" tIns="45720" rIns="91440" bIns="45720">
            <a:spAutoFit/>
          </a:bodyPr>
          <a:lstStyle/>
          <a:p>
            <a:pPr algn="ct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RELATED WORK cont.</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517747" y="1093110"/>
            <a:ext cx="8014693" cy="5214974"/>
          </a:xfrm>
          <a:prstGeom prst="rect">
            <a:avLst/>
          </a:prstGeom>
        </p:spPr>
        <p:txBody>
          <a:bodyPr>
            <a:noAutofit/>
          </a:bodyPr>
          <a:lstStyle/>
          <a:p>
            <a:pPr marL="285750" indent="-285750">
              <a:buFont typeface="Wingdings" pitchFamily="2" charset="2"/>
              <a:buChar char="Ø"/>
            </a:pPr>
            <a:endParaRPr lang="en-IN" sz="2200" dirty="0">
              <a:latin typeface="Times New Roman" pitchFamily="18" charset="0"/>
              <a:cs typeface="Times New Roman" pitchFamily="18" charset="0"/>
            </a:endParaRPr>
          </a:p>
          <a:p>
            <a:pPr marL="285750" indent="-285750">
              <a:buFont typeface="Wingdings" pitchFamily="2" charset="2"/>
              <a:buChar char="Ø"/>
            </a:pPr>
            <a:r>
              <a:rPr lang="en-IN" sz="2200" dirty="0">
                <a:latin typeface="Times New Roman" pitchFamily="18" charset="0"/>
                <a:cs typeface="Times New Roman" pitchFamily="18" charset="0"/>
              </a:rPr>
              <a:t> The proposed model is useful in early diagnosis to avoid the health consequences of COVID-19 and increase the chances of life.</a:t>
            </a:r>
          </a:p>
          <a:p>
            <a:pPr marL="285750" indent="-285750">
              <a:buFont typeface="Wingdings" pitchFamily="2" charset="2"/>
              <a:buChar char="Ø"/>
            </a:pPr>
            <a:endParaRPr lang="en-IN" sz="2200" dirty="0">
              <a:latin typeface="Times New Roman" pitchFamily="18" charset="0"/>
              <a:cs typeface="Times New Roman" pitchFamily="18" charset="0"/>
            </a:endParaRPr>
          </a:p>
          <a:p>
            <a:pPr marL="285750" indent="-285750">
              <a:buFont typeface="Wingdings" pitchFamily="2" charset="2"/>
              <a:buChar char="Ø"/>
            </a:pPr>
            <a:r>
              <a:rPr lang="en-IN" sz="2200" dirty="0">
                <a:latin typeface="Times New Roman" pitchFamily="18" charset="0"/>
                <a:cs typeface="Times New Roman" pitchFamily="18" charset="0"/>
              </a:rPr>
              <a:t>Zheng et al. (2020) proposed another COVID-19 diagnostic tool based on supervised deep learning, which detects COVID-19 by identifying Weak Label for 3D CT Chest imaging.</a:t>
            </a:r>
          </a:p>
          <a:p>
            <a:pPr marL="285750" indent="-285750">
              <a:buFont typeface="Wingdings" pitchFamily="2" charset="2"/>
              <a:buChar char="Ø"/>
            </a:pPr>
            <a:endParaRPr lang="en-IN" sz="2200" dirty="0">
              <a:latin typeface="Times New Roman" pitchFamily="18" charset="0"/>
              <a:cs typeface="Times New Roman" pitchFamily="18" charset="0"/>
            </a:endParaRPr>
          </a:p>
          <a:p>
            <a:pPr marL="285750" indent="-285750">
              <a:buFont typeface="Wingdings" pitchFamily="2" charset="2"/>
              <a:buChar char="Ø"/>
            </a:pPr>
            <a:r>
              <a:rPr lang="en-IN" sz="2200" dirty="0">
                <a:latin typeface="Times New Roman" pitchFamily="18" charset="0"/>
                <a:cs typeface="Times New Roman" pitchFamily="18" charset="0"/>
              </a:rPr>
              <a:t> The tool has shown high accuracy in detecting COVID-19 using collected CT images</a:t>
            </a:r>
            <a:endParaRPr lang="en-US" sz="2200" dirty="0">
              <a:latin typeface="Calibri" pitchFamily="34" charset="0"/>
              <a:cs typeface="Calibri" pitchFamily="34" charset="0"/>
            </a:endParaRPr>
          </a:p>
        </p:txBody>
      </p:sp>
    </p:spTree>
    <p:extLst>
      <p:ext uri="{BB962C8B-B14F-4D97-AF65-F5344CB8AC3E}">
        <p14:creationId xmlns:p14="http://schemas.microsoft.com/office/powerpoint/2010/main" val="1798033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73047" y="404664"/>
            <a:ext cx="3704091" cy="461665"/>
          </a:xfrm>
          <a:prstGeom prst="rect">
            <a:avLst/>
          </a:prstGeom>
          <a:noFill/>
        </p:spPr>
        <p:txBody>
          <a:bodyPr wrap="none" lIns="91440" tIns="45720" rIns="91440" bIns="45720">
            <a:spAutoFit/>
          </a:bodyPr>
          <a:lstStyle/>
          <a:p>
            <a:pPr algn="ct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PROBLEM STATEMENT</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517747" y="1093110"/>
            <a:ext cx="8374733" cy="5214974"/>
          </a:xfrm>
          <a:prstGeom prst="rect">
            <a:avLst/>
          </a:prstGeom>
        </p:spPr>
        <p:txBody>
          <a:bodyPr>
            <a:noAutofit/>
          </a:bodyPr>
          <a:lstStyle/>
          <a:p>
            <a:pPr marL="285750" indent="-285750">
              <a:buFont typeface="Wingdings" pitchFamily="2" charset="2"/>
              <a:buChar char="Ø"/>
            </a:pPr>
            <a:r>
              <a:rPr lang="en-IN" sz="2400" dirty="0">
                <a:latin typeface="Times New Roman" pitchFamily="18" charset="0"/>
                <a:cs typeface="Times New Roman" pitchFamily="18" charset="0"/>
              </a:rPr>
              <a:t>The coronavirus disease (COVID-19) is a highly transmissible public health concern that requires preventative measures to reduce transmission rates</a:t>
            </a:r>
          </a:p>
          <a:p>
            <a:endParaRPr lang="en-IN" sz="2400" dirty="0">
              <a:latin typeface="Times New Roman" pitchFamily="18" charset="0"/>
              <a:cs typeface="Times New Roman" pitchFamily="18" charset="0"/>
            </a:endParaRPr>
          </a:p>
          <a:p>
            <a:pPr marL="285750" indent="-285750">
              <a:buFont typeface="Wingdings" pitchFamily="2" charset="2"/>
              <a:buChar char="Ø"/>
            </a:pPr>
            <a:r>
              <a:rPr lang="en-IN" sz="2400" dirty="0">
                <a:latin typeface="Times New Roman" pitchFamily="18" charset="0"/>
                <a:cs typeface="Times New Roman" pitchFamily="18" charset="0"/>
              </a:rPr>
              <a:t>One of the critical investigation methods to detect COVID-19 is chest radiography imaging that screens the chest of infected patients. Initial studies have found that chest radiography images can show the abnormalities of the chest of the people infected with COVID-19</a:t>
            </a:r>
          </a:p>
          <a:p>
            <a:endParaRPr lang="en-IN" sz="2400" dirty="0">
              <a:latin typeface="Times New Roman" pitchFamily="18" charset="0"/>
              <a:cs typeface="Times New Roman" pitchFamily="18" charset="0"/>
            </a:endParaRPr>
          </a:p>
          <a:p>
            <a:pPr marL="285750" indent="-285750">
              <a:buFont typeface="Wingdings" pitchFamily="2" charset="2"/>
              <a:buChar char="Ø"/>
            </a:pPr>
            <a:r>
              <a:rPr lang="en-IN" sz="2400" dirty="0">
                <a:latin typeface="Times New Roman" pitchFamily="18" charset="0"/>
                <a:cs typeface="Times New Roman" pitchFamily="18" charset="0"/>
              </a:rPr>
              <a:t>Unfortunately, to the best of the existing work, these current learning approaches can be non-open sourced and not publicly available, which prevent research from accessing and investigating them for further research</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468842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1484784"/>
            <a:ext cx="8229600" cy="3590746"/>
          </a:xfrm>
        </p:spPr>
        <p:txBody>
          <a:bodyPr>
            <a:normAutofit/>
          </a:bodyPr>
          <a:lstStyle/>
          <a:p>
            <a:pPr algn="just" defTabSz="914400" fontAlgn="base">
              <a:lnSpc>
                <a:spcPct val="150000"/>
              </a:lnSpc>
              <a:buClrTx/>
              <a:buSzPct val="75000"/>
              <a:buFont typeface="Wingdings" pitchFamily="2" charset="2"/>
              <a:buChar char="§"/>
              <a:tabLst>
                <a:tab pos="5551170" algn="l"/>
              </a:tabLst>
            </a:pPr>
            <a:r>
              <a:rPr lang="en-US" sz="2400" dirty="0">
                <a:latin typeface="Times New Roman" pitchFamily="18" charset="0"/>
                <a:cs typeface="Times New Roman" pitchFamily="18" charset="0"/>
              </a:rPr>
              <a:t>Less prediction Performance </a:t>
            </a:r>
          </a:p>
          <a:p>
            <a:pPr algn="just" defTabSz="914400" fontAlgn="base">
              <a:lnSpc>
                <a:spcPct val="150000"/>
              </a:lnSpc>
              <a:buClrTx/>
              <a:buSzPct val="75000"/>
              <a:buFont typeface="Wingdings" pitchFamily="2" charset="2"/>
              <a:buChar char="§"/>
              <a:tabLst>
                <a:tab pos="5551170" algn="l"/>
              </a:tabLst>
            </a:pPr>
            <a:r>
              <a:rPr lang="en-US" sz="2400" dirty="0">
                <a:latin typeface="Times New Roman" pitchFamily="18" charset="0"/>
                <a:cs typeface="Times New Roman" pitchFamily="18" charset="0"/>
              </a:rPr>
              <a:t>Less Accuracy</a:t>
            </a:r>
          </a:p>
          <a:p>
            <a:endParaRPr lang="en-US" sz="1400" dirty="0">
              <a:latin typeface="Calibri" pitchFamily="34" charset="0"/>
              <a:cs typeface="Calibri" pitchFamily="34" charset="0"/>
            </a:endParaRPr>
          </a:p>
        </p:txBody>
      </p:sp>
      <p:sp>
        <p:nvSpPr>
          <p:cNvPr id="4" name="Rectangle 3">
            <a:extLst>
              <a:ext uri="{FF2B5EF4-FFF2-40B4-BE49-F238E27FC236}">
                <a16:creationId xmlns:a16="http://schemas.microsoft.com/office/drawing/2014/main" id="{5A70140D-851E-4DE4-89FF-405DC01B8669}"/>
              </a:ext>
            </a:extLst>
          </p:cNvPr>
          <p:cNvSpPr/>
          <p:nvPr/>
        </p:nvSpPr>
        <p:spPr>
          <a:xfrm>
            <a:off x="1817560" y="404664"/>
            <a:ext cx="5508879" cy="461665"/>
          </a:xfrm>
          <a:prstGeom prst="rect">
            <a:avLst/>
          </a:prstGeom>
          <a:noFill/>
        </p:spPr>
        <p:txBody>
          <a:bodyPr wrap="none" lIns="91440" tIns="45720" rIns="91440" bIns="45720">
            <a:spAutoFit/>
          </a:bodyPr>
          <a:lstStyle/>
          <a:p>
            <a:pPr algn="ctr"/>
            <a:r>
              <a:rPr lang="en-US"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L</a:t>
            </a: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IMITATION OF EXISTING SYSTEM</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0439" y="476672"/>
            <a:ext cx="3203121" cy="461665"/>
          </a:xfrm>
          <a:prstGeom prst="rect">
            <a:avLst/>
          </a:prstGeom>
          <a:noFill/>
        </p:spPr>
        <p:txBody>
          <a:bodyPr wrap="non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PROPOSED system</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449540" y="1224374"/>
            <a:ext cx="8244917" cy="5643602"/>
          </a:xfrm>
          <a:prstGeom prst="rect">
            <a:avLst/>
          </a:prstGeom>
        </p:spPr>
        <p:txBody>
          <a:bodyPr>
            <a:noAutofit/>
          </a:bodyPr>
          <a:lstStyle/>
          <a:p>
            <a:pPr marL="285750" indent="-285750" algn="just">
              <a:lnSpc>
                <a:spcPct val="150000"/>
              </a:lnSpc>
              <a:buFont typeface="Wingdings" pitchFamily="2" charset="2"/>
              <a:buChar char="Ø"/>
            </a:pPr>
            <a:r>
              <a:rPr lang="en-IN" sz="2000" dirty="0">
                <a:latin typeface="Times New Roman" pitchFamily="18" charset="0"/>
                <a:cs typeface="Times New Roman" pitchFamily="18" charset="0"/>
              </a:rPr>
              <a:t>The proposed methods aim to find the Covid19 disease with higher standard. </a:t>
            </a:r>
          </a:p>
          <a:p>
            <a:pPr marL="285750" indent="-285750" algn="just">
              <a:lnSpc>
                <a:spcPct val="150000"/>
              </a:lnSpc>
              <a:buFont typeface="Wingdings" pitchFamily="2" charset="2"/>
              <a:buChar char="Ø"/>
            </a:pPr>
            <a:r>
              <a:rPr lang="en-IN" sz="2000" dirty="0">
                <a:latin typeface="Times New Roman" pitchFamily="18" charset="0"/>
                <a:cs typeface="Times New Roman" pitchFamily="18" charset="0"/>
              </a:rPr>
              <a:t>The accuracy levels of the identification of the Covid19 disease will be improved with the proposed system. </a:t>
            </a:r>
          </a:p>
          <a:p>
            <a:pPr marL="285750" indent="-285750" algn="just">
              <a:lnSpc>
                <a:spcPct val="150000"/>
              </a:lnSpc>
              <a:buFont typeface="Wingdings" pitchFamily="2" charset="2"/>
              <a:buChar char="Ø"/>
            </a:pPr>
            <a:r>
              <a:rPr lang="en-IN" sz="2000" dirty="0">
                <a:latin typeface="Times New Roman" pitchFamily="18" charset="0"/>
                <a:cs typeface="Times New Roman" pitchFamily="18" charset="0"/>
              </a:rPr>
              <a:t>The deep learning on neural network will provide the better solution to solve the problem of identification of the Covid19 disease in the real world hospital data.</a:t>
            </a:r>
          </a:p>
          <a:p>
            <a:pPr marL="285750" indent="-285750" algn="just">
              <a:lnSpc>
                <a:spcPct val="150000"/>
              </a:lnSpc>
              <a:buFont typeface="Wingdings" pitchFamily="2" charset="2"/>
              <a:buChar char="Ø"/>
            </a:pPr>
            <a:r>
              <a:rPr lang="en-IN" sz="2000" dirty="0">
                <a:latin typeface="Times New Roman" pitchFamily="18" charset="0"/>
                <a:cs typeface="Times New Roman" pitchFamily="18" charset="0"/>
              </a:rPr>
              <a:t> The Convolutional Neural Network algorithm will check the data in more compact with training and testing the data. </a:t>
            </a:r>
          </a:p>
          <a:p>
            <a:pPr marL="285750" indent="-285750" algn="just">
              <a:lnSpc>
                <a:spcPct val="150000"/>
              </a:lnSpc>
              <a:buFont typeface="Wingdings" pitchFamily="2" charset="2"/>
              <a:buChar char="Ø"/>
            </a:pPr>
            <a:r>
              <a:rPr lang="en-IN" sz="2000" dirty="0">
                <a:latin typeface="Times New Roman" pitchFamily="18" charset="0"/>
                <a:cs typeface="Times New Roman" pitchFamily="18" charset="0"/>
              </a:rPr>
              <a:t>It will provide more accuracy as compared with the other type of techniques. </a:t>
            </a:r>
            <a:endParaRPr lang="en-US" sz="20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5693</TotalTime>
  <Words>1141</Words>
  <Application>Microsoft Macintosh PowerPoint</Application>
  <PresentationFormat>On-screen Show (4:3)</PresentationFormat>
  <Paragraphs>91</Paragraphs>
  <Slides>21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Calibri</vt:lpstr>
      <vt:lpstr>Lucida Sans Unicode</vt:lpstr>
      <vt:lpstr>Tahoma</vt:lpstr>
      <vt:lpstr>Times New Roman</vt:lpstr>
      <vt:lpstr>Verdana</vt:lpstr>
      <vt:lpstr>Wingdings</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Ananyaa M</dc:creator>
  <cp:lastModifiedBy>Mahendra Sriram Betha</cp:lastModifiedBy>
  <cp:revision>234</cp:revision>
  <dcterms:created xsi:type="dcterms:W3CDTF">2020-08-27T15:54:55Z</dcterms:created>
  <dcterms:modified xsi:type="dcterms:W3CDTF">2024-04-25T19:48:03Z</dcterms:modified>
</cp:coreProperties>
</file>