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3" r:id="rId12"/>
    <p:sldId id="2146847062" r:id="rId13"/>
    <p:sldId id="268" r:id="rId14"/>
    <p:sldId id="2146847055" r:id="rId15"/>
    <p:sldId id="269" r:id="rId16"/>
    <p:sldId id="2146847059" r:id="rId17"/>
    <p:sldId id="2146847060" r:id="rId18"/>
    <p:sldId id="214684706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000915-8603-43BB-A6FC-3AB058D0CC1D}">
          <p14:sldIdLst>
            <p14:sldId id="256"/>
            <p14:sldId id="2146847054"/>
            <p14:sldId id="262"/>
            <p14:sldId id="263"/>
            <p14:sldId id="265"/>
            <p14:sldId id="266"/>
            <p14:sldId id="267"/>
            <p14:sldId id="2146847063"/>
            <p14:sldId id="2146847062"/>
          </p14:sldIdLst>
        </p14:section>
        <p14:section name="Untitled Section" id="{04E01AB3-24BC-441F-A1A0-C932E9562A8A}">
          <p14:sldIdLst>
            <p14:sldId id="268"/>
            <p14:sldId id="2146847055"/>
            <p14:sldId id="269"/>
            <p14:sldId id="2146847059"/>
            <p14:sldId id="2146847060"/>
            <p14:sldId id="21468470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products/watsonx-ai" TargetMode="External"/><Relationship Id="rId2" Type="http://schemas.openxmlformats.org/officeDocument/2006/relationships/hyperlink" Target="https://aikosh.indiaai.gov.in/web/datasets/details/pradhan_mantri_gram_sadak_yojna_pmgs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ensemble.RandomForestClassifier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13234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</a:t>
            </a:r>
            <a:r>
              <a:rPr lang="en-US" dirty="0" err="1"/>
              <a:t>"Smart</a:t>
            </a:r>
            <a:r>
              <a:rPr lang="en-US" dirty="0"/>
              <a:t> Prediction of PMGSY Scheme Categories using Machine Learning"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76533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Name:Usirikayala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Mahendra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College:Mohan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Babu University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Department:CSE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(AIML)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Successfully implemented a Multiclass Classification Model using the AI Kosh PMGSY dataset to predict the correct scheme category (PMGSY-I, II, III) for rural road </a:t>
            </a:r>
            <a:r>
              <a:rPr lang="en-US" sz="2000" b="1" dirty="0" err="1"/>
              <a:t>projects.Achieved</a:t>
            </a:r>
            <a:r>
              <a:rPr lang="en-US" sz="2000" b="1" dirty="0"/>
              <a:t> high prediction confidence (up to 100%) for several districts, demonstrating the model's robustness and </a:t>
            </a:r>
            <a:r>
              <a:rPr lang="en-US" sz="2000" b="1" dirty="0" err="1"/>
              <a:t>reliability.The</a:t>
            </a:r>
            <a:r>
              <a:rPr lang="en-US" sz="2000" b="1" dirty="0"/>
              <a:t> model takes into account district-level attributes like number of roads, state, and district name, enabling accurate classification across diverse </a:t>
            </a:r>
            <a:r>
              <a:rPr lang="en-US" sz="2000" b="1" dirty="0" err="1"/>
              <a:t>regions.The</a:t>
            </a:r>
            <a:r>
              <a:rPr lang="en-US" sz="2000" b="1" dirty="0"/>
              <a:t> system enhances decision-making support for rural infrastructure planning using AI, contributing to data-driven </a:t>
            </a:r>
            <a:r>
              <a:rPr lang="en-US" sz="2000" b="1" dirty="0" err="1"/>
              <a:t>governance.With</a:t>
            </a:r>
            <a:r>
              <a:rPr lang="en-US" sz="2000" b="1" dirty="0"/>
              <a:t> future enhancements, this predictive system can be scaled nationwide, helping authorities better allocate resources and monitor implementation.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F32586-4C5F-8542-F455-9564142DDE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4" y="1475225"/>
            <a:ext cx="1107530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Government Portals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Link predictions directly with PMGSY dashboards to assist policymakers in real-time scheme categorization and funding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Generalization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Expand the model to other rural infrastructure schemes by retraining on additional datasets (e.g., rural electrification, water supply).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More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 model accuracy by integrating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topographical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indicators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GIS Mapping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Visualize predictions geographically to identify scheme trends and gaps across India.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Ingestion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Connect with live data sources for dynamic, up-to-date predictions on new or ongoing rural road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Explainable AI (XAI)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SHAP or LIME to interpret model decisions and provide transparency to stakeholders.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5A5924-CE96-772A-FBC4-6690D9AB6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38084"/>
            <a:ext cx="1113886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Kosh Dataset – Pradhan Mantri Gram Sadak Yojana (PMGSY)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https://aikosh.indiaai.gov.in/web/datasets/details/pradhan_mantri_gram_sadak_yojna_pmgsy.html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Watsonx.ai &amp;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Watsonx.runtime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Official Documentation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https://www.ibm.com/products/watsonx-ai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Random Forest Classifier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https://scikit-learn.org/stable/modules/generated/sklearn.ensemble.RandomForestClassifier.html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Fanaee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-T, H. &amp; Gama, J. (2014).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Labeling Combining Ensemble Clustering and Background Knowledge for Traffic Behavior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“Forecasting Bike Sharing Demand Using Machine Learning Algorithms” –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IJERT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9, Issue 12.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IBM Certifications :</a:t>
            </a:r>
            <a:r>
              <a:rPr lang="en-US" dirty="0"/>
              <a:t>Getting Started with Artificial Intelligence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3E447-3837-D688-485B-CDCDA164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81" t="13148" r="18871" b="6501"/>
          <a:stretch>
            <a:fillRect/>
          </a:stretch>
        </p:blipFill>
        <p:spPr>
          <a:xfrm>
            <a:off x="581192" y="1298492"/>
            <a:ext cx="10940247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 :</a:t>
            </a:r>
            <a:r>
              <a:rPr lang="en-IN" dirty="0"/>
              <a:t>Journey to Cloud: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E3CBCA-6411-0D0B-9928-E09022422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7338" t="11487" r="18049" b="5834"/>
          <a:stretch>
            <a:fillRect/>
          </a:stretch>
        </p:blipFill>
        <p:spPr>
          <a:xfrm>
            <a:off x="457200" y="1483360"/>
            <a:ext cx="11450319" cy="504952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Certifications: Rag LAB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9A854-97FE-AF02-5AC7-559E8F617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049" t="13016" r="15516" b="7854"/>
          <a:stretch>
            <a:fillRect/>
          </a:stretch>
        </p:blipFill>
        <p:spPr>
          <a:xfrm>
            <a:off x="213360" y="1381760"/>
            <a:ext cx="11572240" cy="519176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120949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/>
              <a:t>The Pradhan Mantri Gram Sadak Yojana (PMGSY) is an Indian government initiative to provide all-weather road connectivity to unconnected rural habitations. The program has multiple schemes (PMGSY-I, PMGSY-II, RCPLWEA, etc.), each with distinct objectives and criteria. Efficient classification of thousands of rural infrastructure projects into these schemes is essential for better monitoring and budget allocation. However, manual classification is time-consuming, error-prone, and non-scalable.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68870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300" b="1" dirty="0"/>
              <a:t>🔷 Data Collection:</a:t>
            </a:r>
          </a:p>
          <a:p>
            <a:r>
              <a:rPr lang="en-US" sz="1300" dirty="0"/>
              <a:t>Collected historical infrastructure project data from AI Kosh, including financial and physical attributes like road length, cost, and type.</a:t>
            </a:r>
          </a:p>
          <a:p>
            <a:r>
              <a:rPr lang="en-US" sz="1300" b="1" dirty="0"/>
              <a:t>🔷 Data Preprocessing:</a:t>
            </a:r>
          </a:p>
          <a:p>
            <a:r>
              <a:rPr lang="en-US" sz="1300" dirty="0"/>
              <a:t>Cleaned missing or inconsistent values, and transformed categorical data into machine-readable format. Feature engineering was performed for better model accuracy.</a:t>
            </a:r>
          </a:p>
          <a:p>
            <a:r>
              <a:rPr lang="en-US" sz="1300" b="1" dirty="0"/>
              <a:t>🔷 Machine Learning Algorithm:</a:t>
            </a:r>
          </a:p>
          <a:p>
            <a:r>
              <a:rPr lang="en-US" sz="1300" dirty="0"/>
              <a:t>Trained multiple supervised ML models such as Random Forest and </a:t>
            </a:r>
            <a:r>
              <a:rPr lang="en-US" sz="1300" dirty="0" err="1"/>
              <a:t>XGBoost</a:t>
            </a:r>
            <a:r>
              <a:rPr lang="en-US" sz="1300" dirty="0"/>
              <a:t> to classify projects into their correct PMGSY scheme.</a:t>
            </a:r>
          </a:p>
          <a:p>
            <a:r>
              <a:rPr lang="en-US" sz="1300" b="1" dirty="0"/>
              <a:t>🔷 Deployment:</a:t>
            </a:r>
          </a:p>
          <a:p>
            <a:r>
              <a:rPr lang="en-US" sz="1300" dirty="0"/>
              <a:t>The model was built and evaluated in IBM Watson Studio, with data and artifacts stored in IBM Cloud Object Storage. Optional deployment via IBM Cloud Functions </a:t>
            </a:r>
          </a:p>
          <a:p>
            <a:r>
              <a:rPr lang="en-US" sz="1300" b="1" dirty="0"/>
              <a:t>🔷 Evaluation:</a:t>
            </a:r>
          </a:p>
          <a:p>
            <a:r>
              <a:rPr lang="en-US" sz="1300" dirty="0"/>
              <a:t>Used metrics like Accuracy, Precision, Recall, and F1-Score. Visualizations like confusion matrix and feature importance were used to interpret performance.</a:t>
            </a:r>
          </a:p>
          <a:p>
            <a:r>
              <a:rPr lang="en-IN" sz="1300" dirty="0"/>
              <a:t>🔷 </a:t>
            </a:r>
            <a:r>
              <a:rPr lang="en-IN" sz="1300" b="1" dirty="0"/>
              <a:t>Result :</a:t>
            </a:r>
            <a:endParaRPr lang="en-US" sz="1300" dirty="0"/>
          </a:p>
          <a:p>
            <a:r>
              <a:rPr lang="en-US" sz="1300" dirty="0"/>
              <a:t>The Random Forest model achieved </a:t>
            </a:r>
            <a:r>
              <a:rPr lang="en-US" sz="1300" b="1" dirty="0"/>
              <a:t>94.5% accuracy</a:t>
            </a:r>
            <a:r>
              <a:rPr lang="en-US" sz="1300" dirty="0"/>
              <a:t>, accurately classifying PMGSY projects across various schemes. The classification results were visualized in IBM Watson Studio with high confidence levels, supporting smart, data-driven decision-making.</a:t>
            </a:r>
          </a:p>
          <a:p>
            <a:endParaRPr lang="en-US" sz="1200" dirty="0"/>
          </a:p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4B884A-4E99-0FC5-EBEA-4516191DF1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69192"/>
            <a:ext cx="815505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Lite with access to Watsonx.ai Studio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Watsonx.runtime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&amp; Services Used: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Watsonx.ai Studio for model building and training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Watsonx.runtime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model deployment and testing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Algorithm Selection:</a:t>
            </a:r>
            <a:br>
              <a:rPr lang="en-US" dirty="0"/>
            </a:br>
            <a:r>
              <a:rPr lang="en-US" dirty="0"/>
              <a:t>Used </a:t>
            </a:r>
            <a:r>
              <a:rPr lang="en-US" b="1" dirty="0" err="1"/>
              <a:t>AutoAI</a:t>
            </a:r>
            <a:r>
              <a:rPr lang="en-US" b="1" dirty="0"/>
              <a:t> in Watsonx.ai</a:t>
            </a:r>
            <a:r>
              <a:rPr lang="en-US" dirty="0"/>
              <a:t>, which selected the </a:t>
            </a:r>
            <a:r>
              <a:rPr lang="en-US" b="1" dirty="0"/>
              <a:t>Random Forest Classifier</a:t>
            </a:r>
            <a:r>
              <a:rPr lang="en-US" dirty="0"/>
              <a:t> based on model accuracy and data suitability.</a:t>
            </a:r>
          </a:p>
          <a:p>
            <a:r>
              <a:rPr lang="en-US" b="1" dirty="0"/>
              <a:t>Data Input:</a:t>
            </a:r>
            <a:br>
              <a:rPr lang="en-US" dirty="0"/>
            </a:br>
            <a:r>
              <a:rPr lang="en-US" dirty="0"/>
              <a:t>Features included </a:t>
            </a:r>
            <a:r>
              <a:rPr lang="en-US" b="1" dirty="0"/>
              <a:t>physical and financial attributes</a:t>
            </a:r>
            <a:r>
              <a:rPr lang="en-US" dirty="0"/>
              <a:t> of projects like road length, cost, fund allocation, etc.</a:t>
            </a:r>
          </a:p>
          <a:p>
            <a:r>
              <a:rPr lang="en-US" b="1" dirty="0"/>
              <a:t>Training Process:</a:t>
            </a:r>
            <a:br>
              <a:rPr lang="en-US" dirty="0"/>
            </a:br>
            <a:r>
              <a:rPr lang="en-US" dirty="0"/>
              <a:t>Data was uploaded to </a:t>
            </a:r>
            <a:r>
              <a:rPr lang="en-US" b="1" dirty="0"/>
              <a:t>Watsonx.ai Studio</a:t>
            </a:r>
            <a:r>
              <a:rPr lang="en-US" dirty="0"/>
              <a:t>, </a:t>
            </a:r>
            <a:r>
              <a:rPr lang="en-US" dirty="0" err="1"/>
              <a:t>AutoAI</a:t>
            </a:r>
            <a:r>
              <a:rPr lang="en-US" dirty="0"/>
              <a:t> handled data preprocessing, feature selection, and model training automatically.</a:t>
            </a:r>
          </a:p>
          <a:p>
            <a:r>
              <a:rPr lang="en-US" b="1" dirty="0"/>
              <a:t>Prediction Process:</a:t>
            </a:r>
            <a:br>
              <a:rPr lang="en-US" dirty="0"/>
            </a:br>
            <a:r>
              <a:rPr lang="en-US" dirty="0"/>
              <a:t>The trained model was deployed using </a:t>
            </a:r>
            <a:r>
              <a:rPr lang="en-US" b="1" dirty="0" err="1"/>
              <a:t>Watsonx.runtime</a:t>
            </a:r>
            <a:r>
              <a:rPr lang="en-US" dirty="0"/>
              <a:t> and predicts the correct </a:t>
            </a:r>
            <a:r>
              <a:rPr lang="en-US" b="1" dirty="0"/>
              <a:t>PMGSY scheme</a:t>
            </a:r>
            <a:r>
              <a:rPr lang="en-US" dirty="0"/>
              <a:t> for a given project input.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158D64-414B-AA55-8FD7-4B8DEEAEC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937603" y="3408363"/>
            <a:ext cx="695509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C1CCBC-5C53-8E0D-DA51-68A26533BA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6" t="10831" r="1219" b="6321"/>
          <a:stretch>
            <a:fillRect/>
          </a:stretch>
        </p:blipFill>
        <p:spPr>
          <a:xfrm>
            <a:off x="3244645" y="822479"/>
            <a:ext cx="7639664" cy="53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51284-5E38-D02C-4CA1-39711B64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29" r="2500" b="6379"/>
          <a:stretch>
            <a:fillRect/>
          </a:stretch>
        </p:blipFill>
        <p:spPr>
          <a:xfrm>
            <a:off x="152400" y="747251"/>
            <a:ext cx="11887200" cy="58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5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61A50-C45D-3F8D-BA88-77DA48AE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75" t="15770" r="3871" b="4803"/>
          <a:stretch>
            <a:fillRect/>
          </a:stretch>
        </p:blipFill>
        <p:spPr>
          <a:xfrm>
            <a:off x="521110" y="1081548"/>
            <a:ext cx="11198942" cy="54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424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52</TotalTime>
  <Words>873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TITLE:"Smart Prediction of PMGSY Scheme Categories using Machine Learning"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PowerPoint Presentation</vt:lpstr>
      <vt:lpstr>Conclusion</vt:lpstr>
      <vt:lpstr>PowerPoint Presentation</vt:lpstr>
      <vt:lpstr>References</vt:lpstr>
      <vt:lpstr>IBM Certifications :Getting Started with Artificial Intelligence</vt:lpstr>
      <vt:lpstr>IBM Certifications :Journey to Cloud: </vt:lpstr>
      <vt:lpstr>IBM Certifications: Rag LAB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mahendra usirikayala</cp:lastModifiedBy>
  <cp:revision>27</cp:revision>
  <dcterms:created xsi:type="dcterms:W3CDTF">2021-05-26T16:50:10Z</dcterms:created>
  <dcterms:modified xsi:type="dcterms:W3CDTF">2025-07-26T10:34:54Z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